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6"/>
  </p:notesMasterIdLst>
  <p:sldIdLst>
    <p:sldId id="256" r:id="rId2"/>
    <p:sldId id="257" r:id="rId3"/>
    <p:sldId id="258" r:id="rId4"/>
    <p:sldId id="259" r:id="rId5"/>
    <p:sldId id="261" r:id="rId6"/>
    <p:sldId id="262" r:id="rId7"/>
    <p:sldId id="304" r:id="rId8"/>
    <p:sldId id="319" r:id="rId9"/>
    <p:sldId id="263" r:id="rId10"/>
    <p:sldId id="318" r:id="rId11"/>
    <p:sldId id="264" r:id="rId12"/>
    <p:sldId id="266" r:id="rId13"/>
    <p:sldId id="305" r:id="rId14"/>
    <p:sldId id="306" r:id="rId15"/>
    <p:sldId id="307" r:id="rId16"/>
    <p:sldId id="311" r:id="rId17"/>
    <p:sldId id="308" r:id="rId18"/>
    <p:sldId id="265" r:id="rId19"/>
    <p:sldId id="320" r:id="rId20"/>
    <p:sldId id="313" r:id="rId21"/>
    <p:sldId id="314" r:id="rId22"/>
    <p:sldId id="267" r:id="rId23"/>
    <p:sldId id="268" r:id="rId24"/>
    <p:sldId id="315" r:id="rId25"/>
    <p:sldId id="316" r:id="rId26"/>
    <p:sldId id="270" r:id="rId27"/>
    <p:sldId id="271" r:id="rId28"/>
    <p:sldId id="317" r:id="rId29"/>
    <p:sldId id="275" r:id="rId30"/>
    <p:sldId id="276" r:id="rId31"/>
    <p:sldId id="321" r:id="rId32"/>
    <p:sldId id="282" r:id="rId33"/>
    <p:sldId id="284" r:id="rId34"/>
    <p:sldId id="285" r:id="rId35"/>
    <p:sldId id="286" r:id="rId36"/>
    <p:sldId id="287" r:id="rId37"/>
    <p:sldId id="288" r:id="rId38"/>
    <p:sldId id="291" r:id="rId39"/>
    <p:sldId id="292" r:id="rId40"/>
    <p:sldId id="293" r:id="rId41"/>
    <p:sldId id="294" r:id="rId42"/>
    <p:sldId id="295" r:id="rId43"/>
    <p:sldId id="296" r:id="rId44"/>
    <p:sldId id="297" r:id="rId45"/>
  </p:sldIdLst>
  <p:sldSz cx="18288000" cy="10287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1" d="100"/>
          <a:sy n="71" d="100"/>
        </p:scale>
        <p:origin x="723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lang="zh-CN" sz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今天研究用小木棍拼最小正整数的问题。先从几个具体数字入手，观察什么叫合法、怎样比较大小，再逐步寻找能够复用的信息，最后亲手构造答案。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图中每一条线表示一根木棍，数字下方是消耗。让学生数一、七、八分别需要两根、三根和七根，随后核对零与六都需要六根。后面所有计算都使用这张固定的消耗表。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先请学生解释恰好二字，并与最多使用区分。零不是正整数，零六又有前导零，因此都不能作为答案。每组输入只有木棍数量，输出整个最小正整数，无解时输出负一。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逐行核对题目给出的五组输入输出。此时消耗正确只说明可行，并没有证明最小，特别是十八根为什么得到二零八，留作整堂课的主问题。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二、零、八分别需要五根、六根、七根，总计十八根。二八零也耗十八根，但二零八更小；零零六虽然同样耗十八根，却有前导零。现在还不能只靠这些比较证明最优，下面要设计覆盖所有候选的方法。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从小到大枚举整数，第一个满足消耗的数确实就是答案，这个逻辑没有问题。但十万根对应的答案至少有一万四千二百八十六位，逐个枚举不可能到达。字符串能够解决存储问题，却不能减少枚举次数，所以我们需要改变枚举的方式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这种搜索避免按整数逐个递增，但每个位置仍会分出多个选择。剩余木棍减少，所以会结束，然而有穷并不等于高效。先不要急着写动态规划，转而观察我们究竟如何比较两个候选的大小。</a:t>
            </a:r>
          </a:p>
        </p:txBody>
      </p:sp>
    </p:spTree>
    <p:extLst>
      <p:ext uri="{BB962C8B-B14F-4D97-AF65-F5344CB8AC3E}">
        <p14:creationId xmlns:p14="http://schemas.microsoft.com/office/powerpoint/2010/main" val="41302790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前缀和剩余根数记录了当前搜索进度，二零零对应剩一根，无法继续拼数字。遇到失败，必须恢复到选择之前的状态再试别的数字，否则后面的尝试就会从错误的剩余根数出发。恢复和重试的过程就是回溯。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这种搜索避免按整数逐个递增，但每个位置仍会分出多个选择。剩余木棍减少，所以会结束，然而有穷并不等于高效。先不要急着写动态规划，转而观察我们究竟如何比较两个候选的大小。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从十八根出发，依次写下二、零、八，剩余根数就依次变成十三、七、零。这样得到二零八，只能说明这一条路径成功。搜索还要回到之前的选择处，检查其他路径，并比较完整候选的大小。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逐位搜索避免了检查消耗不合适的完整整数，但每一位仍有多个选择，路径会不断分叉。</a:t>
            </a:r>
          </a:p>
          <a:p>
            <a:r>
              <a:rPr lang="zh-CN" dirty="0"/>
              <a:t>只看数字 1 和 7：它们分别用 2 根和 3 根。n = 100000 时，任意 100 位这样的前缀都放得下。</a:t>
            </a:r>
          </a:p>
          <a:p>
            <a:r>
              <a:rPr lang="zh-CN" dirty="0"/>
              <a:t>每位两种选择，100 位就有 2¹⁰⁰ 条不同路径。仅这一层都无法逐条遍历，不能靠普通暴力搜索完成。</a:t>
            </a:r>
          </a:p>
          <a:p>
            <a:r>
              <a:rPr lang="zh-CN" dirty="0"/>
              <a:t>但剩余根数只可能是 0～n。路径极多、剩余数很少，提示我们检查：不同路径是否在重算同一任务？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从十八根出发，先写二、三或五都消耗五根，剩余十三根。三条分支随后要解决的是同一个问题：用十三根木棍，最少还要写几位？不要把后缀称为正整数，因为后缀可以是零八。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左边已经写二，右边已经写三，都剩十三根。无论在哪一边，接零都剩七根，接一都剩十一根，接二都剩八根；图中只画了其中三种选择。继续在剩七根处选择八，又会得到同样的结束过程，所以重复的不只是一个十三，而是整段后续搜索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判断能否合并子问题，要检查接下来的限制是否相同。这里过去选了哪些数字不会影响未来，写完首位后也不再有首位非零的限制，因此只需知道剩余木棍数。初始的首位限制还需要单独处理，不能不加说明地忽略它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保存完整最优后缀确实是一种动态规划思路，不能说它在逻辑上不成立。问题是每个状态都可能带着很长的字符串，状态之间又要做拼接和比较。为了缩小状态中保存的答案，我们回到最小整数究竟如何比较这个问题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n 最大为 100000。即使每种根数只留一个最优字符串，它的长度也可能达到上万位。</a:t>
            </a:r>
          </a:p>
          <a:p>
            <a:r>
              <a:rPr lang="zh-CN" dirty="0"/>
              <a:t>而且不是只存最终答案：s = 1、2、……、n 都可能各存一个字符串，许多数字会被重复保存。</a:t>
            </a:r>
          </a:p>
          <a:p>
            <a:r>
              <a:rPr lang="zh-CN" dirty="0"/>
              <a:t>计算新结果时，还可能复制旧串、追加字符、比较长串。一个“状态”不再只是一次简单的整数运算。</a:t>
            </a:r>
          </a:p>
          <a:p>
            <a:r>
              <a:rPr lang="zh-CN" dirty="0"/>
              <a:t>能否先只记录长度，等长度都算好后再生成最终字符串？要回答这个问题，先弄清整数如何比较大小。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没有前导零的正整数，位数少的一定更小，所以三位的八八八小于四位的一千。同位数时，才由从左到右第一个不同的位置决定大小，例如二零八和二八零在十位分出大小。这两个先后层次，决定了后面算法的拆分方式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将一个复杂目标拆成优先级明确的两个目标。十八根不可能只用两位，因为两位最多十四根，二零八提供了三位的构造，所以最少三位。第一阶段只求长度，第二阶段才比较具体数字。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两位最多十四根，二零八又提供三位构造，所以十八根最少三位。这个长度排除了所有更长答案，却没有在二零八、二八零和三零八之间作出选择。因此最终不能直接输出三，还需要构造阶段。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18 根的答案需要三位。若首位尝试 1，耗掉 2 根，还剩 16 根，而后面只有两个位置。</a:t>
            </a:r>
          </a:p>
          <a:p>
            <a:r>
              <a:rPr lang="zh-CN" dirty="0"/>
              <a:t>查到“16 根最少需要 3 位”，就知道剩余部分放不进两个位置。因此不能把 1 作为首位。</a:t>
            </a:r>
          </a:p>
          <a:p>
            <a:r>
              <a:rPr lang="zh-CN" dirty="0"/>
              <a:t>若首位尝试 2，还剩 13 根。查到“13 根最少需要 2 位”，正好可以填满后面两个位置。</a:t>
            </a:r>
          </a:p>
          <a:p>
            <a:r>
              <a:rPr lang="zh-CN" dirty="0"/>
              <a:t>因此长度结果还能帮助判断当前数字是否可选。按从小到大的顺序尝试，就能逐位恢复最小答案。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每个状态只保存最少位数，减少了保存和处理大量后缀的工作。构造时再查询这些位数，只生成当前询问需要的完整答案。现在先解决提供查询结果的第一步，自然转到子问题和状态的定义。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先确定什么信息能够唯一识别子问题，再确定这个子问题要返回什么答案。写完首位后，剩余根数已经能够确定可选后缀，而第一步的目标是最少位数。因此用根数作下标，在对应位置保存最少位数。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先把定义读完整再写符号。十三根至少需要两位，因为一位最多七根，零八又恰好用十三根，因此值为二。暂时允许前导零是第一阶段的模型，后续会证明它不改变合法正整数的最少位数。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“0 根木棍”表示什么也没有摆，此时数字串为空，长度为 0。因此规定 f[0] = 0。</a:t>
            </a:r>
          </a:p>
          <a:p>
            <a:r>
              <a:rPr lang="zh-CN" dirty="0"/>
              <a:t>空串与字符 "0" 不同：空串用 0 根、长 0 位，字符 "0" 用 6 根、长 1 位。</a:t>
            </a:r>
          </a:p>
          <a:p>
            <a:r>
              <a:rPr lang="zh-CN" dirty="0"/>
              <a:t>例如恰好用 2 根摆数字 1，可以理解为：先用 0 根摆空串，再增加数字 1，于是 f[2] = f[0] + 1。</a:t>
            </a:r>
          </a:p>
          <a:p>
            <a:r>
              <a:rPr lang="zh-CN" dirty="0"/>
              <a:t>这个起点只是帮助计算。题目要求输出正整数，所以不能把空串作为最终答案输出。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除 f[0] 外，其他 f[s] 初始设为 INF。它是一个足够大的整数，用来表示“目前还没有找到可行方案”。</a:t>
            </a:r>
          </a:p>
          <a:p>
            <a:r>
              <a:rPr lang="zh-CN" dirty="0"/>
              <a:t>当计算结束后仍为 INF，才说明 s 根无法恰好用完。例如 f[1] 始终为 INF，因为每个数字至少用 2 根。</a:t>
            </a:r>
          </a:p>
          <a:p>
            <a:r>
              <a:rPr lang="zh-CN" dirty="0"/>
              <a:t>如果错误地把 f[1] 设为 0，就等于声称“1 根木棍可以不用写任何数字就消耗掉”，这不符合题意。</a:t>
            </a:r>
          </a:p>
          <a:p>
            <a:r>
              <a:rPr lang="zh-CN" dirty="0"/>
              <a:t>只用 f[0] = 0 作为真实起点，找到实际可行方案后再更新其他状态，才能保证木棍被恰好使用。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沿用分析动态规划时常用的思路，先固定最后一步，这里就是最后一位数字。去掉末位后，根数减少这个数字的消耗，问题仍然是求某种根数下的最少位数。把末位接回来只增加一位，所以这是一个候选值，还必须继续比较其他末位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固定末位后，如果前面的串不是最短，就可以换成同耗棍数但位数更少的串，使总长度更短。因此最优方案可以由前面子问题的最优结果加上末位得到，这就是最优子结构。遍历所有末位取最小值之前，还必须排除根数不足和来源不可达的候选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摆得下当前数字只是第一个条件，剩余根数是否可达是第二个条件。三根尝试末位一会留下不可达的一根，而末位七直接接在空串后，候选是一位。所有非空串都能按末位分类，所以不会漏解，接下来从依赖关系决定计算顺序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每个来源下标都小于当前下标，因此按根数递增即可保证来源已经求出。四根可以由两根加数字一得到两位，也可以由零根加数字四得到一位，取较小值就得到一。每个状态都执行同样的查表和比较，所以可以用循环完成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回到开头的三个分支，原先每次都要重新求十三根的后缀，现在都查询同一个最少位数结果。重复子问题使保存结果有意义，最优子结构保证可以用较小问题的最优值继续推导。但长度表暂时允许前导零，还要确认这一点不会破坏最终的长度目标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长度表已经排除较长方案，但随便恢复一条最短路径仍可能得到二八零。根据同位数比较规则，我们需要从高位开始，依次选择最小的可行数字。这里的可行必须保证后面还能完成，不能只因为当前数字小就接受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先从具体资源变化推到条件，不要直接给学生一行代码。f[left] 是剩余木棍最少需要的位数，等于待填位置数时，我们明确知道至少有一个最短后缀可用。首位从一开始，其他位置从零开始尝试。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比第一个可行数字更小的允许数字，都无法完成最短答案。选择更大数字时，总长度和此前前缀相同，却在当前位变大，因此后缀无法挽回。这个贪心选择同时利用了固定最短长度和后缀可行性，下面把它代入十八根完整执行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当前前缀为空、剩余十八根、还需三位。首位尝试一，消耗两根，余下十六根最少需要三位；因为两个数字最多十四根，所以后面的两个位置装不下。不能因为一小就接受它。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尝试数字二后剩余十三根，f[13] 为二，恰好与后面两个位置相等，因此可以接受。因为一已经失败，二就是最小可行首位。更新后前缀二、剩余十三根、还需两位，继续求后缀。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首位已经是二，所以当前位置允许零。零消耗六根，剩下七根，最少一位，正好填完最后一个位置。这里允许后缀零八，但整个整数并没有前导零。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此时前缀二零、余七根、只剩一位。表格按剩余情况合并展示，实际程序按数字递增尝试，零到七都不能令剩余状态为零，直到八才恰好用完。接受八后退出本轮枚举，不再尝试九。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询问的原始顺序保存在 query 数组中，不排序输出。求最大值只是为了避免处理从未需要的状态。字符串用来保存上万位答案，普通整型只保存木棍数、长度和下标。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cnt[d]：数字 d 的耗棍数。。INF：不可达标记，并为 +1 留余量。。query 保持输入顺序；N 是最大询问。。五段代码按页序直接拼接，得到随课件提供的完整程序 sticks.cpp。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从小到大计算 s。。先检查木棍够用，再检查来源可达。。来源的最少位数加 1，更新最优值。。五段代码按页序直接拼接，得到随课件提供的完整程序 sticks.cpp。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不可达就输出 -1，跳过这组。。len 是还需填写的位数。。首位从 1 开始，其余位从 0 开始。。五段代码按页序直接拼接，得到随课件提供的完整程序 sticks.cpp。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left 是写下 d 后的剩余木棍。。等号保证仍是最少位数。。追加字符、扣掉木棍、位数减 1。。break 只退出内层 for。。五段代码按页序直接拼接，得到随课件提供的完整程序 sticks.cpp。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每组答案独占一行。。可达时每轮一定存在合适的 d。。每轮 len 减 1，所以构造会结束。。五段代码按页序直接拼接，得到随课件提供的完整程序 sticks.cpp。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把证明连成一条完整链条。先用从小到大的归纳保证长度表正确，再由零与六的替换保证首位限制不影响最短长度，最后用第一个不同位置证明贪心最小。只有零根的最少位数为零，所以末尾必定用完。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题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-slot Placeholder"/>
          <p:cNvSpPr>
            <a:spLocks noGrp="1"/>
          </p:cNvSpPr>
          <p:nvPr>
            <p:ph type="title"/>
          </p:nvPr>
        </p:nvSpPr>
        <p:spPr>
          <a:xfrm>
            <a:off x="1714500" y="2762250"/>
            <a:ext cx="14859000" cy="1428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7800"/>
            </a:lvl1pPr>
          </a:lstStyle>
          <a:p>
            <a:pPr algn="ctr"/>
            <a:r>
              <a:rPr lang="zh-CN" sz="78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3" name="subtitle-slot Placeholder"/>
          <p:cNvSpPr>
            <a:spLocks noGrp="1"/>
          </p:cNvSpPr>
          <p:nvPr>
            <p:ph type="subTitle" idx="1"/>
          </p:nvPr>
        </p:nvSpPr>
        <p:spPr>
          <a:xfrm>
            <a:off x="1714500" y="4476750"/>
            <a:ext cx="14859000" cy="1143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3300"/>
            </a:lvl1pPr>
          </a:lstStyle>
          <a:p>
            <a:pPr marL="0" indent="0" algn="ctr">
              <a:buNone/>
            </a:pPr>
            <a:r>
              <a:rPr lang="zh-CN" sz="33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158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堂讲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1219200" y="1066800"/>
            <a:ext cx="5143500" cy="762000"/>
          </a:xfrm>
          <a:prstGeom prst="roundRect">
            <a:avLst>
              <a:gd name="adj" fmla="val 27500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chapter-slot Placeholder"/>
          <p:cNvSpPr>
            <a:spLocks noGrp="1"/>
          </p:cNvSpPr>
          <p:nvPr>
            <p:ph type="subTitle" idx="1"/>
          </p:nvPr>
        </p:nvSpPr>
        <p:spPr>
          <a:xfrm>
            <a:off x="1485900" y="1143000"/>
            <a:ext cx="4610100" cy="6477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3000"/>
            </a:lvl1pPr>
          </a:lstStyle>
          <a:p>
            <a:pPr marL="0" indent="0" algn="l">
              <a:buNone/>
            </a:pPr>
            <a:r>
              <a:rPr lang="zh-CN" sz="30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en-US"/>
          </a:p>
        </p:txBody>
      </p:sp>
      <p:sp>
        <p:nvSpPr>
          <p:cNvPr id="4" name="title-slot Placeholder"/>
          <p:cNvSpPr>
            <a:spLocks noGrp="1"/>
          </p:cNvSpPr>
          <p:nvPr>
            <p:ph type="title"/>
          </p:nvPr>
        </p:nvSpPr>
        <p:spPr>
          <a:xfrm>
            <a:off x="1257300" y="2076450"/>
            <a:ext cx="15716250" cy="904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050"/>
            </a:lvl1pPr>
          </a:lstStyle>
          <a:p>
            <a:pPr algn="l"/>
            <a:r>
              <a:rPr lang="zh-CN" sz="40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511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0450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编程课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pace-bg Master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white-field Master"/>
          <p:cNvSpPr/>
          <p:nvPr/>
        </p:nvSpPr>
        <p:spPr>
          <a:xfrm>
            <a:off x="685800" y="685800"/>
            <a:ext cx="16916400" cy="8915400"/>
          </a:xfrm>
          <a:prstGeom prst="roundRect">
            <a:avLst>
              <a:gd name="adj" fmla="val 3419"/>
            </a:avLst>
          </a:prstGeom>
          <a:solidFill>
            <a:schemeClr val="lt1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</p:sldLayoutIdLst>
  <p:txStyles>
    <p:titleStyle>
      <a:lvl1pPr algn="ctr" defTabSz="457200" rtl="0" eaLnBrk="1" latinLnBrk="0" hangingPunct="1">
        <a:spcBef>
          <a:spcPct val="0"/>
        </a:spcBef>
        <a:buNone/>
        <a:defRPr sz="40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4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2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24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20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368171" y="1534478"/>
            <a:ext cx="4866717" cy="392415"/>
            <a:chOff x="1368171" y="1534478"/>
            <a:chExt cx="4866717" cy="392415"/>
          </a:xfrm>
        </p:grpSpPr>
        <p:sp>
          <p:nvSpPr>
            <p:cNvPr id="2" name="TextBox 2"/>
            <p:cNvSpPr txBox="1"/>
            <p:nvPr/>
          </p:nvSpPr>
          <p:spPr>
            <a:xfrm>
              <a:off x="1368171" y="1534478"/>
              <a:ext cx="4866717" cy="39241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CSP-J 202</a:t>
              </a:r>
              <a:r>
                <a:rPr lang="en-US" altLang="zh-CN" sz="25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4</a:t>
              </a:r>
              <a:r>
                <a:rPr lang="zh-CN" sz="25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 · 第二轮 · 第</a:t>
              </a:r>
              <a:r>
                <a:rPr lang="zh-CN" altLang="en-US" sz="25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二</a:t>
              </a:r>
              <a:r>
                <a:rPr lang="zh-CN" sz="2550" dirty="0">
                  <a:solidFill>
                    <a:schemeClr val="accent1"/>
                  </a:solidFill>
                  <a:latin typeface="Consolas"/>
                  <a:ea typeface="Microsoft YaHei"/>
                  <a:cs typeface="Consolas"/>
                </a:rPr>
                <a:t>题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62074" y="2586990"/>
            <a:ext cx="8124825" cy="2400657"/>
            <a:chOff x="1362075" y="2586990"/>
            <a:chExt cx="7029450" cy="2400657"/>
          </a:xfrm>
        </p:grpSpPr>
        <p:sp>
          <p:nvSpPr>
            <p:cNvPr id="4" name="TextBox 4"/>
            <p:cNvSpPr txBox="1"/>
            <p:nvPr/>
          </p:nvSpPr>
          <p:spPr>
            <a:xfrm>
              <a:off x="1362075" y="2586990"/>
              <a:ext cx="7029450" cy="240065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7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小木棍</a:t>
              </a:r>
              <a:r>
                <a:rPr lang="en-US" altLang="zh-CN" sz="7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(CSPJ2402)</a:t>
              </a:r>
              <a:endParaRPr lang="zh-CN" sz="78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10462" y="5040630"/>
            <a:ext cx="10044227" cy="704088"/>
            <a:chOff x="1410462" y="5040630"/>
            <a:chExt cx="10044227" cy="704088"/>
          </a:xfrm>
        </p:grpSpPr>
        <p:sp>
          <p:nvSpPr>
            <p:cNvPr id="6" name="TextBox 6"/>
            <p:cNvSpPr txBox="1"/>
            <p:nvPr/>
          </p:nvSpPr>
          <p:spPr>
            <a:xfrm>
              <a:off x="1410462" y="5040630"/>
              <a:ext cx="10044227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恰好用完 n 根木棍，怎样拼出最小的正整数？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458087" y="6572250"/>
            <a:ext cx="9653778" cy="1449705"/>
            <a:chOff x="1458087" y="6572250"/>
            <a:chExt cx="9653778" cy="1449705"/>
          </a:xfrm>
        </p:grpSpPr>
        <p:sp>
          <p:nvSpPr>
            <p:cNvPr id="8" name="TextBox 8"/>
            <p:cNvSpPr txBox="1"/>
            <p:nvPr/>
          </p:nvSpPr>
          <p:spPr>
            <a:xfrm>
              <a:off x="1458087" y="7040880"/>
              <a:ext cx="1320851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18 根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3981450" y="6911340"/>
              <a:ext cx="393497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48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→</a:t>
              </a:r>
            </a:p>
          </p:txBody>
        </p:sp>
        <p:sp>
          <p:nvSpPr>
            <p:cNvPr id="10" name="Line 10"/>
            <p:cNvSpPr/>
            <p:nvPr/>
          </p:nvSpPr>
          <p:spPr>
            <a:xfrm>
              <a:off x="6484620" y="6572250"/>
              <a:ext cx="514350" cy="9525"/>
            </a:xfrm>
            <a:custGeom>
              <a:avLst/>
              <a:gdLst/>
              <a:ahLst/>
              <a:cxnLst/>
              <a:rect l="l" t="t" r="r" b="b"/>
              <a:pathLst>
                <a:path w="514350" h="9525">
                  <a:moveTo>
                    <a:pt x="0" y="0"/>
                  </a:moveTo>
                  <a:lnTo>
                    <a:pt x="514350" y="0"/>
                  </a:lnTo>
                </a:path>
              </a:pathLst>
            </a:custGeom>
            <a:noFill/>
            <a:ln w="85725">
              <a:solidFill>
                <a:srgbClr val="244D87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7101840" y="6675120"/>
              <a:ext cx="9525" cy="514350"/>
            </a:xfrm>
            <a:custGeom>
              <a:avLst/>
              <a:gdLst/>
              <a:ahLst/>
              <a:cxnLst/>
              <a:rect l="l" t="t" r="r" b="b"/>
              <a:pathLst>
                <a:path w="9525" h="514350">
                  <a:moveTo>
                    <a:pt x="0" y="0"/>
                  </a:moveTo>
                  <a:lnTo>
                    <a:pt x="0" y="514350"/>
                  </a:lnTo>
                </a:path>
              </a:pathLst>
            </a:custGeom>
            <a:noFill/>
            <a:ln w="85725">
              <a:solidFill>
                <a:srgbClr val="244D87"/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6484620" y="8012430"/>
              <a:ext cx="514350" cy="9525"/>
            </a:xfrm>
            <a:custGeom>
              <a:avLst/>
              <a:gdLst/>
              <a:ahLst/>
              <a:cxnLst/>
              <a:rect l="l" t="t" r="r" b="b"/>
              <a:pathLst>
                <a:path w="514350" h="9525">
                  <a:moveTo>
                    <a:pt x="0" y="0"/>
                  </a:moveTo>
                  <a:lnTo>
                    <a:pt x="514350" y="0"/>
                  </a:lnTo>
                </a:path>
              </a:pathLst>
            </a:custGeom>
            <a:noFill/>
            <a:ln w="85725">
              <a:solidFill>
                <a:srgbClr val="244D87"/>
              </a:solidFill>
            </a:ln>
          </p:spPr>
        </p:sp>
        <p:sp>
          <p:nvSpPr>
            <p:cNvPr id="13" name="Line 13"/>
            <p:cNvSpPr/>
            <p:nvPr/>
          </p:nvSpPr>
          <p:spPr>
            <a:xfrm>
              <a:off x="6381750" y="7395210"/>
              <a:ext cx="9525" cy="514350"/>
            </a:xfrm>
            <a:custGeom>
              <a:avLst/>
              <a:gdLst/>
              <a:ahLst/>
              <a:cxnLst/>
              <a:rect l="l" t="t" r="r" b="b"/>
              <a:pathLst>
                <a:path w="9525" h="514350">
                  <a:moveTo>
                    <a:pt x="0" y="0"/>
                  </a:moveTo>
                  <a:lnTo>
                    <a:pt x="0" y="514350"/>
                  </a:lnTo>
                </a:path>
              </a:pathLst>
            </a:custGeom>
            <a:noFill/>
            <a:ln w="85725">
              <a:solidFill>
                <a:srgbClr val="244D87"/>
              </a:solidFill>
            </a:ln>
          </p:spPr>
        </p:sp>
        <p:sp>
          <p:nvSpPr>
            <p:cNvPr id="14" name="Line 14"/>
            <p:cNvSpPr/>
            <p:nvPr/>
          </p:nvSpPr>
          <p:spPr>
            <a:xfrm>
              <a:off x="6484620" y="7292340"/>
              <a:ext cx="514350" cy="9525"/>
            </a:xfrm>
            <a:custGeom>
              <a:avLst/>
              <a:gdLst/>
              <a:ahLst/>
              <a:cxnLst/>
              <a:rect l="l" t="t" r="r" b="b"/>
              <a:pathLst>
                <a:path w="514350" h="9525">
                  <a:moveTo>
                    <a:pt x="0" y="0"/>
                  </a:moveTo>
                  <a:lnTo>
                    <a:pt x="514350" y="0"/>
                  </a:lnTo>
                </a:path>
              </a:pathLst>
            </a:custGeom>
            <a:noFill/>
            <a:ln w="85725">
              <a:solidFill>
                <a:srgbClr val="244D87"/>
              </a:solidFill>
            </a:ln>
          </p:spPr>
        </p:sp>
        <p:sp>
          <p:nvSpPr>
            <p:cNvPr id="15" name="Line 15"/>
            <p:cNvSpPr/>
            <p:nvPr/>
          </p:nvSpPr>
          <p:spPr>
            <a:xfrm>
              <a:off x="8484870" y="6572250"/>
              <a:ext cx="514350" cy="9525"/>
            </a:xfrm>
            <a:custGeom>
              <a:avLst/>
              <a:gdLst/>
              <a:ahLst/>
              <a:cxnLst/>
              <a:rect l="l" t="t" r="r" b="b"/>
              <a:pathLst>
                <a:path w="514350" h="9525">
                  <a:moveTo>
                    <a:pt x="0" y="0"/>
                  </a:moveTo>
                  <a:lnTo>
                    <a:pt x="514350" y="0"/>
                  </a:lnTo>
                </a:path>
              </a:pathLst>
            </a:custGeom>
            <a:noFill/>
            <a:ln w="85725">
              <a:solidFill>
                <a:srgbClr val="244D87"/>
              </a:solidFill>
            </a:ln>
          </p:spPr>
        </p:sp>
        <p:sp>
          <p:nvSpPr>
            <p:cNvPr id="16" name="Line 16"/>
            <p:cNvSpPr/>
            <p:nvPr/>
          </p:nvSpPr>
          <p:spPr>
            <a:xfrm>
              <a:off x="9102090" y="6675120"/>
              <a:ext cx="9525" cy="514350"/>
            </a:xfrm>
            <a:custGeom>
              <a:avLst/>
              <a:gdLst/>
              <a:ahLst/>
              <a:cxnLst/>
              <a:rect l="l" t="t" r="r" b="b"/>
              <a:pathLst>
                <a:path w="9525" h="514350">
                  <a:moveTo>
                    <a:pt x="0" y="0"/>
                  </a:moveTo>
                  <a:lnTo>
                    <a:pt x="0" y="514350"/>
                  </a:lnTo>
                </a:path>
              </a:pathLst>
            </a:custGeom>
            <a:noFill/>
            <a:ln w="85725">
              <a:solidFill>
                <a:srgbClr val="244D87"/>
              </a:solidFill>
            </a:ln>
          </p:spPr>
        </p:sp>
        <p:sp>
          <p:nvSpPr>
            <p:cNvPr id="17" name="Line 17"/>
            <p:cNvSpPr/>
            <p:nvPr/>
          </p:nvSpPr>
          <p:spPr>
            <a:xfrm>
              <a:off x="9102090" y="7395210"/>
              <a:ext cx="9525" cy="514350"/>
            </a:xfrm>
            <a:custGeom>
              <a:avLst/>
              <a:gdLst/>
              <a:ahLst/>
              <a:cxnLst/>
              <a:rect l="l" t="t" r="r" b="b"/>
              <a:pathLst>
                <a:path w="9525" h="514350">
                  <a:moveTo>
                    <a:pt x="0" y="0"/>
                  </a:moveTo>
                  <a:lnTo>
                    <a:pt x="0" y="514350"/>
                  </a:lnTo>
                </a:path>
              </a:pathLst>
            </a:custGeom>
            <a:noFill/>
            <a:ln w="85725">
              <a:solidFill>
                <a:srgbClr val="244D87"/>
              </a:solidFill>
            </a:ln>
          </p:spPr>
        </p:sp>
        <p:sp>
          <p:nvSpPr>
            <p:cNvPr id="18" name="Line 18"/>
            <p:cNvSpPr/>
            <p:nvPr/>
          </p:nvSpPr>
          <p:spPr>
            <a:xfrm>
              <a:off x="8484870" y="8012430"/>
              <a:ext cx="514350" cy="9525"/>
            </a:xfrm>
            <a:custGeom>
              <a:avLst/>
              <a:gdLst/>
              <a:ahLst/>
              <a:cxnLst/>
              <a:rect l="l" t="t" r="r" b="b"/>
              <a:pathLst>
                <a:path w="514350" h="9525">
                  <a:moveTo>
                    <a:pt x="0" y="0"/>
                  </a:moveTo>
                  <a:lnTo>
                    <a:pt x="514350" y="0"/>
                  </a:lnTo>
                </a:path>
              </a:pathLst>
            </a:custGeom>
            <a:noFill/>
            <a:ln w="85725">
              <a:solidFill>
                <a:srgbClr val="244D87"/>
              </a:solidFill>
            </a:ln>
          </p:spPr>
        </p:sp>
        <p:sp>
          <p:nvSpPr>
            <p:cNvPr id="19" name="Line 19"/>
            <p:cNvSpPr/>
            <p:nvPr/>
          </p:nvSpPr>
          <p:spPr>
            <a:xfrm>
              <a:off x="8382000" y="7395210"/>
              <a:ext cx="9525" cy="514350"/>
            </a:xfrm>
            <a:custGeom>
              <a:avLst/>
              <a:gdLst/>
              <a:ahLst/>
              <a:cxnLst/>
              <a:rect l="l" t="t" r="r" b="b"/>
              <a:pathLst>
                <a:path w="9525" h="514350">
                  <a:moveTo>
                    <a:pt x="0" y="0"/>
                  </a:moveTo>
                  <a:lnTo>
                    <a:pt x="0" y="514350"/>
                  </a:lnTo>
                </a:path>
              </a:pathLst>
            </a:custGeom>
            <a:noFill/>
            <a:ln w="85725">
              <a:solidFill>
                <a:srgbClr val="244D87"/>
              </a:solidFill>
            </a:ln>
          </p:spPr>
        </p:sp>
        <p:sp>
          <p:nvSpPr>
            <p:cNvPr id="20" name="Line 20"/>
            <p:cNvSpPr/>
            <p:nvPr/>
          </p:nvSpPr>
          <p:spPr>
            <a:xfrm>
              <a:off x="8382000" y="6675120"/>
              <a:ext cx="9525" cy="514350"/>
            </a:xfrm>
            <a:custGeom>
              <a:avLst/>
              <a:gdLst/>
              <a:ahLst/>
              <a:cxnLst/>
              <a:rect l="l" t="t" r="r" b="b"/>
              <a:pathLst>
                <a:path w="9525" h="514350">
                  <a:moveTo>
                    <a:pt x="0" y="0"/>
                  </a:moveTo>
                  <a:lnTo>
                    <a:pt x="0" y="514350"/>
                  </a:lnTo>
                </a:path>
              </a:pathLst>
            </a:custGeom>
            <a:noFill/>
            <a:ln w="85725">
              <a:solidFill>
                <a:srgbClr val="244D87"/>
              </a:solidFill>
            </a:ln>
          </p:spPr>
        </p:sp>
        <p:sp>
          <p:nvSpPr>
            <p:cNvPr id="21" name="Line 21"/>
            <p:cNvSpPr/>
            <p:nvPr/>
          </p:nvSpPr>
          <p:spPr>
            <a:xfrm>
              <a:off x="10485120" y="6572250"/>
              <a:ext cx="514350" cy="9525"/>
            </a:xfrm>
            <a:custGeom>
              <a:avLst/>
              <a:gdLst/>
              <a:ahLst/>
              <a:cxnLst/>
              <a:rect l="l" t="t" r="r" b="b"/>
              <a:pathLst>
                <a:path w="514350" h="9525">
                  <a:moveTo>
                    <a:pt x="0" y="0"/>
                  </a:moveTo>
                  <a:lnTo>
                    <a:pt x="514350" y="0"/>
                  </a:lnTo>
                </a:path>
              </a:pathLst>
            </a:custGeom>
            <a:noFill/>
            <a:ln w="85725">
              <a:solidFill>
                <a:srgbClr val="244D87"/>
              </a:solidFill>
            </a:ln>
          </p:spPr>
        </p:sp>
        <p:sp>
          <p:nvSpPr>
            <p:cNvPr id="22" name="Line 22"/>
            <p:cNvSpPr/>
            <p:nvPr/>
          </p:nvSpPr>
          <p:spPr>
            <a:xfrm>
              <a:off x="11102340" y="6675120"/>
              <a:ext cx="9525" cy="514350"/>
            </a:xfrm>
            <a:custGeom>
              <a:avLst/>
              <a:gdLst/>
              <a:ahLst/>
              <a:cxnLst/>
              <a:rect l="l" t="t" r="r" b="b"/>
              <a:pathLst>
                <a:path w="9525" h="514350">
                  <a:moveTo>
                    <a:pt x="0" y="0"/>
                  </a:moveTo>
                  <a:lnTo>
                    <a:pt x="0" y="514350"/>
                  </a:lnTo>
                </a:path>
              </a:pathLst>
            </a:custGeom>
            <a:noFill/>
            <a:ln w="85725">
              <a:solidFill>
                <a:srgbClr val="244D87"/>
              </a:solidFill>
            </a:ln>
          </p:spPr>
        </p:sp>
        <p:sp>
          <p:nvSpPr>
            <p:cNvPr id="23" name="Line 23"/>
            <p:cNvSpPr/>
            <p:nvPr/>
          </p:nvSpPr>
          <p:spPr>
            <a:xfrm>
              <a:off x="11102340" y="7395210"/>
              <a:ext cx="9525" cy="514350"/>
            </a:xfrm>
            <a:custGeom>
              <a:avLst/>
              <a:gdLst/>
              <a:ahLst/>
              <a:cxnLst/>
              <a:rect l="l" t="t" r="r" b="b"/>
              <a:pathLst>
                <a:path w="9525" h="514350">
                  <a:moveTo>
                    <a:pt x="0" y="0"/>
                  </a:moveTo>
                  <a:lnTo>
                    <a:pt x="0" y="514350"/>
                  </a:lnTo>
                </a:path>
              </a:pathLst>
            </a:custGeom>
            <a:noFill/>
            <a:ln w="85725">
              <a:solidFill>
                <a:srgbClr val="244D87"/>
              </a:solidFill>
            </a:ln>
          </p:spPr>
        </p:sp>
        <p:sp>
          <p:nvSpPr>
            <p:cNvPr id="24" name="Line 24"/>
            <p:cNvSpPr/>
            <p:nvPr/>
          </p:nvSpPr>
          <p:spPr>
            <a:xfrm>
              <a:off x="10485120" y="8012430"/>
              <a:ext cx="514350" cy="9525"/>
            </a:xfrm>
            <a:custGeom>
              <a:avLst/>
              <a:gdLst/>
              <a:ahLst/>
              <a:cxnLst/>
              <a:rect l="l" t="t" r="r" b="b"/>
              <a:pathLst>
                <a:path w="514350" h="9525">
                  <a:moveTo>
                    <a:pt x="0" y="0"/>
                  </a:moveTo>
                  <a:lnTo>
                    <a:pt x="514350" y="0"/>
                  </a:lnTo>
                </a:path>
              </a:pathLst>
            </a:custGeom>
            <a:noFill/>
            <a:ln w="85725">
              <a:solidFill>
                <a:srgbClr val="244D87"/>
              </a:solidFill>
            </a:ln>
          </p:spPr>
        </p:sp>
        <p:sp>
          <p:nvSpPr>
            <p:cNvPr id="25" name="Line 25"/>
            <p:cNvSpPr/>
            <p:nvPr/>
          </p:nvSpPr>
          <p:spPr>
            <a:xfrm>
              <a:off x="10382250" y="7395210"/>
              <a:ext cx="9525" cy="514350"/>
            </a:xfrm>
            <a:custGeom>
              <a:avLst/>
              <a:gdLst/>
              <a:ahLst/>
              <a:cxnLst/>
              <a:rect l="l" t="t" r="r" b="b"/>
              <a:pathLst>
                <a:path w="9525" h="514350">
                  <a:moveTo>
                    <a:pt x="0" y="0"/>
                  </a:moveTo>
                  <a:lnTo>
                    <a:pt x="0" y="514350"/>
                  </a:lnTo>
                </a:path>
              </a:pathLst>
            </a:custGeom>
            <a:noFill/>
            <a:ln w="85725">
              <a:solidFill>
                <a:srgbClr val="244D87"/>
              </a:solidFill>
            </a:ln>
          </p:spPr>
        </p:sp>
        <p:sp>
          <p:nvSpPr>
            <p:cNvPr id="26" name="Line 26"/>
            <p:cNvSpPr/>
            <p:nvPr/>
          </p:nvSpPr>
          <p:spPr>
            <a:xfrm>
              <a:off x="10382250" y="6675120"/>
              <a:ext cx="9525" cy="514350"/>
            </a:xfrm>
            <a:custGeom>
              <a:avLst/>
              <a:gdLst/>
              <a:ahLst/>
              <a:cxnLst/>
              <a:rect l="l" t="t" r="r" b="b"/>
              <a:pathLst>
                <a:path w="9525" h="514350">
                  <a:moveTo>
                    <a:pt x="0" y="0"/>
                  </a:moveTo>
                  <a:lnTo>
                    <a:pt x="0" y="514350"/>
                  </a:lnTo>
                </a:path>
              </a:pathLst>
            </a:custGeom>
            <a:noFill/>
            <a:ln w="85725">
              <a:solidFill>
                <a:srgbClr val="244D87"/>
              </a:solidFill>
            </a:ln>
          </p:spPr>
        </p:sp>
        <p:sp>
          <p:nvSpPr>
            <p:cNvPr id="27" name="Line 27"/>
            <p:cNvSpPr/>
            <p:nvPr/>
          </p:nvSpPr>
          <p:spPr>
            <a:xfrm>
              <a:off x="10485120" y="7292340"/>
              <a:ext cx="514350" cy="9525"/>
            </a:xfrm>
            <a:custGeom>
              <a:avLst/>
              <a:gdLst/>
              <a:ahLst/>
              <a:cxnLst/>
              <a:rect l="l" t="t" r="r" b="b"/>
              <a:pathLst>
                <a:path w="514350" h="9525">
                  <a:moveTo>
                    <a:pt x="0" y="0"/>
                  </a:moveTo>
                  <a:lnTo>
                    <a:pt x="514350" y="0"/>
                  </a:lnTo>
                </a:path>
              </a:pathLst>
            </a:custGeom>
            <a:noFill/>
            <a:ln w="85725">
              <a:solidFill>
                <a:srgbClr val="244D87"/>
              </a:solidFill>
            </a:ln>
          </p:spPr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527810" y="1257300"/>
            <a:ext cx="1645920" cy="586740"/>
            <a:chOff x="1527810" y="1257300"/>
            <a:chExt cx="1645920" cy="586740"/>
          </a:xfrm>
        </p:grpSpPr>
        <p:sp>
          <p:nvSpPr>
            <p:cNvPr id="2" name="TextBox 2"/>
            <p:cNvSpPr txBox="1"/>
            <p:nvPr/>
          </p:nvSpPr>
          <p:spPr>
            <a:xfrm>
              <a:off x="1527810" y="1257300"/>
              <a:ext cx="164592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理解题目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33500" y="2248852"/>
            <a:ext cx="6035421" cy="790575"/>
            <a:chOff x="1333500" y="2248852"/>
            <a:chExt cx="6035421" cy="790575"/>
          </a:xfrm>
        </p:grpSpPr>
        <p:sp>
          <p:nvSpPr>
            <p:cNvPr id="4" name="TextBox 4"/>
            <p:cNvSpPr txBox="1"/>
            <p:nvPr/>
          </p:nvSpPr>
          <p:spPr>
            <a:xfrm>
              <a:off x="1333500" y="2248852"/>
              <a:ext cx="6035421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每个数字需要多少根木棍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843659" y="3762375"/>
            <a:ext cx="1354112" cy="1998726"/>
            <a:chOff x="1843659" y="3762375"/>
            <a:chExt cx="1354112" cy="1998726"/>
          </a:xfrm>
        </p:grpSpPr>
        <p:sp>
          <p:nvSpPr>
            <p:cNvPr id="6" name="Line 6"/>
            <p:cNvSpPr/>
            <p:nvPr/>
          </p:nvSpPr>
          <p:spPr>
            <a:xfrm>
              <a:off x="2038350" y="3762375"/>
              <a:ext cx="428625" cy="9525"/>
            </a:xfrm>
            <a:custGeom>
              <a:avLst/>
              <a:gdLst/>
              <a:ahLst/>
              <a:cxnLst/>
              <a:rect l="l" t="t" r="r" b="b"/>
              <a:pathLst>
                <a:path w="428625" h="9525">
                  <a:moveTo>
                    <a:pt x="0" y="0"/>
                  </a:moveTo>
                  <a:lnTo>
                    <a:pt x="428625" y="0"/>
                  </a:lnTo>
                </a:path>
              </a:pathLst>
            </a:custGeom>
            <a:noFill/>
            <a:ln w="71438">
              <a:solidFill>
                <a:srgbClr val="244D87"/>
              </a:solidFill>
            </a:ln>
          </p:spPr>
        </p:sp>
        <p:sp>
          <p:nvSpPr>
            <p:cNvPr id="7" name="Line 7"/>
            <p:cNvSpPr/>
            <p:nvPr/>
          </p:nvSpPr>
          <p:spPr>
            <a:xfrm>
              <a:off x="2552700" y="3848100"/>
              <a:ext cx="9525" cy="428625"/>
            </a:xfrm>
            <a:custGeom>
              <a:avLst/>
              <a:gdLst/>
              <a:ahLst/>
              <a:cxnLst/>
              <a:rect l="l" t="t" r="r" b="b"/>
              <a:pathLst>
                <a:path w="9525" h="428625">
                  <a:moveTo>
                    <a:pt x="0" y="0"/>
                  </a:moveTo>
                  <a:lnTo>
                    <a:pt x="0" y="428625"/>
                  </a:lnTo>
                </a:path>
              </a:pathLst>
            </a:custGeom>
            <a:noFill/>
            <a:ln w="71438">
              <a:solidFill>
                <a:srgbClr val="244D87"/>
              </a:solidFill>
            </a:ln>
          </p:spPr>
        </p:sp>
        <p:sp>
          <p:nvSpPr>
            <p:cNvPr id="8" name="Line 8"/>
            <p:cNvSpPr/>
            <p:nvPr/>
          </p:nvSpPr>
          <p:spPr>
            <a:xfrm>
              <a:off x="2552700" y="4448175"/>
              <a:ext cx="9525" cy="428625"/>
            </a:xfrm>
            <a:custGeom>
              <a:avLst/>
              <a:gdLst/>
              <a:ahLst/>
              <a:cxnLst/>
              <a:rect l="l" t="t" r="r" b="b"/>
              <a:pathLst>
                <a:path w="9525" h="428625">
                  <a:moveTo>
                    <a:pt x="0" y="0"/>
                  </a:moveTo>
                  <a:lnTo>
                    <a:pt x="0" y="428625"/>
                  </a:lnTo>
                </a:path>
              </a:pathLst>
            </a:custGeom>
            <a:noFill/>
            <a:ln w="71438">
              <a:solidFill>
                <a:srgbClr val="244D87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2038350" y="4962525"/>
              <a:ext cx="428625" cy="9525"/>
            </a:xfrm>
            <a:custGeom>
              <a:avLst/>
              <a:gdLst/>
              <a:ahLst/>
              <a:cxnLst/>
              <a:rect l="l" t="t" r="r" b="b"/>
              <a:pathLst>
                <a:path w="428625" h="9525">
                  <a:moveTo>
                    <a:pt x="0" y="0"/>
                  </a:moveTo>
                  <a:lnTo>
                    <a:pt x="428625" y="0"/>
                  </a:lnTo>
                </a:path>
              </a:pathLst>
            </a:custGeom>
            <a:noFill/>
            <a:ln w="71438">
              <a:solidFill>
                <a:srgbClr val="244D87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1952625" y="4448175"/>
              <a:ext cx="9525" cy="428625"/>
            </a:xfrm>
            <a:custGeom>
              <a:avLst/>
              <a:gdLst/>
              <a:ahLst/>
              <a:cxnLst/>
              <a:rect l="l" t="t" r="r" b="b"/>
              <a:pathLst>
                <a:path w="9525" h="428625">
                  <a:moveTo>
                    <a:pt x="0" y="0"/>
                  </a:moveTo>
                  <a:lnTo>
                    <a:pt x="0" y="428625"/>
                  </a:lnTo>
                </a:path>
              </a:pathLst>
            </a:custGeom>
            <a:noFill/>
            <a:ln w="71438">
              <a:solidFill>
                <a:srgbClr val="244D87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1952625" y="3848100"/>
              <a:ext cx="9525" cy="428625"/>
            </a:xfrm>
            <a:custGeom>
              <a:avLst/>
              <a:gdLst/>
              <a:ahLst/>
              <a:cxnLst/>
              <a:rect l="l" t="t" r="r" b="b"/>
              <a:pathLst>
                <a:path w="9525" h="428625">
                  <a:moveTo>
                    <a:pt x="0" y="0"/>
                  </a:moveTo>
                  <a:lnTo>
                    <a:pt x="0" y="428625"/>
                  </a:lnTo>
                </a:path>
              </a:pathLst>
            </a:custGeom>
            <a:noFill/>
            <a:ln w="71438">
              <a:solidFill>
                <a:srgbClr val="244D87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843659" y="5233035"/>
              <a:ext cx="135411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0：6 根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796409" y="3848100"/>
            <a:ext cx="1354112" cy="1913001"/>
            <a:chOff x="4796409" y="3848100"/>
            <a:chExt cx="1354112" cy="1913001"/>
          </a:xfrm>
        </p:grpSpPr>
        <p:sp>
          <p:nvSpPr>
            <p:cNvPr id="14" name="Line 14"/>
            <p:cNvSpPr/>
            <p:nvPr/>
          </p:nvSpPr>
          <p:spPr>
            <a:xfrm>
              <a:off x="5505450" y="3848100"/>
              <a:ext cx="9525" cy="428625"/>
            </a:xfrm>
            <a:custGeom>
              <a:avLst/>
              <a:gdLst/>
              <a:ahLst/>
              <a:cxnLst/>
              <a:rect l="l" t="t" r="r" b="b"/>
              <a:pathLst>
                <a:path w="9525" h="428625">
                  <a:moveTo>
                    <a:pt x="0" y="0"/>
                  </a:moveTo>
                  <a:lnTo>
                    <a:pt x="0" y="428625"/>
                  </a:lnTo>
                </a:path>
              </a:pathLst>
            </a:custGeom>
            <a:noFill/>
            <a:ln w="71438">
              <a:solidFill>
                <a:srgbClr val="244D87"/>
              </a:solidFill>
            </a:ln>
          </p:spPr>
        </p:sp>
        <p:sp>
          <p:nvSpPr>
            <p:cNvPr id="15" name="Line 15"/>
            <p:cNvSpPr/>
            <p:nvPr/>
          </p:nvSpPr>
          <p:spPr>
            <a:xfrm>
              <a:off x="5505450" y="4448175"/>
              <a:ext cx="9525" cy="428625"/>
            </a:xfrm>
            <a:custGeom>
              <a:avLst/>
              <a:gdLst/>
              <a:ahLst/>
              <a:cxnLst/>
              <a:rect l="l" t="t" r="r" b="b"/>
              <a:pathLst>
                <a:path w="9525" h="428625">
                  <a:moveTo>
                    <a:pt x="0" y="0"/>
                  </a:moveTo>
                  <a:lnTo>
                    <a:pt x="0" y="428625"/>
                  </a:lnTo>
                </a:path>
              </a:pathLst>
            </a:custGeom>
            <a:noFill/>
            <a:ln w="71438">
              <a:solidFill>
                <a:srgbClr val="244D87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4796409" y="5233035"/>
              <a:ext cx="135411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1：2 根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7749159" y="3762375"/>
            <a:ext cx="1354112" cy="1998726"/>
            <a:chOff x="7749159" y="3762375"/>
            <a:chExt cx="1354112" cy="1998726"/>
          </a:xfrm>
        </p:grpSpPr>
        <p:sp>
          <p:nvSpPr>
            <p:cNvPr id="18" name="Line 18"/>
            <p:cNvSpPr/>
            <p:nvPr/>
          </p:nvSpPr>
          <p:spPr>
            <a:xfrm>
              <a:off x="7943850" y="3762375"/>
              <a:ext cx="428625" cy="9525"/>
            </a:xfrm>
            <a:custGeom>
              <a:avLst/>
              <a:gdLst/>
              <a:ahLst/>
              <a:cxnLst/>
              <a:rect l="l" t="t" r="r" b="b"/>
              <a:pathLst>
                <a:path w="428625" h="9525">
                  <a:moveTo>
                    <a:pt x="0" y="0"/>
                  </a:moveTo>
                  <a:lnTo>
                    <a:pt x="428625" y="0"/>
                  </a:lnTo>
                </a:path>
              </a:pathLst>
            </a:custGeom>
            <a:noFill/>
            <a:ln w="71438">
              <a:solidFill>
                <a:srgbClr val="244D87"/>
              </a:solidFill>
            </a:ln>
          </p:spPr>
        </p:sp>
        <p:sp>
          <p:nvSpPr>
            <p:cNvPr id="19" name="Line 19"/>
            <p:cNvSpPr/>
            <p:nvPr/>
          </p:nvSpPr>
          <p:spPr>
            <a:xfrm>
              <a:off x="8458200" y="3848100"/>
              <a:ext cx="9525" cy="428625"/>
            </a:xfrm>
            <a:custGeom>
              <a:avLst/>
              <a:gdLst/>
              <a:ahLst/>
              <a:cxnLst/>
              <a:rect l="l" t="t" r="r" b="b"/>
              <a:pathLst>
                <a:path w="9525" h="428625">
                  <a:moveTo>
                    <a:pt x="0" y="0"/>
                  </a:moveTo>
                  <a:lnTo>
                    <a:pt x="0" y="428625"/>
                  </a:lnTo>
                </a:path>
              </a:pathLst>
            </a:custGeom>
            <a:noFill/>
            <a:ln w="71438">
              <a:solidFill>
                <a:srgbClr val="244D87"/>
              </a:solidFill>
            </a:ln>
          </p:spPr>
        </p:sp>
        <p:sp>
          <p:nvSpPr>
            <p:cNvPr id="20" name="Line 20"/>
            <p:cNvSpPr/>
            <p:nvPr/>
          </p:nvSpPr>
          <p:spPr>
            <a:xfrm>
              <a:off x="7943850" y="4962525"/>
              <a:ext cx="428625" cy="9525"/>
            </a:xfrm>
            <a:custGeom>
              <a:avLst/>
              <a:gdLst/>
              <a:ahLst/>
              <a:cxnLst/>
              <a:rect l="l" t="t" r="r" b="b"/>
              <a:pathLst>
                <a:path w="428625" h="9525">
                  <a:moveTo>
                    <a:pt x="0" y="0"/>
                  </a:moveTo>
                  <a:lnTo>
                    <a:pt x="428625" y="0"/>
                  </a:lnTo>
                </a:path>
              </a:pathLst>
            </a:custGeom>
            <a:noFill/>
            <a:ln w="71438">
              <a:solidFill>
                <a:srgbClr val="244D87"/>
              </a:solidFill>
            </a:ln>
          </p:spPr>
        </p:sp>
        <p:sp>
          <p:nvSpPr>
            <p:cNvPr id="21" name="Line 21"/>
            <p:cNvSpPr/>
            <p:nvPr/>
          </p:nvSpPr>
          <p:spPr>
            <a:xfrm>
              <a:off x="7858125" y="4448175"/>
              <a:ext cx="9525" cy="428625"/>
            </a:xfrm>
            <a:custGeom>
              <a:avLst/>
              <a:gdLst/>
              <a:ahLst/>
              <a:cxnLst/>
              <a:rect l="l" t="t" r="r" b="b"/>
              <a:pathLst>
                <a:path w="9525" h="428625">
                  <a:moveTo>
                    <a:pt x="0" y="0"/>
                  </a:moveTo>
                  <a:lnTo>
                    <a:pt x="0" y="428625"/>
                  </a:lnTo>
                </a:path>
              </a:pathLst>
            </a:custGeom>
            <a:noFill/>
            <a:ln w="71438">
              <a:solidFill>
                <a:srgbClr val="244D87"/>
              </a:solidFill>
            </a:ln>
          </p:spPr>
        </p:sp>
        <p:sp>
          <p:nvSpPr>
            <p:cNvPr id="22" name="Line 22"/>
            <p:cNvSpPr/>
            <p:nvPr/>
          </p:nvSpPr>
          <p:spPr>
            <a:xfrm>
              <a:off x="7943850" y="4362450"/>
              <a:ext cx="428625" cy="9525"/>
            </a:xfrm>
            <a:custGeom>
              <a:avLst/>
              <a:gdLst/>
              <a:ahLst/>
              <a:cxnLst/>
              <a:rect l="l" t="t" r="r" b="b"/>
              <a:pathLst>
                <a:path w="428625" h="9525">
                  <a:moveTo>
                    <a:pt x="0" y="0"/>
                  </a:moveTo>
                  <a:lnTo>
                    <a:pt x="428625" y="0"/>
                  </a:lnTo>
                </a:path>
              </a:pathLst>
            </a:custGeom>
            <a:noFill/>
            <a:ln w="71438">
              <a:solidFill>
                <a:srgbClr val="244D87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7749159" y="5233035"/>
              <a:ext cx="135411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2：5 根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0701909" y="3762375"/>
            <a:ext cx="1354112" cy="1998726"/>
            <a:chOff x="10701909" y="3762375"/>
            <a:chExt cx="1354112" cy="1998726"/>
          </a:xfrm>
        </p:grpSpPr>
        <p:sp>
          <p:nvSpPr>
            <p:cNvPr id="25" name="Line 25"/>
            <p:cNvSpPr/>
            <p:nvPr/>
          </p:nvSpPr>
          <p:spPr>
            <a:xfrm>
              <a:off x="10896600" y="3762375"/>
              <a:ext cx="428625" cy="9525"/>
            </a:xfrm>
            <a:custGeom>
              <a:avLst/>
              <a:gdLst/>
              <a:ahLst/>
              <a:cxnLst/>
              <a:rect l="l" t="t" r="r" b="b"/>
              <a:pathLst>
                <a:path w="428625" h="9525">
                  <a:moveTo>
                    <a:pt x="0" y="0"/>
                  </a:moveTo>
                  <a:lnTo>
                    <a:pt x="428625" y="0"/>
                  </a:lnTo>
                </a:path>
              </a:pathLst>
            </a:custGeom>
            <a:noFill/>
            <a:ln w="71438">
              <a:solidFill>
                <a:srgbClr val="244D87"/>
              </a:solidFill>
            </a:ln>
          </p:spPr>
        </p:sp>
        <p:sp>
          <p:nvSpPr>
            <p:cNvPr id="26" name="Line 26"/>
            <p:cNvSpPr/>
            <p:nvPr/>
          </p:nvSpPr>
          <p:spPr>
            <a:xfrm>
              <a:off x="11410950" y="3848100"/>
              <a:ext cx="9525" cy="428625"/>
            </a:xfrm>
            <a:custGeom>
              <a:avLst/>
              <a:gdLst/>
              <a:ahLst/>
              <a:cxnLst/>
              <a:rect l="l" t="t" r="r" b="b"/>
              <a:pathLst>
                <a:path w="9525" h="428625">
                  <a:moveTo>
                    <a:pt x="0" y="0"/>
                  </a:moveTo>
                  <a:lnTo>
                    <a:pt x="0" y="428625"/>
                  </a:lnTo>
                </a:path>
              </a:pathLst>
            </a:custGeom>
            <a:noFill/>
            <a:ln w="71438">
              <a:solidFill>
                <a:srgbClr val="244D87"/>
              </a:solidFill>
            </a:ln>
          </p:spPr>
        </p:sp>
        <p:sp>
          <p:nvSpPr>
            <p:cNvPr id="27" name="Line 27"/>
            <p:cNvSpPr/>
            <p:nvPr/>
          </p:nvSpPr>
          <p:spPr>
            <a:xfrm>
              <a:off x="11410950" y="4448175"/>
              <a:ext cx="9525" cy="428625"/>
            </a:xfrm>
            <a:custGeom>
              <a:avLst/>
              <a:gdLst/>
              <a:ahLst/>
              <a:cxnLst/>
              <a:rect l="l" t="t" r="r" b="b"/>
              <a:pathLst>
                <a:path w="9525" h="428625">
                  <a:moveTo>
                    <a:pt x="0" y="0"/>
                  </a:moveTo>
                  <a:lnTo>
                    <a:pt x="0" y="428625"/>
                  </a:lnTo>
                </a:path>
              </a:pathLst>
            </a:custGeom>
            <a:noFill/>
            <a:ln w="71438">
              <a:solidFill>
                <a:srgbClr val="244D87"/>
              </a:solidFill>
            </a:ln>
          </p:spPr>
        </p:sp>
        <p:sp>
          <p:nvSpPr>
            <p:cNvPr id="28" name="Line 28"/>
            <p:cNvSpPr/>
            <p:nvPr/>
          </p:nvSpPr>
          <p:spPr>
            <a:xfrm>
              <a:off x="10896600" y="4962525"/>
              <a:ext cx="428625" cy="9525"/>
            </a:xfrm>
            <a:custGeom>
              <a:avLst/>
              <a:gdLst/>
              <a:ahLst/>
              <a:cxnLst/>
              <a:rect l="l" t="t" r="r" b="b"/>
              <a:pathLst>
                <a:path w="428625" h="9525">
                  <a:moveTo>
                    <a:pt x="0" y="0"/>
                  </a:moveTo>
                  <a:lnTo>
                    <a:pt x="428625" y="0"/>
                  </a:lnTo>
                </a:path>
              </a:pathLst>
            </a:custGeom>
            <a:noFill/>
            <a:ln w="71438">
              <a:solidFill>
                <a:srgbClr val="244D87"/>
              </a:solidFill>
            </a:ln>
          </p:spPr>
        </p:sp>
        <p:sp>
          <p:nvSpPr>
            <p:cNvPr id="29" name="Line 29"/>
            <p:cNvSpPr/>
            <p:nvPr/>
          </p:nvSpPr>
          <p:spPr>
            <a:xfrm>
              <a:off x="10896600" y="4362450"/>
              <a:ext cx="428625" cy="9525"/>
            </a:xfrm>
            <a:custGeom>
              <a:avLst/>
              <a:gdLst/>
              <a:ahLst/>
              <a:cxnLst/>
              <a:rect l="l" t="t" r="r" b="b"/>
              <a:pathLst>
                <a:path w="428625" h="9525">
                  <a:moveTo>
                    <a:pt x="0" y="0"/>
                  </a:moveTo>
                  <a:lnTo>
                    <a:pt x="428625" y="0"/>
                  </a:lnTo>
                </a:path>
              </a:pathLst>
            </a:custGeom>
            <a:noFill/>
            <a:ln w="71438">
              <a:solidFill>
                <a:srgbClr val="244D87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10701909" y="5233035"/>
              <a:ext cx="135411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3：5 根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654659" y="3848100"/>
            <a:ext cx="1354112" cy="1913001"/>
            <a:chOff x="13654659" y="3848100"/>
            <a:chExt cx="1354112" cy="1913001"/>
          </a:xfrm>
        </p:grpSpPr>
        <p:sp>
          <p:nvSpPr>
            <p:cNvPr id="32" name="Line 32"/>
            <p:cNvSpPr/>
            <p:nvPr/>
          </p:nvSpPr>
          <p:spPr>
            <a:xfrm>
              <a:off x="14363700" y="3848100"/>
              <a:ext cx="9525" cy="428625"/>
            </a:xfrm>
            <a:custGeom>
              <a:avLst/>
              <a:gdLst/>
              <a:ahLst/>
              <a:cxnLst/>
              <a:rect l="l" t="t" r="r" b="b"/>
              <a:pathLst>
                <a:path w="9525" h="428625">
                  <a:moveTo>
                    <a:pt x="0" y="0"/>
                  </a:moveTo>
                  <a:lnTo>
                    <a:pt x="0" y="428625"/>
                  </a:lnTo>
                </a:path>
              </a:pathLst>
            </a:custGeom>
            <a:noFill/>
            <a:ln w="71438">
              <a:solidFill>
                <a:srgbClr val="244D87"/>
              </a:solidFill>
            </a:ln>
          </p:spPr>
        </p:sp>
        <p:sp>
          <p:nvSpPr>
            <p:cNvPr id="33" name="Line 33"/>
            <p:cNvSpPr/>
            <p:nvPr/>
          </p:nvSpPr>
          <p:spPr>
            <a:xfrm>
              <a:off x="14363700" y="4448175"/>
              <a:ext cx="9525" cy="428625"/>
            </a:xfrm>
            <a:custGeom>
              <a:avLst/>
              <a:gdLst/>
              <a:ahLst/>
              <a:cxnLst/>
              <a:rect l="l" t="t" r="r" b="b"/>
              <a:pathLst>
                <a:path w="9525" h="428625">
                  <a:moveTo>
                    <a:pt x="0" y="0"/>
                  </a:moveTo>
                  <a:lnTo>
                    <a:pt x="0" y="428625"/>
                  </a:lnTo>
                </a:path>
              </a:pathLst>
            </a:custGeom>
            <a:noFill/>
            <a:ln w="71438">
              <a:solidFill>
                <a:srgbClr val="244D87"/>
              </a:solidFill>
            </a:ln>
          </p:spPr>
        </p:sp>
        <p:sp>
          <p:nvSpPr>
            <p:cNvPr id="34" name="Line 34"/>
            <p:cNvSpPr/>
            <p:nvPr/>
          </p:nvSpPr>
          <p:spPr>
            <a:xfrm>
              <a:off x="13763625" y="3848100"/>
              <a:ext cx="9525" cy="428625"/>
            </a:xfrm>
            <a:custGeom>
              <a:avLst/>
              <a:gdLst/>
              <a:ahLst/>
              <a:cxnLst/>
              <a:rect l="l" t="t" r="r" b="b"/>
              <a:pathLst>
                <a:path w="9525" h="428625">
                  <a:moveTo>
                    <a:pt x="0" y="0"/>
                  </a:moveTo>
                  <a:lnTo>
                    <a:pt x="0" y="428625"/>
                  </a:lnTo>
                </a:path>
              </a:pathLst>
            </a:custGeom>
            <a:noFill/>
            <a:ln w="71438">
              <a:solidFill>
                <a:srgbClr val="244D87"/>
              </a:solidFill>
            </a:ln>
          </p:spPr>
        </p:sp>
        <p:sp>
          <p:nvSpPr>
            <p:cNvPr id="35" name="Line 35"/>
            <p:cNvSpPr/>
            <p:nvPr/>
          </p:nvSpPr>
          <p:spPr>
            <a:xfrm>
              <a:off x="13849350" y="4362450"/>
              <a:ext cx="428625" cy="9525"/>
            </a:xfrm>
            <a:custGeom>
              <a:avLst/>
              <a:gdLst/>
              <a:ahLst/>
              <a:cxnLst/>
              <a:rect l="l" t="t" r="r" b="b"/>
              <a:pathLst>
                <a:path w="428625" h="9525">
                  <a:moveTo>
                    <a:pt x="0" y="0"/>
                  </a:moveTo>
                  <a:lnTo>
                    <a:pt x="428625" y="0"/>
                  </a:lnTo>
                </a:path>
              </a:pathLst>
            </a:custGeom>
            <a:noFill/>
            <a:ln w="71438">
              <a:solidFill>
                <a:srgbClr val="244D87"/>
              </a:solidFill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13654659" y="5233035"/>
              <a:ext cx="135411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4：4 根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843659" y="6619875"/>
            <a:ext cx="1354112" cy="1998726"/>
            <a:chOff x="1843659" y="6619875"/>
            <a:chExt cx="1354112" cy="1998726"/>
          </a:xfrm>
        </p:grpSpPr>
        <p:sp>
          <p:nvSpPr>
            <p:cNvPr id="38" name="Line 38"/>
            <p:cNvSpPr/>
            <p:nvPr/>
          </p:nvSpPr>
          <p:spPr>
            <a:xfrm>
              <a:off x="2038350" y="6619875"/>
              <a:ext cx="428625" cy="9525"/>
            </a:xfrm>
            <a:custGeom>
              <a:avLst/>
              <a:gdLst/>
              <a:ahLst/>
              <a:cxnLst/>
              <a:rect l="l" t="t" r="r" b="b"/>
              <a:pathLst>
                <a:path w="428625" h="9525">
                  <a:moveTo>
                    <a:pt x="0" y="0"/>
                  </a:moveTo>
                  <a:lnTo>
                    <a:pt x="428625" y="0"/>
                  </a:lnTo>
                </a:path>
              </a:pathLst>
            </a:custGeom>
            <a:noFill/>
            <a:ln w="71438">
              <a:solidFill>
                <a:srgbClr val="244D87"/>
              </a:solidFill>
            </a:ln>
          </p:spPr>
        </p:sp>
        <p:sp>
          <p:nvSpPr>
            <p:cNvPr id="39" name="Line 39"/>
            <p:cNvSpPr/>
            <p:nvPr/>
          </p:nvSpPr>
          <p:spPr>
            <a:xfrm>
              <a:off x="2552700" y="7305675"/>
              <a:ext cx="9525" cy="428625"/>
            </a:xfrm>
            <a:custGeom>
              <a:avLst/>
              <a:gdLst/>
              <a:ahLst/>
              <a:cxnLst/>
              <a:rect l="l" t="t" r="r" b="b"/>
              <a:pathLst>
                <a:path w="9525" h="428625">
                  <a:moveTo>
                    <a:pt x="0" y="0"/>
                  </a:moveTo>
                  <a:lnTo>
                    <a:pt x="0" y="428625"/>
                  </a:lnTo>
                </a:path>
              </a:pathLst>
            </a:custGeom>
            <a:noFill/>
            <a:ln w="71438">
              <a:solidFill>
                <a:srgbClr val="244D87"/>
              </a:solidFill>
            </a:ln>
          </p:spPr>
        </p:sp>
        <p:sp>
          <p:nvSpPr>
            <p:cNvPr id="40" name="Line 40"/>
            <p:cNvSpPr/>
            <p:nvPr/>
          </p:nvSpPr>
          <p:spPr>
            <a:xfrm>
              <a:off x="2038350" y="7820025"/>
              <a:ext cx="428625" cy="9525"/>
            </a:xfrm>
            <a:custGeom>
              <a:avLst/>
              <a:gdLst/>
              <a:ahLst/>
              <a:cxnLst/>
              <a:rect l="l" t="t" r="r" b="b"/>
              <a:pathLst>
                <a:path w="428625" h="9525">
                  <a:moveTo>
                    <a:pt x="0" y="0"/>
                  </a:moveTo>
                  <a:lnTo>
                    <a:pt x="428625" y="0"/>
                  </a:lnTo>
                </a:path>
              </a:pathLst>
            </a:custGeom>
            <a:noFill/>
            <a:ln w="71438">
              <a:solidFill>
                <a:srgbClr val="244D87"/>
              </a:solidFill>
            </a:ln>
          </p:spPr>
        </p:sp>
        <p:sp>
          <p:nvSpPr>
            <p:cNvPr id="41" name="Line 41"/>
            <p:cNvSpPr/>
            <p:nvPr/>
          </p:nvSpPr>
          <p:spPr>
            <a:xfrm>
              <a:off x="1952625" y="6705600"/>
              <a:ext cx="9525" cy="428625"/>
            </a:xfrm>
            <a:custGeom>
              <a:avLst/>
              <a:gdLst/>
              <a:ahLst/>
              <a:cxnLst/>
              <a:rect l="l" t="t" r="r" b="b"/>
              <a:pathLst>
                <a:path w="9525" h="428625">
                  <a:moveTo>
                    <a:pt x="0" y="0"/>
                  </a:moveTo>
                  <a:lnTo>
                    <a:pt x="0" y="428625"/>
                  </a:lnTo>
                </a:path>
              </a:pathLst>
            </a:custGeom>
            <a:noFill/>
            <a:ln w="71438">
              <a:solidFill>
                <a:srgbClr val="244D87"/>
              </a:solidFill>
            </a:ln>
          </p:spPr>
        </p:sp>
        <p:sp>
          <p:nvSpPr>
            <p:cNvPr id="42" name="Line 42"/>
            <p:cNvSpPr/>
            <p:nvPr/>
          </p:nvSpPr>
          <p:spPr>
            <a:xfrm>
              <a:off x="2038350" y="7219950"/>
              <a:ext cx="428625" cy="9525"/>
            </a:xfrm>
            <a:custGeom>
              <a:avLst/>
              <a:gdLst/>
              <a:ahLst/>
              <a:cxnLst/>
              <a:rect l="l" t="t" r="r" b="b"/>
              <a:pathLst>
                <a:path w="428625" h="9525">
                  <a:moveTo>
                    <a:pt x="0" y="0"/>
                  </a:moveTo>
                  <a:lnTo>
                    <a:pt x="428625" y="0"/>
                  </a:lnTo>
                </a:path>
              </a:pathLst>
            </a:custGeom>
            <a:noFill/>
            <a:ln w="71438">
              <a:solidFill>
                <a:srgbClr val="244D87"/>
              </a:solidFill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1843659" y="8090535"/>
              <a:ext cx="135411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5：5 根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4796409" y="6619875"/>
            <a:ext cx="1354112" cy="1998726"/>
            <a:chOff x="4796409" y="6619875"/>
            <a:chExt cx="1354112" cy="1998726"/>
          </a:xfrm>
        </p:grpSpPr>
        <p:sp>
          <p:nvSpPr>
            <p:cNvPr id="45" name="Line 45"/>
            <p:cNvSpPr/>
            <p:nvPr/>
          </p:nvSpPr>
          <p:spPr>
            <a:xfrm>
              <a:off x="4991100" y="6619875"/>
              <a:ext cx="428625" cy="9525"/>
            </a:xfrm>
            <a:custGeom>
              <a:avLst/>
              <a:gdLst/>
              <a:ahLst/>
              <a:cxnLst/>
              <a:rect l="l" t="t" r="r" b="b"/>
              <a:pathLst>
                <a:path w="428625" h="9525">
                  <a:moveTo>
                    <a:pt x="0" y="0"/>
                  </a:moveTo>
                  <a:lnTo>
                    <a:pt x="428625" y="0"/>
                  </a:lnTo>
                </a:path>
              </a:pathLst>
            </a:custGeom>
            <a:noFill/>
            <a:ln w="71438">
              <a:solidFill>
                <a:srgbClr val="244D87"/>
              </a:solidFill>
            </a:ln>
          </p:spPr>
        </p:sp>
        <p:sp>
          <p:nvSpPr>
            <p:cNvPr id="46" name="Line 46"/>
            <p:cNvSpPr/>
            <p:nvPr/>
          </p:nvSpPr>
          <p:spPr>
            <a:xfrm>
              <a:off x="5505450" y="7305675"/>
              <a:ext cx="9525" cy="428625"/>
            </a:xfrm>
            <a:custGeom>
              <a:avLst/>
              <a:gdLst/>
              <a:ahLst/>
              <a:cxnLst/>
              <a:rect l="l" t="t" r="r" b="b"/>
              <a:pathLst>
                <a:path w="9525" h="428625">
                  <a:moveTo>
                    <a:pt x="0" y="0"/>
                  </a:moveTo>
                  <a:lnTo>
                    <a:pt x="0" y="428625"/>
                  </a:lnTo>
                </a:path>
              </a:pathLst>
            </a:custGeom>
            <a:noFill/>
            <a:ln w="71438">
              <a:solidFill>
                <a:srgbClr val="244D87"/>
              </a:solidFill>
            </a:ln>
          </p:spPr>
        </p:sp>
        <p:sp>
          <p:nvSpPr>
            <p:cNvPr id="47" name="Line 47"/>
            <p:cNvSpPr/>
            <p:nvPr/>
          </p:nvSpPr>
          <p:spPr>
            <a:xfrm>
              <a:off x="4991100" y="7820025"/>
              <a:ext cx="428625" cy="9525"/>
            </a:xfrm>
            <a:custGeom>
              <a:avLst/>
              <a:gdLst/>
              <a:ahLst/>
              <a:cxnLst/>
              <a:rect l="l" t="t" r="r" b="b"/>
              <a:pathLst>
                <a:path w="428625" h="9525">
                  <a:moveTo>
                    <a:pt x="0" y="0"/>
                  </a:moveTo>
                  <a:lnTo>
                    <a:pt x="428625" y="0"/>
                  </a:lnTo>
                </a:path>
              </a:pathLst>
            </a:custGeom>
            <a:noFill/>
            <a:ln w="71438">
              <a:solidFill>
                <a:srgbClr val="244D87"/>
              </a:solidFill>
            </a:ln>
          </p:spPr>
        </p:sp>
        <p:sp>
          <p:nvSpPr>
            <p:cNvPr id="48" name="Line 48"/>
            <p:cNvSpPr/>
            <p:nvPr/>
          </p:nvSpPr>
          <p:spPr>
            <a:xfrm>
              <a:off x="4905375" y="7305675"/>
              <a:ext cx="9525" cy="428625"/>
            </a:xfrm>
            <a:custGeom>
              <a:avLst/>
              <a:gdLst/>
              <a:ahLst/>
              <a:cxnLst/>
              <a:rect l="l" t="t" r="r" b="b"/>
              <a:pathLst>
                <a:path w="9525" h="428625">
                  <a:moveTo>
                    <a:pt x="0" y="0"/>
                  </a:moveTo>
                  <a:lnTo>
                    <a:pt x="0" y="428625"/>
                  </a:lnTo>
                </a:path>
              </a:pathLst>
            </a:custGeom>
            <a:noFill/>
            <a:ln w="71438">
              <a:solidFill>
                <a:srgbClr val="244D87"/>
              </a:solidFill>
            </a:ln>
          </p:spPr>
        </p:sp>
        <p:sp>
          <p:nvSpPr>
            <p:cNvPr id="49" name="Line 49"/>
            <p:cNvSpPr/>
            <p:nvPr/>
          </p:nvSpPr>
          <p:spPr>
            <a:xfrm>
              <a:off x="4905375" y="6705600"/>
              <a:ext cx="9525" cy="428625"/>
            </a:xfrm>
            <a:custGeom>
              <a:avLst/>
              <a:gdLst/>
              <a:ahLst/>
              <a:cxnLst/>
              <a:rect l="l" t="t" r="r" b="b"/>
              <a:pathLst>
                <a:path w="9525" h="428625">
                  <a:moveTo>
                    <a:pt x="0" y="0"/>
                  </a:moveTo>
                  <a:lnTo>
                    <a:pt x="0" y="428625"/>
                  </a:lnTo>
                </a:path>
              </a:pathLst>
            </a:custGeom>
            <a:noFill/>
            <a:ln w="71438">
              <a:solidFill>
                <a:srgbClr val="244D87"/>
              </a:solidFill>
            </a:ln>
          </p:spPr>
        </p:sp>
        <p:sp>
          <p:nvSpPr>
            <p:cNvPr id="50" name="Line 50"/>
            <p:cNvSpPr/>
            <p:nvPr/>
          </p:nvSpPr>
          <p:spPr>
            <a:xfrm>
              <a:off x="4991100" y="7219950"/>
              <a:ext cx="428625" cy="9525"/>
            </a:xfrm>
            <a:custGeom>
              <a:avLst/>
              <a:gdLst/>
              <a:ahLst/>
              <a:cxnLst/>
              <a:rect l="l" t="t" r="r" b="b"/>
              <a:pathLst>
                <a:path w="428625" h="9525">
                  <a:moveTo>
                    <a:pt x="0" y="0"/>
                  </a:moveTo>
                  <a:lnTo>
                    <a:pt x="428625" y="0"/>
                  </a:lnTo>
                </a:path>
              </a:pathLst>
            </a:custGeom>
            <a:noFill/>
            <a:ln w="71438">
              <a:solidFill>
                <a:srgbClr val="244D87"/>
              </a:solidFill>
            </a:ln>
          </p:spPr>
        </p:sp>
        <p:sp>
          <p:nvSpPr>
            <p:cNvPr id="51" name="TextBox 51"/>
            <p:cNvSpPr txBox="1"/>
            <p:nvPr/>
          </p:nvSpPr>
          <p:spPr>
            <a:xfrm>
              <a:off x="4796409" y="8090535"/>
              <a:ext cx="135411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6：6 根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7749159" y="6619875"/>
            <a:ext cx="1354112" cy="1998726"/>
            <a:chOff x="7749159" y="6619875"/>
            <a:chExt cx="1354112" cy="1998726"/>
          </a:xfrm>
        </p:grpSpPr>
        <p:sp>
          <p:nvSpPr>
            <p:cNvPr id="53" name="Line 53"/>
            <p:cNvSpPr/>
            <p:nvPr/>
          </p:nvSpPr>
          <p:spPr>
            <a:xfrm>
              <a:off x="7943850" y="6619875"/>
              <a:ext cx="428625" cy="9525"/>
            </a:xfrm>
            <a:custGeom>
              <a:avLst/>
              <a:gdLst/>
              <a:ahLst/>
              <a:cxnLst/>
              <a:rect l="l" t="t" r="r" b="b"/>
              <a:pathLst>
                <a:path w="428625" h="9525">
                  <a:moveTo>
                    <a:pt x="0" y="0"/>
                  </a:moveTo>
                  <a:lnTo>
                    <a:pt x="428625" y="0"/>
                  </a:lnTo>
                </a:path>
              </a:pathLst>
            </a:custGeom>
            <a:noFill/>
            <a:ln w="71438">
              <a:solidFill>
                <a:srgbClr val="244D87"/>
              </a:solidFill>
            </a:ln>
          </p:spPr>
        </p:sp>
        <p:sp>
          <p:nvSpPr>
            <p:cNvPr id="54" name="Line 54"/>
            <p:cNvSpPr/>
            <p:nvPr/>
          </p:nvSpPr>
          <p:spPr>
            <a:xfrm>
              <a:off x="8458200" y="6705600"/>
              <a:ext cx="9525" cy="428625"/>
            </a:xfrm>
            <a:custGeom>
              <a:avLst/>
              <a:gdLst/>
              <a:ahLst/>
              <a:cxnLst/>
              <a:rect l="l" t="t" r="r" b="b"/>
              <a:pathLst>
                <a:path w="9525" h="428625">
                  <a:moveTo>
                    <a:pt x="0" y="0"/>
                  </a:moveTo>
                  <a:lnTo>
                    <a:pt x="0" y="428625"/>
                  </a:lnTo>
                </a:path>
              </a:pathLst>
            </a:custGeom>
            <a:noFill/>
            <a:ln w="71438">
              <a:solidFill>
                <a:srgbClr val="244D87"/>
              </a:solidFill>
            </a:ln>
          </p:spPr>
        </p:sp>
        <p:sp>
          <p:nvSpPr>
            <p:cNvPr id="55" name="Line 55"/>
            <p:cNvSpPr/>
            <p:nvPr/>
          </p:nvSpPr>
          <p:spPr>
            <a:xfrm>
              <a:off x="8458200" y="7305675"/>
              <a:ext cx="9525" cy="428625"/>
            </a:xfrm>
            <a:custGeom>
              <a:avLst/>
              <a:gdLst/>
              <a:ahLst/>
              <a:cxnLst/>
              <a:rect l="l" t="t" r="r" b="b"/>
              <a:pathLst>
                <a:path w="9525" h="428625">
                  <a:moveTo>
                    <a:pt x="0" y="0"/>
                  </a:moveTo>
                  <a:lnTo>
                    <a:pt x="0" y="428625"/>
                  </a:lnTo>
                </a:path>
              </a:pathLst>
            </a:custGeom>
            <a:noFill/>
            <a:ln w="71438">
              <a:solidFill>
                <a:srgbClr val="244D87"/>
              </a:solidFill>
            </a:ln>
          </p:spPr>
        </p:sp>
        <p:sp>
          <p:nvSpPr>
            <p:cNvPr id="56" name="TextBox 56"/>
            <p:cNvSpPr txBox="1"/>
            <p:nvPr/>
          </p:nvSpPr>
          <p:spPr>
            <a:xfrm>
              <a:off x="7749159" y="8090535"/>
              <a:ext cx="135411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7：3 根</a:t>
              </a:r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10701909" y="6619875"/>
            <a:ext cx="1354112" cy="1998726"/>
            <a:chOff x="10701909" y="6619875"/>
            <a:chExt cx="1354112" cy="1998726"/>
          </a:xfrm>
        </p:grpSpPr>
        <p:sp>
          <p:nvSpPr>
            <p:cNvPr id="58" name="Line 58"/>
            <p:cNvSpPr/>
            <p:nvPr/>
          </p:nvSpPr>
          <p:spPr>
            <a:xfrm>
              <a:off x="10896600" y="6619875"/>
              <a:ext cx="428625" cy="9525"/>
            </a:xfrm>
            <a:custGeom>
              <a:avLst/>
              <a:gdLst/>
              <a:ahLst/>
              <a:cxnLst/>
              <a:rect l="l" t="t" r="r" b="b"/>
              <a:pathLst>
                <a:path w="428625" h="9525">
                  <a:moveTo>
                    <a:pt x="0" y="0"/>
                  </a:moveTo>
                  <a:lnTo>
                    <a:pt x="428625" y="0"/>
                  </a:lnTo>
                </a:path>
              </a:pathLst>
            </a:custGeom>
            <a:noFill/>
            <a:ln w="71438">
              <a:solidFill>
                <a:srgbClr val="244D87"/>
              </a:solidFill>
            </a:ln>
          </p:spPr>
        </p:sp>
        <p:sp>
          <p:nvSpPr>
            <p:cNvPr id="59" name="Line 59"/>
            <p:cNvSpPr/>
            <p:nvPr/>
          </p:nvSpPr>
          <p:spPr>
            <a:xfrm>
              <a:off x="11410950" y="6705600"/>
              <a:ext cx="9525" cy="428625"/>
            </a:xfrm>
            <a:custGeom>
              <a:avLst/>
              <a:gdLst/>
              <a:ahLst/>
              <a:cxnLst/>
              <a:rect l="l" t="t" r="r" b="b"/>
              <a:pathLst>
                <a:path w="9525" h="428625">
                  <a:moveTo>
                    <a:pt x="0" y="0"/>
                  </a:moveTo>
                  <a:lnTo>
                    <a:pt x="0" y="428625"/>
                  </a:lnTo>
                </a:path>
              </a:pathLst>
            </a:custGeom>
            <a:noFill/>
            <a:ln w="71438">
              <a:solidFill>
                <a:srgbClr val="244D87"/>
              </a:solidFill>
            </a:ln>
          </p:spPr>
        </p:sp>
        <p:sp>
          <p:nvSpPr>
            <p:cNvPr id="60" name="Line 60"/>
            <p:cNvSpPr/>
            <p:nvPr/>
          </p:nvSpPr>
          <p:spPr>
            <a:xfrm>
              <a:off x="11410950" y="7305675"/>
              <a:ext cx="9525" cy="428625"/>
            </a:xfrm>
            <a:custGeom>
              <a:avLst/>
              <a:gdLst/>
              <a:ahLst/>
              <a:cxnLst/>
              <a:rect l="l" t="t" r="r" b="b"/>
              <a:pathLst>
                <a:path w="9525" h="428625">
                  <a:moveTo>
                    <a:pt x="0" y="0"/>
                  </a:moveTo>
                  <a:lnTo>
                    <a:pt x="0" y="428625"/>
                  </a:lnTo>
                </a:path>
              </a:pathLst>
            </a:custGeom>
            <a:noFill/>
            <a:ln w="71438">
              <a:solidFill>
                <a:srgbClr val="244D87"/>
              </a:solidFill>
            </a:ln>
          </p:spPr>
        </p:sp>
        <p:sp>
          <p:nvSpPr>
            <p:cNvPr id="61" name="Line 61"/>
            <p:cNvSpPr/>
            <p:nvPr/>
          </p:nvSpPr>
          <p:spPr>
            <a:xfrm>
              <a:off x="10896600" y="7820025"/>
              <a:ext cx="428625" cy="9525"/>
            </a:xfrm>
            <a:custGeom>
              <a:avLst/>
              <a:gdLst/>
              <a:ahLst/>
              <a:cxnLst/>
              <a:rect l="l" t="t" r="r" b="b"/>
              <a:pathLst>
                <a:path w="428625" h="9525">
                  <a:moveTo>
                    <a:pt x="0" y="0"/>
                  </a:moveTo>
                  <a:lnTo>
                    <a:pt x="428625" y="0"/>
                  </a:lnTo>
                </a:path>
              </a:pathLst>
            </a:custGeom>
            <a:noFill/>
            <a:ln w="71438">
              <a:solidFill>
                <a:srgbClr val="244D87"/>
              </a:solidFill>
            </a:ln>
          </p:spPr>
        </p:sp>
        <p:sp>
          <p:nvSpPr>
            <p:cNvPr id="62" name="Line 62"/>
            <p:cNvSpPr/>
            <p:nvPr/>
          </p:nvSpPr>
          <p:spPr>
            <a:xfrm>
              <a:off x="10810875" y="7305675"/>
              <a:ext cx="9525" cy="428625"/>
            </a:xfrm>
            <a:custGeom>
              <a:avLst/>
              <a:gdLst/>
              <a:ahLst/>
              <a:cxnLst/>
              <a:rect l="l" t="t" r="r" b="b"/>
              <a:pathLst>
                <a:path w="9525" h="428625">
                  <a:moveTo>
                    <a:pt x="0" y="0"/>
                  </a:moveTo>
                  <a:lnTo>
                    <a:pt x="0" y="428625"/>
                  </a:lnTo>
                </a:path>
              </a:pathLst>
            </a:custGeom>
            <a:noFill/>
            <a:ln w="71438">
              <a:solidFill>
                <a:srgbClr val="244D87"/>
              </a:solidFill>
            </a:ln>
          </p:spPr>
        </p:sp>
        <p:sp>
          <p:nvSpPr>
            <p:cNvPr id="63" name="Line 63"/>
            <p:cNvSpPr/>
            <p:nvPr/>
          </p:nvSpPr>
          <p:spPr>
            <a:xfrm>
              <a:off x="10810875" y="6705600"/>
              <a:ext cx="9525" cy="428625"/>
            </a:xfrm>
            <a:custGeom>
              <a:avLst/>
              <a:gdLst/>
              <a:ahLst/>
              <a:cxnLst/>
              <a:rect l="l" t="t" r="r" b="b"/>
              <a:pathLst>
                <a:path w="9525" h="428625">
                  <a:moveTo>
                    <a:pt x="0" y="0"/>
                  </a:moveTo>
                  <a:lnTo>
                    <a:pt x="0" y="428625"/>
                  </a:lnTo>
                </a:path>
              </a:pathLst>
            </a:custGeom>
            <a:noFill/>
            <a:ln w="71438">
              <a:solidFill>
                <a:srgbClr val="244D87"/>
              </a:solidFill>
            </a:ln>
          </p:spPr>
        </p:sp>
        <p:sp>
          <p:nvSpPr>
            <p:cNvPr id="64" name="Line 64"/>
            <p:cNvSpPr/>
            <p:nvPr/>
          </p:nvSpPr>
          <p:spPr>
            <a:xfrm>
              <a:off x="10896600" y="7219950"/>
              <a:ext cx="428625" cy="9525"/>
            </a:xfrm>
            <a:custGeom>
              <a:avLst/>
              <a:gdLst/>
              <a:ahLst/>
              <a:cxnLst/>
              <a:rect l="l" t="t" r="r" b="b"/>
              <a:pathLst>
                <a:path w="428625" h="9525">
                  <a:moveTo>
                    <a:pt x="0" y="0"/>
                  </a:moveTo>
                  <a:lnTo>
                    <a:pt x="428625" y="0"/>
                  </a:lnTo>
                </a:path>
              </a:pathLst>
            </a:custGeom>
            <a:noFill/>
            <a:ln w="71438">
              <a:solidFill>
                <a:srgbClr val="244D87"/>
              </a:solidFill>
            </a:ln>
          </p:spPr>
        </p:sp>
        <p:sp>
          <p:nvSpPr>
            <p:cNvPr id="65" name="TextBox 65"/>
            <p:cNvSpPr txBox="1"/>
            <p:nvPr/>
          </p:nvSpPr>
          <p:spPr>
            <a:xfrm>
              <a:off x="10701909" y="8090535"/>
              <a:ext cx="135411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8：7 根</a:t>
              </a:r>
            </a:p>
          </p:txBody>
        </p:sp>
      </p:grpSp>
      <p:grpSp>
        <p:nvGrpSpPr>
          <p:cNvPr id="74" name="Group 74"/>
          <p:cNvGrpSpPr/>
          <p:nvPr/>
        </p:nvGrpSpPr>
        <p:grpSpPr>
          <a:xfrm>
            <a:off x="13654659" y="6619875"/>
            <a:ext cx="1354112" cy="1998726"/>
            <a:chOff x="13654659" y="6619875"/>
            <a:chExt cx="1354112" cy="1998726"/>
          </a:xfrm>
        </p:grpSpPr>
        <p:sp>
          <p:nvSpPr>
            <p:cNvPr id="67" name="Line 67"/>
            <p:cNvSpPr/>
            <p:nvPr/>
          </p:nvSpPr>
          <p:spPr>
            <a:xfrm>
              <a:off x="13849350" y="6619875"/>
              <a:ext cx="428625" cy="9525"/>
            </a:xfrm>
            <a:custGeom>
              <a:avLst/>
              <a:gdLst/>
              <a:ahLst/>
              <a:cxnLst/>
              <a:rect l="l" t="t" r="r" b="b"/>
              <a:pathLst>
                <a:path w="428625" h="9525">
                  <a:moveTo>
                    <a:pt x="0" y="0"/>
                  </a:moveTo>
                  <a:lnTo>
                    <a:pt x="428625" y="0"/>
                  </a:lnTo>
                </a:path>
              </a:pathLst>
            </a:custGeom>
            <a:noFill/>
            <a:ln w="71438">
              <a:solidFill>
                <a:srgbClr val="244D87"/>
              </a:solidFill>
            </a:ln>
          </p:spPr>
        </p:sp>
        <p:sp>
          <p:nvSpPr>
            <p:cNvPr id="68" name="Line 68"/>
            <p:cNvSpPr/>
            <p:nvPr/>
          </p:nvSpPr>
          <p:spPr>
            <a:xfrm>
              <a:off x="14363700" y="6705600"/>
              <a:ext cx="9525" cy="428625"/>
            </a:xfrm>
            <a:custGeom>
              <a:avLst/>
              <a:gdLst/>
              <a:ahLst/>
              <a:cxnLst/>
              <a:rect l="l" t="t" r="r" b="b"/>
              <a:pathLst>
                <a:path w="9525" h="428625">
                  <a:moveTo>
                    <a:pt x="0" y="0"/>
                  </a:moveTo>
                  <a:lnTo>
                    <a:pt x="0" y="428625"/>
                  </a:lnTo>
                </a:path>
              </a:pathLst>
            </a:custGeom>
            <a:noFill/>
            <a:ln w="71438">
              <a:solidFill>
                <a:srgbClr val="244D87"/>
              </a:solidFill>
            </a:ln>
          </p:spPr>
        </p:sp>
        <p:sp>
          <p:nvSpPr>
            <p:cNvPr id="69" name="Line 69"/>
            <p:cNvSpPr/>
            <p:nvPr/>
          </p:nvSpPr>
          <p:spPr>
            <a:xfrm>
              <a:off x="14363700" y="7305675"/>
              <a:ext cx="9525" cy="428625"/>
            </a:xfrm>
            <a:custGeom>
              <a:avLst/>
              <a:gdLst/>
              <a:ahLst/>
              <a:cxnLst/>
              <a:rect l="l" t="t" r="r" b="b"/>
              <a:pathLst>
                <a:path w="9525" h="428625">
                  <a:moveTo>
                    <a:pt x="0" y="0"/>
                  </a:moveTo>
                  <a:lnTo>
                    <a:pt x="0" y="428625"/>
                  </a:lnTo>
                </a:path>
              </a:pathLst>
            </a:custGeom>
            <a:noFill/>
            <a:ln w="71438">
              <a:solidFill>
                <a:srgbClr val="244D87"/>
              </a:solidFill>
            </a:ln>
          </p:spPr>
        </p:sp>
        <p:sp>
          <p:nvSpPr>
            <p:cNvPr id="70" name="Line 70"/>
            <p:cNvSpPr/>
            <p:nvPr/>
          </p:nvSpPr>
          <p:spPr>
            <a:xfrm>
              <a:off x="13849350" y="7820025"/>
              <a:ext cx="428625" cy="9525"/>
            </a:xfrm>
            <a:custGeom>
              <a:avLst/>
              <a:gdLst/>
              <a:ahLst/>
              <a:cxnLst/>
              <a:rect l="l" t="t" r="r" b="b"/>
              <a:pathLst>
                <a:path w="428625" h="9525">
                  <a:moveTo>
                    <a:pt x="0" y="0"/>
                  </a:moveTo>
                  <a:lnTo>
                    <a:pt x="428625" y="0"/>
                  </a:lnTo>
                </a:path>
              </a:pathLst>
            </a:custGeom>
            <a:noFill/>
            <a:ln w="71438">
              <a:solidFill>
                <a:srgbClr val="244D87"/>
              </a:solidFill>
            </a:ln>
          </p:spPr>
        </p:sp>
        <p:sp>
          <p:nvSpPr>
            <p:cNvPr id="71" name="Line 71"/>
            <p:cNvSpPr/>
            <p:nvPr/>
          </p:nvSpPr>
          <p:spPr>
            <a:xfrm>
              <a:off x="13763625" y="6705600"/>
              <a:ext cx="9525" cy="428625"/>
            </a:xfrm>
            <a:custGeom>
              <a:avLst/>
              <a:gdLst/>
              <a:ahLst/>
              <a:cxnLst/>
              <a:rect l="l" t="t" r="r" b="b"/>
              <a:pathLst>
                <a:path w="9525" h="428625">
                  <a:moveTo>
                    <a:pt x="0" y="0"/>
                  </a:moveTo>
                  <a:lnTo>
                    <a:pt x="0" y="428625"/>
                  </a:lnTo>
                </a:path>
              </a:pathLst>
            </a:custGeom>
            <a:noFill/>
            <a:ln w="71438">
              <a:solidFill>
                <a:srgbClr val="244D87"/>
              </a:solidFill>
            </a:ln>
          </p:spPr>
        </p:sp>
        <p:sp>
          <p:nvSpPr>
            <p:cNvPr id="72" name="Line 72"/>
            <p:cNvSpPr/>
            <p:nvPr/>
          </p:nvSpPr>
          <p:spPr>
            <a:xfrm>
              <a:off x="13849350" y="7219950"/>
              <a:ext cx="428625" cy="9525"/>
            </a:xfrm>
            <a:custGeom>
              <a:avLst/>
              <a:gdLst/>
              <a:ahLst/>
              <a:cxnLst/>
              <a:rect l="l" t="t" r="r" b="b"/>
              <a:pathLst>
                <a:path w="428625" h="9525">
                  <a:moveTo>
                    <a:pt x="0" y="0"/>
                  </a:moveTo>
                  <a:lnTo>
                    <a:pt x="428625" y="0"/>
                  </a:lnTo>
                </a:path>
              </a:pathLst>
            </a:custGeom>
            <a:noFill/>
            <a:ln w="71438">
              <a:solidFill>
                <a:srgbClr val="244D87"/>
              </a:solidFill>
            </a:ln>
          </p:spPr>
        </p:sp>
        <p:sp>
          <p:nvSpPr>
            <p:cNvPr id="73" name="TextBox 73"/>
            <p:cNvSpPr txBox="1"/>
            <p:nvPr/>
          </p:nvSpPr>
          <p:spPr>
            <a:xfrm>
              <a:off x="13654659" y="8090535"/>
              <a:ext cx="135411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9：6 根</a:t>
              </a:r>
            </a:p>
          </p:txBody>
        </p:sp>
      </p:grpSp>
      <p:grpSp>
        <p:nvGrpSpPr>
          <p:cNvPr id="76" name="Group 76"/>
          <p:cNvGrpSpPr/>
          <p:nvPr/>
        </p:nvGrpSpPr>
        <p:grpSpPr>
          <a:xfrm>
            <a:off x="1464183" y="9037320"/>
            <a:ext cx="8133893" cy="469392"/>
            <a:chOff x="1464183" y="9037320"/>
            <a:chExt cx="8133893" cy="469392"/>
          </a:xfrm>
        </p:grpSpPr>
        <p:sp>
          <p:nvSpPr>
            <p:cNvPr id="75" name="TextBox 75"/>
            <p:cNvSpPr txBox="1"/>
            <p:nvPr/>
          </p:nvSpPr>
          <p:spPr>
            <a:xfrm>
              <a:off x="1464183" y="9037320"/>
              <a:ext cx="813389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用 cnt[d] 表示数字 d 的耗棍数，例如 cnt[2] = 5。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3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527810" y="1257300"/>
            <a:ext cx="1645920" cy="586740"/>
            <a:chOff x="1527810" y="1257300"/>
            <a:chExt cx="1645920" cy="586740"/>
          </a:xfrm>
        </p:grpSpPr>
        <p:sp>
          <p:nvSpPr>
            <p:cNvPr id="2" name="TextBox 2"/>
            <p:cNvSpPr txBox="1"/>
            <p:nvPr/>
          </p:nvSpPr>
          <p:spPr>
            <a:xfrm>
              <a:off x="1527810" y="1257300"/>
              <a:ext cx="164592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理解题目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33500" y="2248852"/>
            <a:ext cx="3854577" cy="790575"/>
            <a:chOff x="1333500" y="2248852"/>
            <a:chExt cx="3854577" cy="790575"/>
          </a:xfrm>
        </p:grpSpPr>
        <p:sp>
          <p:nvSpPr>
            <p:cNvPr id="4" name="TextBox 4"/>
            <p:cNvSpPr txBox="1"/>
            <p:nvPr/>
          </p:nvSpPr>
          <p:spPr>
            <a:xfrm>
              <a:off x="1333500" y="2248852"/>
              <a:ext cx="3854577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题目的三个要求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61135" y="3438525"/>
            <a:ext cx="8814435" cy="586740"/>
            <a:chOff x="1461135" y="3438525"/>
            <a:chExt cx="8814435" cy="586740"/>
          </a:xfrm>
        </p:grpSpPr>
        <p:sp>
          <p:nvSpPr>
            <p:cNvPr id="6" name="TextBox 6"/>
            <p:cNvSpPr txBox="1"/>
            <p:nvPr/>
          </p:nvSpPr>
          <p:spPr>
            <a:xfrm>
              <a:off x="1461135" y="3438525"/>
              <a:ext cx="8814435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① 恰好用完 n 根木棍，不能剩下，也不能多用。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461135" y="5010150"/>
            <a:ext cx="5765292" cy="586740"/>
            <a:chOff x="1461135" y="5010150"/>
            <a:chExt cx="5765292" cy="586740"/>
          </a:xfrm>
        </p:grpSpPr>
        <p:sp>
          <p:nvSpPr>
            <p:cNvPr id="8" name="TextBox 8"/>
            <p:cNvSpPr txBox="1"/>
            <p:nvPr/>
          </p:nvSpPr>
          <p:spPr>
            <a:xfrm>
              <a:off x="1461135" y="5010150"/>
              <a:ext cx="5765292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② 拼出正整数，首位不能是 0。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461135" y="6581775"/>
            <a:ext cx="6936486" cy="586740"/>
            <a:chOff x="1461135" y="6581775"/>
            <a:chExt cx="6936486" cy="586740"/>
          </a:xfrm>
        </p:grpSpPr>
        <p:sp>
          <p:nvSpPr>
            <p:cNvPr id="10" name="TextBox 10"/>
            <p:cNvSpPr txBox="1"/>
            <p:nvPr/>
          </p:nvSpPr>
          <p:spPr>
            <a:xfrm>
              <a:off x="1461135" y="6581775"/>
              <a:ext cx="6936486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③ 在所有合法答案中，数值尽可能小。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461135" y="8153400"/>
            <a:ext cx="9825990" cy="586740"/>
            <a:chOff x="1461135" y="8153400"/>
            <a:chExt cx="9825990" cy="586740"/>
          </a:xfrm>
        </p:grpSpPr>
        <p:sp>
          <p:nvSpPr>
            <p:cNvPr id="12" name="TextBox 12"/>
            <p:cNvSpPr txBox="1"/>
            <p:nvPr/>
          </p:nvSpPr>
          <p:spPr>
            <a:xfrm>
              <a:off x="1461135" y="8153400"/>
              <a:ext cx="982599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输入有 T 组询问：1 ≤ T ≤ 50，1 ≤ n ≤ 100000。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527810" y="1257300"/>
            <a:ext cx="1645920" cy="586740"/>
            <a:chOff x="1527810" y="1257300"/>
            <a:chExt cx="1645920" cy="586740"/>
          </a:xfrm>
        </p:grpSpPr>
        <p:sp>
          <p:nvSpPr>
            <p:cNvPr id="2" name="TextBox 2"/>
            <p:cNvSpPr txBox="1"/>
            <p:nvPr/>
          </p:nvSpPr>
          <p:spPr>
            <a:xfrm>
              <a:off x="1527810" y="1257300"/>
              <a:ext cx="164592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理解题目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33500" y="2248852"/>
            <a:ext cx="2077492" cy="623248"/>
            <a:chOff x="1333500" y="2248852"/>
            <a:chExt cx="2077492" cy="623248"/>
          </a:xfrm>
        </p:grpSpPr>
        <p:sp>
          <p:nvSpPr>
            <p:cNvPr id="4" name="TextBox 4"/>
            <p:cNvSpPr txBox="1"/>
            <p:nvPr/>
          </p:nvSpPr>
          <p:spPr>
            <a:xfrm>
              <a:off x="1333500" y="2248852"/>
              <a:ext cx="2077492" cy="62324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sz="40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分析</a:t>
              </a:r>
              <a:r>
                <a:rPr lang="zh-CN" sz="40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样例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76375" y="3347085"/>
            <a:ext cx="15049500" cy="528066"/>
            <a:chOff x="1476375" y="3347085"/>
            <a:chExt cx="15049500" cy="528066"/>
          </a:xfrm>
        </p:grpSpPr>
        <p:sp>
          <p:nvSpPr>
            <p:cNvPr id="6" name="TextBox 6"/>
            <p:cNvSpPr txBox="1"/>
            <p:nvPr/>
          </p:nvSpPr>
          <p:spPr>
            <a:xfrm>
              <a:off x="1557909" y="3347085"/>
              <a:ext cx="22734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7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3462909" y="3347085"/>
              <a:ext cx="75438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6320409" y="3347085"/>
              <a:ext cx="692497" cy="41549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sz="27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分析</a:t>
              </a:r>
              <a:endPara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endParaRPr>
            </a:p>
          </p:txBody>
        </p:sp>
        <p:sp>
          <p:nvSpPr>
            <p:cNvPr id="9" name="Line 9"/>
            <p:cNvSpPr/>
            <p:nvPr/>
          </p:nvSpPr>
          <p:spPr>
            <a:xfrm>
              <a:off x="1476375" y="3848100"/>
              <a:ext cx="15049500" cy="9525"/>
            </a:xfrm>
            <a:custGeom>
              <a:avLst/>
              <a:gdLst/>
              <a:ahLst/>
              <a:cxnLst/>
              <a:rect l="l" t="t" r="r" b="b"/>
              <a:pathLst>
                <a:path w="15049500" h="9525">
                  <a:moveTo>
                    <a:pt x="0" y="0"/>
                  </a:moveTo>
                  <a:lnTo>
                    <a:pt x="15049500" y="0"/>
                  </a:lnTo>
                </a:path>
              </a:pathLst>
            </a:custGeom>
            <a:noFill/>
            <a:ln w="19050">
              <a:solidFill>
                <a:srgbClr val="CCD7E2"/>
              </a:solidFill>
            </a:ln>
          </p:spPr>
        </p:sp>
      </p:grpSp>
      <p:grpSp>
        <p:nvGrpSpPr>
          <p:cNvPr id="15" name="Group 15"/>
          <p:cNvGrpSpPr/>
          <p:nvPr/>
        </p:nvGrpSpPr>
        <p:grpSpPr>
          <a:xfrm>
            <a:off x="1476375" y="4277678"/>
            <a:ext cx="15049500" cy="498729"/>
            <a:chOff x="1476375" y="4277678"/>
            <a:chExt cx="15049500" cy="498729"/>
          </a:xfrm>
        </p:grpSpPr>
        <p:sp>
          <p:nvSpPr>
            <p:cNvPr id="11" name="TextBox 11"/>
            <p:cNvSpPr txBox="1"/>
            <p:nvPr/>
          </p:nvSpPr>
          <p:spPr>
            <a:xfrm>
              <a:off x="1558671" y="4277678"/>
              <a:ext cx="2147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55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463671" y="4277678"/>
              <a:ext cx="403517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55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-1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321171" y="4277678"/>
              <a:ext cx="6309420" cy="39241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sz="25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凑不出来，因为</a:t>
              </a:r>
              <a:r>
                <a:rPr lang="zh-CN" sz="25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最省的数字 1 也需要 2 根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1476375" y="4762500"/>
              <a:ext cx="15049500" cy="9525"/>
            </a:xfrm>
            <a:custGeom>
              <a:avLst/>
              <a:gdLst/>
              <a:ahLst/>
              <a:cxnLst/>
              <a:rect l="l" t="t" r="r" b="b"/>
              <a:pathLst>
                <a:path w="15049500" h="9525">
                  <a:moveTo>
                    <a:pt x="0" y="0"/>
                  </a:moveTo>
                  <a:lnTo>
                    <a:pt x="15049500" y="0"/>
                  </a:lnTo>
                </a:path>
              </a:pathLst>
            </a:custGeom>
            <a:noFill/>
            <a:ln w="19050">
              <a:solidFill>
                <a:srgbClr val="CCD7E2"/>
              </a:solidFill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1476375" y="5192078"/>
            <a:ext cx="15049500" cy="498729"/>
            <a:chOff x="1476375" y="5192078"/>
            <a:chExt cx="15049500" cy="498729"/>
          </a:xfrm>
        </p:grpSpPr>
        <p:sp>
          <p:nvSpPr>
            <p:cNvPr id="16" name="TextBox 16"/>
            <p:cNvSpPr txBox="1"/>
            <p:nvPr/>
          </p:nvSpPr>
          <p:spPr>
            <a:xfrm>
              <a:off x="1558671" y="5192078"/>
              <a:ext cx="2147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55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463671" y="5192078"/>
              <a:ext cx="2147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55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6321171" y="5192078"/>
              <a:ext cx="746798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2 根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1476375" y="5676900"/>
              <a:ext cx="15049500" cy="9525"/>
            </a:xfrm>
            <a:custGeom>
              <a:avLst/>
              <a:gdLst/>
              <a:ahLst/>
              <a:cxnLst/>
              <a:rect l="l" t="t" r="r" b="b"/>
              <a:pathLst>
                <a:path w="15049500" h="9525">
                  <a:moveTo>
                    <a:pt x="0" y="0"/>
                  </a:moveTo>
                  <a:lnTo>
                    <a:pt x="15049500" y="0"/>
                  </a:lnTo>
                </a:path>
              </a:pathLst>
            </a:custGeom>
            <a:noFill/>
            <a:ln w="19050">
              <a:solidFill>
                <a:srgbClr val="CCD7E2"/>
              </a:solidFill>
            </a:ln>
          </p:spPr>
        </p:sp>
      </p:grpSp>
      <p:grpSp>
        <p:nvGrpSpPr>
          <p:cNvPr id="25" name="Group 25"/>
          <p:cNvGrpSpPr/>
          <p:nvPr/>
        </p:nvGrpSpPr>
        <p:grpSpPr>
          <a:xfrm>
            <a:off x="1476375" y="6106478"/>
            <a:ext cx="15049500" cy="498729"/>
            <a:chOff x="1476375" y="6106478"/>
            <a:chExt cx="15049500" cy="498729"/>
          </a:xfrm>
        </p:grpSpPr>
        <p:sp>
          <p:nvSpPr>
            <p:cNvPr id="21" name="TextBox 21"/>
            <p:cNvSpPr txBox="1"/>
            <p:nvPr/>
          </p:nvSpPr>
          <p:spPr>
            <a:xfrm>
              <a:off x="1558671" y="6106478"/>
              <a:ext cx="2147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55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3463671" y="6106478"/>
              <a:ext cx="2147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55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7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6321171" y="6106478"/>
              <a:ext cx="746798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3 根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1476375" y="6591300"/>
              <a:ext cx="15049500" cy="9525"/>
            </a:xfrm>
            <a:custGeom>
              <a:avLst/>
              <a:gdLst/>
              <a:ahLst/>
              <a:cxnLst/>
              <a:rect l="l" t="t" r="r" b="b"/>
              <a:pathLst>
                <a:path w="15049500" h="9525">
                  <a:moveTo>
                    <a:pt x="0" y="0"/>
                  </a:moveTo>
                  <a:lnTo>
                    <a:pt x="15049500" y="0"/>
                  </a:lnTo>
                </a:path>
              </a:pathLst>
            </a:custGeom>
            <a:noFill/>
            <a:ln w="19050">
              <a:solidFill>
                <a:srgbClr val="CCD7E2"/>
              </a:solidFill>
            </a:ln>
          </p:spPr>
        </p:sp>
      </p:grpSp>
      <p:grpSp>
        <p:nvGrpSpPr>
          <p:cNvPr id="30" name="Group 30"/>
          <p:cNvGrpSpPr/>
          <p:nvPr/>
        </p:nvGrpSpPr>
        <p:grpSpPr>
          <a:xfrm>
            <a:off x="1476375" y="7020878"/>
            <a:ext cx="15049500" cy="498729"/>
            <a:chOff x="1476375" y="7020878"/>
            <a:chExt cx="15049500" cy="498729"/>
          </a:xfrm>
        </p:grpSpPr>
        <p:sp>
          <p:nvSpPr>
            <p:cNvPr id="26" name="TextBox 26"/>
            <p:cNvSpPr txBox="1"/>
            <p:nvPr/>
          </p:nvSpPr>
          <p:spPr>
            <a:xfrm>
              <a:off x="1558671" y="7020878"/>
              <a:ext cx="2147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55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6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3463671" y="7020878"/>
              <a:ext cx="2147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55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6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6321171" y="7020878"/>
              <a:ext cx="746798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6 根</a:t>
              </a:r>
            </a:p>
          </p:txBody>
        </p:sp>
        <p:sp>
          <p:nvSpPr>
            <p:cNvPr id="29" name="Line 29"/>
            <p:cNvSpPr/>
            <p:nvPr/>
          </p:nvSpPr>
          <p:spPr>
            <a:xfrm>
              <a:off x="1476375" y="7505700"/>
              <a:ext cx="15049500" cy="9525"/>
            </a:xfrm>
            <a:custGeom>
              <a:avLst/>
              <a:gdLst/>
              <a:ahLst/>
              <a:cxnLst/>
              <a:rect l="l" t="t" r="r" b="b"/>
              <a:pathLst>
                <a:path w="15049500" h="9525">
                  <a:moveTo>
                    <a:pt x="0" y="0"/>
                  </a:moveTo>
                  <a:lnTo>
                    <a:pt x="15049500" y="0"/>
                  </a:lnTo>
                </a:path>
              </a:pathLst>
            </a:custGeom>
            <a:noFill/>
            <a:ln w="19050">
              <a:solidFill>
                <a:srgbClr val="CCD7E2"/>
              </a:solidFill>
            </a:ln>
          </p:spPr>
        </p:sp>
      </p:grpSp>
      <p:grpSp>
        <p:nvGrpSpPr>
          <p:cNvPr id="35" name="Group 35"/>
          <p:cNvGrpSpPr/>
          <p:nvPr/>
        </p:nvGrpSpPr>
        <p:grpSpPr>
          <a:xfrm>
            <a:off x="1476375" y="7935278"/>
            <a:ext cx="15049500" cy="498729"/>
            <a:chOff x="1476375" y="7935278"/>
            <a:chExt cx="15049500" cy="498729"/>
          </a:xfrm>
        </p:grpSpPr>
        <p:sp>
          <p:nvSpPr>
            <p:cNvPr id="31" name="TextBox 31"/>
            <p:cNvSpPr txBox="1"/>
            <p:nvPr/>
          </p:nvSpPr>
          <p:spPr>
            <a:xfrm>
              <a:off x="1558671" y="7935278"/>
              <a:ext cx="403517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55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18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3463671" y="7935278"/>
              <a:ext cx="592322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55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208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6321171" y="7935278"/>
              <a:ext cx="2669172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55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5 + 6 + 7 = 18</a:t>
              </a:r>
            </a:p>
          </p:txBody>
        </p:sp>
        <p:sp>
          <p:nvSpPr>
            <p:cNvPr id="34" name="Line 34"/>
            <p:cNvSpPr/>
            <p:nvPr/>
          </p:nvSpPr>
          <p:spPr>
            <a:xfrm>
              <a:off x="1476375" y="8420100"/>
              <a:ext cx="15049500" cy="9525"/>
            </a:xfrm>
            <a:custGeom>
              <a:avLst/>
              <a:gdLst/>
              <a:ahLst/>
              <a:cxnLst/>
              <a:rect l="l" t="t" r="r" b="b"/>
              <a:pathLst>
                <a:path w="15049500" h="9525">
                  <a:moveTo>
                    <a:pt x="0" y="0"/>
                  </a:moveTo>
                  <a:lnTo>
                    <a:pt x="15049500" y="0"/>
                  </a:lnTo>
                </a:path>
              </a:pathLst>
            </a:custGeom>
            <a:noFill/>
            <a:ln w="19050">
              <a:solidFill>
                <a:srgbClr val="CCD7E2"/>
              </a:solidFill>
            </a:ln>
          </p:spPr>
        </p:sp>
      </p:grpSp>
      <p:grpSp>
        <p:nvGrpSpPr>
          <p:cNvPr id="37" name="Group 37"/>
          <p:cNvGrpSpPr/>
          <p:nvPr/>
        </p:nvGrpSpPr>
        <p:grpSpPr>
          <a:xfrm>
            <a:off x="1464183" y="8646795"/>
            <a:ext cx="13542169" cy="369332"/>
            <a:chOff x="1464183" y="8646795"/>
            <a:chExt cx="13542169" cy="369332"/>
          </a:xfrm>
        </p:grpSpPr>
        <p:sp>
          <p:nvSpPr>
            <p:cNvPr id="36" name="TextBox 36"/>
            <p:cNvSpPr txBox="1"/>
            <p:nvPr/>
          </p:nvSpPr>
          <p:spPr>
            <a:xfrm>
              <a:off x="1464183" y="8646795"/>
              <a:ext cx="13542169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逐行核对题目给出的五组输入输出。此时消耗的木棍数量正确只说明可行，</a:t>
              </a:r>
              <a:r>
                <a:rPr lang="zh-CN" sz="24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但为什么它一定最小呢？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527810" y="1257300"/>
            <a:ext cx="1645920" cy="586740"/>
            <a:chOff x="1527810" y="1257300"/>
            <a:chExt cx="1645920" cy="586740"/>
          </a:xfrm>
        </p:grpSpPr>
        <p:sp>
          <p:nvSpPr>
            <p:cNvPr id="2" name="TextBox 2"/>
            <p:cNvSpPr txBox="1"/>
            <p:nvPr/>
          </p:nvSpPr>
          <p:spPr>
            <a:xfrm>
              <a:off x="1527810" y="1257300"/>
              <a:ext cx="164592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理解题目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33500" y="2248852"/>
            <a:ext cx="6498850" cy="790575"/>
            <a:chOff x="1333500" y="2248852"/>
            <a:chExt cx="6498850" cy="790575"/>
          </a:xfrm>
        </p:grpSpPr>
        <p:sp>
          <p:nvSpPr>
            <p:cNvPr id="4" name="TextBox 4"/>
            <p:cNvSpPr txBox="1"/>
            <p:nvPr/>
          </p:nvSpPr>
          <p:spPr>
            <a:xfrm>
              <a:off x="1333500" y="2248852"/>
              <a:ext cx="6498850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18 根木棍：为什么是 208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3270123" y="3619500"/>
            <a:ext cx="9876015" cy="2847785"/>
            <a:chOff x="3270123" y="3619500"/>
            <a:chExt cx="9876015" cy="2847785"/>
          </a:xfrm>
        </p:grpSpPr>
        <p:sp>
          <p:nvSpPr>
            <p:cNvPr id="6" name="Line 6"/>
            <p:cNvSpPr/>
            <p:nvPr/>
          </p:nvSpPr>
          <p:spPr>
            <a:xfrm>
              <a:off x="3453765" y="3619500"/>
              <a:ext cx="600075" cy="9525"/>
            </a:xfrm>
            <a:custGeom>
              <a:avLst/>
              <a:gdLst/>
              <a:ahLst/>
              <a:cxnLst/>
              <a:rect l="l" t="t" r="r" b="b"/>
              <a:pathLst>
                <a:path w="600075" h="9525">
                  <a:moveTo>
                    <a:pt x="0" y="0"/>
                  </a:moveTo>
                  <a:lnTo>
                    <a:pt x="600075" y="0"/>
                  </a:lnTo>
                </a:path>
              </a:pathLst>
            </a:custGeom>
            <a:noFill/>
            <a:ln w="100012">
              <a:solidFill>
                <a:srgbClr val="244D87"/>
              </a:solidFill>
            </a:ln>
          </p:spPr>
        </p:sp>
        <p:sp>
          <p:nvSpPr>
            <p:cNvPr id="7" name="Line 7"/>
            <p:cNvSpPr/>
            <p:nvPr/>
          </p:nvSpPr>
          <p:spPr>
            <a:xfrm>
              <a:off x="4173855" y="3739515"/>
              <a:ext cx="9525" cy="600075"/>
            </a:xfrm>
            <a:custGeom>
              <a:avLst/>
              <a:gdLst/>
              <a:ahLst/>
              <a:cxnLst/>
              <a:rect l="l" t="t" r="r" b="b"/>
              <a:pathLst>
                <a:path w="9525" h="600075">
                  <a:moveTo>
                    <a:pt x="0" y="0"/>
                  </a:moveTo>
                  <a:lnTo>
                    <a:pt x="0" y="600075"/>
                  </a:lnTo>
                </a:path>
              </a:pathLst>
            </a:custGeom>
            <a:noFill/>
            <a:ln w="100012">
              <a:solidFill>
                <a:srgbClr val="244D87"/>
              </a:solidFill>
            </a:ln>
          </p:spPr>
        </p:sp>
        <p:sp>
          <p:nvSpPr>
            <p:cNvPr id="8" name="Line 8"/>
            <p:cNvSpPr/>
            <p:nvPr/>
          </p:nvSpPr>
          <p:spPr>
            <a:xfrm>
              <a:off x="3453765" y="5299710"/>
              <a:ext cx="600075" cy="9525"/>
            </a:xfrm>
            <a:custGeom>
              <a:avLst/>
              <a:gdLst/>
              <a:ahLst/>
              <a:cxnLst/>
              <a:rect l="l" t="t" r="r" b="b"/>
              <a:pathLst>
                <a:path w="600075" h="9525">
                  <a:moveTo>
                    <a:pt x="0" y="0"/>
                  </a:moveTo>
                  <a:lnTo>
                    <a:pt x="600075" y="0"/>
                  </a:lnTo>
                </a:path>
              </a:pathLst>
            </a:custGeom>
            <a:noFill/>
            <a:ln w="100012">
              <a:solidFill>
                <a:srgbClr val="244D87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3333750" y="4579620"/>
              <a:ext cx="9525" cy="600075"/>
            </a:xfrm>
            <a:custGeom>
              <a:avLst/>
              <a:gdLst/>
              <a:ahLst/>
              <a:cxnLst/>
              <a:rect l="l" t="t" r="r" b="b"/>
              <a:pathLst>
                <a:path w="9525" h="600075">
                  <a:moveTo>
                    <a:pt x="0" y="0"/>
                  </a:moveTo>
                  <a:lnTo>
                    <a:pt x="0" y="600075"/>
                  </a:lnTo>
                </a:path>
              </a:pathLst>
            </a:custGeom>
            <a:noFill/>
            <a:ln w="100012">
              <a:solidFill>
                <a:srgbClr val="244D87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3453765" y="4459605"/>
              <a:ext cx="600075" cy="9525"/>
            </a:xfrm>
            <a:custGeom>
              <a:avLst/>
              <a:gdLst/>
              <a:ahLst/>
              <a:cxnLst/>
              <a:rect l="l" t="t" r="r" b="b"/>
              <a:pathLst>
                <a:path w="600075" h="9525">
                  <a:moveTo>
                    <a:pt x="0" y="0"/>
                  </a:moveTo>
                  <a:lnTo>
                    <a:pt x="600075" y="0"/>
                  </a:lnTo>
                </a:path>
              </a:pathLst>
            </a:custGeom>
            <a:noFill/>
            <a:ln w="100012">
              <a:solidFill>
                <a:srgbClr val="244D87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3270123" y="5851208"/>
              <a:ext cx="922515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5 根</a:t>
              </a:r>
            </a:p>
          </p:txBody>
        </p:sp>
        <p:sp>
          <p:nvSpPr>
            <p:cNvPr id="12" name="Line 12"/>
            <p:cNvSpPr/>
            <p:nvPr/>
          </p:nvSpPr>
          <p:spPr>
            <a:xfrm>
              <a:off x="7930515" y="3619500"/>
              <a:ext cx="600075" cy="9525"/>
            </a:xfrm>
            <a:custGeom>
              <a:avLst/>
              <a:gdLst/>
              <a:ahLst/>
              <a:cxnLst/>
              <a:rect l="l" t="t" r="r" b="b"/>
              <a:pathLst>
                <a:path w="600075" h="9525">
                  <a:moveTo>
                    <a:pt x="0" y="0"/>
                  </a:moveTo>
                  <a:lnTo>
                    <a:pt x="600075" y="0"/>
                  </a:lnTo>
                </a:path>
              </a:pathLst>
            </a:custGeom>
            <a:noFill/>
            <a:ln w="100012">
              <a:solidFill>
                <a:srgbClr val="244D87"/>
              </a:solidFill>
            </a:ln>
          </p:spPr>
        </p:sp>
        <p:sp>
          <p:nvSpPr>
            <p:cNvPr id="13" name="Line 13"/>
            <p:cNvSpPr/>
            <p:nvPr/>
          </p:nvSpPr>
          <p:spPr>
            <a:xfrm>
              <a:off x="8650605" y="3739515"/>
              <a:ext cx="9525" cy="600075"/>
            </a:xfrm>
            <a:custGeom>
              <a:avLst/>
              <a:gdLst/>
              <a:ahLst/>
              <a:cxnLst/>
              <a:rect l="l" t="t" r="r" b="b"/>
              <a:pathLst>
                <a:path w="9525" h="600075">
                  <a:moveTo>
                    <a:pt x="0" y="0"/>
                  </a:moveTo>
                  <a:lnTo>
                    <a:pt x="0" y="600075"/>
                  </a:lnTo>
                </a:path>
              </a:pathLst>
            </a:custGeom>
            <a:noFill/>
            <a:ln w="100012">
              <a:solidFill>
                <a:srgbClr val="244D87"/>
              </a:solidFill>
            </a:ln>
          </p:spPr>
        </p:sp>
        <p:sp>
          <p:nvSpPr>
            <p:cNvPr id="14" name="Line 14"/>
            <p:cNvSpPr/>
            <p:nvPr/>
          </p:nvSpPr>
          <p:spPr>
            <a:xfrm>
              <a:off x="8650605" y="4579620"/>
              <a:ext cx="9525" cy="600075"/>
            </a:xfrm>
            <a:custGeom>
              <a:avLst/>
              <a:gdLst/>
              <a:ahLst/>
              <a:cxnLst/>
              <a:rect l="l" t="t" r="r" b="b"/>
              <a:pathLst>
                <a:path w="9525" h="600075">
                  <a:moveTo>
                    <a:pt x="0" y="0"/>
                  </a:moveTo>
                  <a:lnTo>
                    <a:pt x="0" y="600075"/>
                  </a:lnTo>
                </a:path>
              </a:pathLst>
            </a:custGeom>
            <a:noFill/>
            <a:ln w="100012">
              <a:solidFill>
                <a:srgbClr val="244D87"/>
              </a:solidFill>
            </a:ln>
          </p:spPr>
        </p:sp>
        <p:sp>
          <p:nvSpPr>
            <p:cNvPr id="15" name="Line 15"/>
            <p:cNvSpPr/>
            <p:nvPr/>
          </p:nvSpPr>
          <p:spPr>
            <a:xfrm>
              <a:off x="7930515" y="5299710"/>
              <a:ext cx="600075" cy="9525"/>
            </a:xfrm>
            <a:custGeom>
              <a:avLst/>
              <a:gdLst/>
              <a:ahLst/>
              <a:cxnLst/>
              <a:rect l="l" t="t" r="r" b="b"/>
              <a:pathLst>
                <a:path w="600075" h="9525">
                  <a:moveTo>
                    <a:pt x="0" y="0"/>
                  </a:moveTo>
                  <a:lnTo>
                    <a:pt x="600075" y="0"/>
                  </a:lnTo>
                </a:path>
              </a:pathLst>
            </a:custGeom>
            <a:noFill/>
            <a:ln w="100012">
              <a:solidFill>
                <a:srgbClr val="244D87"/>
              </a:solidFill>
            </a:ln>
          </p:spPr>
        </p:sp>
        <p:sp>
          <p:nvSpPr>
            <p:cNvPr id="16" name="Line 16"/>
            <p:cNvSpPr/>
            <p:nvPr/>
          </p:nvSpPr>
          <p:spPr>
            <a:xfrm>
              <a:off x="7810500" y="4579620"/>
              <a:ext cx="9525" cy="600075"/>
            </a:xfrm>
            <a:custGeom>
              <a:avLst/>
              <a:gdLst/>
              <a:ahLst/>
              <a:cxnLst/>
              <a:rect l="l" t="t" r="r" b="b"/>
              <a:pathLst>
                <a:path w="9525" h="600075">
                  <a:moveTo>
                    <a:pt x="0" y="0"/>
                  </a:moveTo>
                  <a:lnTo>
                    <a:pt x="0" y="600075"/>
                  </a:lnTo>
                </a:path>
              </a:pathLst>
            </a:custGeom>
            <a:noFill/>
            <a:ln w="100012">
              <a:solidFill>
                <a:srgbClr val="244D87"/>
              </a:solidFill>
            </a:ln>
          </p:spPr>
        </p:sp>
        <p:sp>
          <p:nvSpPr>
            <p:cNvPr id="17" name="Line 17"/>
            <p:cNvSpPr/>
            <p:nvPr/>
          </p:nvSpPr>
          <p:spPr>
            <a:xfrm>
              <a:off x="7810500" y="3739515"/>
              <a:ext cx="9525" cy="600075"/>
            </a:xfrm>
            <a:custGeom>
              <a:avLst/>
              <a:gdLst/>
              <a:ahLst/>
              <a:cxnLst/>
              <a:rect l="l" t="t" r="r" b="b"/>
              <a:pathLst>
                <a:path w="9525" h="600075">
                  <a:moveTo>
                    <a:pt x="0" y="0"/>
                  </a:moveTo>
                  <a:lnTo>
                    <a:pt x="0" y="600075"/>
                  </a:lnTo>
                </a:path>
              </a:pathLst>
            </a:custGeom>
            <a:noFill/>
            <a:ln w="100012">
              <a:solidFill>
                <a:srgbClr val="244D87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7746873" y="5851208"/>
              <a:ext cx="922515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6 根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12407265" y="3619500"/>
              <a:ext cx="600075" cy="9525"/>
            </a:xfrm>
            <a:custGeom>
              <a:avLst/>
              <a:gdLst/>
              <a:ahLst/>
              <a:cxnLst/>
              <a:rect l="l" t="t" r="r" b="b"/>
              <a:pathLst>
                <a:path w="600075" h="9525">
                  <a:moveTo>
                    <a:pt x="0" y="0"/>
                  </a:moveTo>
                  <a:lnTo>
                    <a:pt x="600075" y="0"/>
                  </a:lnTo>
                </a:path>
              </a:pathLst>
            </a:custGeom>
            <a:noFill/>
            <a:ln w="100012">
              <a:solidFill>
                <a:srgbClr val="244D87"/>
              </a:solidFill>
            </a:ln>
          </p:spPr>
        </p:sp>
        <p:sp>
          <p:nvSpPr>
            <p:cNvPr id="20" name="Line 20"/>
            <p:cNvSpPr/>
            <p:nvPr/>
          </p:nvSpPr>
          <p:spPr>
            <a:xfrm>
              <a:off x="13127355" y="3739515"/>
              <a:ext cx="9525" cy="600075"/>
            </a:xfrm>
            <a:custGeom>
              <a:avLst/>
              <a:gdLst/>
              <a:ahLst/>
              <a:cxnLst/>
              <a:rect l="l" t="t" r="r" b="b"/>
              <a:pathLst>
                <a:path w="9525" h="600075">
                  <a:moveTo>
                    <a:pt x="0" y="0"/>
                  </a:moveTo>
                  <a:lnTo>
                    <a:pt x="0" y="600075"/>
                  </a:lnTo>
                </a:path>
              </a:pathLst>
            </a:custGeom>
            <a:noFill/>
            <a:ln w="100012">
              <a:solidFill>
                <a:srgbClr val="244D87"/>
              </a:solidFill>
            </a:ln>
          </p:spPr>
        </p:sp>
        <p:sp>
          <p:nvSpPr>
            <p:cNvPr id="21" name="Line 21"/>
            <p:cNvSpPr/>
            <p:nvPr/>
          </p:nvSpPr>
          <p:spPr>
            <a:xfrm>
              <a:off x="13127355" y="4579620"/>
              <a:ext cx="9525" cy="600075"/>
            </a:xfrm>
            <a:custGeom>
              <a:avLst/>
              <a:gdLst/>
              <a:ahLst/>
              <a:cxnLst/>
              <a:rect l="l" t="t" r="r" b="b"/>
              <a:pathLst>
                <a:path w="9525" h="600075">
                  <a:moveTo>
                    <a:pt x="0" y="0"/>
                  </a:moveTo>
                  <a:lnTo>
                    <a:pt x="0" y="600075"/>
                  </a:lnTo>
                </a:path>
              </a:pathLst>
            </a:custGeom>
            <a:noFill/>
            <a:ln w="100012">
              <a:solidFill>
                <a:srgbClr val="244D87"/>
              </a:solidFill>
            </a:ln>
          </p:spPr>
        </p:sp>
        <p:sp>
          <p:nvSpPr>
            <p:cNvPr id="22" name="Line 22"/>
            <p:cNvSpPr/>
            <p:nvPr/>
          </p:nvSpPr>
          <p:spPr>
            <a:xfrm>
              <a:off x="12407265" y="5299710"/>
              <a:ext cx="600075" cy="9525"/>
            </a:xfrm>
            <a:custGeom>
              <a:avLst/>
              <a:gdLst/>
              <a:ahLst/>
              <a:cxnLst/>
              <a:rect l="l" t="t" r="r" b="b"/>
              <a:pathLst>
                <a:path w="600075" h="9525">
                  <a:moveTo>
                    <a:pt x="0" y="0"/>
                  </a:moveTo>
                  <a:lnTo>
                    <a:pt x="600075" y="0"/>
                  </a:lnTo>
                </a:path>
              </a:pathLst>
            </a:custGeom>
            <a:noFill/>
            <a:ln w="100012">
              <a:solidFill>
                <a:srgbClr val="244D87"/>
              </a:solidFill>
            </a:ln>
          </p:spPr>
        </p:sp>
        <p:sp>
          <p:nvSpPr>
            <p:cNvPr id="23" name="Line 23"/>
            <p:cNvSpPr/>
            <p:nvPr/>
          </p:nvSpPr>
          <p:spPr>
            <a:xfrm>
              <a:off x="12287250" y="4579620"/>
              <a:ext cx="9525" cy="600075"/>
            </a:xfrm>
            <a:custGeom>
              <a:avLst/>
              <a:gdLst/>
              <a:ahLst/>
              <a:cxnLst/>
              <a:rect l="l" t="t" r="r" b="b"/>
              <a:pathLst>
                <a:path w="9525" h="600075">
                  <a:moveTo>
                    <a:pt x="0" y="0"/>
                  </a:moveTo>
                  <a:lnTo>
                    <a:pt x="0" y="600075"/>
                  </a:lnTo>
                </a:path>
              </a:pathLst>
            </a:custGeom>
            <a:noFill/>
            <a:ln w="100012">
              <a:solidFill>
                <a:srgbClr val="244D87"/>
              </a:solidFill>
            </a:ln>
          </p:spPr>
        </p:sp>
        <p:sp>
          <p:nvSpPr>
            <p:cNvPr id="24" name="Line 24"/>
            <p:cNvSpPr/>
            <p:nvPr/>
          </p:nvSpPr>
          <p:spPr>
            <a:xfrm>
              <a:off x="12287250" y="3739515"/>
              <a:ext cx="9525" cy="600075"/>
            </a:xfrm>
            <a:custGeom>
              <a:avLst/>
              <a:gdLst/>
              <a:ahLst/>
              <a:cxnLst/>
              <a:rect l="l" t="t" r="r" b="b"/>
              <a:pathLst>
                <a:path w="9525" h="600075">
                  <a:moveTo>
                    <a:pt x="0" y="0"/>
                  </a:moveTo>
                  <a:lnTo>
                    <a:pt x="0" y="600075"/>
                  </a:lnTo>
                </a:path>
              </a:pathLst>
            </a:custGeom>
            <a:noFill/>
            <a:ln w="100012">
              <a:solidFill>
                <a:srgbClr val="244D87"/>
              </a:solidFill>
            </a:ln>
          </p:spPr>
        </p:sp>
        <p:sp>
          <p:nvSpPr>
            <p:cNvPr id="25" name="Line 25"/>
            <p:cNvSpPr/>
            <p:nvPr/>
          </p:nvSpPr>
          <p:spPr>
            <a:xfrm>
              <a:off x="12407265" y="4459605"/>
              <a:ext cx="600075" cy="9525"/>
            </a:xfrm>
            <a:custGeom>
              <a:avLst/>
              <a:gdLst/>
              <a:ahLst/>
              <a:cxnLst/>
              <a:rect l="l" t="t" r="r" b="b"/>
              <a:pathLst>
                <a:path w="600075" h="9525">
                  <a:moveTo>
                    <a:pt x="0" y="0"/>
                  </a:moveTo>
                  <a:lnTo>
                    <a:pt x="600075" y="0"/>
                  </a:lnTo>
                </a:path>
              </a:pathLst>
            </a:custGeom>
            <a:noFill/>
            <a:ln w="100012">
              <a:solidFill>
                <a:srgbClr val="244D87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2223623" y="5851208"/>
              <a:ext cx="922515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7 根</a:t>
              </a:r>
            </a:p>
          </p:txBody>
        </p:sp>
      </p:grpSp>
      <p:grpSp>
        <p:nvGrpSpPr>
          <p:cNvPr id="32" name="Group 29">
            <a:extLst>
              <a:ext uri="{FF2B5EF4-FFF2-40B4-BE49-F238E27FC236}">
                <a16:creationId xmlns:a16="http://schemas.microsoft.com/office/drawing/2014/main" id="{FC2084A8-9E74-1174-C859-C9B34CD9FC64}"/>
              </a:ext>
            </a:extLst>
          </p:cNvPr>
          <p:cNvGrpSpPr/>
          <p:nvPr/>
        </p:nvGrpSpPr>
        <p:grpSpPr>
          <a:xfrm>
            <a:off x="1468660" y="6578822"/>
            <a:ext cx="15438215" cy="1002602"/>
            <a:chOff x="1468660" y="6578822"/>
            <a:chExt cx="15438215" cy="1002602"/>
          </a:xfrm>
        </p:grpSpPr>
        <p:sp>
          <p:nvSpPr>
            <p:cNvPr id="34" name="TextBox 28">
              <a:extLst>
                <a:ext uri="{FF2B5EF4-FFF2-40B4-BE49-F238E27FC236}">
                  <a16:creationId xmlns:a16="http://schemas.microsoft.com/office/drawing/2014/main" id="{B3249CFB-275A-9FE3-BB06-844005C9B4B4}"/>
                </a:ext>
              </a:extLst>
            </p:cNvPr>
            <p:cNvSpPr/>
            <p:nvPr/>
          </p:nvSpPr>
          <p:spPr>
            <a:xfrm>
              <a:off x="1468660" y="6578822"/>
              <a:ext cx="15438215" cy="10026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4047"/>
                </a:lnSpc>
              </a:pPr>
              <a:r>
                <a:rPr lang="zh-CN" altLang="en-US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我们来观察 </a:t>
              </a:r>
              <a:r>
                <a:rPr lang="en-US" alt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208 </a:t>
              </a:r>
              <a:r>
                <a:rPr lang="zh-CN" altLang="en-US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和 </a:t>
              </a:r>
              <a:r>
                <a:rPr lang="en-US" alt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280 </a:t>
              </a:r>
              <a:r>
                <a:rPr lang="zh-CN" altLang="en-US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和：它们都恰好用 </a:t>
              </a:r>
              <a:r>
                <a:rPr lang="en-US" alt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18 </a:t>
              </a:r>
              <a:r>
                <a:rPr lang="zh-CN" altLang="en-US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根木棍。</a:t>
              </a:r>
              <a:br>
                <a:rPr lang="zh-CN" altLang="en-US" dirty="0"/>
              </a:br>
              <a:r>
                <a:rPr lang="zh-CN" altLang="en-US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但 </a:t>
              </a:r>
              <a:r>
                <a:rPr lang="en-US" alt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208 </a:t>
              </a:r>
              <a:r>
                <a:rPr lang="zh-CN" altLang="en-US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更小，所以应该选择 </a:t>
              </a:r>
              <a:r>
                <a:rPr lang="en-US" alt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208</a:t>
              </a:r>
              <a:r>
                <a:rPr lang="zh-CN" altLang="en-US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，所以必须要想到一个能覆盖所有候选结果的方法。</a:t>
              </a:r>
            </a:p>
            <a:p>
              <a:pPr algn="l">
                <a:lnSpc>
                  <a:spcPts val="4047"/>
                </a:lnSpc>
              </a:pPr>
              <a:endParaRPr lang="zh-CN" altLang="en-US" sz="2850" dirty="0">
                <a:solidFill>
                  <a:srgbClr val="111111"/>
                </a:solidFill>
                <a:latin typeface="Consolas"/>
                <a:ea typeface="Microsoft YaHei"/>
                <a:cs typeface="Consolas"/>
              </a:endParaRPr>
            </a:p>
          </p:txBody>
        </p:sp>
      </p:grpSp>
      <p:sp>
        <p:nvSpPr>
          <p:cNvPr id="35" name="文本框 32">
            <a:extLst>
              <a:ext uri="{FF2B5EF4-FFF2-40B4-BE49-F238E27FC236}">
                <a16:creationId xmlns:a16="http://schemas.microsoft.com/office/drawing/2014/main" id="{70F5901C-4105-2D0B-C7BF-11E421B61EFF}"/>
              </a:ext>
            </a:extLst>
          </p:cNvPr>
          <p:cNvSpPr/>
          <p:nvPr/>
        </p:nvSpPr>
        <p:spPr>
          <a:xfrm>
            <a:off x="5058447" y="8461915"/>
            <a:ext cx="6344210" cy="5143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altLang="en-US" sz="3000" dirty="0">
                <a:solidFill>
                  <a:srgbClr val="111111"/>
                </a:solidFill>
                <a:latin typeface="Consolas"/>
                <a:ea typeface="Microsoft YaHei"/>
                <a:cs typeface="Consolas"/>
              </a:rPr>
              <a:t>比方说</a:t>
            </a:r>
            <a:r>
              <a:rPr lang="zh-CN" sz="3000" dirty="0">
                <a:solidFill>
                  <a:srgbClr val="111111"/>
                </a:solidFill>
                <a:latin typeface="Consolas"/>
                <a:ea typeface="Microsoft YaHei"/>
                <a:cs typeface="Consolas"/>
              </a:rPr>
              <a:t>可以先考虑枚举所有可能的答案。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527810" y="1257300"/>
            <a:ext cx="2049780" cy="586740"/>
            <a:chOff x="1527810" y="1257300"/>
            <a:chExt cx="2049780" cy="586740"/>
          </a:xfrm>
        </p:grpSpPr>
        <p:sp>
          <p:nvSpPr>
            <p:cNvPr id="2" name="TextBox 2"/>
            <p:cNvSpPr txBox="1"/>
            <p:nvPr/>
          </p:nvSpPr>
          <p:spPr>
            <a:xfrm>
              <a:off x="1527810" y="1257300"/>
              <a:ext cx="204978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尝试与观察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33500" y="2248852"/>
            <a:ext cx="15573375" cy="694372"/>
            <a:chOff x="1333500" y="2248852"/>
            <a:chExt cx="15573375" cy="694372"/>
          </a:xfrm>
        </p:grpSpPr>
        <p:sp>
          <p:nvSpPr>
            <p:cNvPr id="4" name="TextBox 4"/>
            <p:cNvSpPr/>
            <p:nvPr/>
          </p:nvSpPr>
          <p:spPr>
            <a:xfrm>
              <a:off x="1333500" y="2248852"/>
              <a:ext cx="15573375" cy="69437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40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第一种尝试：从小到大枚举整数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61135" y="3438525"/>
            <a:ext cx="15445740" cy="514350"/>
            <a:chOff x="1461135" y="3438525"/>
            <a:chExt cx="15445740" cy="514350"/>
          </a:xfrm>
        </p:grpSpPr>
        <p:sp>
          <p:nvSpPr>
            <p:cNvPr id="6" name="TextBox 6"/>
            <p:cNvSpPr/>
            <p:nvPr/>
          </p:nvSpPr>
          <p:spPr>
            <a:xfrm>
              <a:off x="1461135" y="3438525"/>
              <a:ext cx="15445740" cy="5143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最直接的想法是依次检查 1、2、3、……，计算各位的木棍消耗。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461135" y="4378132"/>
            <a:ext cx="15445740" cy="514350"/>
            <a:chOff x="1461135" y="5010150"/>
            <a:chExt cx="15445740" cy="514350"/>
          </a:xfrm>
        </p:grpSpPr>
        <p:sp>
          <p:nvSpPr>
            <p:cNvPr id="8" name="TextBox 8"/>
            <p:cNvSpPr/>
            <p:nvPr/>
          </p:nvSpPr>
          <p:spPr>
            <a:xfrm>
              <a:off x="1461135" y="5010150"/>
              <a:ext cx="15445740" cy="5143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因为我们按数值递增枚举，所以第一个恰好用 n 根的数就是答案。</a:t>
              </a:r>
            </a:p>
          </p:txBody>
        </p:sp>
      </p:grpSp>
      <p:grpSp>
        <p:nvGrpSpPr>
          <p:cNvPr id="20" name="Group 9">
            <a:extLst>
              <a:ext uri="{FF2B5EF4-FFF2-40B4-BE49-F238E27FC236}">
                <a16:creationId xmlns:a16="http://schemas.microsoft.com/office/drawing/2014/main" id="{5433E7BD-B4AE-4B85-2538-8AFC18689709}"/>
              </a:ext>
            </a:extLst>
          </p:cNvPr>
          <p:cNvGrpSpPr/>
          <p:nvPr/>
        </p:nvGrpSpPr>
        <p:grpSpPr>
          <a:xfrm>
            <a:off x="1461807" y="5317739"/>
            <a:ext cx="15228528" cy="505267"/>
            <a:chOff x="1461897" y="4788218"/>
            <a:chExt cx="10915037" cy="505267"/>
          </a:xfrm>
        </p:grpSpPr>
        <p:sp>
          <p:nvSpPr>
            <p:cNvPr id="21" name="TextBox 8">
              <a:extLst>
                <a:ext uri="{FF2B5EF4-FFF2-40B4-BE49-F238E27FC236}">
                  <a16:creationId xmlns:a16="http://schemas.microsoft.com/office/drawing/2014/main" id="{DE1FFBCB-8BCF-6B0C-6FC6-708F0465F537}"/>
                </a:ext>
              </a:extLst>
            </p:cNvPr>
            <p:cNvSpPr txBox="1"/>
            <p:nvPr/>
          </p:nvSpPr>
          <p:spPr>
            <a:xfrm>
              <a:off x="1461897" y="4788218"/>
              <a:ext cx="10915037" cy="50526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75"/>
                </a:lnSpc>
              </a:pPr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但任何一个数字最多用 7 根。若答案有 L 位，则最多用 7L 根，所以必须有 L ≥ ⌈n / 7⌉。</a:t>
              </a:r>
            </a:p>
          </p:txBody>
        </p:sp>
      </p:grpSp>
      <p:grpSp>
        <p:nvGrpSpPr>
          <p:cNvPr id="22" name="Group 11">
            <a:extLst>
              <a:ext uri="{FF2B5EF4-FFF2-40B4-BE49-F238E27FC236}">
                <a16:creationId xmlns:a16="http://schemas.microsoft.com/office/drawing/2014/main" id="{E3337BA6-12E0-3E23-DBBA-7DD20E6A3E78}"/>
              </a:ext>
            </a:extLst>
          </p:cNvPr>
          <p:cNvGrpSpPr/>
          <p:nvPr/>
        </p:nvGrpSpPr>
        <p:grpSpPr>
          <a:xfrm>
            <a:off x="1461807" y="6511729"/>
            <a:ext cx="15973924" cy="506101"/>
            <a:chOff x="1461897" y="6264592"/>
            <a:chExt cx="11449302" cy="506101"/>
          </a:xfrm>
        </p:grpSpPr>
        <p:sp>
          <p:nvSpPr>
            <p:cNvPr id="23" name="TextBox 10">
              <a:extLst>
                <a:ext uri="{FF2B5EF4-FFF2-40B4-BE49-F238E27FC236}">
                  <a16:creationId xmlns:a16="http://schemas.microsoft.com/office/drawing/2014/main" id="{22989511-E364-C32F-17BE-8A5EC44B682E}"/>
                </a:ext>
              </a:extLst>
            </p:cNvPr>
            <p:cNvSpPr txBox="1"/>
            <p:nvPr/>
          </p:nvSpPr>
          <p:spPr>
            <a:xfrm>
              <a:off x="1461897" y="6264592"/>
              <a:ext cx="11449302" cy="50610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75"/>
                </a:lnSpc>
              </a:pPr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当 n = 100000 时，答案至少有 14286 位。逐个枚举整数，要经历的</a:t>
              </a:r>
              <a:r>
                <a:rPr lang="zh-CN" altLang="en-US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枚举</a:t>
              </a:r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数量远远无法承受。</a:t>
              </a:r>
            </a:p>
          </p:txBody>
        </p:sp>
      </p:grpSp>
      <p:grpSp>
        <p:nvGrpSpPr>
          <p:cNvPr id="24" name="Group 13">
            <a:extLst>
              <a:ext uri="{FF2B5EF4-FFF2-40B4-BE49-F238E27FC236}">
                <a16:creationId xmlns:a16="http://schemas.microsoft.com/office/drawing/2014/main" id="{BB9D89E2-DADF-F4D2-4945-E4159032A529}"/>
              </a:ext>
            </a:extLst>
          </p:cNvPr>
          <p:cNvGrpSpPr/>
          <p:nvPr/>
        </p:nvGrpSpPr>
        <p:grpSpPr>
          <a:xfrm>
            <a:off x="1461807" y="7912907"/>
            <a:ext cx="16081325" cy="506101"/>
            <a:chOff x="1462379" y="7536861"/>
            <a:chExt cx="11526279" cy="506101"/>
          </a:xfrm>
        </p:grpSpPr>
        <p:sp>
          <p:nvSpPr>
            <p:cNvPr id="25" name="TextBox 12">
              <a:extLst>
                <a:ext uri="{FF2B5EF4-FFF2-40B4-BE49-F238E27FC236}">
                  <a16:creationId xmlns:a16="http://schemas.microsoft.com/office/drawing/2014/main" id="{B705019A-6191-689B-7817-CA32018FC67D}"/>
                </a:ext>
              </a:extLst>
            </p:cNvPr>
            <p:cNvSpPr txBox="1"/>
            <p:nvPr/>
          </p:nvSpPr>
          <p:spPr>
            <a:xfrm>
              <a:off x="1462379" y="7536861"/>
              <a:ext cx="11526279" cy="50610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75"/>
                </a:lnSpc>
              </a:pPr>
              <a:r>
                <a:rPr lang="zh-CN" sz="285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普通整数类型也装不下这样长的答案。可以用字符串存答案，但这仍不能解决枚举候选太多的问题。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527810" y="1257300"/>
            <a:ext cx="2049780" cy="586740"/>
            <a:chOff x="1527810" y="1257300"/>
            <a:chExt cx="2049780" cy="586740"/>
          </a:xfrm>
        </p:grpSpPr>
        <p:sp>
          <p:nvSpPr>
            <p:cNvPr id="2" name="TextBox 2"/>
            <p:cNvSpPr txBox="1"/>
            <p:nvPr/>
          </p:nvSpPr>
          <p:spPr>
            <a:xfrm>
              <a:off x="1527810" y="1257300"/>
              <a:ext cx="204978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尝试与观察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33500" y="2248852"/>
            <a:ext cx="10906832" cy="623248"/>
            <a:chOff x="1333500" y="2248852"/>
            <a:chExt cx="9141273" cy="623248"/>
          </a:xfrm>
        </p:grpSpPr>
        <p:sp>
          <p:nvSpPr>
            <p:cNvPr id="4" name="TextBox 4"/>
            <p:cNvSpPr txBox="1"/>
            <p:nvPr/>
          </p:nvSpPr>
          <p:spPr>
            <a:xfrm>
              <a:off x="1333500" y="2248852"/>
              <a:ext cx="9141273" cy="62324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换一种枚举：从左到右，一次写一位</a:t>
              </a:r>
              <a:r>
                <a:rPr lang="zh-CN" altLang="en-US" sz="40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，进行搜索</a:t>
              </a:r>
              <a:endParaRPr lang="zh-CN" sz="405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29250CF3-EE4F-636C-341D-D48497ED1E5B}"/>
                  </a:ext>
                </a:extLst>
              </p:cNvPr>
              <p:cNvSpPr txBox="1"/>
              <p:nvPr/>
            </p:nvSpPr>
            <p:spPr>
              <a:xfrm>
                <a:off x="1527810" y="3476706"/>
                <a:ext cx="15691149" cy="22878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33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考虑搜索。我们从最高位开始，依次确定最终数字的每一位。第一位只能选择 </a:t>
                </a:r>
                <a14:m>
                  <m:oMath xmlns:m="http://schemas.openxmlformats.org/officeDocument/2006/math">
                    <m:r>
                      <a:rPr lang="en-US" altLang="zh-CN" sz="33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1∼9</m:t>
                    </m:r>
                  </m:oMath>
                </a14:m>
                <a:r>
                  <a:rPr lang="zh-CN" altLang="en-US" sz="33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，后面的每一位可以选择 </a:t>
                </a:r>
                <a14:m>
                  <m:oMath xmlns:m="http://schemas.openxmlformats.org/officeDocument/2006/math">
                    <m:r>
                      <a:rPr lang="en-US" altLang="zh-CN" sz="33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0∼9</m:t>
                    </m:r>
                  </m:oMath>
                </a14:m>
                <a:r>
                  <a:rPr lang="zh-CN" altLang="en-US" sz="33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en-US" altLang="zh-CN" sz="33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33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那么每选择一个数字，就扣除该数字所需要的小木棍数量，并递归确定下一位。</a:t>
                </a:r>
              </a:p>
            </p:txBody>
          </p:sp>
        </mc:Choice>
        <mc:Fallback xmlns=""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29250CF3-EE4F-636C-341D-D48497ED1E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7810" y="3476706"/>
                <a:ext cx="15691149" cy="2287806"/>
              </a:xfrm>
              <a:prstGeom prst="rect">
                <a:avLst/>
              </a:prstGeom>
              <a:blipFill>
                <a:blip r:embed="rId3"/>
                <a:stretch>
                  <a:fillRect l="-1049" r="-3730" b="-79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文本框 6">
            <a:extLst>
              <a:ext uri="{FF2B5EF4-FFF2-40B4-BE49-F238E27FC236}">
                <a16:creationId xmlns:a16="http://schemas.microsoft.com/office/drawing/2014/main" id="{22B25B76-7E2E-A70B-08E7-4C4FE69F2B3B}"/>
              </a:ext>
            </a:extLst>
          </p:cNvPr>
          <p:cNvSpPr txBox="1"/>
          <p:nvPr/>
        </p:nvSpPr>
        <p:spPr>
          <a:xfrm>
            <a:off x="1527809" y="6493435"/>
            <a:ext cx="15751661" cy="2294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sz="3300" dirty="0"/>
              <a:t>每次选择都对应一条搜索分支，</a:t>
            </a:r>
            <a:r>
              <a:rPr lang="zh-CN" altLang="en-US" sz="3300" dirty="0"/>
              <a:t>并且</a:t>
            </a:r>
            <a:r>
              <a:rPr lang="zh-CN" sz="3300" dirty="0"/>
              <a:t>木棍数随之减少。</a:t>
            </a:r>
            <a:r>
              <a:rPr lang="zh-CN" altLang="en-US" sz="3300" dirty="0"/>
              <a:t>当木棍数目为 </a:t>
            </a:r>
            <a:r>
              <a:rPr lang="en-US" altLang="zh-CN" sz="3300" dirty="0"/>
              <a:t>0 </a:t>
            </a:r>
            <a:r>
              <a:rPr lang="zh-CN" altLang="en-US" sz="3300" dirty="0"/>
              <a:t>时，代表找到了一个合法分支。</a:t>
            </a:r>
            <a:endParaRPr lang="en-US" altLang="zh-CN" sz="3300" dirty="0"/>
          </a:p>
          <a:p>
            <a:pPr>
              <a:lnSpc>
                <a:spcPct val="150000"/>
              </a:lnSpc>
            </a:pPr>
            <a:r>
              <a:rPr lang="zh-CN" altLang="en-US" sz="3300" dirty="0"/>
              <a:t>反之如果发现以当前的木棍数无法凑出任何一个数字，那么该分支不可达。</a:t>
            </a:r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2565299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527810" y="1257300"/>
            <a:ext cx="2049780" cy="586740"/>
            <a:chOff x="1527810" y="1257300"/>
            <a:chExt cx="2049780" cy="586740"/>
          </a:xfrm>
        </p:grpSpPr>
        <p:sp>
          <p:nvSpPr>
            <p:cNvPr id="2" name="TextBox 2"/>
            <p:cNvSpPr txBox="1"/>
            <p:nvPr/>
          </p:nvSpPr>
          <p:spPr>
            <a:xfrm>
              <a:off x="1527810" y="1257300"/>
              <a:ext cx="204978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尝试与观察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33500" y="2248852"/>
            <a:ext cx="15573375" cy="694372"/>
            <a:chOff x="1333500" y="2248852"/>
            <a:chExt cx="15573375" cy="694372"/>
          </a:xfrm>
        </p:grpSpPr>
        <p:sp>
          <p:nvSpPr>
            <p:cNvPr id="4" name="TextBox 4"/>
            <p:cNvSpPr/>
            <p:nvPr/>
          </p:nvSpPr>
          <p:spPr>
            <a:xfrm>
              <a:off x="1333500" y="2248852"/>
              <a:ext cx="15573375" cy="69437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40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搜索时，需要记录哪些信息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461897" y="3311842"/>
            <a:ext cx="15444978" cy="1002602"/>
            <a:chOff x="1461897" y="3311842"/>
            <a:chExt cx="15444978" cy="1002602"/>
          </a:xfrm>
        </p:grpSpPr>
        <p:sp>
          <p:nvSpPr>
            <p:cNvPr id="7" name="TextBox 6"/>
            <p:cNvSpPr/>
            <p:nvPr/>
          </p:nvSpPr>
          <p:spPr>
            <a:xfrm>
              <a:off x="1461897" y="3311842"/>
              <a:ext cx="15444978" cy="10026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4047"/>
                </a:lnSpc>
              </a:pPr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刚才每走一步，有两个信息在变化：已经写出的前缀，</a:t>
              </a:r>
              <a:br/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以及还没有使用的木棍数。它们描述了搜索进行到哪里。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461897" y="4788218"/>
            <a:ext cx="15444978" cy="1002602"/>
            <a:chOff x="1461897" y="4788218"/>
            <a:chExt cx="15444978" cy="1002602"/>
          </a:xfrm>
        </p:grpSpPr>
        <p:sp>
          <p:nvSpPr>
            <p:cNvPr id="9" name="TextBox 8"/>
            <p:cNvSpPr/>
            <p:nvPr/>
          </p:nvSpPr>
          <p:spPr>
            <a:xfrm>
              <a:off x="1461897" y="4788218"/>
              <a:ext cx="15444978" cy="10026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4047"/>
                </a:lnSpc>
              </a:pPr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例如前缀是“2”，还剩 13 根。接下来尝试的每个数字，</a:t>
              </a:r>
              <a:br>
                <a:rPr dirty="0"/>
              </a:br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都要接在这个前缀后面，并从 13 根中扣除</a:t>
              </a:r>
              <a:r>
                <a:rPr lang="zh-CN" altLang="en-US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对于</a:t>
              </a:r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消耗</a:t>
              </a:r>
              <a:r>
                <a:rPr lang="zh-CN" altLang="en-US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的木棍</a:t>
              </a:r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61897" y="6264592"/>
            <a:ext cx="15444978" cy="1002602"/>
            <a:chOff x="1461897" y="6264592"/>
            <a:chExt cx="15444978" cy="1002602"/>
          </a:xfrm>
        </p:grpSpPr>
        <p:sp>
          <p:nvSpPr>
            <p:cNvPr id="11" name="TextBox 10"/>
            <p:cNvSpPr/>
            <p:nvPr/>
          </p:nvSpPr>
          <p:spPr>
            <a:xfrm>
              <a:off x="1461897" y="6264592"/>
              <a:ext cx="15444978" cy="10026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4047"/>
                </a:lnSpc>
              </a:pPr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如果尝试 0 后又尝试 0，就得到“200”，还剩 1 根。</a:t>
              </a:r>
              <a:br/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这 1 根放不下任何数字，所以这条分支失败。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461897" y="7740968"/>
            <a:ext cx="15444978" cy="1002602"/>
            <a:chOff x="1461897" y="7740968"/>
            <a:chExt cx="15444978" cy="1002602"/>
          </a:xfrm>
        </p:grpSpPr>
        <p:sp>
          <p:nvSpPr>
            <p:cNvPr id="15" name="TextBox 12"/>
            <p:cNvSpPr/>
            <p:nvPr/>
          </p:nvSpPr>
          <p:spPr>
            <a:xfrm>
              <a:off x="1461897" y="7740968"/>
              <a:ext cx="15444978" cy="10026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4047"/>
                </a:lnSpc>
              </a:pPr>
              <a:r>
                <a:rPr lang="zh-CN" sz="285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我们需要退回选择之前，恢复前缀和剩余木棍数，</a:t>
              </a:r>
              <a:br>
                <a:rPr dirty="0"/>
              </a:br>
              <a:r>
                <a:rPr lang="zh-CN" sz="285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再尝试下一个数字</a:t>
              </a:r>
              <a:r>
                <a:rPr lang="zh-CN" altLang="en-US" sz="285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，直到比较完所有的解，得到最优解为止</a:t>
              </a:r>
              <a:r>
                <a:rPr lang="zh-CN" sz="285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。这就是搜索中的回溯。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34694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527810" y="1257300"/>
            <a:ext cx="2049780" cy="586740"/>
            <a:chOff x="1527810" y="1257300"/>
            <a:chExt cx="2049780" cy="586740"/>
          </a:xfrm>
        </p:grpSpPr>
        <p:sp>
          <p:nvSpPr>
            <p:cNvPr id="2" name="TextBox 2"/>
            <p:cNvSpPr txBox="1"/>
            <p:nvPr/>
          </p:nvSpPr>
          <p:spPr>
            <a:xfrm>
              <a:off x="1527810" y="1257300"/>
              <a:ext cx="204978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尝试与观察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33500" y="2248852"/>
            <a:ext cx="3116238" cy="623248"/>
            <a:chOff x="1333500" y="2248852"/>
            <a:chExt cx="3116238" cy="623248"/>
          </a:xfrm>
        </p:grpSpPr>
        <p:sp>
          <p:nvSpPr>
            <p:cNvPr id="4" name="TextBox 4"/>
            <p:cNvSpPr txBox="1"/>
            <p:nvPr/>
          </p:nvSpPr>
          <p:spPr>
            <a:xfrm>
              <a:off x="1333500" y="2248852"/>
              <a:ext cx="3116238" cy="62324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sz="40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搜索算法思路</a:t>
              </a:r>
              <a:endParaRPr lang="zh-CN" sz="405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endParaRP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492404" y="8798867"/>
            <a:ext cx="7694414" cy="461665"/>
            <a:chOff x="2025911" y="8274428"/>
            <a:chExt cx="7694414" cy="461665"/>
          </a:xfrm>
        </p:grpSpPr>
        <p:sp>
          <p:nvSpPr>
            <p:cNvPr id="12" name="TextBox 12"/>
            <p:cNvSpPr txBox="1"/>
            <p:nvPr/>
          </p:nvSpPr>
          <p:spPr>
            <a:xfrm>
              <a:off x="2025911" y="8274428"/>
              <a:ext cx="7694414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sz="30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这种方法实现简单，但搜索规模接近指数级</a:t>
              </a:r>
              <a:r>
                <a:rPr lang="zh-CN" sz="30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4D03F710-6537-E8B5-22AA-F0B419FA2195}"/>
                  </a:ext>
                </a:extLst>
              </p:cNvPr>
              <p:cNvSpPr txBox="1"/>
              <p:nvPr/>
            </p:nvSpPr>
            <p:spPr>
              <a:xfrm>
                <a:off x="1527810" y="3197760"/>
                <a:ext cx="15623602" cy="45730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33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设 </a:t>
                </a:r>
                <a:r>
                  <a:rPr lang="en-US" altLang="zh-CN" sz="3300" dirty="0" err="1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dfs</a:t>
                </a:r>
                <a:r>
                  <a:rPr lang="en-US" altLang="zh-CN" sz="33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(pos, remain)</a:t>
                </a:r>
                <a:r>
                  <a:rPr lang="zh-CN" altLang="en-US" sz="33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表示当前正在确定第 </a:t>
                </a:r>
                <a:r>
                  <a:rPr lang="en-US" altLang="zh-CN" sz="33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pos</a:t>
                </a:r>
                <a:r>
                  <a:rPr lang="zh-CN" altLang="en-US" sz="33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位，还剩 </a:t>
                </a:r>
                <a:r>
                  <a:rPr lang="en-US" altLang="zh-CN" sz="33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remain</a:t>
                </a:r>
                <a:r>
                  <a:rPr lang="zh-CN" altLang="en-US" sz="33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根小木棍未使用。若选择数字 </a:t>
                </a:r>
                <a14:m>
                  <m:oMath xmlns:m="http://schemas.openxmlformats.org/officeDocument/2006/math">
                    <m:r>
                      <a:rPr lang="en-US" altLang="zh-CN" sz="33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𝑑</m:t>
                    </m:r>
                  </m:oMath>
                </a14:m>
                <a:r>
                  <a:rPr lang="zh-CN" altLang="en-US" sz="33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，则递归到：</a:t>
                </a:r>
                <a14:m>
                  <m:oMath xmlns:m="http://schemas.openxmlformats.org/officeDocument/2006/math">
                    <m:r>
                      <a:rPr lang="fr-FR" altLang="zh-CN" sz="33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𝑑𝑓𝑠</m:t>
                    </m:r>
                    <m:d>
                      <m:dPr>
                        <m:ctrlPr>
                          <a:rPr lang="fr-FR" altLang="zh-CN" sz="33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fr-FR" altLang="zh-CN" sz="33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𝑝𝑜𝑠</m:t>
                        </m:r>
                        <m:r>
                          <a:rPr lang="fr-FR" altLang="zh-CN" sz="33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+1,</m:t>
                        </m:r>
                        <m:r>
                          <a:rPr lang="fr-FR" altLang="zh-CN" sz="33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𝑟𝑒𝑚𝑎𝑖𝑛</m:t>
                        </m:r>
                        <m:r>
                          <a:rPr lang="fr-FR" altLang="zh-CN" sz="33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</m:t>
                        </m:r>
                        <m:r>
                          <a:rPr lang="fr-FR" altLang="zh-CN" sz="33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𝑐𝑛𝑡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fr-FR" altLang="zh-CN" sz="3300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fr-FR" altLang="zh-CN" sz="3300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𝑑</m:t>
                            </m:r>
                          </m:e>
                        </m:d>
                      </m:e>
                    </m:d>
                  </m:oMath>
                </a14:m>
                <a:endParaRPr lang="en-US" altLang="zh-CN" sz="33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33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当 </a:t>
                </a:r>
                <a:r>
                  <a:rPr lang="en-US" altLang="zh-CN" sz="33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remain=0</a:t>
                </a:r>
                <a:r>
                  <a:rPr lang="zh-CN" altLang="en-US" sz="33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时，说明当前构造出的数字恰好使用了全部木棍，将其与当前最优答案比较即可。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33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搜索过程中需要回溯：递归返回后删除刚刚加入的数字，继续尝试其他选择。由于第一位不能为 </a:t>
                </a:r>
                <a14:m>
                  <m:oMath xmlns:m="http://schemas.openxmlformats.org/officeDocument/2006/math">
                    <m:r>
                      <a:rPr lang="en-US" altLang="zh-CN" sz="33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0</m:t>
                    </m:r>
                  </m:oMath>
                </a14:m>
                <a:r>
                  <a:rPr lang="zh-CN" altLang="en-US" sz="33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，所以第一层从 </a:t>
                </a:r>
                <a14:m>
                  <m:oMath xmlns:m="http://schemas.openxmlformats.org/officeDocument/2006/math">
                    <m:r>
                      <a:rPr lang="en-US" altLang="zh-CN" sz="33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1</m:t>
                    </m:r>
                  </m:oMath>
                </a14:m>
                <a:r>
                  <a:rPr lang="en-US" altLang="zh-CN" sz="33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33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开始，后续层从 </a:t>
                </a:r>
                <a14:m>
                  <m:oMath xmlns:m="http://schemas.openxmlformats.org/officeDocument/2006/math">
                    <m:r>
                      <a:rPr lang="en-US" altLang="zh-CN" sz="33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0</m:t>
                    </m:r>
                  </m:oMath>
                </a14:m>
                <a:r>
                  <a:rPr lang="en-US" altLang="zh-CN" sz="33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33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开始。</a:t>
                </a:r>
              </a:p>
            </p:txBody>
          </p:sp>
        </mc:Choice>
        <mc:Fallback xmlns="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4D03F710-6537-E8B5-22AA-F0B419FA21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7810" y="3197760"/>
                <a:ext cx="15623602" cy="4573047"/>
              </a:xfrm>
              <a:prstGeom prst="rect">
                <a:avLst/>
              </a:prstGeom>
              <a:blipFill>
                <a:blip r:embed="rId3"/>
                <a:stretch>
                  <a:fillRect l="-1053" r="-2848" b="-36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527810" y="1257300"/>
            <a:ext cx="1923604" cy="461665"/>
            <a:chOff x="1527810" y="1257300"/>
            <a:chExt cx="1923604" cy="461665"/>
          </a:xfrm>
        </p:grpSpPr>
        <p:sp>
          <p:nvSpPr>
            <p:cNvPr id="2" name="TextBox 2"/>
            <p:cNvSpPr txBox="1"/>
            <p:nvPr/>
          </p:nvSpPr>
          <p:spPr>
            <a:xfrm>
              <a:off x="1527810" y="1257300"/>
              <a:ext cx="1923604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尝试与观察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33500" y="2248852"/>
            <a:ext cx="15573375" cy="694372"/>
            <a:chOff x="1333500" y="2248852"/>
            <a:chExt cx="15573375" cy="694372"/>
          </a:xfrm>
        </p:grpSpPr>
        <p:sp>
          <p:nvSpPr>
            <p:cNvPr id="4" name="TextBox 4"/>
            <p:cNvSpPr/>
            <p:nvPr/>
          </p:nvSpPr>
          <p:spPr>
            <a:xfrm>
              <a:off x="1333500" y="2248852"/>
              <a:ext cx="15573375" cy="69437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altLang="en-US" sz="40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例：</a:t>
              </a:r>
              <a:r>
                <a:rPr lang="zh-CN" sz="40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沿着一条搜索分支，怎样得到 208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61897" y="3311842"/>
            <a:ext cx="15444978" cy="1002602"/>
            <a:chOff x="1461897" y="3311842"/>
            <a:chExt cx="15444978" cy="1002602"/>
          </a:xfrm>
        </p:grpSpPr>
        <p:sp>
          <p:nvSpPr>
            <p:cNvPr id="6" name="TextBox 6"/>
            <p:cNvSpPr/>
            <p:nvPr/>
          </p:nvSpPr>
          <p:spPr>
            <a:xfrm>
              <a:off x="1461897" y="3311842"/>
              <a:ext cx="15444978" cy="10026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4047"/>
                </a:lnSpc>
              </a:pPr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开始有 18 根，前缀为空。先尝试写下 2，</a:t>
              </a:r>
              <a:br/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它用掉 5 根，所以前缀变成“2”，还剩 13 根。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461897" y="4788218"/>
            <a:ext cx="15444978" cy="1002602"/>
            <a:chOff x="1461897" y="4788218"/>
            <a:chExt cx="15444978" cy="1002602"/>
          </a:xfrm>
        </p:grpSpPr>
        <p:sp>
          <p:nvSpPr>
            <p:cNvPr id="8" name="TextBox 8"/>
            <p:cNvSpPr/>
            <p:nvPr/>
          </p:nvSpPr>
          <p:spPr>
            <a:xfrm>
              <a:off x="1461897" y="4788218"/>
              <a:ext cx="15444978" cy="10026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4047"/>
                </a:lnSpc>
              </a:pPr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接下来尝试 0，用掉 6 根。前缀变成“20”，</a:t>
              </a:r>
              <a:br/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还剩 7 根，此时还没有用完，搜索需要继续。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461897" y="6264592"/>
            <a:ext cx="15444978" cy="1002602"/>
            <a:chOff x="1461897" y="6264592"/>
            <a:chExt cx="15444978" cy="1002602"/>
          </a:xfrm>
        </p:grpSpPr>
        <p:sp>
          <p:nvSpPr>
            <p:cNvPr id="10" name="TextBox 10"/>
            <p:cNvSpPr/>
            <p:nvPr/>
          </p:nvSpPr>
          <p:spPr>
            <a:xfrm>
              <a:off x="1461897" y="6264592"/>
              <a:ext cx="15444978" cy="10026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4047"/>
                </a:lnSpc>
              </a:pPr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再写下 8，恰好用掉剩余 7 根。</a:t>
              </a:r>
              <a:br/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此时得到候选 208，木棍数也正好变成 0。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461897" y="7740968"/>
            <a:ext cx="15444978" cy="1002602"/>
            <a:chOff x="1461897" y="7740968"/>
            <a:chExt cx="15444978" cy="1002602"/>
          </a:xfrm>
        </p:grpSpPr>
        <p:sp>
          <p:nvSpPr>
            <p:cNvPr id="12" name="TextBox 12"/>
            <p:cNvSpPr/>
            <p:nvPr/>
          </p:nvSpPr>
          <p:spPr>
            <a:xfrm>
              <a:off x="1461897" y="7740968"/>
              <a:ext cx="15444978" cy="10026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4047"/>
                </a:lnSpc>
              </a:pPr>
              <a:r>
                <a:rPr lang="zh-CN" sz="285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那么，找到 208 就可以停了吗？</a:t>
              </a:r>
              <a:br>
                <a:rPr dirty="0"/>
              </a:br>
              <a:r>
                <a:rPr lang="zh-CN" sz="285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还不行，搜索还要检查其他分支，比较哪个完整答案更小。</a:t>
              </a:r>
              <a:r>
                <a:rPr lang="zh-CN" altLang="en-US" sz="285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最终搜索完毕一定能得到最优解。</a:t>
              </a:r>
              <a:endParaRPr lang="zh-CN" sz="2850" dirty="0">
                <a:solidFill>
                  <a:srgbClr val="C00000"/>
                </a:solidFill>
                <a:latin typeface="Consolas"/>
                <a:ea typeface="Microsoft YaHei"/>
                <a:cs typeface="Consolas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3145A5E-2943-8511-2918-E72B5EA07463}"/>
              </a:ext>
            </a:extLst>
          </p:cNvPr>
          <p:cNvGrpSpPr/>
          <p:nvPr/>
        </p:nvGrpSpPr>
        <p:grpSpPr>
          <a:xfrm>
            <a:off x="1461897" y="8960169"/>
            <a:ext cx="15287625" cy="514350"/>
            <a:chOff x="1619250" y="8798909"/>
            <a:chExt cx="15287625" cy="514350"/>
          </a:xfrm>
        </p:grpSpPr>
        <p:sp>
          <p:nvSpPr>
            <p:cNvPr id="15" name="TextBox 12">
              <a:extLst>
                <a:ext uri="{FF2B5EF4-FFF2-40B4-BE49-F238E27FC236}">
                  <a16:creationId xmlns:a16="http://schemas.microsoft.com/office/drawing/2014/main" id="{2AF212CE-118E-7AF4-FD01-915480983E29}"/>
                </a:ext>
              </a:extLst>
            </p:cNvPr>
            <p:cNvSpPr/>
            <p:nvPr/>
          </p:nvSpPr>
          <p:spPr>
            <a:xfrm>
              <a:off x="1619250" y="8798909"/>
              <a:ext cx="15287625" cy="5143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8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这个思路可以覆盖所有方案，但它的效率如何？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527810" y="1257300"/>
            <a:ext cx="1923604" cy="461665"/>
            <a:chOff x="1527810" y="1257300"/>
            <a:chExt cx="1923604" cy="461665"/>
          </a:xfrm>
        </p:grpSpPr>
        <p:sp>
          <p:nvSpPr>
            <p:cNvPr id="2" name="TextBox 2"/>
            <p:cNvSpPr txBox="1"/>
            <p:nvPr/>
          </p:nvSpPr>
          <p:spPr>
            <a:xfrm>
              <a:off x="1527810" y="1257300"/>
              <a:ext cx="1923604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尝试与观察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33500" y="2248852"/>
            <a:ext cx="3116238" cy="623248"/>
            <a:chOff x="1333500" y="2248852"/>
            <a:chExt cx="3116238" cy="623248"/>
          </a:xfrm>
        </p:grpSpPr>
        <p:sp>
          <p:nvSpPr>
            <p:cNvPr id="4" name="TextBox 4"/>
            <p:cNvSpPr txBox="1"/>
            <p:nvPr/>
          </p:nvSpPr>
          <p:spPr>
            <a:xfrm>
              <a:off x="1333500" y="2248852"/>
              <a:ext cx="3116238" cy="62324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逐位搜索太慢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61897" y="3311842"/>
            <a:ext cx="8441413" cy="438582"/>
            <a:chOff x="1461897" y="3311842"/>
            <a:chExt cx="8441413" cy="438582"/>
          </a:xfrm>
        </p:grpSpPr>
        <p:sp>
          <p:nvSpPr>
            <p:cNvPr id="6" name="TextBox 6"/>
            <p:cNvSpPr txBox="1"/>
            <p:nvPr/>
          </p:nvSpPr>
          <p:spPr>
            <a:xfrm>
              <a:off x="1461897" y="3311842"/>
              <a:ext cx="8441413" cy="43858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逐位搜索</a:t>
              </a:r>
              <a:r>
                <a:rPr lang="zh-CN" altLang="en-US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的</a:t>
              </a:r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每一位仍有多个选择，路径会不断分叉。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461897" y="4553268"/>
            <a:ext cx="14476720" cy="1057534"/>
            <a:chOff x="1461897" y="4788218"/>
            <a:chExt cx="14476720" cy="1057534"/>
          </a:xfrm>
        </p:grpSpPr>
        <p:sp>
          <p:nvSpPr>
            <p:cNvPr id="8" name="TextBox 8"/>
            <p:cNvSpPr txBox="1"/>
            <p:nvPr/>
          </p:nvSpPr>
          <p:spPr>
            <a:xfrm>
              <a:off x="1461897" y="4788218"/>
              <a:ext cx="14476720" cy="105753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75"/>
                </a:lnSpc>
              </a:pPr>
              <a:r>
                <a:rPr lang="zh-CN" altLang="en-US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观察</a:t>
              </a:r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数字 1 和 7：它们分别用 2 根</a:t>
              </a:r>
              <a:r>
                <a:rPr lang="zh-CN" altLang="en-US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木棍</a:t>
              </a:r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和 3 根</a:t>
              </a:r>
              <a:r>
                <a:rPr lang="zh-CN" altLang="en-US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木棍</a:t>
              </a:r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。</a:t>
              </a:r>
              <a:r>
                <a:rPr lang="zh-CN" altLang="en-US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当可用木棍数 </a:t>
              </a:r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n = 100000 时，</a:t>
              </a:r>
              <a:br>
                <a:rPr dirty="0"/>
              </a:br>
              <a:r>
                <a:rPr lang="zh-CN" altLang="en-US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使用木棍可以拼出的数会极大</a:t>
              </a:r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461897" y="6264592"/>
            <a:ext cx="14665874" cy="1057534"/>
            <a:chOff x="1461897" y="6264592"/>
            <a:chExt cx="14665874" cy="1057534"/>
          </a:xfrm>
        </p:grpSpPr>
        <p:sp>
          <p:nvSpPr>
            <p:cNvPr id="10" name="TextBox 10"/>
            <p:cNvSpPr txBox="1"/>
            <p:nvPr/>
          </p:nvSpPr>
          <p:spPr>
            <a:xfrm>
              <a:off x="1461897" y="6264592"/>
              <a:ext cx="14665874" cy="105753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75"/>
                </a:lnSpc>
              </a:pPr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每位两种选择，</a:t>
              </a:r>
              <a:r>
                <a:rPr lang="zh-CN" altLang="en-US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如果拼的数有 </a:t>
              </a:r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100 位就有 2¹⁰⁰ 条不同路径。仅这一层都无法逐条遍历，</a:t>
              </a:r>
              <a:br>
                <a:rPr dirty="0"/>
              </a:br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不能靠普通暴力搜索完成。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461897" y="7740968"/>
            <a:ext cx="12532277" cy="1057534"/>
            <a:chOff x="1461897" y="7740968"/>
            <a:chExt cx="9637118" cy="1057534"/>
          </a:xfrm>
        </p:grpSpPr>
        <p:sp>
          <p:nvSpPr>
            <p:cNvPr id="12" name="TextBox 12"/>
            <p:cNvSpPr txBox="1"/>
            <p:nvPr/>
          </p:nvSpPr>
          <p:spPr>
            <a:xfrm>
              <a:off x="1461897" y="7740968"/>
              <a:ext cx="9637118" cy="105753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75"/>
                </a:lnSpc>
              </a:pPr>
              <a:r>
                <a:rPr lang="zh-CN" sz="285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但剩余根数只可能是 0～n。路径极多、</a:t>
              </a:r>
              <a:r>
                <a:rPr lang="zh-CN" altLang="en-US" sz="285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但</a:t>
              </a:r>
              <a:r>
                <a:rPr lang="zh-CN" sz="285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剩余</a:t>
              </a:r>
              <a:r>
                <a:rPr lang="zh-CN" altLang="en-US" sz="285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的木棍</a:t>
              </a:r>
              <a:r>
                <a:rPr lang="zh-CN" sz="285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数</a:t>
              </a:r>
              <a:r>
                <a:rPr lang="zh-CN" altLang="en-US" sz="285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却</a:t>
              </a:r>
              <a:r>
                <a:rPr lang="zh-CN" sz="285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很少，提示我们：</a:t>
              </a:r>
              <a:br>
                <a:rPr dirty="0"/>
              </a:br>
              <a:r>
                <a:rPr lang="zh-CN" sz="285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不同路径是否在重算同一任务？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527810" y="1257300"/>
            <a:ext cx="1645920" cy="586740"/>
            <a:chOff x="1527810" y="1257300"/>
            <a:chExt cx="1645920" cy="586740"/>
          </a:xfrm>
        </p:grpSpPr>
        <p:sp>
          <p:nvSpPr>
            <p:cNvPr id="2" name="TextBox 2"/>
            <p:cNvSpPr txBox="1"/>
            <p:nvPr/>
          </p:nvSpPr>
          <p:spPr>
            <a:xfrm>
              <a:off x="1527810" y="1257300"/>
              <a:ext cx="164592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发现重复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33500" y="2248852"/>
            <a:ext cx="7841890" cy="623248"/>
            <a:chOff x="1333500" y="2248852"/>
            <a:chExt cx="6556196" cy="623248"/>
          </a:xfrm>
        </p:grpSpPr>
        <p:sp>
          <p:nvSpPr>
            <p:cNvPr id="4" name="TextBox 4"/>
            <p:cNvSpPr txBox="1"/>
            <p:nvPr/>
          </p:nvSpPr>
          <p:spPr>
            <a:xfrm>
              <a:off x="1333500" y="2248852"/>
              <a:ext cx="6556196" cy="62324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不同选择会遇到相同的剩余</a:t>
              </a:r>
              <a:r>
                <a:rPr lang="zh-CN" altLang="en-US" sz="40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子</a:t>
              </a:r>
              <a:r>
                <a:rPr lang="zh-CN" sz="40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问题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61135" y="3343275"/>
            <a:ext cx="9983502" cy="461665"/>
            <a:chOff x="1461135" y="3343275"/>
            <a:chExt cx="9983502" cy="461665"/>
          </a:xfrm>
        </p:grpSpPr>
        <p:sp>
          <p:nvSpPr>
            <p:cNvPr id="6" name="TextBox 6"/>
            <p:cNvSpPr txBox="1"/>
            <p:nvPr/>
          </p:nvSpPr>
          <p:spPr>
            <a:xfrm>
              <a:off x="1461135" y="3343275"/>
              <a:ext cx="9983502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例：</a:t>
              </a:r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开始有 18 根木棍，分别尝试把 2、3、5 放在首位：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746885" y="4405312"/>
            <a:ext cx="14846500" cy="733425"/>
            <a:chOff x="1746885" y="4405312"/>
            <a:chExt cx="14846500" cy="733425"/>
          </a:xfrm>
        </p:grpSpPr>
        <p:sp>
          <p:nvSpPr>
            <p:cNvPr id="8" name="TextBox 8"/>
            <p:cNvSpPr txBox="1"/>
            <p:nvPr/>
          </p:nvSpPr>
          <p:spPr>
            <a:xfrm>
              <a:off x="1746885" y="4486275"/>
              <a:ext cx="3160395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选 2，消耗 5 根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362700" y="4405312"/>
              <a:ext cx="315754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375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→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508748" y="4470082"/>
              <a:ext cx="2911053" cy="48474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剩余 13 根</a:t>
              </a:r>
              <a:r>
                <a:rPr lang="zh-CN" altLang="en-US" sz="31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木棍</a:t>
              </a:r>
              <a:endParaRPr lang="zh-CN" sz="3150" dirty="0">
                <a:solidFill>
                  <a:srgbClr val="244D87"/>
                </a:solidFill>
                <a:latin typeface="Consolas"/>
                <a:ea typeface="Microsoft YaHei"/>
                <a:cs typeface="Consolas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47609" y="4518660"/>
              <a:ext cx="5645776" cy="41549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→ </a:t>
              </a:r>
              <a:r>
                <a:rPr lang="zh-CN" altLang="en-US" sz="27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如何使用剩下的 </a:t>
              </a:r>
              <a:r>
                <a:rPr lang="en-US" altLang="zh-CN" sz="27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13 </a:t>
              </a:r>
              <a:r>
                <a:rPr lang="zh-CN" altLang="en-US" sz="27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根木棍</a:t>
              </a:r>
              <a:r>
                <a:rPr lang="zh-CN" sz="27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拼后缀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746885" y="5643562"/>
            <a:ext cx="14838925" cy="733425"/>
            <a:chOff x="1746885" y="5643562"/>
            <a:chExt cx="14838925" cy="733425"/>
          </a:xfrm>
        </p:grpSpPr>
        <p:sp>
          <p:nvSpPr>
            <p:cNvPr id="13" name="TextBox 13"/>
            <p:cNvSpPr txBox="1"/>
            <p:nvPr/>
          </p:nvSpPr>
          <p:spPr>
            <a:xfrm>
              <a:off x="1746885" y="5724525"/>
              <a:ext cx="3160395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选 3，消耗 5 根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362700" y="5643562"/>
              <a:ext cx="315754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375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→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508748" y="5708332"/>
              <a:ext cx="2911053" cy="48474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剩余 13 根</a:t>
              </a:r>
              <a:r>
                <a:rPr lang="zh-CN" altLang="en-US" sz="31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木棍</a:t>
              </a:r>
              <a:endParaRPr lang="zh-CN" sz="3150" dirty="0">
                <a:solidFill>
                  <a:srgbClr val="244D87"/>
                </a:solidFill>
                <a:latin typeface="Consolas"/>
                <a:ea typeface="Microsoft YaHei"/>
                <a:cs typeface="Consolas"/>
              </a:endParaRP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940034" y="5756910"/>
              <a:ext cx="5645776" cy="41549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→ </a:t>
              </a:r>
              <a:r>
                <a:rPr lang="zh-CN" altLang="en-US" sz="27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如何使用剩下的 </a:t>
              </a:r>
              <a:r>
                <a:rPr lang="en-US" altLang="zh-CN" sz="27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13 </a:t>
              </a:r>
              <a:r>
                <a:rPr lang="zh-CN" altLang="en-US" sz="27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根木棍</a:t>
              </a:r>
              <a:r>
                <a:rPr lang="zh-CN" sz="27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拼后缀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746885" y="6881812"/>
            <a:ext cx="14838925" cy="733425"/>
            <a:chOff x="1746885" y="6881812"/>
            <a:chExt cx="14838925" cy="733425"/>
          </a:xfrm>
        </p:grpSpPr>
        <p:sp>
          <p:nvSpPr>
            <p:cNvPr id="18" name="TextBox 18"/>
            <p:cNvSpPr txBox="1"/>
            <p:nvPr/>
          </p:nvSpPr>
          <p:spPr>
            <a:xfrm>
              <a:off x="1746885" y="6962775"/>
              <a:ext cx="3160395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选 5，消耗 5 根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362700" y="6881812"/>
              <a:ext cx="315754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375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→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508748" y="6946582"/>
              <a:ext cx="2911053" cy="48474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剩余 13 根</a:t>
              </a:r>
              <a:r>
                <a:rPr lang="zh-CN" altLang="en-US" sz="31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木棍</a:t>
              </a:r>
              <a:endParaRPr lang="zh-CN" sz="3150" dirty="0">
                <a:solidFill>
                  <a:srgbClr val="244D87"/>
                </a:solidFill>
                <a:latin typeface="Consolas"/>
                <a:ea typeface="Microsoft YaHei"/>
                <a:cs typeface="Consolas"/>
              </a:endParaRP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0940034" y="6995160"/>
              <a:ext cx="5645776" cy="41549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→ </a:t>
              </a:r>
              <a:r>
                <a:rPr lang="zh-CN" altLang="en-US" sz="27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如何使用剩下的 </a:t>
              </a:r>
              <a:r>
                <a:rPr lang="en-US" altLang="zh-CN" sz="27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13 </a:t>
              </a:r>
              <a:r>
                <a:rPr lang="zh-CN" altLang="en-US" sz="27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根木棍</a:t>
              </a:r>
              <a:r>
                <a:rPr lang="zh-CN" sz="27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拼后缀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C9CBD38-CAF1-C6ED-753E-88D8E543AE6F}"/>
              </a:ext>
            </a:extLst>
          </p:cNvPr>
          <p:cNvGrpSpPr/>
          <p:nvPr/>
        </p:nvGrpSpPr>
        <p:grpSpPr>
          <a:xfrm>
            <a:off x="2801919" y="8263235"/>
            <a:ext cx="13783891" cy="1002602"/>
            <a:chOff x="-105285" y="8104167"/>
            <a:chExt cx="20068121" cy="1002602"/>
          </a:xfrm>
        </p:grpSpPr>
        <p:sp>
          <p:nvSpPr>
            <p:cNvPr id="26" name="TextBox 23">
              <a:extLst>
                <a:ext uri="{FF2B5EF4-FFF2-40B4-BE49-F238E27FC236}">
                  <a16:creationId xmlns:a16="http://schemas.microsoft.com/office/drawing/2014/main" id="{F03532AF-67A6-9CF9-4429-04A003F4CB17}"/>
                </a:ext>
              </a:extLst>
            </p:cNvPr>
            <p:cNvSpPr/>
            <p:nvPr/>
          </p:nvSpPr>
          <p:spPr>
            <a:xfrm>
              <a:off x="-105285" y="8104167"/>
              <a:ext cx="20068121" cy="10026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4047"/>
                </a:lnSpc>
              </a:pPr>
              <a:r>
                <a:rPr lang="zh-CN" sz="285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三个分支都剩 13 根。</a:t>
              </a:r>
              <a:r>
                <a:rPr lang="zh-CN" altLang="en-US" sz="285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接下来需要求解的问题是如何使用剩下的 </a:t>
              </a:r>
              <a:r>
                <a:rPr lang="en-US" altLang="zh-CN" sz="285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13 </a:t>
              </a:r>
              <a:r>
                <a:rPr lang="zh-CN" altLang="en-US" sz="285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根木棍拼后缀</a:t>
              </a:r>
              <a:endParaRPr lang="en-US" altLang="zh-CN" sz="2850" dirty="0">
                <a:solidFill>
                  <a:srgbClr val="C00000"/>
                </a:solidFill>
                <a:latin typeface="Consolas"/>
                <a:ea typeface="Microsoft YaHei"/>
                <a:cs typeface="Consolas"/>
              </a:endParaRPr>
            </a:p>
            <a:p>
              <a:pPr algn="l">
                <a:lnSpc>
                  <a:spcPts val="4047"/>
                </a:lnSpc>
              </a:pPr>
              <a:r>
                <a:rPr lang="zh-CN" sz="285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我们把</a:t>
              </a:r>
              <a:r>
                <a:rPr lang="zh-CN" altLang="en-US" sz="285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后续</a:t>
              </a:r>
              <a:r>
                <a:rPr lang="zh-CN" sz="285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的选择展开，看看</a:t>
              </a:r>
              <a:r>
                <a:rPr lang="zh-CN" altLang="en-US" sz="285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每个分支</a:t>
              </a:r>
              <a:r>
                <a:rPr lang="zh-CN" sz="285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的任务是否也相同。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527810" y="1257300"/>
            <a:ext cx="1645920" cy="586740"/>
            <a:chOff x="1527810" y="1257300"/>
            <a:chExt cx="1645920" cy="586740"/>
          </a:xfrm>
        </p:grpSpPr>
        <p:sp>
          <p:nvSpPr>
            <p:cNvPr id="2" name="TextBox 2"/>
            <p:cNvSpPr txBox="1"/>
            <p:nvPr/>
          </p:nvSpPr>
          <p:spPr>
            <a:xfrm>
              <a:off x="1527810" y="1257300"/>
              <a:ext cx="164592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发现重复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33500" y="2248852"/>
            <a:ext cx="9348713" cy="623248"/>
            <a:chOff x="1333500" y="2248852"/>
            <a:chExt cx="9348713" cy="623248"/>
          </a:xfrm>
        </p:grpSpPr>
        <p:sp>
          <p:nvSpPr>
            <p:cNvPr id="4" name="TextBox 4"/>
            <p:cNvSpPr txBox="1"/>
            <p:nvPr/>
          </p:nvSpPr>
          <p:spPr>
            <a:xfrm>
              <a:off x="1333500" y="2248852"/>
              <a:ext cx="9348713" cy="62324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把两棵</a:t>
              </a:r>
              <a:r>
                <a:rPr lang="zh-CN" altLang="en-US" sz="40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搜索</a:t>
              </a:r>
              <a:r>
                <a:rPr lang="zh-CN" sz="40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树展开：后面的选择</a:t>
              </a:r>
              <a:r>
                <a:rPr lang="zh-CN" altLang="en-US" sz="40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完全</a:t>
              </a:r>
              <a:r>
                <a:rPr lang="zh-CN" sz="40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相同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298895" y="3359468"/>
            <a:ext cx="5903463" cy="5042344"/>
            <a:chOff x="1298895" y="3359468"/>
            <a:chExt cx="5903463" cy="5042344"/>
          </a:xfrm>
        </p:grpSpPr>
        <p:sp>
          <p:nvSpPr>
            <p:cNvPr id="6" name="TextBox 6"/>
            <p:cNvSpPr txBox="1"/>
            <p:nvPr/>
          </p:nvSpPr>
          <p:spPr>
            <a:xfrm>
              <a:off x="2652522" y="3359468"/>
              <a:ext cx="3029676" cy="43858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sz="28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选择</a:t>
              </a:r>
              <a:r>
                <a:rPr lang="zh-CN" sz="28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 2，剩 13 根</a:t>
              </a:r>
            </a:p>
          </p:txBody>
        </p:sp>
        <p:sp>
          <p:nvSpPr>
            <p:cNvPr id="7" name="Line 7"/>
            <p:cNvSpPr/>
            <p:nvPr/>
          </p:nvSpPr>
          <p:spPr>
            <a:xfrm>
              <a:off x="2524125" y="3952875"/>
              <a:ext cx="1857375" cy="1095375"/>
            </a:xfrm>
            <a:custGeom>
              <a:avLst/>
              <a:gdLst/>
              <a:ahLst/>
              <a:cxnLst/>
              <a:rect l="l" t="t" r="r" b="b"/>
              <a:pathLst>
                <a:path w="1857375" h="1095375">
                  <a:moveTo>
                    <a:pt x="1857375" y="0"/>
                  </a:moveTo>
                  <a:lnTo>
                    <a:pt x="0" y="1095375"/>
                  </a:lnTo>
                </a:path>
              </a:pathLst>
            </a:custGeom>
            <a:noFill/>
            <a:ln w="28575">
              <a:solidFill>
                <a:srgbClr val="536477"/>
              </a:solidFill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1892046" y="5344478"/>
              <a:ext cx="1013098" cy="39241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sz="25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选择</a:t>
              </a:r>
              <a:r>
                <a:rPr lang="zh-CN" sz="25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 0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700784" y="5947410"/>
              <a:ext cx="790727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剩 7</a:t>
              </a:r>
            </a:p>
          </p:txBody>
        </p:sp>
        <p:sp>
          <p:nvSpPr>
            <p:cNvPr id="10" name="Line 10"/>
            <p:cNvSpPr/>
            <p:nvPr/>
          </p:nvSpPr>
          <p:spPr>
            <a:xfrm>
              <a:off x="4381500" y="3952875"/>
              <a:ext cx="381000" cy="1095375"/>
            </a:xfrm>
            <a:custGeom>
              <a:avLst/>
              <a:gdLst/>
              <a:ahLst/>
              <a:cxnLst/>
              <a:rect l="l" t="t" r="r" b="b"/>
              <a:pathLst>
                <a:path w="381000" h="1095375">
                  <a:moveTo>
                    <a:pt x="0" y="0"/>
                  </a:moveTo>
                  <a:lnTo>
                    <a:pt x="381000" y="1095375"/>
                  </a:lnTo>
                </a:path>
              </a:pathLst>
            </a:custGeom>
            <a:noFill/>
            <a:ln w="28575">
              <a:solidFill>
                <a:srgbClr val="536477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4130421" y="5344478"/>
              <a:ext cx="833562" cy="39241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sz="25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选择</a:t>
              </a:r>
              <a:r>
                <a:rPr lang="zh-CN" sz="25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945883" y="5947410"/>
              <a:ext cx="99063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剩 11</a:t>
              </a:r>
            </a:p>
          </p:txBody>
        </p:sp>
        <p:sp>
          <p:nvSpPr>
            <p:cNvPr id="13" name="Line 13"/>
            <p:cNvSpPr/>
            <p:nvPr/>
          </p:nvSpPr>
          <p:spPr>
            <a:xfrm>
              <a:off x="4381500" y="3952875"/>
              <a:ext cx="2619375" cy="1095375"/>
            </a:xfrm>
            <a:custGeom>
              <a:avLst/>
              <a:gdLst/>
              <a:ahLst/>
              <a:cxnLst/>
              <a:rect l="l" t="t" r="r" b="b"/>
              <a:pathLst>
                <a:path w="2619375" h="1095375">
                  <a:moveTo>
                    <a:pt x="0" y="0"/>
                  </a:moveTo>
                  <a:lnTo>
                    <a:pt x="2619375" y="1095375"/>
                  </a:lnTo>
                </a:path>
              </a:pathLst>
            </a:custGeom>
            <a:noFill/>
            <a:ln w="28575">
              <a:solidFill>
                <a:srgbClr val="536477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6368796" y="5344478"/>
              <a:ext cx="833562" cy="39241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sz="25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选择</a:t>
              </a:r>
              <a:r>
                <a:rPr lang="zh-CN" sz="25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184258" y="5947410"/>
              <a:ext cx="790727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剩 8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2120712" y="6477000"/>
              <a:ext cx="9525" cy="619125"/>
            </a:xfrm>
            <a:custGeom>
              <a:avLst/>
              <a:gdLst/>
              <a:ahLst/>
              <a:cxnLst/>
              <a:rect l="l" t="t" r="r" b="b"/>
              <a:pathLst>
                <a:path w="9525" h="619125">
                  <a:moveTo>
                    <a:pt x="0" y="0"/>
                  </a:moveTo>
                  <a:lnTo>
                    <a:pt x="0" y="619125"/>
                  </a:lnTo>
                </a:path>
              </a:pathLst>
            </a:custGeom>
            <a:noFill/>
            <a:ln w="28575">
              <a:solidFill>
                <a:srgbClr val="536477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298895" y="7360920"/>
              <a:ext cx="2112758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选择</a:t>
              </a:r>
              <a:r>
                <a:rPr lang="zh-CN" sz="24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 8 → 剩 0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298895" y="7932420"/>
              <a:ext cx="138135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得到 208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374973" y="3359468"/>
            <a:ext cx="5923635" cy="5042344"/>
            <a:chOff x="9374973" y="3359468"/>
            <a:chExt cx="5923635" cy="5042344"/>
          </a:xfrm>
        </p:grpSpPr>
        <p:sp>
          <p:nvSpPr>
            <p:cNvPr id="20" name="TextBox 20"/>
            <p:cNvSpPr txBox="1"/>
            <p:nvPr/>
          </p:nvSpPr>
          <p:spPr>
            <a:xfrm>
              <a:off x="10748772" y="3359468"/>
              <a:ext cx="3029676" cy="43858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sz="28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选择 </a:t>
              </a:r>
              <a:r>
                <a:rPr lang="zh-CN" sz="28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3，剩 13 根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10620375" y="3952875"/>
              <a:ext cx="1857375" cy="1095375"/>
            </a:xfrm>
            <a:custGeom>
              <a:avLst/>
              <a:gdLst/>
              <a:ahLst/>
              <a:cxnLst/>
              <a:rect l="l" t="t" r="r" b="b"/>
              <a:pathLst>
                <a:path w="1857375" h="1095375">
                  <a:moveTo>
                    <a:pt x="1857375" y="0"/>
                  </a:moveTo>
                  <a:lnTo>
                    <a:pt x="0" y="1095375"/>
                  </a:lnTo>
                </a:path>
              </a:pathLst>
            </a:custGeom>
            <a:noFill/>
            <a:ln w="28575">
              <a:solidFill>
                <a:srgbClr val="536477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988296" y="5344478"/>
              <a:ext cx="833562" cy="39241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sz="25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选择</a:t>
              </a:r>
              <a:r>
                <a:rPr lang="zh-CN" sz="25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0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9797034" y="5947410"/>
              <a:ext cx="790727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剩 7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12477750" y="3952875"/>
              <a:ext cx="381000" cy="1095375"/>
            </a:xfrm>
            <a:custGeom>
              <a:avLst/>
              <a:gdLst/>
              <a:ahLst/>
              <a:cxnLst/>
              <a:rect l="l" t="t" r="r" b="b"/>
              <a:pathLst>
                <a:path w="381000" h="1095375">
                  <a:moveTo>
                    <a:pt x="0" y="0"/>
                  </a:moveTo>
                  <a:lnTo>
                    <a:pt x="381000" y="1095375"/>
                  </a:lnTo>
                </a:path>
              </a:pathLst>
            </a:custGeom>
            <a:noFill/>
            <a:ln w="28575">
              <a:solidFill>
                <a:srgbClr val="536477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2226671" y="5344478"/>
              <a:ext cx="833562" cy="39241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sz="25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选择</a:t>
              </a:r>
              <a:r>
                <a:rPr lang="zh-CN" sz="25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1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2035409" y="5947410"/>
              <a:ext cx="99063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剩 11</a:t>
              </a:r>
            </a:p>
          </p:txBody>
        </p:sp>
        <p:sp>
          <p:nvSpPr>
            <p:cNvPr id="27" name="Line 27"/>
            <p:cNvSpPr/>
            <p:nvPr/>
          </p:nvSpPr>
          <p:spPr>
            <a:xfrm>
              <a:off x="12477750" y="3952875"/>
              <a:ext cx="2619375" cy="1095375"/>
            </a:xfrm>
            <a:custGeom>
              <a:avLst/>
              <a:gdLst/>
              <a:ahLst/>
              <a:cxnLst/>
              <a:rect l="l" t="t" r="r" b="b"/>
              <a:pathLst>
                <a:path w="2619375" h="1095375">
                  <a:moveTo>
                    <a:pt x="0" y="0"/>
                  </a:moveTo>
                  <a:lnTo>
                    <a:pt x="2619375" y="1095375"/>
                  </a:lnTo>
                </a:path>
              </a:pathLst>
            </a:custGeom>
            <a:noFill/>
            <a:ln w="28575">
              <a:solidFill>
                <a:srgbClr val="536477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14465046" y="5344478"/>
              <a:ext cx="833562" cy="39241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sz="25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选择</a:t>
              </a:r>
              <a:r>
                <a:rPr lang="zh-CN" sz="25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2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4273784" y="5947410"/>
              <a:ext cx="790727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剩 8</a:t>
              </a:r>
            </a:p>
          </p:txBody>
        </p:sp>
        <p:sp>
          <p:nvSpPr>
            <p:cNvPr id="30" name="Line 30"/>
            <p:cNvSpPr/>
            <p:nvPr/>
          </p:nvSpPr>
          <p:spPr>
            <a:xfrm>
              <a:off x="10196790" y="6477000"/>
              <a:ext cx="9525" cy="619125"/>
            </a:xfrm>
            <a:custGeom>
              <a:avLst/>
              <a:gdLst/>
              <a:ahLst/>
              <a:cxnLst/>
              <a:rect l="l" t="t" r="r" b="b"/>
              <a:pathLst>
                <a:path w="9525" h="619125">
                  <a:moveTo>
                    <a:pt x="0" y="0"/>
                  </a:moveTo>
                  <a:lnTo>
                    <a:pt x="0" y="619125"/>
                  </a:lnTo>
                </a:path>
              </a:pathLst>
            </a:custGeom>
            <a:noFill/>
            <a:ln w="28575">
              <a:solidFill>
                <a:srgbClr val="536477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9374973" y="7360920"/>
              <a:ext cx="2112758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sz="24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选择</a:t>
              </a:r>
              <a:r>
                <a:rPr lang="zh-CN" sz="24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 8 → 剩 0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9374973" y="7932420"/>
              <a:ext cx="138135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得到 308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5035648" y="8947785"/>
            <a:ext cx="9228488" cy="415498"/>
            <a:chOff x="1700784" y="8947785"/>
            <a:chExt cx="9228488" cy="415498"/>
          </a:xfrm>
        </p:grpSpPr>
        <p:sp>
          <p:nvSpPr>
            <p:cNvPr id="34" name="TextBox 34"/>
            <p:cNvSpPr txBox="1"/>
            <p:nvPr/>
          </p:nvSpPr>
          <p:spPr>
            <a:xfrm>
              <a:off x="1700784" y="8947785"/>
              <a:ext cx="9228488" cy="41549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两边后缀的选择与消耗</a:t>
              </a:r>
              <a:r>
                <a:rPr lang="zh-CN" altLang="en-US" sz="27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木棍数</a:t>
              </a:r>
              <a:r>
                <a:rPr lang="zh-CN" sz="27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完全相同。（只画部分分支）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527810" y="1257300"/>
            <a:ext cx="1645920" cy="586740"/>
            <a:chOff x="1527810" y="1257300"/>
            <a:chExt cx="1645920" cy="586740"/>
          </a:xfrm>
        </p:grpSpPr>
        <p:sp>
          <p:nvSpPr>
            <p:cNvPr id="2" name="TextBox 2"/>
            <p:cNvSpPr txBox="1"/>
            <p:nvPr/>
          </p:nvSpPr>
          <p:spPr>
            <a:xfrm>
              <a:off x="1527810" y="1257300"/>
              <a:ext cx="164592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发现重复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33500" y="2248852"/>
            <a:ext cx="10204717" cy="623248"/>
            <a:chOff x="1333500" y="2248852"/>
            <a:chExt cx="10204717" cy="623248"/>
          </a:xfrm>
        </p:grpSpPr>
        <p:sp>
          <p:nvSpPr>
            <p:cNvPr id="4" name="TextBox 4"/>
            <p:cNvSpPr txBox="1"/>
            <p:nvPr/>
          </p:nvSpPr>
          <p:spPr>
            <a:xfrm>
              <a:off x="1333500" y="2248852"/>
              <a:ext cx="10204717" cy="62324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sz="40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虽然</a:t>
              </a:r>
              <a:r>
                <a:rPr lang="zh-CN" sz="40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前</a:t>
              </a:r>
              <a:r>
                <a:rPr lang="zh-CN" altLang="en-US" sz="40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面的选择</a:t>
              </a:r>
              <a:r>
                <a:rPr lang="zh-CN" sz="40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不同，</a:t>
              </a:r>
              <a:r>
                <a:rPr lang="zh-CN" altLang="en-US" sz="40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但</a:t>
              </a:r>
              <a:r>
                <a:rPr lang="zh-CN" sz="40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后面的任务却一样</a:t>
              </a:r>
            </a:p>
          </p:txBody>
        </p:sp>
      </p:grpSp>
      <p:grpSp>
        <p:nvGrpSpPr>
          <p:cNvPr id="15" name="Group 7">
            <a:extLst>
              <a:ext uri="{FF2B5EF4-FFF2-40B4-BE49-F238E27FC236}">
                <a16:creationId xmlns:a16="http://schemas.microsoft.com/office/drawing/2014/main" id="{2FE57718-D693-9EF7-97FB-85094DA0A9A4}"/>
              </a:ext>
            </a:extLst>
          </p:cNvPr>
          <p:cNvGrpSpPr/>
          <p:nvPr/>
        </p:nvGrpSpPr>
        <p:grpSpPr>
          <a:xfrm>
            <a:off x="1461135" y="3502057"/>
            <a:ext cx="15445740" cy="514350"/>
            <a:chOff x="1461135" y="3502057"/>
            <a:chExt cx="15445740" cy="514350"/>
          </a:xfrm>
        </p:grpSpPr>
        <p:sp>
          <p:nvSpPr>
            <p:cNvPr id="16" name="TextBox 6">
              <a:extLst>
                <a:ext uri="{FF2B5EF4-FFF2-40B4-BE49-F238E27FC236}">
                  <a16:creationId xmlns:a16="http://schemas.microsoft.com/office/drawing/2014/main" id="{807BAF55-71E7-62E5-9287-A92569560B4F}"/>
                </a:ext>
              </a:extLst>
            </p:cNvPr>
            <p:cNvSpPr/>
            <p:nvPr/>
          </p:nvSpPr>
          <p:spPr>
            <a:xfrm>
              <a:off x="1461135" y="3502057"/>
              <a:ext cx="15445740" cy="5143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因为首位已经写完，两边的后缀都可以从 0～9 中选择。</a:t>
              </a:r>
            </a:p>
          </p:txBody>
        </p:sp>
      </p:grpSp>
      <p:grpSp>
        <p:nvGrpSpPr>
          <p:cNvPr id="17" name="Group 9">
            <a:extLst>
              <a:ext uri="{FF2B5EF4-FFF2-40B4-BE49-F238E27FC236}">
                <a16:creationId xmlns:a16="http://schemas.microsoft.com/office/drawing/2014/main" id="{2B907D04-97E5-A27C-DD28-C27F0CC8E594}"/>
              </a:ext>
            </a:extLst>
          </p:cNvPr>
          <p:cNvGrpSpPr/>
          <p:nvPr/>
        </p:nvGrpSpPr>
        <p:grpSpPr>
          <a:xfrm>
            <a:off x="1461135" y="4483132"/>
            <a:ext cx="15445740" cy="514350"/>
            <a:chOff x="1461135" y="4483132"/>
            <a:chExt cx="15445740" cy="514350"/>
          </a:xfrm>
        </p:grpSpPr>
        <p:sp>
          <p:nvSpPr>
            <p:cNvPr id="18" name="TextBox 8">
              <a:extLst>
                <a:ext uri="{FF2B5EF4-FFF2-40B4-BE49-F238E27FC236}">
                  <a16:creationId xmlns:a16="http://schemas.microsoft.com/office/drawing/2014/main" id="{CE213122-5933-6A21-F7AC-D7B3ACD3978C}"/>
                </a:ext>
              </a:extLst>
            </p:cNvPr>
            <p:cNvSpPr/>
            <p:nvPr/>
          </p:nvSpPr>
          <p:spPr>
            <a:xfrm>
              <a:off x="1461135" y="4483132"/>
              <a:ext cx="15445740" cy="5143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而且每个数字可以重复使用，耗棍数也不会随前缀改变。</a:t>
              </a:r>
            </a:p>
          </p:txBody>
        </p:sp>
      </p:grpSp>
      <p:grpSp>
        <p:nvGrpSpPr>
          <p:cNvPr id="19" name="Group 11">
            <a:extLst>
              <a:ext uri="{FF2B5EF4-FFF2-40B4-BE49-F238E27FC236}">
                <a16:creationId xmlns:a16="http://schemas.microsoft.com/office/drawing/2014/main" id="{A64F53B6-41DA-703E-0B88-502C8E8ED0D4}"/>
              </a:ext>
            </a:extLst>
          </p:cNvPr>
          <p:cNvGrpSpPr/>
          <p:nvPr/>
        </p:nvGrpSpPr>
        <p:grpSpPr>
          <a:xfrm>
            <a:off x="1461135" y="5506402"/>
            <a:ext cx="15445740" cy="514350"/>
            <a:chOff x="1461135" y="5506402"/>
            <a:chExt cx="15445740" cy="514350"/>
          </a:xfrm>
        </p:grpSpPr>
        <p:sp>
          <p:nvSpPr>
            <p:cNvPr id="20" name="TextBox 10">
              <a:extLst>
                <a:ext uri="{FF2B5EF4-FFF2-40B4-BE49-F238E27FC236}">
                  <a16:creationId xmlns:a16="http://schemas.microsoft.com/office/drawing/2014/main" id="{4E5305C1-E4BF-2655-D0AB-9613543A492C}"/>
                </a:ext>
              </a:extLst>
            </p:cNvPr>
            <p:cNvSpPr/>
            <p:nvPr/>
          </p:nvSpPr>
          <p:spPr>
            <a:xfrm>
              <a:off x="1461135" y="5506402"/>
              <a:ext cx="15445740" cy="5143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所以只要剩余木棍数相同，后面能够拼出的数字串就完全相同。</a:t>
              </a:r>
            </a:p>
          </p:txBody>
        </p:sp>
      </p:grpSp>
      <p:sp>
        <p:nvSpPr>
          <p:cNvPr id="21" name="TextBox 8">
            <a:extLst>
              <a:ext uri="{FF2B5EF4-FFF2-40B4-BE49-F238E27FC236}">
                <a16:creationId xmlns:a16="http://schemas.microsoft.com/office/drawing/2014/main" id="{BC3751E4-7C49-AFB4-82E3-999BF6451D9A}"/>
              </a:ext>
            </a:extLst>
          </p:cNvPr>
          <p:cNvSpPr/>
          <p:nvPr/>
        </p:nvSpPr>
        <p:spPr>
          <a:xfrm>
            <a:off x="1461135" y="6517291"/>
            <a:ext cx="15445740" cy="5143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3000" dirty="0">
                <a:solidFill>
                  <a:srgbClr val="111111"/>
                </a:solidFill>
                <a:latin typeface="Consolas"/>
                <a:ea typeface="Microsoft YaHei"/>
                <a:cs typeface="Consolas"/>
              </a:rPr>
              <a:t>例如求出 13 根的最优后缀“08”，就能分别接成 208、308。</a:t>
            </a:r>
          </a:p>
        </p:txBody>
      </p:sp>
      <p:grpSp>
        <p:nvGrpSpPr>
          <p:cNvPr id="29" name="Group 13">
            <a:extLst>
              <a:ext uri="{FF2B5EF4-FFF2-40B4-BE49-F238E27FC236}">
                <a16:creationId xmlns:a16="http://schemas.microsoft.com/office/drawing/2014/main" id="{9596D4B6-5A4F-5468-5D23-FB8FEA7AAFE5}"/>
              </a:ext>
            </a:extLst>
          </p:cNvPr>
          <p:cNvGrpSpPr/>
          <p:nvPr/>
        </p:nvGrpSpPr>
        <p:grpSpPr>
          <a:xfrm>
            <a:off x="1461135" y="8057736"/>
            <a:ext cx="15445740" cy="1055370"/>
            <a:chOff x="1461135" y="8337518"/>
            <a:chExt cx="15445740" cy="1055370"/>
          </a:xfrm>
        </p:grpSpPr>
        <p:sp>
          <p:nvSpPr>
            <p:cNvPr id="30" name="TextBox 12">
              <a:extLst>
                <a:ext uri="{FF2B5EF4-FFF2-40B4-BE49-F238E27FC236}">
                  <a16:creationId xmlns:a16="http://schemas.microsoft.com/office/drawing/2014/main" id="{1456EE23-3898-4556-ACEA-AF4F64B3404B}"/>
                </a:ext>
              </a:extLst>
            </p:cNvPr>
            <p:cNvSpPr/>
            <p:nvPr/>
          </p:nvSpPr>
          <p:spPr>
            <a:xfrm>
              <a:off x="1461135" y="8337518"/>
              <a:ext cx="15445740" cy="1055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4260"/>
                </a:lnSpc>
              </a:pPr>
              <a:r>
                <a:rPr lang="zh-CN" sz="30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既然后面的任务一样，我们何必重复计算？</a:t>
              </a:r>
              <a:br>
                <a:rPr dirty="0"/>
              </a:br>
              <a:r>
                <a:rPr lang="zh-CN" sz="30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可以把子问题的答案保存下来，下一次直接使用。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527810" y="1257300"/>
            <a:ext cx="1645920" cy="586740"/>
            <a:chOff x="1527810" y="1257300"/>
            <a:chExt cx="1645920" cy="586740"/>
          </a:xfrm>
        </p:grpSpPr>
        <p:sp>
          <p:nvSpPr>
            <p:cNvPr id="2" name="TextBox 2"/>
            <p:cNvSpPr txBox="1"/>
            <p:nvPr/>
          </p:nvSpPr>
          <p:spPr>
            <a:xfrm>
              <a:off x="1527810" y="1257300"/>
              <a:ext cx="164592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选择状态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33500" y="2248852"/>
            <a:ext cx="7671054" cy="790575"/>
            <a:chOff x="1333500" y="2248852"/>
            <a:chExt cx="7671054" cy="790575"/>
          </a:xfrm>
        </p:grpSpPr>
        <p:sp>
          <p:nvSpPr>
            <p:cNvPr id="4" name="TextBox 4"/>
            <p:cNvSpPr txBox="1"/>
            <p:nvPr/>
          </p:nvSpPr>
          <p:spPr>
            <a:xfrm>
              <a:off x="1333500" y="2248852"/>
              <a:ext cx="7671054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发现重复之后，该保存什么结果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61136" y="3346842"/>
            <a:ext cx="13580641" cy="1309269"/>
            <a:chOff x="1461135" y="3438525"/>
            <a:chExt cx="12739460" cy="1309269"/>
          </a:xfrm>
        </p:grpSpPr>
        <p:sp>
          <p:nvSpPr>
            <p:cNvPr id="6" name="TextBox 6"/>
            <p:cNvSpPr txBox="1"/>
            <p:nvPr/>
          </p:nvSpPr>
          <p:spPr>
            <a:xfrm>
              <a:off x="1461135" y="3438525"/>
              <a:ext cx="12739460" cy="130926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一种可行办法</a:t>
              </a:r>
              <a:r>
                <a:rPr lang="zh-CN" altLang="en-US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为</a:t>
              </a:r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：</a:t>
              </a:r>
              <a:r>
                <a:rPr lang="zh-CN" altLang="en-US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设 </a:t>
              </a:r>
              <a:r>
                <a:rPr lang="en-US" alt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s </a:t>
              </a:r>
              <a:r>
                <a:rPr lang="zh-CN" altLang="en-US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表示当前剩余木棍数。可以为每个 </a:t>
              </a:r>
              <a:r>
                <a:rPr lang="en-US" alt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s </a:t>
              </a:r>
              <a:r>
                <a:rPr lang="zh-CN" altLang="en-US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保存一个字符串，</a:t>
              </a:r>
              <a:br>
                <a:rPr lang="zh-CN" altLang="en-US" sz="3000" dirty="0"/>
              </a:br>
              <a:r>
                <a:rPr lang="zh-CN" altLang="en-US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它是恰好使用 </a:t>
              </a:r>
              <a:r>
                <a:rPr lang="en-US" alt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s </a:t>
              </a:r>
              <a:r>
                <a:rPr lang="zh-CN" altLang="en-US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根时的最优后缀。</a:t>
              </a:r>
            </a:p>
          </p:txBody>
        </p:sp>
      </p:grpSp>
      <p:grpSp>
        <p:nvGrpSpPr>
          <p:cNvPr id="14" name="Group 9">
            <a:extLst>
              <a:ext uri="{FF2B5EF4-FFF2-40B4-BE49-F238E27FC236}">
                <a16:creationId xmlns:a16="http://schemas.microsoft.com/office/drawing/2014/main" id="{EFAAE65E-BDAF-3DB5-2563-8BF02C264318}"/>
              </a:ext>
            </a:extLst>
          </p:cNvPr>
          <p:cNvGrpSpPr/>
          <p:nvPr/>
        </p:nvGrpSpPr>
        <p:grpSpPr>
          <a:xfrm>
            <a:off x="1461897" y="5016818"/>
            <a:ext cx="15542716" cy="510974"/>
            <a:chOff x="1461897" y="4788218"/>
            <a:chExt cx="15542716" cy="510974"/>
          </a:xfrm>
        </p:grpSpPr>
        <p:sp>
          <p:nvSpPr>
            <p:cNvPr id="15" name="TextBox 8">
              <a:extLst>
                <a:ext uri="{FF2B5EF4-FFF2-40B4-BE49-F238E27FC236}">
                  <a16:creationId xmlns:a16="http://schemas.microsoft.com/office/drawing/2014/main" id="{D250796C-FB59-4857-A8C0-97D6313B3014}"/>
                </a:ext>
              </a:extLst>
            </p:cNvPr>
            <p:cNvSpPr txBox="1"/>
            <p:nvPr/>
          </p:nvSpPr>
          <p:spPr>
            <a:xfrm>
              <a:off x="1461897" y="4788218"/>
              <a:ext cx="15542716" cy="51097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75"/>
                </a:lnSpc>
              </a:pPr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例如剩 13 根时，可以</a:t>
              </a:r>
              <a:r>
                <a:rPr lang="zh-CN" altLang="en-US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把最优的</a:t>
              </a:r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后缀 “08“</a:t>
              </a:r>
              <a:r>
                <a:rPr lang="en-US" alt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altLang="en-US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保存起来，等待之后用来</a:t>
              </a:r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接在非零前缀之后。</a:t>
              </a:r>
            </a:p>
          </p:txBody>
        </p:sp>
      </p:grpSp>
      <p:grpSp>
        <p:nvGrpSpPr>
          <p:cNvPr id="16" name="Group 11">
            <a:extLst>
              <a:ext uri="{FF2B5EF4-FFF2-40B4-BE49-F238E27FC236}">
                <a16:creationId xmlns:a16="http://schemas.microsoft.com/office/drawing/2014/main" id="{F676E28B-EA5D-B058-34B5-F20F70079C69}"/>
              </a:ext>
            </a:extLst>
          </p:cNvPr>
          <p:cNvGrpSpPr/>
          <p:nvPr/>
        </p:nvGrpSpPr>
        <p:grpSpPr>
          <a:xfrm>
            <a:off x="1461897" y="6215096"/>
            <a:ext cx="13157448" cy="510974"/>
            <a:chOff x="1461897" y="6264592"/>
            <a:chExt cx="13157448" cy="510974"/>
          </a:xfrm>
        </p:grpSpPr>
        <p:sp>
          <p:nvSpPr>
            <p:cNvPr id="17" name="TextBox 10">
              <a:extLst>
                <a:ext uri="{FF2B5EF4-FFF2-40B4-BE49-F238E27FC236}">
                  <a16:creationId xmlns:a16="http://schemas.microsoft.com/office/drawing/2014/main" id="{1AF3256F-71A2-A15A-40EF-C06FC16F1E03}"/>
                </a:ext>
              </a:extLst>
            </p:cNvPr>
            <p:cNvSpPr txBox="1"/>
            <p:nvPr/>
          </p:nvSpPr>
          <p:spPr>
            <a:xfrm>
              <a:off x="1461897" y="6264592"/>
              <a:ext cx="13157448" cy="51097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75"/>
                </a:lnSpc>
              </a:pPr>
              <a:r>
                <a:rPr lang="zh-CN" altLang="en-US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如果</a:t>
              </a:r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下次再遇到剩余 13 根，就直接取出这个字符串接到当前前缀后面</a:t>
              </a:r>
              <a:r>
                <a:rPr lang="zh-CN" altLang="en-US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即可</a:t>
              </a:r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8" name="Group 11">
            <a:extLst>
              <a:ext uri="{FF2B5EF4-FFF2-40B4-BE49-F238E27FC236}">
                <a16:creationId xmlns:a16="http://schemas.microsoft.com/office/drawing/2014/main" id="{1C75B236-D065-3E90-97C7-5BF8AAE21019}"/>
              </a:ext>
            </a:extLst>
          </p:cNvPr>
          <p:cNvGrpSpPr/>
          <p:nvPr/>
        </p:nvGrpSpPr>
        <p:grpSpPr>
          <a:xfrm>
            <a:off x="1461897" y="7614896"/>
            <a:ext cx="15444978" cy="1055370"/>
            <a:chOff x="1461897" y="7614896"/>
            <a:chExt cx="15444978" cy="1055370"/>
          </a:xfrm>
        </p:grpSpPr>
        <p:sp>
          <p:nvSpPr>
            <p:cNvPr id="9" name="TextBox 10">
              <a:extLst>
                <a:ext uri="{FF2B5EF4-FFF2-40B4-BE49-F238E27FC236}">
                  <a16:creationId xmlns:a16="http://schemas.microsoft.com/office/drawing/2014/main" id="{5C302047-92D2-7EFD-E353-79C0B8543A99}"/>
                </a:ext>
              </a:extLst>
            </p:cNvPr>
            <p:cNvSpPr/>
            <p:nvPr/>
          </p:nvSpPr>
          <p:spPr>
            <a:xfrm>
              <a:off x="1461897" y="7614896"/>
              <a:ext cx="15444978" cy="1055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4260"/>
                </a:lnSpc>
              </a:pPr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这种方法能够复用结果。但 n 很大，如果每个 s 都存一条长字符串，代价会不会太高？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527810" y="1257300"/>
            <a:ext cx="1645920" cy="586740"/>
            <a:chOff x="1527810" y="1257300"/>
            <a:chExt cx="1645920" cy="586740"/>
          </a:xfrm>
        </p:grpSpPr>
        <p:sp>
          <p:nvSpPr>
            <p:cNvPr id="2" name="TextBox 2"/>
            <p:cNvSpPr txBox="1"/>
            <p:nvPr/>
          </p:nvSpPr>
          <p:spPr>
            <a:xfrm>
              <a:off x="1527810" y="1257300"/>
              <a:ext cx="164592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选择状态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33500" y="2248852"/>
            <a:ext cx="8216265" cy="790575"/>
            <a:chOff x="1333500" y="2248852"/>
            <a:chExt cx="8216265" cy="790575"/>
          </a:xfrm>
        </p:grpSpPr>
        <p:sp>
          <p:nvSpPr>
            <p:cNvPr id="4" name="TextBox 4"/>
            <p:cNvSpPr txBox="1"/>
            <p:nvPr/>
          </p:nvSpPr>
          <p:spPr>
            <a:xfrm>
              <a:off x="1333500" y="2248852"/>
              <a:ext cx="8216265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为什么希望只保存一个更小的结果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61897" y="3311842"/>
            <a:ext cx="14589119" cy="557403"/>
            <a:chOff x="1461897" y="3311842"/>
            <a:chExt cx="14589119" cy="557403"/>
          </a:xfrm>
        </p:grpSpPr>
        <p:sp>
          <p:nvSpPr>
            <p:cNvPr id="6" name="TextBox 6"/>
            <p:cNvSpPr txBox="1"/>
            <p:nvPr/>
          </p:nvSpPr>
          <p:spPr>
            <a:xfrm>
              <a:off x="1461897" y="3311842"/>
              <a:ext cx="14589119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n 最大为 100000。即使每种根数只留一个最优字符串，它的长度也可能达到上万位。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461896" y="4642168"/>
            <a:ext cx="15892171" cy="506101"/>
            <a:chOff x="1461897" y="4788218"/>
            <a:chExt cx="13072846" cy="506101"/>
          </a:xfrm>
        </p:grpSpPr>
        <p:sp>
          <p:nvSpPr>
            <p:cNvPr id="8" name="TextBox 8"/>
            <p:cNvSpPr txBox="1"/>
            <p:nvPr/>
          </p:nvSpPr>
          <p:spPr>
            <a:xfrm>
              <a:off x="1461897" y="4788218"/>
              <a:ext cx="13072846" cy="50610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75"/>
                </a:lnSpc>
              </a:pPr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而且</a:t>
              </a:r>
              <a:r>
                <a:rPr lang="zh-CN" altLang="en-US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不仅仅只会</a:t>
              </a:r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存最终答案：s = 1、2、……、n 都可能各存一个字符串，许多数字会被重复保存。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461897" y="5997892"/>
            <a:ext cx="9137117" cy="1057534"/>
            <a:chOff x="1461897" y="6264592"/>
            <a:chExt cx="9137117" cy="1057534"/>
          </a:xfrm>
        </p:grpSpPr>
        <p:sp>
          <p:nvSpPr>
            <p:cNvPr id="10" name="TextBox 10"/>
            <p:cNvSpPr txBox="1"/>
            <p:nvPr/>
          </p:nvSpPr>
          <p:spPr>
            <a:xfrm>
              <a:off x="1461897" y="6264592"/>
              <a:ext cx="9137117" cy="105753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75"/>
                </a:lnSpc>
              </a:pPr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计算新结果时，还可能复制旧串、追加字符、比较长串。</a:t>
              </a:r>
              <a:br>
                <a:rPr dirty="0"/>
              </a:br>
              <a:r>
                <a:rPr lang="zh-CN" altLang="en-US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这些操作的都比较耗时。</a:t>
              </a:r>
              <a:endParaRPr lang="zh-CN" sz="2850" dirty="0">
                <a:solidFill>
                  <a:srgbClr val="111111"/>
                </a:solidFill>
                <a:latin typeface="Consolas"/>
                <a:ea typeface="Microsoft YaHei"/>
                <a:cs typeface="Consolas"/>
              </a:endParaRP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461897" y="7658418"/>
            <a:ext cx="12791963" cy="1057534"/>
            <a:chOff x="1461897" y="7779068"/>
            <a:chExt cx="10394606" cy="1057534"/>
          </a:xfrm>
        </p:grpSpPr>
        <p:sp>
          <p:nvSpPr>
            <p:cNvPr id="12" name="TextBox 12"/>
            <p:cNvSpPr txBox="1"/>
            <p:nvPr/>
          </p:nvSpPr>
          <p:spPr>
            <a:xfrm>
              <a:off x="1461897" y="7779068"/>
              <a:ext cx="10394606" cy="105753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75"/>
                </a:lnSpc>
              </a:pPr>
              <a:r>
                <a:rPr lang="zh-CN" altLang="en-US" sz="285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能否先用记录最关键的信息，等这些信息都算好后，再生成最终答案？</a:t>
              </a:r>
            </a:p>
            <a:p>
              <a:pPr algn="l">
                <a:lnSpc>
                  <a:spcPts val="4275"/>
                </a:lnSpc>
              </a:pPr>
              <a:r>
                <a:rPr lang="zh-CN" sz="285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要回答这个问题，先回到题目：两个没有前导零的正整数，究竟怎样比较大小？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527810" y="1257300"/>
            <a:ext cx="1645920" cy="586740"/>
            <a:chOff x="1527810" y="1257300"/>
            <a:chExt cx="1645920" cy="586740"/>
          </a:xfrm>
        </p:grpSpPr>
        <p:sp>
          <p:nvSpPr>
            <p:cNvPr id="2" name="TextBox 2"/>
            <p:cNvSpPr txBox="1"/>
            <p:nvPr/>
          </p:nvSpPr>
          <p:spPr>
            <a:xfrm>
              <a:off x="1527810" y="1257300"/>
              <a:ext cx="164592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拆分目标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33500" y="2248852"/>
            <a:ext cx="15573375" cy="694372"/>
            <a:chOff x="1333500" y="2248852"/>
            <a:chExt cx="15573375" cy="694372"/>
          </a:xfrm>
        </p:grpSpPr>
        <p:sp>
          <p:nvSpPr>
            <p:cNvPr id="4" name="TextBox 4"/>
            <p:cNvSpPr/>
            <p:nvPr/>
          </p:nvSpPr>
          <p:spPr>
            <a:xfrm>
              <a:off x="1333500" y="2248852"/>
              <a:ext cx="15573375" cy="69437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40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比较整数大小，先看什么，再看什么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460373" y="3469958"/>
            <a:ext cx="7302627" cy="2469452"/>
            <a:chOff x="1460373" y="3469958"/>
            <a:chExt cx="7302627" cy="2469452"/>
          </a:xfrm>
        </p:grpSpPr>
        <p:sp>
          <p:nvSpPr>
            <p:cNvPr id="6" name="TextBox 6"/>
            <p:cNvSpPr/>
            <p:nvPr/>
          </p:nvSpPr>
          <p:spPr>
            <a:xfrm>
              <a:off x="1460373" y="3469958"/>
              <a:ext cx="7302627" cy="5400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31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位数不同，先比较位数</a:t>
              </a:r>
            </a:p>
          </p:txBody>
        </p:sp>
        <p:sp>
          <p:nvSpPr>
            <p:cNvPr id="7" name="TextBox 7"/>
            <p:cNvSpPr/>
            <p:nvPr/>
          </p:nvSpPr>
          <p:spPr>
            <a:xfrm>
              <a:off x="1463421" y="4582478"/>
              <a:ext cx="7299579" cy="13569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3621"/>
                </a:lnSpc>
              </a:pPr>
              <a:r>
                <a:rPr lang="zh-CN" sz="25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888 &lt; 1000。</a:t>
              </a:r>
              <a:br/>
              <a:r>
                <a:rPr lang="zh-CN" sz="25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虽然 1000 的首位更小，</a:t>
              </a:r>
              <a:br/>
              <a:r>
                <a:rPr lang="zh-CN" sz="25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但它多了一位，整个数仍然更大。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508998" y="3469958"/>
            <a:ext cx="7255002" cy="2469452"/>
            <a:chOff x="9508998" y="3469958"/>
            <a:chExt cx="7255002" cy="2469452"/>
          </a:xfrm>
        </p:grpSpPr>
        <p:sp>
          <p:nvSpPr>
            <p:cNvPr id="9" name="TextBox 9"/>
            <p:cNvSpPr/>
            <p:nvPr/>
          </p:nvSpPr>
          <p:spPr>
            <a:xfrm>
              <a:off x="9508998" y="3469958"/>
              <a:ext cx="7255002" cy="5400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31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位数相同，再从高位比较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9512046" y="4582478"/>
              <a:ext cx="7251954" cy="13569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3621"/>
                </a:lnSpc>
              </a:pPr>
              <a:r>
                <a:rPr lang="zh-CN" sz="25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208 &lt; 280。</a:t>
              </a:r>
              <a:br/>
              <a:r>
                <a:rPr lang="zh-CN" sz="25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百位相同，十位的 0 小于 8，</a:t>
              </a:r>
              <a:br/>
              <a:r>
                <a:rPr lang="zh-CN" sz="25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所以不必再看个位，就能分出大小。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953500" y="3524250"/>
            <a:ext cx="9525" cy="3571875"/>
            <a:chOff x="8953500" y="3524250"/>
            <a:chExt cx="9525" cy="3571875"/>
          </a:xfrm>
        </p:grpSpPr>
        <p:sp>
          <p:nvSpPr>
            <p:cNvPr id="12" name="Line 12"/>
            <p:cNvSpPr/>
            <p:nvPr/>
          </p:nvSpPr>
          <p:spPr>
            <a:xfrm>
              <a:off x="8953500" y="3524250"/>
              <a:ext cx="9525" cy="3571875"/>
            </a:xfrm>
            <a:custGeom>
              <a:avLst/>
              <a:gdLst/>
              <a:ahLst/>
              <a:cxnLst/>
              <a:rect l="l" t="t" r="r" b="b"/>
              <a:pathLst>
                <a:path w="9525" h="3571875">
                  <a:moveTo>
                    <a:pt x="0" y="0"/>
                  </a:moveTo>
                  <a:lnTo>
                    <a:pt x="0" y="3571875"/>
                  </a:lnTo>
                </a:path>
              </a:pathLst>
            </a:custGeom>
            <a:noFill/>
            <a:ln w="19050">
              <a:solidFill>
                <a:srgbClr val="CCD7E2"/>
              </a:solidFill>
            </a:ln>
          </p:spPr>
        </p:sp>
      </p:grpSp>
      <p:sp>
        <p:nvSpPr>
          <p:cNvPr id="16" name="TextBox 12"/>
          <p:cNvSpPr/>
          <p:nvPr/>
        </p:nvSpPr>
        <p:spPr>
          <a:xfrm>
            <a:off x="1463421" y="7929372"/>
            <a:ext cx="15443454" cy="10026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>
              <a:lnSpc>
                <a:spcPts val="4047"/>
              </a:lnSpc>
            </a:pPr>
            <a:r>
              <a:rPr lang="zh-CN" sz="2850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因此，</a:t>
            </a:r>
            <a:r>
              <a:rPr lang="zh-CN" altLang="en-US" sz="2850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必须</a:t>
            </a:r>
            <a:r>
              <a:rPr lang="zh-CN" sz="2850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首先要让位数尽可能少。</a:t>
            </a:r>
            <a:br>
              <a:rPr dirty="0"/>
            </a:br>
            <a:r>
              <a:rPr lang="zh-CN" sz="2850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只有位数相同，才需要考虑每一位具体写什么数字。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527810" y="1257300"/>
            <a:ext cx="2049780" cy="586740"/>
            <a:chOff x="1527810" y="1257300"/>
            <a:chExt cx="2049780" cy="586740"/>
          </a:xfrm>
        </p:grpSpPr>
        <p:sp>
          <p:nvSpPr>
            <p:cNvPr id="2" name="TextBox 2"/>
            <p:cNvSpPr txBox="1"/>
            <p:nvPr/>
          </p:nvSpPr>
          <p:spPr>
            <a:xfrm>
              <a:off x="1527810" y="1257300"/>
              <a:ext cx="204978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尝试与观察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33500" y="2248852"/>
            <a:ext cx="8309967" cy="623248"/>
            <a:chOff x="1333500" y="2248852"/>
            <a:chExt cx="8309967" cy="623248"/>
          </a:xfrm>
        </p:grpSpPr>
        <p:sp>
          <p:nvSpPr>
            <p:cNvPr id="4" name="TextBox 4"/>
            <p:cNvSpPr txBox="1"/>
            <p:nvPr/>
          </p:nvSpPr>
          <p:spPr>
            <a:xfrm>
              <a:off x="1333500" y="2248852"/>
              <a:ext cx="8309967" cy="62324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sz="40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可以</a:t>
              </a:r>
              <a:r>
                <a:rPr lang="zh-CN" sz="40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把“求最小整数”拆成两个任务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460373" y="8015749"/>
            <a:ext cx="12368771" cy="461665"/>
            <a:chOff x="1461135" y="6581775"/>
            <a:chExt cx="12368771" cy="461665"/>
          </a:xfrm>
        </p:grpSpPr>
        <p:sp>
          <p:nvSpPr>
            <p:cNvPr id="10" name="TextBox 10"/>
            <p:cNvSpPr txBox="1"/>
            <p:nvPr/>
          </p:nvSpPr>
          <p:spPr>
            <a:xfrm>
              <a:off x="1461135" y="6581775"/>
              <a:ext cx="12368771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例如 n = 18：先确定</a:t>
              </a:r>
              <a:r>
                <a:rPr lang="zh-CN" altLang="en-US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答案</a:t>
              </a:r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最少</a:t>
              </a:r>
              <a:r>
                <a:rPr lang="zh-CN" altLang="en-US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有</a:t>
              </a:r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 3 位，再考虑这 3 位分别写什么。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461135" y="8933338"/>
            <a:ext cx="8079135" cy="461665"/>
            <a:chOff x="1461135" y="8153400"/>
            <a:chExt cx="8079135" cy="461665"/>
          </a:xfrm>
        </p:grpSpPr>
        <p:sp>
          <p:nvSpPr>
            <p:cNvPr id="12" name="TextBox 12"/>
            <p:cNvSpPr txBox="1"/>
            <p:nvPr/>
          </p:nvSpPr>
          <p:spPr>
            <a:xfrm>
              <a:off x="1461135" y="8153400"/>
              <a:ext cx="8079135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sz="30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那只知道最少位数，后续能获得并输出答案吗？</a:t>
              </a:r>
            </a:p>
          </p:txBody>
        </p:sp>
      </p:grpSp>
      <p:grpSp>
        <p:nvGrpSpPr>
          <p:cNvPr id="14" name="Group 8">
            <a:extLst>
              <a:ext uri="{FF2B5EF4-FFF2-40B4-BE49-F238E27FC236}">
                <a16:creationId xmlns:a16="http://schemas.microsoft.com/office/drawing/2014/main" id="{B4BB7B79-9C1E-77EA-E7CD-F90AE7B18550}"/>
              </a:ext>
            </a:extLst>
          </p:cNvPr>
          <p:cNvGrpSpPr/>
          <p:nvPr/>
        </p:nvGrpSpPr>
        <p:grpSpPr>
          <a:xfrm>
            <a:off x="1460372" y="3469958"/>
            <a:ext cx="6792340" cy="3626167"/>
            <a:chOff x="1460373" y="3469958"/>
            <a:chExt cx="4554650" cy="3626167"/>
          </a:xfrm>
        </p:grpSpPr>
        <p:sp>
          <p:nvSpPr>
            <p:cNvPr id="15" name="TextBox 6">
              <a:extLst>
                <a:ext uri="{FF2B5EF4-FFF2-40B4-BE49-F238E27FC236}">
                  <a16:creationId xmlns:a16="http://schemas.microsoft.com/office/drawing/2014/main" id="{F9B35E95-0064-8144-EA93-71AEE8F005E8}"/>
                </a:ext>
              </a:extLst>
            </p:cNvPr>
            <p:cNvSpPr txBox="1"/>
            <p:nvPr/>
          </p:nvSpPr>
          <p:spPr>
            <a:xfrm>
              <a:off x="1460373" y="3469958"/>
              <a:ext cx="4272534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任务一：先求最少位数</a:t>
              </a:r>
            </a:p>
          </p:txBody>
        </p:sp>
        <p:sp>
          <p:nvSpPr>
            <p:cNvPr id="16" name="TextBox 7">
              <a:extLst>
                <a:ext uri="{FF2B5EF4-FFF2-40B4-BE49-F238E27FC236}">
                  <a16:creationId xmlns:a16="http://schemas.microsoft.com/office/drawing/2014/main" id="{36A048FF-6B65-A348-3519-F3A11A3DC02F}"/>
                </a:ext>
              </a:extLst>
            </p:cNvPr>
            <p:cNvSpPr txBox="1"/>
            <p:nvPr/>
          </p:nvSpPr>
          <p:spPr>
            <a:xfrm>
              <a:off x="1460885" y="4615253"/>
              <a:ext cx="4554138" cy="248087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ts val="6750"/>
                </a:lnSpc>
              </a:pPr>
              <a:r>
                <a:rPr lang="zh-CN" sz="28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每个 s 只保存一个整数</a:t>
              </a:r>
              <a:r>
                <a:rPr lang="zh-CN" altLang="en-US" sz="28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代表使用 </a:t>
              </a:r>
              <a:r>
                <a:rPr lang="en-US" altLang="zh-CN" sz="28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s </a:t>
              </a:r>
              <a:r>
                <a:rPr lang="zh-CN" altLang="en-US" sz="28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根木棍能凑出的数的最小位数</a:t>
              </a:r>
              <a:r>
                <a:rPr lang="zh-CN" sz="28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>
                <a:rPr sz="2000" dirty="0"/>
              </a:br>
              <a:endParaRPr lang="zh-CN" sz="2800" dirty="0">
                <a:solidFill>
                  <a:srgbClr val="111111"/>
                </a:solidFill>
                <a:latin typeface="Consolas"/>
                <a:ea typeface="Microsoft YaHei"/>
                <a:cs typeface="Consolas"/>
              </a:endParaRPr>
            </a:p>
          </p:txBody>
        </p:sp>
      </p:grpSp>
      <p:grpSp>
        <p:nvGrpSpPr>
          <p:cNvPr id="17" name="Group 11">
            <a:extLst>
              <a:ext uri="{FF2B5EF4-FFF2-40B4-BE49-F238E27FC236}">
                <a16:creationId xmlns:a16="http://schemas.microsoft.com/office/drawing/2014/main" id="{94AF1F92-B602-9015-8BD0-9A7A5F05B36C}"/>
              </a:ext>
            </a:extLst>
          </p:cNvPr>
          <p:cNvGrpSpPr/>
          <p:nvPr/>
        </p:nvGrpSpPr>
        <p:grpSpPr>
          <a:xfrm>
            <a:off x="9508998" y="3469958"/>
            <a:ext cx="5544693" cy="3593392"/>
            <a:chOff x="9508998" y="3469958"/>
            <a:chExt cx="5544693" cy="3593392"/>
          </a:xfrm>
        </p:grpSpPr>
        <p:sp>
          <p:nvSpPr>
            <p:cNvPr id="18" name="TextBox 9">
              <a:extLst>
                <a:ext uri="{FF2B5EF4-FFF2-40B4-BE49-F238E27FC236}">
                  <a16:creationId xmlns:a16="http://schemas.microsoft.com/office/drawing/2014/main" id="{58FF17A4-8A1B-02DD-E00D-7FFCBCE5AE59}"/>
                </a:ext>
              </a:extLst>
            </p:cNvPr>
            <p:cNvSpPr txBox="1"/>
            <p:nvPr/>
          </p:nvSpPr>
          <p:spPr>
            <a:xfrm>
              <a:off x="9508998" y="3469958"/>
              <a:ext cx="5544693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任务二：在最少位数下填数字</a:t>
              </a:r>
            </a:p>
          </p:txBody>
        </p:sp>
        <p:sp>
          <p:nvSpPr>
            <p:cNvPr id="19" name="TextBox 10">
              <a:extLst>
                <a:ext uri="{FF2B5EF4-FFF2-40B4-BE49-F238E27FC236}">
                  <a16:creationId xmlns:a16="http://schemas.microsoft.com/office/drawing/2014/main" id="{652BC170-E728-A19D-DD65-D328B6CA77FC}"/>
                </a:ext>
              </a:extLst>
            </p:cNvPr>
            <p:cNvSpPr txBox="1"/>
            <p:nvPr/>
          </p:nvSpPr>
          <p:spPr>
            <a:xfrm>
              <a:off x="9512046" y="4582478"/>
              <a:ext cx="4667945" cy="248087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6750"/>
                </a:lnSpc>
              </a:pPr>
              <a:r>
                <a:rPr lang="zh-CN" sz="28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从高位开始，尝试较小数字。</a:t>
              </a:r>
              <a:br>
                <a:rPr sz="2000" dirty="0"/>
              </a:br>
              <a:r>
                <a:rPr lang="zh-CN" sz="28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查第一步的结果，判断后面</a:t>
              </a:r>
              <a:br>
                <a:rPr sz="2000" dirty="0"/>
              </a:br>
              <a:r>
                <a:rPr lang="zh-CN" sz="28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能否用最少位数完成。</a:t>
              </a:r>
            </a:p>
          </p:txBody>
        </p:sp>
      </p:grpSp>
      <p:grpSp>
        <p:nvGrpSpPr>
          <p:cNvPr id="20" name="Group 13">
            <a:extLst>
              <a:ext uri="{FF2B5EF4-FFF2-40B4-BE49-F238E27FC236}">
                <a16:creationId xmlns:a16="http://schemas.microsoft.com/office/drawing/2014/main" id="{D3DD9CDE-34AE-C223-EE83-B94C89CC21F1}"/>
              </a:ext>
            </a:extLst>
          </p:cNvPr>
          <p:cNvGrpSpPr/>
          <p:nvPr/>
        </p:nvGrpSpPr>
        <p:grpSpPr>
          <a:xfrm>
            <a:off x="8953500" y="3524250"/>
            <a:ext cx="9525" cy="3571875"/>
            <a:chOff x="8953500" y="3524250"/>
            <a:chExt cx="9525" cy="3571875"/>
          </a:xfrm>
        </p:grpSpPr>
        <p:sp>
          <p:nvSpPr>
            <p:cNvPr id="21" name="Line 12">
              <a:extLst>
                <a:ext uri="{FF2B5EF4-FFF2-40B4-BE49-F238E27FC236}">
                  <a16:creationId xmlns:a16="http://schemas.microsoft.com/office/drawing/2014/main" id="{63FDF6DF-7661-4EEF-2ED7-04607955F0D7}"/>
                </a:ext>
              </a:extLst>
            </p:cNvPr>
            <p:cNvSpPr/>
            <p:nvPr/>
          </p:nvSpPr>
          <p:spPr>
            <a:xfrm>
              <a:off x="8953500" y="3524250"/>
              <a:ext cx="9525" cy="3571875"/>
            </a:xfrm>
            <a:custGeom>
              <a:avLst/>
              <a:gdLst/>
              <a:ahLst/>
              <a:cxnLst/>
              <a:rect l="l" t="t" r="r" b="b"/>
              <a:pathLst>
                <a:path w="9525" h="3571875">
                  <a:moveTo>
                    <a:pt x="0" y="0"/>
                  </a:moveTo>
                  <a:lnTo>
                    <a:pt x="0" y="3571875"/>
                  </a:lnTo>
                </a:path>
              </a:pathLst>
            </a:custGeom>
            <a:noFill/>
            <a:ln w="19050">
              <a:solidFill>
                <a:srgbClr val="CCD7E2"/>
              </a:solidFill>
            </a:ln>
          </p:spPr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527810" y="1257300"/>
            <a:ext cx="1645920" cy="586740"/>
            <a:chOff x="1527810" y="1257300"/>
            <a:chExt cx="1645920" cy="586740"/>
          </a:xfrm>
        </p:grpSpPr>
        <p:sp>
          <p:nvSpPr>
            <p:cNvPr id="2" name="TextBox 2"/>
            <p:cNvSpPr txBox="1"/>
            <p:nvPr/>
          </p:nvSpPr>
          <p:spPr>
            <a:xfrm>
              <a:off x="1527810" y="1257300"/>
              <a:ext cx="164592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拆分目标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33500" y="2248852"/>
            <a:ext cx="15573375" cy="694372"/>
            <a:chOff x="1333500" y="2248852"/>
            <a:chExt cx="15573375" cy="694372"/>
          </a:xfrm>
        </p:grpSpPr>
        <p:sp>
          <p:nvSpPr>
            <p:cNvPr id="4" name="TextBox 4"/>
            <p:cNvSpPr/>
            <p:nvPr/>
          </p:nvSpPr>
          <p:spPr>
            <a:xfrm>
              <a:off x="1333500" y="2248852"/>
              <a:ext cx="15573375" cy="69437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40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只知道最少位数，能直接输出答案吗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61897" y="3536205"/>
            <a:ext cx="15444978" cy="1002602"/>
            <a:chOff x="1461897" y="3536205"/>
            <a:chExt cx="15444978" cy="1002602"/>
          </a:xfrm>
        </p:grpSpPr>
        <p:sp>
          <p:nvSpPr>
            <p:cNvPr id="6" name="TextBox 6"/>
            <p:cNvSpPr/>
            <p:nvPr/>
          </p:nvSpPr>
          <p:spPr>
            <a:xfrm>
              <a:off x="1461897" y="3536205"/>
              <a:ext cx="15444978" cy="10026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例如 </a:t>
              </a:r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18 根</a:t>
              </a:r>
              <a:r>
                <a:rPr lang="zh-CN" altLang="en-US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可以</a:t>
              </a:r>
              <a:r>
                <a:rPr lang="zh-CN" sz="28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先确定</a:t>
              </a:r>
              <a:r>
                <a:rPr lang="zh-CN" altLang="en-US" sz="28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答案</a:t>
              </a:r>
              <a:r>
                <a:rPr lang="zh-CN" sz="28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最少</a:t>
              </a:r>
              <a:r>
                <a:rPr lang="zh-CN" altLang="en-US" sz="28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有</a:t>
              </a:r>
              <a:r>
                <a:rPr lang="zh-CN" sz="28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 3 位</a:t>
              </a:r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，</a:t>
              </a:r>
              <a:r>
                <a:rPr lang="zh-CN" altLang="en-US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所以第一步保存的结果是 </a:t>
              </a:r>
              <a:r>
                <a:rPr lang="en-US" alt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3</a:t>
              </a:r>
              <a:r>
                <a:rPr lang="zh-CN" altLang="en-US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>
                <a:rPr lang="zh-CN" altLang="en-US" sz="3200" dirty="0"/>
              </a:br>
              <a:r>
                <a:rPr lang="zh-CN" altLang="en-US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所有 </a:t>
              </a:r>
              <a:r>
                <a:rPr lang="en-US" alt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4 </a:t>
              </a:r>
              <a:r>
                <a:rPr lang="zh-CN" altLang="en-US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位及以上的合法数，都已经不需要再考虑。</a:t>
              </a:r>
            </a:p>
            <a:p>
              <a:pPr algn="l">
                <a:lnSpc>
                  <a:spcPct val="150000"/>
                </a:lnSpc>
              </a:pPr>
              <a:endParaRPr lang="en-US" altLang="zh-CN" sz="2850" dirty="0">
                <a:solidFill>
                  <a:srgbClr val="111111"/>
                </a:solidFill>
                <a:latin typeface="Consolas"/>
                <a:ea typeface="Microsoft YaHei"/>
                <a:cs typeface="Consolas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461897" y="4788218"/>
            <a:ext cx="15444978" cy="1002602"/>
            <a:chOff x="1461897" y="4788218"/>
            <a:chExt cx="15444978" cy="1002602"/>
          </a:xfrm>
        </p:grpSpPr>
        <p:sp>
          <p:nvSpPr>
            <p:cNvPr id="8" name="TextBox 8"/>
            <p:cNvSpPr/>
            <p:nvPr/>
          </p:nvSpPr>
          <p:spPr>
            <a:xfrm>
              <a:off x="1461897" y="4788218"/>
              <a:ext cx="15444978" cy="10026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4047"/>
                </a:lnSpc>
              </a:pPr>
              <a:endParaRPr lang="zh-CN" sz="2850" dirty="0">
                <a:solidFill>
                  <a:srgbClr val="111111"/>
                </a:solidFill>
                <a:latin typeface="Consolas"/>
                <a:ea typeface="Microsoft YaHei"/>
                <a:cs typeface="Consolas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461897" y="5501862"/>
            <a:ext cx="15444978" cy="1002602"/>
            <a:chOff x="1461897" y="6264592"/>
            <a:chExt cx="15444978" cy="1002602"/>
          </a:xfrm>
        </p:grpSpPr>
        <p:sp>
          <p:nvSpPr>
            <p:cNvPr id="10" name="TextBox 10"/>
            <p:cNvSpPr/>
            <p:nvPr/>
          </p:nvSpPr>
          <p:spPr>
            <a:xfrm>
              <a:off x="1461897" y="6264592"/>
              <a:ext cx="15444978" cy="10026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但 208、280、308 都是合法的三位数。</a:t>
              </a:r>
              <a:br>
                <a:rPr dirty="0"/>
              </a:br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这个 3 没有告诉我们，究竟应该输出哪一个。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461897" y="7640114"/>
            <a:ext cx="15444978" cy="1389585"/>
            <a:chOff x="1461897" y="7640114"/>
            <a:chExt cx="15444978" cy="1389585"/>
          </a:xfrm>
        </p:grpSpPr>
        <p:sp>
          <p:nvSpPr>
            <p:cNvPr id="12" name="TextBox 12"/>
            <p:cNvSpPr/>
            <p:nvPr/>
          </p:nvSpPr>
          <p:spPr>
            <a:xfrm>
              <a:off x="1461897" y="7640114"/>
              <a:ext cx="15444978" cy="138958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sz="285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故最少位数只是第一步的结果。</a:t>
              </a:r>
              <a:br>
                <a:rPr dirty="0"/>
              </a:br>
              <a:r>
                <a:rPr lang="zh-CN" sz="285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接下来还要在这个长度下，从高位逐位确定最小答案。</a:t>
              </a:r>
            </a:p>
          </p:txBody>
        </p:sp>
      </p:grpSp>
      <p:sp>
        <p:nvSpPr>
          <p:cNvPr id="16" name="TextBox 7">
            <a:extLst>
              <a:ext uri="{FF2B5EF4-FFF2-40B4-BE49-F238E27FC236}">
                <a16:creationId xmlns:a16="http://schemas.microsoft.com/office/drawing/2014/main" id="{DFE7921F-3704-50F3-F7F2-68CA32AF7821}"/>
              </a:ext>
            </a:extLst>
          </p:cNvPr>
          <p:cNvSpPr txBox="1"/>
          <p:nvPr/>
        </p:nvSpPr>
        <p:spPr>
          <a:xfrm>
            <a:off x="6689912" y="1306031"/>
            <a:ext cx="10585777" cy="4308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800" dirty="0">
                <a:solidFill>
                  <a:srgbClr val="111111"/>
                </a:solidFill>
                <a:latin typeface="Consolas"/>
                <a:ea typeface="Microsoft YaHei"/>
                <a:cs typeface="Consolas"/>
              </a:rPr>
              <a:t>每个 s 保存一个整数</a:t>
            </a:r>
            <a:r>
              <a:rPr lang="zh-CN" altLang="en-US" sz="2800" dirty="0">
                <a:solidFill>
                  <a:srgbClr val="111111"/>
                </a:solidFill>
                <a:latin typeface="Consolas"/>
                <a:ea typeface="Microsoft YaHei"/>
                <a:cs typeface="Consolas"/>
              </a:rPr>
              <a:t>，代表使用 </a:t>
            </a:r>
            <a:r>
              <a:rPr lang="en-US" altLang="zh-CN" sz="2800" dirty="0">
                <a:solidFill>
                  <a:srgbClr val="111111"/>
                </a:solidFill>
                <a:latin typeface="Consolas"/>
                <a:ea typeface="Microsoft YaHei"/>
                <a:cs typeface="Consolas"/>
              </a:rPr>
              <a:t>s </a:t>
            </a:r>
            <a:r>
              <a:rPr lang="zh-CN" altLang="en-US" sz="2800" dirty="0">
                <a:solidFill>
                  <a:srgbClr val="111111"/>
                </a:solidFill>
                <a:latin typeface="Consolas"/>
                <a:ea typeface="Microsoft YaHei"/>
                <a:cs typeface="Consolas"/>
              </a:rPr>
              <a:t>根木棍能凑出的数的最小位数</a:t>
            </a:r>
            <a:r>
              <a:rPr lang="zh-CN" sz="2800" dirty="0">
                <a:solidFill>
                  <a:srgbClr val="111111"/>
                </a:solidFill>
                <a:latin typeface="Consolas"/>
                <a:ea typeface="Microsoft YaHei"/>
                <a:cs typeface="Consolas"/>
              </a:rPr>
              <a:t>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527810" y="1257300"/>
            <a:ext cx="1645920" cy="586740"/>
            <a:chOff x="1527810" y="1257300"/>
            <a:chExt cx="1645920" cy="586740"/>
          </a:xfrm>
        </p:grpSpPr>
        <p:sp>
          <p:nvSpPr>
            <p:cNvPr id="2" name="TextBox 2"/>
            <p:cNvSpPr txBox="1"/>
            <p:nvPr/>
          </p:nvSpPr>
          <p:spPr>
            <a:xfrm>
              <a:off x="1527810" y="1257300"/>
              <a:ext cx="164592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拆分目标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33500" y="2248852"/>
            <a:ext cx="6232475" cy="623248"/>
            <a:chOff x="1333500" y="2248852"/>
            <a:chExt cx="6232475" cy="623248"/>
          </a:xfrm>
        </p:grpSpPr>
        <p:sp>
          <p:nvSpPr>
            <p:cNvPr id="4" name="TextBox 4"/>
            <p:cNvSpPr txBox="1"/>
            <p:nvPr/>
          </p:nvSpPr>
          <p:spPr>
            <a:xfrm>
              <a:off x="1333500" y="2248852"/>
              <a:ext cx="6232475" cy="62324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怎样利用最少位数构造答案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61896" y="3311842"/>
            <a:ext cx="11671465" cy="1057534"/>
            <a:chOff x="1461897" y="3311842"/>
            <a:chExt cx="8788271" cy="1057534"/>
          </a:xfrm>
        </p:grpSpPr>
        <p:sp>
          <p:nvSpPr>
            <p:cNvPr id="6" name="TextBox 6"/>
            <p:cNvSpPr txBox="1"/>
            <p:nvPr/>
          </p:nvSpPr>
          <p:spPr>
            <a:xfrm>
              <a:off x="1461897" y="3311842"/>
              <a:ext cx="8788271" cy="105753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75"/>
                </a:lnSpc>
              </a:pPr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18 根的答案需要三位。</a:t>
              </a:r>
              <a:r>
                <a:rPr lang="zh-CN" altLang="en-US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所以我们可以</a:t>
              </a:r>
              <a:r>
                <a:rPr lang="zh-CN" altLang="en-US" sz="2850" b="1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从小到大</a:t>
              </a:r>
              <a:r>
                <a:rPr lang="zh-CN" altLang="en-US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进行填数尝试。</a:t>
              </a:r>
              <a:endParaRPr lang="en-US" altLang="zh-CN" sz="2850" dirty="0">
                <a:solidFill>
                  <a:srgbClr val="111111"/>
                </a:solidFill>
                <a:latin typeface="Consolas"/>
                <a:ea typeface="Microsoft YaHei"/>
                <a:cs typeface="Consolas"/>
              </a:endParaRPr>
            </a:p>
            <a:p>
              <a:pPr algn="l">
                <a:lnSpc>
                  <a:spcPts val="4275"/>
                </a:lnSpc>
              </a:pPr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若首位尝试 1，耗掉 2 根，还剩 16 根，而后面只有两个位置</a:t>
              </a:r>
              <a:r>
                <a:rPr lang="zh-CN" altLang="en-US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需要填</a:t>
              </a:r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461896" y="4669642"/>
            <a:ext cx="16057281" cy="1057534"/>
            <a:chOff x="1461897" y="4788218"/>
            <a:chExt cx="11442659" cy="1057534"/>
          </a:xfrm>
        </p:grpSpPr>
        <p:sp>
          <p:nvSpPr>
            <p:cNvPr id="8" name="TextBox 8"/>
            <p:cNvSpPr txBox="1"/>
            <p:nvPr/>
          </p:nvSpPr>
          <p:spPr>
            <a:xfrm>
              <a:off x="1461897" y="4788218"/>
              <a:ext cx="11442659" cy="105753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75"/>
                </a:lnSpc>
              </a:pPr>
              <a:r>
                <a:rPr lang="zh-CN" altLang="en-US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因为对于每个 </a:t>
              </a:r>
              <a:r>
                <a:rPr lang="en-US" alt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s </a:t>
              </a:r>
              <a:r>
                <a:rPr lang="zh-CN" altLang="en-US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都保存一个整数，代表使用 </a:t>
              </a:r>
              <a:r>
                <a:rPr lang="en-US" alt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s </a:t>
              </a:r>
              <a:r>
                <a:rPr lang="zh-CN" altLang="en-US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根木棍能凑出的数的最小位数。</a:t>
              </a:r>
            </a:p>
            <a:p>
              <a:pPr algn="l">
                <a:lnSpc>
                  <a:spcPts val="4275"/>
                </a:lnSpc>
              </a:pPr>
              <a:r>
                <a:rPr lang="zh-CN" altLang="en-US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故可查询</a:t>
              </a:r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到“16 根最少需要 3 位</a:t>
              </a:r>
              <a:r>
                <a:rPr lang="zh-CN" altLang="en-US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数字来凑</a:t>
              </a:r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”，</a:t>
              </a:r>
              <a:r>
                <a:rPr lang="zh-CN" altLang="en-US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可后面</a:t>
              </a:r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只有两个位置</a:t>
              </a:r>
              <a:r>
                <a:rPr lang="zh-CN" altLang="en-US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了</a:t>
              </a:r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。因此不能把 1 作为首位。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461896" y="6171099"/>
            <a:ext cx="16184755" cy="1243802"/>
            <a:chOff x="1416600" y="7182125"/>
            <a:chExt cx="11502372" cy="1243802"/>
          </a:xfrm>
        </p:grpSpPr>
        <p:sp>
          <p:nvSpPr>
            <p:cNvPr id="10" name="TextBox 10"/>
            <p:cNvSpPr txBox="1"/>
            <p:nvPr/>
          </p:nvSpPr>
          <p:spPr>
            <a:xfrm>
              <a:off x="1416600" y="7182125"/>
              <a:ext cx="11502372" cy="1243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接下来在</a:t>
              </a:r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首位尝试 2，还剩 13 根。</a:t>
              </a:r>
              <a:r>
                <a:rPr lang="zh-CN" altLang="en-US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查询</a:t>
              </a:r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到“13 根最少需要 2 位”，</a:t>
              </a:r>
              <a:endParaRPr lang="en-US" altLang="zh-CN" sz="2850" dirty="0">
                <a:solidFill>
                  <a:srgbClr val="111111"/>
                </a:solidFill>
                <a:latin typeface="Consolas"/>
                <a:ea typeface="Microsoft YaHei"/>
                <a:cs typeface="Consolas"/>
              </a:endParaRPr>
            </a:p>
            <a:p>
              <a:pPr algn="l">
                <a:lnSpc>
                  <a:spcPct val="150000"/>
                </a:lnSpc>
              </a:pPr>
              <a:r>
                <a:rPr lang="zh-CN" altLang="en-US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故</a:t>
              </a:r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正好可以填满后面两个位置。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461895" y="7929227"/>
            <a:ext cx="11299363" cy="1243802"/>
            <a:chOff x="1461895" y="7929227"/>
            <a:chExt cx="11299363" cy="1243802"/>
          </a:xfrm>
        </p:grpSpPr>
        <p:sp>
          <p:nvSpPr>
            <p:cNvPr id="12" name="TextBox 12"/>
            <p:cNvSpPr txBox="1"/>
            <p:nvPr/>
          </p:nvSpPr>
          <p:spPr>
            <a:xfrm>
              <a:off x="1461895" y="7929227"/>
              <a:ext cx="11299363" cy="1243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sz="285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因此</a:t>
              </a:r>
              <a:r>
                <a:rPr lang="zh-CN" altLang="en-US" sz="285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储存</a:t>
              </a:r>
              <a:r>
                <a:rPr lang="zh-CN" sz="285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长度结果还能帮助判断当前数字是否可选。</a:t>
              </a:r>
              <a:endParaRPr lang="en-US" altLang="zh-CN" sz="2850" dirty="0">
                <a:solidFill>
                  <a:srgbClr val="C00000"/>
                </a:solidFill>
                <a:latin typeface="Consolas"/>
                <a:ea typeface="Microsoft YaHei"/>
                <a:cs typeface="Consolas"/>
              </a:endParaRPr>
            </a:p>
            <a:p>
              <a:pPr algn="l">
                <a:lnSpc>
                  <a:spcPct val="150000"/>
                </a:lnSpc>
              </a:pPr>
              <a:r>
                <a:rPr lang="zh-CN" altLang="en-US" sz="285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并且</a:t>
              </a:r>
              <a:r>
                <a:rPr lang="zh-CN" sz="285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按从小到大的顺序尝试，就能逐位恢复最小答案。</a:t>
              </a:r>
            </a:p>
          </p:txBody>
        </p:sp>
      </p:grpSp>
      <p:sp>
        <p:nvSpPr>
          <p:cNvPr id="14" name="TextBox 7">
            <a:extLst>
              <a:ext uri="{FF2B5EF4-FFF2-40B4-BE49-F238E27FC236}">
                <a16:creationId xmlns:a16="http://schemas.microsoft.com/office/drawing/2014/main" id="{9961025C-5FAF-D2FF-54B5-F04E4C68977A}"/>
              </a:ext>
            </a:extLst>
          </p:cNvPr>
          <p:cNvSpPr txBox="1"/>
          <p:nvPr/>
        </p:nvSpPr>
        <p:spPr>
          <a:xfrm>
            <a:off x="6689912" y="1306031"/>
            <a:ext cx="10585777" cy="4308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800" dirty="0">
                <a:solidFill>
                  <a:srgbClr val="111111"/>
                </a:solidFill>
                <a:latin typeface="Consolas"/>
                <a:ea typeface="Microsoft YaHei"/>
                <a:cs typeface="Consolas"/>
              </a:rPr>
              <a:t>每个 s 保存一个整数</a:t>
            </a:r>
            <a:r>
              <a:rPr lang="zh-CN" altLang="en-US" sz="2800" dirty="0">
                <a:solidFill>
                  <a:srgbClr val="111111"/>
                </a:solidFill>
                <a:latin typeface="Consolas"/>
                <a:ea typeface="Microsoft YaHei"/>
                <a:cs typeface="Consolas"/>
              </a:rPr>
              <a:t>，代表使用 </a:t>
            </a:r>
            <a:r>
              <a:rPr lang="en-US" altLang="zh-CN" sz="2800" dirty="0">
                <a:solidFill>
                  <a:srgbClr val="111111"/>
                </a:solidFill>
                <a:latin typeface="Consolas"/>
                <a:ea typeface="Microsoft YaHei"/>
                <a:cs typeface="Consolas"/>
              </a:rPr>
              <a:t>s </a:t>
            </a:r>
            <a:r>
              <a:rPr lang="zh-CN" altLang="en-US" sz="2800" dirty="0">
                <a:solidFill>
                  <a:srgbClr val="111111"/>
                </a:solidFill>
                <a:latin typeface="Consolas"/>
                <a:ea typeface="Microsoft YaHei"/>
                <a:cs typeface="Consolas"/>
              </a:rPr>
              <a:t>根木棍能凑出的数的最小位数</a:t>
            </a:r>
            <a:r>
              <a:rPr lang="zh-CN" sz="2800" dirty="0">
                <a:solidFill>
                  <a:srgbClr val="111111"/>
                </a:solidFill>
                <a:latin typeface="Consolas"/>
                <a:ea typeface="Microsoft YaHei"/>
                <a:cs typeface="Consolas"/>
              </a:rPr>
              <a:t>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527810" y="1257300"/>
            <a:ext cx="1645920" cy="586740"/>
            <a:chOff x="1527810" y="1257300"/>
            <a:chExt cx="1645920" cy="586740"/>
          </a:xfrm>
        </p:grpSpPr>
        <p:sp>
          <p:nvSpPr>
            <p:cNvPr id="2" name="TextBox 2"/>
            <p:cNvSpPr txBox="1"/>
            <p:nvPr/>
          </p:nvSpPr>
          <p:spPr>
            <a:xfrm>
              <a:off x="1527810" y="1257300"/>
              <a:ext cx="164592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拆分目标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33500" y="2248852"/>
            <a:ext cx="15573375" cy="694372"/>
            <a:chOff x="1333500" y="2248852"/>
            <a:chExt cx="15573375" cy="694372"/>
          </a:xfrm>
        </p:grpSpPr>
        <p:sp>
          <p:nvSpPr>
            <p:cNvPr id="4" name="TextBox 4"/>
            <p:cNvSpPr/>
            <p:nvPr/>
          </p:nvSpPr>
          <p:spPr>
            <a:xfrm>
              <a:off x="1333500" y="2248852"/>
              <a:ext cx="15573375" cy="69437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40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现在，两步之间的联系就清楚了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61897" y="3473216"/>
            <a:ext cx="15444978" cy="1002602"/>
            <a:chOff x="1461897" y="3311842"/>
            <a:chExt cx="15444978" cy="1002602"/>
          </a:xfrm>
        </p:grpSpPr>
        <p:sp>
          <p:nvSpPr>
            <p:cNvPr id="6" name="TextBox 6"/>
            <p:cNvSpPr/>
            <p:nvPr/>
          </p:nvSpPr>
          <p:spPr>
            <a:xfrm>
              <a:off x="1461897" y="3311842"/>
              <a:ext cx="15444978" cy="10026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4047"/>
                </a:lnSpc>
              </a:pPr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第一步负责求长度。每个 s 只保存最少位数，从而避免为所有子问题都保存完整的后缀字符串。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461897" y="4949592"/>
            <a:ext cx="15444978" cy="1002602"/>
            <a:chOff x="1461897" y="4788218"/>
            <a:chExt cx="15444978" cy="1002602"/>
          </a:xfrm>
        </p:grpSpPr>
        <p:sp>
          <p:nvSpPr>
            <p:cNvPr id="8" name="TextBox 8"/>
            <p:cNvSpPr/>
            <p:nvPr/>
          </p:nvSpPr>
          <p:spPr>
            <a:xfrm>
              <a:off x="1461897" y="4788218"/>
              <a:ext cx="15444978" cy="10026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4047"/>
                </a:lnSpc>
              </a:pPr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第二步负责构造。尝试某个数字以后，查询第一步的结果，判断剩余部分能否继续完成。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461897" y="6425966"/>
            <a:ext cx="15444978" cy="1002602"/>
            <a:chOff x="1461897" y="6264592"/>
            <a:chExt cx="15444978" cy="1002602"/>
          </a:xfrm>
        </p:grpSpPr>
        <p:sp>
          <p:nvSpPr>
            <p:cNvPr id="10" name="TextBox 10"/>
            <p:cNvSpPr/>
            <p:nvPr/>
          </p:nvSpPr>
          <p:spPr>
            <a:xfrm>
              <a:off x="1461897" y="6264592"/>
              <a:ext cx="15444978" cy="10026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4047"/>
                </a:lnSpc>
              </a:pPr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于是，我们只在处理某次询问时，才真正生成这一组需要输出的完整数字串。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461897" y="7902342"/>
            <a:ext cx="15444978" cy="1002602"/>
            <a:chOff x="1461897" y="7740968"/>
            <a:chExt cx="15444978" cy="1002602"/>
          </a:xfrm>
        </p:grpSpPr>
        <p:sp>
          <p:nvSpPr>
            <p:cNvPr id="12" name="TextBox 12"/>
            <p:cNvSpPr/>
            <p:nvPr/>
          </p:nvSpPr>
          <p:spPr>
            <a:xfrm>
              <a:off x="1461897" y="7740968"/>
              <a:ext cx="15444978" cy="10026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4047"/>
                </a:lnSpc>
              </a:pPr>
              <a:r>
                <a:rPr lang="zh-CN" sz="285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接下来先解决第一步。要记录每种根数的最少位数，应该怎样定义状态呢？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527810" y="1257300"/>
            <a:ext cx="15379065" cy="514350"/>
            <a:chOff x="1527810" y="1257300"/>
            <a:chExt cx="15379065" cy="514350"/>
          </a:xfrm>
        </p:grpSpPr>
        <p:sp>
          <p:nvSpPr>
            <p:cNvPr id="2" name="TextBox 2"/>
            <p:cNvSpPr/>
            <p:nvPr/>
          </p:nvSpPr>
          <p:spPr>
            <a:xfrm>
              <a:off x="1527810" y="1257300"/>
              <a:ext cx="15379065" cy="5143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30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建立状态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33500" y="2248852"/>
            <a:ext cx="15573375" cy="694372"/>
            <a:chOff x="1333500" y="2248852"/>
            <a:chExt cx="15573375" cy="694372"/>
          </a:xfrm>
        </p:grpSpPr>
        <p:sp>
          <p:nvSpPr>
            <p:cNvPr id="4" name="TextBox 4"/>
            <p:cNvSpPr/>
            <p:nvPr/>
          </p:nvSpPr>
          <p:spPr>
            <a:xfrm>
              <a:off x="1333500" y="2248852"/>
              <a:ext cx="15573375" cy="69437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40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先确定子问题，再确定要保存的值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61135" y="3438525"/>
            <a:ext cx="15445740" cy="514350"/>
            <a:chOff x="1461135" y="3438525"/>
            <a:chExt cx="15445740" cy="514350"/>
          </a:xfrm>
        </p:grpSpPr>
        <p:sp>
          <p:nvSpPr>
            <p:cNvPr id="6" name="TextBox 6"/>
            <p:cNvSpPr/>
            <p:nvPr/>
          </p:nvSpPr>
          <p:spPr>
            <a:xfrm>
              <a:off x="1461135" y="3438525"/>
              <a:ext cx="15445740" cy="5143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前面已经发现，写完首位后，只要剩余根数相同，后缀任务就相同。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461135" y="5010150"/>
            <a:ext cx="15445740" cy="514350"/>
            <a:chOff x="1461135" y="5010150"/>
            <a:chExt cx="15445740" cy="514350"/>
          </a:xfrm>
        </p:grpSpPr>
        <p:sp>
          <p:nvSpPr>
            <p:cNvPr id="8" name="TextBox 8"/>
            <p:cNvSpPr/>
            <p:nvPr/>
          </p:nvSpPr>
          <p:spPr>
            <a:xfrm>
              <a:off x="1461135" y="5010150"/>
              <a:ext cx="15445740" cy="5143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所以一个参数 s，就能确定一个子问题：恰好用 s 根木棍拼数字串。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461135" y="6581775"/>
            <a:ext cx="15445740" cy="1055370"/>
            <a:chOff x="1461135" y="6581775"/>
            <a:chExt cx="15445740" cy="1055370"/>
          </a:xfrm>
        </p:grpSpPr>
        <p:sp>
          <p:nvSpPr>
            <p:cNvPr id="10" name="TextBox 10"/>
            <p:cNvSpPr/>
            <p:nvPr/>
          </p:nvSpPr>
          <p:spPr>
            <a:xfrm>
              <a:off x="1461135" y="6581775"/>
              <a:ext cx="15445740" cy="1055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4260"/>
                </a:lnSpc>
              </a:pPr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而我们现在要求最少位数，因此这个子问题需要保存的答案，</a:t>
              </a:r>
              <a:br/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就是“恰好用 s 根时，最少可以写几位”。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461135" y="8153400"/>
            <a:ext cx="15445740" cy="1055370"/>
            <a:chOff x="1461135" y="8153400"/>
            <a:chExt cx="15445740" cy="1055370"/>
          </a:xfrm>
        </p:grpSpPr>
        <p:sp>
          <p:nvSpPr>
            <p:cNvPr id="12" name="TextBox 12"/>
            <p:cNvSpPr/>
            <p:nvPr/>
          </p:nvSpPr>
          <p:spPr>
            <a:xfrm>
              <a:off x="1461135" y="8153400"/>
              <a:ext cx="15445740" cy="1055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4260"/>
                </a:lnSpc>
              </a:pPr>
              <a:r>
                <a:rPr lang="zh-CN" sz="30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用 s 作数组下标，在对应位置保存这个最优值，</a:t>
              </a:r>
              <a:br/>
              <a:r>
                <a:rPr lang="zh-CN" sz="30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就自然得到了下面的状态定义。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527810" y="1257300"/>
            <a:ext cx="1645920" cy="586740"/>
            <a:chOff x="1527810" y="1257300"/>
            <a:chExt cx="1645920" cy="586740"/>
          </a:xfrm>
        </p:grpSpPr>
        <p:sp>
          <p:nvSpPr>
            <p:cNvPr id="2" name="TextBox 2"/>
            <p:cNvSpPr txBox="1"/>
            <p:nvPr/>
          </p:nvSpPr>
          <p:spPr>
            <a:xfrm>
              <a:off x="1527810" y="1257300"/>
              <a:ext cx="164592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建立状态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33500" y="2248852"/>
            <a:ext cx="2077492" cy="623248"/>
            <a:chOff x="1333500" y="2248852"/>
            <a:chExt cx="2077492" cy="623248"/>
          </a:xfrm>
        </p:grpSpPr>
        <p:sp>
          <p:nvSpPr>
            <p:cNvPr id="4" name="TextBox 4"/>
            <p:cNvSpPr txBox="1"/>
            <p:nvPr/>
          </p:nvSpPr>
          <p:spPr>
            <a:xfrm>
              <a:off x="1333500" y="2248852"/>
              <a:ext cx="2077492" cy="62324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状态定义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61135" y="3438525"/>
            <a:ext cx="15581188" cy="461665"/>
            <a:chOff x="1461135" y="3438525"/>
            <a:chExt cx="15581188" cy="461665"/>
          </a:xfrm>
        </p:grpSpPr>
        <p:sp>
          <p:nvSpPr>
            <p:cNvPr id="6" name="TextBox 6"/>
            <p:cNvSpPr txBox="1"/>
            <p:nvPr/>
          </p:nvSpPr>
          <p:spPr>
            <a:xfrm>
              <a:off x="1461135" y="3438525"/>
              <a:ext cx="15581188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f[s]：恰好使用 s 根木棍，</a:t>
              </a:r>
              <a:r>
                <a:rPr lang="zh-CN" altLang="en-US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能拼出的数字串的最少位数。</a:t>
              </a:r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这里暂时允许数字串以 0 开头。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461135" y="4781550"/>
            <a:ext cx="65" cy="461665"/>
            <a:chOff x="1461135" y="5010150"/>
            <a:chExt cx="65" cy="461665"/>
          </a:xfrm>
        </p:grpSpPr>
        <p:sp>
          <p:nvSpPr>
            <p:cNvPr id="8" name="TextBox 8"/>
            <p:cNvSpPr txBox="1"/>
            <p:nvPr/>
          </p:nvSpPr>
          <p:spPr>
            <a:xfrm>
              <a:off x="1461135" y="5010150"/>
              <a:ext cx="65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endParaRPr lang="zh-CN" sz="3000" dirty="0">
                <a:solidFill>
                  <a:srgbClr val="111111"/>
                </a:solidFill>
                <a:latin typeface="Consolas"/>
                <a:ea typeface="Microsoft YaHei"/>
                <a:cs typeface="Consolas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461135" y="6689835"/>
            <a:ext cx="10751341" cy="430887"/>
            <a:chOff x="1461135" y="6581775"/>
            <a:chExt cx="10751341" cy="430887"/>
          </a:xfrm>
        </p:grpSpPr>
        <p:sp>
          <p:nvSpPr>
            <p:cNvPr id="10" name="TextBox 10"/>
            <p:cNvSpPr txBox="1"/>
            <p:nvPr/>
          </p:nvSpPr>
          <p:spPr>
            <a:xfrm>
              <a:off x="1461135" y="6581775"/>
              <a:ext cx="10751341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8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下标 s 是木棍数；保存的 f[s] 是</a:t>
              </a:r>
              <a:r>
                <a:rPr lang="zh-CN" altLang="en-US" sz="28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用该木棍数能拼出的</a:t>
              </a:r>
              <a:r>
                <a:rPr lang="zh-CN" sz="28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最少位数。</a:t>
              </a:r>
            </a:p>
          </p:txBody>
        </p:sp>
      </p:grpSp>
      <p:grpSp>
        <p:nvGrpSpPr>
          <p:cNvPr id="14" name="Group 9">
            <a:extLst>
              <a:ext uri="{FF2B5EF4-FFF2-40B4-BE49-F238E27FC236}">
                <a16:creationId xmlns:a16="http://schemas.microsoft.com/office/drawing/2014/main" id="{B7007FA1-D392-8294-BCD0-1C5FE94CFD52}"/>
              </a:ext>
            </a:extLst>
          </p:cNvPr>
          <p:cNvGrpSpPr/>
          <p:nvPr/>
        </p:nvGrpSpPr>
        <p:grpSpPr>
          <a:xfrm>
            <a:off x="1461897" y="4586514"/>
            <a:ext cx="11011028" cy="506101"/>
            <a:chOff x="1461897" y="4788218"/>
            <a:chExt cx="8956914" cy="506101"/>
          </a:xfrm>
        </p:grpSpPr>
        <p:sp>
          <p:nvSpPr>
            <p:cNvPr id="15" name="TextBox 8">
              <a:extLst>
                <a:ext uri="{FF2B5EF4-FFF2-40B4-BE49-F238E27FC236}">
                  <a16:creationId xmlns:a16="http://schemas.microsoft.com/office/drawing/2014/main" id="{7A1DAD44-C499-A8ED-3310-4709EF0C68E0}"/>
                </a:ext>
              </a:extLst>
            </p:cNvPr>
            <p:cNvSpPr txBox="1"/>
            <p:nvPr/>
          </p:nvSpPr>
          <p:spPr>
            <a:xfrm>
              <a:off x="1461897" y="4788218"/>
              <a:ext cx="8956914" cy="50610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75"/>
                </a:lnSpc>
              </a:pPr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f[13] = 2</a:t>
              </a:r>
              <a:r>
                <a:rPr lang="zh-CN" altLang="en-US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，表示</a:t>
              </a:r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恰好用 13 根木棍，最少能拼成两位的数字串。</a:t>
              </a:r>
            </a:p>
          </p:txBody>
        </p:sp>
      </p:grpSp>
      <p:grpSp>
        <p:nvGrpSpPr>
          <p:cNvPr id="16" name="Group 11">
            <a:extLst>
              <a:ext uri="{FF2B5EF4-FFF2-40B4-BE49-F238E27FC236}">
                <a16:creationId xmlns:a16="http://schemas.microsoft.com/office/drawing/2014/main" id="{F60C43B7-F9EA-3F8F-2C4B-E1EF45C8B18D}"/>
              </a:ext>
            </a:extLst>
          </p:cNvPr>
          <p:cNvGrpSpPr/>
          <p:nvPr/>
        </p:nvGrpSpPr>
        <p:grpSpPr>
          <a:xfrm>
            <a:off x="1461896" y="5581944"/>
            <a:ext cx="13289527" cy="506101"/>
            <a:chOff x="1461897" y="5783648"/>
            <a:chExt cx="10079682" cy="506101"/>
          </a:xfrm>
        </p:grpSpPr>
        <p:sp>
          <p:nvSpPr>
            <p:cNvPr id="17" name="TextBox 10">
              <a:extLst>
                <a:ext uri="{FF2B5EF4-FFF2-40B4-BE49-F238E27FC236}">
                  <a16:creationId xmlns:a16="http://schemas.microsoft.com/office/drawing/2014/main" id="{4C93D609-592D-1A77-B3A5-49A191A6735C}"/>
                </a:ext>
              </a:extLst>
            </p:cNvPr>
            <p:cNvSpPr txBox="1"/>
            <p:nvPr/>
          </p:nvSpPr>
          <p:spPr>
            <a:xfrm>
              <a:off x="1461897" y="5783648"/>
              <a:ext cx="10079682" cy="50610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75"/>
                </a:lnSpc>
              </a:pPr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f[6] = 1，表示恰好用 </a:t>
              </a:r>
              <a:r>
                <a:rPr lang="en-US" alt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6</a:t>
              </a:r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 根木棍，最少能拼成</a:t>
              </a:r>
              <a:r>
                <a:rPr lang="en-US" alt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1</a:t>
              </a:r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位的数字串。</a:t>
              </a:r>
            </a:p>
          </p:txBody>
        </p:sp>
      </p:grpSp>
      <p:grpSp>
        <p:nvGrpSpPr>
          <p:cNvPr id="18" name="Group 13">
            <a:extLst>
              <a:ext uri="{FF2B5EF4-FFF2-40B4-BE49-F238E27FC236}">
                <a16:creationId xmlns:a16="http://schemas.microsoft.com/office/drawing/2014/main" id="{C5B96819-1F22-1CC0-5302-7DEB9B068083}"/>
              </a:ext>
            </a:extLst>
          </p:cNvPr>
          <p:cNvGrpSpPr/>
          <p:nvPr/>
        </p:nvGrpSpPr>
        <p:grpSpPr>
          <a:xfrm>
            <a:off x="1477276" y="7994018"/>
            <a:ext cx="10233572" cy="506101"/>
            <a:chOff x="1461897" y="7740968"/>
            <a:chExt cx="6512279" cy="506101"/>
          </a:xfrm>
        </p:grpSpPr>
        <p:sp>
          <p:nvSpPr>
            <p:cNvPr id="19" name="TextBox 12">
              <a:extLst>
                <a:ext uri="{FF2B5EF4-FFF2-40B4-BE49-F238E27FC236}">
                  <a16:creationId xmlns:a16="http://schemas.microsoft.com/office/drawing/2014/main" id="{1F771CD1-F5DF-C099-258E-8B477C9914D9}"/>
                </a:ext>
              </a:extLst>
            </p:cNvPr>
            <p:cNvSpPr txBox="1"/>
            <p:nvPr/>
          </p:nvSpPr>
          <p:spPr>
            <a:xfrm>
              <a:off x="1461897" y="7740968"/>
              <a:ext cx="6512279" cy="50610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75"/>
                </a:lnSpc>
              </a:pPr>
              <a:r>
                <a:rPr lang="zh-CN" altLang="en-US" sz="285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接下来考虑如何进行初始化？即</a:t>
              </a:r>
              <a:r>
                <a:rPr lang="zh-CN" sz="285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最简单、能够直接确定的状态。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527810" y="1257300"/>
            <a:ext cx="1645920" cy="586740"/>
            <a:chOff x="1527810" y="1257300"/>
            <a:chExt cx="1645920" cy="586740"/>
          </a:xfrm>
        </p:grpSpPr>
        <p:sp>
          <p:nvSpPr>
            <p:cNvPr id="2" name="TextBox 2"/>
            <p:cNvSpPr txBox="1"/>
            <p:nvPr/>
          </p:nvSpPr>
          <p:spPr>
            <a:xfrm>
              <a:off x="1527810" y="1257300"/>
              <a:ext cx="164592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建立状态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33499" y="2248852"/>
            <a:ext cx="2699458" cy="623248"/>
            <a:chOff x="1333500" y="2248852"/>
            <a:chExt cx="1368542" cy="623248"/>
          </a:xfrm>
        </p:grpSpPr>
        <p:sp>
          <p:nvSpPr>
            <p:cNvPr id="4" name="TextBox 4"/>
            <p:cNvSpPr txBox="1"/>
            <p:nvPr/>
          </p:nvSpPr>
          <p:spPr>
            <a:xfrm>
              <a:off x="1333500" y="2248852"/>
              <a:ext cx="1368542" cy="62324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sz="40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en-US" altLang="zh-CN" sz="40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f[0]</a:t>
              </a:r>
              <a:endParaRPr lang="zh-CN" sz="405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61897" y="3311842"/>
            <a:ext cx="13404310" cy="877163"/>
            <a:chOff x="1461897" y="3311842"/>
            <a:chExt cx="13404310" cy="877163"/>
          </a:xfrm>
        </p:grpSpPr>
        <p:sp>
          <p:nvSpPr>
            <p:cNvPr id="6" name="TextBox 6"/>
            <p:cNvSpPr txBox="1"/>
            <p:nvPr/>
          </p:nvSpPr>
          <p:spPr>
            <a:xfrm>
              <a:off x="1461897" y="3311842"/>
              <a:ext cx="13404310" cy="8771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从最小的问题开始：如果一根木棍也没有，</a:t>
              </a:r>
              <a:endParaRPr lang="en-US" altLang="zh-CN" sz="2850" dirty="0">
                <a:solidFill>
                  <a:srgbClr val="111111"/>
                </a:solidFill>
                <a:latin typeface="Consolas"/>
                <a:ea typeface="Microsoft YaHei"/>
                <a:cs typeface="Consolas"/>
              </a:endParaRPr>
            </a:p>
            <a:p>
              <a:pPr algn="l"/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0 根木棍</a:t>
              </a:r>
              <a:r>
                <a:rPr lang="en-US" alt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表示什么也没有摆，此时数字串为空，长度为 0。因此规定 f[0] = 0。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461897" y="6264592"/>
            <a:ext cx="12602809" cy="1057534"/>
            <a:chOff x="1461897" y="6264592"/>
            <a:chExt cx="12602809" cy="1057534"/>
          </a:xfrm>
        </p:grpSpPr>
        <p:sp>
          <p:nvSpPr>
            <p:cNvPr id="10" name="TextBox 10"/>
            <p:cNvSpPr txBox="1"/>
            <p:nvPr/>
          </p:nvSpPr>
          <p:spPr>
            <a:xfrm>
              <a:off x="1461897" y="6264592"/>
              <a:ext cx="12602809" cy="105753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75"/>
                </a:lnSpc>
              </a:pPr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例如恰好用 2 根摆数字 1，可以理解为：先用 0 根摆空串，再增加数字 1，</a:t>
              </a:r>
              <a:br>
                <a:rPr dirty="0"/>
              </a:br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于是 f[2] 可以由 f[0] + 1 得到。</a:t>
              </a:r>
            </a:p>
          </p:txBody>
        </p:sp>
      </p:grpSp>
      <p:grpSp>
        <p:nvGrpSpPr>
          <p:cNvPr id="14" name="Group 9">
            <a:extLst>
              <a:ext uri="{FF2B5EF4-FFF2-40B4-BE49-F238E27FC236}">
                <a16:creationId xmlns:a16="http://schemas.microsoft.com/office/drawing/2014/main" id="{81BE1BC3-B92C-105C-C72B-5B3F3EF7DF05}"/>
              </a:ext>
            </a:extLst>
          </p:cNvPr>
          <p:cNvGrpSpPr/>
          <p:nvPr/>
        </p:nvGrpSpPr>
        <p:grpSpPr>
          <a:xfrm>
            <a:off x="1461897" y="4788218"/>
            <a:ext cx="15444978" cy="1002602"/>
            <a:chOff x="1461897" y="4788218"/>
            <a:chExt cx="15444978" cy="1002602"/>
          </a:xfrm>
        </p:grpSpPr>
        <p:sp>
          <p:nvSpPr>
            <p:cNvPr id="15" name="TextBox 8">
              <a:extLst>
                <a:ext uri="{FF2B5EF4-FFF2-40B4-BE49-F238E27FC236}">
                  <a16:creationId xmlns:a16="http://schemas.microsoft.com/office/drawing/2014/main" id="{4D5810DD-0146-6D1E-6459-9DADC91B2386}"/>
                </a:ext>
              </a:extLst>
            </p:cNvPr>
            <p:cNvSpPr/>
            <p:nvPr/>
          </p:nvSpPr>
          <p:spPr>
            <a:xfrm>
              <a:off x="1461897" y="4788218"/>
              <a:ext cx="15444978" cy="10026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4047"/>
                </a:lnSpc>
              </a:pPr>
              <a:r>
                <a:rPr lang="zh-CN" altLang="en-US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注意</a:t>
              </a:r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这里的空串和字符“0”不同。</a:t>
              </a:r>
              <a:br>
                <a:rPr dirty="0"/>
              </a:br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空串用 0 根、长 0 位；字符“0”用 6 根、长 1 位。</a:t>
              </a:r>
            </a:p>
          </p:txBody>
        </p:sp>
      </p:grpSp>
      <p:sp>
        <p:nvSpPr>
          <p:cNvPr id="16" name="TextBox 12">
            <a:extLst>
              <a:ext uri="{FF2B5EF4-FFF2-40B4-BE49-F238E27FC236}">
                <a16:creationId xmlns:a16="http://schemas.microsoft.com/office/drawing/2014/main" id="{A002CD70-B13C-457D-B5E2-AB9790E729E1}"/>
              </a:ext>
            </a:extLst>
          </p:cNvPr>
          <p:cNvSpPr/>
          <p:nvPr/>
        </p:nvSpPr>
        <p:spPr>
          <a:xfrm>
            <a:off x="1461897" y="7929227"/>
            <a:ext cx="15444978" cy="10026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>
              <a:lnSpc>
                <a:spcPts val="4047"/>
              </a:lnSpc>
            </a:pPr>
            <a:r>
              <a:rPr lang="zh-CN" sz="2850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这个已知的起点能帮助我们推出后面的状态。</a:t>
            </a:r>
            <a:br>
              <a:rPr dirty="0"/>
            </a:br>
            <a:r>
              <a:rPr lang="zh-CN" altLang="en-US" sz="2850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但是</a:t>
            </a:r>
            <a:r>
              <a:rPr lang="zh-CN" sz="2850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其他状态还不知道，应该先保存什么值？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527810" y="1257300"/>
            <a:ext cx="1645920" cy="586740"/>
            <a:chOff x="1527810" y="1257300"/>
            <a:chExt cx="1645920" cy="586740"/>
          </a:xfrm>
        </p:grpSpPr>
        <p:sp>
          <p:nvSpPr>
            <p:cNvPr id="2" name="TextBox 2"/>
            <p:cNvSpPr txBox="1"/>
            <p:nvPr/>
          </p:nvSpPr>
          <p:spPr>
            <a:xfrm>
              <a:off x="1527810" y="1257300"/>
              <a:ext cx="164592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建立状态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33500" y="2248852"/>
            <a:ext cx="4154984" cy="623248"/>
            <a:chOff x="1333500" y="2248852"/>
            <a:chExt cx="4154984" cy="623248"/>
          </a:xfrm>
        </p:grpSpPr>
        <p:sp>
          <p:nvSpPr>
            <p:cNvPr id="4" name="TextBox 4"/>
            <p:cNvSpPr txBox="1"/>
            <p:nvPr/>
          </p:nvSpPr>
          <p:spPr>
            <a:xfrm>
              <a:off x="1333500" y="2248852"/>
              <a:ext cx="4154984" cy="62324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sz="40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其他状态的初始化</a:t>
              </a:r>
              <a:endParaRPr lang="zh-CN" sz="405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527810" y="4616204"/>
            <a:ext cx="11482310" cy="1057534"/>
            <a:chOff x="1461897" y="3311842"/>
            <a:chExt cx="11482310" cy="1057534"/>
          </a:xfrm>
        </p:grpSpPr>
        <p:sp>
          <p:nvSpPr>
            <p:cNvPr id="6" name="TextBox 6"/>
            <p:cNvSpPr txBox="1"/>
            <p:nvPr/>
          </p:nvSpPr>
          <p:spPr>
            <a:xfrm>
              <a:off x="1461897" y="3311842"/>
              <a:ext cx="11482310" cy="105753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75"/>
                </a:lnSpc>
              </a:pPr>
              <a:r>
                <a:rPr lang="zh-CN" altLang="en-US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故</a:t>
              </a:r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除 f[0] 外，其他 f[s] 初始设为 INF。它是一个足够大的整数，</a:t>
              </a:r>
              <a:br>
                <a:rPr dirty="0"/>
              </a:br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用来表示“目前还没有找到可行方案”，之后再用实际结果更新。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461897" y="6092580"/>
            <a:ext cx="14111235" cy="1057534"/>
            <a:chOff x="1461897" y="4788218"/>
            <a:chExt cx="14111235" cy="1057534"/>
          </a:xfrm>
        </p:grpSpPr>
        <p:sp>
          <p:nvSpPr>
            <p:cNvPr id="8" name="TextBox 8"/>
            <p:cNvSpPr txBox="1"/>
            <p:nvPr/>
          </p:nvSpPr>
          <p:spPr>
            <a:xfrm>
              <a:off x="1461897" y="4788218"/>
              <a:ext cx="14111235" cy="105753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75"/>
                </a:lnSpc>
              </a:pPr>
              <a:r>
                <a:rPr lang="zh-CN" altLang="en-US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如果</a:t>
              </a:r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当计算结束后仍为 INF，才说明 s 根无法恰好用完。例如 f[1] 始终为 INF，</a:t>
              </a:r>
              <a:br>
                <a:rPr dirty="0"/>
              </a:br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因为每个数字至少用 2 根。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527810" y="3290942"/>
            <a:ext cx="12343123" cy="1057534"/>
            <a:chOff x="1527810" y="6128274"/>
            <a:chExt cx="12343123" cy="1057534"/>
          </a:xfrm>
        </p:grpSpPr>
        <p:sp>
          <p:nvSpPr>
            <p:cNvPr id="10" name="TextBox 10"/>
            <p:cNvSpPr txBox="1"/>
            <p:nvPr/>
          </p:nvSpPr>
          <p:spPr>
            <a:xfrm>
              <a:off x="1527810" y="6128274"/>
              <a:ext cx="12343123" cy="105753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275"/>
                </a:lnSpc>
              </a:pPr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如果</a:t>
              </a:r>
              <a:r>
                <a:rPr lang="zh-CN" altLang="en-US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顺便也</a:t>
              </a:r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把 f[1] 设为 0，就等于声称“1 根木棍可以不用写任何数字就</a:t>
              </a:r>
              <a:br>
                <a:rPr dirty="0"/>
              </a:br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消耗掉”，这显然不成立。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461897" y="7740968"/>
            <a:ext cx="11601921" cy="990207"/>
            <a:chOff x="1461897" y="7740968"/>
            <a:chExt cx="7215117" cy="990207"/>
          </a:xfrm>
        </p:grpSpPr>
        <p:sp>
          <p:nvSpPr>
            <p:cNvPr id="12" name="TextBox 12"/>
            <p:cNvSpPr txBox="1"/>
            <p:nvPr/>
          </p:nvSpPr>
          <p:spPr>
            <a:xfrm>
              <a:off x="1461897" y="7740968"/>
              <a:ext cx="7215117" cy="9902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047"/>
                </a:lnSpc>
              </a:pPr>
              <a:r>
                <a:rPr lang="zh-CN" altLang="en-US" sz="285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初始化完成后，接下来考虑最关键的一步：</a:t>
              </a:r>
              <a:br>
                <a:rPr lang="zh-CN" altLang="en-US" sz="3200" dirty="0"/>
              </a:br>
              <a:r>
                <a:rPr lang="zh-CN" altLang="en-US" sz="285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怎样利用已经求出的小问题，推导出 </a:t>
              </a:r>
              <a:r>
                <a:rPr lang="en-US" altLang="zh-CN" sz="285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f[s]</a:t>
              </a:r>
              <a:r>
                <a:rPr lang="zh-CN" altLang="en-US" sz="285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？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527810" y="1257300"/>
            <a:ext cx="1645920" cy="586740"/>
            <a:chOff x="1527810" y="1257300"/>
            <a:chExt cx="1645920" cy="586740"/>
          </a:xfrm>
        </p:grpSpPr>
        <p:sp>
          <p:nvSpPr>
            <p:cNvPr id="2" name="TextBox 2"/>
            <p:cNvSpPr txBox="1"/>
            <p:nvPr/>
          </p:nvSpPr>
          <p:spPr>
            <a:xfrm>
              <a:off x="1527810" y="1257300"/>
              <a:ext cx="164592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推导转移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33500" y="2248852"/>
            <a:ext cx="15573375" cy="694372"/>
            <a:chOff x="1333500" y="2248852"/>
            <a:chExt cx="15573375" cy="694372"/>
          </a:xfrm>
        </p:grpSpPr>
        <p:sp>
          <p:nvSpPr>
            <p:cNvPr id="4" name="TextBox 4"/>
            <p:cNvSpPr/>
            <p:nvPr/>
          </p:nvSpPr>
          <p:spPr>
            <a:xfrm>
              <a:off x="1333500" y="2248852"/>
              <a:ext cx="15573375" cy="69437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40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推导转移：思考最后一位是什么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61135" y="3343275"/>
            <a:ext cx="15445740" cy="514350"/>
            <a:chOff x="1461135" y="3343275"/>
            <a:chExt cx="15445740" cy="514350"/>
          </a:xfrm>
        </p:grpSpPr>
        <p:sp>
          <p:nvSpPr>
            <p:cNvPr id="6" name="TextBox 6"/>
            <p:cNvSpPr/>
            <p:nvPr/>
          </p:nvSpPr>
          <p:spPr>
            <a:xfrm>
              <a:off x="1461135" y="3343275"/>
              <a:ext cx="15445740" cy="5143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假设整个串恰好用 s 根，最后一位选 d</a:t>
              </a:r>
              <a:r>
                <a:rPr lang="en-US" alt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altLang="en-US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这个数字</a:t>
              </a:r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。去掉这一位，前面还用多少根？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286000" y="4524375"/>
            <a:ext cx="11811000" cy="2085784"/>
            <a:chOff x="2286000" y="4524375"/>
            <a:chExt cx="11811000" cy="2085784"/>
          </a:xfrm>
        </p:grpSpPr>
        <p:sp>
          <p:nvSpPr>
            <p:cNvPr id="8" name="Line 8"/>
            <p:cNvSpPr/>
            <p:nvPr/>
          </p:nvSpPr>
          <p:spPr>
            <a:xfrm>
              <a:off x="2286000" y="4524375"/>
              <a:ext cx="8953500" cy="9525"/>
            </a:xfrm>
            <a:custGeom>
              <a:avLst/>
              <a:gdLst/>
              <a:ahLst/>
              <a:cxnLst/>
              <a:rect l="l" t="t" r="r" b="b"/>
              <a:pathLst>
                <a:path w="8953500" h="9525">
                  <a:moveTo>
                    <a:pt x="0" y="0"/>
                  </a:moveTo>
                  <a:lnTo>
                    <a:pt x="8953500" y="0"/>
                  </a:lnTo>
                </a:path>
              </a:pathLst>
            </a:custGeom>
            <a:noFill/>
            <a:ln w="47625">
              <a:solidFill>
                <a:srgbClr val="244D87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11239500" y="4524375"/>
              <a:ext cx="2857500" cy="9525"/>
            </a:xfrm>
            <a:custGeom>
              <a:avLst/>
              <a:gdLst/>
              <a:ahLst/>
              <a:cxnLst/>
              <a:rect l="l" t="t" r="r" b="b"/>
              <a:pathLst>
                <a:path w="2857500" h="9525">
                  <a:moveTo>
                    <a:pt x="0" y="0"/>
                  </a:moveTo>
                  <a:lnTo>
                    <a:pt x="2857500" y="0"/>
                  </a:lnTo>
                </a:path>
              </a:pathLst>
            </a:custGeom>
            <a:noFill/>
            <a:ln w="47625">
              <a:solidFill>
                <a:srgbClr val="C00000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2838450" y="4929188"/>
              <a:ext cx="3067050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7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前面的数字串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2077700" y="4848225"/>
              <a:ext cx="371285" cy="8763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45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d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2460498" y="5994082"/>
              <a:ext cx="4102913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使用 s - cnt[d] 根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606022" y="6026468"/>
              <a:ext cx="1889741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85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cnt[d] 根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3601212" y="8517255"/>
            <a:ext cx="13305663" cy="617220"/>
            <a:chOff x="3601212" y="8517255"/>
            <a:chExt cx="13305663" cy="617220"/>
          </a:xfrm>
        </p:grpSpPr>
        <p:sp>
          <p:nvSpPr>
            <p:cNvPr id="17" name="TextBox 17"/>
            <p:cNvSpPr/>
            <p:nvPr/>
          </p:nvSpPr>
          <p:spPr>
            <a:xfrm>
              <a:off x="3601212" y="8517255"/>
              <a:ext cx="13305663" cy="6172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36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候选</a:t>
              </a:r>
              <a:r>
                <a:rPr lang="zh-CN" altLang="en-US" sz="36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结果</a:t>
              </a:r>
              <a:r>
                <a:rPr lang="zh-CN" sz="36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：f[s - cnt[d]] + 1</a:t>
              </a:r>
            </a:p>
          </p:txBody>
        </p:sp>
      </p:grpSp>
      <p:sp>
        <p:nvSpPr>
          <p:cNvPr id="21" name="TextBox 6"/>
          <p:cNvSpPr/>
          <p:nvPr/>
        </p:nvSpPr>
        <p:spPr>
          <a:xfrm>
            <a:off x="1461135" y="7339679"/>
            <a:ext cx="15445740" cy="10026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>
              <a:lnSpc>
                <a:spcPts val="4047"/>
              </a:lnSpc>
            </a:pPr>
            <a:r>
              <a:rPr lang="zh-CN" sz="2850" dirty="0">
                <a:solidFill>
                  <a:srgbClr val="111111"/>
                </a:solidFill>
                <a:latin typeface="Consolas"/>
                <a:ea typeface="Microsoft YaHei"/>
                <a:cs typeface="Consolas"/>
              </a:rPr>
              <a:t>前面恰好用 s - cnt[d] 根，最少位数就是 f[s - cnt[d]]。</a:t>
            </a:r>
            <a:br>
              <a:rPr dirty="0"/>
            </a:br>
            <a:r>
              <a:rPr lang="zh-CN" sz="2850" dirty="0">
                <a:solidFill>
                  <a:srgbClr val="111111"/>
                </a:solidFill>
                <a:latin typeface="Consolas"/>
                <a:ea typeface="Microsoft YaHei"/>
                <a:cs typeface="Consolas"/>
              </a:rPr>
              <a:t>再把末位 d 接回来，总位数增加 1，于是得到一个候选。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527810" y="1257300"/>
            <a:ext cx="1645920" cy="586740"/>
            <a:chOff x="1527810" y="1257300"/>
            <a:chExt cx="1645920" cy="586740"/>
          </a:xfrm>
        </p:grpSpPr>
        <p:sp>
          <p:nvSpPr>
            <p:cNvPr id="2" name="TextBox 2"/>
            <p:cNvSpPr txBox="1"/>
            <p:nvPr/>
          </p:nvSpPr>
          <p:spPr>
            <a:xfrm>
              <a:off x="1527810" y="1257300"/>
              <a:ext cx="164592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推导转移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33500" y="2248852"/>
            <a:ext cx="15573375" cy="694372"/>
            <a:chOff x="1333500" y="2248852"/>
            <a:chExt cx="15573375" cy="694372"/>
          </a:xfrm>
        </p:grpSpPr>
        <p:sp>
          <p:nvSpPr>
            <p:cNvPr id="4" name="TextBox 4"/>
            <p:cNvSpPr/>
            <p:nvPr/>
          </p:nvSpPr>
          <p:spPr>
            <a:xfrm>
              <a:off x="1333500" y="2248852"/>
              <a:ext cx="15573375" cy="69437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altLang="en-US" sz="40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推导状态转移方程</a:t>
              </a:r>
              <a:endParaRPr lang="zh-CN" sz="405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61135" y="3787588"/>
            <a:ext cx="15445740" cy="783851"/>
            <a:chOff x="1461135" y="4159791"/>
            <a:chExt cx="15445740" cy="783851"/>
          </a:xfrm>
        </p:grpSpPr>
        <p:sp>
          <p:nvSpPr>
            <p:cNvPr id="6" name="TextBox 6"/>
            <p:cNvSpPr/>
            <p:nvPr/>
          </p:nvSpPr>
          <p:spPr>
            <a:xfrm>
              <a:off x="1461135" y="4159791"/>
              <a:ext cx="15445740" cy="78385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4260"/>
                </a:lnSpc>
              </a:pPr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固定末位</a:t>
              </a:r>
              <a:r>
                <a:rPr lang="zh-CN" altLang="en-US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选数字</a:t>
              </a:r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 d 后，前面的根数就确定为 s - cnt[d]。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461135" y="5324474"/>
            <a:ext cx="15445740" cy="1055370"/>
            <a:chOff x="1461135" y="6581775"/>
            <a:chExt cx="15445740" cy="1055370"/>
          </a:xfrm>
        </p:grpSpPr>
        <p:sp>
          <p:nvSpPr>
            <p:cNvPr id="10" name="TextBox 10"/>
            <p:cNvSpPr/>
            <p:nvPr/>
          </p:nvSpPr>
          <p:spPr>
            <a:xfrm>
              <a:off x="1461135" y="6581775"/>
              <a:ext cx="15445740" cy="1055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4260"/>
                </a:lnSpc>
              </a:pPr>
              <a:r>
                <a:rPr lang="zh-CN" altLang="en-US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而</a:t>
              </a:r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固定</a:t>
              </a:r>
              <a:r>
                <a:rPr lang="zh-CN" altLang="en-US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选</a:t>
              </a:r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一个末位得到</a:t>
              </a:r>
              <a:r>
                <a:rPr lang="zh-CN" altLang="en-US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数字都可以得到</a:t>
              </a:r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一个候选</a:t>
              </a:r>
              <a:r>
                <a:rPr lang="zh-CN" altLang="en-US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结果。</a:t>
              </a:r>
              <a:endParaRPr lang="en-US" altLang="zh-CN" sz="3000" dirty="0">
                <a:solidFill>
                  <a:srgbClr val="111111"/>
                </a:solidFill>
                <a:latin typeface="Consolas"/>
                <a:ea typeface="Microsoft YaHei"/>
                <a:cs typeface="Consolas"/>
              </a:endParaRPr>
            </a:p>
            <a:p>
              <a:pPr algn="l">
                <a:lnSpc>
                  <a:spcPts val="4260"/>
                </a:lnSpc>
              </a:pPr>
              <a:r>
                <a:rPr lang="zh-CN" altLang="en-US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于是我们会</a:t>
              </a:r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把 0～9 都尝试一遍，在所有合法候选中取最小值。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461135" y="7346576"/>
            <a:ext cx="15445740" cy="1055370"/>
            <a:chOff x="1461135" y="7346576"/>
            <a:chExt cx="15445740" cy="1055370"/>
          </a:xfrm>
        </p:grpSpPr>
        <p:sp>
          <p:nvSpPr>
            <p:cNvPr id="12" name="TextBox 12"/>
            <p:cNvSpPr/>
            <p:nvPr/>
          </p:nvSpPr>
          <p:spPr>
            <a:xfrm>
              <a:off x="1461135" y="7346576"/>
              <a:ext cx="15445740" cy="1055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4260"/>
                </a:lnSpc>
              </a:pPr>
              <a:r>
                <a:rPr lang="zh-CN" sz="30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于是得到转移：f[s] = min(f[s], f[s - cnt[d]] + 1)。</a:t>
              </a:r>
              <a:br>
                <a:rPr dirty="0"/>
              </a:br>
              <a:r>
                <a:rPr lang="zh-CN" sz="30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但在更新之前，还需要检查哪些条件呢？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527810" y="1257300"/>
            <a:ext cx="1645920" cy="586740"/>
            <a:chOff x="1527810" y="1257300"/>
            <a:chExt cx="1645920" cy="586740"/>
          </a:xfrm>
        </p:grpSpPr>
        <p:sp>
          <p:nvSpPr>
            <p:cNvPr id="2" name="TextBox 2"/>
            <p:cNvSpPr txBox="1"/>
            <p:nvPr/>
          </p:nvSpPr>
          <p:spPr>
            <a:xfrm>
              <a:off x="1527810" y="1257300"/>
              <a:ext cx="164592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推导转移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33500" y="2248852"/>
            <a:ext cx="15573375" cy="694372"/>
            <a:chOff x="1333500" y="2248852"/>
            <a:chExt cx="15573375" cy="694372"/>
          </a:xfrm>
        </p:grpSpPr>
        <p:sp>
          <p:nvSpPr>
            <p:cNvPr id="4" name="TextBox 4"/>
            <p:cNvSpPr/>
            <p:nvPr/>
          </p:nvSpPr>
          <p:spPr>
            <a:xfrm>
              <a:off x="1333500" y="2248852"/>
              <a:ext cx="15573375" cy="69437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40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转移之前，先检查这个候选是否合法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61897" y="3311842"/>
            <a:ext cx="15444978" cy="1002602"/>
            <a:chOff x="1461897" y="3311842"/>
            <a:chExt cx="15444978" cy="1002602"/>
          </a:xfrm>
        </p:grpSpPr>
        <p:sp>
          <p:nvSpPr>
            <p:cNvPr id="6" name="TextBox 6"/>
            <p:cNvSpPr/>
            <p:nvPr/>
          </p:nvSpPr>
          <p:spPr>
            <a:xfrm>
              <a:off x="1461897" y="3311842"/>
              <a:ext cx="15444978" cy="10026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4047"/>
                </a:lnSpc>
              </a:pPr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首先要有 s ≥ cnt[d]，木棍才够摆出末位 d，</a:t>
              </a:r>
              <a:br/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同时也保证 s - cnt[d] 不是负数，不会访问错误下标。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461897" y="4788218"/>
            <a:ext cx="15444978" cy="1002602"/>
            <a:chOff x="1461897" y="4788218"/>
            <a:chExt cx="15444978" cy="1002602"/>
          </a:xfrm>
        </p:grpSpPr>
        <p:sp>
          <p:nvSpPr>
            <p:cNvPr id="8" name="TextBox 8"/>
            <p:cNvSpPr/>
            <p:nvPr/>
          </p:nvSpPr>
          <p:spPr>
            <a:xfrm>
              <a:off x="1461897" y="4788218"/>
              <a:ext cx="15444978" cy="10026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4047"/>
                </a:lnSpc>
              </a:pPr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其次，f[s - cnt[d]] 不能是 INF。</a:t>
              </a:r>
              <a:br/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能摆出末位，不代表前面的根数一定能被恰好用完。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461897" y="6264592"/>
            <a:ext cx="15444978" cy="1002602"/>
            <a:chOff x="1461897" y="6264592"/>
            <a:chExt cx="15444978" cy="1002602"/>
          </a:xfrm>
        </p:grpSpPr>
        <p:sp>
          <p:nvSpPr>
            <p:cNvPr id="10" name="TextBox 10"/>
            <p:cNvSpPr/>
            <p:nvPr/>
          </p:nvSpPr>
          <p:spPr>
            <a:xfrm>
              <a:off x="1461897" y="6264592"/>
              <a:ext cx="15444978" cy="10026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4047"/>
                </a:lnSpc>
              </a:pPr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例如算 f[3]：末位试 1，还剩 1 根，不可达；</a:t>
              </a:r>
              <a:br/>
              <a:r>
                <a:rPr lang="zh-CN" sz="28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末位试 7，还剩 0 根，所以候选为 f[0] + 1 = 1。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461897" y="7740968"/>
            <a:ext cx="15444978" cy="1002602"/>
            <a:chOff x="1461897" y="7740968"/>
            <a:chExt cx="15444978" cy="1002602"/>
          </a:xfrm>
        </p:grpSpPr>
        <p:sp>
          <p:nvSpPr>
            <p:cNvPr id="12" name="TextBox 12"/>
            <p:cNvSpPr/>
            <p:nvPr/>
          </p:nvSpPr>
          <p:spPr>
            <a:xfrm>
              <a:off x="1461897" y="7740968"/>
              <a:ext cx="15444978" cy="10026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4047"/>
                </a:lnSpc>
              </a:pPr>
              <a:r>
                <a:rPr lang="zh-CN" sz="285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每个非空串都有一个末位，枚举不会漏解。</a:t>
              </a:r>
              <a:br/>
              <a:r>
                <a:rPr lang="zh-CN" sz="285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那计算 f[s] 时，怎样保证这些来源状态已经求出来？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527810" y="1257300"/>
            <a:ext cx="1645920" cy="586740"/>
            <a:chOff x="1527810" y="1257300"/>
            <a:chExt cx="1645920" cy="586740"/>
          </a:xfrm>
        </p:grpSpPr>
        <p:sp>
          <p:nvSpPr>
            <p:cNvPr id="2" name="TextBox 2"/>
            <p:cNvSpPr txBox="1"/>
            <p:nvPr/>
          </p:nvSpPr>
          <p:spPr>
            <a:xfrm>
              <a:off x="1527810" y="1257300"/>
              <a:ext cx="164592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推导转移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33500" y="2248852"/>
            <a:ext cx="15573375" cy="694372"/>
            <a:chOff x="1333500" y="2248852"/>
            <a:chExt cx="15573375" cy="694372"/>
          </a:xfrm>
        </p:grpSpPr>
        <p:sp>
          <p:nvSpPr>
            <p:cNvPr id="4" name="TextBox 4"/>
            <p:cNvSpPr/>
            <p:nvPr/>
          </p:nvSpPr>
          <p:spPr>
            <a:xfrm>
              <a:off x="1333500" y="2248852"/>
              <a:ext cx="15573375" cy="69437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40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遍历顺序，由状态之间的依赖决定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61135" y="3438525"/>
            <a:ext cx="15445740" cy="1055370"/>
            <a:chOff x="1461135" y="3438525"/>
            <a:chExt cx="15445740" cy="1055370"/>
          </a:xfrm>
        </p:grpSpPr>
        <p:sp>
          <p:nvSpPr>
            <p:cNvPr id="6" name="TextBox 6"/>
            <p:cNvSpPr/>
            <p:nvPr/>
          </p:nvSpPr>
          <p:spPr>
            <a:xfrm>
              <a:off x="1461135" y="3438525"/>
              <a:ext cx="15445740" cy="1055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4260"/>
                </a:lnSpc>
              </a:pPr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观察转移，求 f[s] 需要读取 f[s - cnt[d]]。</a:t>
              </a:r>
              <a:br/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每个数字的耗棍数都大于 0，所以来源下标一定比 s 小。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461135" y="5010150"/>
            <a:ext cx="15445740" cy="1055370"/>
            <a:chOff x="1461135" y="5010150"/>
            <a:chExt cx="15445740" cy="1055370"/>
          </a:xfrm>
        </p:grpSpPr>
        <p:sp>
          <p:nvSpPr>
            <p:cNvPr id="8" name="TextBox 8"/>
            <p:cNvSpPr/>
            <p:nvPr/>
          </p:nvSpPr>
          <p:spPr>
            <a:xfrm>
              <a:off x="1461135" y="5010150"/>
              <a:ext cx="15445740" cy="1055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4260"/>
                </a:lnSpc>
              </a:pPr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因此从小到大计算 s 即可。先有 f[0]，</a:t>
              </a:r>
              <a:br/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再依次求 f[1]、f[2]、……，不会依赖还没有求出的状态。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461135" y="6581775"/>
            <a:ext cx="15445740" cy="1055370"/>
            <a:chOff x="1461135" y="6581775"/>
            <a:chExt cx="15445740" cy="1055370"/>
          </a:xfrm>
        </p:grpSpPr>
        <p:sp>
          <p:nvSpPr>
            <p:cNvPr id="10" name="TextBox 10"/>
            <p:cNvSpPr/>
            <p:nvPr/>
          </p:nvSpPr>
          <p:spPr>
            <a:xfrm>
              <a:off x="1461135" y="6581775"/>
              <a:ext cx="15445740" cy="1055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4260"/>
                </a:lnSpc>
              </a:pPr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例如 f[4]：末位选 1，候选为 f[2] + 1 = 2；</a:t>
              </a:r>
              <a:br/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末位选 4，候选为 f[0] + 1 = 1，所以 f[4] = 1。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461135" y="8153400"/>
            <a:ext cx="15445740" cy="514350"/>
            <a:chOff x="1461135" y="8153400"/>
            <a:chExt cx="15445740" cy="514350"/>
          </a:xfrm>
        </p:grpSpPr>
        <p:sp>
          <p:nvSpPr>
            <p:cNvPr id="12" name="TextBox 12"/>
            <p:cNvSpPr/>
            <p:nvPr/>
          </p:nvSpPr>
          <p:spPr>
            <a:xfrm>
              <a:off x="1461135" y="8153400"/>
              <a:ext cx="15445740" cy="5143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30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每次都在重复同一件事：扣掉末位的木棍，查表，再加一位取最小值。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527810" y="1257300"/>
            <a:ext cx="1645920" cy="586740"/>
            <a:chOff x="1527810" y="1257300"/>
            <a:chExt cx="1645920" cy="586740"/>
          </a:xfrm>
        </p:grpSpPr>
        <p:sp>
          <p:nvSpPr>
            <p:cNvPr id="2" name="TextBox 2"/>
            <p:cNvSpPr txBox="1"/>
            <p:nvPr/>
          </p:nvSpPr>
          <p:spPr>
            <a:xfrm>
              <a:off x="1527810" y="1257300"/>
              <a:ext cx="164592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推导转移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33500" y="2248852"/>
            <a:ext cx="15573375" cy="694372"/>
            <a:chOff x="1333500" y="2248852"/>
            <a:chExt cx="15573375" cy="694372"/>
          </a:xfrm>
        </p:grpSpPr>
        <p:sp>
          <p:nvSpPr>
            <p:cNvPr id="4" name="TextBox 4"/>
            <p:cNvSpPr/>
            <p:nvPr/>
          </p:nvSpPr>
          <p:spPr>
            <a:xfrm>
              <a:off x="1333500" y="2248852"/>
              <a:ext cx="15573375" cy="69437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40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再回头看，重复计算是怎样消失的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61135" y="3343275"/>
            <a:ext cx="15445740" cy="514350"/>
            <a:chOff x="1461135" y="3343275"/>
            <a:chExt cx="15445740" cy="514350"/>
          </a:xfrm>
        </p:grpSpPr>
        <p:sp>
          <p:nvSpPr>
            <p:cNvPr id="6" name="TextBox 6"/>
            <p:cNvSpPr/>
            <p:nvPr/>
          </p:nvSpPr>
          <p:spPr>
            <a:xfrm>
              <a:off x="1461135" y="3343275"/>
              <a:ext cx="15445740" cy="5143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还记得开头的三个分支吗？现在它们都可以直接查表：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746885" y="4405312"/>
            <a:ext cx="11982983" cy="733425"/>
            <a:chOff x="1746885" y="4405312"/>
            <a:chExt cx="11982983" cy="733425"/>
          </a:xfrm>
        </p:grpSpPr>
        <p:sp>
          <p:nvSpPr>
            <p:cNvPr id="8" name="TextBox 8"/>
            <p:cNvSpPr txBox="1"/>
            <p:nvPr/>
          </p:nvSpPr>
          <p:spPr>
            <a:xfrm>
              <a:off x="1746885" y="4486275"/>
              <a:ext cx="3160395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选 2，消耗 5 根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362700" y="4405312"/>
              <a:ext cx="315754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375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→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508748" y="4470082"/>
              <a:ext cx="2237080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剩余 13 根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40034" y="4518660"/>
              <a:ext cx="278983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→ 查 f[13] = 2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746885" y="5643562"/>
            <a:ext cx="11982983" cy="733425"/>
            <a:chOff x="1746885" y="5643562"/>
            <a:chExt cx="11982983" cy="733425"/>
          </a:xfrm>
        </p:grpSpPr>
        <p:sp>
          <p:nvSpPr>
            <p:cNvPr id="13" name="TextBox 13"/>
            <p:cNvSpPr txBox="1"/>
            <p:nvPr/>
          </p:nvSpPr>
          <p:spPr>
            <a:xfrm>
              <a:off x="1746885" y="5724525"/>
              <a:ext cx="3160395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选 3，消耗 5 根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362700" y="5643562"/>
              <a:ext cx="315754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375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→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508748" y="5708332"/>
              <a:ext cx="2237080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剩余 13 根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940034" y="5756910"/>
              <a:ext cx="278983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→ 查 f[13] = 2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746885" y="6881812"/>
            <a:ext cx="11982983" cy="733425"/>
            <a:chOff x="1746885" y="6881812"/>
            <a:chExt cx="11982983" cy="733425"/>
          </a:xfrm>
        </p:grpSpPr>
        <p:sp>
          <p:nvSpPr>
            <p:cNvPr id="18" name="TextBox 18"/>
            <p:cNvSpPr txBox="1"/>
            <p:nvPr/>
          </p:nvSpPr>
          <p:spPr>
            <a:xfrm>
              <a:off x="1746885" y="6962775"/>
              <a:ext cx="3160395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选 5，消耗 5 根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362700" y="6881812"/>
              <a:ext cx="315754" cy="7334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375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→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508748" y="6946582"/>
              <a:ext cx="2237080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1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剩余 13 根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0940034" y="6995160"/>
              <a:ext cx="278983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→ 查 f[13] = 2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461897" y="8325421"/>
            <a:ext cx="15444978" cy="1002602"/>
            <a:chOff x="1461897" y="8598218"/>
            <a:chExt cx="15444978" cy="1002602"/>
          </a:xfrm>
        </p:grpSpPr>
        <p:sp>
          <p:nvSpPr>
            <p:cNvPr id="23" name="TextBox 23"/>
            <p:cNvSpPr/>
            <p:nvPr/>
          </p:nvSpPr>
          <p:spPr>
            <a:xfrm>
              <a:off x="1461897" y="8598218"/>
              <a:ext cx="15444978" cy="10026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4047"/>
                </a:lnSpc>
              </a:pPr>
              <a:r>
                <a:rPr lang="zh-CN" sz="285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以前需要重复展开的后缀任务，现在只计算一次 f[13]。</a:t>
              </a:r>
              <a:br/>
              <a:r>
                <a:rPr lang="zh-CN" sz="285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把子问题的最优值保存并复用，这就是本题动态规划的作用。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527810" y="1257300"/>
            <a:ext cx="1645920" cy="586740"/>
            <a:chOff x="1527810" y="1257300"/>
            <a:chExt cx="1645920" cy="586740"/>
          </a:xfrm>
        </p:grpSpPr>
        <p:sp>
          <p:nvSpPr>
            <p:cNvPr id="2" name="TextBox 2"/>
            <p:cNvSpPr txBox="1"/>
            <p:nvPr/>
          </p:nvSpPr>
          <p:spPr>
            <a:xfrm>
              <a:off x="1527810" y="1257300"/>
              <a:ext cx="164592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构造答案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33500" y="2248852"/>
            <a:ext cx="15573375" cy="694372"/>
            <a:chOff x="1333500" y="2248852"/>
            <a:chExt cx="15573375" cy="694372"/>
          </a:xfrm>
        </p:grpSpPr>
        <p:sp>
          <p:nvSpPr>
            <p:cNvPr id="4" name="TextBox 4"/>
            <p:cNvSpPr/>
            <p:nvPr/>
          </p:nvSpPr>
          <p:spPr>
            <a:xfrm>
              <a:off x="1333500" y="2248852"/>
              <a:ext cx="15573375" cy="69437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40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长度已经求出，怎样确定具体数字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460373" y="3469958"/>
            <a:ext cx="7302627" cy="2469452"/>
            <a:chOff x="1460373" y="3469958"/>
            <a:chExt cx="7302627" cy="2469452"/>
          </a:xfrm>
        </p:grpSpPr>
        <p:sp>
          <p:nvSpPr>
            <p:cNvPr id="6" name="TextBox 6"/>
            <p:cNvSpPr/>
            <p:nvPr/>
          </p:nvSpPr>
          <p:spPr>
            <a:xfrm>
              <a:off x="1460373" y="3469958"/>
              <a:ext cx="7302627" cy="5400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31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第一步已经解决</a:t>
              </a:r>
            </a:p>
          </p:txBody>
        </p:sp>
        <p:sp>
          <p:nvSpPr>
            <p:cNvPr id="7" name="TextBox 7"/>
            <p:cNvSpPr/>
            <p:nvPr/>
          </p:nvSpPr>
          <p:spPr>
            <a:xfrm>
              <a:off x="1463421" y="4582478"/>
              <a:ext cx="7299579" cy="13569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3621"/>
                </a:lnSpc>
              </a:pPr>
              <a:r>
                <a:rPr lang="zh-CN" sz="25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f[18] = 3。</a:t>
              </a:r>
              <a:br/>
              <a:r>
                <a:rPr lang="zh-CN" sz="25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所以只需考虑合法的三位数，</a:t>
              </a:r>
              <a:br/>
              <a:r>
                <a:rPr lang="zh-CN" sz="25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位数更多的方案可以排除。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508998" y="3469958"/>
            <a:ext cx="7255002" cy="2469452"/>
            <a:chOff x="9508998" y="3469958"/>
            <a:chExt cx="7255002" cy="2469452"/>
          </a:xfrm>
        </p:grpSpPr>
        <p:sp>
          <p:nvSpPr>
            <p:cNvPr id="9" name="TextBox 9"/>
            <p:cNvSpPr/>
            <p:nvPr/>
          </p:nvSpPr>
          <p:spPr>
            <a:xfrm>
              <a:off x="9508998" y="3469958"/>
              <a:ext cx="7255002" cy="5400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31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第二步还需要解决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9512046" y="4582478"/>
              <a:ext cx="7251954" cy="13569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3621"/>
                </a:lnSpc>
              </a:pPr>
              <a:r>
                <a:rPr lang="zh-CN" sz="25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208 和 280 都是三位。</a:t>
              </a:r>
              <a:br/>
              <a:r>
                <a:rPr lang="zh-CN" sz="25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如果随便恢复一条最短路径，</a:t>
              </a:r>
              <a:br/>
              <a:r>
                <a:rPr lang="zh-CN" sz="25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得到的数不一定最小。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953500" y="3524250"/>
            <a:ext cx="9525" cy="3571875"/>
            <a:chOff x="8953500" y="3524250"/>
            <a:chExt cx="9525" cy="3571875"/>
          </a:xfrm>
        </p:grpSpPr>
        <p:sp>
          <p:nvSpPr>
            <p:cNvPr id="12" name="Line 12"/>
            <p:cNvSpPr/>
            <p:nvPr/>
          </p:nvSpPr>
          <p:spPr>
            <a:xfrm>
              <a:off x="8953500" y="3524250"/>
              <a:ext cx="9525" cy="3571875"/>
            </a:xfrm>
            <a:custGeom>
              <a:avLst/>
              <a:gdLst/>
              <a:ahLst/>
              <a:cxnLst/>
              <a:rect l="l" t="t" r="r" b="b"/>
              <a:pathLst>
                <a:path w="9525" h="3571875">
                  <a:moveTo>
                    <a:pt x="0" y="0"/>
                  </a:moveTo>
                  <a:lnTo>
                    <a:pt x="0" y="3571875"/>
                  </a:lnTo>
                </a:path>
              </a:pathLst>
            </a:custGeom>
            <a:noFill/>
            <a:ln w="19050">
              <a:solidFill>
                <a:srgbClr val="CCD7E2"/>
              </a:solidFill>
            </a:ln>
          </p:spPr>
        </p:sp>
      </p:grpSp>
      <p:grpSp>
        <p:nvGrpSpPr>
          <p:cNvPr id="15" name="Group 15"/>
          <p:cNvGrpSpPr/>
          <p:nvPr/>
        </p:nvGrpSpPr>
        <p:grpSpPr>
          <a:xfrm>
            <a:off x="1461897" y="7740968"/>
            <a:ext cx="15444978" cy="1002602"/>
            <a:chOff x="1461897" y="7740968"/>
            <a:chExt cx="15444978" cy="1002602"/>
          </a:xfrm>
        </p:grpSpPr>
        <p:sp>
          <p:nvSpPr>
            <p:cNvPr id="14" name="TextBox 14"/>
            <p:cNvSpPr/>
            <p:nvPr/>
          </p:nvSpPr>
          <p:spPr>
            <a:xfrm>
              <a:off x="1461897" y="7740968"/>
              <a:ext cx="15444978" cy="10026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4047"/>
                </a:lnSpc>
              </a:pPr>
              <a:r>
                <a:rPr lang="zh-CN" sz="285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根据同位数的比较规则，我们从高位开始，</a:t>
              </a:r>
              <a:r>
                <a:rPr lang="zh-CN" altLang="en-US" sz="285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逐步</a:t>
              </a:r>
              <a:r>
                <a:rPr lang="zh-CN" sz="285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尝试最小的数字。</a:t>
              </a:r>
              <a:br>
                <a:rPr dirty="0"/>
              </a:br>
              <a:r>
                <a:rPr lang="zh-CN" sz="285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但不能只看当前位小，还要保证后面能够完成。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527810" y="1257300"/>
            <a:ext cx="1645920" cy="586740"/>
            <a:chOff x="1527810" y="1257300"/>
            <a:chExt cx="1645920" cy="586740"/>
          </a:xfrm>
        </p:grpSpPr>
        <p:sp>
          <p:nvSpPr>
            <p:cNvPr id="2" name="TextBox 2"/>
            <p:cNvSpPr txBox="1"/>
            <p:nvPr/>
          </p:nvSpPr>
          <p:spPr>
            <a:xfrm>
              <a:off x="1527810" y="1257300"/>
              <a:ext cx="164592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构造答案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33500" y="2248852"/>
            <a:ext cx="8761476" cy="790575"/>
            <a:chOff x="1333500" y="2248852"/>
            <a:chExt cx="8761476" cy="790575"/>
          </a:xfrm>
        </p:grpSpPr>
        <p:sp>
          <p:nvSpPr>
            <p:cNvPr id="4" name="TextBox 4"/>
            <p:cNvSpPr txBox="1"/>
            <p:nvPr/>
          </p:nvSpPr>
          <p:spPr>
            <a:xfrm>
              <a:off x="1333500" y="2248852"/>
              <a:ext cx="8761476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怎样判断当前数字还能接出最短答案</a:t>
              </a:r>
            </a:p>
          </p:txBody>
        </p:sp>
      </p:grpSp>
      <p:grpSp>
        <p:nvGrpSpPr>
          <p:cNvPr id="14" name="Group 7">
            <a:extLst>
              <a:ext uri="{FF2B5EF4-FFF2-40B4-BE49-F238E27FC236}">
                <a16:creationId xmlns:a16="http://schemas.microsoft.com/office/drawing/2014/main" id="{A0A963B4-6CBD-82D6-23C9-CF79597F52CB}"/>
              </a:ext>
            </a:extLst>
          </p:cNvPr>
          <p:cNvGrpSpPr/>
          <p:nvPr/>
        </p:nvGrpSpPr>
        <p:grpSpPr>
          <a:xfrm>
            <a:off x="1763694" y="3438525"/>
            <a:ext cx="13539059" cy="1055370"/>
            <a:chOff x="1461135" y="3438525"/>
            <a:chExt cx="15445740" cy="1055370"/>
          </a:xfrm>
        </p:grpSpPr>
        <p:sp>
          <p:nvSpPr>
            <p:cNvPr id="15" name="TextBox 6">
              <a:extLst>
                <a:ext uri="{FF2B5EF4-FFF2-40B4-BE49-F238E27FC236}">
                  <a16:creationId xmlns:a16="http://schemas.microsoft.com/office/drawing/2014/main" id="{2319AA65-4983-9E1C-9C47-63466DB9A1FB}"/>
                </a:ext>
              </a:extLst>
            </p:cNvPr>
            <p:cNvSpPr/>
            <p:nvPr/>
          </p:nvSpPr>
          <p:spPr>
            <a:xfrm>
              <a:off x="1461135" y="3438525"/>
              <a:ext cx="15445740" cy="1055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4260"/>
                </a:lnSpc>
              </a:pPr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设还剩 remain 根，要填写 len 位。现在尝试数字 d，</a:t>
              </a:r>
              <a:br/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首先要求 remain ≥ cnt[d]，保证当前这位放得下。</a:t>
              </a:r>
            </a:p>
          </p:txBody>
        </p:sp>
      </p:grpSp>
      <p:grpSp>
        <p:nvGrpSpPr>
          <p:cNvPr id="16" name="Group 9">
            <a:extLst>
              <a:ext uri="{FF2B5EF4-FFF2-40B4-BE49-F238E27FC236}">
                <a16:creationId xmlns:a16="http://schemas.microsoft.com/office/drawing/2014/main" id="{54888F8B-C684-09C3-C2CA-CF4F6E010538}"/>
              </a:ext>
            </a:extLst>
          </p:cNvPr>
          <p:cNvGrpSpPr/>
          <p:nvPr/>
        </p:nvGrpSpPr>
        <p:grpSpPr>
          <a:xfrm>
            <a:off x="1763694" y="5010150"/>
            <a:ext cx="13539059" cy="1055370"/>
            <a:chOff x="1461135" y="5010150"/>
            <a:chExt cx="15445740" cy="1055370"/>
          </a:xfrm>
        </p:grpSpPr>
        <p:sp>
          <p:nvSpPr>
            <p:cNvPr id="17" name="TextBox 8">
              <a:extLst>
                <a:ext uri="{FF2B5EF4-FFF2-40B4-BE49-F238E27FC236}">
                  <a16:creationId xmlns:a16="http://schemas.microsoft.com/office/drawing/2014/main" id="{9999304C-0A0F-F3F0-9A0F-927D33C0EC6D}"/>
                </a:ext>
              </a:extLst>
            </p:cNvPr>
            <p:cNvSpPr/>
            <p:nvPr/>
          </p:nvSpPr>
          <p:spPr>
            <a:xfrm>
              <a:off x="1461135" y="5010150"/>
              <a:ext cx="15445740" cy="1055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4260"/>
                </a:lnSpc>
              </a:pPr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写下 d 后，还剩 </a:t>
              </a:r>
              <a:r>
                <a:rPr lang="en-US" alt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right</a:t>
              </a:r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 = remain - cnt[d] 根。</a:t>
              </a:r>
              <a:br>
                <a:rPr dirty="0"/>
              </a:br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而 d 已经占去一个位置，后面只能再写 len - 1 位。</a:t>
              </a:r>
            </a:p>
          </p:txBody>
        </p:sp>
      </p:grpSp>
      <p:grpSp>
        <p:nvGrpSpPr>
          <p:cNvPr id="18" name="Group 11">
            <a:extLst>
              <a:ext uri="{FF2B5EF4-FFF2-40B4-BE49-F238E27FC236}">
                <a16:creationId xmlns:a16="http://schemas.microsoft.com/office/drawing/2014/main" id="{D28E9674-6C82-9106-3E96-BB4C127EAF8A}"/>
              </a:ext>
            </a:extLst>
          </p:cNvPr>
          <p:cNvGrpSpPr/>
          <p:nvPr/>
        </p:nvGrpSpPr>
        <p:grpSpPr>
          <a:xfrm>
            <a:off x="1763694" y="6581775"/>
            <a:ext cx="13539059" cy="1055370"/>
            <a:chOff x="1461135" y="6581775"/>
            <a:chExt cx="15445740" cy="1055370"/>
          </a:xfrm>
        </p:grpSpPr>
        <p:sp>
          <p:nvSpPr>
            <p:cNvPr id="19" name="TextBox 10">
              <a:extLst>
                <a:ext uri="{FF2B5EF4-FFF2-40B4-BE49-F238E27FC236}">
                  <a16:creationId xmlns:a16="http://schemas.microsoft.com/office/drawing/2014/main" id="{40D3FF80-6315-DE64-A883-F2ECC02311F3}"/>
                </a:ext>
              </a:extLst>
            </p:cNvPr>
            <p:cNvSpPr/>
            <p:nvPr/>
          </p:nvSpPr>
          <p:spPr>
            <a:xfrm>
              <a:off x="1461135" y="6581775"/>
              <a:ext cx="15445740" cy="1055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4260"/>
                </a:lnSpc>
              </a:pPr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故查询 f[</a:t>
              </a:r>
              <a:r>
                <a:rPr lang="en-US" alt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tight</a:t>
              </a:r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]，检查它是否等于 len - 1。</a:t>
              </a:r>
              <a:br>
                <a:rPr dirty="0"/>
              </a:br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相等就说明存在一个最短后缀，恰好填完剩余位置。</a:t>
              </a:r>
            </a:p>
          </p:txBody>
        </p:sp>
      </p:grpSp>
      <p:grpSp>
        <p:nvGrpSpPr>
          <p:cNvPr id="20" name="Group 13">
            <a:extLst>
              <a:ext uri="{FF2B5EF4-FFF2-40B4-BE49-F238E27FC236}">
                <a16:creationId xmlns:a16="http://schemas.microsoft.com/office/drawing/2014/main" id="{E876CAA2-9B3C-D0DF-E4B8-F224E769E4FD}"/>
              </a:ext>
            </a:extLst>
          </p:cNvPr>
          <p:cNvGrpSpPr/>
          <p:nvPr/>
        </p:nvGrpSpPr>
        <p:grpSpPr>
          <a:xfrm>
            <a:off x="1763694" y="8153400"/>
            <a:ext cx="13539059" cy="1055370"/>
            <a:chOff x="1461135" y="8153400"/>
            <a:chExt cx="15445740" cy="1055370"/>
          </a:xfrm>
        </p:grpSpPr>
        <p:sp>
          <p:nvSpPr>
            <p:cNvPr id="21" name="TextBox 12">
              <a:extLst>
                <a:ext uri="{FF2B5EF4-FFF2-40B4-BE49-F238E27FC236}">
                  <a16:creationId xmlns:a16="http://schemas.microsoft.com/office/drawing/2014/main" id="{18D1251A-26B0-D99C-4213-90A8A0B1BA86}"/>
                </a:ext>
              </a:extLst>
            </p:cNvPr>
            <p:cNvSpPr/>
            <p:nvPr/>
          </p:nvSpPr>
          <p:spPr>
            <a:xfrm>
              <a:off x="1461135" y="8153400"/>
              <a:ext cx="15445740" cy="1055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4260"/>
                </a:lnSpc>
              </a:pPr>
              <a:r>
                <a:rPr lang="zh-CN" sz="30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通过检查后，才追加数字、扣掉木棍并减少待填位数。</a:t>
              </a:r>
              <a:br/>
              <a:r>
                <a:rPr lang="zh-CN" sz="30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如果失败，就保持原来的状态，尝试下一个数字。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527810" y="1257300"/>
            <a:ext cx="1645920" cy="586740"/>
            <a:chOff x="1527810" y="1257300"/>
            <a:chExt cx="1645920" cy="586740"/>
          </a:xfrm>
        </p:grpSpPr>
        <p:sp>
          <p:nvSpPr>
            <p:cNvPr id="2" name="TextBox 2"/>
            <p:cNvSpPr txBox="1"/>
            <p:nvPr/>
          </p:nvSpPr>
          <p:spPr>
            <a:xfrm>
              <a:off x="1527810" y="1257300"/>
              <a:ext cx="164592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构造答案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33500" y="2248852"/>
            <a:ext cx="15573375" cy="694372"/>
            <a:chOff x="1333500" y="2248852"/>
            <a:chExt cx="15573375" cy="694372"/>
          </a:xfrm>
        </p:grpSpPr>
        <p:sp>
          <p:nvSpPr>
            <p:cNvPr id="4" name="TextBox 4"/>
            <p:cNvSpPr/>
            <p:nvPr/>
          </p:nvSpPr>
          <p:spPr>
            <a:xfrm>
              <a:off x="1333500" y="2248852"/>
              <a:ext cx="15573375" cy="69437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40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为什么第一个通过检查的数字就是最优选择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61135" y="3438525"/>
            <a:ext cx="15445740" cy="514350"/>
            <a:chOff x="1461135" y="3438525"/>
            <a:chExt cx="15445740" cy="514350"/>
          </a:xfrm>
        </p:grpSpPr>
        <p:sp>
          <p:nvSpPr>
            <p:cNvPr id="6" name="TextBox 6"/>
            <p:cNvSpPr/>
            <p:nvPr/>
          </p:nvSpPr>
          <p:spPr>
            <a:xfrm>
              <a:off x="1461135" y="3438525"/>
              <a:ext cx="15445740" cy="5143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我们按从小到大的顺序尝试：首位从 1 开始，其他位置从 0 开始。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461135" y="4620182"/>
            <a:ext cx="15445740" cy="1055370"/>
            <a:chOff x="1461135" y="5010150"/>
            <a:chExt cx="15445740" cy="1055370"/>
          </a:xfrm>
        </p:grpSpPr>
        <p:sp>
          <p:nvSpPr>
            <p:cNvPr id="8" name="TextBox 8"/>
            <p:cNvSpPr/>
            <p:nvPr/>
          </p:nvSpPr>
          <p:spPr>
            <a:xfrm>
              <a:off x="1461135" y="5010150"/>
              <a:ext cx="15445740" cy="1055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4260"/>
                </a:lnSpc>
              </a:pPr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假设最先通过的是 d。更小的允许数字都已经失败，</a:t>
              </a:r>
              <a:br/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而 d 后面能够接上完整的最短后缀。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461135" y="6191807"/>
            <a:ext cx="15445740" cy="1055370"/>
            <a:chOff x="1461135" y="6581775"/>
            <a:chExt cx="15445740" cy="1055370"/>
          </a:xfrm>
        </p:grpSpPr>
        <p:sp>
          <p:nvSpPr>
            <p:cNvPr id="10" name="TextBox 10"/>
            <p:cNvSpPr/>
            <p:nvPr/>
          </p:nvSpPr>
          <p:spPr>
            <a:xfrm>
              <a:off x="1461135" y="6581775"/>
              <a:ext cx="15445740" cy="1055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4260"/>
                </a:lnSpc>
              </a:pPr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如果改选更大的 e，总位数相同、之前的前缀也相同，</a:t>
              </a:r>
              <a:br/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却在当前这一位变大，后面再小也无法改变比较结果。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421130" y="7974330"/>
            <a:ext cx="15445740" cy="1055370"/>
            <a:chOff x="1421130" y="8364298"/>
            <a:chExt cx="15445740" cy="1055370"/>
          </a:xfrm>
        </p:grpSpPr>
        <p:sp>
          <p:nvSpPr>
            <p:cNvPr id="12" name="TextBox 12"/>
            <p:cNvSpPr/>
            <p:nvPr/>
          </p:nvSpPr>
          <p:spPr>
            <a:xfrm>
              <a:off x="1421130" y="8364298"/>
              <a:ext cx="15445740" cy="1055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4260"/>
                </a:lnSpc>
              </a:pPr>
              <a:r>
                <a:rPr lang="zh-CN" sz="30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故每次选最小的可行数字，就能得到最小答案。</a:t>
              </a:r>
              <a:br>
                <a:rPr lang="en-US" dirty="0"/>
              </a:br>
              <a:r>
                <a:rPr lang="zh-CN" sz="30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我们</a:t>
              </a:r>
              <a:r>
                <a:rPr lang="zh-CN" altLang="en-US" sz="30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用一个例子把这个流程走一遍</a:t>
              </a:r>
              <a:r>
                <a:rPr lang="zh-CN" sz="30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527810" y="1257300"/>
            <a:ext cx="1645920" cy="586740"/>
            <a:chOff x="1527810" y="1257300"/>
            <a:chExt cx="1645920" cy="586740"/>
          </a:xfrm>
        </p:grpSpPr>
        <p:sp>
          <p:nvSpPr>
            <p:cNvPr id="2" name="TextBox 2"/>
            <p:cNvSpPr txBox="1"/>
            <p:nvPr/>
          </p:nvSpPr>
          <p:spPr>
            <a:xfrm>
              <a:off x="1527810" y="1257300"/>
              <a:ext cx="164592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跟踪构造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33500" y="2248852"/>
            <a:ext cx="10775386" cy="623248"/>
            <a:chOff x="1333500" y="2248852"/>
            <a:chExt cx="10775386" cy="623248"/>
          </a:xfrm>
        </p:grpSpPr>
        <p:sp>
          <p:nvSpPr>
            <p:cNvPr id="4" name="TextBox 4"/>
            <p:cNvSpPr txBox="1"/>
            <p:nvPr/>
          </p:nvSpPr>
          <p:spPr>
            <a:xfrm>
              <a:off x="1333500" y="2248852"/>
              <a:ext cx="10775386" cy="62324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sz="40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例：求出通过 </a:t>
              </a:r>
              <a:r>
                <a:rPr lang="zh-CN" sz="40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18 根</a:t>
              </a:r>
              <a:r>
                <a:rPr lang="zh-CN" altLang="en-US" sz="40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木棍的凑出的数字最小值</a:t>
              </a:r>
              <a:endParaRPr lang="zh-CN" sz="405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60373" y="3327082"/>
            <a:ext cx="12298238" cy="484748"/>
            <a:chOff x="1460373" y="3327082"/>
            <a:chExt cx="12298238" cy="484748"/>
          </a:xfrm>
        </p:grpSpPr>
        <p:sp>
          <p:nvSpPr>
            <p:cNvPr id="6" name="TextBox 6"/>
            <p:cNvSpPr txBox="1"/>
            <p:nvPr/>
          </p:nvSpPr>
          <p:spPr>
            <a:xfrm>
              <a:off x="1460373" y="3327082"/>
              <a:ext cx="12298238" cy="48474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sz="31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当前状态</a:t>
              </a:r>
              <a:r>
                <a:rPr lang="zh-CN" sz="31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：空串     remain = 18     </a:t>
              </a:r>
              <a:r>
                <a:rPr lang="zh-CN" altLang="en-US" sz="31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查询数字的位数：</a:t>
              </a:r>
              <a:r>
                <a:rPr lang="zh-CN" sz="31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len = 3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459610" y="4596765"/>
            <a:ext cx="9941825" cy="507831"/>
            <a:chOff x="1459611" y="4596765"/>
            <a:chExt cx="4764408" cy="507831"/>
          </a:xfrm>
        </p:grpSpPr>
        <p:sp>
          <p:nvSpPr>
            <p:cNvPr id="8" name="TextBox 8"/>
            <p:cNvSpPr txBox="1"/>
            <p:nvPr/>
          </p:nvSpPr>
          <p:spPr>
            <a:xfrm>
              <a:off x="1459611" y="4596765"/>
              <a:ext cx="4764408" cy="5078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首位从 1 开始，消耗 2 根</a:t>
              </a:r>
              <a:r>
                <a:rPr lang="zh-CN" altLang="en-US" sz="33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木棍，剩下 </a:t>
              </a:r>
              <a:r>
                <a:rPr lang="en-US" altLang="zh-CN" sz="33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16 </a:t>
              </a:r>
              <a:r>
                <a:rPr lang="zh-CN" altLang="en-US" sz="33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根木棍。</a:t>
              </a:r>
              <a:endParaRPr lang="zh-CN" sz="3300" dirty="0">
                <a:solidFill>
                  <a:srgbClr val="111111"/>
                </a:solidFill>
                <a:latin typeface="Consolas"/>
                <a:ea typeface="Microsoft YaHei"/>
                <a:cs typeface="Consolas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461135" y="5915025"/>
            <a:ext cx="14734803" cy="461665"/>
            <a:chOff x="1461135" y="5915025"/>
            <a:chExt cx="14734803" cy="461665"/>
          </a:xfrm>
        </p:grpSpPr>
        <p:sp>
          <p:nvSpPr>
            <p:cNvPr id="10" name="TextBox 10"/>
            <p:cNvSpPr txBox="1"/>
            <p:nvPr/>
          </p:nvSpPr>
          <p:spPr>
            <a:xfrm>
              <a:off x="1461135" y="5915025"/>
              <a:ext cx="14734803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要求用 </a:t>
              </a:r>
              <a:r>
                <a:rPr lang="en-US" alt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16 </a:t>
              </a:r>
              <a:r>
                <a:rPr lang="zh-CN" altLang="en-US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根木棍凑出剩下的两位数字</a:t>
              </a:r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；</a:t>
              </a:r>
              <a:r>
                <a:rPr lang="zh-CN" altLang="en-US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查询发现 </a:t>
              </a:r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f[16] = 3，需要 len - 1 = 2。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459611" y="7263765"/>
            <a:ext cx="15335930" cy="507831"/>
            <a:chOff x="1459611" y="7263765"/>
            <a:chExt cx="15335930" cy="507831"/>
          </a:xfrm>
        </p:grpSpPr>
        <p:sp>
          <p:nvSpPr>
            <p:cNvPr id="12" name="TextBox 12"/>
            <p:cNvSpPr txBox="1"/>
            <p:nvPr/>
          </p:nvSpPr>
          <p:spPr>
            <a:xfrm>
              <a:off x="1459611" y="7263765"/>
              <a:ext cx="15335930" cy="5078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sz="33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因为</a:t>
              </a:r>
              <a:r>
                <a:rPr lang="zh-CN" sz="33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16 根</a:t>
              </a:r>
              <a:r>
                <a:rPr lang="en-US" altLang="zh-CN" sz="33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altLang="en-US" sz="33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需要 </a:t>
              </a:r>
              <a:r>
                <a:rPr lang="en-US" altLang="zh-CN" sz="33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3 </a:t>
              </a:r>
              <a:r>
                <a:rPr lang="zh-CN" altLang="en-US" sz="33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位数才能凑出来</a:t>
              </a:r>
              <a:r>
                <a:rPr lang="zh-CN" sz="33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，</a:t>
              </a:r>
              <a:r>
                <a:rPr lang="zh-CN" altLang="en-US" sz="33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而后面只有 </a:t>
              </a:r>
              <a:r>
                <a:rPr lang="en-US" altLang="zh-CN" sz="33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2 </a:t>
              </a:r>
              <a:r>
                <a:rPr lang="zh-CN" altLang="en-US" sz="33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位的空间了，</a:t>
              </a:r>
              <a:r>
                <a:rPr lang="zh-CN" sz="33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所以不能选 1。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461897" y="8502968"/>
            <a:ext cx="3136659" cy="557403"/>
            <a:chOff x="1461897" y="8502968"/>
            <a:chExt cx="3136659" cy="557403"/>
          </a:xfrm>
        </p:grpSpPr>
        <p:sp>
          <p:nvSpPr>
            <p:cNvPr id="14" name="TextBox 14"/>
            <p:cNvSpPr txBox="1"/>
            <p:nvPr/>
          </p:nvSpPr>
          <p:spPr>
            <a:xfrm>
              <a:off x="1461897" y="8502968"/>
              <a:ext cx="3136659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8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继续尝试首位 2。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527810" y="1257300"/>
            <a:ext cx="1645920" cy="586740"/>
            <a:chOff x="1527810" y="1257300"/>
            <a:chExt cx="1645920" cy="586740"/>
          </a:xfrm>
        </p:grpSpPr>
        <p:sp>
          <p:nvSpPr>
            <p:cNvPr id="2" name="TextBox 2"/>
            <p:cNvSpPr txBox="1"/>
            <p:nvPr/>
          </p:nvSpPr>
          <p:spPr>
            <a:xfrm>
              <a:off x="1527810" y="1257300"/>
              <a:ext cx="164592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跟踪构造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33500" y="2248852"/>
            <a:ext cx="5581656" cy="623248"/>
            <a:chOff x="1333500" y="2248852"/>
            <a:chExt cx="5581656" cy="623248"/>
          </a:xfrm>
        </p:grpSpPr>
        <p:sp>
          <p:nvSpPr>
            <p:cNvPr id="4" name="TextBox 4"/>
            <p:cNvSpPr txBox="1"/>
            <p:nvPr/>
          </p:nvSpPr>
          <p:spPr>
            <a:xfrm>
              <a:off x="1333500" y="2248852"/>
              <a:ext cx="5581656" cy="62324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18 根：</a:t>
              </a:r>
              <a:r>
                <a:rPr lang="zh-CN" altLang="en-US" sz="40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首位</a:t>
              </a:r>
              <a:r>
                <a:rPr lang="zh-CN" sz="40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继续尝试 2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60373" y="3327082"/>
            <a:ext cx="9066585" cy="484748"/>
            <a:chOff x="1460373" y="3327082"/>
            <a:chExt cx="9066585" cy="484748"/>
          </a:xfrm>
        </p:grpSpPr>
        <p:sp>
          <p:nvSpPr>
            <p:cNvPr id="6" name="TextBox 6"/>
            <p:cNvSpPr txBox="1"/>
            <p:nvPr/>
          </p:nvSpPr>
          <p:spPr>
            <a:xfrm>
              <a:off x="1460373" y="3327082"/>
              <a:ext cx="9066585" cy="48474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sz="31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当前状态</a:t>
              </a:r>
              <a:r>
                <a:rPr lang="zh-CN" sz="31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：空串     remain = 18     len = 3</a:t>
              </a:r>
            </a:p>
          </p:txBody>
        </p:sp>
      </p:grpSp>
      <p:grpSp>
        <p:nvGrpSpPr>
          <p:cNvPr id="16" name="Group 9">
            <a:extLst>
              <a:ext uri="{FF2B5EF4-FFF2-40B4-BE49-F238E27FC236}">
                <a16:creationId xmlns:a16="http://schemas.microsoft.com/office/drawing/2014/main" id="{D3DA8EB5-E5B9-D6A9-9C63-8671E3C1DDCF}"/>
              </a:ext>
            </a:extLst>
          </p:cNvPr>
          <p:cNvGrpSpPr/>
          <p:nvPr/>
        </p:nvGrpSpPr>
        <p:grpSpPr>
          <a:xfrm>
            <a:off x="1459611" y="4596765"/>
            <a:ext cx="15447264" cy="565785"/>
            <a:chOff x="1459611" y="4596765"/>
            <a:chExt cx="15447264" cy="565785"/>
          </a:xfrm>
        </p:grpSpPr>
        <p:sp>
          <p:nvSpPr>
            <p:cNvPr id="17" name="TextBox 8">
              <a:extLst>
                <a:ext uri="{FF2B5EF4-FFF2-40B4-BE49-F238E27FC236}">
                  <a16:creationId xmlns:a16="http://schemas.microsoft.com/office/drawing/2014/main" id="{9740A8EF-4A58-6DF8-BD31-CA8ABF9202FB}"/>
                </a:ext>
              </a:extLst>
            </p:cNvPr>
            <p:cNvSpPr/>
            <p:nvPr/>
          </p:nvSpPr>
          <p:spPr>
            <a:xfrm>
              <a:off x="1459611" y="4596765"/>
              <a:ext cx="15447264" cy="56578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altLang="en-US" sz="33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选择数字 </a:t>
              </a:r>
              <a:r>
                <a:rPr lang="zh-CN" sz="33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2 用掉 5 根，还剩 13 根，后面仍然只有 2 个位置</a:t>
              </a:r>
              <a:r>
                <a:rPr lang="zh-CN" altLang="en-US" sz="33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可用</a:t>
              </a:r>
              <a:r>
                <a:rPr lang="zh-CN" sz="33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8" name="Group 11">
            <a:extLst>
              <a:ext uri="{FF2B5EF4-FFF2-40B4-BE49-F238E27FC236}">
                <a16:creationId xmlns:a16="http://schemas.microsoft.com/office/drawing/2014/main" id="{272459A3-5E3B-148C-9DE8-8C8F567766B1}"/>
              </a:ext>
            </a:extLst>
          </p:cNvPr>
          <p:cNvGrpSpPr/>
          <p:nvPr/>
        </p:nvGrpSpPr>
        <p:grpSpPr>
          <a:xfrm>
            <a:off x="1461135" y="5915025"/>
            <a:ext cx="15445740" cy="514350"/>
            <a:chOff x="1461135" y="5915025"/>
            <a:chExt cx="15445740" cy="514350"/>
          </a:xfrm>
        </p:grpSpPr>
        <p:sp>
          <p:nvSpPr>
            <p:cNvPr id="19" name="TextBox 10">
              <a:extLst>
                <a:ext uri="{FF2B5EF4-FFF2-40B4-BE49-F238E27FC236}">
                  <a16:creationId xmlns:a16="http://schemas.microsoft.com/office/drawing/2014/main" id="{F100E03C-D03D-DDA4-0F20-66BC210FA8C6}"/>
                </a:ext>
              </a:extLst>
            </p:cNvPr>
            <p:cNvSpPr/>
            <p:nvPr/>
          </p:nvSpPr>
          <p:spPr>
            <a:xfrm>
              <a:off x="1461135" y="5915025"/>
              <a:ext cx="15445740" cy="5143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查询 f[13] = 2，正好等于 len - 1 = 2。</a:t>
              </a:r>
            </a:p>
          </p:txBody>
        </p:sp>
      </p:grpSp>
      <p:grpSp>
        <p:nvGrpSpPr>
          <p:cNvPr id="20" name="Group 13">
            <a:extLst>
              <a:ext uri="{FF2B5EF4-FFF2-40B4-BE49-F238E27FC236}">
                <a16:creationId xmlns:a16="http://schemas.microsoft.com/office/drawing/2014/main" id="{4B78AD3C-8396-6A3D-DB03-812676E86E60}"/>
              </a:ext>
            </a:extLst>
          </p:cNvPr>
          <p:cNvGrpSpPr/>
          <p:nvPr/>
        </p:nvGrpSpPr>
        <p:grpSpPr>
          <a:xfrm>
            <a:off x="1459611" y="7263765"/>
            <a:ext cx="15447264" cy="565785"/>
            <a:chOff x="1459611" y="7263765"/>
            <a:chExt cx="15447264" cy="565785"/>
          </a:xfrm>
        </p:grpSpPr>
        <p:sp>
          <p:nvSpPr>
            <p:cNvPr id="21" name="TextBox 12">
              <a:extLst>
                <a:ext uri="{FF2B5EF4-FFF2-40B4-BE49-F238E27FC236}">
                  <a16:creationId xmlns:a16="http://schemas.microsoft.com/office/drawing/2014/main" id="{A5A4F03B-D14D-1043-E2E6-3F92CD96D13D}"/>
                </a:ext>
              </a:extLst>
            </p:cNvPr>
            <p:cNvSpPr/>
            <p:nvPr/>
          </p:nvSpPr>
          <p:spPr>
            <a:xfrm>
              <a:off x="1459611" y="7263765"/>
              <a:ext cx="15447264" cy="56578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33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因此可以选 2。比它小的 1 已经失败，2 就是最小可行首位。</a:t>
              </a:r>
            </a:p>
          </p:txBody>
        </p:sp>
      </p:grpSp>
      <p:grpSp>
        <p:nvGrpSpPr>
          <p:cNvPr id="22" name="Group 15">
            <a:extLst>
              <a:ext uri="{FF2B5EF4-FFF2-40B4-BE49-F238E27FC236}">
                <a16:creationId xmlns:a16="http://schemas.microsoft.com/office/drawing/2014/main" id="{256AB7EE-1DE6-68FF-71E4-2877174670E3}"/>
              </a:ext>
            </a:extLst>
          </p:cNvPr>
          <p:cNvGrpSpPr/>
          <p:nvPr/>
        </p:nvGrpSpPr>
        <p:grpSpPr>
          <a:xfrm>
            <a:off x="1461897" y="8502968"/>
            <a:ext cx="15444978" cy="488632"/>
            <a:chOff x="1461897" y="8502968"/>
            <a:chExt cx="15444978" cy="488632"/>
          </a:xfrm>
        </p:grpSpPr>
        <p:sp>
          <p:nvSpPr>
            <p:cNvPr id="23" name="TextBox 14">
              <a:extLst>
                <a:ext uri="{FF2B5EF4-FFF2-40B4-BE49-F238E27FC236}">
                  <a16:creationId xmlns:a16="http://schemas.microsoft.com/office/drawing/2014/main" id="{E4EB58D9-A9E0-59B5-1EBF-94AF9B565B72}"/>
                </a:ext>
              </a:extLst>
            </p:cNvPr>
            <p:cNvSpPr/>
            <p:nvPr/>
          </p:nvSpPr>
          <p:spPr>
            <a:xfrm>
              <a:off x="1461897" y="8502968"/>
              <a:ext cx="15444978" cy="4886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8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更新：ans = "2"，remain = 13，len = 2。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527810" y="1257300"/>
            <a:ext cx="1645920" cy="586740"/>
            <a:chOff x="1527810" y="1257300"/>
            <a:chExt cx="1645920" cy="586740"/>
          </a:xfrm>
        </p:grpSpPr>
        <p:sp>
          <p:nvSpPr>
            <p:cNvPr id="2" name="TextBox 2"/>
            <p:cNvSpPr txBox="1"/>
            <p:nvPr/>
          </p:nvSpPr>
          <p:spPr>
            <a:xfrm>
              <a:off x="1527810" y="1257300"/>
              <a:ext cx="164592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跟踪构造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33500" y="2248852"/>
            <a:ext cx="4491614" cy="623248"/>
            <a:chOff x="1333500" y="2248852"/>
            <a:chExt cx="4491614" cy="623248"/>
          </a:xfrm>
        </p:grpSpPr>
        <p:sp>
          <p:nvSpPr>
            <p:cNvPr id="4" name="TextBox 4"/>
            <p:cNvSpPr txBox="1"/>
            <p:nvPr/>
          </p:nvSpPr>
          <p:spPr>
            <a:xfrm>
              <a:off x="1333500" y="2248852"/>
              <a:ext cx="4491614" cy="62324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18 根：</a:t>
              </a:r>
              <a:r>
                <a:rPr lang="zh-CN" altLang="en-US" sz="40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尝试</a:t>
              </a:r>
              <a:r>
                <a:rPr lang="zh-CN" sz="40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第二位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60373" y="3327082"/>
            <a:ext cx="8704306" cy="484748"/>
            <a:chOff x="1460373" y="3327082"/>
            <a:chExt cx="8704306" cy="484748"/>
          </a:xfrm>
        </p:grpSpPr>
        <p:sp>
          <p:nvSpPr>
            <p:cNvPr id="6" name="TextBox 6"/>
            <p:cNvSpPr txBox="1"/>
            <p:nvPr/>
          </p:nvSpPr>
          <p:spPr>
            <a:xfrm>
              <a:off x="1460373" y="3327082"/>
              <a:ext cx="8704306" cy="48474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sz="31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当前状态</a:t>
              </a:r>
              <a:r>
                <a:rPr lang="zh-CN" sz="31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： 2     remain = 13     len = 2</a:t>
              </a:r>
            </a:p>
          </p:txBody>
        </p:sp>
      </p:grpSp>
      <p:grpSp>
        <p:nvGrpSpPr>
          <p:cNvPr id="16" name="Group 9">
            <a:extLst>
              <a:ext uri="{FF2B5EF4-FFF2-40B4-BE49-F238E27FC236}">
                <a16:creationId xmlns:a16="http://schemas.microsoft.com/office/drawing/2014/main" id="{A218AF30-4998-0D5C-D8D4-5DB7C23B7C53}"/>
              </a:ext>
            </a:extLst>
          </p:cNvPr>
          <p:cNvGrpSpPr/>
          <p:nvPr/>
        </p:nvGrpSpPr>
        <p:grpSpPr>
          <a:xfrm>
            <a:off x="1459611" y="4596765"/>
            <a:ext cx="15447264" cy="565785"/>
            <a:chOff x="1459611" y="4596765"/>
            <a:chExt cx="15447264" cy="565785"/>
          </a:xfrm>
        </p:grpSpPr>
        <p:sp>
          <p:nvSpPr>
            <p:cNvPr id="17" name="TextBox 8">
              <a:extLst>
                <a:ext uri="{FF2B5EF4-FFF2-40B4-BE49-F238E27FC236}">
                  <a16:creationId xmlns:a16="http://schemas.microsoft.com/office/drawing/2014/main" id="{D7A9ECF0-14F7-DD90-95A7-266933991956}"/>
                </a:ext>
              </a:extLst>
            </p:cNvPr>
            <p:cNvSpPr/>
            <p:nvPr/>
          </p:nvSpPr>
          <p:spPr>
            <a:xfrm>
              <a:off x="1459611" y="4596765"/>
              <a:ext cx="15447264" cy="56578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altLang="en-US" sz="33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第二位</a:t>
              </a:r>
              <a:r>
                <a:rPr lang="zh-CN" sz="33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现在可以从 0 开始。选 0 用掉 6 根，还剩 7 根</a:t>
              </a:r>
              <a:r>
                <a:rPr lang="zh-CN" altLang="en-US" sz="33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，</a:t>
              </a:r>
              <a:r>
                <a:rPr lang="zh-CN" sz="33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后面只有</a:t>
              </a:r>
              <a:r>
                <a:rPr lang="en-US" altLang="zh-CN" sz="33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 1</a:t>
              </a:r>
              <a:r>
                <a:rPr lang="zh-CN" sz="33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 个位置</a:t>
              </a:r>
              <a:r>
                <a:rPr lang="zh-CN" altLang="en-US" sz="33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可用</a:t>
              </a:r>
              <a:r>
                <a:rPr lang="zh-CN" sz="33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8" name="Group 11">
            <a:extLst>
              <a:ext uri="{FF2B5EF4-FFF2-40B4-BE49-F238E27FC236}">
                <a16:creationId xmlns:a16="http://schemas.microsoft.com/office/drawing/2014/main" id="{B84C9F14-DE5C-97B9-1290-179490334B39}"/>
              </a:ext>
            </a:extLst>
          </p:cNvPr>
          <p:cNvGrpSpPr/>
          <p:nvPr/>
        </p:nvGrpSpPr>
        <p:grpSpPr>
          <a:xfrm>
            <a:off x="1461135" y="5915025"/>
            <a:ext cx="15445740" cy="514350"/>
            <a:chOff x="1461135" y="5915025"/>
            <a:chExt cx="15445740" cy="514350"/>
          </a:xfrm>
        </p:grpSpPr>
        <p:sp>
          <p:nvSpPr>
            <p:cNvPr id="19" name="TextBox 10">
              <a:extLst>
                <a:ext uri="{FF2B5EF4-FFF2-40B4-BE49-F238E27FC236}">
                  <a16:creationId xmlns:a16="http://schemas.microsoft.com/office/drawing/2014/main" id="{F40B39A7-6827-F0AD-4834-26678AC55A00}"/>
                </a:ext>
              </a:extLst>
            </p:cNvPr>
            <p:cNvSpPr/>
            <p:nvPr/>
          </p:nvSpPr>
          <p:spPr>
            <a:xfrm>
              <a:off x="1461135" y="5915025"/>
              <a:ext cx="15445740" cy="5143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查询 f[7] = 1，正好等于 len - 1 = 1。</a:t>
              </a:r>
            </a:p>
          </p:txBody>
        </p:sp>
      </p:grpSp>
      <p:grpSp>
        <p:nvGrpSpPr>
          <p:cNvPr id="20" name="Group 13">
            <a:extLst>
              <a:ext uri="{FF2B5EF4-FFF2-40B4-BE49-F238E27FC236}">
                <a16:creationId xmlns:a16="http://schemas.microsoft.com/office/drawing/2014/main" id="{81D13F7E-BD12-DF1B-D73A-44FF878EDF9F}"/>
              </a:ext>
            </a:extLst>
          </p:cNvPr>
          <p:cNvGrpSpPr/>
          <p:nvPr/>
        </p:nvGrpSpPr>
        <p:grpSpPr>
          <a:xfrm>
            <a:off x="1459611" y="7263765"/>
            <a:ext cx="15447264" cy="565785"/>
            <a:chOff x="1459611" y="7263765"/>
            <a:chExt cx="15447264" cy="565785"/>
          </a:xfrm>
        </p:grpSpPr>
        <p:sp>
          <p:nvSpPr>
            <p:cNvPr id="21" name="TextBox 12">
              <a:extLst>
                <a:ext uri="{FF2B5EF4-FFF2-40B4-BE49-F238E27FC236}">
                  <a16:creationId xmlns:a16="http://schemas.microsoft.com/office/drawing/2014/main" id="{231DF807-81FF-3B3F-980D-C54E49D9483E}"/>
                </a:ext>
              </a:extLst>
            </p:cNvPr>
            <p:cNvSpPr/>
            <p:nvPr/>
          </p:nvSpPr>
          <p:spPr>
            <a:xfrm>
              <a:off x="1459611" y="7263765"/>
              <a:ext cx="15447264" cy="56578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33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0 能通过检查，而且已经是最小数字，所以第二位选 0。</a:t>
              </a:r>
            </a:p>
          </p:txBody>
        </p:sp>
      </p:grpSp>
      <p:grpSp>
        <p:nvGrpSpPr>
          <p:cNvPr id="22" name="Group 15">
            <a:extLst>
              <a:ext uri="{FF2B5EF4-FFF2-40B4-BE49-F238E27FC236}">
                <a16:creationId xmlns:a16="http://schemas.microsoft.com/office/drawing/2014/main" id="{77357154-0752-A7C1-4CCA-2AAA3A8F2462}"/>
              </a:ext>
            </a:extLst>
          </p:cNvPr>
          <p:cNvGrpSpPr/>
          <p:nvPr/>
        </p:nvGrpSpPr>
        <p:grpSpPr>
          <a:xfrm>
            <a:off x="1461897" y="8502968"/>
            <a:ext cx="15444978" cy="488632"/>
            <a:chOff x="1461897" y="8502968"/>
            <a:chExt cx="15444978" cy="488632"/>
          </a:xfrm>
        </p:grpSpPr>
        <p:sp>
          <p:nvSpPr>
            <p:cNvPr id="23" name="TextBox 14">
              <a:extLst>
                <a:ext uri="{FF2B5EF4-FFF2-40B4-BE49-F238E27FC236}">
                  <a16:creationId xmlns:a16="http://schemas.microsoft.com/office/drawing/2014/main" id="{200EF39A-2E55-CD49-8EBD-DB2E6595CB08}"/>
                </a:ext>
              </a:extLst>
            </p:cNvPr>
            <p:cNvSpPr/>
            <p:nvPr/>
          </p:nvSpPr>
          <p:spPr>
            <a:xfrm>
              <a:off x="1461897" y="8502968"/>
              <a:ext cx="15444978" cy="4886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8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更新：ans = "20"，remain = 7，len = 1。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527810" y="1257300"/>
            <a:ext cx="1645920" cy="586740"/>
            <a:chOff x="1527810" y="1257300"/>
            <a:chExt cx="1645920" cy="586740"/>
          </a:xfrm>
        </p:grpSpPr>
        <p:sp>
          <p:nvSpPr>
            <p:cNvPr id="2" name="TextBox 2"/>
            <p:cNvSpPr txBox="1"/>
            <p:nvPr/>
          </p:nvSpPr>
          <p:spPr>
            <a:xfrm>
              <a:off x="1527810" y="1257300"/>
              <a:ext cx="164592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跟踪构造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33500" y="2248852"/>
            <a:ext cx="11762835" cy="623248"/>
            <a:chOff x="1333500" y="2248852"/>
            <a:chExt cx="11762835" cy="623248"/>
          </a:xfrm>
        </p:grpSpPr>
        <p:sp>
          <p:nvSpPr>
            <p:cNvPr id="4" name="TextBox 4"/>
            <p:cNvSpPr txBox="1"/>
            <p:nvPr/>
          </p:nvSpPr>
          <p:spPr>
            <a:xfrm>
              <a:off x="1333500" y="2248852"/>
              <a:ext cx="11762835" cy="62324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最后只剩一位</a:t>
              </a:r>
              <a:r>
                <a:rPr lang="zh-CN" altLang="en-US" sz="40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，必须满足剩下的 </a:t>
              </a:r>
              <a:r>
                <a:rPr lang="en-US" altLang="zh-CN" sz="40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7 </a:t>
              </a:r>
              <a:r>
                <a:rPr lang="zh-CN" altLang="en-US" sz="40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根木棍全部用完</a:t>
              </a:r>
              <a:endParaRPr lang="zh-CN" sz="405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76375" y="4846438"/>
            <a:ext cx="15049500" cy="528066"/>
            <a:chOff x="1476375" y="3347085"/>
            <a:chExt cx="15049500" cy="528066"/>
          </a:xfrm>
        </p:grpSpPr>
        <p:sp>
          <p:nvSpPr>
            <p:cNvPr id="6" name="TextBox 6"/>
            <p:cNvSpPr txBox="1"/>
            <p:nvPr/>
          </p:nvSpPr>
          <p:spPr>
            <a:xfrm>
              <a:off x="1557909" y="3347085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尝试数字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6129909" y="3347085"/>
              <a:ext cx="1837041" cy="41549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剩余 </a:t>
              </a:r>
              <a:r>
                <a:rPr lang="en-US" altLang="zh-CN" sz="27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right</a:t>
              </a:r>
              <a:endPara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558909" y="3347085"/>
              <a:ext cx="3864841" cy="41549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是否满足 f[</a:t>
              </a:r>
              <a:r>
                <a:rPr lang="en-US" altLang="zh-CN" sz="27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right</a:t>
              </a:r>
              <a:r>
                <a:rPr lang="zh-CN" sz="27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] = 0</a:t>
              </a:r>
            </a:p>
          </p:txBody>
        </p:sp>
        <p:sp>
          <p:nvSpPr>
            <p:cNvPr id="9" name="Line 9"/>
            <p:cNvSpPr/>
            <p:nvPr/>
          </p:nvSpPr>
          <p:spPr>
            <a:xfrm>
              <a:off x="1476375" y="3848100"/>
              <a:ext cx="15049500" cy="9525"/>
            </a:xfrm>
            <a:custGeom>
              <a:avLst/>
              <a:gdLst/>
              <a:ahLst/>
              <a:cxnLst/>
              <a:rect l="l" t="t" r="r" b="b"/>
              <a:pathLst>
                <a:path w="15049500" h="9525">
                  <a:moveTo>
                    <a:pt x="0" y="0"/>
                  </a:moveTo>
                  <a:lnTo>
                    <a:pt x="15049500" y="0"/>
                  </a:lnTo>
                </a:path>
              </a:pathLst>
            </a:custGeom>
            <a:noFill/>
            <a:ln w="19050">
              <a:solidFill>
                <a:srgbClr val="CCD7E2"/>
              </a:solidFill>
            </a:ln>
          </p:spPr>
        </p:sp>
      </p:grpSp>
      <p:grpSp>
        <p:nvGrpSpPr>
          <p:cNvPr id="15" name="Group 15"/>
          <p:cNvGrpSpPr/>
          <p:nvPr/>
        </p:nvGrpSpPr>
        <p:grpSpPr>
          <a:xfrm>
            <a:off x="1476375" y="5815131"/>
            <a:ext cx="15049500" cy="498729"/>
            <a:chOff x="1476375" y="4315778"/>
            <a:chExt cx="15049500" cy="498729"/>
          </a:xfrm>
        </p:grpSpPr>
        <p:sp>
          <p:nvSpPr>
            <p:cNvPr id="11" name="TextBox 11"/>
            <p:cNvSpPr txBox="1"/>
            <p:nvPr/>
          </p:nvSpPr>
          <p:spPr>
            <a:xfrm>
              <a:off x="1558671" y="4315778"/>
              <a:ext cx="746798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0、6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130671" y="4315778"/>
              <a:ext cx="2147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55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559671" y="4315778"/>
              <a:ext cx="1055751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不可达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1476375" y="4800600"/>
              <a:ext cx="15049500" cy="9525"/>
            </a:xfrm>
            <a:custGeom>
              <a:avLst/>
              <a:gdLst/>
              <a:ahLst/>
              <a:cxnLst/>
              <a:rect l="l" t="t" r="r" b="b"/>
              <a:pathLst>
                <a:path w="15049500" h="9525">
                  <a:moveTo>
                    <a:pt x="0" y="0"/>
                  </a:moveTo>
                  <a:lnTo>
                    <a:pt x="15049500" y="0"/>
                  </a:lnTo>
                </a:path>
              </a:pathLst>
            </a:custGeom>
            <a:noFill/>
            <a:ln w="19050">
              <a:solidFill>
                <a:srgbClr val="CCD7E2"/>
              </a:solidFill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1476375" y="6767631"/>
            <a:ext cx="15049500" cy="498729"/>
            <a:chOff x="1476375" y="5268278"/>
            <a:chExt cx="15049500" cy="498729"/>
          </a:xfrm>
        </p:grpSpPr>
        <p:sp>
          <p:nvSpPr>
            <p:cNvPr id="16" name="TextBox 16"/>
            <p:cNvSpPr txBox="1"/>
            <p:nvPr/>
          </p:nvSpPr>
          <p:spPr>
            <a:xfrm>
              <a:off x="1558671" y="5268278"/>
              <a:ext cx="287514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1、2、3、4、5、7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130671" y="5268278"/>
              <a:ext cx="746798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2～5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559671" y="5268278"/>
              <a:ext cx="2308727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至少还需 1 位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1476375" y="5753100"/>
              <a:ext cx="15049500" cy="9525"/>
            </a:xfrm>
            <a:custGeom>
              <a:avLst/>
              <a:gdLst/>
              <a:ahLst/>
              <a:cxnLst/>
              <a:rect l="l" t="t" r="r" b="b"/>
              <a:pathLst>
                <a:path w="15049500" h="9525">
                  <a:moveTo>
                    <a:pt x="0" y="0"/>
                  </a:moveTo>
                  <a:lnTo>
                    <a:pt x="15049500" y="0"/>
                  </a:lnTo>
                </a:path>
              </a:pathLst>
            </a:custGeom>
            <a:noFill/>
            <a:ln w="19050">
              <a:solidFill>
                <a:srgbClr val="CCD7E2"/>
              </a:solidFill>
            </a:ln>
          </p:spPr>
        </p:sp>
      </p:grpSp>
      <p:grpSp>
        <p:nvGrpSpPr>
          <p:cNvPr id="25" name="Group 25"/>
          <p:cNvGrpSpPr/>
          <p:nvPr/>
        </p:nvGrpSpPr>
        <p:grpSpPr>
          <a:xfrm>
            <a:off x="1476375" y="7720131"/>
            <a:ext cx="15049500" cy="498729"/>
            <a:chOff x="1476375" y="6220778"/>
            <a:chExt cx="15049500" cy="498729"/>
          </a:xfrm>
        </p:grpSpPr>
        <p:sp>
          <p:nvSpPr>
            <p:cNvPr id="21" name="TextBox 21"/>
            <p:cNvSpPr txBox="1"/>
            <p:nvPr/>
          </p:nvSpPr>
          <p:spPr>
            <a:xfrm>
              <a:off x="1558671" y="6220778"/>
              <a:ext cx="2147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55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8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6130671" y="6220778"/>
              <a:ext cx="2147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55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9559671" y="6220778"/>
              <a:ext cx="2566187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f[0] = 0，接受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1476375" y="6705600"/>
              <a:ext cx="15049500" cy="9525"/>
            </a:xfrm>
            <a:custGeom>
              <a:avLst/>
              <a:gdLst/>
              <a:ahLst/>
              <a:cxnLst/>
              <a:rect l="l" t="t" r="r" b="b"/>
              <a:pathLst>
                <a:path w="15049500" h="9525">
                  <a:moveTo>
                    <a:pt x="0" y="0"/>
                  </a:moveTo>
                  <a:lnTo>
                    <a:pt x="15049500" y="0"/>
                  </a:lnTo>
                </a:path>
              </a:pathLst>
            </a:custGeom>
            <a:noFill/>
            <a:ln w="19050">
              <a:solidFill>
                <a:srgbClr val="CCD7E2"/>
              </a:solidFill>
            </a:ln>
          </p:spPr>
        </p:sp>
      </p:grpSp>
      <p:grpSp>
        <p:nvGrpSpPr>
          <p:cNvPr id="27" name="Group 27"/>
          <p:cNvGrpSpPr/>
          <p:nvPr/>
        </p:nvGrpSpPr>
        <p:grpSpPr>
          <a:xfrm>
            <a:off x="1464183" y="8902296"/>
            <a:ext cx="9151620" cy="469392"/>
            <a:chOff x="1464183" y="8646795"/>
            <a:chExt cx="9151620" cy="469392"/>
          </a:xfrm>
        </p:grpSpPr>
        <p:sp>
          <p:nvSpPr>
            <p:cNvPr id="26" name="TextBox 26"/>
            <p:cNvSpPr txBox="1"/>
            <p:nvPr/>
          </p:nvSpPr>
          <p:spPr>
            <a:xfrm>
              <a:off x="1464183" y="8646795"/>
              <a:ext cx="915162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得到 208；remain = 0，len = 0。消耗：5 + 6 + 7 = 18。</a:t>
              </a:r>
            </a:p>
          </p:txBody>
        </p:sp>
      </p:grpSp>
      <p:grpSp>
        <p:nvGrpSpPr>
          <p:cNvPr id="28" name="Group 9">
            <a:extLst>
              <a:ext uri="{FF2B5EF4-FFF2-40B4-BE49-F238E27FC236}">
                <a16:creationId xmlns:a16="http://schemas.microsoft.com/office/drawing/2014/main" id="{B06FFA9E-018E-E0A5-CC79-70009469530A}"/>
              </a:ext>
            </a:extLst>
          </p:cNvPr>
          <p:cNvGrpSpPr/>
          <p:nvPr/>
        </p:nvGrpSpPr>
        <p:grpSpPr>
          <a:xfrm>
            <a:off x="1476375" y="3090222"/>
            <a:ext cx="15447264" cy="1529071"/>
            <a:chOff x="1459611" y="4596765"/>
            <a:chExt cx="15447264" cy="565785"/>
          </a:xfrm>
        </p:grpSpPr>
        <p:sp>
          <p:nvSpPr>
            <p:cNvPr id="29" name="TextBox 8">
              <a:extLst>
                <a:ext uri="{FF2B5EF4-FFF2-40B4-BE49-F238E27FC236}">
                  <a16:creationId xmlns:a16="http://schemas.microsoft.com/office/drawing/2014/main" id="{18F79BA1-8769-4D84-8F00-1F3EA0B65D2E}"/>
                </a:ext>
              </a:extLst>
            </p:cNvPr>
            <p:cNvSpPr/>
            <p:nvPr/>
          </p:nvSpPr>
          <p:spPr>
            <a:xfrm>
              <a:off x="1459611" y="4596765"/>
              <a:ext cx="15447264" cy="56578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33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选完第三位后，后面已经没有空间了。</a:t>
              </a:r>
              <a:endParaRPr lang="en-US" altLang="zh-CN" sz="3300" dirty="0">
                <a:solidFill>
                  <a:srgbClr val="111111"/>
                </a:solidFill>
                <a:latin typeface="Consolas"/>
                <a:ea typeface="Microsoft YaHei"/>
                <a:cs typeface="Consolas"/>
              </a:endParaRPr>
            </a:p>
            <a:p>
              <a:pPr algn="l">
                <a:lnSpc>
                  <a:spcPct val="150000"/>
                </a:lnSpc>
              </a:pPr>
              <a:r>
                <a:rPr lang="zh-CN" altLang="en-US" sz="33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故需要保证选完第三位后后剩下的木棍数目能凑出的数字位数为 </a:t>
              </a:r>
              <a:r>
                <a:rPr lang="en-US" altLang="zh-CN" sz="33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0</a:t>
              </a:r>
              <a:r>
                <a:rPr lang="zh-CN" sz="33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527810" y="1257300"/>
            <a:ext cx="2049780" cy="586740"/>
            <a:chOff x="1527810" y="1257300"/>
            <a:chExt cx="2049780" cy="586740"/>
          </a:xfrm>
        </p:grpSpPr>
        <p:sp>
          <p:nvSpPr>
            <p:cNvPr id="2" name="TextBox 2"/>
            <p:cNvSpPr txBox="1"/>
            <p:nvPr/>
          </p:nvSpPr>
          <p:spPr>
            <a:xfrm>
              <a:off x="1527810" y="1257300"/>
              <a:ext cx="204978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代码与执行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33500" y="2248852"/>
            <a:ext cx="6035421" cy="790575"/>
            <a:chOff x="1333500" y="2248852"/>
            <a:chExt cx="6035421" cy="790575"/>
          </a:xfrm>
        </p:grpSpPr>
        <p:sp>
          <p:nvSpPr>
            <p:cNvPr id="4" name="TextBox 4"/>
            <p:cNvSpPr txBox="1"/>
            <p:nvPr/>
          </p:nvSpPr>
          <p:spPr>
            <a:xfrm>
              <a:off x="1333500" y="2248852"/>
              <a:ext cx="6035421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多组询问可以共用一张表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61135" y="3438525"/>
            <a:ext cx="8332089" cy="586740"/>
            <a:chOff x="1461135" y="3438525"/>
            <a:chExt cx="8332089" cy="586740"/>
          </a:xfrm>
        </p:grpSpPr>
        <p:sp>
          <p:nvSpPr>
            <p:cNvPr id="6" name="TextBox 6"/>
            <p:cNvSpPr txBox="1"/>
            <p:nvPr/>
          </p:nvSpPr>
          <p:spPr>
            <a:xfrm>
              <a:off x="1461135" y="3438525"/>
              <a:ext cx="8332089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先读入全部询问，记 N = 所有 n 的最大值。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461135" y="5010150"/>
            <a:ext cx="8814435" cy="586740"/>
            <a:chOff x="1461135" y="5010150"/>
            <a:chExt cx="8814435" cy="586740"/>
          </a:xfrm>
        </p:grpSpPr>
        <p:sp>
          <p:nvSpPr>
            <p:cNvPr id="8" name="TextBox 8"/>
            <p:cNvSpPr txBox="1"/>
            <p:nvPr/>
          </p:nvSpPr>
          <p:spPr>
            <a:xfrm>
              <a:off x="1461135" y="5010150"/>
              <a:ext cx="8814435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数字消耗表不变，f[s] 的含义也不随询问改变。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461135" y="6581775"/>
            <a:ext cx="9598782" cy="461665"/>
            <a:chOff x="1461135" y="6581775"/>
            <a:chExt cx="9598782" cy="461665"/>
          </a:xfrm>
        </p:grpSpPr>
        <p:sp>
          <p:nvSpPr>
            <p:cNvPr id="10" name="TextBox 10"/>
            <p:cNvSpPr txBox="1"/>
            <p:nvPr/>
          </p:nvSpPr>
          <p:spPr>
            <a:xfrm>
              <a:off x="1461135" y="6581775"/>
              <a:ext cx="9598782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所以</a:t>
              </a:r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只预处理一次 f[0]～f[N]，每组再单独构造答案。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461135" y="8153400"/>
            <a:ext cx="9884664" cy="586740"/>
            <a:chOff x="1461135" y="8153400"/>
            <a:chExt cx="9884664" cy="586740"/>
          </a:xfrm>
        </p:grpSpPr>
        <p:sp>
          <p:nvSpPr>
            <p:cNvPr id="12" name="TextBox 12"/>
            <p:cNvSpPr txBox="1"/>
            <p:nvPr/>
          </p:nvSpPr>
          <p:spPr>
            <a:xfrm>
              <a:off x="1461135" y="8153400"/>
              <a:ext cx="9884664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每个状态只保存一个整数，答案用 string 逐位追加。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527810" y="1257300"/>
            <a:ext cx="2049780" cy="586740"/>
            <a:chOff x="1527810" y="1257300"/>
            <a:chExt cx="2049780" cy="586740"/>
          </a:xfrm>
        </p:grpSpPr>
        <p:sp>
          <p:nvSpPr>
            <p:cNvPr id="2" name="TextBox 2"/>
            <p:cNvSpPr txBox="1"/>
            <p:nvPr/>
          </p:nvSpPr>
          <p:spPr>
            <a:xfrm>
              <a:off x="1527810" y="1257300"/>
              <a:ext cx="204978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代码与执行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33500" y="2248852"/>
            <a:ext cx="7780096" cy="790575"/>
            <a:chOff x="1333500" y="2248852"/>
            <a:chExt cx="7780096" cy="790575"/>
          </a:xfrm>
        </p:grpSpPr>
        <p:sp>
          <p:nvSpPr>
            <p:cNvPr id="4" name="TextBox 4"/>
            <p:cNvSpPr txBox="1"/>
            <p:nvPr/>
          </p:nvSpPr>
          <p:spPr>
            <a:xfrm>
              <a:off x="1333500" y="2248852"/>
              <a:ext cx="7780096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 1/5：读入询问与数字消耗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464945" y="3243262"/>
            <a:ext cx="6519958" cy="5621655"/>
            <a:chOff x="1464945" y="3243262"/>
            <a:chExt cx="6519958" cy="5621655"/>
          </a:xfrm>
        </p:grpSpPr>
        <p:sp>
          <p:nvSpPr>
            <p:cNvPr id="6" name="TextBox 6"/>
            <p:cNvSpPr txBox="1"/>
            <p:nvPr/>
          </p:nvSpPr>
          <p:spPr>
            <a:xfrm>
              <a:off x="1464945" y="3243262"/>
              <a:ext cx="402107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25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#include &lt;bits/stdc++.h&gt;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464945" y="3567112"/>
              <a:ext cx="335470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25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225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225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225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std;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464945" y="4214812"/>
              <a:ext cx="202196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25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25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main() {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464945" y="4538662"/>
              <a:ext cx="535381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25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   ios::sync_with_stdio(false);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464945" y="4862512"/>
              <a:ext cx="352129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25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   cin.tie(nullptr);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464945" y="5186362"/>
              <a:ext cx="385448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25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225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225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225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25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cnt[10] =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464945" y="5510212"/>
              <a:ext cx="651995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25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       {6, 2, 5, 5, 4, 5, 6, 3, 7, 6};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464945" y="5834062"/>
              <a:ext cx="553297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25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225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225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</a:t>
              </a:r>
              <a:r>
                <a:rPr lang="en-US" sz="225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25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INF = INT_MAX / 2;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464945" y="6157912"/>
              <a:ext cx="171707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25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225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25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T;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464945" y="6481762"/>
              <a:ext cx="221920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25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   cin &gt;&gt; T;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464945" y="6805612"/>
              <a:ext cx="420495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25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   vector&lt;</a:t>
              </a:r>
              <a:r>
                <a:rPr lang="en-US" sz="225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25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&gt; query(T);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464945" y="7129462"/>
              <a:ext cx="242116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25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225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25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N = 0;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464945" y="7453312"/>
              <a:ext cx="435425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25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225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25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(</a:t>
              </a:r>
              <a:r>
                <a:rPr lang="en-US" sz="225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25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&amp;n : query) {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464945" y="7777162"/>
              <a:ext cx="285492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25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       cin &gt;&gt; n;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464945" y="8101012"/>
              <a:ext cx="375704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25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       N = max(N, n);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464945" y="8424862"/>
              <a:ext cx="85582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25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   }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0561320" y="3805238"/>
            <a:ext cx="3945350" cy="440055"/>
            <a:chOff x="10561320" y="3805238"/>
            <a:chExt cx="3945350" cy="440055"/>
          </a:xfrm>
        </p:grpSpPr>
        <p:sp>
          <p:nvSpPr>
            <p:cNvPr id="23" name="TextBox 23"/>
            <p:cNvSpPr txBox="1"/>
            <p:nvPr/>
          </p:nvSpPr>
          <p:spPr>
            <a:xfrm>
              <a:off x="10561320" y="3805238"/>
              <a:ext cx="39453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cnt[d]：数字 d 的耗棍数。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0561320" y="4995862"/>
            <a:ext cx="5154930" cy="440055"/>
            <a:chOff x="10561320" y="4995862"/>
            <a:chExt cx="5154930" cy="440055"/>
          </a:xfrm>
        </p:grpSpPr>
        <p:sp>
          <p:nvSpPr>
            <p:cNvPr id="25" name="TextBox 25"/>
            <p:cNvSpPr txBox="1"/>
            <p:nvPr/>
          </p:nvSpPr>
          <p:spPr>
            <a:xfrm>
              <a:off x="10561320" y="4995862"/>
              <a:ext cx="51549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INF：不可达标记，并为 +1 留余量。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0561320" y="6186488"/>
            <a:ext cx="5312092" cy="440055"/>
            <a:chOff x="10561320" y="6186488"/>
            <a:chExt cx="5312092" cy="440055"/>
          </a:xfrm>
        </p:grpSpPr>
        <p:sp>
          <p:nvSpPr>
            <p:cNvPr id="27" name="TextBox 27"/>
            <p:cNvSpPr txBox="1"/>
            <p:nvPr/>
          </p:nvSpPr>
          <p:spPr>
            <a:xfrm>
              <a:off x="10561320" y="6186488"/>
              <a:ext cx="531209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query 保持输入顺序；N 是最大询问。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527810" y="1257300"/>
            <a:ext cx="2049780" cy="586740"/>
            <a:chOff x="1527810" y="1257300"/>
            <a:chExt cx="2049780" cy="586740"/>
          </a:xfrm>
        </p:grpSpPr>
        <p:sp>
          <p:nvSpPr>
            <p:cNvPr id="2" name="TextBox 2"/>
            <p:cNvSpPr txBox="1"/>
            <p:nvPr/>
          </p:nvSpPr>
          <p:spPr>
            <a:xfrm>
              <a:off x="1527810" y="1257300"/>
              <a:ext cx="204978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代码与执行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33500" y="2248852"/>
            <a:ext cx="8325307" cy="790575"/>
            <a:chOff x="1333500" y="2248852"/>
            <a:chExt cx="8325307" cy="790575"/>
          </a:xfrm>
        </p:grpSpPr>
        <p:sp>
          <p:nvSpPr>
            <p:cNvPr id="4" name="TextBox 4"/>
            <p:cNvSpPr txBox="1"/>
            <p:nvPr/>
          </p:nvSpPr>
          <p:spPr>
            <a:xfrm>
              <a:off x="1333500" y="2248852"/>
              <a:ext cx="8325307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 2/5：求每种消耗的最少位数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464183" y="3227070"/>
            <a:ext cx="7085381" cy="4765167"/>
            <a:chOff x="1464183" y="3227070"/>
            <a:chExt cx="7085381" cy="4765167"/>
          </a:xfrm>
        </p:grpSpPr>
        <p:sp>
          <p:nvSpPr>
            <p:cNvPr id="6" name="TextBox 6"/>
            <p:cNvSpPr txBox="1"/>
            <p:nvPr/>
          </p:nvSpPr>
          <p:spPr>
            <a:xfrm>
              <a:off x="1464183" y="3227070"/>
              <a:ext cx="548408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   vector&lt;</a:t>
              </a:r>
              <a:r>
                <a:rPr lang="en-US" sz="24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40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&gt; f(N + 1, INF);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464183" y="3617595"/>
              <a:ext cx="233446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   f[0] = 0;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464183" y="4398645"/>
              <a:ext cx="612145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24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40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(</a:t>
              </a:r>
              <a:r>
                <a:rPr lang="en-US" sz="24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40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s = 1; s &lt;= N; ++s) {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464183" y="4789170"/>
              <a:ext cx="677692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       </a:t>
              </a:r>
              <a:r>
                <a:rPr lang="en-US" sz="24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40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(</a:t>
              </a:r>
              <a:r>
                <a:rPr lang="en-US" sz="24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40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d = 0; d &lt;= 9; ++d) {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464183" y="5179695"/>
              <a:ext cx="535533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           </a:t>
              </a:r>
              <a:r>
                <a:rPr lang="en-US" sz="24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40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(s &gt;= cnt[d] &amp;&amp;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464183" y="5570220"/>
              <a:ext cx="708538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               f[s - cnt[d]] != INF) {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464183" y="5960745"/>
              <a:ext cx="571073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               f[s] = min(f[s],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464183" y="6351270"/>
              <a:ext cx="695462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                   f[s - cnt[d]] + 1);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464183" y="6741795"/>
              <a:ext cx="233446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           }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464183" y="7132320"/>
              <a:ext cx="162367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       }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464183" y="7522845"/>
              <a:ext cx="91287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   }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561320" y="3805238"/>
            <a:ext cx="2476310" cy="440055"/>
            <a:chOff x="10561320" y="3805238"/>
            <a:chExt cx="2476310" cy="440055"/>
          </a:xfrm>
        </p:grpSpPr>
        <p:sp>
          <p:nvSpPr>
            <p:cNvPr id="18" name="TextBox 18"/>
            <p:cNvSpPr txBox="1"/>
            <p:nvPr/>
          </p:nvSpPr>
          <p:spPr>
            <a:xfrm>
              <a:off x="10561320" y="3805238"/>
              <a:ext cx="247631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从小到大计算 s。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0561320" y="4995862"/>
            <a:ext cx="4869180" cy="440055"/>
            <a:chOff x="10561320" y="4995862"/>
            <a:chExt cx="4869180" cy="440055"/>
          </a:xfrm>
        </p:grpSpPr>
        <p:sp>
          <p:nvSpPr>
            <p:cNvPr id="20" name="TextBox 20"/>
            <p:cNvSpPr txBox="1"/>
            <p:nvPr/>
          </p:nvSpPr>
          <p:spPr>
            <a:xfrm>
              <a:off x="10561320" y="4995862"/>
              <a:ext cx="486918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先检查木棍够用，再检查来源可达。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0561320" y="6186488"/>
            <a:ext cx="4899470" cy="440055"/>
            <a:chOff x="10561320" y="6186488"/>
            <a:chExt cx="4899470" cy="440055"/>
          </a:xfrm>
        </p:grpSpPr>
        <p:sp>
          <p:nvSpPr>
            <p:cNvPr id="22" name="TextBox 22"/>
            <p:cNvSpPr txBox="1"/>
            <p:nvPr/>
          </p:nvSpPr>
          <p:spPr>
            <a:xfrm>
              <a:off x="10561320" y="6186488"/>
              <a:ext cx="489947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来源的最少位数加 1，更新最优值。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527810" y="1257300"/>
            <a:ext cx="2049780" cy="586740"/>
            <a:chOff x="1527810" y="1257300"/>
            <a:chExt cx="2049780" cy="586740"/>
          </a:xfrm>
        </p:grpSpPr>
        <p:sp>
          <p:nvSpPr>
            <p:cNvPr id="2" name="TextBox 2"/>
            <p:cNvSpPr txBox="1"/>
            <p:nvPr/>
          </p:nvSpPr>
          <p:spPr>
            <a:xfrm>
              <a:off x="1527810" y="1257300"/>
              <a:ext cx="204978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代码与执行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33500" y="2248852"/>
            <a:ext cx="7234885" cy="790575"/>
            <a:chOff x="1333500" y="2248852"/>
            <a:chExt cx="7234885" cy="790575"/>
          </a:xfrm>
        </p:grpSpPr>
        <p:sp>
          <p:nvSpPr>
            <p:cNvPr id="4" name="TextBox 4"/>
            <p:cNvSpPr txBox="1"/>
            <p:nvPr/>
          </p:nvSpPr>
          <p:spPr>
            <a:xfrm>
              <a:off x="1333500" y="2248852"/>
              <a:ext cx="7234885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 3/5：开始处理一组询问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464183" y="3227070"/>
            <a:ext cx="7843114" cy="4765167"/>
            <a:chOff x="1464183" y="3227070"/>
            <a:chExt cx="7843114" cy="4765167"/>
          </a:xfrm>
        </p:grpSpPr>
        <p:sp>
          <p:nvSpPr>
            <p:cNvPr id="6" name="TextBox 6"/>
            <p:cNvSpPr txBox="1"/>
            <p:nvPr/>
          </p:nvSpPr>
          <p:spPr>
            <a:xfrm>
              <a:off x="1464183" y="3227070"/>
              <a:ext cx="446684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24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40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(</a:t>
              </a:r>
              <a:r>
                <a:rPr lang="en-US" sz="24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40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n : query) {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464183" y="3617595"/>
              <a:ext cx="474110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       </a:t>
              </a:r>
              <a:r>
                <a:rPr lang="en-US" sz="24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40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(f[n] == INF) {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464183" y="4008120"/>
              <a:ext cx="553303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           cout &lt;&lt; -1 &lt;&lt; '\n';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464183" y="4398645"/>
              <a:ext cx="37560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           </a:t>
              </a:r>
              <a:r>
                <a:rPr lang="en-US" sz="24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continue</a:t>
              </a:r>
              <a:r>
                <a:rPr lang="en-US" sz="240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464183" y="4789170"/>
              <a:ext cx="162367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       }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464183" y="5179695"/>
              <a:ext cx="411144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       </a:t>
              </a:r>
              <a:r>
                <a:rPr lang="en-US" sz="24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40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remain = n;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464183" y="5570220"/>
              <a:ext cx="411144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       </a:t>
              </a:r>
              <a:r>
                <a:rPr lang="en-US" sz="24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40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len = f[n];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464183" y="5960745"/>
              <a:ext cx="340065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       string ans;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464183" y="6351270"/>
              <a:ext cx="446684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       ans.reserve(len);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464183" y="7132320"/>
              <a:ext cx="446684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       </a:t>
              </a:r>
              <a:r>
                <a:rPr lang="en-US" sz="24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while</a:t>
              </a:r>
              <a:r>
                <a:rPr lang="en-US" sz="240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(len &gt; 0) {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464183" y="7522845"/>
              <a:ext cx="784311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           </a:t>
              </a:r>
              <a:r>
                <a:rPr lang="en-US" sz="24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40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start = ans.empty() ? 1 : 0;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561320" y="3805238"/>
            <a:ext cx="4157377" cy="440055"/>
            <a:chOff x="10561320" y="3805238"/>
            <a:chExt cx="4157377" cy="440055"/>
          </a:xfrm>
        </p:grpSpPr>
        <p:sp>
          <p:nvSpPr>
            <p:cNvPr id="18" name="TextBox 18"/>
            <p:cNvSpPr txBox="1"/>
            <p:nvPr/>
          </p:nvSpPr>
          <p:spPr>
            <a:xfrm>
              <a:off x="10561320" y="3805238"/>
              <a:ext cx="415737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不可达就输出 -1，跳过这组。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0561320" y="4995862"/>
            <a:ext cx="3415284" cy="440055"/>
            <a:chOff x="10561320" y="4995862"/>
            <a:chExt cx="3415284" cy="440055"/>
          </a:xfrm>
        </p:grpSpPr>
        <p:sp>
          <p:nvSpPr>
            <p:cNvPr id="20" name="TextBox 20"/>
            <p:cNvSpPr txBox="1"/>
            <p:nvPr/>
          </p:nvSpPr>
          <p:spPr>
            <a:xfrm>
              <a:off x="10561320" y="4995862"/>
              <a:ext cx="341528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len 是还需填写的位数。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0561320" y="6186488"/>
            <a:ext cx="4960048" cy="440055"/>
            <a:chOff x="10561320" y="6186488"/>
            <a:chExt cx="4960048" cy="440055"/>
          </a:xfrm>
        </p:grpSpPr>
        <p:sp>
          <p:nvSpPr>
            <p:cNvPr id="22" name="TextBox 22"/>
            <p:cNvSpPr txBox="1"/>
            <p:nvPr/>
          </p:nvSpPr>
          <p:spPr>
            <a:xfrm>
              <a:off x="10561320" y="6186488"/>
              <a:ext cx="496004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首位从 1 开始，其余位从 0 开始。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527810" y="1257300"/>
            <a:ext cx="2049780" cy="586740"/>
            <a:chOff x="1527810" y="1257300"/>
            <a:chExt cx="2049780" cy="586740"/>
          </a:xfrm>
        </p:grpSpPr>
        <p:sp>
          <p:nvSpPr>
            <p:cNvPr id="2" name="TextBox 2"/>
            <p:cNvSpPr txBox="1"/>
            <p:nvPr/>
          </p:nvSpPr>
          <p:spPr>
            <a:xfrm>
              <a:off x="1527810" y="1257300"/>
              <a:ext cx="204978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代码与执行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33500" y="2248852"/>
            <a:ext cx="7780096" cy="790575"/>
            <a:chOff x="1333500" y="2248852"/>
            <a:chExt cx="7780096" cy="790575"/>
          </a:xfrm>
        </p:grpSpPr>
        <p:sp>
          <p:nvSpPr>
            <p:cNvPr id="4" name="TextBox 4"/>
            <p:cNvSpPr txBox="1"/>
            <p:nvPr/>
          </p:nvSpPr>
          <p:spPr>
            <a:xfrm>
              <a:off x="1333500" y="2248852"/>
              <a:ext cx="7780096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 4/5：选择并追加当前数字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464183" y="3227070"/>
            <a:ext cx="8731606" cy="5155692"/>
            <a:chOff x="1464183" y="3227070"/>
            <a:chExt cx="8731606" cy="5155692"/>
          </a:xfrm>
        </p:grpSpPr>
        <p:sp>
          <p:nvSpPr>
            <p:cNvPr id="6" name="TextBox 6"/>
            <p:cNvSpPr txBox="1"/>
            <p:nvPr/>
          </p:nvSpPr>
          <p:spPr>
            <a:xfrm>
              <a:off x="1464183" y="3227070"/>
              <a:ext cx="819851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           </a:t>
              </a:r>
              <a:r>
                <a:rPr lang="en-US" sz="24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40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(</a:t>
              </a:r>
              <a:r>
                <a:rPr lang="en-US" sz="24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40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d = start; d &lt;= 9; ++d) {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464183" y="3617595"/>
              <a:ext cx="677692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               </a:t>
              </a:r>
              <a:r>
                <a:rPr lang="en-US" sz="24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40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(remain &lt; cnt[d]) {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464183" y="4008120"/>
              <a:ext cx="517763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                   </a:t>
              </a:r>
              <a:r>
                <a:rPr lang="en-US" sz="24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continue</a:t>
              </a:r>
              <a:r>
                <a:rPr lang="en-US" sz="240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464183" y="4398645"/>
              <a:ext cx="304525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               }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464183" y="4789170"/>
              <a:ext cx="766541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               </a:t>
              </a:r>
              <a:r>
                <a:rPr lang="en-US" sz="24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40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left = remain - cnt[d];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464183" y="5179695"/>
              <a:ext cx="760079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rgbClr val="008000"/>
                  </a:solidFill>
                  <a:latin typeface="Consolas"/>
                  <a:ea typeface="Microsoft YaHei"/>
                  <a:cs typeface="Consolas"/>
                </a:rPr>
                <a:t>                // 只接受最少位数方案中的选择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464183" y="5570220"/>
              <a:ext cx="731001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               </a:t>
              </a:r>
              <a:r>
                <a:rPr lang="en-US" sz="24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40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(f[left] == len - 1) {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464183" y="5960745"/>
              <a:ext cx="873160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                   ans.push_back(char('0' + d));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464183" y="6351270"/>
              <a:ext cx="606613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                   remain = left;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464183" y="6741795"/>
              <a:ext cx="464454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                   --len;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464183" y="7132320"/>
              <a:ext cx="464454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                   </a:t>
              </a:r>
              <a:r>
                <a:rPr lang="en-US" sz="24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break</a:t>
              </a:r>
              <a:r>
                <a:rPr lang="en-US" sz="240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;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464183" y="7522845"/>
              <a:ext cx="304525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               }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464183" y="7913370"/>
              <a:ext cx="233446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           }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0561320" y="3805238"/>
            <a:ext cx="4384548" cy="440055"/>
            <a:chOff x="10561320" y="3805238"/>
            <a:chExt cx="4384548" cy="440055"/>
          </a:xfrm>
        </p:grpSpPr>
        <p:sp>
          <p:nvSpPr>
            <p:cNvPr id="20" name="TextBox 20"/>
            <p:cNvSpPr txBox="1"/>
            <p:nvPr/>
          </p:nvSpPr>
          <p:spPr>
            <a:xfrm>
              <a:off x="10561320" y="3805238"/>
              <a:ext cx="438454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left 是写下 d 后的剩余木棍。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0561320" y="4995862"/>
            <a:ext cx="3354705" cy="440055"/>
            <a:chOff x="10561320" y="4995862"/>
            <a:chExt cx="3354705" cy="440055"/>
          </a:xfrm>
        </p:grpSpPr>
        <p:sp>
          <p:nvSpPr>
            <p:cNvPr id="22" name="TextBox 22"/>
            <p:cNvSpPr txBox="1"/>
            <p:nvPr/>
          </p:nvSpPr>
          <p:spPr>
            <a:xfrm>
              <a:off x="10561320" y="4995862"/>
              <a:ext cx="335470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等号保证仍是最少位数。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0561320" y="6186488"/>
            <a:ext cx="4596574" cy="440055"/>
            <a:chOff x="10561320" y="6186488"/>
            <a:chExt cx="4596574" cy="440055"/>
          </a:xfrm>
        </p:grpSpPr>
        <p:sp>
          <p:nvSpPr>
            <p:cNvPr id="24" name="TextBox 24"/>
            <p:cNvSpPr txBox="1"/>
            <p:nvPr/>
          </p:nvSpPr>
          <p:spPr>
            <a:xfrm>
              <a:off x="10561320" y="6186488"/>
              <a:ext cx="459657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追加字符、扣掉木棍、位数减 1。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0561320" y="7377112"/>
            <a:ext cx="3506152" cy="440055"/>
            <a:chOff x="10561320" y="7377112"/>
            <a:chExt cx="3506152" cy="440055"/>
          </a:xfrm>
        </p:grpSpPr>
        <p:sp>
          <p:nvSpPr>
            <p:cNvPr id="26" name="TextBox 26"/>
            <p:cNvSpPr txBox="1"/>
            <p:nvPr/>
          </p:nvSpPr>
          <p:spPr>
            <a:xfrm>
              <a:off x="10561320" y="7377112"/>
              <a:ext cx="35061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break 只退出内层 for。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527810" y="1257300"/>
            <a:ext cx="2049780" cy="586740"/>
            <a:chOff x="1527810" y="1257300"/>
            <a:chExt cx="2049780" cy="586740"/>
          </a:xfrm>
        </p:grpSpPr>
        <p:sp>
          <p:nvSpPr>
            <p:cNvPr id="2" name="TextBox 2"/>
            <p:cNvSpPr txBox="1"/>
            <p:nvPr/>
          </p:nvSpPr>
          <p:spPr>
            <a:xfrm>
              <a:off x="1527810" y="1257300"/>
              <a:ext cx="204978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代码与执行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33500" y="2248852"/>
            <a:ext cx="6689674" cy="790575"/>
            <a:chOff x="1333500" y="2248852"/>
            <a:chExt cx="6689674" cy="790575"/>
          </a:xfrm>
        </p:grpSpPr>
        <p:sp>
          <p:nvSpPr>
            <p:cNvPr id="4" name="TextBox 4"/>
            <p:cNvSpPr txBox="1"/>
            <p:nvPr/>
          </p:nvSpPr>
          <p:spPr>
            <a:xfrm>
              <a:off x="1333500" y="2248852"/>
              <a:ext cx="6689674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 5/5：输出与循环结束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464183" y="3227070"/>
            <a:ext cx="4999939" cy="2031492"/>
            <a:chOff x="1464183" y="3227070"/>
            <a:chExt cx="4999939" cy="2031492"/>
          </a:xfrm>
        </p:grpSpPr>
        <p:sp>
          <p:nvSpPr>
            <p:cNvPr id="6" name="TextBox 6"/>
            <p:cNvSpPr txBox="1"/>
            <p:nvPr/>
          </p:nvSpPr>
          <p:spPr>
            <a:xfrm>
              <a:off x="1464183" y="3227070"/>
              <a:ext cx="427299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        } // 结束逐位构造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464183" y="3617595"/>
              <a:ext cx="499993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       cout &lt;&lt; ans &lt;&lt; '\n';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464183" y="4008120"/>
              <a:ext cx="356219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    } // 结束当前询问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464183" y="4398645"/>
              <a:ext cx="233446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   </a:t>
              </a:r>
              <a:r>
                <a:rPr lang="en-US" sz="2400" dirty="0">
                  <a:solidFill>
                    <a:srgbClr val="0000FF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40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 0;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464183" y="4789170"/>
              <a:ext cx="20208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dirty="0">
                  <a:solidFill>
                    <a:srgbClr val="111111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084820" y="3805238"/>
            <a:ext cx="2748915" cy="440055"/>
            <a:chOff x="8084820" y="3805238"/>
            <a:chExt cx="2748915" cy="440055"/>
          </a:xfrm>
        </p:grpSpPr>
        <p:sp>
          <p:nvSpPr>
            <p:cNvPr id="12" name="TextBox 12"/>
            <p:cNvSpPr txBox="1"/>
            <p:nvPr/>
          </p:nvSpPr>
          <p:spPr>
            <a:xfrm>
              <a:off x="8084820" y="380523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每组答案独占一行。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084820" y="4995862"/>
            <a:ext cx="4293680" cy="440055"/>
            <a:chOff x="8084820" y="4995862"/>
            <a:chExt cx="4293680" cy="440055"/>
          </a:xfrm>
        </p:grpSpPr>
        <p:sp>
          <p:nvSpPr>
            <p:cNvPr id="14" name="TextBox 14"/>
            <p:cNvSpPr txBox="1"/>
            <p:nvPr/>
          </p:nvSpPr>
          <p:spPr>
            <a:xfrm>
              <a:off x="8084820" y="4995862"/>
              <a:ext cx="429368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可达时每轮一定存在合适的 d。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084820" y="6186488"/>
            <a:ext cx="4823746" cy="440055"/>
            <a:chOff x="8084820" y="6186488"/>
            <a:chExt cx="4823746" cy="440055"/>
          </a:xfrm>
        </p:grpSpPr>
        <p:sp>
          <p:nvSpPr>
            <p:cNvPr id="16" name="TextBox 16"/>
            <p:cNvSpPr txBox="1"/>
            <p:nvPr/>
          </p:nvSpPr>
          <p:spPr>
            <a:xfrm>
              <a:off x="8084820" y="6186488"/>
              <a:ext cx="482374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每轮 len 减 1，所以构造会结束。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527810" y="1257300"/>
            <a:ext cx="2049780" cy="586740"/>
            <a:chOff x="1527810" y="1257300"/>
            <a:chExt cx="2049780" cy="586740"/>
          </a:xfrm>
        </p:grpSpPr>
        <p:sp>
          <p:nvSpPr>
            <p:cNvPr id="2" name="TextBox 2"/>
            <p:cNvSpPr txBox="1"/>
            <p:nvPr/>
          </p:nvSpPr>
          <p:spPr>
            <a:xfrm>
              <a:off x="1527810" y="1257300"/>
              <a:ext cx="204978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验证与总结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33500" y="2248852"/>
            <a:ext cx="7671054" cy="790575"/>
            <a:chOff x="1333500" y="2248852"/>
            <a:chExt cx="7671054" cy="790575"/>
          </a:xfrm>
        </p:grpSpPr>
        <p:sp>
          <p:nvSpPr>
            <p:cNvPr id="4" name="TextBox 4"/>
            <p:cNvSpPr txBox="1"/>
            <p:nvPr/>
          </p:nvSpPr>
          <p:spPr>
            <a:xfrm>
              <a:off x="1333500" y="2248852"/>
              <a:ext cx="7671054" cy="790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0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为什么整个算法得到最小正整数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61135" y="3438525"/>
            <a:ext cx="10874121" cy="586740"/>
            <a:chOff x="1461135" y="3438525"/>
            <a:chExt cx="10874121" cy="586740"/>
          </a:xfrm>
        </p:grpSpPr>
        <p:sp>
          <p:nvSpPr>
            <p:cNvPr id="6" name="TextBox 6"/>
            <p:cNvSpPr txBox="1"/>
            <p:nvPr/>
          </p:nvSpPr>
          <p:spPr>
            <a:xfrm>
              <a:off x="1461135" y="3438525"/>
              <a:ext cx="10874121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① 枚举末位覆盖所有数字串，较小状态的最优值推出 f[s]。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461135" y="5010150"/>
            <a:ext cx="11399139" cy="586740"/>
            <a:chOff x="1461135" y="5010150"/>
            <a:chExt cx="11399139" cy="586740"/>
          </a:xfrm>
        </p:grpSpPr>
        <p:sp>
          <p:nvSpPr>
            <p:cNvPr id="8" name="TextBox 8"/>
            <p:cNvSpPr txBox="1"/>
            <p:nvPr/>
          </p:nvSpPr>
          <p:spPr>
            <a:xfrm>
              <a:off x="1461135" y="5010150"/>
              <a:ext cx="11399139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② 首位 0 可换成同消耗的 6，因此 f[n] 也是合法最少位数。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461135" y="6581775"/>
            <a:ext cx="10571226" cy="586740"/>
            <a:chOff x="1461135" y="6581775"/>
            <a:chExt cx="10571226" cy="586740"/>
          </a:xfrm>
        </p:grpSpPr>
        <p:sp>
          <p:nvSpPr>
            <p:cNvPr id="10" name="TextBox 10"/>
            <p:cNvSpPr txBox="1"/>
            <p:nvPr/>
          </p:nvSpPr>
          <p:spPr>
            <a:xfrm>
              <a:off x="1461135" y="6581775"/>
              <a:ext cx="10571226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rgbClr val="111111"/>
                  </a:solidFill>
                  <a:latin typeface="Consolas"/>
                  <a:ea typeface="Microsoft YaHei"/>
                  <a:cs typeface="Consolas"/>
                </a:rPr>
                <a:t>③ 每次选最小可行数字，保证同位数下第一个不同位最小。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461135" y="8153400"/>
            <a:ext cx="11217402" cy="586740"/>
            <a:chOff x="1461135" y="8153400"/>
            <a:chExt cx="11217402" cy="586740"/>
          </a:xfrm>
        </p:grpSpPr>
        <p:sp>
          <p:nvSpPr>
            <p:cNvPr id="12" name="TextBox 12"/>
            <p:cNvSpPr txBox="1"/>
            <p:nvPr/>
          </p:nvSpPr>
          <p:spPr>
            <a:xfrm>
              <a:off x="1461135" y="8153400"/>
              <a:ext cx="11217402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0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④ 最后一位要求 f[left] = 0，所以最终必定恰好用完木棍。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111111"/>
      </a:dk1>
      <a:lt1>
        <a:srgbClr val="FFFFFF"/>
      </a:lt1>
      <a:dk2>
        <a:srgbClr val="1F497D"/>
      </a:dk2>
      <a:lt2>
        <a:srgbClr val="EEF4FA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477"/>
      </a:accent5>
      <a:accent6>
        <a:srgbClr val="CCD7E2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111111"/>
      </a:dk1>
      <a:lt1>
        <a:srgbClr val="FFFFFF"/>
      </a:lt1>
      <a:dk2>
        <a:srgbClr val="1F497D"/>
      </a:dk2>
      <a:lt2>
        <a:srgbClr val="EEF4FA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477"/>
      </a:accent5>
      <a:accent6>
        <a:srgbClr val="CCD7E2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740</TotalTime>
  <Words>7871</Words>
  <Application>Microsoft Office PowerPoint</Application>
  <PresentationFormat>自定义</PresentationFormat>
  <Paragraphs>465</Paragraphs>
  <Slides>44</Slides>
  <Notes>44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44</vt:i4>
      </vt:variant>
    </vt:vector>
  </HeadingPairs>
  <TitlesOfParts>
    <vt:vector size="49" baseType="lpstr">
      <vt:lpstr>微软雅黑</vt:lpstr>
      <vt:lpstr>Arial</vt:lpstr>
      <vt:lpstr>Cambria Math</vt:lpstr>
      <vt:lpstr>Consolas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泉 小林</cp:lastModifiedBy>
  <cp:revision>17</cp:revision>
  <dcterms:created xsi:type="dcterms:W3CDTF">2026-09-17T07:08:34Z</dcterms:created>
  <dcterms:modified xsi:type="dcterms:W3CDTF">2026-09-18T16:08:21Z</dcterms:modified>
  <cp:category/>
  <cp:contentStatus/>
  <dc:language>zh-CN</dc:language>
</cp:coreProperties>
</file>