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1497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今天我们来看二零二四年 CSP-J 的接龙题。先不要背“两个人加一个窗口”这个结论，我们沿着完整状态、压缩信息、减少重复枚举的顺序走一遍。整节课最重要的问题是：为了决定下一步，我们究竟需要知道哪些信息？把这个问题想清楚，后面的数组和循环就都有了依据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题小木棍需要在合法方案中比较大小，而这道接龙只要求判断合法过程是否存在。因此，我们可以用可达或不可达来表达状态，不需要记录最优值。不过，两题都需要先想清楚状态保存什么。我们接下来从具体规则出发，逐项确定下一步依赖的信息，而不是看到动态规划就直接写数组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我们把一轮拆成三件事。先选人，他不能和上一轮相同；再在他的词库中截取连续的一段，长度至少为二、至多为 k，不能跳选或逆序；最后检查起点，首轮从一开始，以后接上上一轮结尾。这一段的末尾决定下一轮要接什么。询问要求恰好若干轮后停在指定数字，轮数和末尾都必须符合，不能只满足其中一个。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先把官方样例的三个词库读清楚。第一个是一、二、三、四、一；第二个是一、二、五；第三个是五、一、六。这里 k 等于三，所以每次只能取两个或三个连续元素。询问一、二是问一轮能不能到二，询问二、四是问两轮能不能到四。请大家先自己找第一轮片段，尤其注意数字一不一定在词库开头。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人可以选一二和一二三，第二人可以选一二和一二五，第三人还可以从中间的一开始选择一六。所以第一轮终点有二、三、五、六，不能漏掉六。记录最后参与者时，二对应一和二两个编号，三只对应一，五只对应二，六只对应三。一二三四超过长度上限，所以四暂时不可达。先把“二有两种上一人”这个细节记下来，它马上会变得重要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先让第二人选择一二，再让第一人选择二三四，两段首尾相接，参与者不同，长度也合法，因此恰好两轮能够到四。但一轮不能到四，所以不同轮数的答案可能不同。不能用一段长度为一的序列凑出空的一轮，也不能到达后直接等待。接下来的每一层状态都必须明确表示恰好几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看数据范围时，重点比较大小关系。人数和询问数最多十万，词库总长度与值域最多二十万，k 也可能很大，不能枚举所有片段。反过来，询问轮数最多一百，逐轮计算是可以考虑的。我们用 L 表示总长度，R 表示最大询问轮数，V 表示值域上界。理想方向是每轮只做线性规模工作，并让很多询问共用结果。每组数据相互独立，最多五组。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最朴素的搜索很容易描述。已经做了 t 轮，结尾为 x，上一人是 p，就枚举一个不同的人，再枚举他词库中以 x 开头、长度合法的片段，选定以后递归。做到要求轮数时检查末尾。这个过程表达了所有可能性，但每一层的选择可能很多。如果不同路径走到一样的局面，后面还重复搜索，就非常浪费。我们来找一找这种重复局面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假设两条历史虽然选过的片段不同，但轮数、结尾数字、上一人都相同。未来起点由结尾决定，不能选谁由上一人决定，还剩多少轮由当前轮数决定。词库不会因为用过就减少，所以更早的片段不影响后续。这样的两条历史拥有相同后继，可以合并为一个状态。这里不是只凭感觉说有重复，而是逐一确认未来所需条件完全相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第一轮的数字二。如果它是由第一人到达，下一轮就不能再由第一人选二三四；如果是由第二人到达，就允许第一人继续接。因此，只记录数字二可达，会把这两种后继不同的情况混起来。我们需要最后参与者的信息。请学生先对左右两种历史分别作判断，再揭示结论，这样他们能体会到这个维度是被规则逼出来的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既然要记录上一人，是不是还要记录所有参与过的人？不需要。规则只约束相邻轮次，所以一、二、一这样的参与者顺序是允许的，只要相应片段合法。词库也不会消耗，一个片段以后仍然能用。不要套用访问过就不能再访问的图搜索习惯，否则会误删合法过程。我们只保留最近一次参与者，不保留整条历史名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现在完整状态就清楚了：f 的三个下标分别是恰好轮数、结尾数字和最后参与者，值表示是否存在这样的过程。这个值不是方案数，也不需要区分到达它的不同路径。样例中第一轮到二、上一人为一和上一人为二，两个状态都成立。询问某轮某个结尾时，只要存在一种最后参与者即可。状态含义确定以后，才来讨论转移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考虑最后一轮由 p 选择词库中的第 i 到第 j 个元素，统一使用从零开始的下标。长度是 j 减 i 加一，必须在二到 k 之间。上一轮则要已经到达起点的数字，并且上一人 u 与 p 不同。两个条件满足，就能到达新的结尾 s[j]，最后参与者也变成 p。这个转移逐条对应题目规则，因此是后面所有优化的正确性基准。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状态正确，不代表实现就高效。首先，数字与参与者的组合太多，直接开三维数组不可行，滚动掉轮数也还很大。其次，每个起点可以搭配很多终点，逐个枚举片段仍然很慢。我们要把这两个瓶颈分开处理。先减少每个数字需要保存的参与者信息，再处理区间转移。这样才能清楚知道每一步优化究竟省掉了什么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把某轮能够到达 x 的所有最后参与者看成一个集合。下一轮准备由 p 接龙时，我们不会询问这个集合的总人数，也不会要求列出全部编号，只会问里面有没有一个不是 p 的人。这个问题的答案才是转移真正需要的。压缩状态并不要求还原完整集合，只要求对未来的所有合法性判断保持等价。先让学生说出这个查询，再讨论保留几个代表。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一个代表是否足够？样例中二的参与者集合是一和二。如果任意只保留一，下一轮 p 等于一时，就会错误地认为没有不同的人，而实际上二可以支持转移。只保留二也会在 p 等于二时失败。因此，不是任选一个历史就够了。这个反例说明，要让所有后继查询都正确，至少要能表达“还存在另一个不同编号”。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现在保留两个不同编号 a、b。对于任意下一人 p，如果 p 不等于 a，就直接用 a；如果 p 等于 a，那么由于 b 与 a 不同，b 一定也与 p 不同。两种情况覆盖所有 p。因此两个不同编号已经能保证任意人接得上，第三个编号不会改变判断。强调“不同”二字，不是两条路径，更不是同一个人重复出现两次。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所有集合归纳成三类：空集合说明不可达；只有一个编号时，下一人必须与它不同；至少两个不同编号时，任意下一人都可以接。只有单一编号这一类需要知道具体是谁，多个编号时任取两个代表就足够。本题说的状态压缩，是删掉下一步不需要的信息，并不是把十万个人装进一个位掩码。不要让术语妨碍理解真正的压缩依据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我们用 a 和 b 两个数组保存每个数字的代表，没有代表用负一。第一格空时第二格也必须空；第一格有编号，第二格可能为空，也可能是另一个不同编号。空集合、单人集合和两人集合的表示都在页面上。集合中编号的先后顺序不重要，但去重非常重要。同一个人沿两条路径来到同一个数字，只能算一个参与者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加入下一轮状态时，先看第一格是否为空，空就直接放入 p。否则，只有 p 不同于第一格且第二格为空时，才填第二格。若第二格已经有不同编号，集合就已经拥有对任意下一人都可用的能力，后续编号可以忽略。请学生把空、重复、第二种、第三种编号这四种输入依次代入代码，确认它们都保持两个代表不同的不变量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轮没有上一人，能不能避免单独写一套逻辑？设一个虚拟参与者零，在游戏开始之前停在数字一。所有真实玩家编号都大于零，因此都与它不同，第一轮任意玩家都能从一开始。其他数字仍为空，所以不能从别处开始。这里虚拟状态是零轮，不消耗一轮。空值必须是负一，否则会把不可达与初始可达混为一谈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canStart 的两个参数分别是起点数字和准备接龙的人。对两个代表分别检查：必须不是空，还要不同于当前玩家；任一代表满足就返回真。两个判断之间是或，每个代表内部是且。这个函数读取上一轮数组，不能读取正在生成的下一轮。后面窗口统计的就是这个判断为真的位置数，因此这里语义一定要先弄清楚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到这里，保存状态和检查上一人已经降成常数级工作，但还没有解决片段太多的问题。一个起点可以连接后面最多 k 减一个终点，如果仍然逐条扩展，总成本依然很大。注意我们只判断终点是否可达，不统计多少种片段。既然多个片段可能更新同一个结果，就可以反过来固定终点，合并对许多起点的检查。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玩家和终点后，无论从哪个合法起点走来，新状态的结尾和最后参与者都相同。因此没有必要逐条做相同更新，只需知道至少一个合法起点是否存在。新的问题变成某个区间内是否存在可用位置。请先不要直接背滑动窗口代码，我们接着从长度限制推起点范围，窗口的两个端点都能用题意解释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片段长度为 j 减 i 加一，至少为二推出 i 至多为 j 减一，这正是排除长度一。长度至多为 k 推出 i 至少为 j 减 k 加一，再与数组从零开始的边界合并。于是起点区间是零与 j 减 k 加一的较大值，到 j 减一。左端超过右端时就是空窗口。这里的下标都指位置，不是词库中存放的数字。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这是为手算设计的例子，不是官方样例。词库是一、四、二、五、六，设上一轮判断得到位置零和二可用，其他位置不可用。k 等于三，终点下标为二时，起点只能在零和一之间。位置零可用，所以计数为一。位置二虽然本身具有可用性，却是当前终点，不能同时当起点，否则片段长度只剩一。请先数窗口内的位置，再揭示计数。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持同一条词库和相同的上一轮状态，终点向右移动到三。起点区间从零、一变成一、二，中间的位置一不变，只多了二、少了零。加入的位置二可用，计数加一；移走的位置零也可用，计数减一，所以最后仍为一。重要的是我们没有重新扫描整个区间，只处理边界两处变化。下一页把这个观察推广成通用下标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对比两个相邻窗口：上一终点的窗口从 j 减 k 到 j 减二，当前窗口从 j 减 k 加一到 j 减一。因此新进入的是 j 减一，离开的是 j 减 k。加入前先判断 j 至少为一，删除前判断 j 至少为 k，防止负下标。两步完成后才判断计数大于零。尤其不要把要删除的位置误写成当前窗口的新左端。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虽然最终只问有没有，但维护过程不能只用一个布尔值。假设窗口有两个合法起点，删除其中一个后还有另一个，不能直接改成没有。计数记录二变成一，才不会丢失存在性。另外，同一个数字出现两次也是两个位置，它们在不同时刻进出窗口。active 统计可用位置数，不是不同数字数，也不是接龙方案数。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窗口扫描要求上一轮状态固定，否则同一个位置加入时与删除时的可用性可能不同。看两个玩家的反例：第一人词库一二，第二人词库二三，k 等于二。第一轮只能由第一人从一走到二。如果立刻把新到达的二当作旧状态，让第二人继续走到三，就把实际需要两轮的过程算进了一轮。由于两人确实不同，上一人检查也挡不住这种混层，必须分开读写数组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个玩家扫描词库，每换一个词库先把计数归零。终点从零开始递增，先把前一位置按条件加入，再把过期位置按条件删除。两步之后如果计数大于零，就把当前玩家加入终点数字的下一轮代表集合。每个位置只会进入一次、离开一次，所以一个词库的成本与长度成正比。让学生逐行对应上一页推导的两个边界，确认代码没有额外枚举起点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用四个边界快速检查公式。终点零前面没有位置，所以不会生成长度一的片段。k 等于二时，窗口只剩紧邻前一位置，正确对应相邻两个元素。词库只有一个元素时始终没有转移。k 大于词库长度时不发生删除，所有前面的起点都保留，仍然合法。代码中的条件既落实了区间边界，也防止访问负下标，不需要为这些情况另写算法。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现在把局部工具连成一轮。开始时 cur 是恰好前一轮的状态，先清空 nxt；然后扫描全部词库，把所有本轮结果加入 nxt；等所有人都处理完，才回答这一轮的询问；最后交换数组。强调必须等词库扫描完再回答，因为不同玩家可能给同一数字补上第二代表。交换后含义向前推进一轮，下一次再清空旧写层。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官方样例第二轮，第一人的词库扫描到数字四时，终点下标是三，起点窗口包含下标一和二，对应数字二、三。第一轮到二的代表里有第二人，所以第一人能从二接上，得到四。右边列出了第二轮的完整结果：一和六由第三人到达，三和四由第一人到达，五由第二人到达。第三人选五一或五一六、第二人选二五，都可以逐条验证。注意第二轮没有二，这会影响下一轮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为什么轮数增加，四反而不可达了？因为四只在第一人的词库出现，最后片段只能是二三四或三四。前者要求第二轮到二，但二不可达；后者要求第二轮到三且上一人不是第一人，但三仅由第一人到达。两个候选都失败，所以第三轮不能到四。这个反例比抽象强调更有说服力：精确轮数的状态必须分层，旧结果不能直接继承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官方给出的六轮方案可以分前后三轮读。前三轮分别由一、二、三号玩家选一二、二五、五一，重新停在一；后三轮再由一、二、三号玩家选一二、二五、五一六，最终到六。相邻人不同，重复参与隔开了轮次，每段长度都是二或三，首尾能接上。因此六轮到六成立。这里也说明词库片段允许重复使用，不能设置永久访问标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上一轮之外的状态以后都不会被读取，因此只需要两层，每层两个代表数组。cur 只读、nxt 只写，完成一轮后分别交换第一代表数组和第二代表数组。交换没有清除旧内容，只是让数组换了职责，所以下一次循环仍然必须把 nxt 填回空值。可以让学生在纸上画出两组数组的名字如何交换，理解滚动不等于合并。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很多询问的轮数相同，没有必要反复做相同的动态规划。读入时把每个询问的原编号放进它所属轮数的列表，目标数字另外保存。计算完一轮就只遍历那一组编号，用 nxt 的第一代表是否为空判断答案。第一代表非空就说明可达，因为我们始终保持第二格不能单独非空。答案写回原编号，全部计算完再按原顺序打印，这就是离线处理。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分析时间时一定要和代码中的每个循环对应。每一轮扫描全部词库需要线性于总长度的时间，另外两个 fill 会扫描整个值域，成本不能忽略。做 R 轮后得到 R 乘以 L 加 V，再加一次性询问处理。读入的线性成本也包含在里面。若另写只清空访问值的版本，可以重新分析，但当前完整值域清空的程序不能直接声称只有 R 乘 L。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空间分三部分看。保存词库元素需要 L，词库容器数量为 n，每个长度至少一，所以 n 不超过 L。四个状态数组都是值域大小，常数四不改变阶数。询问目标、答案、分组编号各保存线性数量，轮数列表本身最多一百零一个。合起来就是 L 加 V 加 q 的空间，没有再乘轮数，也没有乘参与者人数。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正确性连成一个归纳证明。零轮虚拟状态恰好允许所有玩家从一开始。假设前一轮代表正确，两个代表与完整集合对合法上一人查询等价，窗口又恰好包含所有长度合法的起点，因此生成的新状态既不漏掉合法转移，也不会多出非法转移。分开读写并清空，确保只增加一轮。这样从零轮归纳到最大询问轮数，每个答案都正确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看代码时，就不应该再觉得它是突然出现的。输入部分保存不变的词库，查询部分组织需要回答的轮次，两个工具函数分别对应状态读取和合并，扫描部分对应窗口推导，最后回答和交换对应轮次不变量。接下来五页可以顺序拼成完整程序，另外也提供独立源码。再次确认三种编号约定：玩家从一开始，位置从零开始，空值是负一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程序使用 C++17，先关闭同步并解除输入绑定，提高大量读入的效率。固定值域上界二十万，空代表常量负一。每一组测试读入人数、长度上限和询问数，再按玩家保存各自的序列。容器放在测试组循环内部，保证上一组数据不会混入下一组。此处玩家索引从一开始，但 resize 后的序列元素仍是零下标，后面的窗口要保持一致。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轮数最多一百，所以分组数组开一百零一格。每读到一个询问，就保存目标数字，把原编号放到对应轮数的分组，并更新最大轮数 R。接下来四个代表数组都初始化为空，最后只把 cur1 的数字一位置设为虚拟参与者零。这几行建立零轮状态，不能误写成第一轮已经到达一，否则所有询问轮数都会错位。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两个 lambda 只是把已经讲过的逻辑放在当前测试组内部。方括号中的引用捕获，让它们直接访问当前数组。canStart 仅读 cur，分别检查两个代表是否有效且不同于当前人。addPlayer 仅读写 nxt，先填第一格，再按不同编号填第二格。数组交换后这些引用仍然指向变量当前的内容，所以函数不必在每一轮重新定义。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最外层从第一轮算到最大询问轮数，循环开始先清空两个写层。每个玩家有自己的扫描和自己的计数器，不能跨词库延续 active。终点逐次右移，条件加入前一位置、条件删除过期位置，然后决定是否加入当前玩家。此页结束还在轮数循环内部，当前所有词库处理完，但尚未回答询问和交换数组。下一页接上这两步。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遍历当前轮次的询问编号，检查对应目标在 nxt 中是否可达，答案保存到原位置。随后交换两对数组，进入下一轮。等所有轮次结束，再按 answer 的原顺序输出，每行一个零或一。若喜欢交换后再回答，当然也可以，但那时必须读 cur。当前代码采用回答后交换，千万不要只改语句顺序却忘了改数组。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七个询问检查整个思路。一轮到二成立，一轮到四受长度限制失败，两轮到四由第二人接第一人实现，三轮到四因为上一轮起点条件不满足而失败。六轮到六用前面验证的六段方案。一轮到一不成立，是因为样例没有长度二或三、从一回到一的片段，不是因为数字相同天然违法。七在任何词库都不存在，因此七轮到七也失败。最终顺序是一、零、一、零、一、零、零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调试时按信息类型检查。代表是否去重，空值和虚拟编号是否分开；窗口加入和删除的下标是否正确，当前终点有没有错误加入；每个词库是否重置计数；每轮是否清空写层并固定读取旧层；不同测试组是否独立；答案是否恢复输入顺序。很多错误不在语法，而是把轮数、位置、数字和玩家编号混在了一起。每个变量最好都能用一句话解释清楚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停在这一页，让学生独立判断并写理由。第一题同时检查长度下限、长度上限与单人不能连续参与。第二题检查首尾相同并不意味着片段长度一，同时检查不同人可以反复交替。第三题要求把两个代表的证明应用到具体编号。第四题要求不看代码，直接由公式写出起点范围及进出位置。所有数据都是课堂自拟，不是新增官方样例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题答案是一、零、零：第一轮能选一二，不能选长度三的一二三，只有一人又使第二轮无合法玩家。第二题任意正轮数都成立，两人轮流选两个位置组成的一一即可。第三题保留四和七对当前人四、七、九都能找到不同代表。第四题代入终点五与 k 为四，得到起点二到四，新进入四，移出一。要求学生说出为什么，不能只记住答案。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最开始的问题：下一步真正需要什么信息？本题用两个不同参与者保留全部合法性判断，又通过固定终点，把重复的片段枚举改成窗口内是否存在可用起点。滚动数组和离线分组则解决空间与重复询问。以后遇到状态很大或区间转移很多的题，可以沿着这两类问题继续思考。题目与官方样例来自洛谷 P11230，主要算法说明依据用户提供的题解，辅助核对了 ty_mxzhn 的公开题解；教学顺序、手算图与练习为本课整理。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ain_teaching_styl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hain_teaching_styl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1368171" y="1343978"/>
            <a:ext cx="4866717" cy="39241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CSP-J 2024 · 第二轮 · 第</a:t>
            </a:r>
            <a:r>
              <a:rPr lang="zh-CN" altLang="en-US" sz="25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四</a:t>
            </a:r>
            <a:r>
              <a:rPr lang="zh-CN" sz="255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314450" y="2396490"/>
            <a:ext cx="9726930" cy="2819400"/>
            <a:chOff x="1314450" y="2396490"/>
            <a:chExt cx="9726930" cy="2819400"/>
          </a:xfrm>
        </p:grpSpPr>
        <p:sp>
          <p:nvSpPr>
            <p:cNvPr id="5" name="TextBox 5"/>
            <p:cNvSpPr txBox="1"/>
            <p:nvPr/>
          </p:nvSpPr>
          <p:spPr>
            <a:xfrm>
              <a:off x="1314450" y="2396490"/>
              <a:ext cx="8399735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接龙（CSPJ240</a:t>
              </a:r>
              <a:r>
                <a:rPr lang="en-US" altLang="zh-CN" sz="78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7800" b="1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）</a:t>
              </a:r>
              <a:endParaRPr lang="zh-CN" sz="7800" b="1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316736" y="4025265"/>
              <a:ext cx="536448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下一步真正需要哪些信息？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18260" y="4629150"/>
              <a:ext cx="97231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从完整状态出发，一步一步推导状态压缩与滑动窗口。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61135" y="6095048"/>
            <a:ext cx="15405735" cy="1097280"/>
            <a:chOff x="1461135" y="6095048"/>
            <a:chExt cx="15405735" cy="1097280"/>
          </a:xfrm>
        </p:grpSpPr>
        <p:sp>
          <p:nvSpPr>
            <p:cNvPr id="9" name="Line 9"/>
            <p:cNvSpPr/>
            <p:nvPr/>
          </p:nvSpPr>
          <p:spPr>
            <a:xfrm>
              <a:off x="1762125" y="6209348"/>
              <a:ext cx="14144625" cy="9525"/>
            </a:xfrm>
            <a:custGeom>
              <a:avLst/>
              <a:gdLst/>
              <a:ahLst/>
              <a:cxnLst/>
              <a:rect l="l" t="t" r="r" b="b"/>
              <a:pathLst>
                <a:path w="14144625" h="9525">
                  <a:moveTo>
                    <a:pt x="0" y="0"/>
                  </a:moveTo>
                  <a:lnTo>
                    <a:pt x="14144625" y="0"/>
                  </a:lnTo>
                </a:path>
              </a:pathLst>
            </a:custGeom>
            <a:noFill/>
            <a:ln w="42862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790700" y="6095048"/>
              <a:ext cx="228600" cy="228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791450" y="6095048"/>
              <a:ext cx="228600" cy="2286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4792325" y="6095048"/>
              <a:ext cx="228600" cy="228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61135" y="6605588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先把状态写对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33260" y="6605588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再想哪些信息能省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605510" y="6605588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最后减少重复枚举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6736" y="7778115"/>
            <a:ext cx="8553450" cy="1200150"/>
            <a:chOff x="1316736" y="7778115"/>
            <a:chExt cx="8553450" cy="1200150"/>
          </a:xfrm>
        </p:grpSpPr>
        <p:sp>
          <p:nvSpPr>
            <p:cNvPr id="17" name="TextBox 17"/>
            <p:cNvSpPr txBox="1"/>
            <p:nvPr/>
          </p:nvSpPr>
          <p:spPr>
            <a:xfrm>
              <a:off x="1316736" y="7778115"/>
              <a:ext cx="447598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我们先不急着看代码。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8260" y="8391525"/>
              <a:ext cx="85519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先把“为什么这样做”想清楚，代码就有了依据。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399788" cy="790575"/>
            <a:chOff x="1314450" y="2286952"/>
            <a:chExt cx="4399788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39978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从小木棍走到接龙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46596"/>
            <a:ext cx="11879580" cy="1120140"/>
            <a:chOff x="1318260" y="3246596"/>
            <a:chExt cx="118795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46596"/>
              <a:ext cx="118795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在“小木棍”中，我们关心能否拼出一个数，并在合法方案中比较大小。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那么，这道“接龙”题又希望我们求什么呢？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3500" y="4766310"/>
            <a:ext cx="16002000" cy="1928812"/>
            <a:chOff x="1333500" y="4766310"/>
            <a:chExt cx="16002000" cy="1928812"/>
          </a:xfrm>
        </p:grpSpPr>
        <p:sp>
          <p:nvSpPr>
            <p:cNvPr id="10" name="Rectangle 10"/>
            <p:cNvSpPr/>
            <p:nvPr/>
          </p:nvSpPr>
          <p:spPr>
            <a:xfrm>
              <a:off x="1333500" y="4766310"/>
              <a:ext cx="16002000" cy="1928812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9134475" y="4997768"/>
              <a:ext cx="9525" cy="1388745"/>
            </a:xfrm>
            <a:custGeom>
              <a:avLst/>
              <a:gdLst/>
              <a:ahLst/>
              <a:cxnLst/>
              <a:rect l="l" t="t" r="r" b="b"/>
              <a:pathLst>
                <a:path w="9525" h="1388745">
                  <a:moveTo>
                    <a:pt x="0" y="0"/>
                  </a:moveTo>
                  <a:lnTo>
                    <a:pt x="0" y="138874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16786" y="5001578"/>
              <a:ext cx="136626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小木棍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18310" y="5664041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在所有合法方案中，找出最小的数。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89211" y="5001578"/>
              <a:ext cx="92202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90735" y="5664041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只需判断：是否存在一个合法过程。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8260" y="7232809"/>
            <a:ext cx="10698480" cy="1685925"/>
            <a:chOff x="1318260" y="7232809"/>
            <a:chExt cx="10698480" cy="1685925"/>
          </a:xfrm>
        </p:grpSpPr>
        <p:sp>
          <p:nvSpPr>
            <p:cNvPr id="17" name="TextBox 17"/>
            <p:cNvSpPr txBox="1"/>
            <p:nvPr/>
          </p:nvSpPr>
          <p:spPr>
            <a:xfrm>
              <a:off x="1318260" y="7232809"/>
              <a:ext cx="10698480" cy="168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所以本题的状态可以保存“能不能到达”，不需要保存最优值。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但两题都有同一个问题：</a:t>
              </a:r>
              <a:r>
                <a:rPr lang="zh-CN" sz="30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为了决定下一步，必须知道哪些信息？</a:t>
              </a:r>
            </a:p>
            <a:p>
              <a:pPr algn="l">
                <a:lnSpc>
                  <a:spcPts val="4200"/>
                </a:lnSpc>
                <a:spcBef>
                  <a:spcPts val="255"/>
                </a:spcBef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带着这个问题，我们先把接龙的规则看清楚。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先把一轮游戏说清楚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239929"/>
            <a:ext cx="8856345" cy="1210627"/>
            <a:chOff x="1316736" y="3239929"/>
            <a:chExt cx="8856345" cy="1210627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239929"/>
              <a:ext cx="440935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这一轮，由谁来接？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863816"/>
              <a:ext cx="88548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任选一个人 p，但他不能与上一轮的参与者相同。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872990"/>
            <a:ext cx="9176004" cy="1744028"/>
            <a:chOff x="1316736" y="4872990"/>
            <a:chExt cx="9176004" cy="1744028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4872990"/>
              <a:ext cx="57420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从他的词库中，选哪一段？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496878"/>
              <a:ext cx="9174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必须是连续子序列，长度至少为 2，至多为 k。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只能截取一整段，不能跳过中间元素，也不能倒着选。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6736" y="6801802"/>
            <a:ext cx="9233154" cy="1744028"/>
            <a:chOff x="1316736" y="6801802"/>
            <a:chExt cx="9233154" cy="1744028"/>
          </a:xfrm>
        </p:grpSpPr>
        <p:sp>
          <p:nvSpPr>
            <p:cNvPr id="14" name="TextBox 14"/>
            <p:cNvSpPr txBox="1"/>
            <p:nvPr/>
          </p:nvSpPr>
          <p:spPr>
            <a:xfrm>
              <a:off x="1316736" y="6801802"/>
              <a:ext cx="618633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这一段，要从哪个数字开始？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7425690"/>
              <a:ext cx="9231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第一轮必须从 1 开始；以后必须从上一轮的结尾开始。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这段的最后一个数字，成为下一轮需要接上的数字。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8260" y="8582978"/>
            <a:ext cx="9460611" cy="586740"/>
            <a:chOff x="1318260" y="8582978"/>
            <a:chExt cx="9460611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318260" y="8582978"/>
              <a:ext cx="946061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任务 (r, c)：能否恰好接龙 r 轮，并且最后停在 c？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我们先来看官方样例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195161"/>
            <a:ext cx="12428982" cy="586740"/>
            <a:chOff x="1318260" y="3195161"/>
            <a:chExt cx="12428982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195161"/>
              <a:ext cx="1242898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样例中共有 3 个人，k = 3。每次只能选择长度为 2 或 3 的连续片段。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33500" y="4226242"/>
            <a:ext cx="16002000" cy="2841784"/>
            <a:chOff x="1333500" y="4226242"/>
            <a:chExt cx="16002000" cy="2841784"/>
          </a:xfrm>
        </p:grpSpPr>
        <p:sp>
          <p:nvSpPr>
            <p:cNvPr id="10" name="Rectangle 10"/>
            <p:cNvSpPr/>
            <p:nvPr/>
          </p:nvSpPr>
          <p:spPr>
            <a:xfrm>
              <a:off x="1333500" y="4226242"/>
              <a:ext cx="16002000" cy="2841784"/>
            </a:xfrm>
            <a:prstGeom prst="roundRect">
              <a:avLst>
                <a:gd name="adj" fmla="val 60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6885" y="4571048"/>
              <a:ext cx="170649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个人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31486" y="4538662"/>
              <a:ext cx="30321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2　3　4　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6885" y="5432584"/>
              <a:ext cx="170649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个人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31486" y="5400199"/>
              <a:ext cx="16550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2　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6885" y="6294120"/>
              <a:ext cx="170649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个人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031486" y="6261735"/>
              <a:ext cx="16550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　1　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8260" y="7541419"/>
            <a:ext cx="10012680" cy="1653540"/>
            <a:chOff x="1318260" y="7541419"/>
            <a:chExt cx="10012680" cy="1653540"/>
          </a:xfrm>
        </p:grpSpPr>
        <p:sp>
          <p:nvSpPr>
            <p:cNvPr id="18" name="TextBox 18"/>
            <p:cNvSpPr txBox="1"/>
            <p:nvPr/>
          </p:nvSpPr>
          <p:spPr>
            <a:xfrm>
              <a:off x="1318260" y="7541419"/>
              <a:ext cx="100126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询问 (1, 2)，就是问：能否只用一轮，最后停在数字 2？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询问 (2, 4)，就是问：能否恰好用两轮，最后停在数字 4？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我们先尝试把第一轮的所有合法结果找出来。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第一轮能够到达哪些数字？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3259455"/>
            <a:ext cx="6583680" cy="3184207"/>
            <a:chOff x="1318260" y="3259455"/>
            <a:chExt cx="6583680" cy="3184207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59455"/>
              <a:ext cx="49373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第一轮必须从数字 1 开始。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4018121"/>
              <a:ext cx="6583680" cy="1718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455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个人：选 12 或 123，到达 2、3。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个人：选 12 或 125，到达 2、5。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个人：选 16，到达 6。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18260" y="5856922"/>
              <a:ext cx="602780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不能漏掉第三个人词库中间的 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48875" y="3197542"/>
            <a:ext cx="7286625" cy="3150394"/>
            <a:chOff x="10048875" y="3197542"/>
            <a:chExt cx="7286625" cy="3150394"/>
          </a:xfrm>
        </p:grpSpPr>
        <p:sp>
          <p:nvSpPr>
            <p:cNvPr id="12" name="Rectangle 12"/>
            <p:cNvSpPr/>
            <p:nvPr/>
          </p:nvSpPr>
          <p:spPr>
            <a:xfrm>
              <a:off x="10048875" y="3197542"/>
              <a:ext cx="7286625" cy="3150394"/>
            </a:xfrm>
            <a:prstGeom prst="roundRect">
              <a:avLst>
                <a:gd name="adj" fmla="val 544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462260" y="3362325"/>
              <a:ext cx="52806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终点：最后参与者的可能编号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460736" y="3960019"/>
              <a:ext cx="1961388" cy="23427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455"/>
                </a:lnSpc>
              </a:pPr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2：{1, 2}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3：{1}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5：{2}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6：{3}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8260" y="7027069"/>
            <a:ext cx="12184380" cy="1685925"/>
            <a:chOff x="1318260" y="7027069"/>
            <a:chExt cx="12184380" cy="1685925"/>
          </a:xfrm>
        </p:grpSpPr>
        <p:sp>
          <p:nvSpPr>
            <p:cNvPr id="16" name="TextBox 16"/>
            <p:cNvSpPr txBox="1"/>
            <p:nvPr/>
          </p:nvSpPr>
          <p:spPr>
            <a:xfrm>
              <a:off x="1318260" y="7027069"/>
              <a:ext cx="12184380" cy="1685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1234 虽然从 1 开始，但长度为 4，超过 k = 3，因此第一轮不能到达 4。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注意，数字 2 可以由第 1 个人到达，也可以由第 2 个人到达。</a:t>
              </a:r>
            </a:p>
            <a:p>
              <a:pPr algn="l">
                <a:lnSpc>
                  <a:spcPts val="4200"/>
                </a:lnSpc>
                <a:spcBef>
                  <a:spcPts val="255"/>
                </a:spcBef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这两种到达方式，在下一轮会不会产生区别呢？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恰好两轮，不是至多两轮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3274695"/>
            <a:ext cx="16002000" cy="2391728"/>
            <a:chOff x="1333500" y="3274695"/>
            <a:chExt cx="16002000" cy="2391728"/>
          </a:xfrm>
        </p:grpSpPr>
        <p:sp>
          <p:nvSpPr>
            <p:cNvPr id="8" name="Rectangle 8"/>
            <p:cNvSpPr/>
            <p:nvPr/>
          </p:nvSpPr>
          <p:spPr>
            <a:xfrm>
              <a:off x="1333500" y="3274695"/>
              <a:ext cx="16002000" cy="2391728"/>
            </a:xfrm>
            <a:prstGeom prst="roundRect">
              <a:avLst>
                <a:gd name="adj" fmla="val 716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73936" y="3484245"/>
              <a:ext cx="472032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第一轮：第 2 个人选 12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75460" y="4043839"/>
              <a:ext cx="602780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 开始，长度为 2，结束在 2。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89236" y="3484245"/>
              <a:ext cx="496465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第二轮：第 1 个人选 234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90760" y="4043839"/>
              <a:ext cx="550278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 2，长度为 3，结束在 4。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75460" y="4931092"/>
              <a:ext cx="119443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参与者不同，首尾相接，恰好用了两轮，所以 (2, 4) 的答案为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8260" y="6332696"/>
            <a:ext cx="12260580" cy="1653540"/>
            <a:chOff x="1318260" y="6332696"/>
            <a:chExt cx="12260580" cy="1653540"/>
          </a:xfrm>
        </p:grpSpPr>
        <p:sp>
          <p:nvSpPr>
            <p:cNvPr id="15" name="TextBox 15"/>
            <p:cNvSpPr txBox="1"/>
            <p:nvPr/>
          </p:nvSpPr>
          <p:spPr>
            <a:xfrm>
              <a:off x="1318260" y="6332696"/>
              <a:ext cx="122605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但是，第一轮无法到达 4，所以 (1, 4) 的答案为 0。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能用两轮到达，并不意味着能用一轮到达；也不能随意添加“空的一轮”。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每一轮必须选择长度至少为 2 的片段，不能停在原处直接跳过。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6736" y="8357711"/>
            <a:ext cx="8074381" cy="645414"/>
            <a:chOff x="1316736" y="8357711"/>
            <a:chExt cx="8074381" cy="645414"/>
          </a:xfrm>
        </p:grpSpPr>
        <p:sp>
          <p:nvSpPr>
            <p:cNvPr id="17" name="TextBox 17"/>
            <p:cNvSpPr txBox="1"/>
            <p:nvPr/>
          </p:nvSpPr>
          <p:spPr>
            <a:xfrm>
              <a:off x="1316736" y="8357711"/>
              <a:ext cx="80743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因此，我们必须分清“恰好进行了几轮”。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一、理解问题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数据范围告诉了我们什么？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62325"/>
            <a:ext cx="12622530" cy="2186940"/>
            <a:chOff x="1318260" y="3362325"/>
            <a:chExt cx="12622530" cy="21869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62325"/>
              <a:ext cx="12622530" cy="21869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每组数据中：人数 n ≤ 10⁵，询问数 q ≤ 10⁵，所有词库总长度 L ≤ 2×10⁵。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数字的值域上界 V = 2×10⁵，长度上限 k 也可能达到 2×10⁵。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但是，每个询问要求的轮数 r ≤ 100。令 R 为所有询问中的最大轮数。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测试数据组数 T ≤ 5，每一组都要重新初始化。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6039326"/>
            <a:ext cx="16002000" cy="1388745"/>
            <a:chOff x="1333500" y="6039326"/>
            <a:chExt cx="16002000" cy="1388745"/>
          </a:xfrm>
        </p:grpSpPr>
        <p:sp>
          <p:nvSpPr>
            <p:cNvPr id="10" name="Rectangle 10"/>
            <p:cNvSpPr/>
            <p:nvPr/>
          </p:nvSpPr>
          <p:spPr>
            <a:xfrm>
              <a:off x="1333500" y="6039326"/>
              <a:ext cx="16002000" cy="1388745"/>
            </a:xfrm>
            <a:prstGeom prst="roundRect">
              <a:avLst>
                <a:gd name="adj" fmla="val 1234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5361" y="6210300"/>
              <a:ext cx="58087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轮数很小，词库和询问很多。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6757035"/>
              <a:ext cx="113385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我们可以逐轮计算，但每一轮都应尽量只把全部词库扫描一遍。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8030051"/>
            <a:ext cx="11460480" cy="1120140"/>
            <a:chOff x="1318260" y="8030051"/>
            <a:chExt cx="114604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8030051"/>
              <a:ext cx="11460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先不急着达到这个目标。我们先想最直接的做法，再看它慢在哪里。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这样，每一次优化才有明确的对象。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125843" cy="790575"/>
            <a:chOff x="1314450" y="2286952"/>
            <a:chExt cx="7125843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最直接的办法：搜索整个过程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85172"/>
            <a:ext cx="13479780" cy="2206942"/>
            <a:chOff x="1318260" y="3285172"/>
            <a:chExt cx="13479780" cy="2206942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85172"/>
              <a:ext cx="13479780" cy="2206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52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设目前已经进行了 t 轮，结尾是 x，上一轮由 p 参与。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下一轮，我们枚举一个不等于 p 的人，再枚举他的词库中以 x 开头的连续片段。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只要片段长度在 [2, k] 中，就可以选它，并继续向下一层递归。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 t = r 时，检查结尾是否等于 c。只要找到一个合法过程，就返回成功。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3500" y="6309360"/>
            <a:ext cx="16002000" cy="1157288"/>
            <a:chOff x="1333500" y="6309360"/>
            <a:chExt cx="16002000" cy="1157288"/>
          </a:xfrm>
        </p:grpSpPr>
        <p:sp>
          <p:nvSpPr>
            <p:cNvPr id="10" name="Rectangle 10"/>
            <p:cNvSpPr/>
            <p:nvPr/>
          </p:nvSpPr>
          <p:spPr>
            <a:xfrm>
              <a:off x="1333500" y="6309360"/>
              <a:ext cx="16002000" cy="1157288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5361" y="6673215"/>
              <a:ext cx="718588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dfs(t, x, p)：从当前局面继续尝试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8260" y="8017192"/>
            <a:ext cx="11841480" cy="1120140"/>
            <a:chOff x="1318260" y="8017192"/>
            <a:chExt cx="11841480" cy="1120140"/>
          </a:xfrm>
        </p:grpSpPr>
        <p:sp>
          <p:nvSpPr>
            <p:cNvPr id="13" name="TextBox 13"/>
            <p:cNvSpPr txBox="1"/>
            <p:nvPr/>
          </p:nvSpPr>
          <p:spPr>
            <a:xfrm>
              <a:off x="1318260" y="8017192"/>
              <a:ext cx="11841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这种做法能表达题意，但每轮都可能有很多选择，搜索树会迅速扩大。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不同分支中，有没有一些“以后会做同样事情”的局面？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不同过程，可能来到同一个局面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36608"/>
            <a:ext cx="12222480" cy="1653540"/>
            <a:chOff x="1318260" y="3336608"/>
            <a:chExt cx="12222480" cy="16535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36608"/>
              <a:ext cx="12222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假设两种接龙过程都已经进行了 t 轮，最后都停在 x，上一人也都是 p。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下一轮要从哪里开始？都是 x。下一轮不能由谁参与？都是 p。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词库不会被消耗，因此之前选过哪些片段，也不会改变未来的可选片段。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5717858"/>
            <a:ext cx="16002000" cy="1453039"/>
            <a:chOff x="1333500" y="5717858"/>
            <a:chExt cx="16002000" cy="1453039"/>
          </a:xfrm>
        </p:grpSpPr>
        <p:sp>
          <p:nvSpPr>
            <p:cNvPr id="10" name="Rectangle 10"/>
            <p:cNvSpPr/>
            <p:nvPr/>
          </p:nvSpPr>
          <p:spPr>
            <a:xfrm>
              <a:off x="1333500" y="5717858"/>
              <a:ext cx="16002000" cy="1453039"/>
            </a:xfrm>
            <a:prstGeom prst="roundRect">
              <a:avLst>
                <a:gd name="adj" fmla="val 1179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16798" y="5978842"/>
              <a:ext cx="1062879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不同历史　→　相同的 (t, x, p)　→　相同的后续选择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818322" y="6512719"/>
              <a:ext cx="105308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既然后续完全相同，就可以合并这些历史，不再逐条保存。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837170"/>
            <a:ext cx="9936480" cy="1120140"/>
            <a:chOff x="1318260" y="7837170"/>
            <a:chExt cx="99364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837170"/>
              <a:ext cx="9936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这正是动态规划的出发点：用一个状态代表许多到达方式。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不过，状态中这三个信息，真的都需要吗？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只记录结尾数字，够不够？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85172"/>
            <a:ext cx="12774930" cy="1120140"/>
            <a:chOff x="1318260" y="3285172"/>
            <a:chExt cx="127749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85172"/>
              <a:ext cx="127749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官方样例的第一轮，数字 2 可以由第 1 个人到达，也可以由第 2 个人到达。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现在想让第 1 个人选择 234，继续接到数字 4。两种历史都允许这样做吗？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4830604"/>
            <a:ext cx="7572375" cy="2224564"/>
            <a:chOff x="1333500" y="4830604"/>
            <a:chExt cx="7572375" cy="2224564"/>
          </a:xfrm>
        </p:grpSpPr>
        <p:sp>
          <p:nvSpPr>
            <p:cNvPr id="10" name="Rectangle 10"/>
            <p:cNvSpPr/>
            <p:nvPr/>
          </p:nvSpPr>
          <p:spPr>
            <a:xfrm>
              <a:off x="1333500" y="4830604"/>
              <a:ext cx="7572375" cy="2224564"/>
            </a:xfrm>
            <a:prstGeom prst="roundRect">
              <a:avLst>
                <a:gd name="adj" fmla="val 770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31074" y="5014436"/>
              <a:ext cx="218812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上一人是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32598" y="5638324"/>
              <a:ext cx="655281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下一轮仍选第 1 个人，会连续重复。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32598" y="6294120"/>
              <a:ext cx="404888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这条历史不能接 234。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77375" y="4830604"/>
            <a:ext cx="7858125" cy="2224564"/>
            <a:chOff x="9477375" y="4830604"/>
            <a:chExt cx="7858125" cy="2224564"/>
          </a:xfrm>
        </p:grpSpPr>
        <p:sp>
          <p:nvSpPr>
            <p:cNvPr id="15" name="Rectangle 15"/>
            <p:cNvSpPr/>
            <p:nvPr/>
          </p:nvSpPr>
          <p:spPr>
            <a:xfrm>
              <a:off x="9477375" y="4830604"/>
              <a:ext cx="7858125" cy="2224564"/>
            </a:xfrm>
            <a:prstGeom prst="roundRect">
              <a:avLst>
                <a:gd name="adj" fmla="val 770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74948" y="5014436"/>
              <a:ext cx="218812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上一人是 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76472" y="5638324"/>
              <a:ext cx="614895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下一轮换成第 1 个人，符合要求。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76472" y="6294120"/>
              <a:ext cx="404888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这条历史可以接 234。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18260" y="7772876"/>
            <a:ext cx="9917430" cy="1120140"/>
            <a:chOff x="1318260" y="7772876"/>
            <a:chExt cx="9917430" cy="1120140"/>
          </a:xfrm>
        </p:grpSpPr>
        <p:sp>
          <p:nvSpPr>
            <p:cNvPr id="20" name="TextBox 20"/>
            <p:cNvSpPr txBox="1"/>
            <p:nvPr/>
          </p:nvSpPr>
          <p:spPr>
            <a:xfrm>
              <a:off x="1318260" y="7772876"/>
              <a:ext cx="99174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故只知道“2 可达”，不能准确判断某个参与者能否接下去。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还需要保存最后参与者的信息。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为什么不用记录所有用过的人？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606641"/>
            <a:ext cx="12630912" cy="586740"/>
            <a:chOff x="1318260" y="3606641"/>
            <a:chExt cx="12630912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606641"/>
              <a:ext cx="1263091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题目说“相邻两轮不能是同一个人”，并没有说“一个人只能参与一次”。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943951"/>
            <a:ext cx="13646086" cy="1397413"/>
            <a:chOff x="1316736" y="4943951"/>
            <a:chExt cx="13646086" cy="1397413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943951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只看参与者编号：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6736" y="5695950"/>
              <a:ext cx="783004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个人　→　第 2 个人　→　第 1 个人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105322" y="5728335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允许再次出现！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065645"/>
            <a:ext cx="10698480" cy="1653540"/>
            <a:chOff x="1318260" y="7065645"/>
            <a:chExt cx="10698480" cy="16535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065645"/>
              <a:ext cx="10698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只要每一轮选择的片段也合法，上面的参与者顺序就是允许的。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故我们只需要知道上一轮是谁，不需要保存所有用过的人。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不要把本题误写成“每个人只能访问一次”的搜索。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先把完整状态写出来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33500" y="3236119"/>
            <a:ext cx="16002000" cy="1928812"/>
            <a:chOff x="1333500" y="3236119"/>
            <a:chExt cx="16002000" cy="1928812"/>
          </a:xfrm>
        </p:grpSpPr>
        <p:sp>
          <p:nvSpPr>
            <p:cNvPr id="8" name="Rectangle 8"/>
            <p:cNvSpPr/>
            <p:nvPr/>
          </p:nvSpPr>
          <p:spPr>
            <a:xfrm>
              <a:off x="1333500" y="3236119"/>
              <a:ext cx="16002000" cy="1928812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5361" y="3522821"/>
              <a:ext cx="24768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f[t][x][p]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46885" y="4185285"/>
              <a:ext cx="150338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表示：恰好进行了 t 轮，结尾数字是 x，最后一轮由 p 参与，是否存在这样的过程。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5702618"/>
            <a:ext cx="12984480" cy="1653540"/>
            <a:chOff x="1318260" y="5702618"/>
            <a:chExt cx="12984480" cy="1653540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5702618"/>
              <a:ext cx="12984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状态值是 true 或 false，而不是方案数，也不是最优值。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很多条接龙过程可能对应同一个状态，我们只需要知道其中是否至少有一条。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例如，f[1][2][1] 和 f[1][2][2] 在官方样例中都为 true。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850029"/>
            <a:ext cx="12851130" cy="1120140"/>
            <a:chOff x="1318260" y="7850029"/>
            <a:chExt cx="1285113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850029"/>
              <a:ext cx="128511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对于询问 (r, c)，只要存在某个 p，使 f[r][c][p] 为 true，答案就是 1。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状态的含义明确了，接下来就考虑最后一轮如何发生。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完整状态如何转移？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72314"/>
            <a:ext cx="9993630" cy="1120140"/>
            <a:chOff x="1318260" y="3272314"/>
            <a:chExt cx="9993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72314"/>
              <a:ext cx="9993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考虑第 p 个人的词库 s，准备选择连续片段 s[i] 到 s[j]。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为了与后面的代码一致，我们从现在开始统一使用 </a:t>
              </a: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下标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4982528"/>
            <a:ext cx="11079480" cy="2186940"/>
            <a:chOff x="1318260" y="4982528"/>
            <a:chExt cx="11079480" cy="21869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982528"/>
              <a:ext cx="11079480" cy="21869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这个片段能用于第 t 轮，需要同时满足：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2 ≤ j - i + 1 ≤ k，即片段的长度合法；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存在上一人 u ≠ p，使 f[t - 1][s[i]][u] 为 true。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第二个条件同时保证：接得上起点，而且相邻两轮的参与者不同。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7492365"/>
            <a:ext cx="16002000" cy="1363028"/>
            <a:chOff x="1333500" y="7492365"/>
            <a:chExt cx="16002000" cy="1363028"/>
          </a:xfrm>
        </p:grpSpPr>
        <p:sp>
          <p:nvSpPr>
            <p:cNvPr id="12" name="Rectangle 12"/>
            <p:cNvSpPr/>
            <p:nvPr/>
          </p:nvSpPr>
          <p:spPr>
            <a:xfrm>
              <a:off x="1333500" y="7492365"/>
              <a:ext cx="16002000" cy="1363028"/>
            </a:xfrm>
            <a:prstGeom prst="roundRect">
              <a:avLst>
                <a:gd name="adj" fmla="val 1257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5361" y="7689056"/>
              <a:ext cx="847420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于是，可以把 f[t][s[j]][p] 设为 true。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6885" y="8222932"/>
              <a:ext cx="849134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最后一轮换成 p，结尾换成 s[j]，轮数增加 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二、先写完整状态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8761476" cy="790575"/>
            <a:chOff x="1314450" y="2286952"/>
            <a:chExt cx="8761476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状态写对了，为什么还不能直接做？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445669"/>
            <a:ext cx="10033254" cy="1744027"/>
            <a:chOff x="1316736" y="3445669"/>
            <a:chExt cx="10033254" cy="1744027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445669"/>
              <a:ext cx="625297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第一个问题：最后参与者太多。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4069556"/>
              <a:ext cx="10031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若直接开 f[t][x][p]，状态规模达到 O(RVn)。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即使滚动掉轮数，逐个保存“数字 × 参与者”也可能非常大。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5683091"/>
            <a:ext cx="10338054" cy="1744028"/>
            <a:chOff x="1316736" y="5683091"/>
            <a:chExt cx="10338054" cy="1744028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5683091"/>
              <a:ext cx="58087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第二个问题：连续片段太多。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6306979"/>
              <a:ext cx="103365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一个长度为 l 的词库，每个起点后面都可能有接近 k 个终点。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逐个枚举这些片段，单个词库就可能花费 O(lk) 的时间。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8260" y="8055769"/>
            <a:ext cx="11338560" cy="1049655"/>
            <a:chOff x="1318260" y="8055769"/>
            <a:chExt cx="11338560" cy="1049655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8055769"/>
              <a:ext cx="113385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我们分两步处理：先减少状态保存的信息，再减少转移的枚举。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8518684"/>
              <a:ext cx="113385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先来看：上一轮所有可能的参与者，我们真的需要全部记住吗？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5490210" cy="790575"/>
            <a:chOff x="1314450" y="2286952"/>
            <a:chExt cx="5490210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549021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下一轮究竟会问什么？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529489"/>
            <a:ext cx="12279630" cy="1120140"/>
            <a:chOff x="1318260" y="3529489"/>
            <a:chExt cx="12279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529489"/>
              <a:ext cx="12279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对于某个轮数 t 和结尾 x，把所有可能的最后参与者放入集合 P[t][x]。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现在准备让第 p 个人从 x 开始接龙。我们需要向这个集合询问什么？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5332095"/>
            <a:ext cx="8478202" cy="1330166"/>
            <a:chOff x="1333500" y="5332095"/>
            <a:chExt cx="8478202" cy="1330166"/>
          </a:xfrm>
        </p:grpSpPr>
        <p:sp>
          <p:nvSpPr>
            <p:cNvPr id="10" name="Line 10"/>
            <p:cNvSpPr/>
            <p:nvPr/>
          </p:nvSpPr>
          <p:spPr>
            <a:xfrm>
              <a:off x="1333500" y="5332095"/>
              <a:ext cx="9525" cy="1080135"/>
            </a:xfrm>
            <a:custGeom>
              <a:avLst/>
              <a:gdLst/>
              <a:ahLst/>
              <a:cxnLst/>
              <a:rect l="l" t="t" r="r" b="b"/>
              <a:pathLst>
                <a:path w="9525" h="1080135">
                  <a:moveTo>
                    <a:pt x="0" y="0"/>
                  </a:moveTo>
                  <a:lnTo>
                    <a:pt x="0" y="1080135"/>
                  </a:lnTo>
                </a:path>
              </a:pathLst>
            </a:custGeom>
            <a:noFill/>
            <a:ln w="85725">
              <a:solidFill>
                <a:schemeClr val="accent3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02498" y="5503069"/>
              <a:ext cx="809659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集合中，是否存在一个不等于 p 的编号？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04022" y="6075521"/>
              <a:ext cx="81076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只要存在一个，就有一条合法历史可以接上。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425690"/>
            <a:ext cx="11079480" cy="1120140"/>
            <a:chOff x="1318260" y="7425690"/>
            <a:chExt cx="110794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425690"/>
              <a:ext cx="11079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我们不关心集合里共有多少人，也不需要把所有编号列出来。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因此，压缩的目标不是保留整个集合，而是</a:t>
              </a: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保留这个判断的结果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只保存一个编号，仍然不够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13760"/>
            <a:ext cx="12603480" cy="1120140"/>
            <a:chOff x="1318260" y="3413760"/>
            <a:chExt cx="126034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13760"/>
              <a:ext cx="12603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既然只要存在一个不同的人就行，那么每个数字只记一个参与者，可以吗？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还是看官方样例：第一轮到达数字 2 的参与者集合是 {1, 2}。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5113496"/>
            <a:ext cx="7572375" cy="2198846"/>
            <a:chOff x="1333500" y="5113496"/>
            <a:chExt cx="7572375" cy="2198846"/>
          </a:xfrm>
        </p:grpSpPr>
        <p:sp>
          <p:nvSpPr>
            <p:cNvPr id="10" name="Rectangle 10"/>
            <p:cNvSpPr/>
            <p:nvPr/>
          </p:nvSpPr>
          <p:spPr>
            <a:xfrm>
              <a:off x="1333500" y="5113496"/>
              <a:ext cx="7572375" cy="2198846"/>
            </a:xfrm>
            <a:prstGeom prst="roundRect">
              <a:avLst>
                <a:gd name="adj" fmla="val 779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16786" y="5335905"/>
              <a:ext cx="263236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只留下编号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18310" y="5972651"/>
              <a:ext cx="624992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下一轮询问 p = 1 时，看到 1 = p。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18310" y="6538436"/>
              <a:ext cx="48768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会误认为：没有不同的人。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77375" y="5113496"/>
            <a:ext cx="7858125" cy="2198846"/>
            <a:chOff x="9477375" y="5113496"/>
            <a:chExt cx="7858125" cy="2198846"/>
          </a:xfrm>
        </p:grpSpPr>
        <p:sp>
          <p:nvSpPr>
            <p:cNvPr id="15" name="Rectangle 15"/>
            <p:cNvSpPr/>
            <p:nvPr/>
          </p:nvSpPr>
          <p:spPr>
            <a:xfrm>
              <a:off x="9477375" y="5113496"/>
              <a:ext cx="7858125" cy="2198846"/>
            </a:xfrm>
            <a:prstGeom prst="roundRect">
              <a:avLst>
                <a:gd name="adj" fmla="val 779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60661" y="5335905"/>
              <a:ext cx="374298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实际集合是 {1, 2}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862185" y="5972651"/>
              <a:ext cx="540181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 2 与 p 不同，可以接上。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62185" y="6538436"/>
              <a:ext cx="48768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被丢掉的信息恰好是关键。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18260" y="8017192"/>
            <a:ext cx="9060180" cy="1120140"/>
            <a:chOff x="1318260" y="8017192"/>
            <a:chExt cx="9060180" cy="1120140"/>
          </a:xfrm>
        </p:grpSpPr>
        <p:sp>
          <p:nvSpPr>
            <p:cNvPr id="20" name="TextBox 20"/>
            <p:cNvSpPr txBox="1"/>
            <p:nvPr/>
          </p:nvSpPr>
          <p:spPr>
            <a:xfrm>
              <a:off x="1318260" y="8017192"/>
              <a:ext cx="90601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如果只留下编号 2，又会在 p = 2 时遇到同样的问题。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一个代表不够。那么，两个不同的代表呢？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125843" cy="790575"/>
            <a:chOff x="1314450" y="2286952"/>
            <a:chExt cx="7125843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那么，两个不同编号够不够？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26619"/>
            <a:ext cx="9498330" cy="1120140"/>
            <a:chOff x="1318260" y="3426619"/>
            <a:chExt cx="94983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26619"/>
              <a:ext cx="94983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假设集合里已经有两个不同编号 a、b，即 a ≠ b。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现在任意给定一个下一轮参与者 p，我们分两种情况看。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736" y="5258752"/>
            <a:ext cx="6958203" cy="1287780"/>
            <a:chOff x="1316736" y="5258752"/>
            <a:chExt cx="6958203" cy="1287780"/>
          </a:xfrm>
        </p:grpSpPr>
        <p:sp>
          <p:nvSpPr>
            <p:cNvPr id="10" name="TextBox 10"/>
            <p:cNvSpPr txBox="1"/>
            <p:nvPr/>
          </p:nvSpPr>
          <p:spPr>
            <a:xfrm>
              <a:off x="1316736" y="5258752"/>
              <a:ext cx="20548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 p ≠ a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8260" y="5959792"/>
              <a:ext cx="69566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直接使用由 a 到达的历史，就能接上。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60611" y="5258752"/>
            <a:ext cx="6998589" cy="1287780"/>
            <a:chOff x="9460611" y="5258752"/>
            <a:chExt cx="6998589" cy="1287780"/>
          </a:xfrm>
        </p:grpSpPr>
        <p:sp>
          <p:nvSpPr>
            <p:cNvPr id="13" name="TextBox 13"/>
            <p:cNvSpPr txBox="1"/>
            <p:nvPr/>
          </p:nvSpPr>
          <p:spPr>
            <a:xfrm>
              <a:off x="9460611" y="5258752"/>
              <a:ext cx="20548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 p = 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62135" y="5959792"/>
              <a:ext cx="699706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由于 b ≠ a，必有 b ≠ p，使用 b 即可。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6736" y="7483316"/>
            <a:ext cx="15035403" cy="1210628"/>
            <a:chOff x="1316736" y="7483316"/>
            <a:chExt cx="15035403" cy="1210628"/>
          </a:xfrm>
        </p:grpSpPr>
        <p:sp>
          <p:nvSpPr>
            <p:cNvPr id="16" name="TextBox 16"/>
            <p:cNvSpPr txBox="1"/>
            <p:nvPr/>
          </p:nvSpPr>
          <p:spPr>
            <a:xfrm>
              <a:off x="1316736" y="7483316"/>
              <a:ext cx="751907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两个不同的编号，不可能同时等于 p。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18260" y="8107204"/>
              <a:ext cx="150338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故只要保留任意两个不同编号，就能对所有 p 作出正确判断；第三个编号无需保存。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把所有集合分成三种情况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342799"/>
            <a:ext cx="12551664" cy="1184910"/>
            <a:chOff x="1316736" y="3342799"/>
            <a:chExt cx="12551664" cy="1184910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342799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没有任何编号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940969"/>
              <a:ext cx="125501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这个数字在当前轮不可达，无论下一轮由谁参与，都不能从这里开始。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963001"/>
            <a:ext cx="13763244" cy="1184910"/>
            <a:chOff x="1316736" y="4963001"/>
            <a:chExt cx="13763244" cy="1184910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4963001"/>
              <a:ext cx="39651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只有一个不同编号 u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561171"/>
              <a:ext cx="137617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仅当下一轮参与者 p ≠ u 时，才可以从这里开始；因此必须保留 u 的具体值。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6736" y="6583204"/>
            <a:ext cx="11057382" cy="1184910"/>
            <a:chOff x="1316736" y="6583204"/>
            <a:chExt cx="11057382" cy="1184910"/>
          </a:xfrm>
        </p:grpSpPr>
        <p:sp>
          <p:nvSpPr>
            <p:cNvPr id="14" name="TextBox 14"/>
            <p:cNvSpPr txBox="1"/>
            <p:nvPr/>
          </p:nvSpPr>
          <p:spPr>
            <a:xfrm>
              <a:off x="1316736" y="6583204"/>
              <a:ext cx="403174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至少有两个不同编号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7181374"/>
              <a:ext cx="1105585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无论下一轮由哪个 p 参与，都能找到一个与 p 不同的上一人。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8260" y="8390096"/>
            <a:ext cx="12994386" cy="586740"/>
            <a:chOff x="1318260" y="8390096"/>
            <a:chExt cx="12994386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318260" y="8390096"/>
              <a:ext cx="1299438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这里的“状态压缩”是删去多余信息，并不是用位掩码记录所有人的集合。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我们用两个数组保存代表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3500" y="3236119"/>
            <a:ext cx="16002000" cy="2044541"/>
            <a:chOff x="1333500" y="3236119"/>
            <a:chExt cx="16002000" cy="2044541"/>
          </a:xfrm>
        </p:grpSpPr>
        <p:sp>
          <p:nvSpPr>
            <p:cNvPr id="8" name="Rectangle 8"/>
            <p:cNvSpPr/>
            <p:nvPr/>
          </p:nvSpPr>
          <p:spPr>
            <a:xfrm>
              <a:off x="1333500" y="3236119"/>
              <a:ext cx="16002000" cy="2044541"/>
            </a:xfrm>
            <a:prstGeom prst="roundRect">
              <a:avLst>
                <a:gd name="adj" fmla="val 83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5361" y="3407093"/>
              <a:ext cx="90961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a[x]：第一个编号　　b[x]：第二个不同编号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46885" y="4030980"/>
              <a:ext cx="67132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没有编号的位置用 NONE = -1 表示。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6885" y="4558189"/>
              <a:ext cx="82288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只有在 a[x] 非空时，才可能继续填写 b[x]。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8260" y="5831205"/>
            <a:ext cx="12012930" cy="1653540"/>
            <a:chOff x="1318260" y="5831205"/>
            <a:chExt cx="12012930" cy="1653540"/>
          </a:xfrm>
        </p:grpSpPr>
        <p:sp>
          <p:nvSpPr>
            <p:cNvPr id="13" name="TextBox 13"/>
            <p:cNvSpPr txBox="1"/>
            <p:nvPr/>
          </p:nvSpPr>
          <p:spPr>
            <a:xfrm>
              <a:off x="1318260" y="5831205"/>
              <a:ext cx="1201293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集合为空：a[x] = -1，b[x] = -1。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集合只有 {3}：a[x] = 3，b[x] = -1。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集合有 {1, 2}：可以保存 a[x] = 1，b[x] = 2；交换顺序也没有影响。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8260" y="8030051"/>
            <a:ext cx="10066401" cy="1075373"/>
            <a:chOff x="1318260" y="8030051"/>
            <a:chExt cx="10066401" cy="1075373"/>
          </a:xfrm>
        </p:grpSpPr>
        <p:sp>
          <p:nvSpPr>
            <p:cNvPr id="15" name="TextBox 15"/>
            <p:cNvSpPr txBox="1"/>
            <p:nvPr/>
          </p:nvSpPr>
          <p:spPr>
            <a:xfrm>
              <a:off x="1318260" y="8030051"/>
              <a:ext cx="81076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两格表示两个不同的人，不是两条不同路径。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18260" y="8518684"/>
              <a:ext cx="1006640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同一个人用不同片段到达 x，不能因此把两格都填成他。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加入一个新的参与者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72314"/>
            <a:ext cx="11898630" cy="1120140"/>
            <a:chOff x="1318260" y="3272314"/>
            <a:chExt cx="11898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72314"/>
              <a:ext cx="11898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当发现第 p 个人能够在下一轮到达 x，就把 p 加入下一轮的代表集合。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下面用 nxt1、nxt2 表示下一轮的两个数组。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3500" y="4612005"/>
            <a:ext cx="16002000" cy="2906078"/>
            <a:chOff x="1333500" y="4612005"/>
            <a:chExt cx="16002000" cy="2906078"/>
          </a:xfrm>
        </p:grpSpPr>
        <p:sp>
          <p:nvSpPr>
            <p:cNvPr id="10" name="Rectangle 10"/>
            <p:cNvSpPr/>
            <p:nvPr/>
          </p:nvSpPr>
          <p:spPr>
            <a:xfrm>
              <a:off x="1333500" y="4612005"/>
              <a:ext cx="16002000" cy="2906078"/>
            </a:xfrm>
            <a:prstGeom prst="roundRect">
              <a:avLst>
                <a:gd name="adj" fmla="val 5900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9933" y="4880134"/>
              <a:ext cx="40343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(nxt1[x] == NONE)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9933" y="5278755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nxt1[x] = p;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9933" y="5677376"/>
              <a:ext cx="81322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(nxt1[x] != p &amp;&amp; nxt2[x] == NONE)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9933" y="6075998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nxt2[x] = p;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9933" y="6474619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8260" y="8004334"/>
            <a:ext cx="13803630" cy="1120140"/>
            <a:chOff x="1318260" y="8004334"/>
            <a:chExt cx="13803630" cy="1120140"/>
          </a:xfrm>
        </p:grpSpPr>
        <p:sp>
          <p:nvSpPr>
            <p:cNvPr id="17" name="TextBox 17"/>
            <p:cNvSpPr txBox="1"/>
            <p:nvPr/>
          </p:nvSpPr>
          <p:spPr>
            <a:xfrm>
              <a:off x="1318260" y="8004334"/>
              <a:ext cx="13803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第一格空，就填第一格；否则，仅当 p 与第一格不同且第二格空时，才填第二格。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一旦有了两个不同编号，后来再遇到谁，都不会改变“任意人可接”的结论。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第一轮从哪里开始？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26619"/>
            <a:ext cx="11898630" cy="1120140"/>
            <a:chOff x="1318260" y="3426619"/>
            <a:chExt cx="11898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26619"/>
              <a:ext cx="11898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第一轮要求从 1 开始，但此前还没有参与者。能否也使用刚才的转移？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我们可以想象：游戏开始前，有一位虚拟参与者 0，已经停在数字 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5074920"/>
            <a:ext cx="16002000" cy="1388745"/>
            <a:chOff x="1333500" y="5074920"/>
            <a:chExt cx="16002000" cy="1388745"/>
          </a:xfrm>
        </p:grpSpPr>
        <p:sp>
          <p:nvSpPr>
            <p:cNvPr id="10" name="Rectangle 10"/>
            <p:cNvSpPr/>
            <p:nvPr/>
          </p:nvSpPr>
          <p:spPr>
            <a:xfrm>
              <a:off x="1333500" y="5074920"/>
              <a:ext cx="16002000" cy="1388745"/>
            </a:xfrm>
            <a:prstGeom prst="roundRect">
              <a:avLst>
                <a:gd name="adj" fmla="val 1234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5361" y="5310188"/>
              <a:ext cx="934048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零轮初态：cur1[1] = 0，其余位置全部为 -1。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5856922"/>
              <a:ext cx="77038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 cur1、cur2 保存上一轮的两个代表。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219950"/>
            <a:ext cx="13479780" cy="1653540"/>
            <a:chOff x="1318260" y="7219950"/>
            <a:chExt cx="13479780" cy="16535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219950"/>
              <a:ext cx="134797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真实参与者的编号为 1 到 n，都与 0 不同，因此任何人都允许从 1 开始第一轮。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其他数字没有代表，所以不能作为第一轮起点。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编号 0 是一个有效的虚拟代表；空状态要用 -1，不能也用 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三、压缩状态信息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125843" cy="790575"/>
            <a:chOff x="1314450" y="2286952"/>
            <a:chExt cx="7125843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判断一个位置能不能作为起点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23749"/>
            <a:ext cx="13422630" cy="1120140"/>
            <a:chOff x="1318260" y="3323749"/>
            <a:chExt cx="13422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23749"/>
              <a:ext cx="13422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假设这个位置的数字为 x，准备由第 p 个人接龙。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只要上一轮的两个代表中，存在一个非空且不等于 p 的编号，就能从这里开始。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5087779"/>
            <a:ext cx="16002000" cy="2108835"/>
            <a:chOff x="1333500" y="5087779"/>
            <a:chExt cx="16002000" cy="2108835"/>
          </a:xfrm>
        </p:grpSpPr>
        <p:sp>
          <p:nvSpPr>
            <p:cNvPr id="10" name="Rectangle 10"/>
            <p:cNvSpPr/>
            <p:nvPr/>
          </p:nvSpPr>
          <p:spPr>
            <a:xfrm>
              <a:off x="1333500" y="5087779"/>
              <a:ext cx="16002000" cy="2108835"/>
            </a:xfrm>
            <a:prstGeom prst="roundRect">
              <a:avLst>
                <a:gd name="adj" fmla="val 8130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9933" y="5394484"/>
              <a:ext cx="51902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canStart(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x,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9933" y="5805964"/>
              <a:ext cx="79483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(cur1[x] != NONE &amp;&amp; cur1[x] != p)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9933" y="6217444"/>
              <a:ext cx="8160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|| (cur2[x] != NONE &amp;&amp; cur2[x] != p);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9933" y="6628924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8260" y="7798594"/>
            <a:ext cx="10279380" cy="1120140"/>
            <a:chOff x="1318260" y="7798594"/>
            <a:chExt cx="10279380" cy="1120140"/>
          </a:xfrm>
        </p:grpSpPr>
        <p:sp>
          <p:nvSpPr>
            <p:cNvPr id="16" name="TextBox 16"/>
            <p:cNvSpPr txBox="1"/>
            <p:nvPr/>
          </p:nvSpPr>
          <p:spPr>
            <a:xfrm>
              <a:off x="1318260" y="7798594"/>
              <a:ext cx="102793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先检查不是 NONE，再检查不是 p；两个条件缺一不可。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这个函数只读取上一轮 cur，不读取正在计算的下一轮 nxt。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压缩状态后，还剩下什么问题？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49466"/>
            <a:ext cx="12489180" cy="1120140"/>
            <a:chOff x="1318260" y="3349466"/>
            <a:chExt cx="124891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49466"/>
              <a:ext cx="124891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现在，每个数字只保留两个编号；判断一个起点能不能用，只需要 O(1)。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但是，能用的起点后面，还可能有很多个合法终点。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4984909"/>
            <a:ext cx="16002000" cy="1645920"/>
            <a:chOff x="1333500" y="4984909"/>
            <a:chExt cx="16002000" cy="1645920"/>
          </a:xfrm>
        </p:grpSpPr>
        <p:sp>
          <p:nvSpPr>
            <p:cNvPr id="10" name="Rectangle 10"/>
            <p:cNvSpPr/>
            <p:nvPr/>
          </p:nvSpPr>
          <p:spPr>
            <a:xfrm>
              <a:off x="1333500" y="4984909"/>
              <a:ext cx="16002000" cy="1645920"/>
            </a:xfrm>
            <a:prstGeom prst="roundRect">
              <a:avLst>
                <a:gd name="adj" fmla="val 1041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5361" y="5194459"/>
              <a:ext cx="880738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固定起点 i：终点可能是 i+1、i+2、…、i+k-1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5844064"/>
              <a:ext cx="129540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同时还要受词库末尾限制。逐个枚举这些终点，仍会重复处理大量片段。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309961"/>
            <a:ext cx="11460480" cy="1653540"/>
            <a:chOff x="1318260" y="7309961"/>
            <a:chExt cx="11460480" cy="16535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309961"/>
              <a:ext cx="11460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我们只关心某个终点能不能到达，而不关心有多少条片段能到达它。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既然如此，能不能把“从每个起点往后走”，换一种观察方向？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先固定终点，再问：它前面有没有一个能用的起点。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5490210" cy="790575"/>
            <a:chOff x="1314450" y="2286952"/>
            <a:chExt cx="5490210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549021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换个方向：先固定终点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13760"/>
            <a:ext cx="12603480" cy="1120140"/>
            <a:chOff x="1318260" y="3413760"/>
            <a:chExt cx="126034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13760"/>
              <a:ext cx="12603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固定第 p 个人的词库，再固定终点位置 j。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无论从哪个合法起点 i 走来，这一轮的结尾都是 s[j]，最后参与者都是 p。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736" y="5528786"/>
            <a:ext cx="13298805" cy="1146334"/>
            <a:chOff x="1316736" y="5528786"/>
            <a:chExt cx="13298805" cy="1146334"/>
          </a:xfrm>
        </p:grpSpPr>
        <p:sp>
          <p:nvSpPr>
            <p:cNvPr id="10" name="TextBox 10"/>
            <p:cNvSpPr txBox="1"/>
            <p:nvPr/>
          </p:nvSpPr>
          <p:spPr>
            <a:xfrm>
              <a:off x="1316736" y="5528786"/>
              <a:ext cx="991800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不同起点，产生的是同一个“终点 + 参与者”状态。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8260" y="6088380"/>
              <a:ext cx="132972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所以，只要找到一个合法起点，就可以加入 p；不必把所有片段分别处理。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8260" y="7425690"/>
            <a:ext cx="13841730" cy="1120140"/>
            <a:chOff x="1318260" y="7425690"/>
            <a:chExt cx="13841730" cy="1120140"/>
          </a:xfrm>
        </p:grpSpPr>
        <p:sp>
          <p:nvSpPr>
            <p:cNvPr id="13" name="TextBox 13"/>
            <p:cNvSpPr txBox="1"/>
            <p:nvPr/>
          </p:nvSpPr>
          <p:spPr>
            <a:xfrm>
              <a:off x="1318260" y="7425690"/>
              <a:ext cx="13841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问题变成：在允许的起点范围内，是否存在 canStart(s[i], p) 为 true 的位置？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那么，这个“允许的起点范围”，应该怎样从长度限制中推出来？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合法起点到底在哪个区间？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10890"/>
            <a:ext cx="8774430" cy="1229678"/>
            <a:chOff x="1318260" y="3310890"/>
            <a:chExt cx="8774430" cy="1229678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10890"/>
              <a:ext cx="8774430" cy="12296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062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起点为 i，终点为 j，片段长度是 j - i + 1。由题意：</a:t>
              </a:r>
            </a:p>
            <a:p>
              <a:pPr algn="l">
                <a:lnSpc>
                  <a:spcPts val="5062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≤ j - i + 1 ≤ k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5059680"/>
            <a:ext cx="10393680" cy="1653540"/>
            <a:chOff x="1318260" y="5059680"/>
            <a:chExt cx="10393680" cy="16535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5059680"/>
              <a:ext cx="103936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长度至少为 2：i ≤ j - 1，所以当前终点 j 自己不能作为起点。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长度至多为 k：i ≥ j - k + 1，所以起点不能离终点太远。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此外，词库采用 0 下标，起点还必须满足 i ≥ 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7196614"/>
            <a:ext cx="16002000" cy="1697355"/>
            <a:chOff x="1333500" y="7196614"/>
            <a:chExt cx="16002000" cy="1697355"/>
          </a:xfrm>
        </p:grpSpPr>
        <p:sp>
          <p:nvSpPr>
            <p:cNvPr id="12" name="Rectangle 12"/>
            <p:cNvSpPr/>
            <p:nvPr/>
          </p:nvSpPr>
          <p:spPr>
            <a:xfrm>
              <a:off x="1333500" y="7196614"/>
              <a:ext cx="16002000" cy="1697355"/>
            </a:xfrm>
            <a:prstGeom prst="roundRect">
              <a:avLst>
                <a:gd name="adj" fmla="val 1010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5361" y="7444740"/>
              <a:ext cx="75857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起点窗口：[max(0, j - k + 1), j - 1]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6885" y="8055769"/>
              <a:ext cx="1248956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当左端大于右端时，窗口为空。接下来，我们用 k = 3 手算一次移动。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832792" cy="790575"/>
            <a:chOff x="1314450" y="2286952"/>
            <a:chExt cx="683279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83279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手算一个窗口：k = 3，j = 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46596"/>
            <a:ext cx="14241780" cy="1120140"/>
            <a:chOff x="1318260" y="3246596"/>
            <a:chExt cx="142417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46596"/>
              <a:ext cx="142417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自拟示例：固定一个参与者，词库为 [1, 4, 2, 5, 6]。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假设根据上一轮状态，位置 0 和 2 能作为起点，其余位置不能。这个判断暂时固定。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61135" y="4686776"/>
            <a:ext cx="14929486" cy="2206943"/>
            <a:chOff x="1461135" y="4686776"/>
            <a:chExt cx="14929486" cy="2206943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4686776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900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9029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1905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9079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10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505200" y="5242084"/>
              <a:ext cx="3657600" cy="912971"/>
            </a:xfrm>
            <a:prstGeom prst="roundRect">
              <a:avLst>
                <a:gd name="adj" fmla="val 12520"/>
              </a:avLst>
            </a:prstGeom>
            <a:noFill/>
            <a:ln w="42862">
              <a:solidFill>
                <a:schemeClr val="accent3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762875" y="5242084"/>
              <a:ext cx="1143000" cy="912971"/>
            </a:xfrm>
            <a:prstGeom prst="roundRect">
              <a:avLst>
                <a:gd name="adj" fmla="val 12520"/>
              </a:avLst>
            </a:prstGeom>
            <a:solidFill>
              <a:schemeClr val="lt2"/>
            </a:solidFill>
            <a:ln w="42862">
              <a:solidFill>
                <a:schemeClr val="accent2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1313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13162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318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3212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1323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732848" y="6306979"/>
              <a:ext cx="299885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起点窗口 [0, 1]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790498" y="6306979"/>
              <a:ext cx="108051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终点 j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246924" y="5348764"/>
              <a:ext cx="214369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active = 1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18260" y="7361396"/>
            <a:ext cx="10755630" cy="1653540"/>
            <a:chOff x="1318260" y="7361396"/>
            <a:chExt cx="10755630" cy="1653540"/>
          </a:xfrm>
        </p:grpSpPr>
        <p:sp>
          <p:nvSpPr>
            <p:cNvPr id="27" name="TextBox 27"/>
            <p:cNvSpPr txBox="1"/>
            <p:nvPr/>
          </p:nvSpPr>
          <p:spPr>
            <a:xfrm>
              <a:off x="1318260" y="7361396"/>
              <a:ext cx="1075563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此时合法起点范围为 [max(0, 2-3+1), 2-1]，即 [0, 1]。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 0 可用，位置 1 不可用，所以窗口内有 1 个可用起点。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虽然位置 2 本身也可用，但它是当前终点，不能放进起点窗口。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125843" cy="790575"/>
            <a:chOff x="1314450" y="2286952"/>
            <a:chExt cx="7125843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终点右移一格，会发生什么？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46596"/>
            <a:ext cx="10527030" cy="1120140"/>
            <a:chOff x="1318260" y="3246596"/>
            <a:chExt cx="105270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46596"/>
              <a:ext cx="105270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继续上一页的自拟示例：k = 3，只有位置 0 和 2 可作为起点。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现在终点从 j = 2 变成 j = 3，起点窗口也向右移动一格。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61135" y="4686776"/>
            <a:ext cx="14929486" cy="2206943"/>
            <a:chOff x="1461135" y="4686776"/>
            <a:chExt cx="14929486" cy="2206943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4686776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900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9029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1905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9079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1048" y="4686776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505450" y="5242084"/>
              <a:ext cx="3657600" cy="912971"/>
            </a:xfrm>
            <a:prstGeom prst="roundRect">
              <a:avLst>
                <a:gd name="adj" fmla="val 12520"/>
              </a:avLst>
            </a:prstGeom>
            <a:noFill/>
            <a:ln w="42862">
              <a:solidFill>
                <a:schemeClr val="accent3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9763125" y="5242084"/>
              <a:ext cx="1143000" cy="912971"/>
            </a:xfrm>
            <a:prstGeom prst="roundRect">
              <a:avLst>
                <a:gd name="adj" fmla="val 12520"/>
              </a:avLst>
            </a:prstGeom>
            <a:solidFill>
              <a:schemeClr val="lt2"/>
            </a:solidFill>
            <a:ln w="42862">
              <a:solidFill>
                <a:schemeClr val="accent2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1313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13162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318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3212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132374" y="5477351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575685" y="6306979"/>
              <a:ext cx="198920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移出位置 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290310" y="6306979"/>
              <a:ext cx="259499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新窗口 [1, 2]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790748" y="6306979"/>
              <a:ext cx="108051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终点 j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4246924" y="5348764"/>
              <a:ext cx="214369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active = 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18260" y="7361396"/>
            <a:ext cx="13155930" cy="1653540"/>
            <a:chOff x="1318260" y="7361396"/>
            <a:chExt cx="13155930" cy="1653540"/>
          </a:xfrm>
        </p:grpSpPr>
        <p:sp>
          <p:nvSpPr>
            <p:cNvPr id="28" name="TextBox 28"/>
            <p:cNvSpPr txBox="1"/>
            <p:nvPr/>
          </p:nvSpPr>
          <p:spPr>
            <a:xfrm>
              <a:off x="1318260" y="7361396"/>
              <a:ext cx="1315593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旧窗口 [0, 1] 变成新窗口 [1, 2]：位置 1 保留，位置 2 进入，位置 0 离开。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进入的位置 2 可用，计数加 1；离开的位置 0 也可用，计数减 1。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因此 active 仍为 1。我们不必重新扫描整个起点窗口。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710558" cy="790575"/>
            <a:chOff x="1314450" y="2286952"/>
            <a:chExt cx="4710558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71055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 j-1，离开 j-k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10890"/>
            <a:ext cx="9517380" cy="1120140"/>
            <a:chOff x="1318260" y="3310890"/>
            <a:chExt cx="95173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10890"/>
              <a:ext cx="95173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先忽略左端的 0 边界，比较相邻两次扫描的起点范围：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上一终点 j-1：[j-k, j-2]；当前终点 j：[j-k+1, j-1]。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5074920"/>
            <a:ext cx="16002000" cy="2134552"/>
            <a:chOff x="1333500" y="5074920"/>
            <a:chExt cx="16002000" cy="2134552"/>
          </a:xfrm>
        </p:grpSpPr>
        <p:sp>
          <p:nvSpPr>
            <p:cNvPr id="10" name="Rectangle 10"/>
            <p:cNvSpPr/>
            <p:nvPr/>
          </p:nvSpPr>
          <p:spPr>
            <a:xfrm>
              <a:off x="1333500" y="5074920"/>
              <a:ext cx="16002000" cy="2134552"/>
            </a:xfrm>
            <a:prstGeom prst="roundRect">
              <a:avLst>
                <a:gd name="adj" fmla="val 803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5361" y="5284470"/>
              <a:ext cx="860747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加入 j-1　　② 删除 j-k　　③ 判断 active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5921216"/>
              <a:ext cx="83362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≥ 1 时，若新位置 j-1 可用，就让 active 加 1。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≥ k 时，若旧位置 j-k 可用，就让 active 减 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824311"/>
            <a:ext cx="10831830" cy="1120140"/>
            <a:chOff x="1318260" y="7824311"/>
            <a:chExt cx="1083183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824311"/>
              <a:ext cx="108318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增删完成后，active 正好是当前合法起点窗口中的可用位置数。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最后才判断 active &gt; 0，不能在删除过期位置之前就更新答案。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8761476" cy="790575"/>
            <a:chOff x="1314450" y="2286952"/>
            <a:chExt cx="8761476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为什么用计数，而不是一个布尔值？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36608"/>
            <a:ext cx="11841480" cy="1120140"/>
            <a:chOff x="1318260" y="3336608"/>
            <a:chExt cx="118414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36608"/>
              <a:ext cx="11841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自拟情形：窗口里有两个可用起点位置。现在其中一个位置离开窗口。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如果只维护“有 / 没有”，并在删除时直接改成“没有”，会发生什么？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736" y="5387340"/>
            <a:ext cx="5282184" cy="1236345"/>
            <a:chOff x="1316736" y="5387340"/>
            <a:chExt cx="5282184" cy="1236345"/>
          </a:xfrm>
        </p:grpSpPr>
        <p:sp>
          <p:nvSpPr>
            <p:cNvPr id="10" name="TextBox 10"/>
            <p:cNvSpPr txBox="1"/>
            <p:nvPr/>
          </p:nvSpPr>
          <p:spPr>
            <a:xfrm>
              <a:off x="1316736" y="5387340"/>
              <a:ext cx="43649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删除之前：active = 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8260" y="6036945"/>
              <a:ext cx="52806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有两个位置，能够作为起点。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60611" y="5387340"/>
            <a:ext cx="5686044" cy="1236345"/>
            <a:chOff x="9460611" y="5387340"/>
            <a:chExt cx="5686044" cy="1236345"/>
          </a:xfrm>
        </p:grpSpPr>
        <p:sp>
          <p:nvSpPr>
            <p:cNvPr id="13" name="TextBox 13"/>
            <p:cNvSpPr txBox="1"/>
            <p:nvPr/>
          </p:nvSpPr>
          <p:spPr>
            <a:xfrm>
              <a:off x="9460611" y="5387340"/>
              <a:ext cx="43649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删除之后：active =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62135" y="6036945"/>
              <a:ext cx="56845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仍有一个位置，终点依然可达。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8260" y="7399972"/>
            <a:ext cx="14127480" cy="1653540"/>
            <a:chOff x="1318260" y="7399972"/>
            <a:chExt cx="14127480" cy="1653540"/>
          </a:xfrm>
        </p:grpSpPr>
        <p:sp>
          <p:nvSpPr>
            <p:cNvPr id="16" name="TextBox 16"/>
            <p:cNvSpPr txBox="1"/>
            <p:nvPr/>
          </p:nvSpPr>
          <p:spPr>
            <a:xfrm>
              <a:off x="1318260" y="7399972"/>
              <a:ext cx="14127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计数可以正确处理加入和删除；最终仍然只检查 active 是否大于 0。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同一个数字可能在词库中出现多次，它们处于不同位置，进入和离开的时刻也不同。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 active 统计的是“可用起点的位置数”，不是不同数字的个数。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整个窗口扫描，要读同一轮状态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18260" y="3336608"/>
            <a:ext cx="11422380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200"/>
              </a:lnSpc>
            </a:pPr>
            <a:r>
              <a:rPr lang="zh-CN" sz="3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在一轮计算中，cur 始终表示上一轮；nxt 只收集这一轮的新结果。</a:t>
            </a:r>
            <a:br/>
            <a:r>
              <a:rPr lang="zh-CN" sz="3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这样，一个位置进入与离开窗口时，canStart 的结果才始终相同。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33500" y="5087779"/>
            <a:ext cx="16002000" cy="2005965"/>
            <a:chOff x="1333500" y="5087779"/>
            <a:chExt cx="16002000" cy="2005965"/>
          </a:xfrm>
        </p:grpSpPr>
        <p:sp>
          <p:nvSpPr>
            <p:cNvPr id="9" name="Rectangle 9"/>
            <p:cNvSpPr/>
            <p:nvPr/>
          </p:nvSpPr>
          <p:spPr>
            <a:xfrm>
              <a:off x="1333500" y="5087779"/>
              <a:ext cx="16002000" cy="2005965"/>
            </a:xfrm>
            <a:prstGeom prst="roundRect">
              <a:avLst>
                <a:gd name="adj" fmla="val 854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6885" y="5291138"/>
              <a:ext cx="1160106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自拟反例：玩家 1 的词库 [1, 2]，玩家 2 的词库 [2, 3]，k=2。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6885" y="5895499"/>
              <a:ext cx="859231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正确结果：第一轮只能选 [1, 2]，只能到达 2。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6396990"/>
              <a:ext cx="1307515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若把新得到的“2 可达”当作旧状态继续接 [2, 3]，就混入了额外的一轮。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772876"/>
            <a:ext cx="12336780" cy="1120140"/>
            <a:chOff x="1318260" y="7772876"/>
            <a:chExt cx="123367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772876"/>
              <a:ext cx="123367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玩家 2 可以接玩家 1 的新结果，但这应当属于第二轮，不能计入第一轮。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上一轮的状态与本轮新状态，必须分开存放。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3854577" cy="790575"/>
            <a:chOff x="1314450" y="2286952"/>
            <a:chExt cx="3854577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385457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把窗口写成代码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33500" y="3223260"/>
            <a:ext cx="11144250" cy="4770596"/>
            <a:chOff x="1333500" y="3223260"/>
            <a:chExt cx="11144250" cy="4770596"/>
          </a:xfrm>
        </p:grpSpPr>
        <p:sp>
          <p:nvSpPr>
            <p:cNvPr id="8" name="Rectangle 8"/>
            <p:cNvSpPr/>
            <p:nvPr/>
          </p:nvSpPr>
          <p:spPr>
            <a:xfrm>
              <a:off x="1333500" y="3223260"/>
              <a:ext cx="11144250" cy="4770596"/>
            </a:xfrm>
            <a:prstGeom prst="roundRect">
              <a:avLst>
                <a:gd name="adj" fmla="val 3594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678496" y="3439954"/>
              <a:ext cx="5355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 = 1; p &lt;= n; ++p)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78496" y="3812858"/>
              <a:ext cx="48222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auto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&amp;s = seq[p];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78496" y="4185761"/>
              <a:ext cx="34006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active = 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78496" y="4558665"/>
              <a:ext cx="80208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 = 0; j &lt;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)s.size(); ++j)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78496" y="4931569"/>
              <a:ext cx="78716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(j &gt;= 1 &amp;&amp; canStart(s[j - 1], p))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78496" y="5304472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++active;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78496" y="5677376"/>
              <a:ext cx="78675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(j &gt;= k &amp;&amp; canStart(s[j - k], p))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78496" y="6050280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--active;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78496" y="6423184"/>
              <a:ext cx="76838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(active &gt; 0) addPlayer(s[j], p);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78496" y="6796088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78496" y="7168991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034010" y="3400901"/>
            <a:ext cx="4240530" cy="4456748"/>
            <a:chOff x="13034010" y="3400901"/>
            <a:chExt cx="4240530" cy="4456748"/>
          </a:xfrm>
        </p:grpSpPr>
        <p:sp>
          <p:nvSpPr>
            <p:cNvPr id="21" name="TextBox 21"/>
            <p:cNvSpPr txBox="1"/>
            <p:nvPr/>
          </p:nvSpPr>
          <p:spPr>
            <a:xfrm>
              <a:off x="13034010" y="3400901"/>
              <a:ext cx="42405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每换一个词库，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都要重新令 active = 0。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034010" y="4802505"/>
              <a:ext cx="4221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每个位置最多入窗一次，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再出窗一次。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034010" y="6204109"/>
              <a:ext cx="36118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只要 active &gt; 0，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终点 s[j] 就可以由 p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在这一轮到达。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18260" y="8428672"/>
            <a:ext cx="11338560" cy="586740"/>
            <a:chOff x="1318260" y="8428672"/>
            <a:chExt cx="11338560" cy="586740"/>
          </a:xfrm>
        </p:grpSpPr>
        <p:sp>
          <p:nvSpPr>
            <p:cNvPr id="25" name="TextBox 25"/>
            <p:cNvSpPr txBox="1"/>
            <p:nvPr/>
          </p:nvSpPr>
          <p:spPr>
            <a:xfrm>
              <a:off x="1318260" y="8428672"/>
              <a:ext cx="113385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一次扫描完成一个词库的所有转移，不再枚举每一条连续片段。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四、优化区间转移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先检查最容易出错的边界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265646"/>
            <a:ext cx="10491978" cy="1159193"/>
            <a:chOff x="1316736" y="3265646"/>
            <a:chExt cx="10491978" cy="1159193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265646"/>
              <a:ext cx="536448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j = 0：前面没有任何位置。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838099"/>
              <a:ext cx="1049045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不会加入起点，active = 0，正确排除了长度为 1 的片段。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744402"/>
            <a:ext cx="11905488" cy="1159193"/>
            <a:chOff x="1316736" y="4744402"/>
            <a:chExt cx="11905488" cy="1159193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4744402"/>
              <a:ext cx="591978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= 2：只允许相邻两个元素。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316855"/>
              <a:ext cx="1190396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起点窗口只有 j-1 一个位置；加入 j-1、删掉 j-2，恰好符合要求。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6736" y="6223159"/>
            <a:ext cx="9845802" cy="1159192"/>
            <a:chOff x="1316736" y="6223159"/>
            <a:chExt cx="9845802" cy="1159192"/>
          </a:xfrm>
        </p:grpSpPr>
        <p:sp>
          <p:nvSpPr>
            <p:cNvPr id="14" name="TextBox 14"/>
            <p:cNvSpPr txBox="1"/>
            <p:nvPr/>
          </p:nvSpPr>
          <p:spPr>
            <a:xfrm>
              <a:off x="1316736" y="6223159"/>
              <a:ext cx="707482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词库长度为 1：任何轮都不能选它。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6795611"/>
              <a:ext cx="984427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因为只扫描 j = 0，窗口始终为空，不会产生任何转移。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6736" y="7701915"/>
            <a:ext cx="12793980" cy="1159193"/>
            <a:chOff x="1316736" y="7701915"/>
            <a:chExt cx="12793980" cy="1159193"/>
          </a:xfrm>
        </p:grpSpPr>
        <p:sp>
          <p:nvSpPr>
            <p:cNvPr id="17" name="TextBox 17"/>
            <p:cNvSpPr txBox="1"/>
            <p:nvPr/>
          </p:nvSpPr>
          <p:spPr>
            <a:xfrm>
              <a:off x="1316736" y="7701915"/>
              <a:ext cx="66305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k 大于词库长度：无需特殊处理。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8260" y="8274368"/>
              <a:ext cx="1279245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 j ≥ k 始终不成立，窗口保留所有前面的起点，也不会访问负下标。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4944999" cy="790575"/>
            <a:chOff x="1314450" y="2286952"/>
            <a:chExt cx="494499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494499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一轮转移的完整过程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291364"/>
            <a:ext cx="12268962" cy="1159192"/>
            <a:chOff x="1316736" y="3291364"/>
            <a:chExt cx="12268962" cy="1159192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291364"/>
              <a:ext cx="383183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清空 nxt1、nxt2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863816"/>
              <a:ext cx="122674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开始计算第 t 轮时，cur 表示恰好 t-1 轮；nxt 暂时没有任何状态。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744402"/>
            <a:ext cx="11824716" cy="1159193"/>
            <a:chOff x="1316736" y="4744402"/>
            <a:chExt cx="11824716" cy="1159193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4744402"/>
              <a:ext cx="307661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逐个扫描词库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316855"/>
              <a:ext cx="1182319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cur 判断每个起点能否使用，用窗口把本轮可达结果加入 nxt。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6736" y="6197441"/>
            <a:ext cx="10976610" cy="1159193"/>
            <a:chOff x="1316736" y="6197441"/>
            <a:chExt cx="10976610" cy="1159193"/>
          </a:xfrm>
        </p:grpSpPr>
        <p:sp>
          <p:nvSpPr>
            <p:cNvPr id="14" name="TextBox 14"/>
            <p:cNvSpPr txBox="1"/>
            <p:nvPr/>
          </p:nvSpPr>
          <p:spPr>
            <a:xfrm>
              <a:off x="1316736" y="6197441"/>
              <a:ext cx="492023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回答轮数等于 t 的询问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6769894"/>
              <a:ext cx="1097508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所有词库都处理完后，nxt 才完整表示恰好 t 轮的可达状态。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16736" y="7650480"/>
            <a:ext cx="10128504" cy="1159192"/>
            <a:chOff x="1316736" y="7650480"/>
            <a:chExt cx="10128504" cy="1159192"/>
          </a:xfrm>
        </p:grpSpPr>
        <p:sp>
          <p:nvSpPr>
            <p:cNvPr id="17" name="TextBox 17"/>
            <p:cNvSpPr txBox="1"/>
            <p:nvPr/>
          </p:nvSpPr>
          <p:spPr>
            <a:xfrm>
              <a:off x="1316736" y="7650480"/>
              <a:ext cx="360970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交换 cur 与 nxt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8260" y="8222932"/>
              <a:ext cx="101269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把这一轮的结果变成下一轮的输入，再重复上面的过程。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8157655" cy="790575"/>
            <a:chOff x="1314450" y="2286952"/>
            <a:chExt cx="8157655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81576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回到样例：第二轮为什么能到 4？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8260" y="3336608"/>
            <a:ext cx="8087487" cy="3518534"/>
            <a:chOff x="1318260" y="3336608"/>
            <a:chExt cx="8087487" cy="3518534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36608"/>
              <a:ext cx="808748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个人的词库是 [1, 2, 3, 4, 1]，k = 3。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4069556"/>
              <a:ext cx="64122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扫描到终点数字 4，即 j = 3 时，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起点窗口为 [1, 2]，对应数字 2、3。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18260" y="5291138"/>
              <a:ext cx="79362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 2 的上一人集合是 {1, 2}，包含与 p=1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不同的编号 2。因此位置 1 可用，active &gt; 0。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8260" y="6268402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所以第二轮可以由第 1 个人到达 4。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91875" y="3248978"/>
            <a:ext cx="6143625" cy="3592925"/>
            <a:chOff x="11191875" y="3248978"/>
            <a:chExt cx="6143625" cy="3592925"/>
          </a:xfrm>
        </p:grpSpPr>
        <p:sp>
          <p:nvSpPr>
            <p:cNvPr id="13" name="Rectangle 13"/>
            <p:cNvSpPr/>
            <p:nvPr/>
          </p:nvSpPr>
          <p:spPr>
            <a:xfrm>
              <a:off x="11191875" y="3248978"/>
              <a:ext cx="6143625" cy="3407569"/>
            </a:xfrm>
            <a:prstGeom prst="roundRect">
              <a:avLst>
                <a:gd name="adj" fmla="val 503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576685" y="3452336"/>
              <a:ext cx="40690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恰好第二轮的完整结果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75161" y="4062889"/>
              <a:ext cx="1374648" cy="2779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1：{3}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3：{1}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4：{1}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5：{2}</a:t>
              </a:r>
              <a:br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6：{3}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8260" y="7348538"/>
            <a:ext cx="11479530" cy="1653540"/>
            <a:chOff x="1318260" y="7348538"/>
            <a:chExt cx="11479530" cy="1653540"/>
          </a:xfrm>
        </p:grpSpPr>
        <p:sp>
          <p:nvSpPr>
            <p:cNvPr id="17" name="TextBox 17"/>
            <p:cNvSpPr txBox="1"/>
            <p:nvPr/>
          </p:nvSpPr>
          <p:spPr>
            <a:xfrm>
              <a:off x="1318260" y="7348538"/>
              <a:ext cx="1147953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例如，第 3 个人可以接第一轮的 5，选 51 或 516，得到终点 1、6。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个人可以接由第 1 个人到达的 2，选 25，得到终点 5。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注意：第二轮没有任何人能到达数字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12444" cy="790575"/>
            <a:chOff x="1314450" y="2286952"/>
            <a:chExt cx="761244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1244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第三轮，为什么反而不能到 4？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39478"/>
            <a:ext cx="11403330" cy="1120140"/>
            <a:chOff x="1318260" y="3439478"/>
            <a:chExt cx="114033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39478"/>
              <a:ext cx="114033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整个样例中，只有第 1 个人的词库含有数字 4。要在第三轮到达 4，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最后一轮只能由第 1 个人选择 234 或 34，起点分别为 2、3。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6736" y="5323046"/>
            <a:ext cx="9118359" cy="1365504"/>
            <a:chOff x="1316736" y="5323046"/>
            <a:chExt cx="9118359" cy="1365504"/>
          </a:xfrm>
        </p:grpSpPr>
        <p:sp>
          <p:nvSpPr>
            <p:cNvPr id="10" name="TextBox 10"/>
            <p:cNvSpPr txBox="1"/>
            <p:nvPr/>
          </p:nvSpPr>
          <p:spPr>
            <a:xfrm>
              <a:off x="1316736" y="5323046"/>
              <a:ext cx="63862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2 开始？第二轮的 2 不可达。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6736" y="6043136"/>
              <a:ext cx="911835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3 开始？第二轮的 3 只能由第 1 个人到达。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18260" y="7412831"/>
            <a:ext cx="11460480" cy="1653540"/>
            <a:chOff x="1318260" y="7412831"/>
            <a:chExt cx="11460480" cy="1653540"/>
          </a:xfrm>
        </p:grpSpPr>
        <p:sp>
          <p:nvSpPr>
            <p:cNvPr id="13" name="TextBox 13"/>
            <p:cNvSpPr txBox="1"/>
            <p:nvPr/>
          </p:nvSpPr>
          <p:spPr>
            <a:xfrm>
              <a:off x="1318260" y="7412831"/>
              <a:ext cx="114604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两种起点都不能接，所以 (3, 4) 的答案为 0。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第二轮能到达 4，第三轮却不能：可达性并不随着轮数单调增加。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这也再次说明，下一轮必须清空重算，不能把过去的状态累计保留。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22022" cy="790575"/>
            <a:chOff x="1314450" y="2286952"/>
            <a:chExt cx="652202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2202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六轮到 6，可以怎样接龙？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72314"/>
            <a:ext cx="13620369" cy="586740"/>
            <a:chOff x="1318260" y="3272314"/>
            <a:chExt cx="13620369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72314"/>
              <a:ext cx="1362036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官方样例询问 (6, 6)。下面是一个可行过程，按编号从第 1 轮读到第 6 轮。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16736" y="4185285"/>
            <a:ext cx="14590014" cy="1859756"/>
            <a:chOff x="1316736" y="4185285"/>
            <a:chExt cx="14590014" cy="1859756"/>
          </a:xfrm>
        </p:grpSpPr>
        <p:sp>
          <p:nvSpPr>
            <p:cNvPr id="10" name="Line 10"/>
            <p:cNvSpPr/>
            <p:nvPr/>
          </p:nvSpPr>
          <p:spPr>
            <a:xfrm>
              <a:off x="2619375" y="4599146"/>
              <a:ext cx="13287375" cy="9525"/>
            </a:xfrm>
            <a:custGeom>
              <a:avLst/>
              <a:gdLst/>
              <a:ahLst/>
              <a:cxnLst/>
              <a:rect l="l" t="t" r="r" b="b"/>
              <a:pathLst>
                <a:path w="13287375" h="9525">
                  <a:moveTo>
                    <a:pt x="0" y="0"/>
                  </a:moveTo>
                  <a:lnTo>
                    <a:pt x="13287375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18260" y="418528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33260" y="418528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2 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034010" y="418528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3 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16736" y="4872990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玩家 1：12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31736" y="4872990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玩家 2：25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032486" y="4872990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玩家 3：51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18260" y="545830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 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33260" y="545830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 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034010" y="545830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 1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736" y="6345555"/>
            <a:ext cx="14590014" cy="1859756"/>
            <a:chOff x="1316736" y="6345555"/>
            <a:chExt cx="14590014" cy="1859756"/>
          </a:xfrm>
        </p:grpSpPr>
        <p:sp>
          <p:nvSpPr>
            <p:cNvPr id="21" name="Line 21"/>
            <p:cNvSpPr/>
            <p:nvPr/>
          </p:nvSpPr>
          <p:spPr>
            <a:xfrm>
              <a:off x="2619375" y="6759416"/>
              <a:ext cx="13287375" cy="9525"/>
            </a:xfrm>
            <a:custGeom>
              <a:avLst/>
              <a:gdLst/>
              <a:ahLst/>
              <a:cxnLst/>
              <a:rect l="l" t="t" r="r" b="b"/>
              <a:pathLst>
                <a:path w="13287375" h="9525">
                  <a:moveTo>
                    <a:pt x="0" y="0"/>
                  </a:moveTo>
                  <a:lnTo>
                    <a:pt x="13287375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318260" y="634555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4 轮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33260" y="634555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5 轮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034010" y="6345555"/>
              <a:ext cx="13026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6 轮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16736" y="7033260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玩家 1：12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031736" y="7033260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玩家 2：25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032486" y="7033260"/>
              <a:ext cx="24768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玩家 3：516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18260" y="761857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 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033260" y="761857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 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3034010" y="7618571"/>
              <a:ext cx="11814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结尾 6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18260" y="8505825"/>
            <a:ext cx="14912721" cy="586740"/>
            <a:chOff x="1318260" y="8505825"/>
            <a:chExt cx="14912721" cy="586740"/>
          </a:xfrm>
        </p:grpSpPr>
        <p:sp>
          <p:nvSpPr>
            <p:cNvPr id="32" name="TextBox 32"/>
            <p:cNvSpPr txBox="1"/>
            <p:nvPr/>
          </p:nvSpPr>
          <p:spPr>
            <a:xfrm>
              <a:off x="1318260" y="8505825"/>
              <a:ext cx="149127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每段长度为 2 或 3，首尾依次衔接，相邻参与者不同，且恰好六轮，所以答案为 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只保留相邻两层：滚动数组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23749"/>
            <a:ext cx="11955780" cy="1120140"/>
            <a:chOff x="1318260" y="3323749"/>
            <a:chExt cx="119557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23749"/>
              <a:ext cx="119557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计算第 t 轮只需要第 t-1 轮，不会再读取更早的轮次。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因此，不必保存从第 0 轮到第 R 轮的全部状态，只保留相邻两层即可。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4933474"/>
            <a:ext cx="16002000" cy="1813084"/>
            <a:chOff x="1333500" y="4933474"/>
            <a:chExt cx="16002000" cy="1813084"/>
          </a:xfrm>
        </p:grpSpPr>
        <p:sp>
          <p:nvSpPr>
            <p:cNvPr id="10" name="Rectangle 10"/>
            <p:cNvSpPr/>
            <p:nvPr/>
          </p:nvSpPr>
          <p:spPr>
            <a:xfrm>
              <a:off x="1333500" y="4933474"/>
              <a:ext cx="16002000" cy="1813084"/>
            </a:xfrm>
            <a:prstGeom prst="roundRect">
              <a:avLst>
                <a:gd name="adj" fmla="val 945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16786" y="5143024"/>
              <a:ext cx="554217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cur1、cur2：上一轮，只读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60611" y="5143024"/>
              <a:ext cx="554217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nxt1、nxt2：这一轮，写入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21358" y="5960269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cur1.swap(nxt1);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65183" y="5960269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cur2.swap(nxt2);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8260" y="7399972"/>
            <a:ext cx="12355830" cy="1653540"/>
            <a:chOff x="1318260" y="7399972"/>
            <a:chExt cx="12355830" cy="1653540"/>
          </a:xfrm>
        </p:grpSpPr>
        <p:sp>
          <p:nvSpPr>
            <p:cNvPr id="16" name="TextBox 16"/>
            <p:cNvSpPr txBox="1"/>
            <p:nvPr/>
          </p:nvSpPr>
          <p:spPr>
            <a:xfrm>
              <a:off x="1318260" y="7399972"/>
              <a:ext cx="1235583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交换以后，cur 就成为刚算出的第 t 轮，下一次可以据此计算第 t+1 轮。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nxt 中则是旧的第 t-1 轮内容，进入下一次循环时要先全部填回 NONE。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只交换，不清空，会把旧状态错误地带入新的轮数。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580632" cy="790575"/>
            <a:chOff x="1314450" y="2286952"/>
            <a:chExt cx="6580632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询问很多，不能每次重新做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10890"/>
            <a:ext cx="11517630" cy="1120140"/>
            <a:chOff x="1318260" y="3310890"/>
            <a:chExt cx="115176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10890"/>
              <a:ext cx="115176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如果有很多个询问都要求恰好 5 轮，它们需要的其实是同一层状态。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故先读入所有询问，按轮数 r 分组；动态规划只统一进行一次。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5010626"/>
            <a:ext cx="16002000" cy="1980248"/>
            <a:chOff x="1333500" y="5010626"/>
            <a:chExt cx="16002000" cy="1980248"/>
          </a:xfrm>
        </p:grpSpPr>
        <p:sp>
          <p:nvSpPr>
            <p:cNvPr id="10" name="Rectangle 10"/>
            <p:cNvSpPr/>
            <p:nvPr/>
          </p:nvSpPr>
          <p:spPr>
            <a:xfrm>
              <a:off x="1333500" y="5010626"/>
              <a:ext cx="16002000" cy="1980248"/>
            </a:xfrm>
            <a:prstGeom prst="roundRect">
              <a:avLst>
                <a:gd name="adj" fmla="val 865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9933" y="5278755"/>
              <a:ext cx="53815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queryAtRound[r].push_back(id);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5779770"/>
              <a:ext cx="1145971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target[id] 保存这一询问的目标数字，answer[id] 保存答案。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6885" y="6306979"/>
              <a:ext cx="1096582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计算完第 r 轮时，只处理 queryAtRound[r] 中的询问编号。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8260" y="7631430"/>
            <a:ext cx="11650980" cy="1653540"/>
            <a:chOff x="1318260" y="7631430"/>
            <a:chExt cx="11650980" cy="1653540"/>
          </a:xfrm>
        </p:grpSpPr>
        <p:sp>
          <p:nvSpPr>
            <p:cNvPr id="15" name="TextBox 15"/>
            <p:cNvSpPr txBox="1"/>
            <p:nvPr/>
          </p:nvSpPr>
          <p:spPr>
            <a:xfrm>
              <a:off x="1318260" y="7631430"/>
              <a:ext cx="116509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 nxt1[target[id]] 不是 NONE，该询问就能完成。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因为第二格非空时，第一格一定已经非空，所以不用另外检查 nxt2。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最后按原始 id 顺序输出；计算顺序可以改变，输出顺序不能改变。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时间复杂度要和代码一致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72314"/>
            <a:ext cx="13283184" cy="586740"/>
            <a:chOff x="1318260" y="3272314"/>
            <a:chExt cx="13283184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72314"/>
              <a:ext cx="1328318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设全部词库总长度为 L，最大询问轮数为 R，数组值域上界为 V = 2×10⁵。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4596765"/>
            <a:ext cx="11765280" cy="1653540"/>
            <a:chOff x="1318260" y="4596765"/>
            <a:chExt cx="11765280" cy="16535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596765"/>
              <a:ext cx="11765280" cy="16535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每一轮中，各词库只扫描一遍，每个位置进行常数次操作，共 O(L)。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但我们还用 fill 清空两个长度为 V+1 的数组，这一步需要 O(V)。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所有询问各处理一次，共 O(q)；读入数据的 O(L+q) 也被总界包含。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33500" y="7003732"/>
            <a:ext cx="16002000" cy="1394460"/>
            <a:chOff x="1333500" y="7003732"/>
            <a:chExt cx="16002000" cy="1394460"/>
          </a:xfrm>
        </p:grpSpPr>
        <p:sp>
          <p:nvSpPr>
            <p:cNvPr id="12" name="Rectangle 12"/>
            <p:cNvSpPr/>
            <p:nvPr/>
          </p:nvSpPr>
          <p:spPr>
            <a:xfrm>
              <a:off x="1333500" y="7003732"/>
              <a:ext cx="16002000" cy="1388745"/>
            </a:xfrm>
            <a:prstGeom prst="roundRect">
              <a:avLst>
                <a:gd name="adj" fmla="val 1234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5361" y="7251859"/>
              <a:ext cx="660275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总时间复杂度：O(R(L + V) + q)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6885" y="7811452"/>
              <a:ext cx="924763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 ≤ 100，L、V ≤ 2×10⁵，每轮都是线性规模处理。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22832" y="8680132"/>
            <a:ext cx="11329416" cy="410718"/>
            <a:chOff x="1322832" y="8680132"/>
            <a:chExt cx="11329416" cy="410718"/>
          </a:xfrm>
        </p:grpSpPr>
        <p:sp>
          <p:nvSpPr>
            <p:cNvPr id="16" name="TextBox 16"/>
            <p:cNvSpPr txBox="1"/>
            <p:nvPr/>
          </p:nvSpPr>
          <p:spPr>
            <a:xfrm>
              <a:off x="1322832" y="8680132"/>
              <a:ext cx="113294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若讨论只清空实际用到的值等改法，才可以另行优化清空成本；本课代码按完整值域清空。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125843" cy="790575"/>
            <a:chOff x="1314450" y="2286952"/>
            <a:chExt cx="7125843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空间复杂度由哪些部分组成？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368516"/>
            <a:ext cx="15312962" cy="1159193"/>
            <a:chOff x="1316736" y="3368516"/>
            <a:chExt cx="15312962" cy="1159193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368516"/>
              <a:ext cx="426979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保存全部词库：O(L)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940969"/>
              <a:ext cx="153114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序列元素共 L 个；每个词库至少有一个元素，所以 n ≤ L，词库容器的开销也被包含。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4924425"/>
            <a:ext cx="13424154" cy="1159193"/>
            <a:chOff x="1316736" y="4924425"/>
            <a:chExt cx="13424154" cy="1159193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4924425"/>
              <a:ext cx="515828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保存四个状态数组：O(V)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496878"/>
              <a:ext cx="13422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cur1、cur2、nxt1、nxt2 的长度均为 V+1。滚动数组省掉了轮数这一维。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6736" y="6480334"/>
            <a:ext cx="11154156" cy="1159192"/>
            <a:chOff x="1316736" y="6480334"/>
            <a:chExt cx="11154156" cy="1159192"/>
          </a:xfrm>
        </p:grpSpPr>
        <p:sp>
          <p:nvSpPr>
            <p:cNvPr id="14" name="TextBox 14"/>
            <p:cNvSpPr txBox="1"/>
            <p:nvPr/>
          </p:nvSpPr>
          <p:spPr>
            <a:xfrm>
              <a:off x="1316736" y="6480334"/>
              <a:ext cx="681037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保存询问、分组及答案：O(q + R)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18260" y="7052786"/>
              <a:ext cx="1115263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每个询问编号只进入一个分组；R ≤ 100，轮数分组本身很小。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6736" y="8254841"/>
            <a:ext cx="5829262" cy="645414"/>
            <a:chOff x="1316736" y="8254841"/>
            <a:chExt cx="5829262" cy="645414"/>
          </a:xfrm>
        </p:grpSpPr>
        <p:sp>
          <p:nvSpPr>
            <p:cNvPr id="17" name="TextBox 17"/>
            <p:cNvSpPr txBox="1"/>
            <p:nvPr/>
          </p:nvSpPr>
          <p:spPr>
            <a:xfrm>
              <a:off x="1316736" y="8254841"/>
              <a:ext cx="582926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总空间复杂度：O(L + V + q)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326136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五、把算法连起来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为什么优化后的答案仍然正确？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400901"/>
            <a:ext cx="11555730" cy="1120140"/>
            <a:chOff x="1318260" y="3400901"/>
            <a:chExt cx="115557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400901"/>
              <a:ext cx="11555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初始时，只有数字 1 的虚拟参与者 0，恰好表达“第一轮从 1 开始”。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 cur 已经正确代表所有恰好 t-1 轮的状态，我们来看下一轮。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4866799"/>
            <a:ext cx="13346430" cy="1120140"/>
            <a:chOff x="1318260" y="4866799"/>
            <a:chExt cx="13346430" cy="11201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866799"/>
              <a:ext cx="133464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两个不同代表与完整参与者集合，对“是否有上一人不等于 p”的判断完全一致。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 canStart 不会把合法起点漏掉，也不会把非法起点放进来。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6358414"/>
            <a:ext cx="12317730" cy="1120140"/>
            <a:chOff x="1318260" y="6358414"/>
            <a:chExt cx="12317730" cy="1120140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6358414"/>
              <a:ext cx="12317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窗口恰好覆盖所有长度合法的起点，active &gt; 0 恰好表示存在合法片段。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所以写入 nxt 的状态，恰好就是所有经过一轮合法接龙能够到达的状态。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850029"/>
            <a:ext cx="12546330" cy="1120140"/>
            <a:chOff x="1318260" y="7850029"/>
            <a:chExt cx="1254633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850029"/>
              <a:ext cx="125463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清空写层并分开读写，保证没有混入其他轮数。于是第 t 轮也正确。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逐轮递推到 R，检查对应轮的终点是否可达，就得到每个询问的正确答案。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代码可以分成哪几部分？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62325"/>
            <a:ext cx="10641330" cy="3415665"/>
            <a:chOff x="1318260" y="3362325"/>
            <a:chExt cx="10641330" cy="3415665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62325"/>
              <a:ext cx="10641330" cy="3415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569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读入词库：按参与者保存，每个词库内部采用 0 下标。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读入询问并初始化：按轮数存编号，建立第 0 轮状态。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写好两个工具：canStart 查上一轮，addPlayer 改下一轮。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逐轮扫描：清空 nxt，用滑动窗口处理每个词库。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 回答与滚动：处理本轮询问，交换数组，最后按原顺序输出。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7659529"/>
            <a:ext cx="16002000" cy="1273016"/>
            <a:chOff x="1333500" y="7659529"/>
            <a:chExt cx="16002000" cy="1273016"/>
          </a:xfrm>
        </p:grpSpPr>
        <p:sp>
          <p:nvSpPr>
            <p:cNvPr id="10" name="Rectangle 10"/>
            <p:cNvSpPr/>
            <p:nvPr/>
          </p:nvSpPr>
          <p:spPr>
            <a:xfrm>
              <a:off x="1333500" y="7659529"/>
              <a:ext cx="16002000" cy="1273016"/>
            </a:xfrm>
            <a:prstGeom prst="roundRect">
              <a:avLst>
                <a:gd name="adj" fmla="val 13468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746885" y="7824311"/>
              <a:ext cx="953719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下面五页代码按顺序拼接，就是完整的 C++17 程序。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6885" y="8325802"/>
              <a:ext cx="121462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参与者编号 1…n，词库下标 0…l-1，空代表为 -1，虚拟参与者为 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5259858" cy="790575"/>
            <a:chOff x="1314450" y="2286952"/>
            <a:chExt cx="5259858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525985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参考代码①：读入词库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33500" y="3146108"/>
            <a:ext cx="16002000" cy="5246370"/>
            <a:chOff x="1333500" y="3146108"/>
            <a:chExt cx="16002000" cy="5246370"/>
          </a:xfrm>
        </p:grpSpPr>
        <p:sp>
          <p:nvSpPr>
            <p:cNvPr id="8" name="Rectangle 8"/>
            <p:cNvSpPr/>
            <p:nvPr/>
          </p:nvSpPr>
          <p:spPr>
            <a:xfrm>
              <a:off x="1333500" y="3146108"/>
              <a:ext cx="16002000" cy="5246370"/>
            </a:xfrm>
            <a:prstGeom prst="roundRect">
              <a:avLst>
                <a:gd name="adj" fmla="val 326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9933" y="3298508"/>
              <a:ext cx="7232904" cy="4969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31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&lt;bits/stdc++.h&gt;</a:t>
              </a:r>
              <a:br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  <a:br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V = 200000, NONE = -1;</a:t>
              </a:r>
              <a:br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ios::sync_with_stdio(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cin.tie(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nullptr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T; cin &gt;&gt; T;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(T--) {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n, k, q; cin &gt;&gt; n &gt;&gt; k &gt;&gt; q;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vector&lt;vector&lt;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&gt;&gt; seq(n + 1);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 = 1; p &lt;= n; ++p) {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len; cin &gt;&gt; len;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seq[p].resize(len);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&amp;x : seq[p]) cin &gt;&gt; x;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8260" y="8595836"/>
            <a:ext cx="12209907" cy="586740"/>
            <a:chOff x="1318260" y="8595836"/>
            <a:chExt cx="12209907" cy="586740"/>
          </a:xfrm>
        </p:grpSpPr>
        <p:sp>
          <p:nvSpPr>
            <p:cNvPr id="11" name="TextBox 11"/>
            <p:cNvSpPr txBox="1"/>
            <p:nvPr/>
          </p:nvSpPr>
          <p:spPr>
            <a:xfrm>
              <a:off x="1318260" y="8595836"/>
              <a:ext cx="1220990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所有数据结构都放在 while (T--) 内部，使每组测试数据相互独立。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350280" cy="790575"/>
            <a:chOff x="1314450" y="2286952"/>
            <a:chExt cx="6350280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35028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参考代码②：询问与初始化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3500" y="3197542"/>
            <a:ext cx="16002000" cy="4809172"/>
            <a:chOff x="1333500" y="3197542"/>
            <a:chExt cx="16002000" cy="4809172"/>
          </a:xfrm>
        </p:grpSpPr>
        <p:sp>
          <p:nvSpPr>
            <p:cNvPr id="8" name="Rectangle 8"/>
            <p:cNvSpPr/>
            <p:nvPr/>
          </p:nvSpPr>
          <p:spPr>
            <a:xfrm>
              <a:off x="1333500" y="3197542"/>
              <a:ext cx="16002000" cy="4809172"/>
            </a:xfrm>
            <a:prstGeom prst="roundRect">
              <a:avLst>
                <a:gd name="adj" fmla="val 356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9933" y="3427095"/>
              <a:ext cx="41114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读取询问并建立零轮状态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49933" y="3799999"/>
              <a:ext cx="82337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vector&lt;vector&lt;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&gt;&gt; queryAtRound(101);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9933" y="4172902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vector&lt;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target(q), answer(q);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9933" y="4545806"/>
              <a:ext cx="32933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 =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9933" y="491871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id = 0; id &lt; q; ++id)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9933" y="5291614"/>
              <a:ext cx="7487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r; cin &gt;&gt; r &gt;&gt; target[id];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9933" y="5664517"/>
              <a:ext cx="75244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queryAtRound[r].push_back(id);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9933" y="6037421"/>
              <a:ext cx="47317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R = max(R, r);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9933" y="6410325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9933" y="6783229"/>
              <a:ext cx="103983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vector&lt;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cur1(V + 1, NONE), cur2(V + 1, NONE);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9933" y="7156132"/>
              <a:ext cx="103983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vector&lt;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nxt1(V + 1, NONE), nxt2(V + 1, NONE);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9933" y="7529036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cur1[1] = 0;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8260" y="8441531"/>
            <a:ext cx="12165711" cy="586740"/>
            <a:chOff x="1318260" y="8441531"/>
            <a:chExt cx="12165711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1318260" y="8441531"/>
              <a:ext cx="1216571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只需算到最大询问轮数 R；初态的 0 表示虚拟参与者，不是空状态。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350280" cy="790575"/>
            <a:chOff x="1314450" y="2286952"/>
            <a:chExt cx="6350280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35028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参考代码③：两个状态工具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3500" y="3171825"/>
            <a:ext cx="16002000" cy="2254853"/>
            <a:chOff x="1333500" y="3171825"/>
            <a:chExt cx="16002000" cy="2254853"/>
          </a:xfrm>
        </p:grpSpPr>
        <p:sp>
          <p:nvSpPr>
            <p:cNvPr id="8" name="Rectangle 8"/>
            <p:cNvSpPr/>
            <p:nvPr/>
          </p:nvSpPr>
          <p:spPr>
            <a:xfrm>
              <a:off x="1333500" y="3171825"/>
              <a:ext cx="16002000" cy="2224564"/>
            </a:xfrm>
            <a:prstGeom prst="roundRect">
              <a:avLst>
                <a:gd name="adj" fmla="val 7707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9933" y="3414236"/>
              <a:ext cx="50807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查询上一轮是否存在不同参与者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49933" y="3799999"/>
              <a:ext cx="76855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auto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canStart = [&amp;](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x,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9933" y="4185761"/>
              <a:ext cx="93699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(cur1[x] != NONE &amp;&amp; cur1[x] != p)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9933" y="4571524"/>
              <a:ext cx="96064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|| (cur2[x] != NONE &amp;&amp; cur2[x] != p);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9933" y="4957286"/>
              <a:ext cx="18013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3500" y="5717858"/>
            <a:ext cx="16002000" cy="2370582"/>
            <a:chOff x="1333500" y="5717858"/>
            <a:chExt cx="16002000" cy="2370582"/>
          </a:xfrm>
        </p:grpSpPr>
        <p:sp>
          <p:nvSpPr>
            <p:cNvPr id="15" name="Rectangle 15"/>
            <p:cNvSpPr/>
            <p:nvPr/>
          </p:nvSpPr>
          <p:spPr>
            <a:xfrm>
              <a:off x="1333500" y="5717858"/>
              <a:ext cx="16002000" cy="2340292"/>
            </a:xfrm>
            <a:prstGeom prst="roundRect">
              <a:avLst>
                <a:gd name="adj" fmla="val 732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749933" y="5947410"/>
              <a:ext cx="41114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合并下一轮的不同参与者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9933" y="6281738"/>
              <a:ext cx="78621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auto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addPlayer = [&amp;](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x,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p) {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9933" y="6616065"/>
              <a:ext cx="8116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(nxt1[x] == NONE) nxt1[x] = p;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9933" y="6950392"/>
              <a:ext cx="95476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(nxt1[x] != p &amp;&amp; nxt2[x] == NONE)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9933" y="7284720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nxt2[x] = p;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9933" y="7619048"/>
              <a:ext cx="18013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18260" y="8390096"/>
            <a:ext cx="14084808" cy="586740"/>
            <a:chOff x="1318260" y="8390096"/>
            <a:chExt cx="14084808" cy="586740"/>
          </a:xfrm>
        </p:grpSpPr>
        <p:sp>
          <p:nvSpPr>
            <p:cNvPr id="23" name="TextBox 23"/>
            <p:cNvSpPr txBox="1"/>
            <p:nvPr/>
          </p:nvSpPr>
          <p:spPr>
            <a:xfrm>
              <a:off x="1318260" y="8390096"/>
              <a:ext cx="1408480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这里使用 lambda 就地定义工具函数；[&amp;] 按引用使用当前测试组的状态数组。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5259858" cy="790575"/>
            <a:chOff x="1314450" y="2286952"/>
            <a:chExt cx="5259858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525985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参考代码④：逐轮扫描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33500" y="3146108"/>
            <a:ext cx="16002000" cy="5336381"/>
            <a:chOff x="1333500" y="3146108"/>
            <a:chExt cx="16002000" cy="5336381"/>
          </a:xfrm>
        </p:grpSpPr>
        <p:sp>
          <p:nvSpPr>
            <p:cNvPr id="8" name="Rectangle 8"/>
            <p:cNvSpPr/>
            <p:nvPr/>
          </p:nvSpPr>
          <p:spPr>
            <a:xfrm>
              <a:off x="1333500" y="3146108"/>
              <a:ext cx="16002000" cy="5336381"/>
            </a:xfrm>
            <a:prstGeom prst="roundRect">
              <a:avLst>
                <a:gd name="adj" fmla="val 3213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678496" y="3324225"/>
              <a:ext cx="31421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逐轮计算所有词库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78496" y="3645694"/>
              <a:ext cx="89306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round = 1; round &lt;= R; ++round)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78496" y="3967162"/>
              <a:ext cx="88212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fill(nxt1.begin(), nxt1.end(), NONE);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78496" y="4288631"/>
              <a:ext cx="88212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fill(nxt2.begin(), nxt2.end(), NONE);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78496" y="4610100"/>
              <a:ext cx="7487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 = 1; p &lt;= n; ++p)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78496" y="4931569"/>
              <a:ext cx="69546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auto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&amp;s = seq[p];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78496" y="5253038"/>
              <a:ext cx="55330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active =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78496" y="5574506"/>
              <a:ext cx="101531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 = 0; j &lt;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)s.size(); ++j) {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78496" y="5895975"/>
              <a:ext cx="100039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(j &gt;= 1 &amp;&amp; canStart(s[j - 1], p))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78496" y="6217444"/>
              <a:ext cx="58884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    ++active;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78496" y="6538912"/>
              <a:ext cx="99999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(j &gt;= k &amp;&amp; canStart(s[j - k], p))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78496" y="6860381"/>
              <a:ext cx="58884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    --active;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78496" y="7181850"/>
              <a:ext cx="98162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(active &gt; 0) addPlayer(s[j], p);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78496" y="7503319"/>
              <a:ext cx="30452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}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78496" y="7824788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18260" y="8595836"/>
            <a:ext cx="14428089" cy="586740"/>
            <a:chOff x="1318260" y="8595836"/>
            <a:chExt cx="14428089" cy="586740"/>
          </a:xfrm>
        </p:grpSpPr>
        <p:sp>
          <p:nvSpPr>
            <p:cNvPr id="25" name="TextBox 25"/>
            <p:cNvSpPr txBox="1"/>
            <p:nvPr/>
          </p:nvSpPr>
          <p:spPr>
            <a:xfrm>
              <a:off x="1318260" y="8595836"/>
              <a:ext cx="144280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本页结束时仍在 round 循环内部；所有词库已扫描完，nxt 表示恰好 round 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45364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六、参考代码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5805069" cy="790575"/>
            <a:chOff x="1314450" y="2286952"/>
            <a:chExt cx="5805069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580506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参考代码⑤：回答与滚动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33500" y="3223260"/>
            <a:ext cx="16002000" cy="4569428"/>
            <a:chOff x="1333500" y="3223260"/>
            <a:chExt cx="16002000" cy="4569428"/>
          </a:xfrm>
        </p:grpSpPr>
        <p:sp>
          <p:nvSpPr>
            <p:cNvPr id="8" name="Rectangle 8"/>
            <p:cNvSpPr/>
            <p:nvPr/>
          </p:nvSpPr>
          <p:spPr>
            <a:xfrm>
              <a:off x="1333500" y="3223260"/>
              <a:ext cx="16002000" cy="4513421"/>
            </a:xfrm>
            <a:prstGeom prst="roundRect">
              <a:avLst>
                <a:gd name="adj" fmla="val 3799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9933" y="3465671"/>
              <a:ext cx="47576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回答当前轮询问，再交换数组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49933" y="3851434"/>
              <a:ext cx="85835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id : queryAtRound[round])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9933" y="4237196"/>
              <a:ext cx="100734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answer[id] = (nxt1[target[id]] != NONE);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9933" y="4622959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9933" y="5008721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cur1.swap(nxt1);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9933" y="5394484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cur2.swap(nxt2);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9933" y="5780246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9933" y="6166009"/>
              <a:ext cx="83762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x : answer) cout &lt;&lt; x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9933" y="6551771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9933" y="6937534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9933" y="7323296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8260" y="8197215"/>
            <a:ext cx="14222730" cy="1120140"/>
            <a:chOff x="1318260" y="8197215"/>
            <a:chExt cx="14222730" cy="1120140"/>
          </a:xfrm>
        </p:grpSpPr>
        <p:sp>
          <p:nvSpPr>
            <p:cNvPr id="21" name="TextBox 21"/>
            <p:cNvSpPr txBox="1"/>
            <p:nvPr/>
          </p:nvSpPr>
          <p:spPr>
            <a:xfrm>
              <a:off x="1318260" y="8197215"/>
              <a:ext cx="14222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 nxt 回答本轮询问，再交换数组。答案存入原编号位置，最后按输入顺序输出。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若改成交换后回答，就应改读 cur；两种写法都可以，但不能混用。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85750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七、检查与练习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把七个询问全部核对一遍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72314"/>
            <a:ext cx="10336530" cy="1744028"/>
            <a:chOff x="1318260" y="3272314"/>
            <a:chExt cx="10336530" cy="1744028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72314"/>
              <a:ext cx="10336530" cy="1744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56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(1, 2) → 1：第 1 个人选择 12，一轮到达 2。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(1, 4) → 0：1234 长度为 4，超过 k=3；没有其他合法片段。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(2, 4) → 1：先由第 2 个人选 12，再由第 1 个人选 234。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5548312"/>
            <a:ext cx="13174980" cy="1165384"/>
            <a:chOff x="1318260" y="5548312"/>
            <a:chExt cx="13174980" cy="1165384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5548312"/>
              <a:ext cx="13174980" cy="1165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56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(3, 4) → 0：第二轮的 2 不可达，3 仅能由第 1 个人到达，均接不上。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(6, 6) → 1：12、25、51、12、25、516，参与者依次为 1、2、3、1、2、3。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7155656"/>
            <a:ext cx="11860530" cy="1165384"/>
            <a:chOff x="1318260" y="7155656"/>
            <a:chExt cx="11860530" cy="1165384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7155656"/>
              <a:ext cx="11860530" cy="1165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56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(1, 1) → 0：从 1 出发，样例没有长度为 2 或 3、又结束在 1 的片段。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(7, 7) → 0：所有词库都没有数字 7，不可能以 7 为终点。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8595836"/>
            <a:ext cx="10470261" cy="586740"/>
            <a:chOff x="1318260" y="8595836"/>
            <a:chExt cx="10470261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8595836"/>
              <a:ext cx="1047026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输出顺序：1、0、1、0、1、0、0（每个答案单独一行）。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85750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七、检查与练习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这几处代码，最容易写错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349466"/>
            <a:ext cx="13365480" cy="1120140"/>
            <a:chOff x="1318260" y="3349466"/>
            <a:chExt cx="1336548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349466"/>
              <a:ext cx="13365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第一，两个代表必须</a:t>
              </a: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编号不同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。同一个人有多条路径，不等于有多个不同的人。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第二，NONE = -1，虚拟参与者 = 0。不要把“空”与“零轮初态”混为一谈。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5188268"/>
            <a:ext cx="13898880" cy="1120140"/>
            <a:chOff x="1318260" y="5188268"/>
            <a:chExt cx="13898880" cy="11201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5188268"/>
              <a:ext cx="138988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第三，进入的是 j-1，离开的是 j-k；当前 j 不能先加入起点窗口。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第四，增删都结束以后，才能检查 active &gt; 0。每换一个词库，active 都要归零。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7027069"/>
            <a:ext cx="11460480" cy="1120140"/>
            <a:chOff x="1318260" y="7027069"/>
            <a:chExt cx="11460480" cy="1120140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7027069"/>
              <a:ext cx="11460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第五，每一轮先清空 nxt，canStart 始终读取 cur；算完才交换。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第六，每组测试数据重新初始化，询问答案最后按原输入顺序输出。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8595836"/>
            <a:ext cx="12590526" cy="586740"/>
            <a:chOff x="1318260" y="8595836"/>
            <a:chExt cx="12590526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8595836"/>
              <a:ext cx="125905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写错时，先检查“轮数、位置、玩家编号”有没有被混用，再检查语法。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85750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七、检查与练习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我们来自己判断四个问题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98031"/>
            <a:ext cx="8583930" cy="1120140"/>
            <a:chOff x="1318260" y="3298031"/>
            <a:chExt cx="85839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98031"/>
              <a:ext cx="85839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练习 1：只有一个人，词库 [1, 2, 3]，k=2。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询问 (1, 2)、(1, 3)、(2, 3)，答案分别是什么？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4712494"/>
            <a:ext cx="8221980" cy="1120140"/>
            <a:chOff x="1318260" y="4712494"/>
            <a:chExt cx="8221980" cy="11201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712494"/>
              <a:ext cx="82219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练习 2：有两个人，词库都是 [1, 1]，k=2。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对于任意正整数轮数 r，询问 (r, 1) 能否完成？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6126956"/>
            <a:ext cx="10793730" cy="1120140"/>
            <a:chOff x="1318260" y="6126956"/>
            <a:chExt cx="10793730" cy="1120140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6126956"/>
              <a:ext cx="107937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练习 3：某个数字的最后参与者集合是 {4, 7, 9}。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只保留 4 和 7，下一轮参与者为 4、7、9 时，判断是否都正确？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541419"/>
            <a:ext cx="11460480" cy="1120140"/>
            <a:chOff x="1318260" y="7541419"/>
            <a:chExt cx="114604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541419"/>
              <a:ext cx="114604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练习 4：词库采用 0 下标，k=4，目前扫描到终点 j=5。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起点窗口是什么？与上一终点相比，进入和离开的下标分别是什么？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22832" y="8770144"/>
            <a:ext cx="906780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课堂练习：以上均为自拟小数据。先独立思考，再翻到下一页核对理由。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85750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七、检查与练习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6035421" cy="790575"/>
            <a:chOff x="1314450" y="2286952"/>
            <a:chExt cx="6035421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练习解析：把理由说完整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8260" y="3298031"/>
            <a:ext cx="12508230" cy="1120140"/>
            <a:chOff x="1318260" y="3298031"/>
            <a:chExt cx="12508230" cy="1120140"/>
          </a:xfrm>
        </p:grpSpPr>
        <p:sp>
          <p:nvSpPr>
            <p:cNvPr id="8" name="TextBox 8"/>
            <p:cNvSpPr txBox="1"/>
            <p:nvPr/>
          </p:nvSpPr>
          <p:spPr>
            <a:xfrm>
              <a:off x="1318260" y="3298031"/>
              <a:ext cx="125082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练习 1：1、0、0。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第一轮只能选 [1, 2]，不能选长度为 3 的 [1, 2, 3]。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只有一个人，第二轮没有不同的人可以参与，因此两轮状态全部为空。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8260" y="4763929"/>
            <a:ext cx="11155680" cy="1120140"/>
            <a:chOff x="1318260" y="4763929"/>
            <a:chExt cx="11155680" cy="1120140"/>
          </a:xfrm>
        </p:grpSpPr>
        <p:sp>
          <p:nvSpPr>
            <p:cNvPr id="10" name="TextBox 10"/>
            <p:cNvSpPr txBox="1"/>
            <p:nvPr/>
          </p:nvSpPr>
          <p:spPr>
            <a:xfrm>
              <a:off x="1318260" y="4763929"/>
              <a:ext cx="111556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练习 2：都可以完成。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每一轮选择 [1, 1]，两个人交替参与即可。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片段含有两个位置，长度确实为 2；首尾数字相同并不违反题意。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8260" y="6229826"/>
            <a:ext cx="10565130" cy="1120140"/>
            <a:chOff x="1318260" y="6229826"/>
            <a:chExt cx="10565130" cy="1120140"/>
          </a:xfrm>
        </p:grpSpPr>
        <p:sp>
          <p:nvSpPr>
            <p:cNvPr id="12" name="TextBox 12"/>
            <p:cNvSpPr txBox="1"/>
            <p:nvPr/>
          </p:nvSpPr>
          <p:spPr>
            <a:xfrm>
              <a:off x="1318260" y="6229826"/>
              <a:ext cx="1056513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练习 3：都正确。</a:t>
              </a: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p=4 时可以用代表 7；p=7 时可以用代表 4。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p=9 时，代表 4、7 都与它不同。保留任意两个不同编号即可。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695724"/>
            <a:ext cx="11993880" cy="1120140"/>
            <a:chOff x="1318260" y="7695724"/>
            <a:chExt cx="119938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695724"/>
              <a:ext cx="119938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练习 4：窗口 [2, 4]；进入位置 4，离开位置 1。</a:t>
              </a:r>
              <a:br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代入 [j-k+1, j-1]；进入 j-1，离开 j-k。别把离开位置写成新左端 2。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22832" y="8860155"/>
            <a:ext cx="369646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对应上一页的自拟课堂练习。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1508760" y="1285875"/>
            <a:ext cx="2857500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七、回顾与迁移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4450" y="2286952"/>
            <a:ext cx="7671054" cy="790575"/>
            <a:chOff x="1314450" y="2286952"/>
            <a:chExt cx="7671054" cy="790575"/>
          </a:xfrm>
        </p:grpSpPr>
        <p:sp>
          <p:nvSpPr>
            <p:cNvPr id="6" name="TextBox 6"/>
            <p:cNvSpPr txBox="1"/>
            <p:nvPr/>
          </p:nvSpPr>
          <p:spPr>
            <a:xfrm>
              <a:off x="1314450" y="22869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回过头看，这道题优化了什么？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6736" y="3381375"/>
            <a:ext cx="15419070" cy="1197769"/>
            <a:chOff x="1316736" y="3381375"/>
            <a:chExt cx="15419070" cy="1197769"/>
          </a:xfrm>
        </p:grpSpPr>
        <p:sp>
          <p:nvSpPr>
            <p:cNvPr id="8" name="TextBox 8"/>
            <p:cNvSpPr txBox="1"/>
            <p:nvPr/>
          </p:nvSpPr>
          <p:spPr>
            <a:xfrm>
              <a:off x="1316736" y="3381375"/>
              <a:ext cx="802995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第一步：只保存下一步真正需要的信息。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18260" y="3992404"/>
              <a:ext cx="154175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完整参与者集合太大，但下一步只问“有没有一个不同的人”，所以两个不同代表足够。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6736" y="5220176"/>
            <a:ext cx="14974824" cy="1197769"/>
            <a:chOff x="1316736" y="5220176"/>
            <a:chExt cx="14974824" cy="1197769"/>
          </a:xfrm>
        </p:grpSpPr>
        <p:sp>
          <p:nvSpPr>
            <p:cNvPr id="11" name="TextBox 11"/>
            <p:cNvSpPr txBox="1"/>
            <p:nvPr/>
          </p:nvSpPr>
          <p:spPr>
            <a:xfrm>
              <a:off x="1316736" y="5220176"/>
              <a:ext cx="75857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第二步：把重复的区间枚举合并起来。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8260" y="5831205"/>
              <a:ext cx="149733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固定终点后，只关心起点窗口中是否有人可用；通过一次加入、一次删除维护答案。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8260" y="7065645"/>
            <a:ext cx="11917680" cy="1120140"/>
            <a:chOff x="1318260" y="7065645"/>
            <a:chExt cx="11917680" cy="1120140"/>
          </a:xfrm>
        </p:grpSpPr>
        <p:sp>
          <p:nvSpPr>
            <p:cNvPr id="14" name="TextBox 14"/>
            <p:cNvSpPr txBox="1"/>
            <p:nvPr/>
          </p:nvSpPr>
          <p:spPr>
            <a:xfrm>
              <a:off x="1318260" y="7065645"/>
              <a:ext cx="11917680" cy="1120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最后，滚动数组节省空间，按轮分组让所有询问共享同一次计算。</a:t>
              </a:r>
              <a:br/>
              <a:r>
                <a:rPr lang="zh-CN" sz="3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以后遇到类似题，先问“下一步需要什么”，再问“哪些枚举可以共享”。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22832" y="8538686"/>
            <a:ext cx="13169646" cy="791718"/>
            <a:chOff x="1322832" y="8538686"/>
            <a:chExt cx="13169646" cy="791718"/>
          </a:xfrm>
        </p:grpSpPr>
        <p:sp>
          <p:nvSpPr>
            <p:cNvPr id="16" name="TextBox 16"/>
            <p:cNvSpPr txBox="1"/>
            <p:nvPr/>
          </p:nvSpPr>
          <p:spPr>
            <a:xfrm>
              <a:off x="1322832" y="8538686"/>
              <a:ext cx="13169646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题目：洛谷 P11230 · www.luogu.com.cn/problem/P11230；主要讲解依据：用户提供的《接龙游戏题解》。</a:t>
              </a:r>
              <a:br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辅助参考：ty_mxzhn 题解 · www.luogu.com.cn/article/41erl3y2。教学结构、手算图与练习为本课整理。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in_teaching_style">
  <a:themeElements>
    <a:clrScheme name="chain_teaching_style">
      <a:dk1>
        <a:srgbClr val="111111"/>
      </a:dk1>
      <a:lt1>
        <a:srgbClr val="FFFFFF"/>
      </a:lt1>
      <a:dk2>
        <a:srgbClr val="1F497D"/>
      </a:dk2>
      <a:lt2>
        <a:srgbClr val="F2F5F8"/>
      </a:lt2>
      <a:accent1>
        <a:srgbClr val="244D87"/>
      </a:accent1>
      <a:accent2>
        <a:srgbClr val="C00000"/>
      </a:accent2>
      <a:accent3>
        <a:srgbClr val="70AD47"/>
      </a:accent3>
      <a:accent4>
        <a:srgbClr val="244D87"/>
      </a:accent4>
      <a:accent5>
        <a:srgbClr val="586575"/>
      </a:accent5>
      <a:accent6>
        <a:srgbClr val="CFD8E1"/>
      </a:accent6>
      <a:hlink>
        <a:srgbClr val="C00000"/>
      </a:hlink>
      <a:folHlink>
        <a:srgbClr val="70AD47"/>
      </a:folHlink>
    </a:clrScheme>
    <a:fontScheme name="chain_teaching_sty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in_teaching_sty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hain_teaching_style">
  <a:themeElements>
    <a:clrScheme name="chain_teaching_style">
      <a:dk1>
        <a:srgbClr val="111111"/>
      </a:dk1>
      <a:lt1>
        <a:srgbClr val="FFFFFF"/>
      </a:lt1>
      <a:dk2>
        <a:srgbClr val="1F497D"/>
      </a:dk2>
      <a:lt2>
        <a:srgbClr val="F2F5F8"/>
      </a:lt2>
      <a:accent1>
        <a:srgbClr val="244D87"/>
      </a:accent1>
      <a:accent2>
        <a:srgbClr val="C00000"/>
      </a:accent2>
      <a:accent3>
        <a:srgbClr val="70AD47"/>
      </a:accent3>
      <a:accent4>
        <a:srgbClr val="244D87"/>
      </a:accent4>
      <a:accent5>
        <a:srgbClr val="586575"/>
      </a:accent5>
      <a:accent6>
        <a:srgbClr val="CFD8E1"/>
      </a:accent6>
      <a:hlink>
        <a:srgbClr val="C00000"/>
      </a:hlink>
      <a:folHlink>
        <a:srgbClr val="70AD47"/>
      </a:folHlink>
    </a:clrScheme>
    <a:fontScheme name="chain_teaching_sty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in_teaching_sty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12881</Words>
  <Application>Microsoft Office PowerPoint</Application>
  <PresentationFormat>自定义</PresentationFormat>
  <Paragraphs>518</Paragraphs>
  <Slides>52</Slides>
  <Notes>52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55" baseType="lpstr">
      <vt:lpstr>Arial</vt:lpstr>
      <vt:lpstr>Consolas</vt:lpstr>
      <vt:lpstr>chain_teaching_style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2026-09-20T06:02:58Z</dcterms:created>
  <dcterms:modified xsi:type="dcterms:W3CDTF">2026-09-20T07:06:03Z</dcterms:modified>
  <cp:category/>
  <cp:contentStatus/>
  <dc:language>zh-CN</dc:language>
</cp:coreProperties>
</file>