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328" r:id="rId21"/>
    <p:sldId id="329" r:id="rId22"/>
    <p:sldId id="330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331" r:id="rId40"/>
    <p:sldId id="332" r:id="rId41"/>
    <p:sldId id="292" r:id="rId42"/>
    <p:sldId id="293" r:id="rId43"/>
    <p:sldId id="294" r:id="rId44"/>
    <p:sldId id="333" r:id="rId45"/>
    <p:sldId id="295" r:id="rId46"/>
    <p:sldId id="297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34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89439" autoAdjust="0"/>
  </p:normalViewPr>
  <p:slideViewPr>
    <p:cSldViewPr snapToGrid="0" snapToObjects="1">
      <p:cViewPr varScale="1">
        <p:scale>
          <a:sx n="75" d="100"/>
          <a:sy n="75" d="100"/>
        </p:scale>
        <p:origin x="519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今天研究 CSP-J 二〇二五年第二轮第三题《异或和》。先不要急着套用某一种算法。我们会先理解异或运算，再亲自分析图中的序列二、一、零、三，然后考虑：当数字变多时，怎样系统地求出最多的合法区间？后续每种方法都从具体困难出发，经过分析再确定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以五的二进制一零一为例说明各位的意义。从右往左，三个位依次表示一、二、四，所以一零一表示一乘四，加零乘二，再加一乘一，得到五。旁边的二、一、三、五分别可以写成零一零、零零一、零一一、一零一。前面补零不会改变数值，只是为了让相同位对齐。接下来进行异或时，也要逐位对齐后计算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对两个数进行异或，就是针对每一个二进制位进行异或运算。每一位的规则都是相同为零、不同为一。因此零与零、一与一得到零，而零与一、一与零得到一。各位独立运算，不向更高位进位。C++ 中用符号 ^ 表示异或，这里不表示乘方，后面的两个整数之间出现这个符号时都按位理解。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先把五和三各自写成三位二进制，得到一零一和零一一。相同位对齐后，从右往左算：一和一相同，得到零；零和一不同，得到一；一和零不同，也得到一。结果是一一零，也就是四加二，等于十进制六。特别注意，这里没有任何进位，因此不是普通加法。接下来看看异或还有哪些可以帮助我们简化计算的规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观察异或的规律。同一个数与自己异或时，每一位都相同，所以结果为零；任何数与零异或，各位都保持不变。异或满足交换律和结合律，因此五异或三异或五，可以把两个五放在一起先抵消，最后只剩三。通过交换和重新分组，让相同的数先运算，可以减少计算量。这些规律也会帮助我们处理区间前面多算的部分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分别计算七异或七、六异或零、二异或一异或二，再说明理由。第一题相同数抵消，答案为零；第二题与零异或不改变数，答案为六。第三题通过交换和结合，把两个二抵消，最后得到一。答对结果之后还要能指出使用了哪条性质，这样才能理解接下来的公式推导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了解异或以后，回到题目。每一段必须是连续、非空的区间，区间内所有数的异或结果等于目标 k，同时必须选择互不相交的区间。互不相交意味着不同区间不能重复使用同一个下标，下一页用图来区分相邻与相交。可以跳过一些元素，也可以在没有合法区间时一段都不选。最终要在这些条件下，求出能选的最多区间数量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比较两种情况：第一段使用下标一到二，第二段使用下标三到四，没有任何下标重复，因此可以同时选择。如果第二段从下标二开始，两段都用了第二个数，就发生相交。按从左到右的顺序，前一段右端点必须严格小于后一段左端点。相邻合法，留有空隙也合法，长度为一的区间同样合法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样例一给出四个数二、一、零、三，目标值为二。先观察第一个数，单独的二就可以作为一段。再看剩下的一、零、三，它们连续且没有被使用；一异或零得到零零一，再与三的零一一异或，得到零一零，也就是二。于是区间一到一和二到四可以同时选出。通过观察，这两段已经是最多的区间，接下来再通过枚举所有可能来验证，避免只停留在直观判断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为了确认最优性，我们按长度列出全部十个连续非空区间，避免凭感觉断言不能更多。长度为一的四个区间依次得到二、一、零、三；长度为二得到三、一、三；长度为三得到三、二；整个长度为四的区间得到零。只有区间一到一和二到四的异或和为二。全部候选就只有这两段，它们又能同时选择，因此最大数量恰好为二，原卷输出二就解释完整了。后面两个样例仍使用这个数组，可以沿用这些计算结果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样例二把目标改为三，请先从前面的枚举结果找出合法区间。全部候选为一到二、一到三、三到四、四到四。我们可以选一到二，因为二异或一等于三，再选单个三，也就是四到四，总共两段；第三个零不必被使用。为什么不能选三段？候选中的前两段互相重叠，所以最多选一个；后两段也互相重叠，所以最多选一个。至多两个且能够达到两个，因此答案为二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样例三的目标为零。单个零显然合法，整个数组也合法，因为前面的枚举已经算出二异或一异或零异或三为零。请观察两条区间，它们是否共享下标？都使用了第三个数，因此不能同时选择。由完整枚举可知，其他区间均不是零，所以只能选择其中一个，答案为一。这再次提醒我们，找到多少合法区间，与最多能同时选择多少区间，是不同的问题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样例通过枚举能够验证答案。现在改为用程序枚举，必须先看数据范围：最多五十万个数，数值和目标均在零到二的二十次方减一之间，每个测试点限时一秒、内存五百一十二 MiB。若枚举所有区间，再枚举所有选择组合，需要考虑运算次数是否过多。把问题分为两部分：怎样快速求一个区间的异或和，以及怎样在合法区间中选出最多的不相交区间。先解决计算，再讨论选择，最后检查整体复杂度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沿用数组二、一、零、三，先计算区间一到四：二异或一异或零异或三，结果为零。再计算区间二到四：一异或零异或三，结果为二，注意这部分在刚才计算整个区间时已经算过一次。两个区间共享一、零、三，如果每次都从左端点重新计算，就会重复进行这些运算。请学生思考：既然已经得到区间一到四的结果，能不能去掉前面多算的二，得到区间二到四的结果？下一页利用同数异或等于零的规律，具体讨论怎样去掉这部分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继续使用数组二、一、零、三，要求区间二到四的异或和时，可以利用先前算出的区间一到四的结果，但它多包含了第一个数二。根据同一个数异或两次等于零，把这个二再异或一次，两个二抵消，剩下的就是一、零、三，所以本例相当于用区间一到四的结果零，异或区间一到一的结果二，得到答案二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dirty="0"/>
              <a:t>把这个做法推广：先记录从第一项开始到每个位置为止的异或结果，查询时分别取到右端点为止的结果，以及到左端点前一位为止的结果。前一个结果包含所求区间和它前面的部分，后一个结果恰好只包含前面的部分，两者异或后，前面每个数都出现两次而抵消，只留下所求区间。这里必须取左端点前一位，才能保留左端点本身；下一页将这些从第一项开始的结果命名为前缀异或，并解释从第一项开始查询时所需的空前缀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在看公式以前，先解释符号的含义：p[i] 表示前 i 个数的异或和，也就是从 a[1] 到 a[i] 的异或结果。于是定义自然写成页面第一条等式。</a:t>
            </a:r>
            <a:endParaRPr lang="en-US" altLang="zh-CN" dirty="0"/>
          </a:p>
          <a:p>
            <a:r>
              <a:rPr lang="zh-CN" dirty="0"/>
              <a:t>若 p[i-1] 已经保存了前 i 减一个数的异或和，再与新加入的 a[i] 异或，就得到 p[i]，这就是下一条递推公式的来源。</a:t>
            </a:r>
            <a:endParaRPr lang="en-US" altLang="zh-CN" dirty="0"/>
          </a:p>
          <a:p>
            <a:r>
              <a:rPr lang="zh-CN" dirty="0"/>
              <a:t>为统一处理从第一项开始的区间，把没有任何元素的空前缀记为 p[0] 等于零。</a:t>
            </a:r>
            <a:endParaRPr lang="en-US" altLang="zh-CN" dirty="0"/>
          </a:p>
          <a:p>
            <a:r>
              <a:rPr lang="zh-CN" dirty="0"/>
              <a:t>i 是位置，p[i] 是异或值；空前缀只是计算工具，题目允许选择的每一个区间仍必须非空。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本页明确沿用原数组二、一、零、三，从空前缀 p[0] 等于零开始。加入二后得到二，加入一后得到三，再加入零仍是三，最后加入三后回到零，所以前缀值依次是零、二、三、三、零。请把每一次加入的数组元素和得到的前缀值对应起来，不要把原数组与前缀数组混为一谈。特别注意，不同位置也可能具有相同前缀值，例如第二项与第三项对应的前缀都是三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现在用前缀异或计算区间左端点 l 到右端点 r 的异或和。p[r] 包含从第一项到 r，而 p[l-1] 只包含左端点之前的部分。</a:t>
            </a:r>
            <a:endParaRPr lang="en-US" altLang="zh-CN" dirty="0"/>
          </a:p>
          <a:p>
            <a:r>
              <a:rPr lang="zh-CN" dirty="0"/>
              <a:t>将二者异或，公共部分出现两次而抵消，剩下的正好是 a[l] 到 a[r]。因此区间异或和等于 p[r] 异或 p[l-1]。样例区间二到四对应 p[4] 异或 p[1]，也就是零异或二，结果为二。</a:t>
            </a:r>
            <a:endParaRPr lang="en-US" altLang="zh-CN" dirty="0"/>
          </a:p>
          <a:p>
            <a:r>
              <a:rPr lang="zh-CN" dirty="0"/>
              <a:t>下一页继续解释为什么使用 l 减一，而不能直接使用 l。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013094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227347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657851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这是一组教学自拟的小练习，序列为一、二、一。先算出包含位置零的前缀序列：零、一、三、二。</a:t>
            </a:r>
            <a:endParaRPr lang="en-US" altLang="zh-CN" dirty="0"/>
          </a:p>
          <a:p>
            <a:r>
              <a:rPr lang="zh-CN" dirty="0"/>
              <a:t>区间二到三的异或和等于 p[3] 异或 p[1]，也就是二异或一，得到三。反过来看，右端点三、目标三，需要寻找前缀值一，而它位于 j 等于一的位置，所以区间从二开始。让学生同时练习正向计算和反向找前缀，可以检验下标是否真正理解。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计算问题已经解决，现在考虑能否任意找到合法区间就选。自拟序列为四个一，目标为零。</a:t>
            </a:r>
            <a:endParaRPr lang="en-US" altLang="zh-CN" dirty="0"/>
          </a:p>
          <a:p>
            <a:r>
              <a:rPr lang="zh-CN" dirty="0"/>
              <a:t>整段一到四确实合法，但先选它以后，所有下标都被占用，只能得到一段；如果分成一到二和三到四，每段的两个一互相抵消，就得到两段。</a:t>
            </a:r>
            <a:endParaRPr lang="en-US" altLang="zh-CN" dirty="0"/>
          </a:p>
          <a:p>
            <a:r>
              <a:rPr lang="zh-CN" dirty="0"/>
              <a:t>这说明“当前选择合法”不足以保证最后的数量最多。我们需要系统比较方案，同时考虑能否复用较小范围的答案，而不是反复枚举整套组合。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用序列二、零、二、零、二，目标二，看一看重复计算如何产生。</a:t>
            </a:r>
            <a:endParaRPr lang="en-US" altLang="zh-CN" dirty="0"/>
          </a:p>
          <a:p>
            <a:r>
              <a:rPr lang="zh-CN" dirty="0"/>
              <a:t>为了求前五个数的最优数量，可以把最后一段取为四到五，它的异或和为二，这时剩余问题是前面三个数最多能选几段。另一条枚举分支先不使用第五个数，再考虑不使用第四个数，也会回到前面三个数的相同问题。这里不声称这些分支已经最优，而是在观察枚举过程中重复出现的子问题。既然前缀范围和目标相同，最优数量就相同，可以求一次后保存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刚才反复出现的是“前几个数的最优数量”。题目最终要前 n 个数的答案，我们把 n 换成较小的 i，就得到同样规则的子问题，因此用 dp[i] 保存这个答案。请完整复述：只考虑前 i 个数，最多能够选出的、互不相交的合法区间数量。它记录数量，不必保存所有组合；前 i 个数只规定范围，并没有强制使用第 i 个数。接下来的关键是找出它和更小状态之间的关系。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参考数字金字塔从最后一步向前分析的方式，我们观察前 i 个数中最后一个数是否被选用。请先让学生分别描述两种可能。如果没有使用它，所有已选区间都在前 i 减一个数中；如果使用了它，由于范围不能超过 i，它所在的区间一定以 i 结束，设为从 j 加一到 i。两类情况已经覆盖全部方案，而且互不混淆。接下来逐类考虑最多能选几段，再把结果合并。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第一种情况是不选择任何以当前位置 i 结束的区间，那么原来前 i 减一个元素的最优方案仍然合法。因此先将 dp[i] 赋成 dp[i-1]，表示直接继承已有答案。新增一个可用元素不可能使原来的方案失效，所以状态值不会下降。即使第 i 个数无法组成新的合法区间，也不需要把答案重置为零。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第二种情况是选择一段从 j 加一到 i 的合法区间。为了保证不重叠，前面所有已选区间只能位于前 j 个元素中，因此能够接上的最好方案数量是 dp[j]，再加上新段得到 dp[j] 加一。不能直接使用 dp[i-1] 加一，因为前 i 减一项的方案可能已经使用新段内部的下标。页面把旧前缀和新段分开，就是为了强调它们的边界恰好位于 j 与 j 加一之间。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固定末段从 j 加一到 i 之后，前面的具体选法会影响这个末段吗？前面的方案只能使用前 j 个下标，无论怎样选择，都不会进入新段，所以它们的内部细节不影响后面。假如前面只选了 q 段，而 q 小于 dp[j]，就把前面的部分换成它的最优方案。替换不会产生相交，还能够增加总数量。因此对于这个固定的 j，最好候选就是 dp[j] 加一，这解释了为什么只保存最优数量已经足够。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把两种情况合并：先继承 dp[i-1]，再枚举所有满足前缀匹配条件、且位置小于 i 的 j，用 dp[j] 加一更新最大值。每个接段候选都是合法方案，因为旧方案与新段没有共享下标。反过来，任何最优方案若没有区间在 i 结束，就属于继承情况；若有，其最后一段必然对应某个被枚举的 j，前面方案不会优于 dp[j]。所以转移既没有加入非法方案，也没有遗漏最优方案。没有合法 j 时，保留继承值即可，不必对空候选集合额外求值。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转移关系推出来后，还需要确定计算从哪里开始。没有元素时只能选零段，所以 dp[0] 为零；p[0] 也设为零，用来支持从第一个数开始的区间。计算时让 i 从一到 n，每次先继承 dp[i-1]，再枚举零到 i 减一的 j，合法时用 dp[j] 加一更新。依赖下标都比 i 小，所以升序计算时一定已经有答案。j 可以为零，但不能等于 i，否则会把空区间当成候选，特别是在目标零时出错。最终整个数组对应 dp[n]，下面用原卷样例逐步运行。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回到目标为二的原卷样例，初始 dp[0] 为零。处理第一个数时，先继承零，然后枚举唯一的旧位置 j 等于零。当前前缀二与空前缀零异或得到二，符合目标，因此可以选择单点区间一到一。新候选为 dp[0] 加一，等于一，所以 dp[1] 更新为一。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处理第二个数后，前缀为三，需要查找的目标前缀是一，而过去只有零和二，所以没有新的合法结尾，dp[2] 继承为一。第三个数为零，当前前缀仍然为三，需要的目标前缀仍为一。此时过去有零、二、三，同样没有一，因此 dp[3] 还是一。这里状态不变不代表没有处理元素，而是新增元素没有带来更优方案。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来到第四个数，当前前缀变为零，先继承已有答案一。目标前缀为零异或二，也就是二，它在旧位置一出现，于是可以接上区间二到四。前一段的最优数量 dp[1] 为一，加上新段得到二，超过继承值，所以 dp[4] 为二。完整状态序列从位置零起为零、一、一、一、二，最终答案二现在具有了动态规划的最优性依据。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这页和下一页连起来是一份完整的基础动态规划程序。头文件和命名空间之后进入主函数，按原卷要求使用 xor.in 和 xor.out，再设置快速输入输出并读入元素个数与目标值。p 和 dp 都开到 n 加一，初始化为零，保留位置零。读取每个元素 x 时，用前一个前缀异或 x 生成当前前缀，不必额外保存原数组。代码中的中文注释解释作用，蓝色部分帮助识别 C++ 关键字。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外层循环依次计算每个前缀的最优答案，首先执行继承。内层从 j 等于零枚举到严格小于 i 的位置，如果两个前缀的异或等于目标，就用 dp[j] 加一更新 dp[i]。max 的作用是保留已经发现的最好方案，而不是让后找到的方案覆盖前面的更优方案。全部状态完成后输出 dp[n]，最后结束主函数。两页代码应依照顺序拼接，配套源码已经提供完整版本。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正确性并不自动意味着能处理最大输入。第一个位置检查一次，第二个检查两次，一直到第 n 个检查 n 次，总数为 n 乘 n 加一再除以二，时间复杂度为平方级。n 为五十万时，需要一千二百五十亿零二十五万次检查，约一千二百五十亿，无法适应该题时限。两个长度随 n 增长的数组使空间复杂度为线性；这份程序适合教学、小数据和后续对拍基准，不能说掌握它就能覆盖完整数据。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33516909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基础动态规划的瓶颈是内层循环。固定 i 以后，所需前缀值 target 已经确定，而循环仍检查所有旧位置，其中前缀值不同的那些位置完全不会贡献候选。进一步看，即使很多位置都具有这个前缀值，提供的候选也只是各自的 dp 加一。</a:t>
            </a:r>
            <a:endParaRPr lang="en-US" altLang="zh-CN" dirty="0"/>
          </a:p>
          <a:p>
            <a:r>
              <a:rPr lang="zh-CN" dirty="0"/>
              <a:t>既然全部加一，其中 dp 较小的值不可能超过 dp 较大的值。</a:t>
            </a:r>
            <a:endParaRPr lang="en-US" altLang="zh-CN" dirty="0"/>
          </a:p>
          <a:p>
            <a:r>
              <a:rPr lang="zh-CN" dirty="0"/>
              <a:t>请学生提出如何保存这些信息：可以按前缀值分类，每类只保留最大的 dp。下一页再正式定义记录数组的含义。</a:t>
            </a:r>
          </a:p>
        </p:txBody>
      </p:sp>
    </p:spTree>
    <p:extLst>
      <p:ext uri="{BB962C8B-B14F-4D97-AF65-F5344CB8AC3E}">
        <p14:creationId xmlns:p14="http://schemas.microsoft.com/office/powerpoint/2010/main" val="32804028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根据刚才的比较，定义 best[v] 为已扫描过的所有前缀位置中，前缀值等于 v 的那些 dp 值的最大值。每一轮所需的前缀值只有一个 target，因此读取 best[target] 加一，就等价于把同组所有 dp[j] 加一再取最大值。没有匹配值的其他组可以直接跳过。这样只是合并重复查询，没有改变原来的动态规划转移。现在还要考虑前缀值可能多大，以便决定记录方式。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原卷规定每个数和目标值都只使用低二十个二进制位。异或不会进位，高位零与零运算后仍为零，因此所有前缀以及查询目标也都在零到二的二十次方减一之间。于是可以开一个长度为二的二十次方的 best 数组，直接用前缀值作为下标，而不必搜索记录。这个长度记作 V，代码写成一左移二十位。数值、前缀位置以及最多五十万的区间数量都可以用 int 保存。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将 best 全部初始化为负一表示尚无这个前缀值，只有空前缀的 best[0] 为零。cur 保存上一轮的最优数量，进入新一轮时自然完成继承；如果 best[target] 存在，就用它加一更新 cur。完成当前状态计算后，再执行 best[p] 与 cur 取最大值，把当前前缀的结果发布给后面使用。仍然必须先查旧状态、后写新状态，才能保证被接上的区间非空；不存在时不能把负一加一当成真实候选。</a:t>
            </a:r>
          </a:p>
        </p:txBody>
      </p:sp>
    </p:spTree>
    <p:extLst>
      <p:ext uri="{BB962C8B-B14F-4D97-AF65-F5344CB8AC3E}">
        <p14:creationId xmlns:p14="http://schemas.microsoft.com/office/powerpoint/2010/main" val="32994745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将 best 全部初始化为负一表示尚无这个前缀值，只有空前缀的 best[0] 为零。cur 保存上一轮的最优数量，进入新一轮时自然完成继承；如果 best[target] 存在，就用它加一更新 cur。完成当前状态计算后，再执行 best[p] 与 cur 取最大值，把当前前缀的结果发布给后面使用。仍然必须先查旧状态、后写新状态，才能保证被接上的区间非空；不存在时不能把负一加一当成真实候选。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现在把优化后的定义和初始条件写成程序。全局数组 best 按前缀值索引，保存对应的最大区间数量。其余位置初值负一表示还没有这个前缀值，而 best[0] 等于零来自空前缀。p 记录扫描到的前缀异或，cur 记录当前最优数量，均从零开始。文件读写与基础版本相同，本页和下一页拼接后就是配套的完整优化动态规划代码。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面的动态规划已经完成优化，不需要为了满分强行更换算法。现在进一步研究一个有价值的问题：能否直接确定下一段，而不再比较不同候选的数量？可以提出最早开始、长度最短和最早结束等猜想，但暂时不宣布哪一个正确。选定一段以后，后续只能使用它结束位置右边的数，因此我们先比较不同选择留下的剩余范围。用具体例子形成猜想以后，还必须给出一般证明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继续看四个一、目标零的例子。若先选一到二，第三和第四个数仍可使用，并且还能组成另一段；若先选一到四，右侧没有任何位置可用。这个例子表明，结束得早的选择给后面留下了更多位置。于是提出最早结束的猜想，但一个例子不能证明所有输入都正确。下一页将任意一个最优解的第一段拿来比较，检查能否用最早结束的区间替换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假设已经存在一个最优方案，把它的第一段称为 O；我们贪心找到的第一段称为 G。因为 G 是最早结束的可行段，它的右端点不会晚于 O 的右端点。现在只把最优方案的第一段换成 G，后面的每一段原本都开始于 O 结束之后，因此也一定开始于 G 结束之后，不会产生重叠。新方案的每段仍然合法，数量没有变化，仍然最优。于是至少存在一个以贪心选择开头的最优方案。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次交换证明了第一步可以放心选择，选完后，剩余后缀又是完全相同类型的问题，可以继续应用同样的论证。若已经没有合法区间，新增数量为零，这就是结束情形；否则不断把最优方案的下一段换成当前最早结束的段，最终得到整个贪心方案。这个论证依赖每选一段都只增加一的收益。若变题为不同区间带有不同权重，就不能不加证明地直接使用同一策略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证明完成以后，才把猜想确定为本题的贪心策略。从左到右按右端点递增扫描，一旦发现不与已选区间相交的合法区间，就选择它，然后继续处理右侧部分。首次遇到的可行右端点就是最早结束的位置。同一个右端点可以对应不同左端点，只要与已选部分不相交，留下的后缀都相同，所以任选一个即可。现在问题变成：怎样高效确认是否存在这样的左端点？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设上一个已选区间结束于 e，新区间是从 j 加一到 i。两个区间不相交，要求新左端点 j 加一严格大于 e，因为下标都是整数，等价于 j 大于等于 e。因此代码判断 last[target] 大于等于 last_end，等号完全合法，表示两段恰好相邻。开始时尚未选区间，将 last_end 设为零，空前缀位置零就能支持从第一项开始的区间。若 j 小于 e，新段会覆盖已经使用过的位置。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为了快速找左边界，定义 last[x] 为已扫描前缀中，值等于 x 的最近出现位置。查询当前位置 i 时，表内只应该包含零到 i 减一的前缀；初始登记 last[0] 等于零。如果某个值出现过多次，我们只需要最大的位置，因为越靠后越有可能位于上一个已选区间之后。若连最近的位置都太早，其他同值位置必然更早，全部不可用。这里保存的是下标，不是区间数量，也不是这个前缀是否曾被选中过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教学自拟序列一、一、一、一，目标零，检查只存首次出现位置的错误。前缀依次为零、一、零、一、零，扫描到第二项时可以选区间一到二，边界变为二。到第四项仍需要前缀零，如果一直只保存首次位置零，就会认为这个位置已经过期，错误地少算一段。实际上前缀零在位置二出现过，可以支持区间三到四，正确答案为二。最近的位置能证明是否仍有可用起点，最早的位置不能完成这一判断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只含一个数七、目标零时，唯一非空区间的异或为七，所以正确答案是零。如果先把当前前缀七登记在位置一，再查询 target 七，就会找到位置一自己。程序会把从二到一的空区间当作合法区间计数，错误输出一。正确顺序下，查询时表里只有空前缀零，并没有七，所以不会选中。这个例子把先查询后更新的必要性直接暴露出来。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只含一个数七、目标零时，唯一非空区间的异或为七，所以正确答案是零。如果先把当前前缀七登记在位置一，再查询 target 七，就会找到位置一自己。程序会把从二到一的空区间当作合法区间计数，错误输出一。正确顺序下，查询时表里只有空前缀零，并没有七，所以不会选中。这个例子把先查询后更新的必要性直接暴露出来。</a:t>
            </a:r>
          </a:p>
        </p:txBody>
      </p:sp>
    </p:spTree>
    <p:extLst>
      <p:ext uri="{BB962C8B-B14F-4D97-AF65-F5344CB8AC3E}">
        <p14:creationId xmlns:p14="http://schemas.microsoft.com/office/powerpoint/2010/main" val="247911552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每轮先将当前元素异或进 p，计算所需的 target，然后只查询以前登记的前缀位置。存在合格位置时，增加答案并把最后结束位置更新成当前 i；无论有没有选中，最后都执行 last[p] 等于 i。查询必须早于登记，因为当前前缀不能与自己匹配，否则 j 会等于 i，得到空区间。尤其目标为零时，这种错误一定会制造自我匹配，因此顺序是算法不变量的一部分。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初始 p、答案和 last_end 都为零，表内已有前缀值零对应位置零。加入第一个数二后，p 变为二，target 为二异或二，得到零。查到的位置零大于等于当前边界零，所以选中区间一到一，答案由零变一，last_end 由零变一。最后登记当前前缀，把 last[2] 写成一，为后续查询保留这个位置。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第二轮加入一，p 变为三，target 为一，但记录表中还没有前缀值一，所以本轮不选，答案和边界均保持一。随后登记 last[3] 等于二。第三轮加入零，p 仍为三，target 仍为一，依然没有命中，但仍必须将 last[3] 更新为三。由此可见，最近位置的更新不依赖是否选中区间，重复前缀值也要覆盖为更近的下标。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第四轮之前，p 为三，答案与边界均为一，记录表里前缀零在位置零、二在位置一、三在位置三。加入最后的三后，p 变为零，target 为二，命中位置一。位置一恰好等于 last_end，所以可以从二开始选择新区间二到四，答案变二，边界变四。最后再把前缀零的位置更新为四；这里等号允许了紧接前一段的合法选择。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这是完整 map 贪心程序的上半部分，同样先处理文件输入输出和快速输入设置。map 的键是前缀异或值，映射结果是最近出现的下标，因此两个类型都可以用 int。先登记空前缀，再将 p、答案、最后结束位置初始化为零。扫描过程中直接读一个数、处理一个数，不需要保存整个原数组；加入 x 后，p 就是当前的前缀异或值。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计算 target 后使用 find 查询，返回值不等于 end 才表示真的找到了对应键。必须先检查存在，再读取 it 指向的下标，并判断它是否大于等于 last_end；两个条件同时成立才增加答案并移动边界。随后无条件把 last[p] 更新为 i，这一步位于判断之外。最后输出答案。不要在查询时直接用下标操作符代替存在性判断，因为它可能插入原本不存在的键，并给出默认位置零。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map 的查找、插入为对数时间，最多保存随 n 线性增长的不同前缀值，因此总体时间为 n log n 级，空间为线性上界。哈希表 unordered_map 的相关操作平均为常数时间，总体平均线性，但单次最坏可能退化为线性，所以不能把平均速度当成最坏保证。前面已经证明前缀值的范围为二的二十次方，last 同样可以改用值域数组，取得确定的查询成本。关于容器复杂度，参考 C++ 工作草案的 map.access 与 unord.req.general 章节。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换成数组以后，必须用负一区分从未出现的前缀值，因为位置零是一个真实有效的位置。先把整个 last 数组填成负一，再单独将 last[0] 设为零，边界仍从零开始。全局数组默认全零并不符合这个含义，会让每个前缀值看起来都在位置零出现过，从而制造假匹配。把大数组放在全局也避免占用过多局部栈空间；初始化不是可有可无的性能细节。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这是配套 xor.cpp 的上半部分，定义 V 为一左移二十位，并在全局声明 last 数组。主函数保留原卷要求的文件读写与快速输入输出，读取 n 和 k 后执行 fill，将所有位置设为负一。随后登记空前缀，将当前前缀、答案和最后结束下标都设为零。这里的贪心策略与 map 版本完全相同，改变的只是根据前缀值查找位置的存储结构。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每轮读取一个数并更新 p，然后计算 target，直接访问 last[target]。若对应位置大于等于边界，就增加答案，并将边界设为 i；不存在的值存的是负一，会自然被边界条件拒绝。最后始终写入 last[p] 等于 i，再继续下一轮。无需清空旧记录，过期位置会被边界过滤，也无需在选中区间后重置全局前缀。循环结束输出答案，每个输入元素都必须被读取和处理。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两种优化都使用前缀值查找 target，但保存的信息以及证明方式不同。贪心的 last 保存最近下标，配合 last_end 判断可用性，正确性来自最早结束的交换论证；动态规划的 best 保存同值前缀中的最大数量，cur 通过继承和接段转移，正确性来自分类覆盖。基础动态规划是平方时间，map 贪心是 n log n 时间，值域数组贪心和优化动态规划都是 V 加 n 时间。理解数据含义后再选择实现，不要机械地互换两个数组的更新语句。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序列为二、二，目标二，两个单点区间都合法，正确答案为二。第一轮的匹配位置是零，初始边界也是零，因此严格大于号甚至可能让第一段就被漏掉。即使先正确选中第一段，第二轮匹配位置一恰好等于边界一，也必须允许第二段紧接着开始。由此可以再次验证，代码必须使用大于等于，不能把区间左端点条件与前缀位置条件混为一谈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正文：固定绿色框，文字可编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固定绿色圆角章节框（文字在幻灯片中）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教学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固定背景：深蓝星空外框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固定背景：白色圆角主内容区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419"/>
            </a:avLst>
          </a:prstGeom>
          <a:solidFill>
            <a:schemeClr val="lt2"/>
          </a:solidFill>
          <a:ln>
            <a:noFill/>
          </a:ln>
        </p:spPr>
      </p:sp>
      <p:sp>
        <p:nvSpPr>
          <p:cNvPr id="4" name="固定绿色圆角章节框（文字在幻灯片中）">
            <a:extLst>
              <a:ext uri="{FF2B5EF4-FFF2-40B4-BE49-F238E27FC236}">
                <a16:creationId xmlns:a16="http://schemas.microsoft.com/office/drawing/2014/main" id="{040B3D1B-59F6-1E80-9E75-23E7BA37B35F}"/>
              </a:ext>
            </a:extLst>
          </p:cNvPr>
          <p:cNvSpPr/>
          <p:nvPr userDrawn="1"/>
        </p:nvSpPr>
        <p:spPr>
          <a:xfrm>
            <a:off x="1219200" y="1066800"/>
            <a:ext cx="5143500" cy="7620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0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2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377949" y="1300162"/>
            <a:ext cx="8492939" cy="2157592"/>
            <a:chOff x="1504949" y="1486852"/>
            <a:chExt cx="8492939" cy="2157592"/>
          </a:xfrm>
        </p:grpSpPr>
        <p:sp>
          <p:nvSpPr>
            <p:cNvPr id="4" name="TextBox 4"/>
            <p:cNvSpPr txBox="1"/>
            <p:nvPr/>
          </p:nvSpPr>
          <p:spPr>
            <a:xfrm>
              <a:off x="1511046" y="1486852"/>
              <a:ext cx="524539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CSP-J 2025 · 第二轮 · 第三题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504949" y="2444115"/>
              <a:ext cx="8492939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7800" b="1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异或和</a:t>
              </a:r>
              <a:r>
                <a:rPr lang="en-US" altLang="zh-CN" sz="7800" b="1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(CSPJ2503)</a:t>
              </a:r>
              <a:endParaRPr lang="zh-CN" sz="78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04950" y="3849052"/>
            <a:ext cx="6580632" cy="790575"/>
            <a:chOff x="1504950" y="3849052"/>
            <a:chExt cx="6580632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504950" y="3849052"/>
              <a:ext cx="658063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怎样选出最多的合法区间？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19250" y="5381625"/>
            <a:ext cx="14389465" cy="2005965"/>
            <a:chOff x="1619250" y="5381625"/>
            <a:chExt cx="14389465" cy="2005965"/>
          </a:xfrm>
        </p:grpSpPr>
        <p:sp>
          <p:nvSpPr>
            <p:cNvPr id="9" name="Rectangle 9"/>
            <p:cNvSpPr/>
            <p:nvPr/>
          </p:nvSpPr>
          <p:spPr>
            <a:xfrm>
              <a:off x="1619250" y="5381625"/>
              <a:ext cx="2857500" cy="1047750"/>
            </a:xfrm>
            <a:prstGeom prst="roundRect">
              <a:avLst>
                <a:gd name="adj" fmla="val 18182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4667250" y="5381625"/>
              <a:ext cx="8953500" cy="1047750"/>
            </a:xfrm>
            <a:prstGeom prst="roundRect">
              <a:avLst>
                <a:gd name="adj" fmla="val 18182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879017" y="56397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27017" y="56397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75017" y="56397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023017" y="56397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477452" y="6800850"/>
              <a:ext cx="11410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[1,1]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573452" y="6800850"/>
              <a:ext cx="11410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[2,4]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471285" y="5639752"/>
              <a:ext cx="153743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k = 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异或基础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5490210" cy="790575"/>
            <a:chOff x="1200150" y="2115502"/>
            <a:chExt cx="5490210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549021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先回顾数的二进制表示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08760" y="3390900"/>
            <a:ext cx="7966329" cy="2706053"/>
            <a:chOff x="1508760" y="3390900"/>
            <a:chExt cx="7966329" cy="2706053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90900"/>
              <a:ext cx="796632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例如 5 的二进制，从右往左，每一位代表：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2238375" y="4230052"/>
              <a:ext cx="6762750" cy="1866901"/>
              <a:chOff x="2238375" y="4230052"/>
              <a:chExt cx="6762750" cy="1866901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2974267" y="4230052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5450767" y="4230052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927267" y="4230052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3" name="Rectangle 13"/>
              <p:cNvSpPr/>
              <p:nvPr/>
            </p:nvSpPr>
            <p:spPr>
              <a:xfrm>
                <a:off x="2238375" y="5048250"/>
                <a:ext cx="1809750" cy="1047750"/>
              </a:xfrm>
              <a:prstGeom prst="roundRect">
                <a:avLst>
                  <a:gd name="adj" fmla="val 18182"/>
                </a:avLst>
              </a:prstGeom>
              <a:solidFill>
                <a:srgbClr val="EEF4F9"/>
              </a:solidFill>
              <a:ln>
                <a:noFill/>
              </a:ln>
            </p:spPr>
          </p:sp>
          <p:sp>
            <p:nvSpPr>
              <p:cNvPr id="14" name="Rectangle 14"/>
              <p:cNvSpPr/>
              <p:nvPr/>
            </p:nvSpPr>
            <p:spPr>
              <a:xfrm>
                <a:off x="4714875" y="5048250"/>
                <a:ext cx="1809750" cy="1047750"/>
              </a:xfrm>
              <a:prstGeom prst="roundRect">
                <a:avLst>
                  <a:gd name="adj" fmla="val 18182"/>
                </a:avLst>
              </a:prstGeom>
              <a:solidFill>
                <a:srgbClr val="EEF4F9"/>
              </a:solidFill>
              <a:ln>
                <a:noFill/>
              </a:ln>
            </p:spPr>
          </p:sp>
          <p:sp>
            <p:nvSpPr>
              <p:cNvPr id="15" name="Rectangle 15"/>
              <p:cNvSpPr/>
              <p:nvPr/>
            </p:nvSpPr>
            <p:spPr>
              <a:xfrm>
                <a:off x="7191375" y="5048250"/>
                <a:ext cx="1809750" cy="1047750"/>
              </a:xfrm>
              <a:prstGeom prst="roundRect">
                <a:avLst>
                  <a:gd name="adj" fmla="val 18182"/>
                </a:avLst>
              </a:prstGeom>
              <a:solidFill>
                <a:srgbClr val="EEF4F9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2974267" y="530637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450767" y="530637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927267" y="530637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10648950" y="3468052"/>
            <a:ext cx="2018348" cy="3076575"/>
            <a:chOff x="10648950" y="3468052"/>
            <a:chExt cx="2018348" cy="3076575"/>
          </a:xfrm>
        </p:grpSpPr>
        <p:sp>
          <p:nvSpPr>
            <p:cNvPr id="21" name="TextBox 21"/>
            <p:cNvSpPr txBox="1"/>
            <p:nvPr/>
          </p:nvSpPr>
          <p:spPr>
            <a:xfrm>
              <a:off x="10648950" y="3468052"/>
              <a:ext cx="2018348" cy="3076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 = 010</a:t>
              </a:r>
              <a:br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 = 001</a:t>
              </a:r>
              <a:br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3 = 011</a:t>
              </a:r>
              <a:br/>
              <a:r>
                <a:rPr 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5 = 101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08760" y="7629525"/>
            <a:ext cx="7269480" cy="1158240"/>
            <a:chOff x="1508760" y="7629525"/>
            <a:chExt cx="7269480" cy="1158240"/>
          </a:xfrm>
        </p:grpSpPr>
        <p:sp>
          <p:nvSpPr>
            <p:cNvPr id="23" name="TextBox 23"/>
            <p:cNvSpPr txBox="1"/>
            <p:nvPr/>
          </p:nvSpPr>
          <p:spPr>
            <a:xfrm>
              <a:off x="1508760" y="7629525"/>
              <a:ext cx="7269480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101 表示 1×4 + 0×2 + 1×1 = 5。</a:t>
              </a:r>
              <a:br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做异或时，先把相同位对齐，再各自计算。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异或基础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125843" cy="790575"/>
            <a:chOff x="1200150" y="2115502"/>
            <a:chExt cx="7125843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125843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对两个数进行异或的意思是：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105150"/>
            <a:ext cx="6202680" cy="1158240"/>
            <a:chOff x="1508760" y="3105150"/>
            <a:chExt cx="6202680" cy="11582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105150"/>
              <a:ext cx="6202680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针对每一个二进制位进行异或运算。</a:t>
              </a:r>
              <a:br/>
              <a:r>
                <a:rPr lang="zh-CN" sz="3000" b="1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异或运算为：相同为 0，不同为 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04950" y="4343400"/>
            <a:ext cx="2861310" cy="2772727"/>
            <a:chOff x="1504950" y="4343400"/>
            <a:chExt cx="2861310" cy="2772727"/>
          </a:xfrm>
        </p:grpSpPr>
        <p:sp>
          <p:nvSpPr>
            <p:cNvPr id="11" name="TextBox 11"/>
            <p:cNvSpPr txBox="1"/>
            <p:nvPr/>
          </p:nvSpPr>
          <p:spPr>
            <a:xfrm>
              <a:off x="1508760" y="4343400"/>
              <a:ext cx="28575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两个输入位相同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04950" y="5277802"/>
              <a:ext cx="3664171" cy="1838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8250"/>
                </a:lnSpc>
              </a:pPr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 ⊕ 0 = 0</a:t>
              </a:r>
              <a:br>
                <a:rPr dirty="0"/>
              </a:br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 ⊕ 1 = 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601200" y="4343400"/>
            <a:ext cx="2861310" cy="2772727"/>
            <a:chOff x="9601200" y="4343400"/>
            <a:chExt cx="2861310" cy="2772727"/>
          </a:xfrm>
        </p:grpSpPr>
        <p:sp>
          <p:nvSpPr>
            <p:cNvPr id="14" name="TextBox 14"/>
            <p:cNvSpPr txBox="1"/>
            <p:nvPr/>
          </p:nvSpPr>
          <p:spPr>
            <a:xfrm>
              <a:off x="9605010" y="4343400"/>
              <a:ext cx="28575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两个输入位不同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601200" y="5277802"/>
              <a:ext cx="3664171" cy="18383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8250"/>
                </a:lnSpc>
              </a:pP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0 ⊕ 1 = 1</a:t>
              </a:r>
              <a:br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1 ⊕ 0 = 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7486650"/>
            <a:ext cx="12180346" cy="1684372"/>
            <a:chOff x="1508760" y="7486650"/>
            <a:chExt cx="8850630" cy="1684372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7486650"/>
              <a:ext cx="8850630" cy="16843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异或运算是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每一位独立运算，</a:t>
              </a:r>
              <a:r>
                <a:rPr lang="zh-CN" sz="3000" b="1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不向更高位进位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C++ 中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的异或运算写法为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a ^ b；这里的 ^ 表示异或，不是乘方。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异或基础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925039" cy="790575"/>
            <a:chOff x="1200150" y="2115502"/>
            <a:chExt cx="8925039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92503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以 5 和 3 为例，计算两个数的异或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71850"/>
            <a:ext cx="11702034" cy="586740"/>
            <a:chOff x="1508760" y="3371850"/>
            <a:chExt cx="11702034" cy="5867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71850"/>
              <a:ext cx="1170203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5 的二进制是 101，3 的二进制是 011。5 ^ 3 的结果是多少？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95500" y="4468178"/>
            <a:ext cx="4095750" cy="1875472"/>
            <a:chOff x="2095500" y="4468178"/>
            <a:chExt cx="4095750" cy="1875472"/>
          </a:xfrm>
        </p:grpSpPr>
        <p:sp>
          <p:nvSpPr>
            <p:cNvPr id="11" name="TextBox 11"/>
            <p:cNvSpPr txBox="1"/>
            <p:nvPr/>
          </p:nvSpPr>
          <p:spPr>
            <a:xfrm>
              <a:off x="3028950" y="4468178"/>
              <a:ext cx="153743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1 0 1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71700" y="5515928"/>
              <a:ext cx="74415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⊕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028950" y="5515928"/>
              <a:ext cx="153743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0 1 1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2095500" y="6334125"/>
              <a:ext cx="4095750" cy="9525"/>
            </a:xfrm>
            <a:custGeom>
              <a:avLst/>
              <a:gdLst/>
              <a:ahLst/>
              <a:cxnLst/>
              <a:rect l="l" t="t" r="r" b="b"/>
              <a:pathLst>
                <a:path w="4095750" h="9525">
                  <a:moveTo>
                    <a:pt x="0" y="0"/>
                  </a:moveTo>
                  <a:lnTo>
                    <a:pt x="40957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3028950" y="6754178"/>
            <a:ext cx="1537430" cy="790575"/>
            <a:chOff x="3028950" y="6754178"/>
            <a:chExt cx="1537430" cy="790575"/>
          </a:xfrm>
        </p:grpSpPr>
        <p:sp>
          <p:nvSpPr>
            <p:cNvPr id="16" name="TextBox 16"/>
            <p:cNvSpPr txBox="1"/>
            <p:nvPr/>
          </p:nvSpPr>
          <p:spPr>
            <a:xfrm>
              <a:off x="3028950" y="6754178"/>
              <a:ext cx="153743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1 1 0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176260" y="4533900"/>
            <a:ext cx="3665220" cy="586740"/>
            <a:chOff x="8176260" y="4533900"/>
            <a:chExt cx="3665220" cy="586740"/>
          </a:xfrm>
        </p:grpSpPr>
        <p:sp>
          <p:nvSpPr>
            <p:cNvPr id="18" name="TextBox 18"/>
            <p:cNvSpPr txBox="1"/>
            <p:nvPr/>
          </p:nvSpPr>
          <p:spPr>
            <a:xfrm>
              <a:off x="8176260" y="4533900"/>
              <a:ext cx="3665220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3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从右向左逐位计算：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76260" y="5343525"/>
            <a:ext cx="6027801" cy="586740"/>
            <a:chOff x="8176260" y="5343525"/>
            <a:chExt cx="6027801" cy="586740"/>
          </a:xfrm>
        </p:grpSpPr>
        <p:sp>
          <p:nvSpPr>
            <p:cNvPr id="20" name="TextBox 20"/>
            <p:cNvSpPr txBox="1"/>
            <p:nvPr/>
          </p:nvSpPr>
          <p:spPr>
            <a:xfrm>
              <a:off x="8176260" y="5346700"/>
              <a:ext cx="6027801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3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个位：1 与 1 相同，结果为 0。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76260" y="6153150"/>
            <a:ext cx="6431661" cy="586740"/>
            <a:chOff x="8176260" y="6153150"/>
            <a:chExt cx="6431661" cy="586740"/>
          </a:xfrm>
        </p:grpSpPr>
        <p:sp>
          <p:nvSpPr>
            <p:cNvPr id="22" name="TextBox 22"/>
            <p:cNvSpPr txBox="1"/>
            <p:nvPr/>
          </p:nvSpPr>
          <p:spPr>
            <a:xfrm>
              <a:off x="8176260" y="6159500"/>
              <a:ext cx="6431661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3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第二位：0 与 1 不同，结果为 1。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176260" y="6962775"/>
            <a:ext cx="6431661" cy="586740"/>
            <a:chOff x="8176260" y="6962775"/>
            <a:chExt cx="6431661" cy="586740"/>
          </a:xfrm>
        </p:grpSpPr>
        <p:sp>
          <p:nvSpPr>
            <p:cNvPr id="24" name="TextBox 24"/>
            <p:cNvSpPr txBox="1"/>
            <p:nvPr/>
          </p:nvSpPr>
          <p:spPr>
            <a:xfrm>
              <a:off x="8176260" y="6972300"/>
              <a:ext cx="6431661" cy="8076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3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第三位：1 与 0 不同，结果为 1。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08760" y="8391525"/>
            <a:ext cx="10450068" cy="586740"/>
            <a:chOff x="1508760" y="8391525"/>
            <a:chExt cx="10450068" cy="586740"/>
          </a:xfrm>
        </p:grpSpPr>
        <p:sp>
          <p:nvSpPr>
            <p:cNvPr id="26" name="TextBox 26"/>
            <p:cNvSpPr txBox="1"/>
            <p:nvPr/>
          </p:nvSpPr>
          <p:spPr>
            <a:xfrm>
              <a:off x="1508760" y="8391525"/>
              <a:ext cx="1045006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得到二进制 110，也就是十进制的 6。因此 5 ^ 3 = 6。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异或性质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3854577" cy="790575"/>
            <a:chOff x="1200150" y="2115502"/>
            <a:chExt cx="3854577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385457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观察异或的规律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4950" y="3515678"/>
            <a:ext cx="5728716" cy="1604962"/>
            <a:chOff x="1504950" y="3515678"/>
            <a:chExt cx="5728716" cy="1604962"/>
          </a:xfrm>
        </p:grpSpPr>
        <p:sp>
          <p:nvSpPr>
            <p:cNvPr id="9" name="TextBox 9"/>
            <p:cNvSpPr txBox="1"/>
            <p:nvPr/>
          </p:nvSpPr>
          <p:spPr>
            <a:xfrm>
              <a:off x="1504950" y="3515678"/>
              <a:ext cx="386276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x ⊕ x = 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08760" y="4533900"/>
              <a:ext cx="572490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每一位都相同，所以全变成 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05950" y="3515678"/>
            <a:ext cx="4335399" cy="1604962"/>
            <a:chOff x="9505950" y="3515678"/>
            <a:chExt cx="4335399" cy="1604962"/>
          </a:xfrm>
        </p:grpSpPr>
        <p:sp>
          <p:nvSpPr>
            <p:cNvPr id="12" name="TextBox 12"/>
            <p:cNvSpPr txBox="1"/>
            <p:nvPr/>
          </p:nvSpPr>
          <p:spPr>
            <a:xfrm>
              <a:off x="9505950" y="3515678"/>
              <a:ext cx="386276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x ⊕ 0 = x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509760" y="4533900"/>
              <a:ext cx="433158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与 0 异或，原数不变。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4950" y="5944552"/>
            <a:ext cx="7534751" cy="790575"/>
            <a:chOff x="1504950" y="5944552"/>
            <a:chExt cx="7534751" cy="790575"/>
          </a:xfrm>
        </p:grpSpPr>
        <p:sp>
          <p:nvSpPr>
            <p:cNvPr id="15" name="TextBox 15"/>
            <p:cNvSpPr txBox="1"/>
            <p:nvPr/>
          </p:nvSpPr>
          <p:spPr>
            <a:xfrm>
              <a:off x="1504950" y="5944552"/>
              <a:ext cx="1009997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5 ⊕ 3 ⊕ 5 = 5 ⊕ 5 ⊕ 3 = 3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7009262"/>
            <a:ext cx="8071623" cy="1106457"/>
            <a:chOff x="1508760" y="6457926"/>
            <a:chExt cx="6723392" cy="1106457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6457926"/>
              <a:ext cx="6723392" cy="11064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异或运算也遵守交换律和结合律</a:t>
              </a:r>
              <a:endParaRPr lang="en-US" alt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交换律：a ⊕ b = b ⊕ a。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08760" y="8228486"/>
            <a:ext cx="9127444" cy="586740"/>
            <a:chOff x="1508760" y="7677150"/>
            <a:chExt cx="7602855" cy="586740"/>
          </a:xfrm>
        </p:grpSpPr>
        <p:sp>
          <p:nvSpPr>
            <p:cNvPr id="19" name="TextBox 19"/>
            <p:cNvSpPr txBox="1"/>
            <p:nvPr/>
          </p:nvSpPr>
          <p:spPr>
            <a:xfrm>
              <a:off x="1508760" y="7677150"/>
              <a:ext cx="10188511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结合律：(a ⊕ b) ⊕ c = a ⊕ (b ⊕ c)。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08760" y="8799986"/>
            <a:ext cx="6896100" cy="586740"/>
            <a:chOff x="1508760" y="8248650"/>
            <a:chExt cx="6896100" cy="586740"/>
          </a:xfrm>
        </p:grpSpPr>
        <p:sp>
          <p:nvSpPr>
            <p:cNvPr id="21" name="TextBox 21"/>
            <p:cNvSpPr txBox="1"/>
            <p:nvPr/>
          </p:nvSpPr>
          <p:spPr>
            <a:xfrm>
              <a:off x="1508760" y="8248650"/>
              <a:ext cx="6896100" cy="626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交换、重新分组，让相同的数先抵消。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停下来练一练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035421" cy="790575"/>
            <a:chOff x="1200150" y="2115502"/>
            <a:chExt cx="6035421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运用异或的规律进行计算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4950" y="3420428"/>
            <a:ext cx="3715702" cy="3457575"/>
            <a:chOff x="1504950" y="3420428"/>
            <a:chExt cx="3715702" cy="3457575"/>
          </a:xfrm>
        </p:grpSpPr>
        <p:sp>
          <p:nvSpPr>
            <p:cNvPr id="9" name="TextBox 9"/>
            <p:cNvSpPr txBox="1"/>
            <p:nvPr/>
          </p:nvSpPr>
          <p:spPr>
            <a:xfrm>
              <a:off x="1504950" y="3420428"/>
              <a:ext cx="5135212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10500"/>
                </a:lnSpc>
              </a:pPr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7 ⊕ 7 = ?</a:t>
              </a:r>
              <a:br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6 ⊕ 0 = ?</a:t>
              </a:r>
              <a:br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 ⊕ 1 ⊕ 2 = 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24950" y="3420428"/>
            <a:ext cx="4194810" cy="790575"/>
            <a:chOff x="9124950" y="3420428"/>
            <a:chExt cx="4194810" cy="790575"/>
          </a:xfrm>
        </p:grpSpPr>
        <p:sp>
          <p:nvSpPr>
            <p:cNvPr id="11" name="TextBox 11"/>
            <p:cNvSpPr txBox="1"/>
            <p:nvPr/>
          </p:nvSpPr>
          <p:spPr>
            <a:xfrm>
              <a:off x="9124950" y="3420428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462260" y="3533775"/>
              <a:ext cx="28575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相同的数抵消。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124950" y="4753928"/>
            <a:ext cx="4457319" cy="790575"/>
            <a:chOff x="9124950" y="4753928"/>
            <a:chExt cx="4457319" cy="790575"/>
          </a:xfrm>
        </p:grpSpPr>
        <p:sp>
          <p:nvSpPr>
            <p:cNvPr id="14" name="TextBox 14"/>
            <p:cNvSpPr txBox="1"/>
            <p:nvPr/>
          </p:nvSpPr>
          <p:spPr>
            <a:xfrm>
              <a:off x="9124950" y="4753928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462260" y="4867275"/>
              <a:ext cx="312000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与 0 异或不变。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124950" y="6087428"/>
            <a:ext cx="4861179" cy="790575"/>
            <a:chOff x="9124950" y="6087428"/>
            <a:chExt cx="4861179" cy="790575"/>
          </a:xfrm>
        </p:grpSpPr>
        <p:sp>
          <p:nvSpPr>
            <p:cNvPr id="17" name="TextBox 17"/>
            <p:cNvSpPr txBox="1"/>
            <p:nvPr/>
          </p:nvSpPr>
          <p:spPr>
            <a:xfrm>
              <a:off x="9124950" y="6087428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462260" y="6200775"/>
              <a:ext cx="352386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先让两个 2 抵消。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08760" y="8105775"/>
            <a:ext cx="6492240" cy="586740"/>
            <a:chOff x="1508760" y="8105775"/>
            <a:chExt cx="6492240" cy="586740"/>
          </a:xfrm>
        </p:grpSpPr>
        <p:sp>
          <p:nvSpPr>
            <p:cNvPr id="20" name="TextBox 20"/>
            <p:cNvSpPr txBox="1"/>
            <p:nvPr/>
          </p:nvSpPr>
          <p:spPr>
            <a:xfrm>
              <a:off x="1508760" y="8105775"/>
              <a:ext cx="6492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观察重复项，往往比逐位计算更快。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读懂题目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11493874" cy="623248"/>
            <a:chOff x="1200150" y="2115502"/>
            <a:chExt cx="11493874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11493874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回到</a:t>
              </a:r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异或和这道</a:t>
              </a: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题目，本题目选择区间的要求为：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90900"/>
            <a:ext cx="7461504" cy="586740"/>
            <a:chOff x="1508760" y="3390900"/>
            <a:chExt cx="7461504" cy="5867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90900"/>
              <a:ext cx="746150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① 每段必须是</a:t>
              </a:r>
              <a:r>
                <a:rPr lang="zh-CN" sz="3000" b="1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连续、非空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的区间 [l,r]。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8760" y="4533900"/>
            <a:ext cx="6976872" cy="586740"/>
            <a:chOff x="1508760" y="4533900"/>
            <a:chExt cx="6976872" cy="586740"/>
          </a:xfrm>
        </p:grpSpPr>
        <p:sp>
          <p:nvSpPr>
            <p:cNvPr id="11" name="TextBox 11"/>
            <p:cNvSpPr txBox="1"/>
            <p:nvPr/>
          </p:nvSpPr>
          <p:spPr>
            <a:xfrm>
              <a:off x="1508760" y="4533900"/>
              <a:ext cx="697687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② 每段的二进制按位异或和都等于 k。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5676900"/>
            <a:ext cx="5321046" cy="586740"/>
            <a:chOff x="1508760" y="5676900"/>
            <a:chExt cx="5321046" cy="586740"/>
          </a:xfrm>
        </p:grpSpPr>
        <p:sp>
          <p:nvSpPr>
            <p:cNvPr id="13" name="TextBox 13"/>
            <p:cNvSpPr txBox="1"/>
            <p:nvPr/>
          </p:nvSpPr>
          <p:spPr>
            <a:xfrm>
              <a:off x="1508760" y="5676900"/>
              <a:ext cx="532104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③ 必须选择互不相交的区间。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8759" y="7058025"/>
            <a:ext cx="10358269" cy="1684372"/>
            <a:chOff x="1508759" y="7058025"/>
            <a:chExt cx="10358269" cy="1684372"/>
          </a:xfrm>
        </p:grpSpPr>
        <p:sp>
          <p:nvSpPr>
            <p:cNvPr id="15" name="TextBox 15"/>
            <p:cNvSpPr txBox="1"/>
            <p:nvPr/>
          </p:nvSpPr>
          <p:spPr>
            <a:xfrm>
              <a:off x="1508759" y="7058025"/>
              <a:ext cx="10358269" cy="16843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选择区间时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可以跳过一些元素，也可以一个区间都不选。</a:t>
              </a:r>
              <a:br>
                <a:rPr dirty="0"/>
              </a:b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问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在上述条件下，求最多能选出多少个区间。</a:t>
              </a:r>
              <a:br>
                <a:rPr dirty="0"/>
              </a:br>
              <a:r>
                <a:rPr lang="zh-CN" altLang="en-US" sz="30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注意</a:t>
              </a:r>
              <a:r>
                <a:rPr lang="zh-CN" sz="30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题目中的“和”指异或运算，不是普通求和。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读懂题目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125843" cy="790575"/>
            <a:chOff x="1200150" y="2115502"/>
            <a:chExt cx="7125843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125843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怎样判断两个区间是否相交？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99259" y="3390900"/>
            <a:ext cx="6158866" cy="2842915"/>
            <a:chOff x="1699259" y="3390900"/>
            <a:chExt cx="6158866" cy="2842915"/>
          </a:xfrm>
        </p:grpSpPr>
        <p:sp>
          <p:nvSpPr>
            <p:cNvPr id="9" name="TextBox 9"/>
            <p:cNvSpPr txBox="1"/>
            <p:nvPr/>
          </p:nvSpPr>
          <p:spPr>
            <a:xfrm>
              <a:off x="1699260" y="3390900"/>
              <a:ext cx="471525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[1,2] 与 [3,4]：不相交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2307517" y="4182428"/>
              <a:ext cx="5195716" cy="790575"/>
              <a:chOff x="2307517" y="4182428"/>
              <a:chExt cx="5195716" cy="790575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2307517" y="418242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3926767" y="418242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5546017" y="418242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165267" y="418242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15" name="Line 15"/>
            <p:cNvSpPr/>
            <p:nvPr/>
          </p:nvSpPr>
          <p:spPr>
            <a:xfrm>
              <a:off x="1952625" y="51435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14300">
              <a:solidFill>
                <a:schemeClr val="accent2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5191125" y="51435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1430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699259" y="5772150"/>
              <a:ext cx="440570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两段没有共同下标。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合法</a:t>
              </a:r>
              <a:endParaRPr 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00260" y="3390900"/>
            <a:ext cx="6158865" cy="2985790"/>
            <a:chOff x="9700260" y="3390900"/>
            <a:chExt cx="6158865" cy="2985790"/>
          </a:xfrm>
        </p:grpSpPr>
        <p:sp>
          <p:nvSpPr>
            <p:cNvPr id="19" name="TextBox 19"/>
            <p:cNvSpPr txBox="1"/>
            <p:nvPr/>
          </p:nvSpPr>
          <p:spPr>
            <a:xfrm>
              <a:off x="9700260" y="3390900"/>
              <a:ext cx="431139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[1,2] 与 [2,4]：相交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10308517" y="4182428"/>
              <a:ext cx="5195716" cy="790575"/>
              <a:chOff x="10308517" y="4182428"/>
              <a:chExt cx="5195716" cy="790575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10308517" y="418242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1927767" y="418242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accent3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13547017" y="418242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5166267" y="418242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25" name="Line 25"/>
            <p:cNvSpPr/>
            <p:nvPr/>
          </p:nvSpPr>
          <p:spPr>
            <a:xfrm>
              <a:off x="9953625" y="5095875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14300">
              <a:solidFill>
                <a:schemeClr val="accent2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11572875" y="5476875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114300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700260" y="5915025"/>
              <a:ext cx="54007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下标 2 被使用了两次。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非法</a:t>
              </a:r>
              <a:endParaRPr 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08759" y="7391400"/>
            <a:ext cx="8711006" cy="1684372"/>
            <a:chOff x="1508760" y="7391400"/>
            <a:chExt cx="7136130" cy="1684372"/>
          </a:xfrm>
        </p:grpSpPr>
        <p:sp>
          <p:nvSpPr>
            <p:cNvPr id="29" name="TextBox 29"/>
            <p:cNvSpPr txBox="1"/>
            <p:nvPr/>
          </p:nvSpPr>
          <p:spPr>
            <a:xfrm>
              <a:off x="1508760" y="7391400"/>
              <a:ext cx="7136130" cy="16843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区间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按先后顺序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要求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：前段右端点 &lt; 后段左端点。</a:t>
              </a:r>
              <a:br>
                <a:rPr dirty="0"/>
              </a:br>
              <a:r>
                <a:rPr lang="zh-CN" sz="30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长度为 1 可以；区间之间留空隙也可以。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原卷样例 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516131" cy="790575"/>
            <a:chOff x="1200150" y="2115502"/>
            <a:chExt cx="8516131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51613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对于样例1的输入，我们来进行分析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295650"/>
            <a:ext cx="7320153" cy="586740"/>
            <a:chOff x="1508760" y="3295650"/>
            <a:chExt cx="7320153" cy="5867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295650"/>
              <a:ext cx="732015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输入：n=4，k=2，序列为 2、1、0、3。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8759" y="3962400"/>
            <a:ext cx="8516131" cy="1107291"/>
            <a:chOff x="1508760" y="3962400"/>
            <a:chExt cx="7421118" cy="1107291"/>
          </a:xfrm>
        </p:grpSpPr>
        <p:sp>
          <p:nvSpPr>
            <p:cNvPr id="11" name="TextBox 11"/>
            <p:cNvSpPr txBox="1"/>
            <p:nvPr/>
          </p:nvSpPr>
          <p:spPr>
            <a:xfrm>
              <a:off x="1508760" y="3962400"/>
              <a:ext cx="7421118" cy="11072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因为 k=2，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代表选择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每个区间的异或和都要为 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4533900"/>
            <a:ext cx="7744206" cy="586740"/>
            <a:chOff x="1508760" y="4533900"/>
            <a:chExt cx="7744206" cy="586740"/>
          </a:xfrm>
        </p:grpSpPr>
        <p:sp>
          <p:nvSpPr>
            <p:cNvPr id="13" name="TextBox 13"/>
            <p:cNvSpPr txBox="1"/>
            <p:nvPr/>
          </p:nvSpPr>
          <p:spPr>
            <a:xfrm>
              <a:off x="1508760" y="4533900"/>
              <a:ext cx="7744206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观察第一个数：单独选择 2，就满足要求。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08760" y="5105400"/>
            <a:ext cx="6936486" cy="1158240"/>
            <a:chOff x="1508760" y="5105400"/>
            <a:chExt cx="6936486" cy="1158240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5105400"/>
              <a:ext cx="6795135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剩余的 1、0、3 连续且没有被使用，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08760" y="5676900"/>
              <a:ext cx="6936486" cy="626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异或和也恰好为 2，计算过程如右图。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51635" y="6667500"/>
            <a:ext cx="1301115" cy="1653540"/>
            <a:chOff x="1651635" y="6667500"/>
            <a:chExt cx="1301115" cy="1653540"/>
          </a:xfrm>
        </p:grpSpPr>
        <p:sp>
          <p:nvSpPr>
            <p:cNvPr id="18" name="Rectangle 18"/>
            <p:cNvSpPr/>
            <p:nvPr/>
          </p:nvSpPr>
          <p:spPr>
            <a:xfrm>
              <a:off x="1666875" y="6667500"/>
              <a:ext cx="1285875" cy="762000"/>
            </a:xfrm>
            <a:prstGeom prst="roundRect">
              <a:avLst>
                <a:gd name="adj" fmla="val 175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145592" y="67827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51635" y="7734300"/>
              <a:ext cx="11410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[1,1]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238500" y="6667500"/>
            <a:ext cx="5095875" cy="1653540"/>
            <a:chOff x="3238500" y="6667500"/>
            <a:chExt cx="5095875" cy="1653540"/>
          </a:xfrm>
        </p:grpSpPr>
        <p:sp>
          <p:nvSpPr>
            <p:cNvPr id="22" name="Rectangle 22"/>
            <p:cNvSpPr/>
            <p:nvPr/>
          </p:nvSpPr>
          <p:spPr>
            <a:xfrm>
              <a:off x="3238500" y="6667500"/>
              <a:ext cx="5095875" cy="762000"/>
            </a:xfrm>
            <a:prstGeom prst="roundRect">
              <a:avLst>
                <a:gd name="adj" fmla="val 175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926767" y="67827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612692" y="67827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298617" y="67827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509135" y="7734300"/>
              <a:ext cx="11410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[2,4]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367010" y="3295650"/>
            <a:ext cx="6270117" cy="586740"/>
            <a:chOff x="10367010" y="3295650"/>
            <a:chExt cx="6270117" cy="586740"/>
          </a:xfrm>
        </p:grpSpPr>
        <p:sp>
          <p:nvSpPr>
            <p:cNvPr id="28" name="TextBox 28"/>
            <p:cNvSpPr txBox="1"/>
            <p:nvPr/>
          </p:nvSpPr>
          <p:spPr>
            <a:xfrm>
              <a:off x="10367010" y="3295650"/>
              <a:ext cx="627011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1 ^ 0 = 1，再计算 1 ^ 3 = 2。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287000" y="4182428"/>
            <a:ext cx="2762250" cy="2457449"/>
            <a:chOff x="10287000" y="4182428"/>
            <a:chExt cx="2762250" cy="2457449"/>
          </a:xfrm>
        </p:grpSpPr>
        <p:sp>
          <p:nvSpPr>
            <p:cNvPr id="30" name="TextBox 30"/>
            <p:cNvSpPr txBox="1"/>
            <p:nvPr/>
          </p:nvSpPr>
          <p:spPr>
            <a:xfrm>
              <a:off x="10934700" y="4182428"/>
              <a:ext cx="93769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001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363200" y="4896802"/>
              <a:ext cx="74415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⊕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934700" y="4896802"/>
              <a:ext cx="93769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000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10287000" y="5638800"/>
              <a:ext cx="2762250" cy="9525"/>
            </a:xfrm>
            <a:custGeom>
              <a:avLst/>
              <a:gdLst/>
              <a:ahLst/>
              <a:cxnLst/>
              <a:rect l="l" t="t" r="r" b="b"/>
              <a:pathLst>
                <a:path w="2762250" h="9525">
                  <a:moveTo>
                    <a:pt x="0" y="0"/>
                  </a:moveTo>
                  <a:lnTo>
                    <a:pt x="27622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934700" y="5849302"/>
              <a:ext cx="93769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001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716000" y="4182428"/>
            <a:ext cx="2762250" cy="2457449"/>
            <a:chOff x="13716000" y="4182428"/>
            <a:chExt cx="2762250" cy="2457449"/>
          </a:xfrm>
        </p:grpSpPr>
        <p:sp>
          <p:nvSpPr>
            <p:cNvPr id="36" name="TextBox 36"/>
            <p:cNvSpPr txBox="1"/>
            <p:nvPr/>
          </p:nvSpPr>
          <p:spPr>
            <a:xfrm>
              <a:off x="14363700" y="4182428"/>
              <a:ext cx="93769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001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3792200" y="4896802"/>
              <a:ext cx="74415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⊕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4363700" y="4896802"/>
              <a:ext cx="93769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011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13716000" y="5638800"/>
              <a:ext cx="2762250" cy="9525"/>
            </a:xfrm>
            <a:custGeom>
              <a:avLst/>
              <a:gdLst/>
              <a:ahLst/>
              <a:cxnLst/>
              <a:rect l="l" t="t" r="r" b="b"/>
              <a:pathLst>
                <a:path w="2762250" h="9525">
                  <a:moveTo>
                    <a:pt x="0" y="0"/>
                  </a:moveTo>
                  <a:lnTo>
                    <a:pt x="27622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4363700" y="5849302"/>
              <a:ext cx="93769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010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652760" y="6915150"/>
            <a:ext cx="3786378" cy="586740"/>
            <a:chOff x="10652760" y="6915150"/>
            <a:chExt cx="3786378" cy="586740"/>
          </a:xfrm>
        </p:grpSpPr>
        <p:sp>
          <p:nvSpPr>
            <p:cNvPr id="42" name="TextBox 42"/>
            <p:cNvSpPr txBox="1"/>
            <p:nvPr/>
          </p:nvSpPr>
          <p:spPr>
            <a:xfrm>
              <a:off x="10652760" y="6915150"/>
              <a:ext cx="378637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010 是十进制的 2。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652760" y="7629525"/>
            <a:ext cx="4917186" cy="586740"/>
            <a:chOff x="10652760" y="7629525"/>
            <a:chExt cx="4917186" cy="586740"/>
          </a:xfrm>
        </p:grpSpPr>
        <p:sp>
          <p:nvSpPr>
            <p:cNvPr id="44" name="TextBox 44"/>
            <p:cNvSpPr txBox="1"/>
            <p:nvPr/>
          </p:nvSpPr>
          <p:spPr>
            <a:xfrm>
              <a:off x="10652760" y="7629525"/>
              <a:ext cx="491718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两段分别满足异或和为 2。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508760" y="8248650"/>
            <a:ext cx="9803130" cy="1017523"/>
            <a:chOff x="1508760" y="8248650"/>
            <a:chExt cx="9803130" cy="1017523"/>
          </a:xfrm>
        </p:grpSpPr>
        <p:sp>
          <p:nvSpPr>
            <p:cNvPr id="46" name="TextBox 46"/>
            <p:cNvSpPr txBox="1"/>
            <p:nvPr/>
          </p:nvSpPr>
          <p:spPr>
            <a:xfrm>
              <a:off x="1508760" y="8248650"/>
              <a:ext cx="9803130" cy="10175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这样可以选出 2 个区间，通过观察已经是最多的区间了。</a:t>
              </a:r>
              <a:br>
                <a:rPr dirty="0"/>
              </a:b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接下来尝试通过枚举进行验证。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样例 1 · 检查最优性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425709" cy="790575"/>
            <a:chOff x="1200150" y="2115502"/>
            <a:chExt cx="7425709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42570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样例1是否还能选出更多区间？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59" y="3314700"/>
            <a:ext cx="12482906" cy="1107291"/>
            <a:chOff x="1508760" y="3314700"/>
            <a:chExt cx="9422130" cy="1107291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14700"/>
              <a:ext cx="9422130" cy="11072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序列只有 4 个数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[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2、1、0、3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]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，可以按长度</a:t>
              </a:r>
              <a:r>
                <a:rPr lang="zh-CN" sz="3000" b="1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列出所有连续非空区间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检查每个区间的异或和是否等于 k=2：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24000" y="4762500"/>
            <a:ext cx="15240000" cy="710565"/>
            <a:chOff x="1524000" y="4762500"/>
            <a:chExt cx="15240000" cy="710565"/>
          </a:xfrm>
        </p:grpSpPr>
        <p:sp>
          <p:nvSpPr>
            <p:cNvPr id="11" name="Rectangle 11"/>
            <p:cNvSpPr/>
            <p:nvPr/>
          </p:nvSpPr>
          <p:spPr>
            <a:xfrm>
              <a:off x="1524000" y="4762500"/>
              <a:ext cx="15240000" cy="619125"/>
            </a:xfrm>
            <a:prstGeom prst="roundRect">
              <a:avLst>
                <a:gd name="adj" fmla="val 18462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6885" y="4886325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区间长度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509135" y="4886325"/>
              <a:ext cx="28575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各区间的异或和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127885" y="5629275"/>
            <a:ext cx="9842754" cy="586740"/>
            <a:chOff x="2127885" y="5629275"/>
            <a:chExt cx="9842754" cy="586740"/>
          </a:xfrm>
        </p:grpSpPr>
        <p:sp>
          <p:nvSpPr>
            <p:cNvPr id="15" name="TextBox 15"/>
            <p:cNvSpPr txBox="1"/>
            <p:nvPr/>
          </p:nvSpPr>
          <p:spPr>
            <a:xfrm>
              <a:off x="2127885" y="5629275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509135" y="5629275"/>
              <a:ext cx="746150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[1,1]→2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　[2,2]→1　[3,3]→0　[4,4]→3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127885" y="6296025"/>
            <a:ext cx="7884033" cy="586740"/>
            <a:chOff x="2127885" y="6296025"/>
            <a:chExt cx="7884033" cy="586740"/>
          </a:xfrm>
        </p:grpSpPr>
        <p:sp>
          <p:nvSpPr>
            <p:cNvPr id="18" name="TextBox 18"/>
            <p:cNvSpPr txBox="1"/>
            <p:nvPr/>
          </p:nvSpPr>
          <p:spPr>
            <a:xfrm>
              <a:off x="2127885" y="6296025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509135" y="6296025"/>
              <a:ext cx="550278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[1,2]→3　[2,3]→1　[3,4]→3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127885" y="6962775"/>
            <a:ext cx="5925312" cy="586740"/>
            <a:chOff x="2127885" y="6962775"/>
            <a:chExt cx="5925312" cy="586740"/>
          </a:xfrm>
        </p:grpSpPr>
        <p:sp>
          <p:nvSpPr>
            <p:cNvPr id="21" name="TextBox 21"/>
            <p:cNvSpPr txBox="1"/>
            <p:nvPr/>
          </p:nvSpPr>
          <p:spPr>
            <a:xfrm>
              <a:off x="2127885" y="6962775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509135" y="6962775"/>
              <a:ext cx="354406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[1,3]→3　</a:t>
              </a:r>
              <a:r>
                <a:rPr lang="zh-CN" sz="3000" b="1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[2,4]→2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127885" y="7629525"/>
            <a:ext cx="3966591" cy="586740"/>
            <a:chOff x="2127885" y="7629525"/>
            <a:chExt cx="3966591" cy="586740"/>
          </a:xfrm>
        </p:grpSpPr>
        <p:sp>
          <p:nvSpPr>
            <p:cNvPr id="24" name="TextBox 24"/>
            <p:cNvSpPr txBox="1"/>
            <p:nvPr/>
          </p:nvSpPr>
          <p:spPr>
            <a:xfrm>
              <a:off x="2127885" y="7629525"/>
              <a:ext cx="25260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509135" y="7629525"/>
              <a:ext cx="158534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[1,4]→0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08760" y="8420100"/>
            <a:ext cx="13539597" cy="586740"/>
            <a:chOff x="1508760" y="8420100"/>
            <a:chExt cx="13539597" cy="586740"/>
          </a:xfrm>
        </p:grpSpPr>
        <p:sp>
          <p:nvSpPr>
            <p:cNvPr id="27" name="TextBox 27"/>
            <p:cNvSpPr txBox="1"/>
            <p:nvPr/>
          </p:nvSpPr>
          <p:spPr>
            <a:xfrm>
              <a:off x="1508760" y="8420100"/>
              <a:ext cx="1353959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只有 [1,1] 和 [2,4] 合法，且二者不相交，所以最多选 2 段，输出 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原卷样例 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516131" cy="790575"/>
            <a:chOff x="1200150" y="2115502"/>
            <a:chExt cx="8516131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51613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对于样例2的输入，我们来进行分析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43275"/>
            <a:ext cx="10984230" cy="1205865"/>
            <a:chOff x="1508760" y="3343275"/>
            <a:chExt cx="10984230" cy="1205865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43275"/>
              <a:ext cx="10984230" cy="1205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样例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2 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仍是 4 个数：2、1、0、3，</a:t>
              </a:r>
              <a:r>
                <a:rPr lang="zh-CN" sz="3000" b="1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但 k 改为 3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思考：</a:t>
              </a:r>
              <a:r>
                <a:rPr lang="zh-CN" sz="3000" b="1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哪些连续区间的异或和等于 3？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中间的 0 一定要使用吗？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190750" y="4714875"/>
            <a:ext cx="12477750" cy="1786890"/>
            <a:chOff x="2190750" y="4714875"/>
            <a:chExt cx="12477750" cy="1786890"/>
          </a:xfrm>
        </p:grpSpPr>
        <p:sp>
          <p:nvSpPr>
            <p:cNvPr id="11" name="Rectangle 11"/>
            <p:cNvSpPr/>
            <p:nvPr/>
          </p:nvSpPr>
          <p:spPr>
            <a:xfrm>
              <a:off x="2190750" y="4714875"/>
              <a:ext cx="5810250" cy="857250"/>
            </a:xfrm>
            <a:prstGeom prst="roundRect">
              <a:avLst>
                <a:gd name="adj" fmla="val 2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12763500" y="4714875"/>
              <a:ext cx="1905000" cy="857250"/>
            </a:xfrm>
            <a:prstGeom prst="roundRect">
              <a:avLst>
                <a:gd name="adj" fmla="val 20000"/>
              </a:avLst>
            </a:prstGeom>
            <a:solidFill>
              <a:schemeClr val="accent1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3402892" y="4877752"/>
              <a:ext cx="10482091" cy="790575"/>
              <a:chOff x="3402892" y="4877752"/>
              <a:chExt cx="10482091" cy="790575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3402892" y="4877752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6403267" y="4877752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0118017" y="4877752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3547017" y="4877752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3323844" y="5915025"/>
              <a:ext cx="354406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[1,2]：2 ^ 1 = 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665970" y="5915025"/>
              <a:ext cx="12420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未使用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145453" y="5915025"/>
              <a:ext cx="11410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[4,4]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08760" y="6915150"/>
            <a:ext cx="11944350" cy="586740"/>
            <a:chOff x="1508760" y="6915150"/>
            <a:chExt cx="11944350" cy="586740"/>
          </a:xfrm>
        </p:grpSpPr>
        <p:sp>
          <p:nvSpPr>
            <p:cNvPr id="22" name="TextBox 22"/>
            <p:cNvSpPr txBox="1"/>
            <p:nvPr/>
          </p:nvSpPr>
          <p:spPr>
            <a:xfrm>
              <a:off x="1508760" y="6915150"/>
              <a:ext cx="11944350" cy="723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把 2、1 组成第一段，再把单个 3 作为第二段，已经得到 2 段。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08760" y="7534275"/>
            <a:ext cx="9137523" cy="586740"/>
            <a:chOff x="1508760" y="7534275"/>
            <a:chExt cx="9137523" cy="586740"/>
          </a:xfrm>
        </p:grpSpPr>
        <p:sp>
          <p:nvSpPr>
            <p:cNvPr id="24" name="TextBox 24"/>
            <p:cNvSpPr txBox="1"/>
            <p:nvPr/>
          </p:nvSpPr>
          <p:spPr>
            <a:xfrm>
              <a:off x="1508760" y="7537450"/>
              <a:ext cx="9137523" cy="723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全部合法区间为 [1,2]、[1,3]、[3,4]、[4,4]。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08760" y="8153400"/>
            <a:ext cx="12186666" cy="586740"/>
            <a:chOff x="1508760" y="8153400"/>
            <a:chExt cx="12186666" cy="586740"/>
          </a:xfrm>
        </p:grpSpPr>
        <p:sp>
          <p:nvSpPr>
            <p:cNvPr id="26" name="TextBox 26"/>
            <p:cNvSpPr txBox="1"/>
            <p:nvPr/>
          </p:nvSpPr>
          <p:spPr>
            <a:xfrm>
              <a:off x="1508760" y="8159750"/>
              <a:ext cx="12186666" cy="6647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前两段互相重叠，后两段也互相重叠，故最多各选一段，答案为 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原卷样例 3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516131" cy="790575"/>
            <a:chOff x="1200150" y="2115502"/>
            <a:chExt cx="8516131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51613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对于样例3的输入，我们来进行分析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43275"/>
            <a:ext cx="12610652" cy="1684372"/>
            <a:chOff x="1508760" y="3343275"/>
            <a:chExt cx="11365230" cy="1684372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43275"/>
              <a:ext cx="11365230" cy="16843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输入仍为 2、1、0、3，这次 k=0。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观察到单个 0 可以选。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且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整段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区间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的异或和也是 0，这两段能同时选吗？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381250" y="4762500"/>
            <a:ext cx="12858750" cy="2215515"/>
            <a:chOff x="2381250" y="4762500"/>
            <a:chExt cx="12858750" cy="2215515"/>
          </a:xfrm>
        </p:grpSpPr>
        <p:sp>
          <p:nvSpPr>
            <p:cNvPr id="11" name="Rectangle 11"/>
            <p:cNvSpPr/>
            <p:nvPr/>
          </p:nvSpPr>
          <p:spPr>
            <a:xfrm>
              <a:off x="2381250" y="4762500"/>
              <a:ext cx="12858750" cy="762000"/>
            </a:xfrm>
            <a:prstGeom prst="roundRect">
              <a:avLst>
                <a:gd name="adj" fmla="val 20000"/>
              </a:avLst>
            </a:prstGeom>
            <a:solidFill>
              <a:srgbClr val="EEF4F9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926767" y="4887278"/>
              <a:ext cx="9767716" cy="790575"/>
              <a:chOff x="3926767" y="4887278"/>
              <a:chExt cx="9767716" cy="790575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3926767" y="488727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070017" y="488727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10213267" y="488727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accent3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3356517" y="4887278"/>
                <a:ext cx="337966" cy="790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ctr"/>
                <a:r>
                  <a:rPr lang="zh-CN" sz="40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17" name="Line 17"/>
            <p:cNvSpPr/>
            <p:nvPr/>
          </p:nvSpPr>
          <p:spPr>
            <a:xfrm>
              <a:off x="2571750" y="6000750"/>
              <a:ext cx="12477750" cy="9525"/>
            </a:xfrm>
            <a:custGeom>
              <a:avLst/>
              <a:gdLst/>
              <a:ahLst/>
              <a:cxnLst/>
              <a:rect l="l" t="t" r="r" b="b"/>
              <a:pathLst>
                <a:path w="12477750" h="9525">
                  <a:moveTo>
                    <a:pt x="0" y="0"/>
                  </a:moveTo>
                  <a:lnTo>
                    <a:pt x="12477750" y="0"/>
                  </a:ln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530727" y="6391275"/>
              <a:ext cx="532104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[1,4]：2 ^ 1 ^ 0 ^ 3 = 0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9906000" y="5667375"/>
              <a:ext cx="952500" cy="9525"/>
            </a:xfrm>
            <a:custGeom>
              <a:avLst/>
              <a:gdLst/>
              <a:ahLst/>
              <a:cxnLst/>
              <a:rect l="l" t="t" r="r" b="b"/>
              <a:pathLst>
                <a:path w="952500" h="9525">
                  <a:moveTo>
                    <a:pt x="0" y="0"/>
                  </a:moveTo>
                  <a:lnTo>
                    <a:pt x="952500" y="0"/>
                  </a:lnTo>
                </a:path>
              </a:pathLst>
            </a:custGeom>
            <a:noFill/>
            <a:ln w="57150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451461" y="6391275"/>
              <a:ext cx="176707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[3,3]：0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08760" y="7267575"/>
            <a:ext cx="7562469" cy="586740"/>
            <a:chOff x="1508760" y="7267575"/>
            <a:chExt cx="7562469" cy="586740"/>
          </a:xfrm>
        </p:grpSpPr>
        <p:sp>
          <p:nvSpPr>
            <p:cNvPr id="22" name="TextBox 22"/>
            <p:cNvSpPr txBox="1"/>
            <p:nvPr/>
          </p:nvSpPr>
          <p:spPr>
            <a:xfrm>
              <a:off x="1508760" y="7267575"/>
              <a:ext cx="7562469" cy="698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6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两段都使用了第 3 个数，不能同时选择。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08760" y="7858125"/>
            <a:ext cx="9763506" cy="586740"/>
            <a:chOff x="1508760" y="7858125"/>
            <a:chExt cx="9763506" cy="586740"/>
          </a:xfrm>
        </p:grpSpPr>
        <p:sp>
          <p:nvSpPr>
            <p:cNvPr id="24" name="TextBox 24"/>
            <p:cNvSpPr txBox="1"/>
            <p:nvPr/>
          </p:nvSpPr>
          <p:spPr>
            <a:xfrm>
              <a:off x="1508760" y="7864475"/>
              <a:ext cx="9763506" cy="698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6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由前面的完整枚举可知，其他区间的异或和都不是 0。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08760" y="8448675"/>
            <a:ext cx="8592312" cy="586740"/>
            <a:chOff x="1508760" y="8448675"/>
            <a:chExt cx="8592312" cy="586740"/>
          </a:xfrm>
        </p:grpSpPr>
        <p:sp>
          <p:nvSpPr>
            <p:cNvPr id="26" name="TextBox 26"/>
            <p:cNvSpPr txBox="1"/>
            <p:nvPr/>
          </p:nvSpPr>
          <p:spPr>
            <a:xfrm>
              <a:off x="1508760" y="8461375"/>
              <a:ext cx="8592312" cy="6457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650"/>
                </a:lnSpc>
              </a:pP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所以只能选其中一段，最大数量为 1，输出 1。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从样例考虑一般情况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020921" cy="919163"/>
            <a:chOff x="1200150" y="2115502"/>
            <a:chExt cx="2764155" cy="1869743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2764155" cy="18697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考虑使用</a:t>
              </a: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枚举法</a:t>
              </a:r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完成本题</a:t>
              </a:r>
              <a:endParaRPr lang="zh-CN" sz="405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59" y="3439987"/>
            <a:ext cx="15743817" cy="1826975"/>
            <a:chOff x="1508760" y="3390900"/>
            <a:chExt cx="11867181" cy="1826975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90900"/>
              <a:ext cx="11867181" cy="1826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样例可以用枚举来获取答案。改用程序处理时自然也可以。</a:t>
              </a:r>
              <a:br>
                <a:rPr lang="zh-CN" altLang="en-US" dirty="0"/>
              </a:b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如果枚举所有区间，再尝试所有组合，需要先考虑运算次数是否过多，是否会超时。</a:t>
              </a:r>
              <a:endParaRPr lang="en-US" alt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ts val="4875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枚举区间主要有两个操作： 如何计算某个区间的异或和、怎么保证选出最多的合法区间</a:t>
              </a:r>
            </a:p>
          </p:txBody>
        </p:sp>
      </p:grpSp>
      <p:sp>
        <p:nvSpPr>
          <p:cNvPr id="11" name="Rectangle 11"/>
          <p:cNvSpPr/>
          <p:nvPr/>
        </p:nvSpPr>
        <p:spPr>
          <a:xfrm>
            <a:off x="1524000" y="5572125"/>
            <a:ext cx="15240000" cy="2476500"/>
          </a:xfrm>
          <a:prstGeom prst="roundRect">
            <a:avLst>
              <a:gd name="adj" fmla="val 7692"/>
            </a:avLst>
          </a:prstGeom>
          <a:solidFill>
            <a:srgbClr val="EEF4F9"/>
          </a:solidFill>
          <a:ln>
            <a:noFill/>
          </a:ln>
        </p:spPr>
      </p:sp>
      <p:grpSp>
        <p:nvGrpSpPr>
          <p:cNvPr id="13" name="Group 13"/>
          <p:cNvGrpSpPr/>
          <p:nvPr/>
        </p:nvGrpSpPr>
        <p:grpSpPr>
          <a:xfrm>
            <a:off x="1889760" y="5915025"/>
            <a:ext cx="4228652" cy="923330"/>
            <a:chOff x="1889760" y="5915025"/>
            <a:chExt cx="3665220" cy="923330"/>
          </a:xfrm>
        </p:grpSpPr>
        <p:sp>
          <p:nvSpPr>
            <p:cNvPr id="12" name="TextBox 12"/>
            <p:cNvSpPr txBox="1"/>
            <p:nvPr/>
          </p:nvSpPr>
          <p:spPr>
            <a:xfrm>
              <a:off x="1889760" y="5915025"/>
              <a:ext cx="366522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分别来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考虑</a:t>
              </a: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这两个情况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：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889760" y="6677025"/>
            <a:ext cx="8148066" cy="586740"/>
            <a:chOff x="1889760" y="6677025"/>
            <a:chExt cx="8148066" cy="586740"/>
          </a:xfrm>
        </p:grpSpPr>
        <p:sp>
          <p:nvSpPr>
            <p:cNvPr id="14" name="TextBox 14"/>
            <p:cNvSpPr txBox="1"/>
            <p:nvPr/>
          </p:nvSpPr>
          <p:spPr>
            <a:xfrm>
              <a:off x="1889760" y="6677025"/>
              <a:ext cx="8148066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① 给定一个区间，怎样快速求出它的异或和？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89760" y="7343775"/>
            <a:ext cx="9359646" cy="586740"/>
            <a:chOff x="1889760" y="7343775"/>
            <a:chExt cx="9359646" cy="586740"/>
          </a:xfrm>
        </p:grpSpPr>
        <p:sp>
          <p:nvSpPr>
            <p:cNvPr id="16" name="TextBox 16"/>
            <p:cNvSpPr txBox="1"/>
            <p:nvPr/>
          </p:nvSpPr>
          <p:spPr>
            <a:xfrm>
              <a:off x="1889760" y="7350125"/>
              <a:ext cx="9359646" cy="702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② 找到若干合法区间后，怎样保证选出的数量最多？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08760" y="8486775"/>
            <a:ext cx="12550140" cy="586740"/>
            <a:chOff x="1508760" y="8486775"/>
            <a:chExt cx="12550140" cy="586740"/>
          </a:xfrm>
        </p:grpSpPr>
        <p:sp>
          <p:nvSpPr>
            <p:cNvPr id="18" name="TextBox 18"/>
            <p:cNvSpPr txBox="1"/>
            <p:nvPr/>
          </p:nvSpPr>
          <p:spPr>
            <a:xfrm>
              <a:off x="1508760" y="8486775"/>
              <a:ext cx="125501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我们先解决计算问题，再讨论选择问题，最后检查能否满足数据范围。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考虑区间计算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216265" cy="790575"/>
            <a:chOff x="1200150" y="2115502"/>
            <a:chExt cx="8216265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21626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先考虑如何计算一个区间的异或和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192779"/>
            <a:ext cx="11079480" cy="1419562"/>
            <a:chOff x="1508760" y="3343275"/>
            <a:chExt cx="11079480" cy="1419562"/>
          </a:xfrm>
        </p:grpSpPr>
        <p:sp>
          <p:nvSpPr>
            <p:cNvPr id="9" name="TextBox 9"/>
            <p:cNvSpPr/>
            <p:nvPr/>
          </p:nvSpPr>
          <p:spPr>
            <a:xfrm>
              <a:off x="1508760" y="3343275"/>
              <a:ext cx="11079480" cy="14195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3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最直接的办法是从左端点开始，把区间内的数逐个进行异或运算。</a:t>
              </a:r>
              <a:br>
                <a:rPr dirty="0"/>
              </a:br>
              <a:r>
                <a:rPr lang="zh-CN" sz="3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例如 a={2,1,0,3}，先计算区间 [1,4]，再计算 [2,4]：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85950" y="4896802"/>
            <a:ext cx="10001250" cy="790575"/>
            <a:chOff x="1885950" y="4896802"/>
            <a:chExt cx="10001250" cy="790575"/>
          </a:xfrm>
        </p:grpSpPr>
        <p:sp>
          <p:nvSpPr>
            <p:cNvPr id="11" name="TextBox 11"/>
            <p:cNvSpPr/>
            <p:nvPr/>
          </p:nvSpPr>
          <p:spPr>
            <a:xfrm>
              <a:off x="1885950" y="4896802"/>
              <a:ext cx="1000125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[1,4]：2 ^ </a:t>
              </a:r>
              <a:r>
                <a:rPr lang="en-US" sz="40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^ 0 ^ 3</a:t>
              </a:r>
              <a:r>
                <a:rPr lang="en-US" sz="40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 = 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885950" y="6135052"/>
            <a:ext cx="7180326" cy="790575"/>
            <a:chOff x="1885950" y="6135052"/>
            <a:chExt cx="7180326" cy="790575"/>
          </a:xfrm>
        </p:grpSpPr>
        <p:sp>
          <p:nvSpPr>
            <p:cNvPr id="13" name="TextBox 13"/>
            <p:cNvSpPr/>
            <p:nvPr/>
          </p:nvSpPr>
          <p:spPr>
            <a:xfrm>
              <a:off x="1885950" y="6135052"/>
              <a:ext cx="718032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[2,4]：　　</a:t>
              </a:r>
              <a:r>
                <a:rPr lang="en-US" sz="40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 ^ 0 ^ 3</a:t>
              </a:r>
              <a:r>
                <a:rPr lang="en-US" sz="40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 = 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784912" y="5579632"/>
            <a:ext cx="2731994" cy="45719"/>
            <a:chOff x="6096000" y="5619750"/>
            <a:chExt cx="6000750" cy="9525"/>
          </a:xfrm>
        </p:grpSpPr>
        <p:sp>
          <p:nvSpPr>
            <p:cNvPr id="15" name="Line 15"/>
            <p:cNvSpPr/>
            <p:nvPr/>
          </p:nvSpPr>
          <p:spPr>
            <a:xfrm>
              <a:off x="6096000" y="5619750"/>
              <a:ext cx="6000750" cy="9525"/>
            </a:xfrm>
            <a:custGeom>
              <a:avLst/>
              <a:gdLst/>
              <a:ahLst/>
              <a:cxnLst/>
              <a:rect l="l" t="t" r="r" b="b"/>
              <a:pathLst>
                <a:path w="6000750" h="9525">
                  <a:moveTo>
                    <a:pt x="0" y="0"/>
                  </a:moveTo>
                  <a:lnTo>
                    <a:pt x="6000750" y="0"/>
                  </a:lnTo>
                </a:path>
              </a:pathLst>
            </a:custGeom>
            <a:noFill/>
            <a:ln w="47625">
              <a:solidFill>
                <a:schemeClr val="accent2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508760" y="7486650"/>
            <a:ext cx="14763750" cy="1197102"/>
            <a:chOff x="1508760" y="7486650"/>
            <a:chExt cx="14763750" cy="1197102"/>
          </a:xfrm>
        </p:grpSpPr>
        <p:sp>
          <p:nvSpPr>
            <p:cNvPr id="17" name="TextBox 17"/>
            <p:cNvSpPr/>
            <p:nvPr/>
          </p:nvSpPr>
          <p:spPr>
            <a:xfrm>
              <a:off x="1508760" y="7486650"/>
              <a:ext cx="14763750" cy="1197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3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计算 [2,4] 时，又计算了一遍 [1,4] 中的 1 ^ 0 ^ 3。</a:t>
              </a:r>
              <a:br>
                <a:rPr dirty="0"/>
              </a:br>
              <a:r>
                <a:rPr lang="zh-CN" sz="3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思考：能否利用 [1,4] 的结果，去掉多算的 2，求出 [2,4]？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尝试保存计算结果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306687" cy="790575"/>
            <a:chOff x="1200150" y="2115502"/>
            <a:chExt cx="9306687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930668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能否记录从第一个数开始的运算结果？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2938448"/>
            <a:ext cx="11500104" cy="568682"/>
            <a:chOff x="1508760" y="3295650"/>
            <a:chExt cx="11500104" cy="568682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295650"/>
              <a:ext cx="11500104" cy="568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仍用 a=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{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2,1,0,3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}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。要求 [2,4]，直接计算的是 1 ^ 0 ^ 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8760" y="3594368"/>
            <a:ext cx="14432728" cy="568682"/>
            <a:chOff x="1508760" y="3917950"/>
            <a:chExt cx="14432728" cy="568682"/>
          </a:xfrm>
        </p:grpSpPr>
        <p:sp>
          <p:nvSpPr>
            <p:cNvPr id="11" name="TextBox 11"/>
            <p:cNvSpPr txBox="1"/>
            <p:nvPr/>
          </p:nvSpPr>
          <p:spPr>
            <a:xfrm>
              <a:off x="1508760" y="3917950"/>
              <a:ext cx="14432728" cy="568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先想一想：能否利用“从第 1 个数算到第 4 个数”的结果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(2 ^ 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 ^ 0 ^ 3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)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4236840"/>
            <a:ext cx="10429875" cy="664782"/>
            <a:chOff x="1508760" y="4553698"/>
            <a:chExt cx="10429875" cy="664782"/>
          </a:xfrm>
        </p:grpSpPr>
        <p:sp>
          <p:nvSpPr>
            <p:cNvPr id="13" name="TextBox 13"/>
            <p:cNvSpPr txBox="1"/>
            <p:nvPr/>
          </p:nvSpPr>
          <p:spPr>
            <a:xfrm>
              <a:off x="1508760" y="4553698"/>
              <a:ext cx="10429875" cy="6647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这个结果多算了第 1 个数 2。怎样把多出来的部分去掉？</a:t>
              </a:r>
            </a:p>
          </p:txBody>
        </p:sp>
      </p:grpSp>
      <p:sp>
        <p:nvSpPr>
          <p:cNvPr id="15" name="Rectangle 15"/>
          <p:cNvSpPr/>
          <p:nvPr/>
        </p:nvSpPr>
        <p:spPr>
          <a:xfrm>
            <a:off x="1507331" y="5067766"/>
            <a:ext cx="15501938" cy="2279336"/>
          </a:xfrm>
          <a:prstGeom prst="roundRect">
            <a:avLst>
              <a:gd name="adj" fmla="val 7692"/>
            </a:avLst>
          </a:prstGeom>
          <a:solidFill>
            <a:srgbClr val="EEF4F9"/>
          </a:solidFill>
          <a:ln>
            <a:noFill/>
          </a:ln>
        </p:spPr>
      </p:sp>
      <p:grpSp>
        <p:nvGrpSpPr>
          <p:cNvPr id="17" name="Group 17"/>
          <p:cNvGrpSpPr/>
          <p:nvPr/>
        </p:nvGrpSpPr>
        <p:grpSpPr>
          <a:xfrm>
            <a:off x="1889760" y="5236362"/>
            <a:ext cx="11661648" cy="586740"/>
            <a:chOff x="1889760" y="5629275"/>
            <a:chExt cx="11661648" cy="586740"/>
          </a:xfrm>
        </p:grpSpPr>
        <p:sp>
          <p:nvSpPr>
            <p:cNvPr id="16" name="TextBox 16"/>
            <p:cNvSpPr txBox="1"/>
            <p:nvPr/>
          </p:nvSpPr>
          <p:spPr>
            <a:xfrm>
              <a:off x="1889760" y="5629275"/>
              <a:ext cx="1166164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回顾 x ^ x = 0：把多算的 2 再异或一次，两个 2 就会抵消。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889760" y="5896444"/>
            <a:ext cx="12332608" cy="623248"/>
            <a:chOff x="1889760" y="6289357"/>
            <a:chExt cx="12332608" cy="623248"/>
          </a:xfrm>
        </p:grpSpPr>
        <p:sp>
          <p:nvSpPr>
            <p:cNvPr id="18" name="TextBox 18"/>
            <p:cNvSpPr txBox="1"/>
            <p:nvPr/>
          </p:nvSpPr>
          <p:spPr>
            <a:xfrm>
              <a:off x="1889760" y="6289357"/>
              <a:ext cx="12332608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(2 ^ 1 ^ 0 ^ 3) </a:t>
              </a:r>
              <a:r>
                <a:rPr lang="zh-CN" sz="4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^ </a:t>
              </a:r>
              <a:r>
                <a:rPr lang="zh-CN" sz="4000" b="1" dirty="0">
                  <a:solidFill>
                    <a:srgbClr val="00B050"/>
                  </a:solidFill>
                  <a:latin typeface="Consolas"/>
                  <a:ea typeface="Microsoft YaHei"/>
                  <a:cs typeface="Consolas"/>
                </a:rPr>
                <a:t>2</a:t>
              </a:r>
              <a:r>
                <a:rPr lang="zh-CN" sz="4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= (2 ^ 2) ^ 1 ^ 0 ^ 3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889760" y="6651780"/>
            <a:ext cx="15239998" cy="461665"/>
            <a:chOff x="1889761" y="7153275"/>
            <a:chExt cx="13034771" cy="461665"/>
          </a:xfrm>
        </p:grpSpPr>
        <p:sp>
          <p:nvSpPr>
            <p:cNvPr id="20" name="TextBox 20"/>
            <p:cNvSpPr txBox="1"/>
            <p:nvPr/>
          </p:nvSpPr>
          <p:spPr>
            <a:xfrm>
              <a:off x="1889761" y="7153275"/>
              <a:ext cx="130347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第 1 个数被抵消，留下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的部分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正好是区间 [2,4] 的结果。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那区间 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[3,4] 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如何计算呢？</a:t>
              </a:r>
              <a:endParaRPr lang="en-US" altLang="zh-CN" sz="3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2" name="Group 23">
            <a:extLst>
              <a:ext uri="{FF2B5EF4-FFF2-40B4-BE49-F238E27FC236}">
                <a16:creationId xmlns:a16="http://schemas.microsoft.com/office/drawing/2014/main" id="{A285DE7E-8934-A22E-62F4-4B829D3FFDBD}"/>
              </a:ext>
            </a:extLst>
          </p:cNvPr>
          <p:cNvGrpSpPr/>
          <p:nvPr/>
        </p:nvGrpSpPr>
        <p:grpSpPr>
          <a:xfrm>
            <a:off x="1524000" y="7479190"/>
            <a:ext cx="15240000" cy="2047091"/>
            <a:chOff x="1508760" y="7917274"/>
            <a:chExt cx="15240000" cy="2047091"/>
          </a:xfrm>
        </p:grpSpPr>
        <p:sp>
          <p:nvSpPr>
            <p:cNvPr id="3" name="TextBox 22">
              <a:extLst>
                <a:ext uri="{FF2B5EF4-FFF2-40B4-BE49-F238E27FC236}">
                  <a16:creationId xmlns:a16="http://schemas.microsoft.com/office/drawing/2014/main" id="{9D088862-B261-F9E8-13A4-18DA2162CB04}"/>
                </a:ext>
              </a:extLst>
            </p:cNvPr>
            <p:cNvSpPr/>
            <p:nvPr/>
          </p:nvSpPr>
          <p:spPr>
            <a:xfrm>
              <a:off x="1508760" y="7917274"/>
              <a:ext cx="15240000" cy="20470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3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因此，</a:t>
              </a:r>
              <a:r>
                <a:rPr lang="zh-CN" altLang="en-US" sz="3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可以推广这种方法，</a:t>
              </a:r>
              <a:r>
                <a:rPr lang="zh-CN" altLang="en-US" sz="3000" b="1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考虑</a:t>
              </a:r>
              <a:r>
                <a:rPr lang="zh-CN" sz="3000" b="1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保存从第 1 个数开始，到各个位置为止的异或结果。</a:t>
              </a:r>
              <a:br>
                <a:rPr b="1" dirty="0"/>
              </a:br>
              <a:r>
                <a:rPr lang="zh-CN" sz="3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查询时，</a:t>
              </a:r>
              <a:r>
                <a:rPr lang="zh-CN" altLang="en-US" sz="3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只需</a:t>
              </a:r>
              <a:r>
                <a:rPr lang="zh-CN" sz="30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用“到右端点”的结果，异或“到左端点前一位”的结果。</a:t>
              </a:r>
              <a:br>
                <a:rPr dirty="0"/>
              </a:br>
              <a:r>
                <a:rPr lang="zh-CN" sz="30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左端点之前的每个数都出现两次，异或后抵消，留下的就是所求区间。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前缀异或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671054" cy="623248"/>
            <a:chOff x="1200150" y="2115502"/>
            <a:chExt cx="7671054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671054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用</a:t>
              </a:r>
              <a:r>
                <a:rPr lang="zh-CN" sz="4050" b="1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前缀异或</a:t>
              </a: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记录从头开始的结果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14700"/>
            <a:ext cx="14764703" cy="984885"/>
            <a:chOff x="1508760" y="3314700"/>
            <a:chExt cx="13778865" cy="984885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14700"/>
              <a:ext cx="13778865" cy="9848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用 p[i] 表示前 i 个数的异或和</a:t>
              </a:r>
              <a:r>
                <a:rPr lang="zh-CN" sz="3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，即</a:t>
              </a:r>
              <a:r>
                <a:rPr lang="zh-CN" altLang="en-US" sz="3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储存的是</a:t>
              </a:r>
              <a:r>
                <a:rPr lang="zh-CN" sz="3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从 a[1] 到 a[i] 的异或结果。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24000" y="4081862"/>
            <a:ext cx="9700074" cy="655477"/>
            <a:chOff x="1524000" y="4121950"/>
            <a:chExt cx="9700074" cy="655477"/>
          </a:xfrm>
        </p:grpSpPr>
        <p:sp>
          <p:nvSpPr>
            <p:cNvPr id="11" name="TextBox 11"/>
            <p:cNvSpPr txBox="1"/>
            <p:nvPr/>
          </p:nvSpPr>
          <p:spPr>
            <a:xfrm>
              <a:off x="1524000" y="4121950"/>
              <a:ext cx="9700074" cy="655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3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p[i] = a[1] ⊕ a[2] ⊕ … ⊕ a[i]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formula"/>
              <p:cNvSpPr txBox="1">
                <a:spLocks noGrp="1"/>
              </p:cNvSpPr>
              <p:nvPr/>
            </p:nvSpPr>
            <p:spPr>
              <a:xfrm>
                <a:off x="1619250" y="5185982"/>
                <a:ext cx="15049500" cy="1684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ctr">
                <a:no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3600" dirty="0">
                    <a:ea typeface="Microsoft YaHei"/>
                    <a:cs typeface="Consolas"/>
                  </a:rPr>
                  <a:t>故 </a:t>
                </a:r>
                <a:r>
                  <a:rPr lang="en-US" altLang="zh-CN" sz="3600" dirty="0">
                    <a:ea typeface="Microsoft YaHei"/>
                    <a:cs typeface="Consolas"/>
                  </a:rPr>
                  <a:t>p[</a:t>
                </a:r>
                <a:r>
                  <a:rPr lang="en-US" altLang="zh-CN" sz="3600" dirty="0" err="1">
                    <a:ea typeface="Microsoft YaHei"/>
                    <a:cs typeface="Consolas"/>
                  </a:rPr>
                  <a:t>i</a:t>
                </a:r>
                <a:r>
                  <a:rPr lang="en-US" altLang="zh-CN" sz="3600" dirty="0">
                    <a:ea typeface="Microsoft YaHei"/>
                    <a:cs typeface="Consolas"/>
                  </a:rPr>
                  <a:t>] </a:t>
                </a:r>
                <a:r>
                  <a:rPr lang="zh-CN" altLang="en-US" sz="3600" dirty="0">
                    <a:ea typeface="Microsoft YaHei"/>
                    <a:cs typeface="Consolas"/>
                  </a:rPr>
                  <a:t>可以通过 </a:t>
                </a:r>
                <a:r>
                  <a:rPr lang="en-US" altLang="zh-CN" sz="3600" dirty="0">
                    <a:ea typeface="Microsoft YaHei"/>
                    <a:cs typeface="Consolas"/>
                  </a:rPr>
                  <a:t>p[i-1] </a:t>
                </a:r>
                <a:r>
                  <a:rPr lang="zh-CN" altLang="en-US" sz="3600" dirty="0">
                    <a:ea typeface="Microsoft YaHei"/>
                    <a:cs typeface="Consolas"/>
                  </a:rPr>
                  <a:t>的结果进行迭代计算</a:t>
                </a:r>
                <a:endParaRPr lang="en-US" altLang="zh-CN" sz="3600" dirty="0">
                  <a:ea typeface="Microsoft YaHei"/>
                  <a:cs typeface="Consolas"/>
                </a:endParaRPr>
              </a:p>
              <a:p>
                <a:pPr algn="l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sz="3600" i="1" dirty="0" smtClean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sSubPr>
                        <m:e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𝑝</m:t>
                          </m:r>
                        </m:e>
                        <m:sub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𝑖</m:t>
                          </m:r>
                        </m:sub>
                      </m:sSub>
                      <m:r>
                        <a:rPr lang="zh-CN" sz="3600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=</m:t>
                      </m:r>
                      <m:sSub>
                        <m:sSubPr>
                          <m:ctrlPr>
                            <a:rPr lang="zh-CN" sz="3600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sSubPr>
                        <m:e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𝑝</m:t>
                          </m:r>
                        </m:e>
                        <m:sub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𝑖</m:t>
                          </m:r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−1</m:t>
                          </m:r>
                        </m:sub>
                      </m:sSub>
                      <m:r>
                        <a:rPr lang="zh-CN" sz="3600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⊕</m:t>
                      </m:r>
                      <m:sSub>
                        <m:sSubPr>
                          <m:ctrlPr>
                            <a:rPr lang="zh-CN" sz="3600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sSubPr>
                        <m:e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𝑎</m:t>
                          </m:r>
                        </m:e>
                        <m:sub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𝑖</m:t>
                          </m:r>
                        </m:sub>
                      </m:sSub>
                      <m:r>
                        <a:rPr lang="zh-CN" sz="3600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, </m:t>
                      </m:r>
                      <m:sSub>
                        <m:sSubPr>
                          <m:ctrlPr>
                            <a:rPr lang="zh-CN" sz="3600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sSubPr>
                        <m:e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𝑝</m:t>
                          </m:r>
                        </m:e>
                        <m:sub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0</m:t>
                          </m:r>
                        </m:sub>
                      </m:sSub>
                      <m:r>
                        <a:rPr lang="zh-CN" sz="3600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=0</m:t>
                      </m:r>
                    </m:oMath>
                  </m:oMathPara>
                </a14:m>
                <a:endParaRPr sz="3600" dirty="0"/>
              </a:p>
            </p:txBody>
          </p:sp>
        </mc:Choice>
        <mc:Fallback xmlns="">
          <p:sp>
            <p:nvSpPr>
              <p:cNvPr id="13" name="formula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250" y="5185982"/>
                <a:ext cx="15049500" cy="1684723"/>
              </a:xfrm>
              <a:prstGeom prst="rect">
                <a:avLst/>
              </a:prstGeom>
              <a:blipFill>
                <a:blip r:embed="rId3"/>
                <a:stretch>
                  <a:fillRect l="-186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5"/>
          <p:cNvGrpSpPr/>
          <p:nvPr/>
        </p:nvGrpSpPr>
        <p:grpSpPr>
          <a:xfrm>
            <a:off x="1508760" y="7391405"/>
            <a:ext cx="12004929" cy="568682"/>
            <a:chOff x="1508760" y="6962775"/>
            <a:chExt cx="12004929" cy="568682"/>
          </a:xfrm>
        </p:grpSpPr>
        <p:sp>
          <p:nvSpPr>
            <p:cNvPr id="14" name="TextBox 14"/>
            <p:cNvSpPr txBox="1"/>
            <p:nvPr/>
          </p:nvSpPr>
          <p:spPr>
            <a:xfrm>
              <a:off x="1508760" y="6962775"/>
              <a:ext cx="12004929" cy="568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而 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p[i−1] 已经记录前 i−1 个数，再与 a[i] 异或，就得到 p[i]。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08760" y="8010530"/>
            <a:ext cx="10510647" cy="586740"/>
            <a:chOff x="1508760" y="7581900"/>
            <a:chExt cx="10510647" cy="586740"/>
          </a:xfrm>
        </p:grpSpPr>
        <p:sp>
          <p:nvSpPr>
            <p:cNvPr id="16" name="TextBox 16"/>
            <p:cNvSpPr txBox="1"/>
            <p:nvPr/>
          </p:nvSpPr>
          <p:spPr>
            <a:xfrm>
              <a:off x="1508760" y="7585075"/>
              <a:ext cx="10510647" cy="723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p[0]=0 表示一个元素也没有的“空前缀”，用于统一计算。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08760" y="8636005"/>
            <a:ext cx="12489561" cy="568682"/>
            <a:chOff x="1508760" y="8207375"/>
            <a:chExt cx="12489561" cy="568682"/>
          </a:xfrm>
        </p:grpSpPr>
        <p:sp>
          <p:nvSpPr>
            <p:cNvPr id="18" name="TextBox 18"/>
            <p:cNvSpPr txBox="1"/>
            <p:nvPr/>
          </p:nvSpPr>
          <p:spPr>
            <a:xfrm>
              <a:off x="1508760" y="8207375"/>
              <a:ext cx="12489561" cy="568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故 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 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代表着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位置，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而 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p[i] 是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对应的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异或值。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前缀异或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5490210" cy="790575"/>
            <a:chOff x="1200150" y="2115502"/>
            <a:chExt cx="5490210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549021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计算样例中的前缀异或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219450"/>
            <a:ext cx="9723120" cy="586740"/>
            <a:chOff x="1508760" y="3219450"/>
            <a:chExt cx="9723120" cy="5867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219450"/>
              <a:ext cx="97231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样例数组 a=[2,1,0,3]，从 p[0]=0 开始依次计算。</a:t>
              </a:r>
            </a:p>
          </p:txBody>
        </p:sp>
      </p:grpSp>
      <p:sp>
        <p:nvSpPr>
          <p:cNvPr id="11" name="Line 11"/>
          <p:cNvSpPr/>
          <p:nvPr/>
        </p:nvSpPr>
        <p:spPr>
          <a:xfrm>
            <a:off x="2476500" y="4619625"/>
            <a:ext cx="12954000" cy="9525"/>
          </a:xfrm>
          <a:custGeom>
            <a:avLst/>
            <a:gdLst/>
            <a:ahLst/>
            <a:cxnLst/>
            <a:rect l="l" t="t" r="r" b="b"/>
            <a:pathLst>
              <a:path w="12954000" h="9525">
                <a:moveTo>
                  <a:pt x="0" y="0"/>
                </a:moveTo>
                <a:lnTo>
                  <a:pt x="12954000" y="0"/>
                </a:lnTo>
              </a:path>
            </a:pathLst>
          </a:custGeom>
          <a:noFill/>
          <a:ln w="38100">
            <a:solidFill>
              <a:schemeClr val="accent6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2121139" y="4039552"/>
            <a:ext cx="710722" cy="1355313"/>
            <a:chOff x="2121139" y="4039552"/>
            <a:chExt cx="710722" cy="1355313"/>
          </a:xfrm>
        </p:grpSpPr>
        <p:sp>
          <p:nvSpPr>
            <p:cNvPr id="12" name="TextBox 12"/>
            <p:cNvSpPr txBox="1"/>
            <p:nvPr/>
          </p:nvSpPr>
          <p:spPr>
            <a:xfrm>
              <a:off x="2307517" y="40395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21139" y="4940141"/>
              <a:ext cx="710722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32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p[0]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599845" y="4039552"/>
            <a:ext cx="2470516" cy="1926813"/>
            <a:chOff x="3599845" y="4039552"/>
            <a:chExt cx="2470516" cy="1926813"/>
          </a:xfrm>
        </p:grpSpPr>
        <p:sp>
          <p:nvSpPr>
            <p:cNvPr id="15" name="TextBox 15"/>
            <p:cNvSpPr txBox="1"/>
            <p:nvPr/>
          </p:nvSpPr>
          <p:spPr>
            <a:xfrm>
              <a:off x="5546017" y="40395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359639" y="4940141"/>
              <a:ext cx="710722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32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p[1]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599845" y="5511641"/>
              <a:ext cx="99180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32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加入 2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838345" y="4039552"/>
            <a:ext cx="2470516" cy="1926813"/>
            <a:chOff x="6838345" y="4039552"/>
            <a:chExt cx="2470516" cy="1926813"/>
          </a:xfrm>
        </p:grpSpPr>
        <p:sp>
          <p:nvSpPr>
            <p:cNvPr id="19" name="TextBox 19"/>
            <p:cNvSpPr txBox="1"/>
            <p:nvPr/>
          </p:nvSpPr>
          <p:spPr>
            <a:xfrm>
              <a:off x="8784517" y="40395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598139" y="4940141"/>
              <a:ext cx="710722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32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p[2]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838345" y="5511641"/>
              <a:ext cx="99180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32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加入 1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076845" y="4039552"/>
            <a:ext cx="2470516" cy="1926813"/>
            <a:chOff x="10076845" y="4039552"/>
            <a:chExt cx="2470516" cy="1926813"/>
          </a:xfrm>
        </p:grpSpPr>
        <p:sp>
          <p:nvSpPr>
            <p:cNvPr id="23" name="TextBox 23"/>
            <p:cNvSpPr txBox="1"/>
            <p:nvPr/>
          </p:nvSpPr>
          <p:spPr>
            <a:xfrm>
              <a:off x="12023017" y="4039552"/>
              <a:ext cx="337966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836639" y="4940141"/>
              <a:ext cx="710722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32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p[3]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076845" y="5511641"/>
              <a:ext cx="99180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32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加入 0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315345" y="4039552"/>
            <a:ext cx="2470516" cy="1926813"/>
            <a:chOff x="13315345" y="4039552"/>
            <a:chExt cx="2470516" cy="1926813"/>
          </a:xfrm>
        </p:grpSpPr>
        <p:sp>
          <p:nvSpPr>
            <p:cNvPr id="27" name="TextBox 27"/>
            <p:cNvSpPr txBox="1"/>
            <p:nvPr/>
          </p:nvSpPr>
          <p:spPr>
            <a:xfrm>
              <a:off x="15261517" y="4039552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5075139" y="4940141"/>
              <a:ext cx="710722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32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p[4]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3315345" y="5511641"/>
              <a:ext cx="99180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32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加入 3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508760" y="6153150"/>
            <a:ext cx="3584448" cy="586740"/>
            <a:chOff x="1508760" y="6153150"/>
            <a:chExt cx="3584448" cy="586740"/>
          </a:xfrm>
        </p:grpSpPr>
        <p:sp>
          <p:nvSpPr>
            <p:cNvPr id="31" name="TextBox 31"/>
            <p:cNvSpPr txBox="1"/>
            <p:nvPr/>
          </p:nvSpPr>
          <p:spPr>
            <a:xfrm>
              <a:off x="1508760" y="6153150"/>
              <a:ext cx="4964582" cy="863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p[1] = 0 ⊕ 2 = 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508760" y="6915150"/>
            <a:ext cx="3584448" cy="586740"/>
            <a:chOff x="1508760" y="6915150"/>
            <a:chExt cx="3584448" cy="586740"/>
          </a:xfrm>
        </p:grpSpPr>
        <p:sp>
          <p:nvSpPr>
            <p:cNvPr id="33" name="TextBox 33"/>
            <p:cNvSpPr txBox="1"/>
            <p:nvPr/>
          </p:nvSpPr>
          <p:spPr>
            <a:xfrm>
              <a:off x="1508760" y="6915150"/>
              <a:ext cx="4964582" cy="7687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p[2] = 2 ⊕ 1 = 3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414510" y="6153150"/>
            <a:ext cx="3584448" cy="586740"/>
            <a:chOff x="9414510" y="6153150"/>
            <a:chExt cx="3584448" cy="586740"/>
          </a:xfrm>
        </p:grpSpPr>
        <p:sp>
          <p:nvSpPr>
            <p:cNvPr id="35" name="TextBox 35"/>
            <p:cNvSpPr txBox="1"/>
            <p:nvPr/>
          </p:nvSpPr>
          <p:spPr>
            <a:xfrm>
              <a:off x="9414510" y="6153150"/>
              <a:ext cx="4964582" cy="863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p[3] = 3 ⊕ 0 = 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414510" y="6915150"/>
            <a:ext cx="3584448" cy="586740"/>
            <a:chOff x="9414510" y="6915150"/>
            <a:chExt cx="3584448" cy="586740"/>
          </a:xfrm>
        </p:grpSpPr>
        <p:sp>
          <p:nvSpPr>
            <p:cNvPr id="37" name="TextBox 37"/>
            <p:cNvSpPr txBox="1"/>
            <p:nvPr/>
          </p:nvSpPr>
          <p:spPr>
            <a:xfrm>
              <a:off x="9414510" y="6915150"/>
              <a:ext cx="4964582" cy="7687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p[4] = 3 ⊕ 3 = 0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508759" y="8248650"/>
            <a:ext cx="8463915" cy="923330"/>
            <a:chOff x="1508760" y="8248650"/>
            <a:chExt cx="6492240" cy="923330"/>
          </a:xfrm>
        </p:grpSpPr>
        <p:sp>
          <p:nvSpPr>
            <p:cNvPr id="39" name="TextBox 39"/>
            <p:cNvSpPr txBox="1"/>
            <p:nvPr/>
          </p:nvSpPr>
          <p:spPr>
            <a:xfrm>
              <a:off x="1508760" y="8248650"/>
              <a:ext cx="649224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可以发现在</a:t>
              </a: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altLang="en-US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位置，可能拥有相同的前缀值。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前缀异或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10818533" cy="623248"/>
            <a:chOff x="1200150" y="2115502"/>
            <a:chExt cx="10818533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10818533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用前缀异或计算</a:t>
              </a:r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任意</a:t>
              </a: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区间 [l, r] 的异或和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4002885"/>
            <a:ext cx="14207490" cy="809625"/>
            <a:chOff x="1508760" y="3381375"/>
            <a:chExt cx="14207490" cy="809625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533775"/>
              <a:ext cx="91897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p[r]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4286250" y="3381375"/>
              <a:ext cx="4953000" cy="809625"/>
            </a:xfrm>
            <a:prstGeom prst="roundRect">
              <a:avLst>
                <a:gd name="adj" fmla="val 21176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9429750" y="3381375"/>
              <a:ext cx="6286500" cy="809625"/>
            </a:xfrm>
            <a:prstGeom prst="roundRect">
              <a:avLst>
                <a:gd name="adj" fmla="val 21176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842510" y="3581400"/>
              <a:ext cx="291807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a[1] … a[l−1]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90760" y="3581400"/>
              <a:ext cx="247383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a[l] … a[r]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5145885"/>
            <a:ext cx="7730490" cy="809625"/>
            <a:chOff x="1508760" y="4524375"/>
            <a:chExt cx="7730490" cy="809625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4676775"/>
              <a:ext cx="136321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p[l−1]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286250" y="4524375"/>
              <a:ext cx="4953000" cy="809625"/>
            </a:xfrm>
            <a:prstGeom prst="roundRect">
              <a:avLst>
                <a:gd name="adj" fmla="val 21176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842510" y="4724400"/>
              <a:ext cx="291807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a[1] … a[l−1]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369689" y="6228401"/>
            <a:ext cx="4739630" cy="357021"/>
            <a:chOff x="4369689" y="5606891"/>
            <a:chExt cx="4739630" cy="357021"/>
          </a:xfrm>
        </p:grpSpPr>
        <p:sp>
          <p:nvSpPr>
            <p:cNvPr id="19" name="TextBox 19"/>
            <p:cNvSpPr txBox="1"/>
            <p:nvPr/>
          </p:nvSpPr>
          <p:spPr>
            <a:xfrm>
              <a:off x="4369689" y="5606891"/>
              <a:ext cx="4739630" cy="3570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公共部分出现两次，异或后变成 0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formula"/>
              <p:cNvSpPr txBox="1">
                <a:spLocks noGrp="1"/>
              </p:cNvSpPr>
              <p:nvPr/>
            </p:nvSpPr>
            <p:spPr>
              <a:xfrm>
                <a:off x="1524000" y="6955635"/>
                <a:ext cx="15240000" cy="1238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ctr">
                <a:normAutofit/>
              </a:bodyPr>
              <a:lstStyle/>
              <a:p>
                <a:pPr algn="l"/>
                <a:r>
                  <a:rPr lang="zh-CN" altLang="en-US" sz="4050" dirty="0">
                    <a:solidFill>
                      <a:srgbClr val="244D87"/>
                    </a:solidFill>
                    <a:ea typeface="Microsoft YaHei"/>
                    <a:cs typeface="Consolas"/>
                  </a:rPr>
                  <a:t>可以得到公式</a:t>
                </a:r>
                <a:r>
                  <a:rPr lang="en-US" altLang="zh-CN" sz="4050" dirty="0">
                    <a:solidFill>
                      <a:srgbClr val="244D87"/>
                    </a:solidFill>
                    <a:ea typeface="Microsoft YaHei"/>
                    <a:cs typeface="Consolas"/>
                  </a:rPr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sz="4050" i="1" dirty="0">
                            <a:solidFill>
                              <a:srgbClr val="244D87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zh-CN" sz="4050" dirty="0">
                            <a:solidFill>
                              <a:srgbClr val="244D87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  <m:t>xor</m:t>
                        </m:r>
                      </m:fName>
                      <m:e>
                        <m:d>
                          <m:dPr>
                            <m:ctrlPr>
                              <a:rPr lang="zh-CN" sz="4050" i="1" dirty="0">
                                <a:solidFill>
                                  <a:srgbClr val="244D87"/>
                                </a:solidFill>
                                <a:latin typeface="Cambria Math" panose="02040503050406030204" pitchFamily="18" charset="0"/>
                                <a:ea typeface="Microsoft YaHei"/>
                                <a:cs typeface="Consolas"/>
                              </a:rPr>
                            </m:ctrlPr>
                          </m:dPr>
                          <m:e>
                            <m:r>
                              <a:rPr lang="zh-CN" sz="4050" dirty="0">
                                <a:solidFill>
                                  <a:srgbClr val="244D87"/>
                                </a:solidFill>
                                <a:latin typeface="Cambria Math" panose="02040503050406030204" pitchFamily="18" charset="0"/>
                                <a:ea typeface="Microsoft YaHei"/>
                                <a:cs typeface="Consolas"/>
                              </a:rPr>
                              <m:t>𝑙</m:t>
                            </m:r>
                            <m:r>
                              <a:rPr lang="zh-CN" sz="4050" dirty="0">
                                <a:solidFill>
                                  <a:srgbClr val="244D87"/>
                                </a:solidFill>
                                <a:latin typeface="Cambria Math" panose="02040503050406030204" pitchFamily="18" charset="0"/>
                                <a:ea typeface="Microsoft YaHei"/>
                                <a:cs typeface="Consolas"/>
                              </a:rPr>
                              <m:t>,</m:t>
                            </m:r>
                            <m:r>
                              <a:rPr lang="zh-CN" sz="4050" dirty="0">
                                <a:solidFill>
                                  <a:srgbClr val="244D87"/>
                                </a:solidFill>
                                <a:latin typeface="Cambria Math" panose="02040503050406030204" pitchFamily="18" charset="0"/>
                                <a:ea typeface="Microsoft YaHei"/>
                                <a:cs typeface="Consolas"/>
                              </a:rPr>
                              <m:t>𝑟</m:t>
                            </m:r>
                          </m:e>
                        </m:d>
                      </m:e>
                    </m:func>
                    <m:r>
                      <a:rPr lang="zh-CN" sz="4050" dirty="0">
                        <a:solidFill>
                          <a:srgbClr val="244D87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=</m:t>
                    </m:r>
                    <m:sSub>
                      <m:sSubPr>
                        <m:ctrlPr>
                          <a:rPr lang="zh-CN" sz="4050" i="1" dirty="0">
                            <a:solidFill>
                              <a:srgbClr val="244D87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</m:ctrlPr>
                      </m:sSubPr>
                      <m:e>
                        <m:r>
                          <a:rPr lang="zh-CN" sz="4050" dirty="0">
                            <a:solidFill>
                              <a:srgbClr val="244D87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  <m:t>𝑝</m:t>
                        </m:r>
                      </m:e>
                      <m:sub>
                        <m:r>
                          <a:rPr lang="zh-CN" sz="4050" dirty="0">
                            <a:solidFill>
                              <a:srgbClr val="244D87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  <m:t>𝑟</m:t>
                        </m:r>
                      </m:sub>
                    </m:sSub>
                    <m:r>
                      <a:rPr lang="zh-CN" sz="4050" dirty="0">
                        <a:solidFill>
                          <a:srgbClr val="244D87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⊕</m:t>
                    </m:r>
                    <m:sSub>
                      <m:sSubPr>
                        <m:ctrlPr>
                          <a:rPr lang="zh-CN" sz="4050" i="1" dirty="0">
                            <a:solidFill>
                              <a:srgbClr val="244D87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</m:ctrlPr>
                      </m:sSubPr>
                      <m:e>
                        <m:r>
                          <a:rPr lang="zh-CN" sz="4050" dirty="0">
                            <a:solidFill>
                              <a:srgbClr val="244D87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  <m:t>𝑝</m:t>
                        </m:r>
                      </m:e>
                      <m:sub>
                        <m:r>
                          <a:rPr lang="zh-CN" sz="4050" dirty="0">
                            <a:solidFill>
                              <a:srgbClr val="244D87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  <m:t>𝑙</m:t>
                        </m:r>
                        <m:r>
                          <a:rPr lang="zh-CN" sz="4050" dirty="0">
                            <a:solidFill>
                              <a:srgbClr val="244D87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  <m:t>−1</m:t>
                        </m:r>
                      </m:sub>
                    </m:sSub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21" name="formula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6955635"/>
                <a:ext cx="15240000" cy="1238250"/>
              </a:xfrm>
              <a:prstGeom prst="rect">
                <a:avLst/>
              </a:prstGeom>
              <a:blipFill>
                <a:blip r:embed="rId3"/>
                <a:stretch>
                  <a:fillRect l="-2040" b="-4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EF8914ED-E70C-9033-5E8E-2318C4244171}"/>
              </a:ext>
            </a:extLst>
          </p:cNvPr>
          <p:cNvSpPr txBox="1"/>
          <p:nvPr/>
        </p:nvSpPr>
        <p:spPr>
          <a:xfrm>
            <a:off x="1200150" y="2997799"/>
            <a:ext cx="60078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sz="3200" b="1" dirty="0">
                <a:latin typeface="Consolas"/>
                <a:ea typeface="Microsoft YaHei"/>
                <a:cs typeface="Consolas"/>
              </a:rPr>
              <a:t>p[i] 表示前 i 个数的异或和</a:t>
            </a:r>
            <a:endParaRPr lang="en-US" sz="3200" dirty="0"/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C49B29D9-61DC-105F-395F-916269EF4E86}"/>
              </a:ext>
            </a:extLst>
          </p:cNvPr>
          <p:cNvSpPr txBox="1"/>
          <p:nvPr/>
        </p:nvSpPr>
        <p:spPr>
          <a:xfrm>
            <a:off x="1524000" y="8603002"/>
            <a:ext cx="15404306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altLang="en-US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注意公式中左端点须减一，因为要消掉的是左端点之前的数，而不能把左端点本身也消掉。</a:t>
            </a:r>
            <a:endParaRPr lang="en-US" altLang="zh-CN" sz="3000" dirty="0">
              <a:solidFill>
                <a:schemeClr val="dk1"/>
              </a:solidFill>
              <a:latin typeface="Consolas"/>
              <a:ea typeface="Microsoft YaHei"/>
              <a:cs typeface="Consola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前缀匹配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125843" cy="623248"/>
            <a:chOff x="1200150" y="2115502"/>
            <a:chExt cx="7125843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125843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找寻合法区间</a:t>
              </a:r>
              <a:endParaRPr lang="zh-CN" sz="405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24000" y="2974003"/>
            <a:ext cx="15871031" cy="608693"/>
            <a:chOff x="1524000" y="2945428"/>
            <a:chExt cx="15871031" cy="608693"/>
          </a:xfrm>
        </p:grpSpPr>
        <p:sp>
          <p:nvSpPr>
            <p:cNvPr id="9" name="TextBox 9"/>
            <p:cNvSpPr txBox="1"/>
            <p:nvPr/>
          </p:nvSpPr>
          <p:spPr>
            <a:xfrm>
              <a:off x="1524000" y="2945428"/>
              <a:ext cx="15871031" cy="6086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endParaRPr 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E7603A28-B60B-078C-55E5-5D7618EB30C6}"/>
                  </a:ext>
                </a:extLst>
              </p:cNvPr>
              <p:cNvSpPr txBox="1"/>
              <p:nvPr/>
            </p:nvSpPr>
            <p:spPr>
              <a:xfrm>
                <a:off x="1508760" y="3112499"/>
                <a:ext cx="15240000" cy="15698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我们现在已经可以快速计算任意区间的异或和了：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ja-JP" altLang="en-US" sz="320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区间</m:t>
                      </m:r>
                      <m:r>
                        <m:rPr>
                          <m:nor/>
                        </m:rPr>
                        <a:rPr lang="ja-JP" altLang="en-US" sz="320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ja-JP" sz="3200" i="1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en-US" altLang="zh-CN" sz="320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𝑙</m:t>
                          </m:r>
                          <m:r>
                            <a:rPr lang="en-US" altLang="zh-CN" sz="320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,</m:t>
                          </m:r>
                          <m:r>
                            <a:rPr lang="en-US" altLang="zh-CN" sz="320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𝑟</m:t>
                          </m:r>
                        </m:e>
                      </m:d>
                      <m:r>
                        <m:rPr>
                          <m:nor/>
                        </m:rPr>
                        <a:rPr lang="en-US" altLang="zh-CN" sz="320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 </m:t>
                      </m:r>
                      <m:r>
                        <m:rPr>
                          <m:nor/>
                        </m:rPr>
                        <a:rPr lang="ja-JP" altLang="en-US" sz="320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的异或和</m:t>
                      </m:r>
                      <m:r>
                        <a:rPr lang="en-US" altLang="ja-JP" sz="320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en-US" altLang="zh-CN" sz="320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𝑝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en-US" altLang="zh-CN" sz="320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𝑟</m:t>
                          </m:r>
                        </m:e>
                      </m:d>
                      <m:r>
                        <a:rPr lang="en-US" altLang="zh-CN" sz="320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⊕</m:t>
                      </m:r>
                      <m:r>
                        <a:rPr lang="en-US" altLang="zh-CN" sz="320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𝑝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dPr>
                        <m:e>
                          <m:r>
                            <a:rPr lang="en-US" altLang="zh-CN" sz="320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𝑙</m:t>
                          </m:r>
                          <m:r>
                            <a:rPr lang="en-US" altLang="zh-CN" sz="320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altLang="zh-CN" sz="3200" dirty="0">
                  <a:solidFill>
                    <a:srgbClr val="244D87"/>
                  </a:solidFill>
                  <a:latin typeface="Cambria Math" panose="02040503050406030204" pitchFamily="18" charset="0"/>
                  <a:ea typeface="Microsoft YaHei"/>
                  <a:cs typeface="Consolas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E7603A28-B60B-078C-55E5-5D7618EB3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760" y="3112499"/>
                <a:ext cx="15240000" cy="1569853"/>
              </a:xfrm>
              <a:prstGeom prst="rect">
                <a:avLst/>
              </a:prstGeom>
              <a:blipFill>
                <a:blip r:embed="rId3"/>
                <a:stretch>
                  <a:fillRect l="-1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26675393-B01C-AF4F-8B2B-C3D7FE08122B}"/>
                  </a:ext>
                </a:extLst>
              </p:cNvPr>
              <p:cNvSpPr txBox="1"/>
              <p:nvPr/>
            </p:nvSpPr>
            <p:spPr>
              <a:xfrm>
                <a:off x="1508760" y="5057265"/>
                <a:ext cx="15224760" cy="7439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可是，题目还要求选出的区间异或和必须等于 </a:t>
                </a:r>
                <a14:m>
                  <m:oMath xmlns:m="http://schemas.openxmlformats.org/officeDocument/2006/math">
                    <m:r>
                      <a:rPr lang="en-US" altLang="zh-CN" sz="3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zh-CN" altLang="en-US" sz="3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。思考要</a:t>
                </a:r>
                <a:r>
                  <a:rPr lang="zh-CN" altLang="en-US" sz="3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怎样找到满足要求的区间？</a:t>
                </a:r>
                <a:endParaRPr lang="zh-CN" altLang="en-US" sz="3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26675393-B01C-AF4F-8B2B-C3D7FE0812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760" y="5057265"/>
                <a:ext cx="15224760" cy="743986"/>
              </a:xfrm>
              <a:prstGeom prst="rect">
                <a:avLst/>
              </a:prstGeom>
              <a:blipFill>
                <a:blip r:embed="rId4"/>
                <a:stretch>
                  <a:fillRect l="-1041" r="-801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B71E7850-1E9B-63D9-AC27-FDBD800067F3}"/>
                  </a:ext>
                </a:extLst>
              </p:cNvPr>
              <p:cNvSpPr txBox="1"/>
              <p:nvPr/>
            </p:nvSpPr>
            <p:spPr>
              <a:xfrm>
                <a:off x="1519872" y="6247098"/>
                <a:ext cx="15240000" cy="2117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最直接的办法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固定右端点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𝑟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，看看左端点可以在哪里。</a:t>
                </a: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然后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依次尝试 </a:t>
                </a:r>
                <a14:m>
                  <m:oMath xmlns:m="http://schemas.openxmlformats.org/officeDocument/2006/math">
                    <m:r>
                      <a:rPr lang="en-US" altLang="zh-CN" sz="3000">
                        <a:solidFill>
                          <a:srgbClr val="244D87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𝑙</m:t>
                    </m:r>
                    <m:r>
                      <a:rPr lang="en-US" altLang="zh-CN" sz="3000">
                        <a:solidFill>
                          <a:srgbClr val="244D87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=1,2,…,</m:t>
                    </m:r>
                    <m:r>
                      <a:rPr lang="en-US" altLang="zh-CN" sz="3000">
                        <a:solidFill>
                          <a:srgbClr val="244D87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𝑟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，分别计算区间异或和，再判断是否等于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但是，这样需要逐个尝试左端点效率较低。</a:t>
                </a: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B71E7850-1E9B-63D9-AC27-FDBD80006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872" y="6247098"/>
                <a:ext cx="15240000" cy="2117375"/>
              </a:xfrm>
              <a:prstGeom prst="rect">
                <a:avLst/>
              </a:prstGeom>
              <a:blipFill>
                <a:blip r:embed="rId5"/>
                <a:stretch>
                  <a:fillRect l="-920" r="-240" b="-6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文本框 26">
            <a:extLst>
              <a:ext uri="{FF2B5EF4-FFF2-40B4-BE49-F238E27FC236}">
                <a16:creationId xmlns:a16="http://schemas.microsoft.com/office/drawing/2014/main" id="{67556BF4-15DE-459A-5FDF-1EC94F88EE23}"/>
              </a:ext>
            </a:extLst>
          </p:cNvPr>
          <p:cNvSpPr txBox="1"/>
          <p:nvPr/>
        </p:nvSpPr>
        <p:spPr>
          <a:xfrm>
            <a:off x="3510755" y="8810320"/>
            <a:ext cx="118975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能不能根据右端点的前缀异或和，直接确定我们需要寻找什么值？</a:t>
            </a:r>
            <a:endParaRPr lang="zh-CN" altLang="en-US" sz="3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前缀匹配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125843" cy="623248"/>
            <a:chOff x="1200150" y="2115502"/>
            <a:chExt cx="7125843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125843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将合法区间转化为前缀值匹配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CF6AA16-E4FE-003F-AB70-4FDD46A39F49}"/>
                  </a:ext>
                </a:extLst>
              </p:cNvPr>
              <p:cNvSpPr txBox="1"/>
              <p:nvPr/>
            </p:nvSpPr>
            <p:spPr>
              <a:xfrm>
                <a:off x="1678779" y="3085230"/>
                <a:ext cx="14780421" cy="2094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观察合法区间需要满足的条件：</a:t>
                </a:r>
                <a14:m>
                  <m:oMath xmlns:m="http://schemas.openxmlformats.org/officeDocument/2006/math"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</m:d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⊕</m:t>
                    </m:r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  <m: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e>
                    </m:d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endParaRPr lang="en-US" altLang="zh-CN" sz="3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当右端点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𝑟</m:t>
                    </m:r>
                  </m:oMath>
                </a14:m>
                <a:r>
                  <a:rPr lang="en-US" altLang="zh-CN" sz="3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确定后</a:t>
                </a:r>
                <a:r>
                  <a:rPr lang="zh-CN" altLang="en-US" sz="3000" dirty="0"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p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r</m:t>
                        </m:r>
                      </m:e>
                    </m:d>
                  </m:oMath>
                </a14:m>
                <a:r>
                  <a:rPr lang="en-US" altLang="zh-CN" sz="3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是已经计算好的前缀异或和</a:t>
                </a:r>
                <a:r>
                  <a:rPr lang="zh-CN" altLang="en-US" sz="3000" dirty="0">
                    <a:ea typeface="微软雅黑" panose="020B0503020204020204" pitchFamily="34" charset="-122"/>
                  </a:rPr>
                  <a:t>，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需要寻找的是左端点前一位的前缀异或和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p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l</m:t>
                        </m:r>
                        <m:r>
                          <a:rPr lang="en-US" altLang="zh-CN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e>
                    </m:d>
                  </m:oMath>
                </a14:m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6CF6AA16-E4FE-003F-AB70-4FDD46A39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8779" y="3085230"/>
                <a:ext cx="14780421" cy="2094099"/>
              </a:xfrm>
              <a:prstGeom prst="rect">
                <a:avLst/>
              </a:prstGeom>
              <a:blipFill>
                <a:blip r:embed="rId3"/>
                <a:stretch>
                  <a:fillRect l="-948" b="-7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253C986-E47B-B71B-84CD-941B7247852A}"/>
                  </a:ext>
                </a:extLst>
              </p:cNvPr>
              <p:cNvSpPr txBox="1"/>
              <p:nvPr/>
            </p:nvSpPr>
            <p:spPr>
              <a:xfrm>
                <a:off x="1678779" y="5851951"/>
                <a:ext cx="12008646" cy="2094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为了书写方便，我们把</a:t>
                </a:r>
                <a:r>
                  <a:rPr lang="zh-CN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左端点前一位的位置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记作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𝑙</m:t>
                    </m:r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endParaRPr lang="en-US" altLang="zh-CN" sz="3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因此，左端点就是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，所考虑的区间就是：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  <m: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+1,</m:t>
                        </m:r>
                        <m: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</m:d>
                  </m:oMath>
                </a14:m>
                <a:endParaRPr lang="en-US" altLang="zh-CN" sz="3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a typeface="微软雅黑" panose="020B0503020204020204" pitchFamily="34" charset="-122"/>
                  </a:rPr>
                  <a:t>故若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  <m:r>
                          <a:rPr lang="en-US" altLang="zh-CN" sz="3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</m:t>
                        </m:r>
                        <m:r>
                          <a:rPr lang="en-US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</m:d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区间合法，那么其满足条件：</a:t>
                </a:r>
                <a14:m>
                  <m:oMath xmlns:m="http://schemas.openxmlformats.org/officeDocument/2006/math"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</m:t>
                        </m:r>
                      </m:e>
                    </m:d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⊕</m:t>
                    </m:r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endParaRPr lang="en-US" altLang="zh-CN" sz="3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253C986-E47B-B71B-84CD-941B72478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8779" y="5851951"/>
                <a:ext cx="12008646" cy="2094099"/>
              </a:xfrm>
              <a:prstGeom prst="rect">
                <a:avLst/>
              </a:prstGeom>
              <a:blipFill>
                <a:blip r:embed="rId4"/>
                <a:stretch>
                  <a:fillRect l="-1168" b="-7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4774C0B-877A-807C-0222-53F0FA47C831}"/>
                  </a:ext>
                </a:extLst>
              </p:cNvPr>
              <p:cNvSpPr txBox="1"/>
              <p:nvPr/>
            </p:nvSpPr>
            <p:spPr>
              <a:xfrm>
                <a:off x="2518170" y="8541699"/>
                <a:ext cx="13101637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如果我们能快速的找到满足条件的 </a:t>
                </a:r>
                <a14:m>
                  <m:oMath xmlns:m="http://schemas.openxmlformats.org/officeDocument/2006/math">
                    <m:r>
                      <a:rPr lang="pt-BR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值，也就意味着找到了一个合法区间</a:t>
                </a:r>
                <a:endParaRPr lang="en-US" sz="3000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4774C0B-877A-807C-0222-53F0FA47C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8170" y="8541699"/>
                <a:ext cx="13101637" cy="553998"/>
              </a:xfrm>
              <a:prstGeom prst="rect">
                <a:avLst/>
              </a:prstGeom>
              <a:blipFill>
                <a:blip r:embed="rId5"/>
                <a:stretch>
                  <a:fillRect l="-1070" t="-15385" b="-31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56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前缀匹配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125843" cy="623248"/>
            <a:chOff x="1200150" y="2115502"/>
            <a:chExt cx="7125843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125843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将合法区间转化为前缀值匹配</a:t>
              </a:r>
            </a:p>
          </p:txBody>
        </p:sp>
      </p:grpSp>
      <p:grpSp>
        <p:nvGrpSpPr>
          <p:cNvPr id="2" name="Group 10">
            <a:extLst>
              <a:ext uri="{FF2B5EF4-FFF2-40B4-BE49-F238E27FC236}">
                <a16:creationId xmlns:a16="http://schemas.microsoft.com/office/drawing/2014/main" id="{DE6E9750-72F9-38C3-B484-03A7A87CF325}"/>
              </a:ext>
            </a:extLst>
          </p:cNvPr>
          <p:cNvGrpSpPr/>
          <p:nvPr/>
        </p:nvGrpSpPr>
        <p:grpSpPr>
          <a:xfrm>
            <a:off x="1508760" y="3073488"/>
            <a:ext cx="14685169" cy="608436"/>
            <a:chOff x="3530441" y="2782573"/>
            <a:chExt cx="11658561" cy="6084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9">
                  <a:extLst>
                    <a:ext uri="{FF2B5EF4-FFF2-40B4-BE49-F238E27FC236}">
                      <a16:creationId xmlns:a16="http://schemas.microsoft.com/office/drawing/2014/main" id="{DF20F464-1C78-6103-3356-164BBC6330A6}"/>
                    </a:ext>
                  </a:extLst>
                </p:cNvPr>
                <p:cNvSpPr txBox="1"/>
                <p:nvPr/>
              </p:nvSpPr>
              <p:spPr>
                <a:xfrm>
                  <a:off x="3530441" y="2782573"/>
                  <a:ext cx="11658561" cy="60843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spAutoFit/>
                </a:bodyPr>
                <a:lstStyle/>
                <a:p>
                  <a:pPr>
                    <a:lnSpc>
                      <a:spcPts val="5250"/>
                    </a:lnSpc>
                  </a:pPr>
                  <a:r>
                    <a:rPr lang="zh-CN" altLang="en-US" sz="3200" dirty="0"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把</a:t>
                  </a:r>
                  <a:r>
                    <a:rPr lang="zh-CN" altLang="en-US" sz="3200" b="1" dirty="0"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左端点前一位的位置</a:t>
                  </a:r>
                  <a:r>
                    <a:rPr lang="zh-CN" altLang="en-US" sz="3200" dirty="0"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记作 </a:t>
                  </a:r>
                  <a14:m>
                    <m:oMath xmlns:m="http://schemas.openxmlformats.org/officeDocument/2006/math">
                      <m:r>
                        <a:rPr lang="en-US" altLang="zh-CN" sz="32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𝑗</m:t>
                      </m:r>
                    </m:oMath>
                  </a14:m>
                  <a:r>
                    <a:rPr lang="zh-CN" altLang="en-US" sz="3200" dirty="0"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：</a:t>
                  </a:r>
                  <a14:m>
                    <m:oMath xmlns:m="http://schemas.openxmlformats.org/officeDocument/2006/math">
                      <m:r>
                        <a:rPr lang="en-US" altLang="zh-CN" sz="32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𝑗</m:t>
                      </m:r>
                      <m:r>
                        <a:rPr lang="en-US" altLang="zh-CN" sz="32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32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𝑙</m:t>
                      </m:r>
                      <m:r>
                        <a:rPr lang="en-US" altLang="zh-CN" sz="32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−1</m:t>
                      </m:r>
                    </m:oMath>
                  </a14:m>
                  <a:r>
                    <a:rPr lang="zh-CN" sz="30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>。合法区间满足：p[r] ⊕ p[j] = k。</a:t>
                  </a:r>
                </a:p>
              </p:txBody>
            </p:sp>
          </mc:Choice>
          <mc:Fallback xmlns="">
            <p:sp>
              <p:nvSpPr>
                <p:cNvPr id="3" name="TextBox 9">
                  <a:extLst>
                    <a:ext uri="{FF2B5EF4-FFF2-40B4-BE49-F238E27FC236}">
                      <a16:creationId xmlns:a16="http://schemas.microsoft.com/office/drawing/2014/main" id="{DF20F464-1C78-6103-3356-164BBC6330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0441" y="2782573"/>
                  <a:ext cx="11658561" cy="608436"/>
                </a:xfrm>
                <a:prstGeom prst="rect">
                  <a:avLst/>
                </a:prstGeom>
                <a:blipFill>
                  <a:blip r:embed="rId3"/>
                  <a:stretch>
                    <a:fillRect l="-1703" t="-1000" b="-4000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12">
            <a:extLst>
              <a:ext uri="{FF2B5EF4-FFF2-40B4-BE49-F238E27FC236}">
                <a16:creationId xmlns:a16="http://schemas.microsoft.com/office/drawing/2014/main" id="{2979A4DA-4680-6B8B-49CE-8765F2ECB2FA}"/>
              </a:ext>
            </a:extLst>
          </p:cNvPr>
          <p:cNvGrpSpPr/>
          <p:nvPr/>
        </p:nvGrpSpPr>
        <p:grpSpPr>
          <a:xfrm>
            <a:off x="1508760" y="4044266"/>
            <a:ext cx="15364778" cy="1293303"/>
            <a:chOff x="1508760" y="4124101"/>
            <a:chExt cx="15364778" cy="12933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11">
                  <a:extLst>
                    <a:ext uri="{FF2B5EF4-FFF2-40B4-BE49-F238E27FC236}">
                      <a16:creationId xmlns:a16="http://schemas.microsoft.com/office/drawing/2014/main" id="{1C56CE50-8EC0-D837-216C-F021858D17D6}"/>
                    </a:ext>
                  </a:extLst>
                </p:cNvPr>
                <p:cNvSpPr txBox="1"/>
                <p:nvPr/>
              </p:nvSpPr>
              <p:spPr>
                <a:xfrm>
                  <a:off x="1508760" y="4124101"/>
                  <a:ext cx="15364778" cy="12933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spAutoFit/>
                </a:bodyPr>
                <a:lstStyle/>
                <a:p>
                  <a:pPr>
                    <a:lnSpc>
                      <a:spcPts val="5250"/>
                    </a:lnSpc>
                  </a:pPr>
                  <a:r>
                    <a:rPr lang="zh-CN" altLang="en-US" sz="3200" dirty="0"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怎样把 </a:t>
                  </a:r>
                  <a14:m>
                    <m:oMath xmlns:m="http://schemas.openxmlformats.org/officeDocument/2006/math">
                      <m:r>
                        <a:rPr lang="en-US" altLang="zh-CN" sz="32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𝑝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32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e>
                      </m:d>
                    </m:oMath>
                  </a14:m>
                  <a:r>
                    <a:rPr lang="en-US" altLang="zh-CN" sz="3200" dirty="0"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 </a:t>
                  </a:r>
                  <a:r>
                    <a:rPr lang="zh-CN" altLang="en-US" sz="3200" dirty="0"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单独留在等式的一边呢</a:t>
                  </a:r>
                  <a:r>
                    <a:rPr lang="zh-CN" altLang="en-US" sz="3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？还记得同一个数异或两次会抵消吗。</a:t>
                  </a:r>
                  <a:endParaRPr lang="en-US" altLang="zh-CN" sz="3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>
                    <a:lnSpc>
                      <a:spcPts val="5250"/>
                    </a:lnSpc>
                  </a:pPr>
                  <a:r>
                    <a:rPr lang="zh-CN" altLang="en-US" sz="32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>故</a:t>
                  </a:r>
                  <a:r>
                    <a:rPr lang="zh-CN" sz="32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>等式两边都异或 p[r]，左边的两个 p[r] 抵消。</a:t>
                  </a:r>
                </a:p>
              </p:txBody>
            </p:sp>
          </mc:Choice>
          <mc:Fallback xmlns="">
            <p:sp>
              <p:nvSpPr>
                <p:cNvPr id="9" name="TextBox 11">
                  <a:extLst>
                    <a:ext uri="{FF2B5EF4-FFF2-40B4-BE49-F238E27FC236}">
                      <a16:creationId xmlns:a16="http://schemas.microsoft.com/office/drawing/2014/main" id="{1C56CE50-8EC0-D837-216C-F021858D17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8760" y="4124101"/>
                  <a:ext cx="15364778" cy="1293303"/>
                </a:xfrm>
                <a:prstGeom prst="rect">
                  <a:avLst/>
                </a:prstGeom>
                <a:blipFill>
                  <a:blip r:embed="rId4"/>
                  <a:stretch>
                    <a:fillRect l="-1627" t="-469" b="-1784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formula">
                <a:extLst>
                  <a:ext uri="{FF2B5EF4-FFF2-40B4-BE49-F238E27FC236}">
                    <a16:creationId xmlns:a16="http://schemas.microsoft.com/office/drawing/2014/main" id="{EE47B87A-5A51-A770-D713-FF65366C6486}"/>
                  </a:ext>
                </a:extLst>
              </p:cNvPr>
              <p:cNvSpPr txBox="1">
                <a:spLocks noGrp="1"/>
              </p:cNvSpPr>
              <p:nvPr/>
            </p:nvSpPr>
            <p:spPr>
              <a:xfrm>
                <a:off x="1508760" y="5412052"/>
                <a:ext cx="15240000" cy="1238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ctr">
                <a:norm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sz="3600" b="1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sSubPr>
                        <m:e>
                          <m:r>
                            <a:rPr lang="zh-CN" altLang="en-US" sz="3600" b="1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𝒑</m:t>
                          </m:r>
                        </m:e>
                        <m:sub>
                          <m:r>
                            <a:rPr lang="zh-CN" altLang="en-US" sz="3600" b="1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𝒋</m:t>
                          </m:r>
                        </m:sub>
                      </m:sSub>
                      <m:r>
                        <a:rPr lang="en-US" altLang="zh-CN" sz="3600" b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=</m:t>
                      </m:r>
                      <m:sSub>
                        <m:sSubPr>
                          <m:ctrlPr>
                            <a:rPr lang="zh-CN" sz="3600" b="1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sSubPr>
                        <m:e>
                          <m:r>
                            <a:rPr lang="zh-CN" altLang="en-US" sz="3600" b="1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𝒑</m:t>
                          </m:r>
                        </m:e>
                        <m:sub>
                          <m:r>
                            <a:rPr lang="zh-CN" altLang="en-US" sz="3600" b="1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𝒓</m:t>
                          </m:r>
                        </m:sub>
                      </m:sSub>
                      <m:r>
                        <a:rPr lang="zh-CN" altLang="en-US" sz="3600" b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⊕</m:t>
                      </m:r>
                      <m:r>
                        <a:rPr lang="zh-CN" altLang="en-US" sz="3600" b="1" i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𝒌</m:t>
                      </m:r>
                      <m:r>
                        <a:rPr lang="en-US" altLang="zh-CN" sz="3600" b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, </m:t>
                      </m:r>
                      <m:r>
                        <a:rPr lang="zh-CN" altLang="en-US" sz="3600" b="1" i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𝒋</m:t>
                      </m:r>
                      <m:r>
                        <a:rPr lang="en-US" altLang="zh-CN" sz="3600" b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=</m:t>
                      </m:r>
                      <m:r>
                        <a:rPr lang="zh-CN" altLang="en-US" sz="3600" b="1" i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𝒍</m:t>
                      </m:r>
                      <m:r>
                        <a:rPr lang="zh-CN" altLang="en-US" sz="3600" b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−</m:t>
                      </m:r>
                      <m:r>
                        <a:rPr lang="zh-CN" altLang="en-US" sz="3600" b="1" i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𝟏</m:t>
                      </m:r>
                      <m:r>
                        <a:rPr lang="en-US" altLang="zh-CN" sz="3600" b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&lt;</m:t>
                      </m:r>
                      <m:r>
                        <a:rPr lang="zh-CN" altLang="en-US" sz="3600" b="1" i="1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𝒓</m:t>
                      </m:r>
                    </m:oMath>
                  </m:oMathPara>
                </a14:m>
                <a:endParaRPr sz="1400" b="1" dirty="0"/>
              </a:p>
            </p:txBody>
          </p:sp>
        </mc:Choice>
        <mc:Fallback xmlns="">
          <p:sp>
            <p:nvSpPr>
              <p:cNvPr id="10" name="formula">
                <a:extLst>
                  <a:ext uri="{FF2B5EF4-FFF2-40B4-BE49-F238E27FC236}">
                    <a16:creationId xmlns:a16="http://schemas.microsoft.com/office/drawing/2014/main" id="{EE47B87A-5A51-A770-D713-FF65366C6486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760" y="5412052"/>
                <a:ext cx="15240000" cy="12382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A32C4BE-42E9-FA26-0BAB-E9BB05FD37A9}"/>
                  </a:ext>
                </a:extLst>
              </p:cNvPr>
              <p:cNvSpPr txBox="1"/>
              <p:nvPr/>
            </p:nvSpPr>
            <p:spPr>
              <a:xfrm>
                <a:off x="1508760" y="6957730"/>
                <a:ext cx="15300484" cy="2088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这说明：</a:t>
                </a:r>
              </a:p>
              <a:p>
                <a:pPr>
                  <a:lnSpc>
                    <a:spcPct val="150000"/>
                  </a:lnSpc>
                </a:pPr>
                <a:r>
                  <a:rPr lang="ja-JP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固定右端点 </a:t>
                </a:r>
                <a14:m>
                  <m:oMath xmlns:m="http://schemas.openxmlformats.org/officeDocument/2006/math">
                    <m:r>
                      <a:rPr lang="en-US" altLang="ja-JP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𝒓</m:t>
                    </m:r>
                  </m:oMath>
                </a14:m>
                <a:r>
                  <a:rPr 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后，只要找到一个前缀值等于 </a:t>
                </a:r>
                <a14:m>
                  <m:oMath xmlns:m="http://schemas.openxmlformats.org/officeDocument/2006/math">
                    <m:r>
                      <a:rPr lang="en-US" altLang="ja-JP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𝒑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𝒓</m:t>
                        </m:r>
                      </m:e>
                    </m:d>
                    <m:r>
                      <a:rPr lang="en-US" altLang="ja-JP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⊕</m:t>
                    </m:r>
                    <m:r>
                      <a:rPr lang="en-US" altLang="ja-JP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𝒌</m:t>
                    </m:r>
                  </m:oMath>
                </a14:m>
                <a:r>
                  <a:rPr 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的位置 </a:t>
                </a:r>
                <a14:m>
                  <m:oMath xmlns:m="http://schemas.openxmlformats.org/officeDocument/2006/math">
                    <m:r>
                      <a:rPr lang="en-US" altLang="ja-JP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𝒋</m:t>
                    </m:r>
                  </m:oMath>
                </a14:m>
                <a:r>
                  <a:rPr 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ja-JP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就找到了一个异或和为 </a:t>
                </a:r>
                <a14:m>
                  <m:oMath xmlns:m="http://schemas.openxmlformats.org/officeDocument/2006/math">
                    <m:r>
                      <a:rPr lang="en-US" altLang="ja-JP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𝒌</m:t>
                    </m:r>
                  </m:oMath>
                </a14:m>
                <a:r>
                  <a:rPr 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的区间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𝒋</m:t>
                        </m:r>
                        <m: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  <m: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𝒓</m:t>
                        </m:r>
                      </m:e>
                    </m:d>
                  </m:oMath>
                </a14:m>
                <a:r>
                  <a:rPr 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sz="3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A32C4BE-42E9-FA26-0BAB-E9BB05FD3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760" y="6957730"/>
                <a:ext cx="15300484" cy="2088200"/>
              </a:xfrm>
              <a:prstGeom prst="rect">
                <a:avLst/>
              </a:prstGeom>
              <a:blipFill>
                <a:blip r:embed="rId6"/>
                <a:stretch>
                  <a:fillRect l="-957" b="-7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999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前缀匹配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00150" y="2115502"/>
            <a:ext cx="8272463" cy="6232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altLang="en-US" sz="405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把需要寻找的前缀值记作 </a:t>
            </a:r>
            <a:r>
              <a:rPr lang="en-US" altLang="zh-CN" sz="405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target</a:t>
            </a:r>
            <a:endParaRPr lang="zh-CN" sz="4050" dirty="0">
              <a:solidFill>
                <a:schemeClr val="accent1"/>
              </a:solidFill>
              <a:latin typeface="Consolas"/>
              <a:ea typeface="Microsoft YaHei"/>
              <a:cs typeface="Consola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B459EE8-F913-B662-8945-E4DA98B6F95E}"/>
                  </a:ext>
                </a:extLst>
              </p:cNvPr>
              <p:cNvSpPr txBox="1"/>
              <p:nvPr/>
            </p:nvSpPr>
            <p:spPr>
              <a:xfrm>
                <a:off x="1481137" y="3121816"/>
                <a:ext cx="15325725" cy="2094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我们把需要寻找的前缀值命名为 </a:t>
                </a:r>
                <a:r>
                  <a:rPr lang="en-US" altLang="zh-CN" sz="3000" dirty="0">
                    <a:effectLst/>
                    <a:ea typeface="微软雅黑" panose="020B0503020204020204" pitchFamily="34" charset="-122"/>
                  </a:rPr>
                  <a:t>target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：</a:t>
                </a:r>
                <a:endParaRPr lang="en-US" altLang="zh-CN" sz="3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smtClean="0">
                          <a:effectLst/>
                          <a:ea typeface="微软雅黑" panose="020B0503020204020204" pitchFamily="34" charset="-122"/>
                        </a:rPr>
                        <m:t>target</m:t>
                      </m:r>
                      <m:r>
                        <a:rPr lang="en-US" altLang="zh-CN" sz="3000" i="0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3000" i="0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p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3000" i="0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r</m:t>
                          </m:r>
                        </m:e>
                      </m:d>
                      <m:r>
                        <a:rPr lang="en-US" altLang="zh-CN" sz="3000" i="0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⊕</m:t>
                      </m:r>
                      <m:r>
                        <m:rPr>
                          <m:sty m:val="p"/>
                        </m:rPr>
                        <a:rPr lang="en-US" altLang="zh-CN" sz="3000" i="0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k</m:t>
                      </m:r>
                    </m:oMath>
                  </m:oMathPara>
                </a14:m>
                <a:endParaRPr lang="en-US" altLang="zh-CN" sz="3000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对应的 </a:t>
                </a:r>
                <a:r>
                  <a:rPr lang="en-US" altLang="zh-CN" sz="3000" dirty="0">
                    <a:effectLst/>
                    <a:ea typeface="微软雅黑" panose="020B0503020204020204" pitchFamily="34" charset="-122"/>
                  </a:rPr>
                  <a:t>C++ 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表达式为： </a:t>
                </a:r>
                <a:r>
                  <a:rPr lang="en-US" altLang="zh-CN" sz="3000" dirty="0">
                    <a:effectLst/>
                    <a:ea typeface="微软雅黑" panose="020B0503020204020204" pitchFamily="34" charset="-122"/>
                  </a:rPr>
                  <a:t>target = p[r] ^ k;</a:t>
                </a:r>
                <a:endParaRPr lang="zh-CN" altLang="en-US" sz="3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DB459EE8-F913-B662-8945-E4DA98B6F9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137" y="3121816"/>
                <a:ext cx="15325725" cy="2094099"/>
              </a:xfrm>
              <a:prstGeom prst="rect">
                <a:avLst/>
              </a:prstGeom>
              <a:blipFill>
                <a:blip r:embed="rId3"/>
                <a:stretch>
                  <a:fillRect l="-955" b="-7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AF7C53C-D10E-8F5B-66D2-6CB40DDE77B9}"/>
                  </a:ext>
                </a:extLst>
              </p:cNvPr>
              <p:cNvSpPr txBox="1"/>
              <p:nvPr/>
            </p:nvSpPr>
            <p:spPr>
              <a:xfrm>
                <a:off x="1481137" y="5541455"/>
                <a:ext cx="14954251" cy="2094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a typeface="微软雅黑" panose="020B0503020204020204" pitchFamily="34" charset="-122"/>
                  </a:rPr>
                  <a:t>其中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：</a:t>
                </a:r>
              </a:p>
              <a:p>
                <a:pPr lvl="1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en-US" altLang="zh-CN" sz="3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target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：需要寻找的前缀异或值。</a:t>
                </a:r>
              </a:p>
              <a:p>
                <a:pPr lvl="1">
                  <a:lnSpc>
                    <a:spcPct val="150000"/>
                  </a:lnSpc>
                  <a:buClr>
                    <a:srgbClr val="000000"/>
                  </a:buClr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j</m:t>
                    </m:r>
                  </m:oMath>
                </a14:m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：这个前缀值对应的位置。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j</m:t>
                    </m:r>
                    <m:r>
                      <a:rPr lang="en-US" altLang="zh-CN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：找到的区间的左端点。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EAF7C53C-D10E-8F5B-66D2-6CB40DDE77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1137" y="5541455"/>
                <a:ext cx="14954251" cy="2094099"/>
              </a:xfrm>
              <a:prstGeom prst="rect">
                <a:avLst/>
              </a:prstGeom>
              <a:blipFill>
                <a:blip r:embed="rId4"/>
                <a:stretch>
                  <a:fillRect l="-978" b="-7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1600FF77-64D2-02FF-B043-65B3DDA5862B}"/>
              </a:ext>
            </a:extLst>
          </p:cNvPr>
          <p:cNvSpPr txBox="1"/>
          <p:nvPr/>
        </p:nvSpPr>
        <p:spPr>
          <a:xfrm>
            <a:off x="3130747" y="8022311"/>
            <a:ext cx="12026504" cy="1401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dirty="0">
                <a:effectLst/>
                <a:ea typeface="微软雅黑" panose="020B0503020204020204" pitchFamily="34" charset="-122"/>
              </a:rPr>
              <a:t>因此，问题就从逐个尝试左端点</a:t>
            </a:r>
            <a:r>
              <a:rPr lang="zh-CN" altLang="en-US" sz="3000" dirty="0">
                <a:ea typeface="微软雅黑" panose="020B0503020204020204" pitchFamily="34" charset="-122"/>
              </a:rPr>
              <a:t>寻找满足条件的区间</a:t>
            </a:r>
            <a:r>
              <a:rPr lang="zh-CN" altLang="en-US" sz="3000" dirty="0">
                <a:effectLst/>
                <a:ea typeface="微软雅黑" panose="020B0503020204020204" pitchFamily="34" charset="-122"/>
              </a:rPr>
              <a:t>，转变为：</a:t>
            </a:r>
          </a:p>
          <a:p>
            <a:pPr>
              <a:lnSpc>
                <a:spcPct val="150000"/>
              </a:lnSpc>
            </a:pPr>
            <a:r>
              <a:rPr lang="zh-CN" altLang="en-US" sz="3000" b="1" dirty="0">
                <a:effectLst/>
                <a:ea typeface="微软雅黑" panose="020B0503020204020204" pitchFamily="34" charset="-122"/>
              </a:rPr>
              <a:t>在右端点之前，是否出现过值为 </a:t>
            </a:r>
            <a:r>
              <a:rPr lang="en-US" altLang="zh-CN" sz="3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target</a:t>
            </a:r>
            <a:r>
              <a:rPr lang="zh-CN" altLang="en-US" sz="3000" b="1" dirty="0">
                <a:effectLst/>
                <a:ea typeface="微软雅黑" panose="020B0503020204020204" pitchFamily="34" charset="-122"/>
              </a:rPr>
              <a:t> 的前缀异或和？</a:t>
            </a:r>
            <a:endParaRPr lang="zh-CN" altLang="en-US" sz="3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477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前缀练习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2643188" cy="623248"/>
            <a:chOff x="1200150" y="2115502"/>
            <a:chExt cx="6580632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580632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举例推导</a:t>
              </a:r>
              <a:endParaRPr lang="zh-CN" sz="405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4949" y="3753806"/>
            <a:ext cx="7553707" cy="3608964"/>
            <a:chOff x="1504950" y="3468052"/>
            <a:chExt cx="4206240" cy="3608964"/>
          </a:xfrm>
        </p:grpSpPr>
        <p:sp>
          <p:nvSpPr>
            <p:cNvPr id="9" name="TextBox 9"/>
            <p:cNvSpPr txBox="1"/>
            <p:nvPr/>
          </p:nvSpPr>
          <p:spPr>
            <a:xfrm>
              <a:off x="1504950" y="3468052"/>
              <a:ext cx="333662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a = [1,2,1]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08760" y="4581525"/>
              <a:ext cx="4202430" cy="24954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7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① 求全部前缀异或。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② 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固定 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r=3、k=3，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怎么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找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出一个合法区间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？</a:t>
              </a:r>
              <a:endParaRPr lang="en-US" alt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ts val="67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③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检验这个合法区间的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异或和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是否是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k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765506" y="3592151"/>
            <a:ext cx="4382279" cy="790575"/>
            <a:chOff x="9220200" y="3468052"/>
            <a:chExt cx="3936359" cy="790575"/>
          </a:xfrm>
        </p:grpSpPr>
        <p:sp>
          <p:nvSpPr>
            <p:cNvPr id="12" name="TextBox 12"/>
            <p:cNvSpPr txBox="1"/>
            <p:nvPr/>
          </p:nvSpPr>
          <p:spPr>
            <a:xfrm>
              <a:off x="9220200" y="3468052"/>
              <a:ext cx="393635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p = [0,1,3,2]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765506" y="6549925"/>
            <a:ext cx="7322344" cy="110729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ts val="4500"/>
              </a:lnSpc>
            </a:pPr>
            <a:r>
              <a:rPr lang="zh-CN" altLang="en-US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检验区间</a:t>
            </a:r>
            <a:r>
              <a:rPr lang="en-US" alt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[2, 3]</a:t>
            </a:r>
            <a:r>
              <a:rPr lang="zh-CN" altLang="en-US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的异或和是否为 </a:t>
            </a:r>
            <a:r>
              <a:rPr lang="en-US" alt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k</a:t>
            </a:r>
            <a:r>
              <a:rPr lang="zh-CN" altLang="en-US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 </a:t>
            </a:r>
            <a:endParaRPr lang="en-US" altLang="zh-CN" sz="3000" dirty="0">
              <a:solidFill>
                <a:schemeClr val="dk1"/>
              </a:solidFill>
              <a:latin typeface="Consolas"/>
              <a:ea typeface="Microsoft YaHei"/>
              <a:cs typeface="Consolas"/>
            </a:endParaRPr>
          </a:p>
          <a:p>
            <a:pPr>
              <a:lnSpc>
                <a:spcPts val="4500"/>
              </a:lnSpc>
            </a:pPr>
            <a:r>
              <a:rPr 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p[3] ^ p[1] = 2 ^ 1 = 3</a:t>
            </a:r>
            <a:r>
              <a:rPr lang="en-US" alt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 = k, </a:t>
            </a:r>
            <a:r>
              <a:rPr lang="zh-CN" altLang="en-US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正确。</a:t>
            </a:r>
            <a:endParaRPr lang="zh-CN" sz="3000" dirty="0">
              <a:solidFill>
                <a:schemeClr val="dk1"/>
              </a:solidFill>
              <a:latin typeface="Consolas"/>
              <a:ea typeface="Microsoft YaHei"/>
              <a:cs typeface="Consolas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765506" y="4934814"/>
            <a:ext cx="7736682" cy="1101710"/>
            <a:chOff x="9224010" y="6343650"/>
            <a:chExt cx="4028694" cy="1101710"/>
          </a:xfrm>
        </p:grpSpPr>
        <p:sp>
          <p:nvSpPr>
            <p:cNvPr id="17" name="TextBox 17"/>
            <p:cNvSpPr txBox="1"/>
            <p:nvPr/>
          </p:nvSpPr>
          <p:spPr>
            <a:xfrm>
              <a:off x="9224010" y="6343650"/>
              <a:ext cx="4028694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target = 2 ^ 3 = 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24010" y="6915150"/>
              <a:ext cx="3867150" cy="530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在数组中找到 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p[1]=1，所以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左端点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j=1。</a:t>
              </a:r>
              <a:endParaRPr lang="en-US" alt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64643" y="8529557"/>
            <a:ext cx="12537281" cy="461665"/>
            <a:chOff x="-2765089" y="9149157"/>
            <a:chExt cx="9891711" cy="811523"/>
          </a:xfrm>
        </p:grpSpPr>
        <p:sp>
          <p:nvSpPr>
            <p:cNvPr id="20" name="TextBox 20"/>
            <p:cNvSpPr txBox="1"/>
            <p:nvPr/>
          </p:nvSpPr>
          <p:spPr>
            <a:xfrm>
              <a:off x="-2765089" y="9149157"/>
              <a:ext cx="9891711" cy="8115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前缀位置 j=1，</a:t>
              </a:r>
              <a:r>
                <a:rPr lang="zh-CN" altLang="en-US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故</a:t>
              </a: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对应</a:t>
              </a:r>
              <a:r>
                <a:rPr lang="zh-CN" altLang="en-US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的合法</a:t>
              </a: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区间</a:t>
              </a:r>
              <a:r>
                <a:rPr lang="zh-CN" altLang="en-US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左端点 l=j+1=2。</a:t>
              </a:r>
              <a:r>
                <a:rPr lang="zh-CN" altLang="en-US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即区间</a:t>
              </a:r>
              <a:r>
                <a:rPr lang="en-US" alt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[2, 3]</a:t>
              </a:r>
              <a:endParaRPr lang="zh-CN" sz="3000" dirty="0">
                <a:solidFill>
                  <a:srgbClr val="ED7D3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B21229F-A602-A505-902A-2AF34D4113E8}"/>
                  </a:ext>
                </a:extLst>
              </p:cNvPr>
              <p:cNvSpPr txBox="1"/>
              <p:nvPr/>
            </p:nvSpPr>
            <p:spPr>
              <a:xfrm>
                <a:off x="7330725" y="1172977"/>
                <a:ext cx="9757125" cy="14016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b="1" dirty="0">
                    <a:ea typeface="微软雅黑" panose="020B0503020204020204" pitchFamily="34" charset="-122"/>
                  </a:rPr>
                  <a:t>判断</a:t>
                </a:r>
                <a:r>
                  <a:rPr lang="zh-CN" altLang="en-US" sz="3000" b="1" dirty="0">
                    <a:effectLst/>
                    <a:ea typeface="微软雅黑" panose="020B0503020204020204" pitchFamily="34" charset="-122"/>
                  </a:rPr>
                  <a:t>在右端点之前，是否出现过值为 </a:t>
                </a:r>
                <a:r>
                  <a:rPr lang="en-US" altLang="zh-CN" sz="30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target</a:t>
                </a:r>
                <a:r>
                  <a:rPr lang="zh-CN" altLang="en-US" sz="3000" b="1" dirty="0">
                    <a:effectLst/>
                    <a:ea typeface="微软雅黑" panose="020B0503020204020204" pitchFamily="34" charset="-122"/>
                  </a:rPr>
                  <a:t> 的前缀异或和？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其中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000" smtClean="0">
                        <a:effectLst/>
                        <a:ea typeface="微软雅黑" panose="020B0503020204020204" pitchFamily="34" charset="-122"/>
                      </a:rPr>
                      <m:t>target</m:t>
                    </m:r>
                    <m:r>
                      <a:rPr lang="en-US" altLang="zh-CN" sz="300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300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p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00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r</m:t>
                        </m:r>
                      </m:e>
                    </m:d>
                    <m:r>
                      <a:rPr lang="en-US" altLang="zh-CN" sz="300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⊕</m:t>
                    </m:r>
                    <m:r>
                      <m:rPr>
                        <m:sty m:val="p"/>
                      </m:rPr>
                      <a:rPr lang="en-US" altLang="zh-CN" sz="300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k</m:t>
                    </m:r>
                  </m:oMath>
                </a14:m>
                <a:endParaRPr lang="en-US" altLang="zh-CN" sz="3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B21229F-A602-A505-902A-2AF34D411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0725" y="1172977"/>
                <a:ext cx="9757125" cy="1401602"/>
              </a:xfrm>
              <a:prstGeom prst="rect">
                <a:avLst/>
              </a:prstGeom>
              <a:blipFill>
                <a:blip r:embed="rId3"/>
                <a:stretch>
                  <a:fillRect l="-1500" b="-1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考虑区间选择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851898" cy="790575"/>
            <a:chOff x="1200150" y="2115502"/>
            <a:chExt cx="9851898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985189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任意选择合法区间，能保证数量最多吗？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43275"/>
            <a:ext cx="13514546" cy="1205865"/>
            <a:chOff x="1508760" y="3343275"/>
            <a:chExt cx="12222480" cy="1205865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43275"/>
              <a:ext cx="12222480" cy="1205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现在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已经能快速计算区间异或和。接下来，只要找到合法区间就选，可以吗？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看一个例子：a=[1,1,1,1]，k=0。比较下面两种选择。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889760" y="4857750"/>
            <a:ext cx="6374130" cy="2358390"/>
            <a:chOff x="1889760" y="4857750"/>
            <a:chExt cx="6374130" cy="2358390"/>
          </a:xfrm>
        </p:grpSpPr>
        <p:sp>
          <p:nvSpPr>
            <p:cNvPr id="11" name="Rectangle 11"/>
            <p:cNvSpPr/>
            <p:nvPr/>
          </p:nvSpPr>
          <p:spPr>
            <a:xfrm>
              <a:off x="1905000" y="4857750"/>
              <a:ext cx="5245894" cy="809625"/>
            </a:xfrm>
            <a:prstGeom prst="roundRect">
              <a:avLst>
                <a:gd name="adj" fmla="val 18824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314575" y="4992052"/>
              <a:ext cx="450883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　　1　　1　　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89760" y="6057900"/>
              <a:ext cx="6374130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先选 [1,4]：1 ^ 1 ^ 1 ^ 1 = 0。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全部下标被使用，只能得到 1 段。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09760" y="4857750"/>
            <a:ext cx="6221730" cy="2358390"/>
            <a:chOff x="9509760" y="4857750"/>
            <a:chExt cx="6221730" cy="2358390"/>
          </a:xfrm>
        </p:grpSpPr>
        <p:sp>
          <p:nvSpPr>
            <p:cNvPr id="15" name="Rectangle 15"/>
            <p:cNvSpPr/>
            <p:nvPr/>
          </p:nvSpPr>
          <p:spPr>
            <a:xfrm>
              <a:off x="9525000" y="4857750"/>
              <a:ext cx="1925993" cy="809625"/>
            </a:xfrm>
            <a:prstGeom prst="roundRect">
              <a:avLst>
                <a:gd name="adj" fmla="val 18824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12763500" y="4857750"/>
              <a:ext cx="1925993" cy="809625"/>
            </a:xfrm>
            <a:prstGeom prst="roundRect">
              <a:avLst>
                <a:gd name="adj" fmla="val 18824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86950" y="4992052"/>
              <a:ext cx="1183043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　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125450" y="4992052"/>
              <a:ext cx="1183043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　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09760" y="6057900"/>
              <a:ext cx="6221730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选 [1,2] 和 [3,4]：每段都为 0。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两段不相交，可以得到 2 段。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08759" y="7606665"/>
            <a:ext cx="15150465" cy="1825436"/>
            <a:chOff x="1508760" y="7867650"/>
            <a:chExt cx="11079480" cy="1825436"/>
          </a:xfrm>
        </p:grpSpPr>
        <p:sp>
          <p:nvSpPr>
            <p:cNvPr id="21" name="TextBox 21"/>
            <p:cNvSpPr txBox="1"/>
            <p:nvPr/>
          </p:nvSpPr>
          <p:spPr>
            <a:xfrm>
              <a:off x="1508760" y="7867650"/>
              <a:ext cx="11079480" cy="1825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可见，合法的选择不一定能得到最多的区间。</a:t>
              </a:r>
              <a:br>
                <a:rPr dirty="0"/>
              </a:b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我们需要比较不同方案</a:t>
              </a: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并求出最优解，可是如果只是单纯的枚举所有的组合的话太慢了。</a:t>
              </a:r>
              <a:endParaRPr lang="en-US" altLang="zh-CN" sz="300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ts val="4875"/>
                </a:lnSpc>
              </a:pP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因为它存在着大量的重复子问题，我们可以来举一个例子。</a:t>
              </a:r>
              <a:endParaRPr lang="zh-CN" sz="300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寻找重复的子问题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851898" cy="790575"/>
            <a:chOff x="1200150" y="2115502"/>
            <a:chExt cx="9851898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985189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枚举各种选择时，会重复解决什么问题？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07555"/>
            <a:ext cx="13479780" cy="1205865"/>
            <a:chOff x="1508760" y="3343275"/>
            <a:chExt cx="13479780" cy="1205865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43275"/>
              <a:ext cx="13479780" cy="1205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例子：a=[2,0,2,0,2]，k=2。尝试从最后一个数往前考虑。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为了求前 5 个数的答案，可以讨论最后一段选什么。</a:t>
              </a:r>
            </a:p>
          </p:txBody>
        </p:sp>
      </p:grpSp>
      <p:sp>
        <p:nvSpPr>
          <p:cNvPr id="11" name="Rectangle 11"/>
          <p:cNvSpPr/>
          <p:nvPr/>
        </p:nvSpPr>
        <p:spPr>
          <a:xfrm>
            <a:off x="1524000" y="4762500"/>
            <a:ext cx="15240000" cy="2428875"/>
          </a:xfrm>
          <a:prstGeom prst="roundRect">
            <a:avLst>
              <a:gd name="adj" fmla="val 7843"/>
            </a:avLst>
          </a:prstGeom>
          <a:solidFill>
            <a:srgbClr val="EEF4F9"/>
          </a:solidFill>
          <a:ln>
            <a:noFill/>
          </a:ln>
        </p:spPr>
      </p:sp>
      <p:grpSp>
        <p:nvGrpSpPr>
          <p:cNvPr id="14" name="Group 14"/>
          <p:cNvGrpSpPr/>
          <p:nvPr/>
        </p:nvGrpSpPr>
        <p:grpSpPr>
          <a:xfrm>
            <a:off x="1889760" y="5057775"/>
            <a:ext cx="10126028" cy="1033165"/>
            <a:chOff x="1889760" y="5057775"/>
            <a:chExt cx="10126028" cy="1033165"/>
          </a:xfrm>
        </p:grpSpPr>
        <p:sp>
          <p:nvSpPr>
            <p:cNvPr id="12" name="TextBox 12"/>
            <p:cNvSpPr txBox="1"/>
            <p:nvPr/>
          </p:nvSpPr>
          <p:spPr>
            <a:xfrm>
              <a:off x="1889760" y="5057775"/>
              <a:ext cx="8900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方案 A：最后一段选 [5]，因为 2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的异或和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= 2。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461385" y="5629275"/>
              <a:ext cx="855440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剩下的问题：前 </a:t>
              </a:r>
              <a:r>
                <a:rPr lang="en-US" alt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4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 个数最多能选多少段</a:t>
              </a: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合法区间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89760" y="6248400"/>
            <a:ext cx="11347609" cy="985540"/>
            <a:chOff x="1889760" y="6248400"/>
            <a:chExt cx="11347609" cy="985540"/>
          </a:xfrm>
        </p:grpSpPr>
        <p:sp>
          <p:nvSpPr>
            <p:cNvPr id="15" name="TextBox 15"/>
            <p:cNvSpPr txBox="1"/>
            <p:nvPr/>
          </p:nvSpPr>
          <p:spPr>
            <a:xfrm>
              <a:off x="1889760" y="6248400"/>
              <a:ext cx="1031367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方案 B：最后一段不选 [5]。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461385" y="6772275"/>
              <a:ext cx="977598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剩下的问题：仍然是前 </a:t>
              </a:r>
              <a:r>
                <a:rPr lang="en-US" alt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4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 个数最多能选多少段</a:t>
              </a: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合法区间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08760" y="7820025"/>
            <a:ext cx="11841480" cy="1205865"/>
            <a:chOff x="1508760" y="7820025"/>
            <a:chExt cx="11841480" cy="1205865"/>
          </a:xfrm>
        </p:grpSpPr>
        <p:sp>
          <p:nvSpPr>
            <p:cNvPr id="18" name="TextBox 18"/>
            <p:cNvSpPr txBox="1"/>
            <p:nvPr/>
          </p:nvSpPr>
          <p:spPr>
            <a:xfrm>
              <a:off x="1508760" y="7820025"/>
              <a:ext cx="11841480" cy="1205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同一个小问题，可能在不同选择中反复出现。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既然只关心它的最优数量，能否求出一次后记录下来，以后直接使用？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由子问题定义状态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115863" cy="623248"/>
            <a:chOff x="1200150" y="2115502"/>
            <a:chExt cx="9115863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9115863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定义状态</a:t>
              </a:r>
              <a:endParaRPr lang="zh-CN" sz="405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43275"/>
            <a:ext cx="12004929" cy="586740"/>
            <a:chOff x="1508760" y="3343275"/>
            <a:chExt cx="12004929" cy="5867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43275"/>
              <a:ext cx="12004929" cy="723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题目最终要求的是：在前 n 个数中，最多能选出的合法区间数量。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8760" y="3965575"/>
            <a:ext cx="12045315" cy="568682"/>
            <a:chOff x="1508760" y="3965575"/>
            <a:chExt cx="12045315" cy="568682"/>
          </a:xfrm>
        </p:grpSpPr>
        <p:sp>
          <p:nvSpPr>
            <p:cNvPr id="11" name="TextBox 11"/>
            <p:cNvSpPr txBox="1"/>
            <p:nvPr/>
          </p:nvSpPr>
          <p:spPr>
            <a:xfrm>
              <a:off x="1508760" y="3965575"/>
              <a:ext cx="12045315" cy="568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把 n 暂时换成较小的 i，问题规则不变，只缩小了可使用的范围。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4587875"/>
            <a:ext cx="6492240" cy="568682"/>
            <a:chOff x="1508760" y="4587875"/>
            <a:chExt cx="6492240" cy="568682"/>
          </a:xfrm>
        </p:grpSpPr>
        <p:sp>
          <p:nvSpPr>
            <p:cNvPr id="13" name="TextBox 13"/>
            <p:cNvSpPr txBox="1"/>
            <p:nvPr/>
          </p:nvSpPr>
          <p:spPr>
            <a:xfrm>
              <a:off x="1508760" y="4587875"/>
              <a:ext cx="6492240" cy="568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所以可以为每个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子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范围记录一个答案：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24000" y="5572125"/>
            <a:ext cx="15428118" cy="1675150"/>
            <a:chOff x="1524000" y="5572125"/>
            <a:chExt cx="15428118" cy="1675150"/>
          </a:xfrm>
        </p:grpSpPr>
        <p:sp>
          <p:nvSpPr>
            <p:cNvPr id="15" name="Rectangle 15"/>
            <p:cNvSpPr/>
            <p:nvPr/>
          </p:nvSpPr>
          <p:spPr>
            <a:xfrm>
              <a:off x="1524000" y="5572125"/>
              <a:ext cx="15240000" cy="1524000"/>
            </a:xfrm>
            <a:prstGeom prst="roundRect">
              <a:avLst>
                <a:gd name="adj" fmla="val 12500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793082" y="6046946"/>
              <a:ext cx="15159036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r>
                <a:rPr lang="zh-CN" sz="39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dp[i]：只考虑前 i 个数，最多能选出的互不相交的合法区间数量。</a:t>
              </a:r>
            </a:p>
            <a:p>
              <a:pPr algn="l"/>
              <a:endParaRPr lang="zh-CN" sz="390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267200" y="6420802"/>
              <a:ext cx="9851898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endParaRPr lang="zh-CN" sz="405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08760" y="7677150"/>
            <a:ext cx="11269980" cy="1205865"/>
            <a:chOff x="1508760" y="7677150"/>
            <a:chExt cx="11269980" cy="1205865"/>
          </a:xfrm>
        </p:grpSpPr>
        <p:sp>
          <p:nvSpPr>
            <p:cNvPr id="19" name="TextBox 19"/>
            <p:cNvSpPr txBox="1"/>
            <p:nvPr/>
          </p:nvSpPr>
          <p:spPr>
            <a:xfrm>
              <a:off x="1508760" y="7677150"/>
              <a:ext cx="11269980" cy="1205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注意：“前 i 个数”只是允许使用的范围，不要求必须使用 a[i]。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接下来要解决：如果较小范围的答案已知，怎样计算 dp[i]？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分析最后一步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11296707" cy="790575"/>
            <a:chOff x="1200150" y="2115502"/>
            <a:chExt cx="11296707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1129670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考虑前 i 个数时，最后一个数是否一定要选？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43275"/>
            <a:ext cx="11993880" cy="1825436"/>
            <a:chOff x="1508760" y="3343275"/>
            <a:chExt cx="11993880" cy="1825436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43275"/>
              <a:ext cx="11993880" cy="18254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在动态规划问题中，我们常常先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分析最后一步，观察方案的末尾。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在前 i 个数中，a[i] 可能没有被使用，也可能属于某个选出的区间。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这两种情况，分别会留下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什么类型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的子问题？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90700" y="5515928"/>
            <a:ext cx="5654040" cy="2081212"/>
            <a:chOff x="1790700" y="5515928"/>
            <a:chExt cx="5654040" cy="2081212"/>
          </a:xfrm>
        </p:grpSpPr>
        <p:sp>
          <p:nvSpPr>
            <p:cNvPr id="11" name="TextBox 11"/>
            <p:cNvSpPr txBox="1"/>
            <p:nvPr/>
          </p:nvSpPr>
          <p:spPr>
            <a:xfrm>
              <a:off x="1790700" y="5515928"/>
              <a:ext cx="480869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情况一：不用 a[i]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94510" y="6391275"/>
              <a:ext cx="5650230" cy="1205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全部区间都位于前 i−1 个数中。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只需要考虑这个较小范围。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505950" y="5515928"/>
            <a:ext cx="5234940" cy="2072406"/>
            <a:chOff x="9505950" y="5515928"/>
            <a:chExt cx="5234940" cy="2072406"/>
          </a:xfrm>
        </p:grpSpPr>
        <p:sp>
          <p:nvSpPr>
            <p:cNvPr id="14" name="TextBox 14"/>
            <p:cNvSpPr txBox="1"/>
            <p:nvPr/>
          </p:nvSpPr>
          <p:spPr>
            <a:xfrm>
              <a:off x="9505950" y="5515928"/>
              <a:ext cx="480869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情况二：使用 a[i]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509760" y="6391275"/>
              <a:ext cx="5231130" cy="11970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它所在的区间一定以 i 结尾。</a:t>
              </a:r>
              <a:br>
                <a:rPr dirty="0"/>
              </a:b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假设最后一段为 [j+1,i]。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8343900"/>
            <a:ext cx="12954000" cy="461665"/>
            <a:chOff x="1508760" y="8343900"/>
            <a:chExt cx="12954000" cy="461665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8343900"/>
              <a:ext cx="12954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接下来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分别计算这两类方案能达到的最大数量。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DP · 第一种选择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5844597" cy="790575"/>
            <a:chOff x="1200150" y="2115502"/>
            <a:chExt cx="5844597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584459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不选择以 i 结尾的区间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3552825"/>
            <a:ext cx="13207365" cy="2282190"/>
            <a:chOff x="1508760" y="3552825"/>
            <a:chExt cx="13207365" cy="2282190"/>
          </a:xfrm>
        </p:grpSpPr>
        <p:sp>
          <p:nvSpPr>
            <p:cNvPr id="9" name="Rectangle 9"/>
            <p:cNvSpPr/>
            <p:nvPr/>
          </p:nvSpPr>
          <p:spPr>
            <a:xfrm>
              <a:off x="1619250" y="3571875"/>
              <a:ext cx="10572750" cy="1000125"/>
            </a:xfrm>
            <a:prstGeom prst="roundRect">
              <a:avLst>
                <a:gd name="adj" fmla="val 19048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080260" y="3914775"/>
              <a:ext cx="639127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前 i−1 个数：保留原来的最优方案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13668375" y="3552825"/>
              <a:ext cx="1047750" cy="10477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4023267" y="3801428"/>
              <a:ext cx="3379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08760" y="5248275"/>
              <a:ext cx="675474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如果不选择以 i 为右端点的新区间，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4950" y="6373178"/>
            <a:ext cx="8052702" cy="790575"/>
            <a:chOff x="1504950" y="6373178"/>
            <a:chExt cx="8052702" cy="790575"/>
          </a:xfrm>
        </p:grpSpPr>
        <p:sp>
          <p:nvSpPr>
            <p:cNvPr id="15" name="TextBox 15"/>
            <p:cNvSpPr txBox="1"/>
            <p:nvPr/>
          </p:nvSpPr>
          <p:spPr>
            <a:xfrm>
              <a:off x="1504950" y="6373178"/>
              <a:ext cx="805270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dp[i] 至少可以等于 dp[i−1]。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08760" y="7439025"/>
            <a:ext cx="7966329" cy="1101710"/>
            <a:chOff x="1508760" y="7439025"/>
            <a:chExt cx="7966329" cy="1101710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7439025"/>
              <a:ext cx="7966329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原来的区间仍然合法，第 i 个数可以不用。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08760" y="8010525"/>
              <a:ext cx="6815328" cy="530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所以 dp[i] </a:t>
              </a:r>
              <a:r>
                <a:rPr lang="zh-CN" altLang="en-US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可以沿用</a:t>
              </a: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 dp[i−1] </a:t>
              </a:r>
              <a:r>
                <a:rPr lang="zh-CN" altLang="en-US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的结果</a:t>
              </a: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DP · 第二种选择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779794" cy="1246495"/>
            <a:chOff x="1200150" y="2115502"/>
            <a:chExt cx="5708294" cy="124649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5708294" cy="12464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选择以 i 结尾</a:t>
              </a:r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的某段合法区间</a:t>
              </a: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 [j+1,i]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19250" y="3410904"/>
            <a:ext cx="7715250" cy="1573054"/>
            <a:chOff x="1619250" y="3189446"/>
            <a:chExt cx="7715250" cy="1573054"/>
          </a:xfrm>
        </p:grpSpPr>
        <p:sp>
          <p:nvSpPr>
            <p:cNvPr id="9" name="Rectangle 9"/>
            <p:cNvSpPr/>
            <p:nvPr/>
          </p:nvSpPr>
          <p:spPr>
            <a:xfrm>
              <a:off x="1619250" y="3762375"/>
              <a:ext cx="7715250" cy="1000125"/>
            </a:xfrm>
            <a:prstGeom prst="roundRect">
              <a:avLst>
                <a:gd name="adj" fmla="val 19048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24470" y="3189446"/>
              <a:ext cx="1340549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 … j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32635" y="4057650"/>
              <a:ext cx="459409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已有最优方案：dp[j] 段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667875" y="3410904"/>
            <a:ext cx="6762750" cy="1573054"/>
            <a:chOff x="9667875" y="3189446"/>
            <a:chExt cx="6762750" cy="1573054"/>
          </a:xfrm>
        </p:grpSpPr>
        <p:sp>
          <p:nvSpPr>
            <p:cNvPr id="13" name="Rectangle 13"/>
            <p:cNvSpPr/>
            <p:nvPr/>
          </p:nvSpPr>
          <p:spPr>
            <a:xfrm>
              <a:off x="9667875" y="3762375"/>
              <a:ext cx="6762750" cy="1000125"/>
            </a:xfrm>
            <a:prstGeom prst="roundRect">
              <a:avLst>
                <a:gd name="adj" fmla="val 19048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157519" y="3189446"/>
              <a:ext cx="1783461" cy="4924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2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j+1 … i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986010" y="4057650"/>
              <a:ext cx="330174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新合法区间：1 段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59" y="5622135"/>
            <a:ext cx="15221904" cy="1309269"/>
            <a:chOff x="1508760" y="5343525"/>
            <a:chExt cx="7703820" cy="1309269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5343525"/>
              <a:ext cx="7703820" cy="13092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为了保证不重叠，前面所有已选区间只能位于前 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j 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个元素中，因此能够接上的最好方案数量是 </a:t>
              </a:r>
              <a:r>
                <a:rPr lang="en-US" altLang="zh-CN" sz="3000" dirty="0" err="1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dp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[j]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，再加上新段得到 </a:t>
              </a:r>
              <a:r>
                <a:rPr lang="en-US" altLang="zh-CN" sz="3000" dirty="0" err="1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dp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[j] 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加 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。</a:t>
              </a:r>
              <a:endParaRPr 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905132" y="8192465"/>
            <a:ext cx="13068293" cy="623248"/>
            <a:chOff x="1504950" y="6563678"/>
            <a:chExt cx="5817337" cy="623248"/>
          </a:xfrm>
        </p:grpSpPr>
        <p:sp>
          <p:nvSpPr>
            <p:cNvPr id="19" name="TextBox 19"/>
            <p:cNvSpPr txBox="1"/>
            <p:nvPr/>
          </p:nvSpPr>
          <p:spPr>
            <a:xfrm>
              <a:off x="1504950" y="6563678"/>
              <a:ext cx="5817337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区间</a:t>
              </a: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数量 = dp[j] + 1</a:t>
              </a:r>
              <a:r>
                <a:rPr lang="en-US" alt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需满足：</a:t>
              </a:r>
              <a:r>
                <a:rPr lang="en-US" alt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p[</a:t>
              </a:r>
              <a:r>
                <a:rPr lang="en-US" altLang="zh-CN" sz="4050" dirty="0" err="1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</a:t>
              </a:r>
              <a:r>
                <a:rPr lang="en-US" alt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] ^ p[j] == k)</a:t>
              </a:r>
              <a:endParaRPr lang="zh-CN" altLang="en-US" sz="405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说明转移的依据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761476" cy="790575"/>
            <a:chOff x="1200150" y="2115502"/>
            <a:chExt cx="8761476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76147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为什么前面可以直接使用最优答案？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43275"/>
            <a:ext cx="11193780" cy="1205865"/>
            <a:chOff x="1508760" y="3343275"/>
            <a:chExt cx="11193780" cy="1205865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43275"/>
              <a:ext cx="11193780" cy="1205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固定最后一段 [j+1,i] 后，前面的方案可能有很多种。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我们真的只需要 dp[j]，不需要记住前面具体选择了哪些区间吗？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905000" y="4857750"/>
            <a:ext cx="14287500" cy="1901190"/>
            <a:chOff x="1905000" y="4857750"/>
            <a:chExt cx="14287500" cy="1901190"/>
          </a:xfrm>
        </p:grpSpPr>
        <p:sp>
          <p:nvSpPr>
            <p:cNvPr id="11" name="Rectangle 11"/>
            <p:cNvSpPr/>
            <p:nvPr/>
          </p:nvSpPr>
          <p:spPr>
            <a:xfrm>
              <a:off x="1905000" y="4857750"/>
              <a:ext cx="8096250" cy="904875"/>
            </a:xfrm>
            <a:prstGeom prst="roundRect">
              <a:avLst>
                <a:gd name="adj" fmla="val 18947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10763250" y="4857750"/>
              <a:ext cx="5429250" cy="904875"/>
            </a:xfrm>
            <a:prstGeom prst="roundRect">
              <a:avLst>
                <a:gd name="adj" fmla="val 18947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314575" y="5020628"/>
              <a:ext cx="693501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前 j 个数：替换为最优方案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125200" y="5020628"/>
              <a:ext cx="461787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[j+1,i] 保持不变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175510" y="6172200"/>
              <a:ext cx="917790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无论前面具体怎样选，都不会使用 j 之后的下标。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7200900"/>
            <a:ext cx="12954000" cy="586740"/>
            <a:chOff x="1508760" y="7200900"/>
            <a:chExt cx="12954000" cy="586740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7200900"/>
              <a:ext cx="129540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如果前面只选了 q 段且 q &lt; dp[j]，就把它换成 dp[j] 对应的方案。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08760" y="7820025"/>
            <a:ext cx="8915400" cy="586740"/>
            <a:chOff x="1508760" y="7820025"/>
            <a:chExt cx="8915400" cy="586740"/>
          </a:xfrm>
        </p:grpSpPr>
        <p:sp>
          <p:nvSpPr>
            <p:cNvPr id="19" name="TextBox 19"/>
            <p:cNvSpPr txBox="1"/>
            <p:nvPr/>
          </p:nvSpPr>
          <p:spPr>
            <a:xfrm>
              <a:off x="1508760" y="7823200"/>
              <a:ext cx="89154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替换后不会与最后一段相交，区间数量还会增加。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08760" y="8439150"/>
            <a:ext cx="9925050" cy="586740"/>
            <a:chOff x="1508760" y="8439150"/>
            <a:chExt cx="9925050" cy="586740"/>
          </a:xfrm>
        </p:grpSpPr>
        <p:sp>
          <p:nvSpPr>
            <p:cNvPr id="21" name="TextBox 21"/>
            <p:cNvSpPr txBox="1"/>
            <p:nvPr/>
          </p:nvSpPr>
          <p:spPr>
            <a:xfrm>
              <a:off x="1508760" y="8445500"/>
              <a:ext cx="9925050" cy="6647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因此，对这个固定的 j，最优候选数量就是 dp[j]+1。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DP · 完整转移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216265" cy="790575"/>
            <a:chOff x="1200150" y="2115502"/>
            <a:chExt cx="8216265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21626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综合两种情况，得到状态转移方程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formula"/>
              <p:cNvSpPr txBox="1">
                <a:spLocks noGrp="1"/>
              </p:cNvSpPr>
              <p:nvPr/>
            </p:nvSpPr>
            <p:spPr>
              <a:xfrm>
                <a:off x="4284202" y="3413998"/>
                <a:ext cx="9484519" cy="2095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ctr">
                <a:norm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sz="3600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𝑑</m:t>
                      </m:r>
                      <m:sSub>
                        <m:sSubPr>
                          <m:ctrlPr>
                            <a:rPr lang="zh-CN" sz="3600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sSubPr>
                        <m:e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𝑝</m:t>
                          </m:r>
                        </m:e>
                        <m:sub>
                          <m: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𝑖</m:t>
                          </m:r>
                        </m:sub>
                      </m:sSub>
                      <m:r>
                        <a:rPr lang="zh-CN" sz="3600" dirty="0">
                          <a:solidFill>
                            <a:srgbClr val="244D87"/>
                          </a:solidFill>
                          <a:latin typeface="Cambria Math" panose="02040503050406030204" pitchFamily="18" charset="0"/>
                          <a:ea typeface="Microsoft YaHei"/>
                          <a:cs typeface="Consolas"/>
                        </a:rPr>
                        <m:t>=</m:t>
                      </m:r>
                      <m:func>
                        <m:funcPr>
                          <m:ctrlPr>
                            <a:rPr lang="zh-CN" sz="3600" i="1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zh-CN" sz="3600" dirty="0">
                              <a:solidFill>
                                <a:srgbClr val="244D87"/>
                              </a:solidFill>
                              <a:latin typeface="Cambria Math" panose="02040503050406030204" pitchFamily="18" charset="0"/>
                              <a:ea typeface="Microsoft YaHei"/>
                              <a:cs typeface="Consolas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zh-CN" sz="3600" i="1" dirty="0">
                                  <a:solidFill>
                                    <a:srgbClr val="244D87"/>
                                  </a:solidFill>
                                  <a:latin typeface="Cambria Math" panose="02040503050406030204" pitchFamily="18" charset="0"/>
                                  <a:ea typeface="Microsoft YaHei"/>
                                  <a:cs typeface="Consolas"/>
                                </a:rPr>
                              </m:ctrlPr>
                            </m:dPr>
                            <m:e>
                              <m:r>
                                <a:rPr lang="zh-CN" sz="3600" dirty="0">
                                  <a:solidFill>
                                    <a:srgbClr val="244D87"/>
                                  </a:solidFill>
                                  <a:latin typeface="Cambria Math" panose="02040503050406030204" pitchFamily="18" charset="0"/>
                                  <a:ea typeface="Microsoft YaHei"/>
                                  <a:cs typeface="Consolas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zh-CN" sz="3600" i="1" dirty="0">
                                      <a:solidFill>
                                        <a:srgbClr val="244D87"/>
                                      </a:solidFill>
                                      <a:latin typeface="Cambria Math" panose="02040503050406030204" pitchFamily="18" charset="0"/>
                                      <a:ea typeface="Microsoft YaHei"/>
                                      <a:cs typeface="Consolas"/>
                                    </a:rPr>
                                  </m:ctrlPr>
                                </m:sSubPr>
                                <m:e>
                                  <m:r>
                                    <a:rPr lang="zh-CN" sz="3600" dirty="0">
                                      <a:solidFill>
                                        <a:srgbClr val="244D87"/>
                                      </a:solidFill>
                                      <a:latin typeface="Cambria Math" panose="02040503050406030204" pitchFamily="18" charset="0"/>
                                      <a:ea typeface="Microsoft YaHei"/>
                                      <a:cs typeface="Consolas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zh-CN" sz="3600" dirty="0">
                                      <a:solidFill>
                                        <a:srgbClr val="244D87"/>
                                      </a:solidFill>
                                      <a:latin typeface="Cambria Math" panose="02040503050406030204" pitchFamily="18" charset="0"/>
                                      <a:ea typeface="Microsoft YaHei"/>
                                      <a:cs typeface="Consolas"/>
                                    </a:rPr>
                                    <m:t>𝑖</m:t>
                                  </m:r>
                                  <m:r>
                                    <a:rPr lang="zh-CN" sz="3600" dirty="0">
                                      <a:solidFill>
                                        <a:srgbClr val="244D87"/>
                                      </a:solidFill>
                                      <a:latin typeface="Cambria Math" panose="02040503050406030204" pitchFamily="18" charset="0"/>
                                      <a:ea typeface="Microsoft YaHei"/>
                                      <a:cs typeface="Consolas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zh-CN" sz="3600" dirty="0">
                                  <a:solidFill>
                                    <a:srgbClr val="244D87"/>
                                  </a:solidFill>
                                  <a:latin typeface="Cambria Math" panose="02040503050406030204" pitchFamily="18" charset="0"/>
                                  <a:ea typeface="Microsoft YaHei"/>
                                  <a:cs typeface="Consolas"/>
                                </a:rPr>
                                <m:t>,</m:t>
                              </m:r>
                              <m:func>
                                <m:funcPr>
                                  <m:ctrlPr>
                                    <a:rPr lang="zh-CN" sz="3600" i="1" dirty="0">
                                      <a:solidFill>
                                        <a:srgbClr val="244D87"/>
                                      </a:solidFill>
                                      <a:latin typeface="Cambria Math" panose="02040503050406030204" pitchFamily="18" charset="0"/>
                                      <a:ea typeface="Microsoft YaHei"/>
                                      <a:cs typeface="Consolas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zh-CN" sz="3600" i="1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0≤</m:t>
                                      </m:r>
                                      <m: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𝑗</m:t>
                                      </m:r>
                                      <m: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&lt;</m:t>
                                      </m:r>
                                      <m: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𝑖</m:t>
                                      </m:r>
                                      <m: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, </m:t>
                                      </m:r>
                                      <m:sSub>
                                        <m:sSubPr>
                                          <m:ctrlPr>
                                            <a:rPr lang="zh-CN" sz="3600" i="1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 panose="02040503050406030204" pitchFamily="18" charset="0"/>
                                              <a:ea typeface="Microsoft YaHei"/>
                                              <a:cs typeface="Consola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sz="3600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 panose="02040503050406030204" pitchFamily="18" charset="0"/>
                                              <a:ea typeface="Microsoft YaHei"/>
                                              <a:cs typeface="Consolas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zh-CN" sz="3600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 panose="02040503050406030204" pitchFamily="18" charset="0"/>
                                              <a:ea typeface="Microsoft YaHei"/>
                                              <a:cs typeface="Consolas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=</m:t>
                                      </m:r>
                                      <m:sSub>
                                        <m:sSubPr>
                                          <m:ctrlPr>
                                            <a:rPr lang="zh-CN" sz="3600" i="1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 panose="02040503050406030204" pitchFamily="18" charset="0"/>
                                              <a:ea typeface="Microsoft YaHei"/>
                                              <a:cs typeface="Consola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sz="3600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 panose="02040503050406030204" pitchFamily="18" charset="0"/>
                                              <a:ea typeface="Microsoft YaHei"/>
                                              <a:cs typeface="Consolas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zh-CN" sz="3600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 panose="02040503050406030204" pitchFamily="18" charset="0"/>
                                              <a:ea typeface="Microsoft YaHei"/>
                                              <a:cs typeface="Consolas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⊕</m:t>
                                      </m:r>
                                      <m: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𝑘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ctrlPr>
                                        <a:rPr lang="zh-CN" sz="3600" i="1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𝑑</m:t>
                                      </m:r>
                                      <m:sSub>
                                        <m:sSubPr>
                                          <m:ctrlPr>
                                            <a:rPr lang="zh-CN" sz="3600" i="1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 panose="02040503050406030204" pitchFamily="18" charset="0"/>
                                              <a:ea typeface="Microsoft YaHei"/>
                                              <a:cs typeface="Consola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zh-CN" sz="3600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 panose="02040503050406030204" pitchFamily="18" charset="0"/>
                                              <a:ea typeface="Microsoft YaHei"/>
                                              <a:cs typeface="Consolas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zh-CN" sz="3600" dirty="0">
                                              <a:solidFill>
                                                <a:srgbClr val="244D87"/>
                                              </a:solidFill>
                                              <a:latin typeface="Cambria Math" panose="02040503050406030204" pitchFamily="18" charset="0"/>
                                              <a:ea typeface="Microsoft YaHei"/>
                                              <a:cs typeface="Consolas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zh-CN" sz="3600" dirty="0">
                                          <a:solidFill>
                                            <a:srgbClr val="244D87"/>
                                          </a:solidFill>
                                          <a:latin typeface="Cambria Math" panose="02040503050406030204" pitchFamily="18" charset="0"/>
                                          <a:ea typeface="Microsoft YaHei"/>
                                          <a:cs typeface="Consolas"/>
                                        </a:rPr>
                                        <m:t>+1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  <a:endParaRPr sz="2400" dirty="0"/>
              </a:p>
            </p:txBody>
          </p:sp>
        </mc:Choice>
        <mc:Fallback xmlns="">
          <p:sp>
            <p:nvSpPr>
              <p:cNvPr id="9" name="formula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202" y="3413998"/>
                <a:ext cx="9484519" cy="2095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1"/>
          <p:cNvGrpSpPr/>
          <p:nvPr/>
        </p:nvGrpSpPr>
        <p:grpSpPr>
          <a:xfrm>
            <a:off x="1508760" y="6017419"/>
            <a:ext cx="8794242" cy="586740"/>
            <a:chOff x="1508760" y="6010275"/>
            <a:chExt cx="8794242" cy="586740"/>
          </a:xfrm>
        </p:grpSpPr>
        <p:sp>
          <p:nvSpPr>
            <p:cNvPr id="10" name="TextBox 10"/>
            <p:cNvSpPr txBox="1"/>
            <p:nvPr/>
          </p:nvSpPr>
          <p:spPr>
            <a:xfrm>
              <a:off x="1508760" y="6010275"/>
              <a:ext cx="8794242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① 不以 i 结尾：最优数量包含在 dp[i−1] 中。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7062791"/>
            <a:ext cx="14693265" cy="1108060"/>
            <a:chOff x="1508760" y="6677025"/>
            <a:chExt cx="8692806" cy="1108060"/>
          </a:xfrm>
        </p:grpSpPr>
        <p:sp>
          <p:nvSpPr>
            <p:cNvPr id="12" name="TextBox 12"/>
            <p:cNvSpPr txBox="1"/>
            <p:nvPr/>
          </p:nvSpPr>
          <p:spPr>
            <a:xfrm>
              <a:off x="1508760" y="6677025"/>
              <a:ext cx="8692806" cy="530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② 以 i 结尾：设最后一段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合法区间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为 [j+1,i]，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该区间需满足</a:t>
              </a: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p[i] ^ p[j] == k。</a:t>
              </a:r>
              <a:endParaRPr 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08760" y="7254875"/>
              <a:ext cx="8612505" cy="530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那么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前面最多选 dp[j] 段，所以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区间数量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最多为 dp[j]+1。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将推导落实为算法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671054" cy="790575"/>
            <a:chOff x="1200150" y="2115502"/>
            <a:chExt cx="7671054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确定初始状态、计算顺序与答案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90900"/>
            <a:ext cx="2453640" cy="586740"/>
            <a:chOff x="1508760" y="3390900"/>
            <a:chExt cx="2453640" cy="5867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90900"/>
              <a:ext cx="24536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从哪里开始？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747260" y="3390900"/>
            <a:ext cx="10510647" cy="1205865"/>
            <a:chOff x="4747260" y="3390900"/>
            <a:chExt cx="10510647" cy="1205865"/>
          </a:xfrm>
        </p:grpSpPr>
        <p:sp>
          <p:nvSpPr>
            <p:cNvPr id="11" name="TextBox 11"/>
            <p:cNvSpPr txBox="1"/>
            <p:nvPr/>
          </p:nvSpPr>
          <p:spPr>
            <a:xfrm>
              <a:off x="4747260" y="3390900"/>
              <a:ext cx="709803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dp[0]=0：没有元素时，最多选 0 段。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47260" y="4010025"/>
              <a:ext cx="1051064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p[0]=0：保留空前缀，才能计算从第 1 个数开始的区间。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08760" y="5010150"/>
            <a:ext cx="2857500" cy="586740"/>
            <a:chOff x="1508760" y="5010150"/>
            <a:chExt cx="2857500" cy="586740"/>
          </a:xfrm>
        </p:grpSpPr>
        <p:sp>
          <p:nvSpPr>
            <p:cNvPr id="14" name="TextBox 14"/>
            <p:cNvSpPr txBox="1"/>
            <p:nvPr/>
          </p:nvSpPr>
          <p:spPr>
            <a:xfrm>
              <a:off x="1508760" y="5010150"/>
              <a:ext cx="28575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按什么顺序算？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747260" y="5010150"/>
            <a:ext cx="10268331" cy="1699915"/>
            <a:chOff x="4747260" y="5010150"/>
            <a:chExt cx="10268331" cy="1699915"/>
          </a:xfrm>
        </p:grpSpPr>
        <p:sp>
          <p:nvSpPr>
            <p:cNvPr id="16" name="TextBox 16"/>
            <p:cNvSpPr txBox="1"/>
            <p:nvPr/>
          </p:nvSpPr>
          <p:spPr>
            <a:xfrm>
              <a:off x="4747260" y="5010150"/>
              <a:ext cx="711822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 从 1 到 n，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先令 dp[i]=dp[i−1]。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747260" y="5629275"/>
              <a:ext cx="1026833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再枚举 j=0…i−1，检查合法性，用 dp[j]+1 尝试更新。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747260" y="6248400"/>
              <a:ext cx="814806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依赖的状态下标都小于 i，因此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满足拓扑序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08760" y="7248525"/>
            <a:ext cx="2857500" cy="586740"/>
            <a:chOff x="1508760" y="7248525"/>
            <a:chExt cx="2857500" cy="586740"/>
          </a:xfrm>
        </p:grpSpPr>
        <p:sp>
          <p:nvSpPr>
            <p:cNvPr id="20" name="TextBox 20"/>
            <p:cNvSpPr txBox="1"/>
            <p:nvPr/>
          </p:nvSpPr>
          <p:spPr>
            <a:xfrm>
              <a:off x="1508760" y="7248525"/>
              <a:ext cx="28575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最终输出什么？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747260" y="7248525"/>
            <a:ext cx="8269224" cy="586740"/>
            <a:chOff x="4747260" y="7248525"/>
            <a:chExt cx="8269224" cy="586740"/>
          </a:xfrm>
        </p:grpSpPr>
        <p:sp>
          <p:nvSpPr>
            <p:cNvPr id="22" name="TextBox 22"/>
            <p:cNvSpPr txBox="1"/>
            <p:nvPr/>
          </p:nvSpPr>
          <p:spPr>
            <a:xfrm>
              <a:off x="4747260" y="7248525"/>
              <a:ext cx="826922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dp[n]：前 n 个数就是题目给出的整个序列。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08760" y="8391525"/>
            <a:ext cx="13943457" cy="461665"/>
            <a:chOff x="1508760" y="8391525"/>
            <a:chExt cx="13943457" cy="461665"/>
          </a:xfrm>
        </p:grpSpPr>
        <p:sp>
          <p:nvSpPr>
            <p:cNvPr id="24" name="TextBox 24"/>
            <p:cNvSpPr txBox="1"/>
            <p:nvPr/>
          </p:nvSpPr>
          <p:spPr>
            <a:xfrm>
              <a:off x="1508760" y="8391525"/>
              <a:ext cx="1394345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j 可以为 0，但不能等于 i；否则 [j+1,i] 是</a:t>
              </a:r>
              <a:r>
                <a:rPr lang="zh-CN" altLang="en-US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非法的空</a:t>
              </a:r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区间，k=0 时会被误计入。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DP 演算 · i=1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10415588" cy="623248"/>
            <a:chOff x="1200150" y="2115502"/>
            <a:chExt cx="7834617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834617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alt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DP</a:t>
              </a:r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推导：</a:t>
              </a: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计算 dp[1]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08759" y="3800479"/>
            <a:ext cx="10578465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40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a=[2,1,0,3]，k=2；p=[0,2,3,3,0]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08760" y="5295900"/>
            <a:ext cx="7178802" cy="586740"/>
            <a:chOff x="1508760" y="5295900"/>
            <a:chExt cx="7178802" cy="586740"/>
          </a:xfrm>
        </p:grpSpPr>
        <p:sp>
          <p:nvSpPr>
            <p:cNvPr id="13" name="TextBox 13"/>
            <p:cNvSpPr txBox="1"/>
            <p:nvPr/>
          </p:nvSpPr>
          <p:spPr>
            <a:xfrm>
              <a:off x="1508760" y="5295900"/>
              <a:ext cx="7178802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处理前：dp[0]=0。先继承，dp[1]=0。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8760" y="5962650"/>
            <a:ext cx="7643241" cy="586740"/>
            <a:chOff x="1508760" y="5962650"/>
            <a:chExt cx="7643241" cy="586740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5969000"/>
              <a:ext cx="7643241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枚举 j=0：p[1] ^ p[0] = 2 ^ 0 = 2。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6629400"/>
            <a:ext cx="6734556" cy="586740"/>
            <a:chOff x="1508760" y="6629400"/>
            <a:chExt cx="6734556" cy="586740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6642100"/>
              <a:ext cx="6734556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条件成立：候选数量 dp[0]+1 = 1。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08760" y="7296150"/>
            <a:ext cx="6492240" cy="586740"/>
            <a:chOff x="1508760" y="7296150"/>
            <a:chExt cx="6492240" cy="586740"/>
          </a:xfrm>
        </p:grpSpPr>
        <p:sp>
          <p:nvSpPr>
            <p:cNvPr id="19" name="TextBox 19"/>
            <p:cNvSpPr txBox="1"/>
            <p:nvPr/>
          </p:nvSpPr>
          <p:spPr>
            <a:xfrm>
              <a:off x="1508760" y="7315200"/>
              <a:ext cx="6492240" cy="702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处理后：dp[1] = max(0,1) = 1。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08760" y="8135302"/>
            <a:ext cx="4610100" cy="623248"/>
            <a:chOff x="1508760" y="8135302"/>
            <a:chExt cx="4610100" cy="623248"/>
          </a:xfrm>
        </p:grpSpPr>
        <p:sp>
          <p:nvSpPr>
            <p:cNvPr id="21" name="TextBox 21"/>
            <p:cNvSpPr txBox="1"/>
            <p:nvPr/>
          </p:nvSpPr>
          <p:spPr>
            <a:xfrm>
              <a:off x="1508760" y="8135302"/>
              <a:ext cx="4610100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dp：</a:t>
              </a:r>
              <a:r>
                <a:rPr lang="en-US" alt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[</a:t>
              </a:r>
              <a:r>
                <a:rPr 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0, 1, …</a:t>
              </a:r>
              <a:r>
                <a:rPr lang="en-US" alt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]</a:t>
              </a:r>
              <a:endParaRPr lang="zh-CN" sz="4050" dirty="0">
                <a:solidFill>
                  <a:srgbClr val="ED7D3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DP 演算 · i=2,3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788737" cy="623248"/>
            <a:chOff x="1200150" y="2115502"/>
            <a:chExt cx="8788737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788737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计算 dp[2]、dp[3]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4950" y="3372802"/>
            <a:ext cx="4415790" cy="3271838"/>
            <a:chOff x="1504950" y="3372802"/>
            <a:chExt cx="4415790" cy="3271838"/>
          </a:xfrm>
        </p:grpSpPr>
        <p:sp>
          <p:nvSpPr>
            <p:cNvPr id="9" name="TextBox 9"/>
            <p:cNvSpPr txBox="1"/>
            <p:nvPr/>
          </p:nvSpPr>
          <p:spPr>
            <a:xfrm>
              <a:off x="1504950" y="3372802"/>
              <a:ext cx="153743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 = 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08760" y="4343400"/>
              <a:ext cx="4411980" cy="2301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先继承 dp[1]=1。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target = 3 ^ 2 = 1。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过去的前缀值：0、2。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没有 1，保持 dp[2]=1。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0" y="3372802"/>
            <a:ext cx="4472940" cy="3271838"/>
            <a:chOff x="9410700" y="3372802"/>
            <a:chExt cx="4472940" cy="3271838"/>
          </a:xfrm>
        </p:grpSpPr>
        <p:sp>
          <p:nvSpPr>
            <p:cNvPr id="12" name="TextBox 12"/>
            <p:cNvSpPr txBox="1"/>
            <p:nvPr/>
          </p:nvSpPr>
          <p:spPr>
            <a:xfrm>
              <a:off x="9410700" y="3372802"/>
              <a:ext cx="153743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 = 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4510" y="4343400"/>
              <a:ext cx="4469130" cy="2301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先继承 dp[2]=1。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target = 3 ^ 2 = 1。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过去的前缀值：0、2、3。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没有 1，保持 dp[3]=1。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4949" y="7659052"/>
            <a:ext cx="5717381" cy="623248"/>
            <a:chOff x="1504950" y="7659052"/>
            <a:chExt cx="5081302" cy="623248"/>
          </a:xfrm>
        </p:grpSpPr>
        <p:sp>
          <p:nvSpPr>
            <p:cNvPr id="15" name="TextBox 15"/>
            <p:cNvSpPr txBox="1"/>
            <p:nvPr/>
          </p:nvSpPr>
          <p:spPr>
            <a:xfrm>
              <a:off x="1504950" y="7659052"/>
              <a:ext cx="5081302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dp：</a:t>
              </a:r>
              <a:r>
                <a:rPr lang="en-US" alt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[</a:t>
              </a:r>
              <a:r>
                <a:rPr 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0, 1, 1, 1, …</a:t>
              </a:r>
              <a:r>
                <a:rPr lang="en-US" alt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]</a:t>
              </a:r>
              <a:endParaRPr lang="zh-CN" sz="4050" dirty="0">
                <a:solidFill>
                  <a:srgbClr val="ED7D3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sp>
        <p:nvSpPr>
          <p:cNvPr id="3" name="TextBox 9">
            <a:extLst>
              <a:ext uri="{FF2B5EF4-FFF2-40B4-BE49-F238E27FC236}">
                <a16:creationId xmlns:a16="http://schemas.microsoft.com/office/drawing/2014/main" id="{33FAD06C-84ED-B54F-AC53-FD95FCF01B48}"/>
              </a:ext>
            </a:extLst>
          </p:cNvPr>
          <p:cNvSpPr txBox="1"/>
          <p:nvPr/>
        </p:nvSpPr>
        <p:spPr>
          <a:xfrm>
            <a:off x="7423784" y="1140023"/>
            <a:ext cx="10578465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40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a=[2,1,0,3]，k=2；p=[0,2,3,3,0]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DP 演算 · i=4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1" y="2115502"/>
            <a:ext cx="3143250" cy="623248"/>
            <a:chOff x="1200150" y="2115502"/>
            <a:chExt cx="8925039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925039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计算 dp[4]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438525"/>
            <a:ext cx="7178802" cy="586740"/>
            <a:chOff x="1508760" y="3438525"/>
            <a:chExt cx="7178802" cy="5867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438525"/>
              <a:ext cx="7178802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处理前：dp[3]=1。先继承，dp[4]=1。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8760" y="4105275"/>
            <a:ext cx="6875907" cy="586740"/>
            <a:chOff x="1508760" y="4105275"/>
            <a:chExt cx="6875907" cy="586740"/>
          </a:xfrm>
        </p:grpSpPr>
        <p:sp>
          <p:nvSpPr>
            <p:cNvPr id="11" name="TextBox 11"/>
            <p:cNvSpPr txBox="1"/>
            <p:nvPr/>
          </p:nvSpPr>
          <p:spPr>
            <a:xfrm>
              <a:off x="1508760" y="4111625"/>
              <a:ext cx="6875907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target = p[4] ^ k = 0 ^ 2 = 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59" y="4784725"/>
            <a:ext cx="10392729" cy="607154"/>
            <a:chOff x="1508759" y="4784725"/>
            <a:chExt cx="8171021" cy="607154"/>
          </a:xfrm>
        </p:grpSpPr>
        <p:sp>
          <p:nvSpPr>
            <p:cNvPr id="13" name="TextBox 13"/>
            <p:cNvSpPr txBox="1"/>
            <p:nvPr/>
          </p:nvSpPr>
          <p:spPr>
            <a:xfrm>
              <a:off x="1508759" y="4784725"/>
              <a:ext cx="8171021" cy="6071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找到 j=1，p[1]=2；候选 dp[1]+1=2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，对应着两个区间。</a:t>
              </a:r>
              <a:endParaRPr 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8760" y="5729690"/>
            <a:ext cx="5603748" cy="607154"/>
            <a:chOff x="1508760" y="5457825"/>
            <a:chExt cx="5603748" cy="607154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5457825"/>
              <a:ext cx="5603748" cy="6071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处理后：dp[4]=max(1,2)=2。</a:t>
              </a:r>
              <a:endParaRPr lang="en-US" altLang="zh-CN" sz="300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04950" y="6915150"/>
            <a:ext cx="8794623" cy="762000"/>
            <a:chOff x="1619250" y="6715125"/>
            <a:chExt cx="8794623" cy="762000"/>
          </a:xfrm>
        </p:grpSpPr>
        <p:sp>
          <p:nvSpPr>
            <p:cNvPr id="17" name="Rectangle 17"/>
            <p:cNvSpPr/>
            <p:nvPr/>
          </p:nvSpPr>
          <p:spPr>
            <a:xfrm>
              <a:off x="1619250" y="6715125"/>
              <a:ext cx="3105150" cy="762000"/>
            </a:xfrm>
            <a:prstGeom prst="roundRect">
              <a:avLst>
                <a:gd name="adj" fmla="val 225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5810250" y="6715125"/>
              <a:ext cx="3105150" cy="762000"/>
            </a:xfrm>
            <a:prstGeom prst="roundRect">
              <a:avLst>
                <a:gd name="adj" fmla="val 225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032635" y="6915150"/>
              <a:ext cx="217093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选择</a:t>
              </a:r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 [1,1]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23635" y="6915150"/>
              <a:ext cx="419023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再接 [2,4]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04950" y="8135302"/>
            <a:ext cx="8539163" cy="1246495"/>
            <a:chOff x="1504950" y="8135302"/>
            <a:chExt cx="8107223" cy="1246495"/>
          </a:xfrm>
        </p:grpSpPr>
        <p:sp>
          <p:nvSpPr>
            <p:cNvPr id="22" name="TextBox 22"/>
            <p:cNvSpPr txBox="1"/>
            <p:nvPr/>
          </p:nvSpPr>
          <p:spPr>
            <a:xfrm>
              <a:off x="1504950" y="8135302"/>
              <a:ext cx="8107223" cy="12464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dp：</a:t>
              </a:r>
              <a:r>
                <a:rPr lang="en-US" alt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[</a:t>
              </a:r>
              <a:r>
                <a:rPr 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0, 1, 1, 1, 2</a:t>
              </a:r>
              <a:r>
                <a:rPr lang="en-US" alt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]</a:t>
              </a:r>
              <a:r>
                <a:rPr 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　　答案：2</a:t>
              </a:r>
            </a:p>
          </p:txBody>
        </p:sp>
      </p:grpSp>
      <p:sp>
        <p:nvSpPr>
          <p:cNvPr id="3" name="TextBox 9">
            <a:extLst>
              <a:ext uri="{FF2B5EF4-FFF2-40B4-BE49-F238E27FC236}">
                <a16:creationId xmlns:a16="http://schemas.microsoft.com/office/drawing/2014/main" id="{E469C207-E78F-30A5-3D02-40D9F563C557}"/>
              </a:ext>
            </a:extLst>
          </p:cNvPr>
          <p:cNvSpPr txBox="1"/>
          <p:nvPr/>
        </p:nvSpPr>
        <p:spPr>
          <a:xfrm>
            <a:off x="7423785" y="1140023"/>
            <a:ext cx="8985410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4000" dirty="0">
                <a:solidFill>
                  <a:schemeClr val="accent5"/>
                </a:solidFill>
                <a:latin typeface="Consolas"/>
                <a:ea typeface="Microsoft YaHei"/>
                <a:cs typeface="Consolas"/>
              </a:rPr>
              <a:t>a=[2,1,0,3]，k=2；p=[0,2,3,3,0]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基础 DP · 代码 1/2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440729" cy="790575"/>
            <a:chOff x="1200150" y="2115502"/>
            <a:chExt cx="6440729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44072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基础 DP：读入并计算前缀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0283" y="3192779"/>
            <a:ext cx="7126511" cy="5601533"/>
            <a:chOff x="1510284" y="3430653"/>
            <a:chExt cx="6816852" cy="4796392"/>
          </a:xfrm>
        </p:grpSpPr>
        <p:sp>
          <p:nvSpPr>
            <p:cNvPr id="9" name="TextBox 9"/>
            <p:cNvSpPr txBox="1"/>
            <p:nvPr/>
          </p:nvSpPr>
          <p:spPr>
            <a:xfrm>
              <a:off x="1510284" y="3430653"/>
              <a:ext cx="6816852" cy="4796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freopen("xor.in", "r", stdin);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freopen("xor.out", "w", stdout);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ios::sync_with_stdio(</a:t>
              </a:r>
              <a:r>
                <a:rPr lang="zh-CN" sz="2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cin.tie(</a:t>
              </a:r>
              <a:r>
                <a:rPr lang="zh-CN" sz="2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nullptr</a:t>
              </a: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n, k; cin &gt;&gt; n &gt;&gt; k;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vector&lt;</a:t>
              </a:r>
              <a:r>
                <a:rPr lang="zh-CN" sz="2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&gt; p(n + 1, 0);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vector&lt;</a:t>
              </a:r>
              <a:r>
                <a:rPr lang="zh-CN" sz="2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&gt; dp(n + 1, 0);</a:t>
              </a:r>
              <a:br>
                <a:rPr sz="2000" dirty="0"/>
              </a:br>
              <a:r>
                <a:rPr lang="zh-CN" sz="280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    // 一次构建全部前缀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zh-CN" sz="2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i = 1; i &lt;= n; ++i) {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zh-CN" sz="2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x; cin &gt;&gt; x;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p[i] = p[i - 1] ^ x;</a:t>
              </a:r>
              <a:br>
                <a:rPr sz="2000" dirty="0"/>
              </a:br>
              <a:r>
                <a:rPr lang="zh-CN" sz="2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144000" y="4695081"/>
            <a:ext cx="8144066" cy="2254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>
              <a:lnSpc>
                <a:spcPts val="4500"/>
              </a:lnSpc>
            </a:pPr>
            <a:r>
              <a:rPr lang="zh-CN" sz="2800" dirty="0"/>
              <a:t>p 和 dp </a:t>
            </a:r>
            <a:r>
              <a:rPr lang="zh-CN" altLang="en-US" sz="2800" dirty="0"/>
              <a:t>的大小</a:t>
            </a:r>
            <a:r>
              <a:rPr lang="zh-CN" sz="2800" dirty="0"/>
              <a:t>都开到 n</a:t>
            </a:r>
            <a:r>
              <a:rPr lang="en-US" altLang="zh-CN" sz="2800" dirty="0"/>
              <a:t> + 1</a:t>
            </a:r>
            <a:r>
              <a:rPr lang="zh-CN" sz="2800" dirty="0"/>
              <a:t>，初始化为零，保留位置零</a:t>
            </a:r>
            <a:r>
              <a:rPr lang="zh-CN" altLang="en-US" sz="2800" dirty="0"/>
              <a:t>采用 </a:t>
            </a:r>
            <a:r>
              <a:rPr lang="en-US" altLang="zh-CN" sz="2800" dirty="0"/>
              <a:t>1 </a:t>
            </a:r>
            <a:r>
              <a:rPr lang="zh-CN" altLang="en-US" sz="2800" dirty="0"/>
              <a:t>开始的索引</a:t>
            </a:r>
            <a:r>
              <a:rPr lang="zh-CN" sz="2800" dirty="0"/>
              <a:t>。</a:t>
            </a:r>
            <a:endParaRPr lang="en-US" altLang="zh-CN" sz="2800" dirty="0"/>
          </a:p>
          <a:p>
            <a:pPr algn="l">
              <a:lnSpc>
                <a:spcPts val="4500"/>
              </a:lnSpc>
            </a:pPr>
            <a:r>
              <a:rPr lang="zh-CN" sz="2800" dirty="0"/>
              <a:t>读取每个元素 x 时，用前一个前缀异或 x 生成当前前缀</a:t>
            </a:r>
            <a:r>
              <a:rPr lang="zh-CN" altLang="en-US" sz="2800" dirty="0"/>
              <a:t>异或</a:t>
            </a:r>
            <a:r>
              <a:rPr lang="zh-CN" sz="2800" dirty="0"/>
              <a:t>，</a:t>
            </a:r>
            <a:r>
              <a:rPr lang="zh-CN" altLang="en-US" sz="2800" dirty="0"/>
              <a:t>之后的算法</a:t>
            </a:r>
            <a:r>
              <a:rPr lang="zh-CN" sz="2800" dirty="0"/>
              <a:t>不必额外保存原数组。</a:t>
            </a:r>
            <a:endParaRPr lang="zh-CN" sz="3600" dirty="0">
              <a:solidFill>
                <a:schemeClr val="dk1"/>
              </a:solidFill>
              <a:latin typeface="Consolas"/>
              <a:ea typeface="Microsoft YaHei"/>
              <a:cs typeface="Consola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基础 DP · 代码 2/2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440729" cy="790575"/>
            <a:chOff x="1200150" y="2115502"/>
            <a:chExt cx="6440729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44072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基础 DP：枚举所有左边界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10284" y="3280410"/>
            <a:ext cx="8776716" cy="4827111"/>
            <a:chOff x="1510284" y="3280410"/>
            <a:chExt cx="8776716" cy="4827111"/>
          </a:xfrm>
        </p:grpSpPr>
        <p:sp>
          <p:nvSpPr>
            <p:cNvPr id="9" name="TextBox 9"/>
            <p:cNvSpPr txBox="1"/>
            <p:nvPr/>
          </p:nvSpPr>
          <p:spPr>
            <a:xfrm>
              <a:off x="1510284" y="3280410"/>
              <a:ext cx="7242391" cy="710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    // 外层枚举右端点，内层枚举前缀位置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10284" y="3623310"/>
              <a:ext cx="6824396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i = 1; i &lt;= n; ++i)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10284" y="3966210"/>
              <a:ext cx="5225110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dp[i] = dp[i - 1];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10284" y="4309110"/>
              <a:ext cx="7424128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j = 0; j &lt; i; ++j)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10284" y="4652010"/>
              <a:ext cx="7424128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((p[i] ^ p[j]) == k)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10284" y="4994910"/>
              <a:ext cx="8776716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        dp[i] = max(dp[i], dp[j] + 1);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10284" y="5337810"/>
              <a:ext cx="7823949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                   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10284" y="5680710"/>
              <a:ext cx="2626271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    }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10284" y="6023610"/>
              <a:ext cx="1826628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}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10284" y="6366510"/>
              <a:ext cx="1026986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10284" y="6709410"/>
              <a:ext cx="5225110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cout &lt;&lt; dp[n];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10284" y="7052310"/>
              <a:ext cx="2626271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0;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10284" y="7395210"/>
              <a:ext cx="227343" cy="71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272836" y="4222802"/>
            <a:ext cx="6050756" cy="530210"/>
            <a:chOff x="12653010" y="4486275"/>
            <a:chExt cx="1645920" cy="530210"/>
          </a:xfrm>
        </p:grpSpPr>
        <p:sp>
          <p:nvSpPr>
            <p:cNvPr id="25" name="TextBox 25"/>
            <p:cNvSpPr txBox="1"/>
            <p:nvPr/>
          </p:nvSpPr>
          <p:spPr>
            <a:xfrm>
              <a:off x="12653010" y="4486275"/>
              <a:ext cx="1645920" cy="530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先继承</a:t>
              </a:r>
              <a:r>
                <a:rPr lang="en-US" altLang="zh-CN" sz="3000" dirty="0" err="1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dp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[i-1]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然后检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查合法区间。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272836" y="5042131"/>
            <a:ext cx="5586411" cy="2262992"/>
            <a:chOff x="12653010" y="6010275"/>
            <a:chExt cx="2857500" cy="2262992"/>
          </a:xfrm>
        </p:grpSpPr>
        <p:sp>
          <p:nvSpPr>
            <p:cNvPr id="29" name="TextBox 29"/>
            <p:cNvSpPr txBox="1"/>
            <p:nvPr/>
          </p:nvSpPr>
          <p:spPr>
            <a:xfrm>
              <a:off x="12653010" y="6010275"/>
              <a:ext cx="2211324" cy="22629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如果合法 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用 dp[j]+1尝试更新答案。</a:t>
              </a:r>
            </a:p>
            <a:p>
              <a:pPr algn="l">
                <a:lnSpc>
                  <a:spcPts val="4500"/>
                </a:lnSpc>
              </a:pPr>
              <a:endParaRPr 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2653010" y="6581775"/>
              <a:ext cx="2857500" cy="5317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endParaRPr 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272835" y="6521289"/>
            <a:ext cx="4351973" cy="530210"/>
            <a:chOff x="12439280" y="6714172"/>
            <a:chExt cx="3382518" cy="530210"/>
          </a:xfrm>
        </p:grpSpPr>
        <p:sp>
          <p:nvSpPr>
            <p:cNvPr id="32" name="TextBox 32"/>
            <p:cNvSpPr txBox="1"/>
            <p:nvPr/>
          </p:nvSpPr>
          <p:spPr>
            <a:xfrm>
              <a:off x="12439280" y="6714172"/>
              <a:ext cx="3382518" cy="530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j &lt; i 保证</a:t>
              </a:r>
              <a:r>
                <a:rPr lang="zh-CN" altLang="en-US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区间</a:t>
              </a:r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非空。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基础 DP · 成本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580632" cy="790575"/>
            <a:chOff x="1200150" y="2115502"/>
            <a:chExt cx="6580632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58063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基础动态规划的时间复杂度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4036009"/>
            <a:ext cx="15579090" cy="1309269"/>
            <a:chOff x="1508760" y="3581400"/>
            <a:chExt cx="15579090" cy="1309269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581400"/>
              <a:ext cx="15579090" cy="13092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第 i 轮检查 i 个 j，总次数是 1+2+…+n。</a:t>
              </a:r>
              <a:endParaRPr lang="en-US" alt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等差数列求和：总数为 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n 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乘 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n 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加一再除以二，时间复杂度为平方级。</a:t>
              </a:r>
              <a:endParaRPr lang="zh-CN" sz="3000" dirty="0">
                <a:solidFill>
                  <a:schemeClr val="dk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08760" y="6387696"/>
            <a:ext cx="9849803" cy="1107291"/>
            <a:chOff x="1508759" y="7105650"/>
            <a:chExt cx="9849803" cy="1107291"/>
          </a:xfrm>
        </p:grpSpPr>
        <p:sp>
          <p:nvSpPr>
            <p:cNvPr id="14" name="TextBox 14"/>
            <p:cNvSpPr txBox="1"/>
            <p:nvPr/>
          </p:nvSpPr>
          <p:spPr>
            <a:xfrm>
              <a:off x="1508759" y="7105650"/>
              <a:ext cx="9849803" cy="11072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故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时间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复杂度为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O(n²)，空间 O(n)。</a:t>
              </a:r>
              <a:br>
                <a:rPr dirty="0"/>
              </a:b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可以拿到 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60 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分，如果想要得到满分则</a:t>
              </a: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必须继续优化。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寻找 DP 的优化方向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306687" cy="623248"/>
            <a:chOff x="1200150" y="2115502"/>
            <a:chExt cx="9306687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9306687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考虑 </a:t>
              </a:r>
              <a:r>
                <a:rPr lang="en-US" alt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DP </a:t>
              </a:r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的优化</a:t>
              </a:r>
              <a:endParaRPr lang="zh-CN" sz="405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D49FD4A2-EBBA-2C6C-953A-D3772A9CE323}"/>
                  </a:ext>
                </a:extLst>
              </p:cNvPr>
              <p:cNvSpPr txBox="1"/>
              <p:nvPr/>
            </p:nvSpPr>
            <p:spPr>
              <a:xfrm>
                <a:off x="1744503" y="2930167"/>
                <a:ext cx="15029022" cy="130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动态规划的优化，可以从一个问题开始思考：</a:t>
                </a:r>
                <a:r>
                  <a:rPr lang="zh-CN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每次计算 </a:t>
                </a:r>
                <a14:m>
                  <m:oMath xmlns:m="http://schemas.openxmlformats.org/officeDocument/2006/math">
                    <m:r>
                      <a:rPr lang="en-US" altLang="zh-CN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𝒅𝒑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𝒊</m:t>
                        </m:r>
                      </m:e>
                    </m:d>
                  </m:oMath>
                </a14:m>
                <a:r>
                  <a:rPr lang="en-US" altLang="zh-CN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时，为什么都要把前面的位置重新检查一遍？能不能把需要的信息提前保存下来？</a:t>
                </a:r>
                <a:endParaRPr lang="zh-CN" altLang="en-US" sz="3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D49FD4A2-EBBA-2C6C-953A-D3772A9CE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4503" y="2930167"/>
                <a:ext cx="15029022" cy="1303370"/>
              </a:xfrm>
              <a:prstGeom prst="rect">
                <a:avLst/>
              </a:prstGeom>
              <a:blipFill>
                <a:blip r:embed="rId3"/>
                <a:stretch>
                  <a:fillRect l="-1541" r="-365" b="-173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24324F0-2F59-A2C0-D752-0C53F35275C5}"/>
                  </a:ext>
                </a:extLst>
              </p:cNvPr>
              <p:cNvSpPr txBox="1"/>
              <p:nvPr/>
            </p:nvSpPr>
            <p:spPr>
              <a:xfrm>
                <a:off x="1744503" y="4589713"/>
                <a:ext cx="15029022" cy="2088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我们定义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𝑑𝑝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altLang="zh-CN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表示：在前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个数中，最多能够选出多少个符合要求且互不重叠的区间。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考虑第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个位置时，第</a:t>
                </a: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二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种情况是：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选择区间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j</m:t>
                        </m:r>
                        <m:r>
                          <a:rPr lang="en-US" altLang="zh-CN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+1,</m:t>
                        </m:r>
                        <m:r>
                          <m:rPr>
                            <m:sty m:val="p"/>
                          </m:rPr>
                          <a:rPr lang="en-US" altLang="zh-CN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</m:e>
                    </m:d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：前面只能使用前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j</m:t>
                    </m:r>
                  </m:oMath>
                </a14:m>
                <a:r>
                  <a:rPr lang="en-US" altLang="zh-CN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个数，答案为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dp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j</m:t>
                        </m:r>
                      </m:e>
                    </m:d>
                    <m:r>
                      <a:rPr lang="en-US" altLang="zh-CN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24324F0-2F59-A2C0-D752-0C53F3527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4503" y="4589713"/>
                <a:ext cx="15029022" cy="2088200"/>
              </a:xfrm>
              <a:prstGeom prst="rect">
                <a:avLst/>
              </a:prstGeom>
              <a:blipFill>
                <a:blip r:embed="rId4"/>
                <a:stretch>
                  <a:fillRect l="-1095" r="-446" b="-9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F47D83CD-79F7-0BA3-DA01-F9E04F836844}"/>
                  </a:ext>
                </a:extLst>
              </p:cNvPr>
              <p:cNvSpPr txBox="1"/>
              <p:nvPr/>
            </p:nvSpPr>
            <p:spPr>
              <a:xfrm>
                <a:off x="1744503" y="7034089"/>
                <a:ext cx="15029022" cy="21861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而第二种情况还有附加要求区间的异或和等于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，因此必须枚举所有小于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的位置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，找出</a:t>
                </a: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满足 </a:t>
                </a:r>
                <a14:m>
                  <m:oMath xmlns:m="http://schemas.openxmlformats.org/officeDocument/2006/math">
                    <m:r>
                      <a:rPr lang="da-DK" altLang="zh-CN" sz="3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da-DK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da-DK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da-DK" altLang="zh-CN" sz="3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⊕</m:t>
                    </m:r>
                    <m:r>
                      <a:rPr lang="da-DK" altLang="zh-CN" sz="3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da-DK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da-DK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r>
                      <a:rPr lang="da-DK" altLang="zh-CN" sz="3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da-DK" altLang="zh-CN" sz="3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的位置，再比较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𝑑𝑝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3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每个位置最多检查前面的所有位置，故总时间复杂度为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3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3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3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F47D83CD-79F7-0BA3-DA01-F9E04F8368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4503" y="7034089"/>
                <a:ext cx="15029022" cy="2186111"/>
              </a:xfrm>
              <a:prstGeom prst="rect">
                <a:avLst/>
              </a:prstGeom>
              <a:blipFill>
                <a:blip r:embed="rId5"/>
                <a:stretch>
                  <a:fillRect l="-933" b="-6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41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寻找 DP 的优化方向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306687" cy="623248"/>
            <a:chOff x="1200150" y="2115502"/>
            <a:chExt cx="9306687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9306687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但是我们真的需要逐个检查这些位置吗？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8759" y="3432966"/>
            <a:ext cx="13978891" cy="568682"/>
            <a:chOff x="1508759" y="3954464"/>
            <a:chExt cx="13978891" cy="5686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1"/>
                <p:cNvSpPr txBox="1"/>
                <p:nvPr/>
              </p:nvSpPr>
              <p:spPr>
                <a:xfrm>
                  <a:off x="1508759" y="3954464"/>
                  <a:ext cx="13978891" cy="56868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spAutoFit/>
                </a:bodyPr>
                <a:lstStyle/>
                <a:p>
                  <a:pPr>
                    <a:lnSpc>
                      <a:spcPts val="4875"/>
                    </a:lnSpc>
                  </a:pPr>
                  <a:r>
                    <a:rPr lang="zh-CN" sz="30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>右端点 i 确定后，</a:t>
                  </a:r>
                  <a:r>
                    <a:rPr lang="zh-CN" altLang="en-US" sz="30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>那么</a:t>
                  </a:r>
                  <a:r>
                    <a:rPr lang="zh-CN" sz="30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>要找的前缀值 target 也已经确定</a:t>
                  </a:r>
                  <a:r>
                    <a:rPr lang="en-US" altLang="zh-CN" sz="30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>(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0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target</m:t>
                      </m:r>
                      <m:r>
                        <a:rPr lang="en-US" sz="32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sz="32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𝑝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sz="32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𝑖</m:t>
                          </m:r>
                        </m:e>
                      </m:d>
                      <m:r>
                        <a:rPr lang="en-US" sz="32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⊕</m:t>
                      </m:r>
                      <m:r>
                        <a:rPr lang="en-US" sz="32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𝑘</m:t>
                      </m:r>
                    </m:oMath>
                  </a14:m>
                  <a:r>
                    <a:rPr lang="en-US" altLang="zh-CN" sz="30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>)</a:t>
                  </a:r>
                  <a:r>
                    <a:rPr lang="zh-CN" sz="300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Consolas"/>
                    </a:rPr>
                    <a:t>。</a:t>
                  </a:r>
                </a:p>
              </p:txBody>
            </p:sp>
          </mc:Choice>
          <mc:Fallback xmlns="">
            <p:sp>
              <p:nvSpPr>
                <p:cNvPr id="11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8759" y="3954464"/>
                  <a:ext cx="13978891" cy="568682"/>
                </a:xfrm>
                <a:prstGeom prst="rect">
                  <a:avLst/>
                </a:prstGeom>
                <a:blipFill>
                  <a:blip r:embed="rId3"/>
                  <a:stretch>
                    <a:fillRect l="-1656" t="-3226" r="-349" b="-41935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4"/>
          <p:cNvGrpSpPr/>
          <p:nvPr/>
        </p:nvGrpSpPr>
        <p:grpSpPr>
          <a:xfrm>
            <a:off x="1508759" y="4561917"/>
            <a:ext cx="15239999" cy="923330"/>
            <a:chOff x="1508760" y="4587875"/>
            <a:chExt cx="10288524" cy="9233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3"/>
                <p:cNvSpPr txBox="1"/>
                <p:nvPr/>
              </p:nvSpPr>
              <p:spPr>
                <a:xfrm>
                  <a:off x="1508760" y="4587875"/>
                  <a:ext cx="10288524" cy="9233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spAutoFit/>
                </a:bodyPr>
                <a:lstStyle/>
                <a:p>
                  <a:r>
                    <a:rPr lang="zh-CN" altLang="en-US" sz="3000" dirty="0"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如果过去有多个位置的前缀异或和都等于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3000" i="0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target</m:t>
                      </m:r>
                    </m:oMath>
                  </a14:m>
                  <a:r>
                    <a:rPr lang="zh-CN" altLang="en-US" sz="3000" dirty="0"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，它们都能和当前位置组成合法区间。但为了让区间数量最多，我们只需要其中最大的 </a:t>
                  </a:r>
                  <a14:m>
                    <m:oMath xmlns:m="http://schemas.openxmlformats.org/officeDocument/2006/math">
                      <m:r>
                        <a:rPr lang="en-US" altLang="zh-CN" sz="3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𝑑𝑝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3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𝑗</m:t>
                          </m:r>
                        </m:e>
                      </m:d>
                    </m:oMath>
                  </a14:m>
                  <a:r>
                    <a:rPr lang="zh-CN" altLang="en-US" sz="3000" dirty="0"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。</a:t>
                  </a:r>
                </a:p>
              </p:txBody>
            </p:sp>
          </mc:Choice>
          <mc:Fallback xmlns="">
            <p:sp>
              <p:nvSpPr>
                <p:cNvPr id="13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08760" y="4587875"/>
                  <a:ext cx="10288524" cy="923330"/>
                </a:xfrm>
                <a:prstGeom prst="rect">
                  <a:avLst/>
                </a:prstGeom>
                <a:blipFill>
                  <a:blip r:embed="rId4"/>
                  <a:stretch>
                    <a:fillRect l="-1520" t="-13158" r="-1320" b="-2434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8"/>
          <p:cNvGrpSpPr/>
          <p:nvPr/>
        </p:nvGrpSpPr>
        <p:grpSpPr>
          <a:xfrm>
            <a:off x="1524000" y="5960266"/>
            <a:ext cx="15240000" cy="1905000"/>
            <a:chOff x="1524000" y="5381625"/>
            <a:chExt cx="15240000" cy="1905000"/>
          </a:xfrm>
        </p:grpSpPr>
        <p:sp>
          <p:nvSpPr>
            <p:cNvPr id="15" name="Rectangle 15"/>
            <p:cNvSpPr/>
            <p:nvPr/>
          </p:nvSpPr>
          <p:spPr>
            <a:xfrm>
              <a:off x="1524000" y="5381625"/>
              <a:ext cx="15240000" cy="1905000"/>
            </a:xfrm>
            <a:prstGeom prst="roundRect">
              <a:avLst>
                <a:gd name="adj" fmla="val 10000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889760" y="5629275"/>
              <a:ext cx="1474803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即使多个位置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(j₁,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j₂...)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的前缀值都等于 target，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但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它们提供的候选也只是：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266950" y="6420802"/>
              <a:ext cx="947025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dp[j₁]+1，dp[j₂]+1，dp[j₃]+1，……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08759" y="8136030"/>
            <a:ext cx="15255241" cy="1197059"/>
            <a:chOff x="1508759" y="7867650"/>
            <a:chExt cx="11126431" cy="1689050"/>
          </a:xfrm>
        </p:grpSpPr>
        <p:sp>
          <p:nvSpPr>
            <p:cNvPr id="19" name="TextBox 19"/>
            <p:cNvSpPr txBox="1"/>
            <p:nvPr/>
          </p:nvSpPr>
          <p:spPr>
            <a:xfrm>
              <a:off x="1508759" y="7867650"/>
              <a:ext cx="11126431" cy="1689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既然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这些候选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全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都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是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加 1，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那么 </a:t>
              </a:r>
              <a:r>
                <a:rPr lang="zh-CN" sz="3000" b="1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dp 较小的那个</a:t>
              </a:r>
              <a:r>
                <a:rPr lang="zh-CN" altLang="en-US" sz="3000" b="1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永远</a:t>
              </a:r>
              <a:r>
                <a:rPr lang="zh-CN" sz="3000" b="1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不可能比 dp 较大的更好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能否按</a:t>
              </a:r>
              <a:r>
                <a:rPr lang="zh-CN" sz="3000" b="1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前缀值分类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，每一类只保存最大的 dp 值？</a:t>
              </a: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可以举个例子看看。</a:t>
              </a:r>
              <a:endParaRPr lang="zh-CN" sz="300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288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寻找 DP 的优化方向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306687" cy="623248"/>
            <a:chOff x="1200150" y="2115502"/>
            <a:chExt cx="9306687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9306687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对相同前缀值，记录最大的 dp 值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2727EA8-EAA7-D4A4-9E6A-B478216076CD}"/>
                  </a:ext>
                </a:extLst>
              </p:cNvPr>
              <p:cNvSpPr txBox="1"/>
              <p:nvPr/>
            </p:nvSpPr>
            <p:spPr>
              <a:xfrm>
                <a:off x="1562101" y="2963582"/>
                <a:ext cx="15411449" cy="41715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例如，有三个位置的前缀异或值相同，对应的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𝑑𝑝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</m:oMath>
                </a14:m>
                <a:r>
                  <a:rPr lang="en-US" altLang="zh-CN" sz="3000" dirty="0">
                    <a:effectLst/>
                    <a:latin typeface="+mj-lt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分别为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  <m:r>
                      <a:rPr lang="zh-CN" altLang="en-US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、</m:t>
                    </m:r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  <m:r>
                      <a:rPr lang="zh-CN" altLang="en-US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、</m:t>
                    </m:r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当需要查找这个前缀值时，其实只关心其中最大的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𝑑𝑝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</m:oMath>
                </a14:m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，也就是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如果用一个变量提前保存这个最大值，以后需要时直接取出，就不必重新枚举这三个位置并进行比较。但前缀异或值可能有很多种，</a:t>
                </a:r>
                <a:r>
                  <a:rPr lang="zh-CN" altLang="en-US" sz="3000" b="1" dirty="0">
                    <a:effectLst/>
                    <a:latin typeface="+mj-lt"/>
                    <a:ea typeface="微软雅黑" panose="020B0503020204020204" pitchFamily="34" charset="-122"/>
                  </a:rPr>
                  <a:t>每一种前缀异或值，都需要保存一个对应的最大值</a:t>
                </a:r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。一个变量只能保存一份结果，因此</a:t>
                </a:r>
                <a:r>
                  <a:rPr lang="zh-CN" altLang="en-US" sz="3000" dirty="0">
                    <a:latin typeface="+mj-lt"/>
                    <a:ea typeface="微软雅黑" panose="020B0503020204020204" pitchFamily="34" charset="-122"/>
                  </a:rPr>
                  <a:t>需要创立一个</a:t>
                </a:r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数组：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用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000" i="0" smtClean="0">
                        <a:effectLst/>
                        <a:latin typeface="+mj-lt"/>
                        <a:ea typeface="微软雅黑" panose="020B0503020204020204" pitchFamily="34" charset="-122"/>
                      </a:rPr>
                      <m:t>best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sz="3000" dirty="0">
                    <a:effectLst/>
                    <a:latin typeface="+mj-lt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+mj-lt"/>
                    <a:ea typeface="微软雅黑" panose="020B0503020204020204" pitchFamily="34" charset="-122"/>
                  </a:rPr>
                  <a:t>保存：</a:t>
                </a:r>
                <a:r>
                  <a:rPr lang="zh-CN" altLang="en-US" sz="3000" b="1" dirty="0">
                    <a:effectLst/>
                    <a:latin typeface="+mj-lt"/>
                    <a:ea typeface="微软雅黑" panose="020B0503020204020204" pitchFamily="34" charset="-122"/>
                  </a:rPr>
                  <a:t>前缀异或值等于 </a:t>
                </a:r>
                <a14:m>
                  <m:oMath xmlns:m="http://schemas.openxmlformats.org/officeDocument/2006/math">
                    <m:r>
                      <a:rPr lang="en-US" altLang="zh-CN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r>
                  <a:rPr lang="en-US" altLang="zh-CN" sz="3000" b="1" dirty="0">
                    <a:effectLst/>
                    <a:latin typeface="+mj-lt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b="1" dirty="0">
                    <a:effectLst/>
                    <a:latin typeface="+mj-lt"/>
                    <a:ea typeface="微软雅黑" panose="020B0503020204020204" pitchFamily="34" charset="-122"/>
                  </a:rPr>
                  <a:t>的位置中，最大的 </a:t>
                </a:r>
                <a14:m>
                  <m:oMath xmlns:m="http://schemas.openxmlformats.org/officeDocument/2006/math">
                    <m:r>
                      <a:rPr lang="en-US" altLang="zh-CN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𝒅𝒑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𝒋</m:t>
                        </m:r>
                      </m:e>
                    </m:d>
                  </m:oMath>
                </a14:m>
                <a:r>
                  <a:rPr lang="zh-CN" altLang="en-US" sz="3000" b="1" dirty="0">
                    <a:effectLst/>
                    <a:latin typeface="+mj-lt"/>
                    <a:ea typeface="微软雅黑" panose="020B0503020204020204" pitchFamily="34" charset="-122"/>
                  </a:rPr>
                  <a:t>。</a:t>
                </a:r>
                <a:endParaRPr lang="zh-CN" altLang="en-US" sz="3000" dirty="0">
                  <a:effectLst/>
                  <a:latin typeface="+mj-lt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92727EA8-EAA7-D4A4-9E6A-B478216076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1" y="2963582"/>
                <a:ext cx="15411449" cy="4171591"/>
              </a:xfrm>
              <a:prstGeom prst="rect">
                <a:avLst/>
              </a:prstGeom>
              <a:blipFill>
                <a:blip r:embed="rId3"/>
                <a:stretch>
                  <a:fillRect l="-910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88F4184-39FD-FFDE-9199-1404AAEDFD9F}"/>
                  </a:ext>
                </a:extLst>
              </p:cNvPr>
              <p:cNvSpPr txBox="1"/>
              <p:nvPr/>
            </p:nvSpPr>
            <p:spPr>
              <a:xfrm>
                <a:off x="965199" y="7380924"/>
                <a:ext cx="16357601" cy="19606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dirty="0">
                    <a:effectLst/>
                    <a:latin typeface="+mj-lt"/>
                    <a:ea typeface="微软雅黑" panose="020B0503020204020204" pitchFamily="34" charset="-122"/>
                  </a:rPr>
                  <a:t>例如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800" i="0" smtClean="0">
                        <a:effectLst/>
                        <a:latin typeface="+mj-lt"/>
                        <a:ea typeface="微软雅黑" panose="020B0503020204020204" pitchFamily="34" charset="-122"/>
                      </a:rPr>
                      <m:t>best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d>
                    <m:r>
                      <a:rPr lang="en-US" altLang="zh-CN" sz="2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=3</m:t>
                    </m:r>
                  </m:oMath>
                </a14:m>
                <a:r>
                  <a:rPr lang="en-US" altLang="zh-CN" sz="2800" dirty="0">
                    <a:effectLst/>
                    <a:latin typeface="+mj-lt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effectLst/>
                    <a:latin typeface="+mj-lt"/>
                    <a:ea typeface="微软雅黑" panose="020B0503020204020204" pitchFamily="34" charset="-122"/>
                  </a:rPr>
                  <a:t>表示：已经处理过的位置中，所有前缀异或值为 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sz="2800" dirty="0">
                    <a:effectLst/>
                    <a:latin typeface="+mj-lt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effectLst/>
                    <a:latin typeface="+mj-lt"/>
                    <a:ea typeface="微软雅黑" panose="020B0503020204020204" pitchFamily="34" charset="-122"/>
                  </a:rPr>
                  <a:t>的位置</a:t>
                </a:r>
                <a:r>
                  <a:rPr lang="zh-CN" altLang="en-US" sz="2800" dirty="0">
                    <a:latin typeface="+mj-lt"/>
                    <a:ea typeface="微软雅黑" panose="020B0503020204020204" pitchFamily="34" charset="-122"/>
                  </a:rPr>
                  <a:t>，其</a:t>
                </a:r>
                <a:r>
                  <a:rPr lang="zh-CN" altLang="en-US" sz="2800" dirty="0">
                    <a:effectLst/>
                    <a:latin typeface="+mj-lt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𝑑𝑝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</m:oMath>
                </a14:m>
                <a:r>
                  <a:rPr lang="en-US" altLang="zh-CN" sz="2800" dirty="0">
                    <a:effectLst/>
                    <a:latin typeface="+mj-lt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effectLst/>
                    <a:latin typeface="+mj-lt"/>
                    <a:ea typeface="微软雅黑" panose="020B0503020204020204" pitchFamily="34" charset="-122"/>
                  </a:rPr>
                  <a:t>最大为 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zh-CN" altLang="en-US" sz="2800" dirty="0">
                    <a:effectLst/>
                    <a:latin typeface="+mj-lt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800" dirty="0">
                    <a:effectLst/>
                    <a:latin typeface="+mj-lt"/>
                    <a:ea typeface="微软雅黑" panose="020B0503020204020204" pitchFamily="34" charset="-122"/>
                  </a:rPr>
                  <a:t>这样当需要寻找的前缀值为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800" i="0" smtClean="0">
                        <a:effectLst/>
                        <a:latin typeface="+mj-lt"/>
                        <a:ea typeface="微软雅黑" panose="020B0503020204020204" pitchFamily="34" charset="-122"/>
                      </a:rPr>
                      <m:t>target</m:t>
                    </m:r>
                    <m:r>
                      <a:rPr lang="en-US" altLang="zh-CN" sz="2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𝑝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altLang="zh-CN" sz="2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⊕</m:t>
                    </m:r>
                    <m:r>
                      <a:rPr lang="en-US" altLang="zh-CN" sz="2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sz="2800" dirty="0">
                    <a:effectLst/>
                    <a:latin typeface="+mj-lt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800" dirty="0">
                    <a:effectLst/>
                    <a:latin typeface="+mj-lt"/>
                    <a:ea typeface="微软雅黑" panose="020B0503020204020204" pitchFamily="34" charset="-122"/>
                  </a:rPr>
                  <a:t>时，就可以直接查看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800" i="0" smtClean="0">
                        <a:effectLst/>
                        <a:latin typeface="+mj-lt"/>
                        <a:ea typeface="微软雅黑" panose="020B0503020204020204" pitchFamily="34" charset="-122"/>
                      </a:rPr>
                      <m:t>best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zh-CN" sz="2800" i="0" smtClean="0">
                            <a:effectLst/>
                            <a:latin typeface="+mj-lt"/>
                            <a:ea typeface="微软雅黑" panose="020B0503020204020204" pitchFamily="34" charset="-122"/>
                          </a:rPr>
                          <m:t>target</m:t>
                        </m:r>
                      </m:e>
                    </m:d>
                  </m:oMath>
                </a14:m>
                <a:r>
                  <a:rPr lang="zh-CN" altLang="en-US" sz="2800" dirty="0">
                    <a:effectLst/>
                    <a:latin typeface="+mj-lt"/>
                    <a:ea typeface="微软雅黑" panose="020B0503020204020204" pitchFamily="34" charset="-122"/>
                  </a:rPr>
                  <a:t>，再加上当前新选的一个区间，得到候选答案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800" i="0" smtClean="0">
                        <a:effectLst/>
                        <a:latin typeface="+mj-lt"/>
                        <a:ea typeface="微软雅黑" panose="020B0503020204020204" pitchFamily="34" charset="-122"/>
                      </a:rPr>
                      <m:t>best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8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zh-CN" sz="2800" i="0" smtClean="0">
                            <a:effectLst/>
                            <a:latin typeface="+mj-lt"/>
                            <a:ea typeface="微软雅黑" panose="020B0503020204020204" pitchFamily="34" charset="-122"/>
                          </a:rPr>
                          <m:t>target</m:t>
                        </m:r>
                      </m:e>
                    </m:d>
                    <m:r>
                      <a:rPr lang="en-US" altLang="zh-CN" sz="28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  <m:r>
                      <a:rPr lang="zh-CN" altLang="en-US" sz="28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，</m:t>
                    </m:r>
                  </m:oMath>
                </a14:m>
                <a:r>
                  <a:rPr lang="zh-CN" altLang="en-US" sz="2800" dirty="0">
                    <a:effectLst/>
                    <a:latin typeface="+mj-lt"/>
                    <a:ea typeface="微软雅黑" panose="020B0503020204020204" pitchFamily="34" charset="-122"/>
                  </a:rPr>
                  <a:t>而无需反复枚举。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88F4184-39FD-FFDE-9199-1404AAEDFD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99" y="7380924"/>
                <a:ext cx="16357601" cy="1960601"/>
              </a:xfrm>
              <a:prstGeom prst="rect">
                <a:avLst/>
              </a:prstGeom>
              <a:blipFill>
                <a:blip r:embed="rId4"/>
                <a:stretch>
                  <a:fillRect l="-745" b="-7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动态规划优化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325307" cy="790575"/>
            <a:chOff x="1200150" y="2115502"/>
            <a:chExt cx="8325307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32530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对相同前缀值，记录最大的 dp 值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486150"/>
            <a:ext cx="9726930" cy="1286827"/>
            <a:chOff x="1508760" y="3486150"/>
            <a:chExt cx="9726930" cy="1286827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486150"/>
              <a:ext cx="9726930" cy="12868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DP 每轮枚举 j，只关心 p[j]=target 的位置。</a:t>
              </a:r>
              <a:br>
                <a:rPr dirty="0"/>
              </a:b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而在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这些位置中，</a:t>
              </a:r>
              <a:r>
                <a:rPr lang="zh-CN" sz="3000" b="1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只有最大的 dp[j] 才影响最终结果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4950" y="5611178"/>
            <a:ext cx="14482763" cy="708592"/>
            <a:chOff x="1504950" y="5611178"/>
            <a:chExt cx="10170795" cy="708592"/>
          </a:xfrm>
        </p:grpSpPr>
        <p:sp>
          <p:nvSpPr>
            <p:cNvPr id="11" name="TextBox 11"/>
            <p:cNvSpPr txBox="1"/>
            <p:nvPr/>
          </p:nvSpPr>
          <p:spPr>
            <a:xfrm>
              <a:off x="1504950" y="5611178"/>
              <a:ext cx="10170795" cy="708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best[</a:t>
              </a:r>
              <a:r>
                <a:rPr lang="en-US" alt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x</a:t>
              </a: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]：所有已扫描、p[j]=</a:t>
              </a:r>
              <a:r>
                <a:rPr lang="en-US" alt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x</a:t>
              </a: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 的位置中，最大的 dp[j]。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4950" y="7962900"/>
            <a:ext cx="10083800" cy="461665"/>
            <a:chOff x="1508760" y="7962900"/>
            <a:chExt cx="9824085" cy="461665"/>
          </a:xfrm>
        </p:grpSpPr>
        <p:sp>
          <p:nvSpPr>
            <p:cNvPr id="13" name="TextBox 13"/>
            <p:cNvSpPr txBox="1"/>
            <p:nvPr/>
          </p:nvSpPr>
          <p:spPr>
            <a:xfrm>
              <a:off x="1508760" y="7962900"/>
              <a:ext cx="982408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那么</a:t>
              </a: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直接查询 best[target]+1，就能替代整个内层循环。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选择记录方式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251950" cy="623248"/>
            <a:chOff x="1200150" y="2115502"/>
            <a:chExt cx="9251950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9251950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前缀值的范围是否适合用</a:t>
              </a:r>
              <a:r>
                <a:rPr lang="zh-CN" altLang="en-US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桶</a:t>
              </a:r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数组记录？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533775"/>
            <a:ext cx="8026908" cy="774700"/>
            <a:chOff x="1508760" y="3533775"/>
            <a:chExt cx="8026908" cy="77470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533775"/>
              <a:ext cx="8026908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a[i] 和 k 都小于 2²⁰，只使用低 20 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8760" y="4206875"/>
            <a:ext cx="8592312" cy="607154"/>
            <a:chOff x="1508760" y="4206875"/>
            <a:chExt cx="8592312" cy="607154"/>
          </a:xfrm>
        </p:grpSpPr>
        <p:sp>
          <p:nvSpPr>
            <p:cNvPr id="11" name="TextBox 11"/>
            <p:cNvSpPr txBox="1"/>
            <p:nvPr/>
          </p:nvSpPr>
          <p:spPr>
            <a:xfrm>
              <a:off x="1508760" y="4206875"/>
              <a:ext cx="8592312" cy="6071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而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异或不进位：更高位全是 0，异或后仍然为 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4879975"/>
            <a:ext cx="8329803" cy="607154"/>
            <a:chOff x="1508760" y="4879975"/>
            <a:chExt cx="8329803" cy="607154"/>
          </a:xfrm>
        </p:grpSpPr>
        <p:sp>
          <p:nvSpPr>
            <p:cNvPr id="13" name="TextBox 13"/>
            <p:cNvSpPr txBox="1"/>
            <p:nvPr/>
          </p:nvSpPr>
          <p:spPr>
            <a:xfrm>
              <a:off x="1508760" y="4879975"/>
              <a:ext cx="8329803" cy="6071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所以 p 与 p ^ k 也都在 </a:t>
              </a:r>
              <a:r>
                <a:rPr lang="en-US" alt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1 &lt;&lt; 20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之间。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04950" y="6373178"/>
            <a:ext cx="8568690" cy="2173138"/>
            <a:chOff x="1504950" y="6373178"/>
            <a:chExt cx="8568690" cy="2173138"/>
          </a:xfrm>
        </p:grpSpPr>
        <p:sp>
          <p:nvSpPr>
            <p:cNvPr id="15" name="TextBox 15"/>
            <p:cNvSpPr txBox="1"/>
            <p:nvPr/>
          </p:nvSpPr>
          <p:spPr>
            <a:xfrm>
              <a:off x="1504950" y="6373178"/>
              <a:ext cx="667664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const int V = 1 &lt;&lt; 20;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08760" y="7439025"/>
              <a:ext cx="8564880" cy="11072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可以开 best[V]，用前缀值作下标记录最优数量。</a:t>
              </a:r>
              <a:br>
                <a:rPr dirty="0"/>
              </a:br>
              <a:r>
                <a:rPr lang="zh-CN" altLang="en-US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而且</a:t>
              </a: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前缀值、下标和答案都能用 int 保存。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动态规划优化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216265" cy="623248"/>
            <a:chOff x="1200150" y="2115502"/>
            <a:chExt cx="8216265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216265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优化后的状态如何初始化？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3A76DDC-0A69-BCCD-5E5F-CEC22A7F0EC6}"/>
                  </a:ext>
                </a:extLst>
              </p:cNvPr>
              <p:cNvSpPr txBox="1"/>
              <p:nvPr/>
            </p:nvSpPr>
            <p:spPr>
              <a:xfrm>
                <a:off x="1405890" y="3281615"/>
                <a:ext cx="16021050" cy="1395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best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表示：</a:t>
                </a:r>
                <a:r>
                  <a:rPr lang="zh-CN" altLang="en-US" sz="3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在已经处理过的位置中，前缀异或和等于 </a:t>
                </a:r>
                <a14:m>
                  <m:oMath xmlns:m="http://schemas.openxmlformats.org/officeDocument/2006/math">
                    <m:r>
                      <a:rPr lang="en-US" altLang="zh-CN" sz="3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𝒙</m:t>
                    </m:r>
                  </m:oMath>
                </a14:m>
                <a:r>
                  <a:rPr lang="en-US" altLang="zh-CN" sz="3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的那些位置，其 </a:t>
                </a:r>
                <a14:m>
                  <m:oMath xmlns:m="http://schemas.openxmlformats.org/officeDocument/2006/math">
                    <m:r>
                      <a:rPr lang="en-US" altLang="zh-CN" sz="3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𝒅𝒑</m:t>
                    </m:r>
                  </m:oMath>
                </a14:m>
                <a:r>
                  <a:rPr lang="en-US" altLang="zh-CN" sz="3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值的最大值。</a:t>
                </a:r>
                <a:endPara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初始化时，</a:t>
                </a:r>
                <a:r>
                  <a:rPr lang="zh-CN" altLang="en-US" sz="3000" b="1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将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000" b="1">
                        <a:solidFill>
                          <a:schemeClr val="accent1"/>
                        </a:solidFill>
                        <a:latin typeface="Consolas"/>
                        <a:ea typeface="Microsoft YaHei"/>
                        <a:cs typeface="Consolas"/>
                      </a:rPr>
                      <m:t>best</m:t>
                    </m:r>
                  </m:oMath>
                </a14:m>
                <a:r>
                  <a:rPr lang="en-US" altLang="zh-CN" sz="3000" b="1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zh-CN" altLang="en-US" sz="3000" b="1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全部设为 </a:t>
                </a:r>
                <a14:m>
                  <m:oMath xmlns:m="http://schemas.openxmlformats.org/officeDocument/2006/math">
                    <m:r>
                      <a:rPr lang="en-US" altLang="zh-CN" sz="3000" b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−</m:t>
                    </m:r>
                    <m:r>
                      <a:rPr lang="en-US" altLang="zh-CN" sz="3000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𝟏</m:t>
                    </m:r>
                  </m:oMath>
                </a14:m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，表示对应的前缀异或值尚未出现。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3A76DDC-0A69-BCCD-5E5F-CEC22A7F0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890" y="3281615"/>
                <a:ext cx="16021050" cy="1395703"/>
              </a:xfrm>
              <a:prstGeom prst="rect">
                <a:avLst/>
              </a:prstGeom>
              <a:blipFill>
                <a:blip r:embed="rId3"/>
                <a:stretch>
                  <a:fillRect l="-913" r="-3234" b="-12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FB766E2-FB94-F719-C46D-43AD90BEB539}"/>
                  </a:ext>
                </a:extLst>
              </p:cNvPr>
              <p:cNvSpPr txBox="1"/>
              <p:nvPr/>
            </p:nvSpPr>
            <p:spPr>
              <a:xfrm>
                <a:off x="1405890" y="5397316"/>
                <a:ext cx="16021050" cy="34731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b="1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然后单独设置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000" b="1">
                        <a:solidFill>
                          <a:schemeClr val="accent1"/>
                        </a:solidFill>
                        <a:latin typeface="Consolas"/>
                        <a:ea typeface="Microsoft YaHei"/>
                        <a:cs typeface="Consolas"/>
                      </a:rPr>
                      <m:t>best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</m:ctrlPr>
                      </m:dPr>
                      <m:e>
                        <m:r>
                          <a:rPr lang="en-US" altLang="zh-CN" sz="30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  <m:t>𝟎</m:t>
                        </m:r>
                      </m:e>
                    </m:d>
                    <m:r>
                      <a:rPr lang="en-US" altLang="zh-CN" sz="3000" b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=</m:t>
                    </m:r>
                    <m:r>
                      <a:rPr lang="en-US" altLang="zh-CN" sz="3000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𝟎</m:t>
                    </m:r>
                  </m:oMath>
                </a14:m>
                <a:r>
                  <a:rPr lang="zh-CN" altLang="en-US" sz="300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在处理第一个数之前，我们用位置 </a:t>
                </a:r>
                <a14:m>
                  <m:oMath xmlns:m="http://schemas.openxmlformats.org/officeDocument/2006/math">
                    <m:r>
                      <a:rPr lang="en-US" altLang="zh-CN" sz="3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en-US" altLang="zh-CN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表示还没有取任何数的状态：那么此时没有选出任何区间，所以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dp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3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=0</m:t>
                    </m:r>
                  </m:oMath>
                </a14:m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因此，前缀值 </a:t>
                </a:r>
                <a14:m>
                  <m:oMath xmlns:m="http://schemas.openxmlformats.org/officeDocument/2006/math">
                    <m:r>
                      <a:rPr lang="en-US" altLang="zh-CN" sz="3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en-US" altLang="zh-CN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已经有了一条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dp</m:t>
                    </m:r>
                  </m:oMath>
                </a14:m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记录，对应的 </a:t>
                </a:r>
                <a14:m>
                  <m:oMath xmlns:m="http://schemas.openxmlformats.org/officeDocument/2006/math">
                    <m:r>
                      <a:rPr lang="en-US" altLang="zh-CN" sz="3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𝑑𝑝</m:t>
                    </m:r>
                  </m:oMath>
                </a14:m>
                <a:r>
                  <a:rPr lang="en-US" altLang="zh-CN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值为 </a:t>
                </a:r>
                <a14:m>
                  <m:oMath xmlns:m="http://schemas.openxmlformats.org/officeDocument/2006/math">
                    <m:r>
                      <a:rPr lang="en-US" altLang="zh-CN" sz="3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，所以设置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best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0</m:t>
                        </m:r>
                      </m:e>
                    </m:d>
                    <m:r>
                      <a:rPr lang="en-US" altLang="zh-CN" sz="3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=0</m:t>
                    </m:r>
                  </m:oMath>
                </a14:m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注意区分：</a:t>
                </a:r>
                <a14:m>
                  <m:oMath xmlns:m="http://schemas.openxmlformats.org/officeDocument/2006/math">
                    <m:r>
                      <a:rPr lang="en-US" altLang="zh-CN" sz="3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sz="3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</m:oMath>
                </a14:m>
                <a:r>
                  <a:rPr lang="en-US" altLang="zh-CN" sz="3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表示这个前缀值尚未出现；</a:t>
                </a:r>
                <a14:m>
                  <m:oMath xmlns:m="http://schemas.openxmlformats.org/officeDocument/2006/math">
                    <m:r>
                      <a:rPr lang="en-US" altLang="zh-CN" sz="3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r>
                  <a:rPr lang="en-US" altLang="zh-CN" sz="3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表示这个前缀值已经出现，但最多能选出零个区间。</a:t>
                </a:r>
                <a:endParaRPr lang="zh-CN" altLang="en-US" sz="3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DFB766E2-FB94-F719-C46D-43AD90BEB5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890" y="5397316"/>
                <a:ext cx="16021050" cy="3473195"/>
              </a:xfrm>
              <a:prstGeom prst="rect">
                <a:avLst/>
              </a:prstGeom>
              <a:blipFill>
                <a:blip r:embed="rId4"/>
                <a:stretch>
                  <a:fillRect l="-913" r="-3234" b="-4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772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动态规划优化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216265" cy="623248"/>
            <a:chOff x="1200150" y="2115502"/>
            <a:chExt cx="8216265" cy="623248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216265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优化后的状态如何更新？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08760" y="7718425"/>
            <a:ext cx="15706090" cy="1114633"/>
            <a:chOff x="1508760" y="7248525"/>
            <a:chExt cx="6875907" cy="1114633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7248525"/>
              <a:ext cx="687590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在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得到 dp[i] 后，再登记当前</a:t>
              </a: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和</a:t>
              </a:r>
              <a:r>
                <a:rPr lang="en-US" alt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 p[</a:t>
              </a:r>
              <a:r>
                <a:rPr lang="en-US" altLang="zh-CN" sz="3000" dirty="0" err="1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</a:t>
              </a:r>
              <a:r>
                <a:rPr lang="en-US" alt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] </a:t>
              </a: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的 </a:t>
              </a:r>
              <a:r>
                <a:rPr lang="en-US" altLang="zh-CN" sz="3000" dirty="0" err="1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dp</a:t>
              </a:r>
              <a:r>
                <a:rPr lang="en-US" alt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值最大值</a:t>
              </a: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986534" y="7947660"/>
              <a:ext cx="5624932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best[p</a:t>
              </a:r>
              <a:r>
                <a:rPr lang="en-US" alt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</a:t>
              </a:r>
              <a:r>
                <a:rPr lang="en-US" altLang="zh-CN" sz="2700" dirty="0" err="1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</a:t>
              </a:r>
              <a:r>
                <a:rPr lang="en-US" alt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]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] = max(best[p</a:t>
              </a:r>
              <a:r>
                <a:rPr lang="en-US" alt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</a:t>
              </a:r>
              <a:r>
                <a:rPr lang="en-US" altLang="zh-CN" sz="2700" dirty="0" err="1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</a:t>
              </a:r>
              <a:r>
                <a:rPr lang="en-US" alt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]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], </a:t>
              </a:r>
              <a:r>
                <a:rPr lang="en-US" altLang="zh-CN" sz="2700" dirty="0" err="1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dp</a:t>
              </a:r>
              <a:r>
                <a:rPr lang="en-US" alt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[</a:t>
              </a:r>
              <a:r>
                <a:rPr lang="en-US" altLang="zh-CN" sz="2700" dirty="0" err="1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</a:t>
              </a:r>
              <a:r>
                <a:rPr lang="en-US" alt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]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);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A6AE7E2-4E16-E721-A8DC-66AFDC8F463C}"/>
                  </a:ext>
                </a:extLst>
              </p:cNvPr>
              <p:cNvSpPr txBox="1"/>
              <p:nvPr/>
            </p:nvSpPr>
            <p:spPr>
              <a:xfrm>
                <a:off x="1508760" y="3305175"/>
                <a:ext cx="15750540" cy="27865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sz="300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当以后</a:t>
                </a:r>
                <a:r>
                  <a:rPr lang="ja-JP" altLang="en-US" sz="300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处理位置 </a:t>
                </a:r>
                <a14:m>
                  <m:oMath xmlns:m="http://schemas.openxmlformats.org/officeDocument/2006/math">
                    <m:r>
                      <a:rPr lang="en-US" altLang="ja-JP" sz="300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𝑖</m:t>
                    </m:r>
                  </m:oMath>
                </a14:m>
                <a:r>
                  <a:rPr lang="en-US" sz="300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 </a:t>
                </a:r>
                <a:r>
                  <a:rPr lang="ja-JP" altLang="en-US" sz="300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时，就不用再逐个枚举 </a:t>
                </a:r>
                <a14:m>
                  <m:oMath xmlns:m="http://schemas.openxmlformats.org/officeDocument/2006/math">
                    <m:r>
                      <a:rPr lang="en-US" altLang="ja-JP" sz="300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Microsoft YaHei"/>
                        <a:cs typeface="Consolas"/>
                      </a:rPr>
                      <m:t>𝑗</m:t>
                    </m:r>
                  </m:oMath>
                </a14:m>
                <a:r>
                  <a:rPr lang="en-US" sz="300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，</a:t>
                </a:r>
                <a:r>
                  <a:rPr lang="ja-JP" altLang="en-US" sz="300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而是直接查找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ja-JP" sz="3000">
                        <a:solidFill>
                          <a:schemeClr val="accent1"/>
                        </a:solidFill>
                        <a:latin typeface="Consolas"/>
                        <a:ea typeface="Microsoft YaHei"/>
                        <a:cs typeface="Consolas"/>
                      </a:rPr>
                      <m:t>best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30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Microsoft YaHei"/>
                            <a:cs typeface="Consolas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ja-JP" sz="3000">
                            <a:solidFill>
                              <a:schemeClr val="accent1"/>
                            </a:solidFill>
                            <a:latin typeface="Consolas"/>
                            <a:ea typeface="Microsoft YaHei"/>
                            <a:cs typeface="Consolas"/>
                          </a:rPr>
                          <m:t>target</m:t>
                        </m:r>
                      </m:e>
                    </m:d>
                  </m:oMath>
                </a14:m>
                <a:r>
                  <a:rPr lang="en-US" sz="3000" dirty="0">
                    <a:solidFill>
                      <a:schemeClr val="accent1"/>
                    </a:solidFill>
                    <a:latin typeface="Consolas"/>
                    <a:ea typeface="Microsoft YaHei"/>
                    <a:cs typeface="Consolas"/>
                  </a:rPr>
                  <a:t>：</a:t>
                </a:r>
                <a:endParaRPr lang="en-US" altLang="ja-JP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ja-JP" altLang="en-US" sz="3000" dirty="0">
                    <a:effectLst/>
                    <a:ea typeface="微软雅黑" panose="020B0503020204020204" pitchFamily="34" charset="-122"/>
                  </a:rPr>
                  <a:t>如果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该</a:t>
                </a:r>
                <a:r>
                  <a:rPr lang="ja-JP" altLang="en-US" sz="3000" dirty="0">
                    <a:effectLst/>
                    <a:ea typeface="微软雅黑" panose="020B0503020204020204" pitchFamily="34" charset="-122"/>
                  </a:rPr>
                  <a:t>前缀值没有出现过</a:t>
                </a:r>
                <a:r>
                  <a:rPr lang="en-US" altLang="ja-JP" sz="3000" dirty="0"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等于</a:t>
                </a:r>
                <a:r>
                  <a:rPr lang="en-US" altLang="zh-CN" sz="3000" dirty="0">
                    <a:effectLst/>
                    <a:ea typeface="微软雅黑" panose="020B0503020204020204" pitchFamily="34" charset="-122"/>
                  </a:rPr>
                  <a:t>-1</a:t>
                </a:r>
                <a:r>
                  <a:rPr lang="en-US" altLang="ja-JP" sz="3000" dirty="0">
                    <a:effectLst/>
                    <a:ea typeface="微软雅黑" panose="020B0503020204020204" pitchFamily="34" charset="-122"/>
                  </a:rPr>
                  <a:t>)</a:t>
                </a:r>
                <a:r>
                  <a:rPr lang="ja-JP" altLang="en-US" sz="3000" dirty="0">
                    <a:effectLst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3000" dirty="0">
                    <a:effectLst/>
                    <a:ea typeface="微软雅黑" panose="020B0503020204020204" pitchFamily="34" charset="-122"/>
                  </a:rPr>
                  <a:t>代表</a:t>
                </a:r>
                <a:r>
                  <a:rPr lang="ja-JP" altLang="en-US" sz="3000" dirty="0">
                    <a:effectLst/>
                    <a:ea typeface="微软雅黑" panose="020B0503020204020204" pitchFamily="34" charset="-122"/>
                  </a:rPr>
                  <a:t>没有可以接上的合法区间，令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dp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</m:e>
                    </m:d>
                    <m:r>
                      <a:rPr lang="en-US" altLang="ja-JP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sty m:val="p"/>
                      </m:rPr>
                      <a:rPr lang="en-US" altLang="ja-JP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dp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  <m:r>
                          <a:rPr lang="en-US" altLang="ja-JP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sz="3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ja-JP" altLang="en-US" sz="3000" dirty="0">
                    <a:effectLst/>
                    <a:ea typeface="微软雅黑" panose="020B0503020204020204" pitchFamily="34" charset="-122"/>
                  </a:rPr>
                  <a:t>如果出现过，选择一个以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sz="3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ja-JP" altLang="en-US" sz="3000" dirty="0">
                    <a:effectLst/>
                    <a:ea typeface="微软雅黑" panose="020B0503020204020204" pitchFamily="34" charset="-122"/>
                  </a:rPr>
                  <a:t>结尾的新区间后，最多可以得到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ja-JP" sz="3000" smtClean="0">
                        <a:effectLst/>
                        <a:ea typeface="微软雅黑" panose="020B0503020204020204" pitchFamily="34" charset="-122"/>
                      </a:rPr>
                      <m:t>best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altLang="ja-JP" sz="3000" smtClean="0">
                            <a:effectLst/>
                            <a:ea typeface="微软雅黑" panose="020B0503020204020204" pitchFamily="34" charset="-122"/>
                          </a:rPr>
                          <m:t>target</m:t>
                        </m:r>
                      </m:e>
                    </m:d>
                    <m:r>
                      <a:rPr lang="en-US" altLang="ja-JP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en-US" sz="3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ja-JP" altLang="en-US" sz="3000" dirty="0">
                    <a:effectLst/>
                    <a:ea typeface="微软雅黑" panose="020B0503020204020204" pitchFamily="34" charset="-122"/>
                  </a:rPr>
                  <a:t>个区间，再与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3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dp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  <m:r>
                          <a:rPr lang="en-US" altLang="ja-JP" sz="3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sz="3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ja-JP" altLang="en-US" sz="3000" dirty="0">
                    <a:effectLst/>
                    <a:ea typeface="微软雅黑" panose="020B0503020204020204" pitchFamily="34" charset="-122"/>
                  </a:rPr>
                  <a:t>比较，取较大值。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A6AE7E2-4E16-E721-A8DC-66AFDC8F4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760" y="3305175"/>
                <a:ext cx="15750540" cy="2786597"/>
              </a:xfrm>
              <a:prstGeom prst="rect">
                <a:avLst/>
              </a:prstGeom>
              <a:blipFill>
                <a:blip r:embed="rId3"/>
                <a:stretch>
                  <a:fillRect l="-1045" r="-581" b="-5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A22EBA4-DA5C-E9BD-590B-4C676CF1C97E}"/>
                  </a:ext>
                </a:extLst>
              </p:cNvPr>
              <p:cNvSpPr txBox="1"/>
              <p:nvPr/>
            </p:nvSpPr>
            <p:spPr>
              <a:xfrm>
                <a:off x="1508760" y="6301728"/>
                <a:ext cx="15919450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因此，当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ja-JP" sz="300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target</m:t>
                    </m:r>
                  </m:oMath>
                </a14:m>
                <a:r>
                  <a:rPr 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ja-JP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存在时，</a:t>
                </a:r>
                <a:r>
                  <a:rPr lang="ja-JP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状态转移为 </a:t>
                </a:r>
                <a14:m>
                  <m:oMath xmlns:m="http://schemas.openxmlformats.org/officeDocument/2006/math">
                    <m:r>
                      <a:rPr lang="en-US" altLang="ja-JP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𝒅𝒑</m:t>
                    </m:r>
                    <m:d>
                      <m:dPr>
                        <m:begChr m:val="["/>
                        <m:endChr m:val="]"/>
                        <m:ctrlP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𝒊</m:t>
                        </m:r>
                      </m:e>
                    </m:d>
                    <m:r>
                      <a:rPr lang="en-US" altLang="ja-JP" sz="3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unc>
                      <m:funcPr>
                        <m:ctrlPr>
                          <a:rPr lang="en-US" altLang="ja-JP" sz="3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a:rPr lang="en-US" altLang="ja-JP" sz="3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𝐦𝐚𝐱</m:t>
                        </m:r>
                      </m:fName>
                      <m:e>
                        <m:d>
                          <m:dPr>
                            <m:ctrlPr>
                              <a:rPr lang="en-US" altLang="ja-JP" sz="3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ja-JP" sz="3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𝒅𝒑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ja-JP" sz="3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ja-JP" sz="3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𝒊</m:t>
                                </m:r>
                                <m:r>
                                  <a:rPr lang="en-US" altLang="ja-JP" sz="3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−</m:t>
                                </m:r>
                                <m:r>
                                  <a:rPr lang="en-US" altLang="ja-JP" sz="3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𝟏</m:t>
                                </m:r>
                              </m:e>
                            </m:d>
                            <m:r>
                              <a:rPr lang="en-US" altLang="ja-JP" sz="3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,</m:t>
                            </m:r>
                            <m:r>
                              <m:rPr>
                                <m:nor/>
                              </m:rPr>
                              <a:rPr lang="en-US" altLang="ja-JP" sz="3000" b="1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best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altLang="ja-JP" sz="3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ja-JP" sz="3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𝒑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ja-JP" sz="3000" b="1" i="1" smtClean="0">
                                        <a:effectLst/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ja-JP" sz="3000" b="1" i="1" smtClean="0">
                                        <a:effectLst/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</a:rPr>
                                      <m:t>𝒊</m:t>
                                    </m:r>
                                  </m:e>
                                </m:d>
                                <m:r>
                                  <a:rPr lang="en-US" altLang="ja-JP" sz="3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⊕</m:t>
                                </m:r>
                                <m:r>
                                  <a:rPr lang="en-US" altLang="ja-JP" sz="3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𝒌</m:t>
                                </m:r>
                              </m:e>
                            </m:d>
                            <m:r>
                              <a:rPr lang="en-US" altLang="ja-JP" sz="3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</m:t>
                            </m:r>
                            <m:r>
                              <a:rPr lang="en-US" altLang="ja-JP" sz="3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A22EBA4-DA5C-E9BD-590B-4C676CF1C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760" y="6301728"/>
                <a:ext cx="15919450" cy="553998"/>
              </a:xfrm>
              <a:prstGeom prst="rect">
                <a:avLst/>
              </a:prstGeom>
              <a:blipFill>
                <a:blip r:embed="rId4"/>
                <a:stretch>
                  <a:fillRect l="-919" t="-14286" b="-32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优化 DP · 代码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79394E1-45FA-18BC-20FC-61BC25A0539A}"/>
              </a:ext>
            </a:extLst>
          </p:cNvPr>
          <p:cNvSpPr txBox="1"/>
          <p:nvPr/>
        </p:nvSpPr>
        <p:spPr>
          <a:xfrm>
            <a:off x="5603875" y="2146300"/>
            <a:ext cx="11576050" cy="702243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vector&lt;int&gt; best(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21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, -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best[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&lt;= n;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int target =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preXorSum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] ^ k;</a:t>
            </a:r>
          </a:p>
          <a:p>
            <a:endParaRPr lang="en-US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8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(best[target] == -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dp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dp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r>
              <a:rPr lang="en-US" sz="28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dp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] = max(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dp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], best[target] + 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best[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preXorSum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]] = max(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dp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], best[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preXorSum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]]);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sz="2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dp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[n];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F3441C6-9311-C376-0FE4-4D7351D2E258}"/>
              </a:ext>
            </a:extLst>
          </p:cNvPr>
          <p:cNvSpPr txBox="1"/>
          <p:nvPr/>
        </p:nvSpPr>
        <p:spPr>
          <a:xfrm>
            <a:off x="895350" y="4958318"/>
            <a:ext cx="4492625" cy="1488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sz="32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优化后的 DP 已经把时间</a:t>
            </a:r>
            <a:r>
              <a:rPr lang="zh-CN" altLang="en-US" sz="32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复杂度</a:t>
            </a:r>
            <a:r>
              <a:rPr lang="zh-CN" sz="32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降为 O(n)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进一步比较选择方法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671054" cy="790575"/>
            <a:chOff x="1200150" y="2115502"/>
            <a:chExt cx="7671054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还可以减少需要比较的方案吗？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43275"/>
            <a:ext cx="12222480" cy="1824990"/>
            <a:chOff x="1508760" y="3343275"/>
            <a:chExt cx="12222480" cy="182499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43275"/>
              <a:ext cx="12222480" cy="18249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优化后的 DP 已经把时间降为 O(V+n)，可以处理本题的完整范围。</a:t>
              </a:r>
              <a:br>
                <a:rPr dirty="0"/>
              </a:b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它通过“比较最优数量”得到答案。现在考虑另一种思路：</a:t>
              </a:r>
              <a:br>
                <a:rPr dirty="0"/>
              </a:b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是否存在一种选择规则，让我们能直接确定下一段，而不会损失最优解？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85950" y="5992178"/>
            <a:ext cx="2764155" cy="790575"/>
            <a:chOff x="1885950" y="5992178"/>
            <a:chExt cx="2764155" cy="790575"/>
          </a:xfrm>
        </p:grpSpPr>
        <p:sp>
          <p:nvSpPr>
            <p:cNvPr id="11" name="TextBox 11"/>
            <p:cNvSpPr txBox="1"/>
            <p:nvPr/>
          </p:nvSpPr>
          <p:spPr>
            <a:xfrm>
              <a:off x="1885950" y="5992178"/>
              <a:ext cx="276415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最早开始？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267575" y="5992178"/>
            <a:ext cx="2764155" cy="790575"/>
            <a:chOff x="7267575" y="5992178"/>
            <a:chExt cx="2764155" cy="790575"/>
          </a:xfrm>
        </p:grpSpPr>
        <p:sp>
          <p:nvSpPr>
            <p:cNvPr id="13" name="TextBox 13"/>
            <p:cNvSpPr txBox="1"/>
            <p:nvPr/>
          </p:nvSpPr>
          <p:spPr>
            <a:xfrm>
              <a:off x="7267575" y="5992178"/>
              <a:ext cx="276415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长度最短？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649200" y="5992178"/>
            <a:ext cx="2764155" cy="790575"/>
            <a:chOff x="12649200" y="5992178"/>
            <a:chExt cx="2764155" cy="790575"/>
          </a:xfrm>
        </p:grpSpPr>
        <p:sp>
          <p:nvSpPr>
            <p:cNvPr id="15" name="TextBox 15"/>
            <p:cNvSpPr txBox="1"/>
            <p:nvPr/>
          </p:nvSpPr>
          <p:spPr>
            <a:xfrm>
              <a:off x="12649200" y="5992178"/>
              <a:ext cx="276415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最早结束？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7820025"/>
            <a:ext cx="9555480" cy="1205865"/>
            <a:chOff x="1508760" y="7820025"/>
            <a:chExt cx="9555480" cy="1205865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7820025"/>
              <a:ext cx="9555480" cy="1205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选完当前区间后，后续区间只能使用它右侧的位置。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因此先比较：不同的选择，分别给后面留下了哪些位置？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由例子提出猜想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851898" cy="790575"/>
            <a:chOff x="1200150" y="2115502"/>
            <a:chExt cx="9851898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985189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比较两种选择后，还剩下哪些位置可用？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390900"/>
            <a:ext cx="10631805" cy="586740"/>
            <a:chOff x="1508760" y="3390900"/>
            <a:chExt cx="10631805" cy="5867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90900"/>
              <a:ext cx="1063180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仍看 a=[1,1,1,1]，k=0。把选出的区间按从左到右排列。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99260" y="4524375"/>
            <a:ext cx="14588490" cy="943928"/>
            <a:chOff x="1699260" y="4524375"/>
            <a:chExt cx="14588490" cy="943928"/>
          </a:xfrm>
        </p:grpSpPr>
        <p:sp>
          <p:nvSpPr>
            <p:cNvPr id="11" name="TextBox 11"/>
            <p:cNvSpPr txBox="1"/>
            <p:nvPr/>
          </p:nvSpPr>
          <p:spPr>
            <a:xfrm>
              <a:off x="1699260" y="4772025"/>
              <a:ext cx="217093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先选 [1,2]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5048250" y="4524375"/>
              <a:ext cx="4286250" cy="857250"/>
            </a:xfrm>
            <a:prstGeom prst="roundRect">
              <a:avLst>
                <a:gd name="adj" fmla="val 2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9715500" y="4524375"/>
              <a:ext cx="6572250" cy="857250"/>
            </a:xfrm>
            <a:prstGeom prst="roundRect">
              <a:avLst>
                <a:gd name="adj" fmla="val 20000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600700" y="4677728"/>
              <a:ext cx="17282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　　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267950" y="4677728"/>
              <a:ext cx="445430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1　　1　还可使用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699260" y="6238875"/>
            <a:ext cx="14588490" cy="943928"/>
            <a:chOff x="1699260" y="6238875"/>
            <a:chExt cx="14588490" cy="943928"/>
          </a:xfrm>
        </p:grpSpPr>
        <p:sp>
          <p:nvSpPr>
            <p:cNvPr id="17" name="TextBox 17"/>
            <p:cNvSpPr txBox="1"/>
            <p:nvPr/>
          </p:nvSpPr>
          <p:spPr>
            <a:xfrm>
              <a:off x="1699260" y="6486525"/>
              <a:ext cx="2170938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先选 [1,4]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5048250" y="6238875"/>
              <a:ext cx="11239500" cy="857250"/>
            </a:xfrm>
            <a:prstGeom prst="roundRect">
              <a:avLst>
                <a:gd name="adj" fmla="val 2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695950" y="6392228"/>
              <a:ext cx="778009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　　　　1　　　　1　　　　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08760" y="7724775"/>
            <a:ext cx="12984480" cy="1205865"/>
            <a:chOff x="1508760" y="7724775"/>
            <a:chExt cx="12984480" cy="1205865"/>
          </a:xfrm>
        </p:grpSpPr>
        <p:sp>
          <p:nvSpPr>
            <p:cNvPr id="21" name="TextBox 21"/>
            <p:cNvSpPr txBox="1"/>
            <p:nvPr/>
          </p:nvSpPr>
          <p:spPr>
            <a:xfrm>
              <a:off x="1508760" y="7724775"/>
              <a:ext cx="12984480" cy="12058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875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第一种选择结束得早，留下 [3,4]，还可以再选一段。第二种没有剩余。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于是猜想：优先选最早结束的合法区间。例子支持这个猜想，但还需要证明。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贪心正确性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216265" cy="790575"/>
            <a:chOff x="1200150" y="2115502"/>
            <a:chExt cx="8216265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21626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最早结束的选择会损失最优解吗？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12189" y="3476625"/>
            <a:ext cx="14585061" cy="786765"/>
            <a:chOff x="1512189" y="3476625"/>
            <a:chExt cx="14585061" cy="786765"/>
          </a:xfrm>
        </p:grpSpPr>
        <p:sp>
          <p:nvSpPr>
            <p:cNvPr id="9" name="TextBox 9"/>
            <p:cNvSpPr txBox="1"/>
            <p:nvPr/>
          </p:nvSpPr>
          <p:spPr>
            <a:xfrm>
              <a:off x="1512189" y="3654266"/>
              <a:ext cx="158521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某个最优解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4191000" y="3476625"/>
              <a:ext cx="5143500" cy="762000"/>
            </a:xfrm>
            <a:prstGeom prst="roundRect">
              <a:avLst>
                <a:gd name="adj" fmla="val 225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10477500" y="3476625"/>
              <a:ext cx="2286000" cy="762000"/>
            </a:xfrm>
            <a:prstGeom prst="roundRect">
              <a:avLst>
                <a:gd name="adj" fmla="val 22500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13811250" y="3476625"/>
              <a:ext cx="2286000" cy="762000"/>
            </a:xfrm>
            <a:prstGeom prst="roundRect">
              <a:avLst>
                <a:gd name="adj" fmla="val 22500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509135" y="3676650"/>
              <a:ext cx="171145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第一段 O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843260" y="3676650"/>
              <a:ext cx="12420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后续段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177010" y="3676650"/>
              <a:ext cx="12420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后续段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12189" y="5143500"/>
            <a:ext cx="14585061" cy="786765"/>
            <a:chOff x="1512189" y="5143500"/>
            <a:chExt cx="14585061" cy="786765"/>
          </a:xfrm>
        </p:grpSpPr>
        <p:sp>
          <p:nvSpPr>
            <p:cNvPr id="17" name="TextBox 17"/>
            <p:cNvSpPr txBox="1"/>
            <p:nvPr/>
          </p:nvSpPr>
          <p:spPr>
            <a:xfrm>
              <a:off x="1512189" y="5321141"/>
              <a:ext cx="1272896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替换之后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4762500" y="5143500"/>
              <a:ext cx="3048000" cy="762000"/>
            </a:xfrm>
            <a:prstGeom prst="roundRect">
              <a:avLst>
                <a:gd name="adj" fmla="val 225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10477500" y="5143500"/>
              <a:ext cx="2286000" cy="762000"/>
            </a:xfrm>
            <a:prstGeom prst="roundRect">
              <a:avLst>
                <a:gd name="adj" fmla="val 22500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13811250" y="5143500"/>
              <a:ext cx="2286000" cy="762000"/>
            </a:xfrm>
            <a:prstGeom prst="roundRect">
              <a:avLst>
                <a:gd name="adj" fmla="val 22500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080635" y="5343525"/>
              <a:ext cx="171145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贪心段 G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843260" y="5343525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原样保留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4177010" y="5343525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原样保留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322439" y="6083141"/>
            <a:ext cx="1260079" cy="454724"/>
            <a:chOff x="7322439" y="6083141"/>
            <a:chExt cx="1260079" cy="454724"/>
          </a:xfrm>
        </p:grpSpPr>
        <p:sp>
          <p:nvSpPr>
            <p:cNvPr id="25" name="TextBox 25"/>
            <p:cNvSpPr txBox="1"/>
            <p:nvPr/>
          </p:nvSpPr>
          <p:spPr>
            <a:xfrm>
              <a:off x="7322439" y="6083141"/>
              <a:ext cx="126007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rG ≤ rO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08760" y="7105650"/>
            <a:ext cx="5558028" cy="586740"/>
            <a:chOff x="1508760" y="7105650"/>
            <a:chExt cx="5558028" cy="586740"/>
          </a:xfrm>
        </p:grpSpPr>
        <p:sp>
          <p:nvSpPr>
            <p:cNvPr id="27" name="TextBox 27"/>
            <p:cNvSpPr txBox="1"/>
            <p:nvPr/>
          </p:nvSpPr>
          <p:spPr>
            <a:xfrm>
              <a:off x="1508760" y="7105650"/>
              <a:ext cx="5558028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G 最早结束，所以 rG ≤ rO。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08760" y="7677150"/>
            <a:ext cx="8776335" cy="586740"/>
            <a:chOff x="1508760" y="7677150"/>
            <a:chExt cx="8776335" cy="586740"/>
          </a:xfrm>
        </p:grpSpPr>
        <p:sp>
          <p:nvSpPr>
            <p:cNvPr id="29" name="TextBox 29"/>
            <p:cNvSpPr txBox="1"/>
            <p:nvPr/>
          </p:nvSpPr>
          <p:spPr>
            <a:xfrm>
              <a:off x="1508760" y="7677150"/>
              <a:ext cx="8776335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原后续区间的左端点都 &gt; rO，因此也都 &gt; rG。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508760" y="8248650"/>
            <a:ext cx="7703820" cy="586740"/>
            <a:chOff x="1508760" y="8248650"/>
            <a:chExt cx="7703820" cy="586740"/>
          </a:xfrm>
        </p:grpSpPr>
        <p:sp>
          <p:nvSpPr>
            <p:cNvPr id="31" name="TextBox 31"/>
            <p:cNvSpPr txBox="1"/>
            <p:nvPr/>
          </p:nvSpPr>
          <p:spPr>
            <a:xfrm>
              <a:off x="1508760" y="8248650"/>
              <a:ext cx="7703820" cy="626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替换后没有新增相交，区间数量仍然相同。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贪心正确性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761476" cy="790575"/>
            <a:chOff x="1200150" y="2115502"/>
            <a:chExt cx="8761476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76147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为什么可以在剩余后缀上重复选择？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533775"/>
            <a:ext cx="7600188" cy="586740"/>
            <a:chOff x="1508760" y="3533775"/>
            <a:chExt cx="7600188" cy="5867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533775"/>
              <a:ext cx="7600188" cy="863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交换说明：存在一个以 G 开头的最优解。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8760" y="4295775"/>
            <a:ext cx="7600188" cy="586740"/>
            <a:chOff x="1508760" y="4295775"/>
            <a:chExt cx="7600188" cy="586740"/>
          </a:xfrm>
        </p:grpSpPr>
        <p:sp>
          <p:nvSpPr>
            <p:cNvPr id="11" name="TextBox 11"/>
            <p:cNvSpPr txBox="1"/>
            <p:nvPr/>
          </p:nvSpPr>
          <p:spPr>
            <a:xfrm>
              <a:off x="1508760" y="4295775"/>
              <a:ext cx="7600188" cy="863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固定 G 后，只需要解决其右侧剩余序列。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5057775"/>
            <a:ext cx="9319260" cy="586740"/>
            <a:chOff x="1508760" y="5057775"/>
            <a:chExt cx="9319260" cy="586740"/>
          </a:xfrm>
        </p:grpSpPr>
        <p:sp>
          <p:nvSpPr>
            <p:cNvPr id="13" name="TextBox 13"/>
            <p:cNvSpPr txBox="1"/>
            <p:nvPr/>
          </p:nvSpPr>
          <p:spPr>
            <a:xfrm>
              <a:off x="1508760" y="5057775"/>
              <a:ext cx="9319260" cy="863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剩余问题的规则相同，可以继续选择最早结束的段。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8760" y="5819775"/>
            <a:ext cx="8551926" cy="586740"/>
            <a:chOff x="1508760" y="5819775"/>
            <a:chExt cx="8551926" cy="586740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5819775"/>
              <a:ext cx="8551926" cy="7695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直到没有合法区间：剩余答案为 0，过程结束。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7391400"/>
            <a:ext cx="8793480" cy="1158240"/>
            <a:chOff x="1508760" y="7391400"/>
            <a:chExt cx="8793480" cy="1158240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7391400"/>
              <a:ext cx="8793480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关键前提：每选一个区间，收益都是 1。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如果变成每段收益不同，就不能直接套用这个证明。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贪心策略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035421" cy="790575"/>
            <a:chOff x="1200150" y="2115502"/>
            <a:chExt cx="6035421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根据证明，确定贪心策略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12189" y="3438525"/>
            <a:ext cx="14966061" cy="2384965"/>
            <a:chOff x="1512189" y="3438525"/>
            <a:chExt cx="14966061" cy="2384965"/>
          </a:xfrm>
        </p:grpSpPr>
        <p:sp>
          <p:nvSpPr>
            <p:cNvPr id="9" name="Line 9"/>
            <p:cNvSpPr/>
            <p:nvPr/>
          </p:nvSpPr>
          <p:spPr>
            <a:xfrm>
              <a:off x="1714500" y="4238625"/>
              <a:ext cx="14763750" cy="9525"/>
            </a:xfrm>
            <a:custGeom>
              <a:avLst/>
              <a:gdLst/>
              <a:ahLst/>
              <a:cxnLst/>
              <a:rect l="l" t="t" r="r" b="b"/>
              <a:pathLst>
                <a:path w="14763750" h="9525">
                  <a:moveTo>
                    <a:pt x="0" y="0"/>
                  </a:moveTo>
                  <a:lnTo>
                    <a:pt x="14763750" y="0"/>
                  </a:lnTo>
                </a:path>
              </a:pathLst>
            </a:custGeom>
            <a:noFill/>
            <a:ln w="38100">
              <a:solidFill>
                <a:schemeClr val="accent6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2724150" y="4105275"/>
              <a:ext cx="266700" cy="266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8724900" y="4105275"/>
              <a:ext cx="266700" cy="266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699260" y="3438525"/>
              <a:ext cx="24536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上次结束位置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28510" y="3438525"/>
              <a:ext cx="330174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首个可行右端点 r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4667250" y="4429125"/>
              <a:ext cx="4191000" cy="476250"/>
            </a:xfrm>
            <a:prstGeom prst="roundRect">
              <a:avLst>
                <a:gd name="adj" fmla="val 24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081260" y="4581525"/>
              <a:ext cx="36652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留给后续区间的部分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12189" y="5368766"/>
              <a:ext cx="723817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从左向右扫描 r，首次找到可选区间就确定这一段。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08760" y="6486525"/>
            <a:ext cx="8188452" cy="586740"/>
            <a:chOff x="1508760" y="6486525"/>
            <a:chExt cx="8188452" cy="586740"/>
          </a:xfrm>
        </p:grpSpPr>
        <p:sp>
          <p:nvSpPr>
            <p:cNvPr id="18" name="TextBox 18"/>
            <p:cNvSpPr txBox="1"/>
            <p:nvPr/>
          </p:nvSpPr>
          <p:spPr>
            <a:xfrm>
              <a:off x="1508760" y="6486525"/>
              <a:ext cx="8188452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① r 从小到大，检查是否存在合格的左端点。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08760" y="7153275"/>
            <a:ext cx="8410575" cy="586740"/>
            <a:chOff x="1508760" y="7153275"/>
            <a:chExt cx="8410575" cy="586740"/>
          </a:xfrm>
        </p:grpSpPr>
        <p:sp>
          <p:nvSpPr>
            <p:cNvPr id="20" name="TextBox 20"/>
            <p:cNvSpPr txBox="1"/>
            <p:nvPr/>
          </p:nvSpPr>
          <p:spPr>
            <a:xfrm>
              <a:off x="1508760" y="7159625"/>
              <a:ext cx="8410575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② 存在就选，下一轮只能使用 r 后面的下标。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08760" y="7820025"/>
            <a:ext cx="8955786" cy="586740"/>
            <a:chOff x="1508760" y="7820025"/>
            <a:chExt cx="8955786" cy="586740"/>
          </a:xfrm>
        </p:grpSpPr>
        <p:sp>
          <p:nvSpPr>
            <p:cNvPr id="22" name="TextBox 22"/>
            <p:cNvSpPr txBox="1"/>
            <p:nvPr/>
          </p:nvSpPr>
          <p:spPr>
            <a:xfrm>
              <a:off x="1508760" y="7832725"/>
              <a:ext cx="8955786" cy="702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同一个 r，任意合格左端点都可以，不要求最早。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贪心实现 · 边界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9306687" cy="790575"/>
            <a:chOff x="1200150" y="2115502"/>
            <a:chExt cx="9306687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930668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如何找到不与已选区间重叠的左边界？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3571875"/>
            <a:ext cx="14397990" cy="1929765"/>
            <a:chOff x="1508760" y="3571875"/>
            <a:chExt cx="14397990" cy="1929765"/>
          </a:xfrm>
        </p:grpSpPr>
        <p:sp>
          <p:nvSpPr>
            <p:cNvPr id="9" name="Rectangle 9"/>
            <p:cNvSpPr/>
            <p:nvPr/>
          </p:nvSpPr>
          <p:spPr>
            <a:xfrm>
              <a:off x="1714500" y="3571875"/>
              <a:ext cx="6191250" cy="809625"/>
            </a:xfrm>
            <a:prstGeom prst="roundRect">
              <a:avLst>
                <a:gd name="adj" fmla="val 21176"/>
              </a:avLst>
            </a:prstGeom>
            <a:solidFill>
              <a:srgbClr val="EEF4F9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096250" y="3571875"/>
              <a:ext cx="7810500" cy="809625"/>
            </a:xfrm>
            <a:prstGeom prst="roundRect">
              <a:avLst>
                <a:gd name="adj" fmla="val 21176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080260" y="3790950"/>
              <a:ext cx="2675763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上一段结束：e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557260" y="3790950"/>
              <a:ext cx="279692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新段：[j+1,i]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08760" y="4914900"/>
              <a:ext cx="717880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不相交需要 j+1 &gt; e，等价于 j ≥ e。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4950" y="6182678"/>
            <a:ext cx="6935019" cy="790575"/>
            <a:chOff x="1504950" y="6182678"/>
            <a:chExt cx="6935019" cy="790575"/>
          </a:xfrm>
        </p:grpSpPr>
        <p:sp>
          <p:nvSpPr>
            <p:cNvPr id="15" name="TextBox 15"/>
            <p:cNvSpPr txBox="1"/>
            <p:nvPr/>
          </p:nvSpPr>
          <p:spPr>
            <a:xfrm>
              <a:off x="1504950" y="6182678"/>
              <a:ext cx="693501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last[target] ≥ last_end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7248525"/>
            <a:ext cx="9339453" cy="586740"/>
            <a:chOff x="1508760" y="7248525"/>
            <a:chExt cx="9339453" cy="586740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7248525"/>
              <a:ext cx="9339453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last_end 记录上一个已选区间的右端点，初值 0。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08760" y="7820025"/>
            <a:ext cx="7098030" cy="586740"/>
            <a:chOff x="1508760" y="7820025"/>
            <a:chExt cx="7098030" cy="586740"/>
          </a:xfrm>
        </p:grpSpPr>
        <p:sp>
          <p:nvSpPr>
            <p:cNvPr id="19" name="TextBox 19"/>
            <p:cNvSpPr txBox="1"/>
            <p:nvPr/>
          </p:nvSpPr>
          <p:spPr>
            <a:xfrm>
              <a:off x="1508760" y="7820025"/>
              <a:ext cx="709803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j=last_end：两段紧挨着，仍然合法。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08760" y="8391525"/>
            <a:ext cx="7905750" cy="586740"/>
            <a:chOff x="1508760" y="8391525"/>
            <a:chExt cx="7905750" cy="586740"/>
          </a:xfrm>
        </p:grpSpPr>
        <p:sp>
          <p:nvSpPr>
            <p:cNvPr id="21" name="TextBox 21"/>
            <p:cNvSpPr txBox="1"/>
            <p:nvPr/>
          </p:nvSpPr>
          <p:spPr>
            <a:xfrm>
              <a:off x="1508760" y="8391525"/>
              <a:ext cx="7905750" cy="626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j&lt;last_end：新段会碰到已经使用的下标。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贪心实现 · last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10397109" cy="790575"/>
            <a:chOff x="1200150" y="2115502"/>
            <a:chExt cx="10397109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1039710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相同前缀值出现多次，需要保存哪个位置？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4950" y="3468052"/>
            <a:ext cx="9579292" cy="1652588"/>
            <a:chOff x="1504950" y="3468052"/>
            <a:chExt cx="9579292" cy="1652588"/>
          </a:xfrm>
        </p:grpSpPr>
        <p:sp>
          <p:nvSpPr>
            <p:cNvPr id="9" name="TextBox 9"/>
            <p:cNvSpPr txBox="1"/>
            <p:nvPr/>
          </p:nvSpPr>
          <p:spPr>
            <a:xfrm>
              <a:off x="1504950" y="3468052"/>
              <a:ext cx="957929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last[x]：前缀值 x 最近出现的位置。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08760" y="4533900"/>
              <a:ext cx="790575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查询第 i 轮时，只登记过位置 0 到 i−1。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08760" y="5867400"/>
            <a:ext cx="8915400" cy="586740"/>
            <a:chOff x="1508760" y="5867400"/>
            <a:chExt cx="8915400" cy="586740"/>
          </a:xfrm>
        </p:grpSpPr>
        <p:sp>
          <p:nvSpPr>
            <p:cNvPr id="12" name="TextBox 12"/>
            <p:cNvSpPr txBox="1"/>
            <p:nvPr/>
          </p:nvSpPr>
          <p:spPr>
            <a:xfrm>
              <a:off x="1508760" y="5867400"/>
              <a:ext cx="8915400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如果同一个值出现多次，只保留最大的那个位置。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08760" y="6534150"/>
            <a:ext cx="8511540" cy="586740"/>
            <a:chOff x="1508760" y="6534150"/>
            <a:chExt cx="8511540" cy="586740"/>
          </a:xfrm>
        </p:grpSpPr>
        <p:sp>
          <p:nvSpPr>
            <p:cNvPr id="14" name="TextBox 14"/>
            <p:cNvSpPr txBox="1"/>
            <p:nvPr/>
          </p:nvSpPr>
          <p:spPr>
            <a:xfrm>
              <a:off x="1508760" y="6540500"/>
              <a:ext cx="8511540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最近位置足够靠后，就存在一个可用的左边界。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08760" y="7200900"/>
            <a:ext cx="7703820" cy="586740"/>
            <a:chOff x="1508760" y="7200900"/>
            <a:chExt cx="7703820" cy="586740"/>
          </a:xfrm>
        </p:grpSpPr>
        <p:sp>
          <p:nvSpPr>
            <p:cNvPr id="16" name="TextBox 16"/>
            <p:cNvSpPr txBox="1"/>
            <p:nvPr/>
          </p:nvSpPr>
          <p:spPr>
            <a:xfrm>
              <a:off x="1508760" y="7213600"/>
              <a:ext cx="7703820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最近位置都太旧，其他同值位置只会更旧。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08760" y="7867650"/>
            <a:ext cx="8309610" cy="586740"/>
            <a:chOff x="1508760" y="7867650"/>
            <a:chExt cx="8309610" cy="586740"/>
          </a:xfrm>
        </p:grpSpPr>
        <p:sp>
          <p:nvSpPr>
            <p:cNvPr id="18" name="TextBox 18"/>
            <p:cNvSpPr txBox="1"/>
            <p:nvPr/>
          </p:nvSpPr>
          <p:spPr>
            <a:xfrm>
              <a:off x="1508760" y="7886700"/>
              <a:ext cx="8309610" cy="702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初始化 last[0]=0，代表真实存在的空前缀。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反例 · 首次位置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671054" cy="790575"/>
            <a:chOff x="1200150" y="2115502"/>
            <a:chExt cx="7671054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只保存首次出现的位置会怎样？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3438525"/>
            <a:ext cx="12302490" cy="1657350"/>
            <a:chOff x="1508760" y="3438525"/>
            <a:chExt cx="12302490" cy="165735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438525"/>
              <a:ext cx="925868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教学反例：a=[1,1,1,1]，k=0；p=[0,1,0,1,0]。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619250" y="4286250"/>
              <a:ext cx="5905500" cy="809625"/>
            </a:xfrm>
            <a:prstGeom prst="roundRect">
              <a:avLst>
                <a:gd name="adj" fmla="val 21176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7905750" y="4286250"/>
              <a:ext cx="5905500" cy="809625"/>
            </a:xfrm>
            <a:prstGeom prst="roundRect">
              <a:avLst>
                <a:gd name="adj" fmla="val 21176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080260" y="4505325"/>
              <a:ext cx="354406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[1,2]：1 ^ 1 = 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366760" y="4505325"/>
              <a:ext cx="354406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[3,4]：1 ^ 1 = 0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8760" y="6153150"/>
            <a:ext cx="6229731" cy="586740"/>
            <a:chOff x="1508760" y="6153150"/>
            <a:chExt cx="6229731" cy="586740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6153150"/>
              <a:ext cx="6229731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先选 [1,2]，此时 last_end=2。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6819900"/>
            <a:ext cx="9884664" cy="586740"/>
            <a:chOff x="1508760" y="6819900"/>
            <a:chExt cx="9884664" cy="586740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6826250"/>
              <a:ext cx="9884664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只存首次出现：值 0 的位置一直是 0，0&lt;2，被拒绝。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08760" y="7486650"/>
            <a:ext cx="9480804" cy="586740"/>
            <a:chOff x="1508760" y="7486650"/>
            <a:chExt cx="9480804" cy="586740"/>
          </a:xfrm>
        </p:grpSpPr>
        <p:sp>
          <p:nvSpPr>
            <p:cNvPr id="19" name="TextBox 19"/>
            <p:cNvSpPr txBox="1"/>
            <p:nvPr/>
          </p:nvSpPr>
          <p:spPr>
            <a:xfrm>
              <a:off x="1508760" y="7499350"/>
              <a:ext cx="9480804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保存最近出现：值 0 的位置更新为 2，2≥2，可选。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08760" y="8153400"/>
            <a:ext cx="7380732" cy="586740"/>
            <a:chOff x="1508760" y="8153400"/>
            <a:chExt cx="7380732" cy="586740"/>
          </a:xfrm>
        </p:grpSpPr>
        <p:sp>
          <p:nvSpPr>
            <p:cNvPr id="21" name="TextBox 21"/>
            <p:cNvSpPr txBox="1"/>
            <p:nvPr/>
          </p:nvSpPr>
          <p:spPr>
            <a:xfrm>
              <a:off x="1508760" y="8172450"/>
              <a:ext cx="7380732" cy="702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只存首次位置会得到 1；正确答案是 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反例 · k=0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761476" cy="790575"/>
            <a:chOff x="1200150" y="2115502"/>
            <a:chExt cx="8761476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76147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为什么不能先记录当前前缀再查询？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66C8315-21D9-BFA5-7458-1BDF3309F83E}"/>
                  </a:ext>
                </a:extLst>
              </p:cNvPr>
              <p:cNvSpPr txBox="1"/>
              <p:nvPr/>
            </p:nvSpPr>
            <p:spPr>
              <a:xfrm>
                <a:off x="1679390" y="3115440"/>
                <a:ext cx="15048752" cy="55506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可以把查询理解为：</a:t>
                </a:r>
                <a:r>
                  <a:rPr lang="zh-CN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当前的位置，要去前面找一个位置配对，不能和自己配对。</a:t>
                </a:r>
                <a:endParaRPr lang="zh-CN" altLang="en-US" sz="3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例如，现在处理第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en-US" altLang="zh-CN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个数。如果找到前缀位置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，对应的区间就是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2,3</m:t>
                        </m:r>
                      </m:e>
                    </m:d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，里面有两个数，是正常的区间。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但如果找到自己的当前位置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，对应的区间就变成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3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4,3</m:t>
                        </m:r>
                      </m:e>
                    </m:d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：从第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4</m:t>
                    </m:r>
                  </m:oMath>
                </a14:m>
                <a:r>
                  <a:rPr lang="en-US" altLang="zh-CN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个数开始，到第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en-US" altLang="zh-CN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个数结束，里面一个数也没有。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=0</m:t>
                    </m:r>
                  </m:oMath>
                </a14:m>
                <a:r>
                  <a:rPr lang="en-US" altLang="zh-CN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时，当前位置很容易和自己配对，因为任何数与自己异或都等于 </a:t>
                </a:r>
                <a14:m>
                  <m:oMath xmlns:m="http://schemas.openxmlformats.org/officeDocument/2006/math">
                    <m:r>
                      <a:rPr lang="en-US" altLang="zh-CN" sz="3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所以，我们要</a:t>
                </a:r>
                <a:r>
                  <a:rPr lang="zh-CN" altLang="en-US" sz="3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先查找，再保存当前位置</a:t>
                </a:r>
                <a:r>
                  <a:rPr lang="zh-CN" altLang="en-US" sz="3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。这样查找时只能找到前面的位置，就不会把一个数也没有的空区间算进答案。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66C8315-21D9-BFA5-7458-1BDF3309F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390" y="3115440"/>
                <a:ext cx="15048752" cy="5550687"/>
              </a:xfrm>
              <a:prstGeom prst="rect">
                <a:avLst/>
              </a:prstGeom>
              <a:blipFill>
                <a:blip r:embed="rId3"/>
                <a:stretch>
                  <a:fillRect l="-932" r="-3483" b="-2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反例 · k=0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761476" cy="790575"/>
            <a:chOff x="1200150" y="2115502"/>
            <a:chExt cx="8761476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76147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为什么不能先记录当前前缀再查询？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4950" y="3468052"/>
            <a:ext cx="7398449" cy="1414463"/>
            <a:chOff x="1504950" y="3468052"/>
            <a:chExt cx="7398449" cy="1414463"/>
          </a:xfrm>
        </p:grpSpPr>
        <p:sp>
          <p:nvSpPr>
            <p:cNvPr id="9" name="TextBox 9"/>
            <p:cNvSpPr txBox="1"/>
            <p:nvPr/>
          </p:nvSpPr>
          <p:spPr>
            <a:xfrm>
              <a:off x="1504950" y="3468052"/>
              <a:ext cx="739844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a=[7]，k=0；正确答案是 0。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08760" y="4295775"/>
              <a:ext cx="687590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唯一非空区间 [1,1] 的异或和是 7。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08760" y="5438775"/>
            <a:ext cx="4977765" cy="586740"/>
            <a:chOff x="1508760" y="5438775"/>
            <a:chExt cx="4977765" cy="586740"/>
          </a:xfrm>
        </p:grpSpPr>
        <p:sp>
          <p:nvSpPr>
            <p:cNvPr id="12" name="TextBox 12"/>
            <p:cNvSpPr txBox="1"/>
            <p:nvPr/>
          </p:nvSpPr>
          <p:spPr>
            <a:xfrm>
              <a:off x="1508760" y="5438775"/>
              <a:ext cx="4977765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i=1 时，p=7，target=7。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08760" y="6105525"/>
            <a:ext cx="8390382" cy="586740"/>
            <a:chOff x="1508760" y="6105525"/>
            <a:chExt cx="8390382" cy="586740"/>
          </a:xfrm>
        </p:grpSpPr>
        <p:sp>
          <p:nvSpPr>
            <p:cNvPr id="14" name="TextBox 14"/>
            <p:cNvSpPr txBox="1"/>
            <p:nvPr/>
          </p:nvSpPr>
          <p:spPr>
            <a:xfrm>
              <a:off x="1508760" y="6105525"/>
              <a:ext cx="8390382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若提前执行 last[7]=1，再查询就得到 j=1。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08760" y="6778625"/>
            <a:ext cx="7400925" cy="530210"/>
            <a:chOff x="1508760" y="6778625"/>
            <a:chExt cx="7400925" cy="530210"/>
          </a:xfrm>
        </p:grpSpPr>
        <p:sp>
          <p:nvSpPr>
            <p:cNvPr id="16" name="TextBox 16"/>
            <p:cNvSpPr txBox="1"/>
            <p:nvPr/>
          </p:nvSpPr>
          <p:spPr>
            <a:xfrm>
              <a:off x="1508760" y="6778625"/>
              <a:ext cx="7400925" cy="5302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程序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会错误的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把 [j+1,i]=[2,1] 计入答案。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08760" y="7439025"/>
            <a:ext cx="7279767" cy="586740"/>
            <a:chOff x="1508760" y="7439025"/>
            <a:chExt cx="7279767" cy="586740"/>
          </a:xfrm>
        </p:grpSpPr>
        <p:sp>
          <p:nvSpPr>
            <p:cNvPr id="18" name="TextBox 18"/>
            <p:cNvSpPr txBox="1"/>
            <p:nvPr/>
          </p:nvSpPr>
          <p:spPr>
            <a:xfrm>
              <a:off x="1508760" y="7451725"/>
              <a:ext cx="7279767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先查询，last 中没有 7；答案保持 0。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508760" y="8010525"/>
            <a:ext cx="6088380" cy="586740"/>
            <a:chOff x="1508760" y="8010525"/>
            <a:chExt cx="6088380" cy="586740"/>
          </a:xfrm>
        </p:grpSpPr>
        <p:sp>
          <p:nvSpPr>
            <p:cNvPr id="20" name="TextBox 20"/>
            <p:cNvSpPr txBox="1"/>
            <p:nvPr/>
          </p:nvSpPr>
          <p:spPr>
            <a:xfrm>
              <a:off x="1508760" y="8029575"/>
              <a:ext cx="6088380" cy="626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查询完成后，才能登记当前位置。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029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贪心实现 · 顺序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125843" cy="790575"/>
            <a:chOff x="1200150" y="2115502"/>
            <a:chExt cx="7125843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125843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每一轮应该按什么顺序执行？</a:t>
              </a:r>
            </a:p>
          </p:txBody>
        </p:sp>
      </p:grpSp>
      <p:sp>
        <p:nvSpPr>
          <p:cNvPr id="9" name="Line 9"/>
          <p:cNvSpPr/>
          <p:nvPr/>
        </p:nvSpPr>
        <p:spPr>
          <a:xfrm>
            <a:off x="1952625" y="3857625"/>
            <a:ext cx="9525" cy="2762250"/>
          </a:xfrm>
          <a:custGeom>
            <a:avLst/>
            <a:gdLst/>
            <a:ahLst/>
            <a:cxnLst/>
            <a:rect l="l" t="t" r="r" b="b"/>
            <a:pathLst>
              <a:path w="9525" h="2762250">
                <a:moveTo>
                  <a:pt x="0" y="0"/>
                </a:moveTo>
                <a:lnTo>
                  <a:pt x="0" y="2762250"/>
                </a:lnTo>
              </a:path>
            </a:pathLst>
          </a:custGeom>
          <a:noFill/>
          <a:ln w="38100">
            <a:solidFill>
              <a:schemeClr val="accent6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1666875" y="3476625"/>
            <a:ext cx="5841492" cy="662940"/>
            <a:chOff x="1666875" y="3476625"/>
            <a:chExt cx="5841492" cy="662940"/>
          </a:xfrm>
        </p:grpSpPr>
        <p:sp>
          <p:nvSpPr>
            <p:cNvPr id="10" name="Ellipse 10"/>
            <p:cNvSpPr/>
            <p:nvPr/>
          </p:nvSpPr>
          <p:spPr>
            <a:xfrm>
              <a:off x="1666875" y="3476625"/>
              <a:ext cx="571500" cy="571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845269" y="3601402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651760" y="3552825"/>
              <a:ext cx="485660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加入当前数：p ^= a[i]。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66875" y="4429125"/>
            <a:ext cx="6952107" cy="662940"/>
            <a:chOff x="1666875" y="4429125"/>
            <a:chExt cx="6952107" cy="662940"/>
          </a:xfrm>
        </p:grpSpPr>
        <p:sp>
          <p:nvSpPr>
            <p:cNvPr id="14" name="Ellipse 14"/>
            <p:cNvSpPr/>
            <p:nvPr/>
          </p:nvSpPr>
          <p:spPr>
            <a:xfrm>
              <a:off x="1666875" y="4429125"/>
              <a:ext cx="571500" cy="571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845269" y="4553902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651760" y="4505325"/>
              <a:ext cx="596722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查询旧记录：target = p ^ k。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66875" y="5381625"/>
            <a:ext cx="7981950" cy="662940"/>
            <a:chOff x="1666875" y="5381625"/>
            <a:chExt cx="7981950" cy="662940"/>
          </a:xfrm>
        </p:grpSpPr>
        <p:sp>
          <p:nvSpPr>
            <p:cNvPr id="18" name="Ellipse 18"/>
            <p:cNvSpPr/>
            <p:nvPr/>
          </p:nvSpPr>
          <p:spPr>
            <a:xfrm>
              <a:off x="1666875" y="5381625"/>
              <a:ext cx="571500" cy="571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845269" y="5506402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651760" y="5457825"/>
              <a:ext cx="699706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位置合格就选：ans++，last_end=i。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66875" y="6334125"/>
            <a:ext cx="5437632" cy="662940"/>
            <a:chOff x="1666875" y="6334125"/>
            <a:chExt cx="5437632" cy="662940"/>
          </a:xfrm>
        </p:grpSpPr>
        <p:sp>
          <p:nvSpPr>
            <p:cNvPr id="22" name="Ellipse 22"/>
            <p:cNvSpPr/>
            <p:nvPr/>
          </p:nvSpPr>
          <p:spPr>
            <a:xfrm>
              <a:off x="1666875" y="6334125"/>
              <a:ext cx="571500" cy="5715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845269" y="6458902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651760" y="6410325"/>
              <a:ext cx="4452747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最后登记：last[p]=i。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08760" y="8010525"/>
            <a:ext cx="8188452" cy="461665"/>
            <a:chOff x="1508760" y="8010525"/>
            <a:chExt cx="8188452" cy="461665"/>
          </a:xfrm>
        </p:grpSpPr>
        <p:sp>
          <p:nvSpPr>
            <p:cNvPr id="26" name="TextBox 26"/>
            <p:cNvSpPr txBox="1"/>
            <p:nvPr/>
          </p:nvSpPr>
          <p:spPr>
            <a:xfrm>
              <a:off x="1508760" y="8010525"/>
              <a:ext cx="818845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查询时只看过去，</a:t>
              </a:r>
              <a:r>
                <a:rPr lang="zh-CN" altLang="en-US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就</a:t>
              </a: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能确保左边界前缀 j&lt;i。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贪心演算 · i=1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389808" cy="790575"/>
            <a:chOff x="1200150" y="2115502"/>
            <a:chExt cx="6389808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38980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贪心演算：处理第 1 个数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8760" y="3343275"/>
            <a:ext cx="9258681" cy="1348740"/>
            <a:chOff x="1508760" y="3343275"/>
            <a:chExt cx="9258681" cy="13487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343275"/>
              <a:ext cx="354406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a=[2,1,0,3]，k=2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08760" y="4105275"/>
              <a:ext cx="925868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处理前：p=0，ans=0，last_end=0，last[0]=0。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08760" y="5295900"/>
            <a:ext cx="9379839" cy="586740"/>
            <a:chOff x="1508760" y="5295900"/>
            <a:chExt cx="9379839" cy="586740"/>
          </a:xfrm>
        </p:grpSpPr>
        <p:sp>
          <p:nvSpPr>
            <p:cNvPr id="12" name="TextBox 12"/>
            <p:cNvSpPr txBox="1"/>
            <p:nvPr/>
          </p:nvSpPr>
          <p:spPr>
            <a:xfrm>
              <a:off x="1508760" y="5295900"/>
              <a:ext cx="9379839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加入 2：p = 0 ^ 2 = 2，target = 2 ^ 2 = 0。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08760" y="5962650"/>
            <a:ext cx="7744206" cy="586740"/>
            <a:chOff x="1508760" y="5962650"/>
            <a:chExt cx="7744206" cy="586740"/>
          </a:xfrm>
        </p:grpSpPr>
        <p:sp>
          <p:nvSpPr>
            <p:cNvPr id="14" name="TextBox 14"/>
            <p:cNvSpPr txBox="1"/>
            <p:nvPr/>
          </p:nvSpPr>
          <p:spPr>
            <a:xfrm>
              <a:off x="1508760" y="5969000"/>
              <a:ext cx="7744206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查询：last[0]=0，满足 0 ≥ last_end。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08760" y="6629400"/>
            <a:ext cx="8592312" cy="586740"/>
            <a:chOff x="1508760" y="6629400"/>
            <a:chExt cx="8592312" cy="586740"/>
          </a:xfrm>
        </p:grpSpPr>
        <p:sp>
          <p:nvSpPr>
            <p:cNvPr id="16" name="TextBox 16"/>
            <p:cNvSpPr txBox="1"/>
            <p:nvPr/>
          </p:nvSpPr>
          <p:spPr>
            <a:xfrm>
              <a:off x="1508760" y="6642100"/>
              <a:ext cx="8592312" cy="702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选择 [0+1,1]=[1,1]，然后写入 last[2]=1。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04950" y="8040052"/>
            <a:ext cx="7316667" cy="790575"/>
            <a:chOff x="1504950" y="8040052"/>
            <a:chExt cx="7316667" cy="790575"/>
          </a:xfrm>
        </p:grpSpPr>
        <p:sp>
          <p:nvSpPr>
            <p:cNvPr id="18" name="TextBox 18"/>
            <p:cNvSpPr txBox="1"/>
            <p:nvPr/>
          </p:nvSpPr>
          <p:spPr>
            <a:xfrm>
              <a:off x="1504950" y="8040052"/>
              <a:ext cx="731666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ans：0→1　　last_end：0→1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贪心演算 · i=2,3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234885" cy="790575"/>
            <a:chOff x="1200150" y="2115502"/>
            <a:chExt cx="7234885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23488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贪心演算：处理第 2、3 个数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4950" y="3420428"/>
            <a:ext cx="3939540" cy="3986212"/>
            <a:chOff x="1504950" y="3420428"/>
            <a:chExt cx="3939540" cy="3986212"/>
          </a:xfrm>
        </p:grpSpPr>
        <p:sp>
          <p:nvSpPr>
            <p:cNvPr id="9" name="TextBox 9"/>
            <p:cNvSpPr txBox="1"/>
            <p:nvPr/>
          </p:nvSpPr>
          <p:spPr>
            <a:xfrm>
              <a:off x="1504950" y="3420428"/>
              <a:ext cx="377279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 = 2，加入 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08760" y="4533900"/>
              <a:ext cx="3935730" cy="2872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p：2 ^ 1 = 3。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target：3 ^ 2 = 1。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last 中还没有值 1。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不选新段。</a:t>
              </a:r>
              <a:br/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登记 last[3]=2。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0" y="3420428"/>
            <a:ext cx="3939540" cy="3986212"/>
            <a:chOff x="9410700" y="3420428"/>
            <a:chExt cx="3939540" cy="3986212"/>
          </a:xfrm>
        </p:grpSpPr>
        <p:sp>
          <p:nvSpPr>
            <p:cNvPr id="12" name="TextBox 12"/>
            <p:cNvSpPr txBox="1"/>
            <p:nvPr/>
          </p:nvSpPr>
          <p:spPr>
            <a:xfrm>
              <a:off x="9410700" y="3420428"/>
              <a:ext cx="377279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i = 3，加入 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4510" y="4533900"/>
              <a:ext cx="3935730" cy="2872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p：3 ^ 0 = 3。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target：3 ^ 2 = 1。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仍然找不到值 1。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不选新段。</a:t>
              </a:r>
              <a:br/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更新 last[3]=3。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8760" y="8010525"/>
            <a:ext cx="10227945" cy="586740"/>
            <a:chOff x="1508760" y="8010525"/>
            <a:chExt cx="10227945" cy="586740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8010525"/>
              <a:ext cx="1022794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两轮结束后：ans=1，last_end=1；最近位置继续更新。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贪心演算 · i=4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389808" cy="790575"/>
            <a:chOff x="1200150" y="2115502"/>
            <a:chExt cx="6389808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38980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贪心演算：处理第 4 个数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08760" y="3438525"/>
            <a:ext cx="8736330" cy="1158240"/>
            <a:chOff x="1508760" y="3438525"/>
            <a:chExt cx="8736330" cy="115824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438525"/>
              <a:ext cx="8736330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处理前：p=3，ans=1，last_end=1。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已有记录：last[0]=0，last[2]=1，last[3]=3。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08760" y="5438775"/>
            <a:ext cx="9379839" cy="586740"/>
            <a:chOff x="1508760" y="5438775"/>
            <a:chExt cx="9379839" cy="586740"/>
          </a:xfrm>
        </p:grpSpPr>
        <p:sp>
          <p:nvSpPr>
            <p:cNvPr id="11" name="TextBox 11"/>
            <p:cNvSpPr txBox="1"/>
            <p:nvPr/>
          </p:nvSpPr>
          <p:spPr>
            <a:xfrm>
              <a:off x="1508760" y="5438775"/>
              <a:ext cx="9379839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加入 3：p = 3 ^ 3 = 0，target = 0 ^ 2 = 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6105525"/>
            <a:ext cx="8006715" cy="586740"/>
            <a:chOff x="1508760" y="6105525"/>
            <a:chExt cx="8006715" cy="586740"/>
          </a:xfrm>
        </p:grpSpPr>
        <p:sp>
          <p:nvSpPr>
            <p:cNvPr id="13" name="TextBox 13"/>
            <p:cNvSpPr txBox="1"/>
            <p:nvPr/>
          </p:nvSpPr>
          <p:spPr>
            <a:xfrm>
              <a:off x="1508760" y="6111875"/>
              <a:ext cx="8006715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查询 last[2]=1，满足 1 ≥ last_end=1。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8760" y="6772275"/>
            <a:ext cx="8592312" cy="586740"/>
            <a:chOff x="1508760" y="6772275"/>
            <a:chExt cx="8592312" cy="586740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6784975"/>
              <a:ext cx="8592312" cy="702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选择 [1+1,4]=[2,4]；最后登记 last[0]=4。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4950" y="8040052"/>
            <a:ext cx="7316667" cy="790575"/>
            <a:chOff x="1504950" y="8040052"/>
            <a:chExt cx="7316667" cy="790575"/>
          </a:xfrm>
        </p:grpSpPr>
        <p:sp>
          <p:nvSpPr>
            <p:cNvPr id="17" name="TextBox 17"/>
            <p:cNvSpPr txBox="1"/>
            <p:nvPr/>
          </p:nvSpPr>
          <p:spPr>
            <a:xfrm>
              <a:off x="1504950" y="8040052"/>
              <a:ext cx="731666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ans：1→2　　last_end：1→4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map · 代码 1/2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5599252" cy="790575"/>
            <a:chOff x="1200150" y="2115502"/>
            <a:chExt cx="5599252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559925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贪心 map：准备记录表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0284" y="3185160"/>
            <a:ext cx="7005447" cy="4985766"/>
            <a:chOff x="1510284" y="3185160"/>
            <a:chExt cx="7005447" cy="4985766"/>
          </a:xfrm>
        </p:grpSpPr>
        <p:sp>
          <p:nvSpPr>
            <p:cNvPr id="9" name="TextBox 9"/>
            <p:cNvSpPr txBox="1"/>
            <p:nvPr/>
          </p:nvSpPr>
          <p:spPr>
            <a:xfrm>
              <a:off x="1510284" y="3185160"/>
              <a:ext cx="7005447" cy="49857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#include &lt;bits/stdc++.h&gt;</a:t>
              </a:r>
              <a:br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 namespace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freopen("xor.in", "r", stdin);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freopen("xor.out", "w", stdout);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ios::sync_with_stdio(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cin.tie(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nullptr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n, k; cin &gt;&gt; n &gt;&gt; k;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map&lt;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,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&gt; last;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last[0] = 0; </a:t>
              </a:r>
              <a:r>
                <a:rPr lang="zh-CN" sz="270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// 空前缀的位置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p = 0, ans = 0, last_end = 0;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i = 1; i &lt;= n; ++i) {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x; cin &gt;&gt; x;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p ^= x;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557760" y="4438650"/>
            <a:ext cx="2857500" cy="1158240"/>
            <a:chOff x="12557760" y="4438650"/>
            <a:chExt cx="2857500" cy="1158240"/>
          </a:xfrm>
        </p:grpSpPr>
        <p:sp>
          <p:nvSpPr>
            <p:cNvPr id="13" name="TextBox 13"/>
            <p:cNvSpPr txBox="1"/>
            <p:nvPr/>
          </p:nvSpPr>
          <p:spPr>
            <a:xfrm>
              <a:off x="12557760" y="4438650"/>
              <a:ext cx="245364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键：前缀值。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557760" y="5010150"/>
              <a:ext cx="285750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值：最近位置。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557760" y="5962650"/>
            <a:ext cx="2857500" cy="1158240"/>
            <a:chOff x="12557760" y="5962650"/>
            <a:chExt cx="2857500" cy="1158240"/>
          </a:xfrm>
        </p:grpSpPr>
        <p:sp>
          <p:nvSpPr>
            <p:cNvPr id="16" name="TextBox 16"/>
            <p:cNvSpPr txBox="1"/>
            <p:nvPr/>
          </p:nvSpPr>
          <p:spPr>
            <a:xfrm>
              <a:off x="12557760" y="5962650"/>
              <a:ext cx="2857500" cy="1054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一个数读进来，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557760" y="6534150"/>
              <a:ext cx="245364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就处理一次。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map · 代码 2/2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7234885" cy="790575"/>
            <a:chOff x="1200150" y="2115502"/>
            <a:chExt cx="7234885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723488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贪心 map：查询、选择与更新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10284" y="3280410"/>
            <a:ext cx="7424128" cy="4642866"/>
            <a:chOff x="1510284" y="3280410"/>
            <a:chExt cx="7424128" cy="4642866"/>
          </a:xfrm>
        </p:grpSpPr>
        <p:sp>
          <p:nvSpPr>
            <p:cNvPr id="9" name="TextBox 9"/>
            <p:cNvSpPr txBox="1"/>
            <p:nvPr/>
          </p:nvSpPr>
          <p:spPr>
            <a:xfrm>
              <a:off x="1510284" y="3280410"/>
              <a:ext cx="542502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target = p ^ k;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10284" y="3623310"/>
              <a:ext cx="722421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auto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it = last.find(target);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10284" y="3966210"/>
              <a:ext cx="69516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        // 存在，且不会与已选区间重叠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10284" y="4309110"/>
              <a:ext cx="62246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(it != last.end() &amp;&amp;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10284" y="4652010"/>
              <a:ext cx="74241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    it-&gt;second &gt;= last_end)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10284" y="4994910"/>
              <a:ext cx="36258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    ++ans;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10284" y="5337810"/>
              <a:ext cx="50252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    last_end = i;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10284" y="5680710"/>
              <a:ext cx="18266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}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10284" y="6023610"/>
              <a:ext cx="736960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last[p] = i; </a:t>
              </a:r>
              <a:r>
                <a:rPr lang="zh-CN" sz="270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// 查询之后再更新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10284" y="6366510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10284" y="6709410"/>
              <a:ext cx="482528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cout &lt;&lt; ans &lt;&lt; '\n';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10284" y="7052310"/>
              <a:ext cx="262627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0;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10284" y="739521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843510" y="4248150"/>
            <a:ext cx="3342132" cy="1348740"/>
            <a:chOff x="12843510" y="4248150"/>
            <a:chExt cx="3342132" cy="1348740"/>
          </a:xfrm>
        </p:grpSpPr>
        <p:sp>
          <p:nvSpPr>
            <p:cNvPr id="25" name="TextBox 25"/>
            <p:cNvSpPr txBox="1"/>
            <p:nvPr/>
          </p:nvSpPr>
          <p:spPr>
            <a:xfrm>
              <a:off x="12843510" y="4248150"/>
              <a:ext cx="3160395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find 查找记录。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2843510" y="5010150"/>
              <a:ext cx="3342132" cy="863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end 表示没找到。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843510" y="5772150"/>
            <a:ext cx="2857500" cy="1158240"/>
            <a:chOff x="12843510" y="5772150"/>
            <a:chExt cx="2857500" cy="1158240"/>
          </a:xfrm>
        </p:grpSpPr>
        <p:sp>
          <p:nvSpPr>
            <p:cNvPr id="28" name="TextBox 28"/>
            <p:cNvSpPr txBox="1"/>
            <p:nvPr/>
          </p:nvSpPr>
          <p:spPr>
            <a:xfrm>
              <a:off x="12843510" y="5772150"/>
              <a:ext cx="2251710" cy="863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it-&gt;second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2843510" y="6343650"/>
              <a:ext cx="285750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就是最近位置。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843510" y="7296150"/>
            <a:ext cx="3019044" cy="1158240"/>
            <a:chOff x="12843510" y="7296150"/>
            <a:chExt cx="3019044" cy="1158240"/>
          </a:xfrm>
        </p:grpSpPr>
        <p:sp>
          <p:nvSpPr>
            <p:cNvPr id="31" name="TextBox 31"/>
            <p:cNvSpPr txBox="1"/>
            <p:nvPr/>
          </p:nvSpPr>
          <p:spPr>
            <a:xfrm>
              <a:off x="12843510" y="7296150"/>
              <a:ext cx="2049780" cy="1054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每一轮都要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2843510" y="7867650"/>
              <a:ext cx="3019044" cy="626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更新 last[p]。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复杂度辨析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5599252" cy="790575"/>
            <a:chOff x="1200150" y="2115502"/>
            <a:chExt cx="5599252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559925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map 与哈希表的复杂度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4950" y="3468052"/>
            <a:ext cx="4225290" cy="3367088"/>
            <a:chOff x="1504950" y="3468052"/>
            <a:chExt cx="4225290" cy="3367088"/>
          </a:xfrm>
        </p:grpSpPr>
        <p:sp>
          <p:nvSpPr>
            <p:cNvPr id="9" name="TextBox 9"/>
            <p:cNvSpPr txBox="1"/>
            <p:nvPr/>
          </p:nvSpPr>
          <p:spPr>
            <a:xfrm>
              <a:off x="1504950" y="3468052"/>
              <a:ext cx="93769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map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08760" y="4533900"/>
              <a:ext cx="4221480" cy="2301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有序关联容器。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查找、插入是对数时间。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总时间 O(n log n)。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最多登记 n+1 个值。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05950" y="3468052"/>
            <a:ext cx="4606290" cy="3367088"/>
            <a:chOff x="9505950" y="3468052"/>
            <a:chExt cx="4606290" cy="3367088"/>
          </a:xfrm>
        </p:grpSpPr>
        <p:sp>
          <p:nvSpPr>
            <p:cNvPr id="12" name="TextBox 12"/>
            <p:cNvSpPr txBox="1"/>
            <p:nvPr/>
          </p:nvSpPr>
          <p:spPr>
            <a:xfrm>
              <a:off x="9505950" y="3468052"/>
              <a:ext cx="3936359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unordered_map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509760" y="4533900"/>
              <a:ext cx="4602480" cy="2301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哈希容器。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平均每次操作为常数时间。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本算法平均总时间 O(n)。</a:t>
              </a:r>
              <a:br/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单次最坏可退化到线性。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8760" y="7439025"/>
            <a:ext cx="9155430" cy="1158240"/>
            <a:chOff x="1508760" y="7439025"/>
            <a:chExt cx="9155430" cy="1158240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7439025"/>
              <a:ext cx="9155430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两者空间均为 O(n) 的上界。</a:t>
              </a:r>
              <a:br/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前面已分析值域为 2²⁰，last 也可以改为值域数组。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值域数组 · 初值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8270786" cy="790575"/>
            <a:chOff x="1200150" y="2115502"/>
            <a:chExt cx="8270786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827078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数组记录中的“未出现”如何表示？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4950" y="3468052"/>
            <a:ext cx="9661074" cy="1795463"/>
            <a:chOff x="1504950" y="3468052"/>
            <a:chExt cx="9661074" cy="1795463"/>
          </a:xfrm>
        </p:grpSpPr>
        <p:sp>
          <p:nvSpPr>
            <p:cNvPr id="9" name="TextBox 9"/>
            <p:cNvSpPr txBox="1"/>
            <p:nvPr/>
          </p:nvSpPr>
          <p:spPr>
            <a:xfrm>
              <a:off x="1504950" y="3468052"/>
              <a:ext cx="966107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−1：从未出现　　　　0：空前缀的位置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08760" y="4676775"/>
              <a:ext cx="881443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位置 0 真实存在，不能同时拿来表示“没找到”。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10284" y="5804535"/>
            <a:ext cx="4742307" cy="1213866"/>
            <a:chOff x="1510284" y="5804535"/>
            <a:chExt cx="4742307" cy="1213866"/>
          </a:xfrm>
        </p:grpSpPr>
        <p:sp>
          <p:nvSpPr>
            <p:cNvPr id="12" name="TextBox 12"/>
            <p:cNvSpPr txBox="1"/>
            <p:nvPr/>
          </p:nvSpPr>
          <p:spPr>
            <a:xfrm>
              <a:off x="1510284" y="5804535"/>
              <a:ext cx="4742307" cy="12138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fill(last, last + V, -1);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last[0] = 0;</a:t>
              </a:r>
              <a:br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last_end = 0;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08760" y="7677150"/>
            <a:ext cx="8831580" cy="1158240"/>
            <a:chOff x="1508760" y="7677150"/>
            <a:chExt cx="8831580" cy="1158240"/>
          </a:xfrm>
        </p:grpSpPr>
        <p:sp>
          <p:nvSpPr>
            <p:cNvPr id="14" name="TextBox 14"/>
            <p:cNvSpPr txBox="1"/>
            <p:nvPr/>
          </p:nvSpPr>
          <p:spPr>
            <a:xfrm>
              <a:off x="1508760" y="7677150"/>
              <a:ext cx="8831580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全局数组默认是 0，不初始化会制造不存在的匹配。</a:t>
              </a:r>
              <a:br/>
              <a:r>
                <a:rPr lang="zh-CN" sz="30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数组放在全局；fill 把每个位置都写成 −1。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数组贪心 · 代码 1/2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580632" cy="790575"/>
            <a:chOff x="1200150" y="2115502"/>
            <a:chExt cx="6580632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58063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数组贪心：定义值域与初值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0284" y="3185160"/>
            <a:ext cx="7005447" cy="4985766"/>
            <a:chOff x="1510284" y="3185160"/>
            <a:chExt cx="7005447" cy="4985766"/>
          </a:xfrm>
        </p:grpSpPr>
        <p:sp>
          <p:nvSpPr>
            <p:cNvPr id="9" name="TextBox 9"/>
            <p:cNvSpPr txBox="1"/>
            <p:nvPr/>
          </p:nvSpPr>
          <p:spPr>
            <a:xfrm>
              <a:off x="1510284" y="3185160"/>
              <a:ext cx="7005447" cy="49857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#include &lt;bits/stdc++.h&gt;</a:t>
              </a:r>
              <a:br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 namespace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std;</a:t>
              </a:r>
              <a:br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const 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V = 1 &lt;&lt; 20;</a:t>
              </a:r>
              <a:br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last[V];</a:t>
              </a:r>
              <a:br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freopen("xor.in", "r", stdin);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freopen("xor.out", "w", stdout);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ios::sync_with_stdio(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cin.tie(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nullptr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);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n, k; cin &gt;&gt; n &gt;&gt; k;</a:t>
              </a:r>
              <a:br/>
              <a:r>
                <a:rPr lang="zh-CN" sz="270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    // -1 表示这个前缀值还没出现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fill(last, last + V, -1);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last[0] = 0;</a:t>
              </a:r>
              <a:br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p = 0, ans = 0, last_end = 0;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561189" y="3511391"/>
            <a:ext cx="2678328" cy="454724"/>
            <a:chOff x="12561189" y="3511391"/>
            <a:chExt cx="2678328" cy="454724"/>
          </a:xfrm>
        </p:grpSpPr>
        <p:sp>
          <p:nvSpPr>
            <p:cNvPr id="11" name="TextBox 11"/>
            <p:cNvSpPr txBox="1"/>
            <p:nvPr/>
          </p:nvSpPr>
          <p:spPr>
            <a:xfrm>
              <a:off x="12561189" y="3511391"/>
              <a:ext cx="267832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xor.cpp · 上半段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557760" y="4486275"/>
            <a:ext cx="3606165" cy="586740"/>
            <a:chOff x="12557760" y="4486275"/>
            <a:chExt cx="3606165" cy="586740"/>
          </a:xfrm>
        </p:grpSpPr>
        <p:sp>
          <p:nvSpPr>
            <p:cNvPr id="13" name="TextBox 13"/>
            <p:cNvSpPr txBox="1"/>
            <p:nvPr/>
          </p:nvSpPr>
          <p:spPr>
            <a:xfrm>
              <a:off x="12557760" y="4486275"/>
              <a:ext cx="3606165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全局数组约 4MiB。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557760" y="5438775"/>
            <a:ext cx="2857500" cy="1158240"/>
            <a:chOff x="12557760" y="5438775"/>
            <a:chExt cx="2857500" cy="1158240"/>
          </a:xfrm>
        </p:grpSpPr>
        <p:sp>
          <p:nvSpPr>
            <p:cNvPr id="15" name="TextBox 15"/>
            <p:cNvSpPr txBox="1"/>
            <p:nvPr/>
          </p:nvSpPr>
          <p:spPr>
            <a:xfrm>
              <a:off x="12557760" y="5438775"/>
              <a:ext cx="2049780" cy="1054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每个值直接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557760" y="6010275"/>
              <a:ext cx="285750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对应一个位置。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557760" y="6962775"/>
            <a:ext cx="2857500" cy="1158240"/>
            <a:chOff x="12557760" y="6962775"/>
            <a:chExt cx="2857500" cy="1158240"/>
          </a:xfrm>
        </p:grpSpPr>
        <p:sp>
          <p:nvSpPr>
            <p:cNvPr id="18" name="TextBox 18"/>
            <p:cNvSpPr txBox="1"/>
            <p:nvPr/>
          </p:nvSpPr>
          <p:spPr>
            <a:xfrm>
              <a:off x="12557760" y="6962775"/>
              <a:ext cx="2857500" cy="1054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与下一页拼接，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557760" y="7534275"/>
              <a:ext cx="2857500" cy="626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得到完整程序。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数组贪心 · 代码 2/2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035421" cy="790575"/>
            <a:chOff x="1200150" y="2115502"/>
            <a:chExt cx="6035421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数组贪心：逐个处理输入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10284" y="3280410"/>
            <a:ext cx="7823949" cy="4985766"/>
            <a:chOff x="1510284" y="3280410"/>
            <a:chExt cx="7823949" cy="4985766"/>
          </a:xfrm>
        </p:grpSpPr>
        <p:sp>
          <p:nvSpPr>
            <p:cNvPr id="9" name="TextBox 9"/>
            <p:cNvSpPr txBox="1"/>
            <p:nvPr/>
          </p:nvSpPr>
          <p:spPr>
            <a:xfrm>
              <a:off x="1510284" y="3280410"/>
              <a:ext cx="68243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i = 1; i &lt;= n; ++i)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10284" y="3623310"/>
              <a:ext cx="482528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x; cin &gt;&gt; x;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10284" y="3966210"/>
              <a:ext cx="30260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p ^= x;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10284" y="4309110"/>
              <a:ext cx="542502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target = p ^ k;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10284" y="4652010"/>
              <a:ext cx="782394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(last[target] &gt;= last_end)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10284" y="4994910"/>
              <a:ext cx="36258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    ++ans;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10284" y="5337810"/>
              <a:ext cx="50252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    last_end = i;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10284" y="5680710"/>
              <a:ext cx="18266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}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510284" y="6023610"/>
              <a:ext cx="62246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        // 始终保留最近出现的位置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10284" y="636651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last[p] = i;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10284" y="6709410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510284" y="7052310"/>
              <a:ext cx="482528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cout &lt;&lt; ans &lt;&lt; '\n';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10284" y="7395210"/>
              <a:ext cx="262627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0;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10284" y="773811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846939" y="3511391"/>
            <a:ext cx="2678328" cy="454724"/>
            <a:chOff x="12846939" y="3511391"/>
            <a:chExt cx="2678328" cy="454724"/>
          </a:xfrm>
        </p:grpSpPr>
        <p:sp>
          <p:nvSpPr>
            <p:cNvPr id="24" name="TextBox 24"/>
            <p:cNvSpPr txBox="1"/>
            <p:nvPr/>
          </p:nvSpPr>
          <p:spPr>
            <a:xfrm>
              <a:off x="12846939" y="3511391"/>
              <a:ext cx="267832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xor.cpp · 下半段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843510" y="4486275"/>
            <a:ext cx="3120009" cy="1158240"/>
            <a:chOff x="12843510" y="4486275"/>
            <a:chExt cx="3120009" cy="1158240"/>
          </a:xfrm>
        </p:grpSpPr>
        <p:sp>
          <p:nvSpPr>
            <p:cNvPr id="26" name="TextBox 26"/>
            <p:cNvSpPr txBox="1"/>
            <p:nvPr/>
          </p:nvSpPr>
          <p:spPr>
            <a:xfrm>
              <a:off x="12843510" y="4486275"/>
              <a:ext cx="3120009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−1 总小于边界，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2843510" y="5057775"/>
              <a:ext cx="245364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自然被拒绝。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43510" y="6010275"/>
            <a:ext cx="3241167" cy="1729740"/>
            <a:chOff x="12843510" y="6010275"/>
            <a:chExt cx="3241167" cy="1729740"/>
          </a:xfrm>
        </p:grpSpPr>
        <p:sp>
          <p:nvSpPr>
            <p:cNvPr id="29" name="TextBox 29"/>
            <p:cNvSpPr txBox="1"/>
            <p:nvPr/>
          </p:nvSpPr>
          <p:spPr>
            <a:xfrm>
              <a:off x="12843510" y="6010275"/>
              <a:ext cx="3160395" cy="1054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不用清空 last。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2843510" y="6581775"/>
              <a:ext cx="2453640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过旧位置会被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843510" y="7153275"/>
              <a:ext cx="3241167" cy="673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last_end 过滤。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843510" y="8105775"/>
            <a:ext cx="2857500" cy="586740"/>
            <a:chOff x="12843510" y="8105775"/>
            <a:chExt cx="2857500" cy="586740"/>
          </a:xfrm>
        </p:grpSpPr>
        <p:sp>
          <p:nvSpPr>
            <p:cNvPr id="33" name="TextBox 33"/>
            <p:cNvSpPr txBox="1"/>
            <p:nvPr/>
          </p:nvSpPr>
          <p:spPr>
            <a:xfrm>
              <a:off x="12843510" y="8105775"/>
              <a:ext cx="2857500" cy="10076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输入仍要读完。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算法比较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4399788" cy="790575"/>
            <a:chOff x="1200150" y="2115502"/>
            <a:chExt cx="4399788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439978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比较两种优化方法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04950" y="3468052"/>
            <a:ext cx="5139690" cy="3367088"/>
            <a:chOff x="1504950" y="3468052"/>
            <a:chExt cx="5139690" cy="3367088"/>
          </a:xfrm>
        </p:grpSpPr>
        <p:sp>
          <p:nvSpPr>
            <p:cNvPr id="9" name="TextBox 9"/>
            <p:cNvSpPr txBox="1"/>
            <p:nvPr/>
          </p:nvSpPr>
          <p:spPr>
            <a:xfrm>
              <a:off x="1504950" y="3468052"/>
              <a:ext cx="1128522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贪心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08760" y="4533900"/>
              <a:ext cx="5135880" cy="2301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last：最近前缀位置。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last_end：已选区域的边界。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正确性来自交换论证。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每次选最早结束的区间。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05950" y="3468052"/>
            <a:ext cx="5063490" cy="3367088"/>
            <a:chOff x="9505950" y="3468052"/>
            <a:chExt cx="5063490" cy="3367088"/>
          </a:xfrm>
        </p:grpSpPr>
        <p:sp>
          <p:nvSpPr>
            <p:cNvPr id="12" name="TextBox 12"/>
            <p:cNvSpPr txBox="1"/>
            <p:nvPr/>
          </p:nvSpPr>
          <p:spPr>
            <a:xfrm>
              <a:off x="9505950" y="3468052"/>
              <a:ext cx="330936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优化动态规划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509760" y="4533900"/>
              <a:ext cx="5059680" cy="2301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best：同前缀值的最优数量。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cur：当前前缀的最优答案。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正确性来自分类和状态转移。</a:t>
              </a:r>
              <a:br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合并等价查询以减少枚举。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8760" y="7534275"/>
            <a:ext cx="7745730" cy="1158240"/>
            <a:chOff x="1508760" y="7534275"/>
            <a:chExt cx="7745730" cy="1158240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7534275"/>
              <a:ext cx="7745730" cy="11582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基础 DP：O(n²)；map 贪心：O(n log n)。</a:t>
              </a:r>
              <a:br/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数组贪心与优化 DP：都是 O(V+n)，V=2²⁰。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可编辑章节文字"/>
          <p:cNvSpPr txBox="1"/>
          <p:nvPr/>
        </p:nvSpPr>
        <p:spPr>
          <a:xfrm>
            <a:off x="1219200" y="1066800"/>
            <a:ext cx="5143500" cy="762000"/>
          </a:xfrm>
          <a:prstGeom prst="rect">
            <a:avLst/>
          </a:prstGeom>
          <a:noFill/>
          <a:ln>
            <a:noFill/>
          </a:ln>
        </p:spPr>
        <p:txBody>
          <a:bodyPr wrap="square" lIns="266700" tIns="0" rIns="190500" bIns="0" anchor="ctr" anchorCtr="0">
            <a:noAutofit/>
          </a:bodyPr>
          <a:lstStyle/>
          <a:p>
            <a:pPr algn="l"/>
            <a:r>
              <a:rPr lang="zh-CN" sz="32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反例 · 边界等号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00150" y="2115502"/>
            <a:ext cx="6389808" cy="790575"/>
            <a:chOff x="1200150" y="2115502"/>
            <a:chExt cx="6389808" cy="790575"/>
          </a:xfrm>
        </p:grpSpPr>
        <p:sp>
          <p:nvSpPr>
            <p:cNvPr id="7" name="TextBox 7"/>
            <p:cNvSpPr txBox="1"/>
            <p:nvPr/>
          </p:nvSpPr>
          <p:spPr>
            <a:xfrm>
              <a:off x="1200150" y="2115502"/>
              <a:ext cx="6389808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40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相邻区间为什么使用 ≥ 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3486150"/>
            <a:ext cx="9254490" cy="1657350"/>
            <a:chOff x="1508760" y="3486150"/>
            <a:chExt cx="9254490" cy="1657350"/>
          </a:xfrm>
        </p:grpSpPr>
        <p:sp>
          <p:nvSpPr>
            <p:cNvPr id="9" name="TextBox 9"/>
            <p:cNvSpPr txBox="1"/>
            <p:nvPr/>
          </p:nvSpPr>
          <p:spPr>
            <a:xfrm>
              <a:off x="1508760" y="3486150"/>
              <a:ext cx="754227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教学反例：a=[2,2]，k=2；正确答案 2。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714500" y="4286250"/>
              <a:ext cx="4286250" cy="857250"/>
            </a:xfrm>
            <a:prstGeom prst="roundRect">
              <a:avLst>
                <a:gd name="adj" fmla="val 2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6477000" y="4286250"/>
              <a:ext cx="4286250" cy="857250"/>
            </a:xfrm>
            <a:prstGeom prst="roundRect">
              <a:avLst>
                <a:gd name="adj" fmla="val 2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080260" y="4533900"/>
              <a:ext cx="279692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[1,1]：单个 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842760" y="4533900"/>
              <a:ext cx="279692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[2,2]：单个 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08760" y="6200775"/>
            <a:ext cx="8572119" cy="586740"/>
            <a:chOff x="1508760" y="6200775"/>
            <a:chExt cx="8572119" cy="586740"/>
          </a:xfrm>
        </p:grpSpPr>
        <p:sp>
          <p:nvSpPr>
            <p:cNvPr id="15" name="TextBox 15"/>
            <p:cNvSpPr txBox="1"/>
            <p:nvPr/>
          </p:nvSpPr>
          <p:spPr>
            <a:xfrm>
              <a:off x="1508760" y="6200775"/>
              <a:ext cx="8572119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第一段：j=0，last_end=0，等号就已经出现。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508760" y="6867525"/>
            <a:ext cx="8794242" cy="586740"/>
            <a:chOff x="1508760" y="6867525"/>
            <a:chExt cx="8794242" cy="586740"/>
          </a:xfrm>
        </p:grpSpPr>
        <p:sp>
          <p:nvSpPr>
            <p:cNvPr id="17" name="TextBox 17"/>
            <p:cNvSpPr txBox="1"/>
            <p:nvPr/>
          </p:nvSpPr>
          <p:spPr>
            <a:xfrm>
              <a:off x="1508760" y="6873875"/>
              <a:ext cx="8794242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正确选完第一段后，第二段 j=1，last_end=1。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508760" y="7534275"/>
            <a:ext cx="8148066" cy="586740"/>
            <a:chOff x="1508760" y="7534275"/>
            <a:chExt cx="8148066" cy="586740"/>
          </a:xfrm>
        </p:grpSpPr>
        <p:sp>
          <p:nvSpPr>
            <p:cNvPr id="19" name="TextBox 19"/>
            <p:cNvSpPr txBox="1"/>
            <p:nvPr/>
          </p:nvSpPr>
          <p:spPr>
            <a:xfrm>
              <a:off x="1508760" y="7546975"/>
              <a:ext cx="8148066" cy="77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chemeClr val="accent3"/>
                  </a:solidFill>
                  <a:latin typeface="Consolas"/>
                  <a:ea typeface="Microsoft YaHei"/>
                  <a:cs typeface="Consolas"/>
                </a:rPr>
                <a:t>写成 &gt;，这些本来合法的相邻选择会被拒绝。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08760" y="8201025"/>
            <a:ext cx="5119116" cy="586740"/>
            <a:chOff x="1508760" y="8201025"/>
            <a:chExt cx="5119116" cy="586740"/>
          </a:xfrm>
        </p:grpSpPr>
        <p:sp>
          <p:nvSpPr>
            <p:cNvPr id="21" name="TextBox 21"/>
            <p:cNvSpPr txBox="1"/>
            <p:nvPr/>
          </p:nvSpPr>
          <p:spPr>
            <a:xfrm>
              <a:off x="1508760" y="8220075"/>
              <a:ext cx="5119116" cy="702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5250"/>
                </a:lnSpc>
              </a:pPr>
              <a:r>
                <a:rPr lang="zh-CN" sz="3000" dirty="0">
                  <a:solidFill>
                    <a:srgbClr val="ED7D31"/>
                  </a:solidFill>
                  <a:latin typeface="Consolas"/>
                  <a:ea typeface="Microsoft YaHei"/>
                  <a:cs typeface="Consolas"/>
                </a:rPr>
                <a:t>正确条件：j ≥ last_end。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sp_j_2025_xor_inquiry">
  <a:themeElements>
    <a:clrScheme name="csp_j_2025_xor_inquiry">
      <a:dk1>
        <a:srgbClr val="000000"/>
      </a:dk1>
      <a:lt1>
        <a:srgbClr val="192C4B"/>
      </a:lt1>
      <a:dk2>
        <a:srgbClr val="1F497D"/>
      </a:dk2>
      <a:lt2>
        <a:srgbClr val="FFFFFF"/>
      </a:lt2>
      <a:accent1>
        <a:srgbClr val="244D87"/>
      </a:accent1>
      <a:accent2>
        <a:srgbClr val="6FAC46"/>
      </a:accent2>
      <a:accent3>
        <a:srgbClr val="C00000"/>
      </a:accent3>
      <a:accent4>
        <a:srgbClr val="244D87"/>
      </a:accent4>
      <a:accent5>
        <a:srgbClr val="536477"/>
      </a:accent5>
      <a:accent6>
        <a:srgbClr val="CFD9E3"/>
      </a:accent6>
      <a:hlink>
        <a:srgbClr val="6FAC46"/>
      </a:hlink>
      <a:folHlink>
        <a:srgbClr val="C00000"/>
      </a:folHlink>
    </a:clrScheme>
    <a:fontScheme name="csp_j_2025_xor_inquiry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p_j_2025_xor_inqui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sp_j_2025_xor_inquiry">
  <a:themeElements>
    <a:clrScheme name="csp_j_2025_xor_inquiry">
      <a:dk1>
        <a:srgbClr val="000000"/>
      </a:dk1>
      <a:lt1>
        <a:srgbClr val="192C4B"/>
      </a:lt1>
      <a:dk2>
        <a:srgbClr val="1F497D"/>
      </a:dk2>
      <a:lt2>
        <a:srgbClr val="FFFFFF"/>
      </a:lt2>
      <a:accent1>
        <a:srgbClr val="244D87"/>
      </a:accent1>
      <a:accent2>
        <a:srgbClr val="6FAC46"/>
      </a:accent2>
      <a:accent3>
        <a:srgbClr val="C00000"/>
      </a:accent3>
      <a:accent4>
        <a:srgbClr val="244D87"/>
      </a:accent4>
      <a:accent5>
        <a:srgbClr val="536477"/>
      </a:accent5>
      <a:accent6>
        <a:srgbClr val="CFD9E3"/>
      </a:accent6>
      <a:hlink>
        <a:srgbClr val="6FAC46"/>
      </a:hlink>
      <a:folHlink>
        <a:srgbClr val="C00000"/>
      </a:folHlink>
    </a:clrScheme>
    <a:fontScheme name="csp_j_2025_xor_inquiry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p_j_2025_xor_inquir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15417</Words>
  <Application>Microsoft Office PowerPoint</Application>
  <PresentationFormat>自定义</PresentationFormat>
  <Paragraphs>742</Paragraphs>
  <Slides>68</Slides>
  <Notes>68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68</vt:i4>
      </vt:variant>
    </vt:vector>
  </HeadingPairs>
  <TitlesOfParts>
    <vt:vector size="74" baseType="lpstr">
      <vt:lpstr>Microsoft YaHei</vt:lpstr>
      <vt:lpstr>Microsoft YaHei</vt:lpstr>
      <vt:lpstr>Arial</vt:lpstr>
      <vt:lpstr>Cambria Math</vt:lpstr>
      <vt:lpstr>Consolas</vt:lpstr>
      <vt:lpstr>csp_j_2025_xor_inquiry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16</cp:revision>
  <dcterms:created xsi:type="dcterms:W3CDTF">2026-09-15T08:06:16Z</dcterms:created>
  <dcterms:modified xsi:type="dcterms:W3CDTF">2026-09-17T12:28:38Z</dcterms:modified>
  <cp:category/>
  <cp:contentStatus/>
  <dc:language>zh-CN</dc:language>
</cp:coreProperties>
</file>