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9"/>
  </p:notesMasterIdLst>
  <p:sldIdLst>
    <p:sldId id="298" r:id="rId2"/>
    <p:sldId id="257" r:id="rId3"/>
    <p:sldId id="258" r:id="rId4"/>
    <p:sldId id="259" r:id="rId5"/>
    <p:sldId id="260" r:id="rId6"/>
    <p:sldId id="261" r:id="rId7"/>
    <p:sldId id="262" r:id="rId8"/>
    <p:sldId id="263" r:id="rId9"/>
    <p:sldId id="299" r:id="rId10"/>
    <p:sldId id="266" r:id="rId11"/>
    <p:sldId id="264" r:id="rId12"/>
    <p:sldId id="301" r:id="rId13"/>
    <p:sldId id="300" r:id="rId14"/>
    <p:sldId id="303" r:id="rId15"/>
    <p:sldId id="302" r:id="rId16"/>
    <p:sldId id="267" r:id="rId17"/>
    <p:sldId id="268" r:id="rId18"/>
    <p:sldId id="304" r:id="rId19"/>
    <p:sldId id="269" r:id="rId20"/>
    <p:sldId id="270" r:id="rId21"/>
    <p:sldId id="271" r:id="rId22"/>
    <p:sldId id="272" r:id="rId23"/>
    <p:sldId id="274" r:id="rId24"/>
    <p:sldId id="275" r:id="rId25"/>
    <p:sldId id="278" r:id="rId26"/>
    <p:sldId id="281" r:id="rId27"/>
    <p:sldId id="282" r:id="rId28"/>
    <p:sldId id="283" r:id="rId29"/>
    <p:sldId id="284" r:id="rId30"/>
    <p:sldId id="285" r:id="rId31"/>
    <p:sldId id="286" r:id="rId32"/>
    <p:sldId id="287" r:id="rId33"/>
    <p:sldId id="288" r:id="rId34"/>
    <p:sldId id="292" r:id="rId35"/>
    <p:sldId id="293" r:id="rId36"/>
    <p:sldId id="294" r:id="rId37"/>
    <p:sldId id="297" r:id="rId38"/>
  </p:sldIdLst>
  <p:sldSz cx="18288000" cy="10287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1" d="100"/>
          <a:sy n="71" d="100"/>
        </p:scale>
        <p:origin x="723" y="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a:lstStyle/>
          <a:p>
            <a:endParaRPr lang="zh-CN"/>
          </a:p>
        </p:txBody>
      </p:sp>
      <p:sp>
        <p:nvSpPr>
          <p:cNvPr id="3" name="Date Placeholder 2"/>
          <p:cNvSpPr>
            <a:spLocks noGrp="1"/>
          </p:cNvSpPr>
          <p:nvPr>
            <p:ph type="dt" sz="half" idx="1"/>
          </p:nvPr>
        </p:nvSpPr>
        <p:spPr>
          <a:xfrm>
            <a:off x="3884613" y="0"/>
            <a:ext cx="2971800" cy="457200"/>
          </a:xfrm>
          <a:prstGeom prst="rect">
            <a:avLst/>
          </a:prstGeom>
        </p:spPr>
        <p:txBody>
          <a:bodyPr/>
          <a:lstStyle/>
          <a:p>
            <a:endParaRPr lang="zh-CN"/>
          </a:p>
        </p:txBody>
      </p:sp>
      <p:sp>
        <p:nvSpPr>
          <p:cNvPr id="4" name="Slide Image Placeholder 3"/>
          <p:cNvSpPr>
            <a:spLocks noGrp="1" noRot="1" noChangeAspect="1"/>
          </p:cNvSpPr>
          <p:nvPr>
            <p:ph type="sldImg" idx="2"/>
          </p:nvPr>
        </p:nvSpPr>
        <p:spPr>
          <a:xfrm>
            <a:off x="1143000" y="685800"/>
            <a:ext cx="4572000" cy="3429000"/>
          </a:xfrm>
          <a:prstGeom prst="rect">
            <a:avLst/>
          </a:prstGeom>
        </p:spPr>
      </p:sp>
      <p:sp>
        <p:nvSpPr>
          <p:cNvPr id="5" name="Notes Placeholder 4"/>
          <p:cNvSpPr>
            <a:spLocks noGrp="1"/>
          </p:cNvSpPr>
          <p:nvPr>
            <p:ph type="body" sz="quarter" idx="3"/>
          </p:nvPr>
        </p:nvSpPr>
        <p:spPr>
          <a:xfrm>
            <a:off x="685800" y="4343400"/>
            <a:ext cx="5486400" cy="4114800"/>
          </a:xfrm>
          <a:prstGeom prst="rect">
            <a:avLst/>
          </a:prstGeom>
        </p:spPr>
        <p:txBody>
          <a:bodyPr/>
          <a:lstStyle/>
          <a:p>
            <a:endParaRPr lang="zh-CN"/>
          </a:p>
        </p:txBody>
      </p:sp>
      <p:sp>
        <p:nvSpPr>
          <p:cNvPr id="6" name="Footer Placeholder 5"/>
          <p:cNvSpPr>
            <a:spLocks noGrp="1"/>
          </p:cNvSpPr>
          <p:nvPr>
            <p:ph type="ftr" sz="quarter" idx="4"/>
          </p:nvPr>
        </p:nvSpPr>
        <p:spPr>
          <a:xfrm>
            <a:off x="0" y="8685213"/>
            <a:ext cx="2971800" cy="457200"/>
          </a:xfrm>
          <a:prstGeom prst="rect">
            <a:avLst/>
          </a:prstGeom>
        </p:spPr>
        <p:txBody>
          <a:bodyPr/>
          <a:lstStyle/>
          <a:p>
            <a:endParaRPr lang="zh-CN"/>
          </a:p>
        </p:txBody>
      </p:sp>
      <p:sp>
        <p:nvSpPr>
          <p:cNvPr id="7" name="Slide Number Placeholder 6"/>
          <p:cNvSpPr>
            <a:spLocks noGrp="1"/>
          </p:cNvSpPr>
          <p:nvPr>
            <p:ph type="sldNum" sz="quarter" idx="5"/>
          </p:nvPr>
        </p:nvSpPr>
        <p:spPr>
          <a:xfrm>
            <a:off x="3884613" y="8685213"/>
            <a:ext cx="2971800" cy="457200"/>
          </a:xfrm>
          <a:prstGeom prst="rect">
            <a:avLst/>
          </a:prstGeom>
        </p:spPr>
        <p:txBody>
          <a:bodyPr/>
          <a:lstStyle/>
          <a:p>
            <a:endParaRPr lang="zh-CN"/>
          </a:p>
        </p:txBody>
      </p:sp>
    </p:spTree>
  </p:cSld>
  <p:clrMap bg1="lt1" tx1="dk1" bg2="lt2" tx2="dk2" accent1="accent1" accent2="accent2" accent3="accent3" accent4="accent4" accent5="accent5" accent6="accent6" hlink="hlink" folHlink="folHlink"/>
  <p:hf/>
  <p:notesStyle>
    <a:lvl1pPr marL="0" algn="l">
      <a:defRPr lang="zh-CN" sz="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sz="quarter" idx="3"/>
          </p:nvPr>
        </p:nvSpPr>
        <p:spPr/>
        <p:txBody>
          <a:bodyPr/>
          <a:lstStyle/>
          <a:p>
            <a:r>
              <a:rPr lang="zh-CN" dirty="0"/>
              <a:t>今天研究 CSP-J 二〇二五年第二轮第三题《异或和》。先不要急着套用某一种算法。我们会先理解异或运算，再亲自分析图中的序列二、一、零、三，然后考虑：当数字变多时，怎样系统地求出最多的合法区间？后续每种方法都从具体困难出发，经过分析再确定。</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解释输入中的两个层次：n 是木棍总数，a 的第 i 项才是第 i 根木棍的长度。每根只有选与不选两种状态，不能重复使用。要统计的是下标集合，因此同一组木棍换连接顺序不产生新方案；答案只保留对九亿九千八百二十四万四千三百五十三取模的余数。提醒学生，根数最多五千，长度也是一到五千，随后要利用这两个上限分析算法。</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sz="quarter" idx="3"/>
          </p:nvPr>
        </p:nvSpPr>
        <p:spPr/>
        <p:txBody>
          <a:bodyPr/>
          <a:lstStyle/>
          <a:p>
            <a:r>
              <a:rPr lang="zh-CN" dirty="0"/>
              <a:t>题设直接给出了可以使用的充要条件：至少三根，总长严格大于最长边的两倍。把最长边记为 L，把其余边的总长记为 s，则总长是 s 加 L；两边减去 L，得到 s 大于 L。这里 s 是其余所有边的总长，不是第二长的一根。先保留至少三根的要求，等排序后再检查它能否被不等式自动保证。</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sz="quarter" idx="3"/>
          </p:nvPr>
        </p:nvSpPr>
        <p:spPr/>
        <p:txBody>
          <a:bodyPr/>
          <a:lstStyle/>
          <a:p>
            <a:r>
              <a:rPr lang="zh-CN" dirty="0"/>
              <a:t>先看二、三、四，另外两根之和五大于四，因此能围成三角形。再点击显示一、二、三：短的两根拼起来恰好等于最长边，只能拉直，不能围出多边形的内部。让学生判断一、一、三，预期回答是不合法，因为一加一还小于三。强调程序中的严格大于，不能写成大于等于。</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sz="quarter" idx="3"/>
          </p:nvPr>
        </p:nvSpPr>
        <p:spPr/>
        <p:txBody>
          <a:bodyPr/>
          <a:lstStyle/>
          <a:p>
            <a:r>
              <a:rPr lang="zh-CN" dirty="0"/>
              <a:t>用原题第二个样例区分长度与身份。两根长度为二的木棍分别是第一号和第二号；方案 A 选第一、三、四、五号，方案 B 选第二、三、四、五号。它们的长度序列相同，但下标集合不同，所以必须计为两种。询问能否先把数组去重，预期回答是不能，否则会把原本不同的选择合并。</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sz="quarter" idx="3"/>
          </p:nvPr>
        </p:nvSpPr>
        <p:spPr/>
        <p:txBody>
          <a:bodyPr/>
          <a:lstStyle/>
          <a:p>
            <a:r>
              <a:rPr lang="zh-CN" dirty="0"/>
              <a:t>回到原题第一个样例，五根长度是一到五，输出是九。先检查一、二、三，短边之和等于最长边所以失败；再检查二、三、四，五大于四所以成功。让学生说出单个集合需要观察哪些信息，再引出真正困难的是统计所有集合，并且不能重复或遗漏。这里各长度恰好与原下标相同，后面的甲乙标记会避免重复长度带来的歧义。</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sz="quarter" idx="3"/>
          </p:nvPr>
        </p:nvSpPr>
        <p:spPr/>
        <p:txBody>
          <a:bodyPr/>
          <a:lstStyle/>
          <a:p>
            <a:r>
              <a:rPr lang="zh-CN" dirty="0"/>
              <a:t>每根都有两种选择，把所有选择组合起来得到二的 n 次方个子集，其中包括空集。对每个子集扫描木棍，记录根数、总长和最长边，满足题设条件就给答案加一。这样每个子集需要线性扫描，总复杂度为 n 乘二的 n 次方；二十根已有约一百万个子集，五千根无法枚举。不要完全抛弃暴力，它适用于小数据，也能用来检验优化程序。</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sz="quarter" idx="3"/>
          </p:nvPr>
        </p:nvSpPr>
        <p:spPr/>
        <p:txBody>
          <a:bodyPr/>
          <a:lstStyle/>
          <a:p>
            <a:r>
              <a:rPr lang="zh-CN" dirty="0"/>
              <a:t>观察特殊测试：所有长度为一时，任意不少于三根的集合都合法。全部子集数减去空集、单根和两根的方案数，就得到二的 n 次方减一减 n，再减 n 乘 n 减一除以二；最后仍按题意取模。这个公式依赖所有长度相等为一，不能直接用于一般数据。一般输入的单根长度只有五千，先提出能否利用这个较小的上限，暂不直接给出优化结论。</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sz="quarter" idx="3"/>
          </p:nvPr>
        </p:nvSpPr>
        <p:spPr/>
        <p:txBody>
          <a:bodyPr/>
          <a:lstStyle/>
          <a:p>
            <a:r>
              <a:rPr lang="zh-CN" dirty="0"/>
              <a:t>将木棍按长度升序排列，选择一个非空集合后，总存在唯一的最大被选位置 i。这个位置必须选，后面全部不选，前面的木棍可以任意选；当前长度记作 x，即排序后的 a 的第 i 项。图中的三个区域分别对应这三种约束。让学生给一个集合找所属的位置，从而理解分类不是额外增加一种选择，而是给已有集合确定唯一归属。</a:t>
            </a:r>
          </a:p>
        </p:txBody>
      </p:sp>
    </p:spTree>
    <p:extLst>
      <p:ext uri="{BB962C8B-B14F-4D97-AF65-F5344CB8AC3E}">
        <p14:creationId xmlns:p14="http://schemas.microsoft.com/office/powerpoint/2010/main" val="6988927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sz="quarter" idx="3"/>
          </p:nvPr>
        </p:nvSpPr>
        <p:spPr/>
        <p:txBody>
          <a:bodyPr/>
          <a:lstStyle/>
          <a:p>
            <a:r>
              <a:rPr lang="zh-CN" dirty="0"/>
              <a:t>当前木棍固定为 x，前面每根的长度都不超过它，因此只需检查前面所选长度和是否大于 x。前面一根都不选时，和为零；前面只选一根时，长度不超过 x。两种情况都不可能满足严格大于，所以一旦满足，前面至少选了两根，加上当前棍自动达到三根。这个推理用到了升序和正长度，不能脱离选择范围直接删掉根数条件。</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sz="quarter" idx="3"/>
          </p:nvPr>
        </p:nvSpPr>
        <p:spPr/>
        <p:txBody>
          <a:bodyPr/>
          <a:lstStyle/>
          <a:p>
            <a:r>
              <a:rPr lang="zh-CN" dirty="0"/>
              <a:t>将木棍按长度升序排列，选择一个非空集合后，总存在唯一的最大被选位置 i。这个位置必须选，后面全部不选，前面的木棍可以任意选；当前长度记作 x，即排序后的 a 的第 i 项。图中的三个区域分别对应这三种约束。让学生给一个集合找所属的位置，从而理解分类不是额外增加一种选择，而是给已有集合确定唯一归属。</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sz="quarter" idx="3"/>
          </p:nvPr>
        </p:nvSpPr>
        <p:spPr/>
        <p:txBody>
          <a:bodyPr/>
          <a:lstStyle/>
          <a:p>
            <a:r>
              <a:rPr lang="zh-CN" dirty="0"/>
              <a:t>以当前木棍 x 等于 4、前缀一二三为例，请学生先列出全部八个子集的长度和。只有和为五和六的前缀满足大于四，因此能与当前木棍组成多边形。继续处理下一根时，前缀子集还会反复出现，逐个枚举会把同一批计算做很多次。</a:t>
            </a:r>
          </a:p>
        </p:txBody>
      </p:sp>
    </p:spTree>
    <p:extLst>
      <p:ext uri="{BB962C8B-B14F-4D97-AF65-F5344CB8AC3E}">
        <p14:creationId xmlns:p14="http://schemas.microsoft.com/office/powerpoint/2010/main" val="4722176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sz="quarter" idx="3"/>
          </p:nvPr>
        </p:nvSpPr>
        <p:spPr/>
        <p:txBody>
          <a:bodyPr/>
          <a:lstStyle/>
          <a:p>
            <a:r>
              <a:rPr lang="zh-CN" dirty="0"/>
              <a:t>以当前木棍 x 等于 4、前缀一二三为例，请学生先列出全部八个子集的长度和。只有和为五和六的前缀满足大于四，因此能与当前木棍组成多边形。继续处理下一根时，前缀子集还会反复出现，逐个枚举会把同一批计算做很多次。</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sz="quarter" idx="3"/>
          </p:nvPr>
        </p:nvSpPr>
        <p:spPr/>
        <p:txBody>
          <a:bodyPr/>
          <a:lstStyle/>
          <a:p>
            <a:r>
              <a:rPr lang="zh-CN" dirty="0"/>
              <a:t>以当前木棍 x 等于 4、前缀一二三为例，请学生先列出全部八个子集的长度和。只有和为五和六的前缀满足大于四，因此能与当前木棍组成多边形。继续处理下一根时，前缀子集还会反复出现，逐个枚举会把同一批计算做很多次。</a:t>
            </a:r>
          </a:p>
        </p:txBody>
      </p:sp>
    </p:spTree>
    <p:extLst>
      <p:ext uri="{BB962C8B-B14F-4D97-AF65-F5344CB8AC3E}">
        <p14:creationId xmlns:p14="http://schemas.microsoft.com/office/powerpoint/2010/main" val="11756553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sz="quarter" idx="3"/>
          </p:nvPr>
        </p:nvSpPr>
        <p:spPr/>
        <p:txBody>
          <a:bodyPr/>
          <a:lstStyle/>
          <a:p>
            <a:r>
              <a:rPr lang="zh-CN" dirty="0"/>
              <a:t>加入一根长度 y 后，凑出总长度 s 的方案按是否选择 y 分成两类。不选时沿用旧的 s，选择时来自旧的 s 减 y；两类互不重叠。每根木棍最多选一次，且状态按长度和分类，这正是计数型零一背包。下一页将这个计数命名为 dp[s]。</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sz="quarter" idx="3"/>
          </p:nvPr>
        </p:nvSpPr>
        <p:spPr/>
        <p:txBody>
          <a:bodyPr/>
          <a:lstStyle/>
          <a:p>
            <a:r>
              <a:rPr lang="zh-CN" dirty="0"/>
              <a:t>先把记录的含义说完整：dp 的下标 s 表示目标长度和，保存的值是从已经处理的木棍中凑出这个和的下标集合数量。</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sz="quarter" idx="3"/>
          </p:nvPr>
        </p:nvSpPr>
        <p:spPr/>
        <p:txBody>
          <a:bodyPr/>
          <a:lstStyle/>
          <a:p>
            <a:r>
              <a:rPr lang="zh-CN" dirty="0"/>
              <a:t>如果把所有长度和都记录下来，最大总和是五千乘五千，也就是两千五百万。每加入一根都扫描这么大的范围，最坏量级约为一千二百五十亿次，仍然太慢。当前需要的条件是 s 大于 x，这一侧可能延伸到很大；反面的 s 不超过 x，却最多只查到五千。停顿让学生尝试提出总数减去反面的方法，再进入下一页。</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sz="quarter" idx="3"/>
          </p:nvPr>
        </p:nvSpPr>
        <p:spPr/>
        <p:txBody>
          <a:bodyPr/>
          <a:lstStyle/>
          <a:p>
            <a:r>
              <a:rPr lang="zh-CN" dirty="0"/>
              <a:t>如果把所有长度和都记录下来，最大总和是五千乘五千，也就是两千五百万。每加入一根都扫描这么大的范围，最坏量级约为一千二百五十亿次，仍然太慢。当前需要的条件是 s 大于 x，这一侧可能延伸到很大；反面的 s 不超过 x，却最多只查到五千。停顿让学生尝试提出总数减去反面的方法，再进入下一页。</a:t>
            </a:r>
          </a:p>
        </p:txBody>
      </p:sp>
    </p:spTree>
    <p:extLst>
      <p:ext uri="{BB962C8B-B14F-4D97-AF65-F5344CB8AC3E}">
        <p14:creationId xmlns:p14="http://schemas.microsoft.com/office/powerpoint/2010/main" val="4212601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sz="quarter" idx="3"/>
          </p:nvPr>
        </p:nvSpPr>
        <p:spPr/>
        <p:txBody>
          <a:bodyPr/>
          <a:lstStyle/>
          <a:p>
            <a:r>
              <a:rPr lang="zh-CN" dirty="0"/>
              <a:t>固定当前木棍后，把前面的全部子集数记作 total。按长度和分成两类：不超过 x 的 bad，以及大于 x 的 good；任何子集恰落在一类，不会同时属于两类。因此合法数等于全部数减去不合法数，这种做法叫补集计数。空集的和是零，它在不合法的一侧，不能漏减；图中的分区表达互斥且覆盖全部，不代表两类恰好一样多。</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sz="quarter" idx="3"/>
          </p:nvPr>
        </p:nvSpPr>
        <p:spPr/>
        <p:txBody>
          <a:bodyPr/>
          <a:lstStyle/>
          <a:p>
            <a:r>
              <a:rPr lang="zh-CN" dirty="0"/>
              <a:t>dp 分别记录和恰好为零、一、直到 x 的方案数，所以把这些项相加就是 bad。当前前缀有 i 减一根，每根选或不选，共有二的 i 减一次方种选择；减去 bad 就是这一轮的合法贡献。将各位置的贡献累加到 ans，依据唯一归类得到最终答案。询问为什么必须包括 dp 的第 x 项，预期回答是等号仍然不能围成多边形。</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sz="quarter" idx="3"/>
          </p:nvPr>
        </p:nvSpPr>
        <p:spPr/>
        <p:txBody>
          <a:bodyPr/>
          <a:lstStyle/>
          <a:p>
            <a:r>
              <a:rPr lang="zh-CN" dirty="0"/>
              <a:t>用全局最大长度 A 作为数组上限，因为以后任何一次查询的 x 都不会超过 A。所有长度都是正数，一旦某个和超过 A，再加木棍只会继续增加，不会回来影响小状态，因此可以不存它。务必从一开始就保留零到 A：例如一、一、二，处理两个一时必须产生和为二的状态，后面查询二才不会把等号情况错算合法。若允许负数，这个截断依据就不成立。</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sz="quarter" idx="3"/>
          </p:nvPr>
        </p:nvSpPr>
        <p:spPr/>
        <p:txBody>
          <a:bodyPr/>
          <a:lstStyle/>
          <a:p>
            <a:endParaRPr lang="zh-CN"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sz="quarter" idx="3"/>
          </p:nvPr>
        </p:nvSpPr>
        <p:spPr/>
        <p:txBody>
          <a:bodyPr/>
          <a:lstStyle/>
          <a:p>
            <a:r>
              <a:rPr lang="zh-CN" dirty="0"/>
              <a:t>初始化时还没有木棍，但仍可以什么都不选，所以空集是一种方案，长度和为零。由此零号状态为一，其他状态为零；total 也为一，因为它计全部子集，而 ans 为零，因为还没有合法多边形。让学生区分没有物品与没有选法，避免把整个数组都初始化为零而导致后面始终无法产生新方案。</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sz="quarter" idx="3"/>
          </p:nvPr>
        </p:nvSpPr>
        <p:spPr/>
        <p:txBody>
          <a:bodyPr/>
          <a:lstStyle/>
          <a:p>
            <a:r>
              <a:rPr lang="zh-CN" dirty="0"/>
              <a:t>加入长度为 x 的新木棍后，想凑出 s，可以按是否选择这根来分类。不选时，旧集合本来就要凑出 s；选择时，旧集合应凑出 s 减 x，而且只有 s 不小于 x 才有意义。两类身份不同，互不重叠，各种新集合也都能唯一还原到对应旧集合，因此数量相加。old 指加入之前的记录，new 指加入之后；这就是计数型零一背包的转移，每件只能选零次或一次。</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sz="quarter" idx="3"/>
          </p:nvPr>
        </p:nvSpPr>
        <p:spPr/>
        <p:txBody>
          <a:bodyPr/>
          <a:lstStyle/>
          <a:p>
            <a:r>
              <a:rPr lang="zh-CN" dirty="0"/>
              <a:t>让 s 从全局 A 递减到 x。因为 x 为正，来源 s 减 x 始终比当前 s 小，还没有在本轮更新，所以读取的是旧值。仍用一根二观察：先算和四时读取旧的和二为零，之后才算和二，得到一。最终零到四是一、零、一、零、零，只产生一个二的选择。倒序不是要背的口诀，而是为了维护旧状态的读取顺序。</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sz="quarter" idx="3"/>
          </p:nvPr>
        </p:nvSpPr>
        <p:spPr/>
        <p:txBody>
          <a:bodyPr/>
          <a:lstStyle/>
          <a:p>
            <a:r>
              <a:rPr lang="zh-CN" dirty="0"/>
              <a:t>将刚才分开的操作连成一轮：先求零到 x 的状态和，算出当前贡献并加到答案；再从 A 倒序更新到 x，把当前棍加入；最后让全部子集数翻倍。每一步的计数都按题目模数取模。请学生用一句话说明下一轮开始时变量描述什么，预期回答是 dp 和 total 都描述已经处理完的同一段前缀，而 ans 已累加这些位置的合法贡献。</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sz="quarter" idx="3"/>
          </p:nvPr>
        </p:nvSpPr>
        <p:spPr/>
        <p:txBody>
          <a:bodyPr/>
          <a:lstStyle/>
          <a:p>
            <a:r>
              <a:rPr lang="zh-CN" dirty="0"/>
              <a:t>完整程序分四段依次拼接，另附 polygon.cpp。第一段读入根数及长度，升序排序后用最后一项取得全局 A，再创建 A 加一项的数组，从下标零一直到 A。零号状态设为一，其余默认零，答案设零，全部子集数设一。可以先让学生找到与初始化规则对应的代码，再解释快速输入输出语句是常见设置，并不是算法核心；此页打开 main，还没有结束函数。</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sz="quarter" idx="3"/>
          </p:nvPr>
        </p:nvSpPr>
        <p:spPr/>
        <p:txBody>
          <a:bodyPr/>
          <a:lstStyle/>
          <a:p>
            <a:r>
              <a:rPr lang="zh-CN" dirty="0"/>
              <a:t>第二段仍在 main 中，范围循环按排序后顺序取当前长度 x。每轮先把 bad 清零，再遍历零到 x，注意循环条件含等号，并在累加时取模。随后用 total 减 bad 得到贡献，加一个模数再取模，避免两个余数相减产生负值，最后加入 ans。此时还没有更新 dp，外层循环也还没有结束，下一页继续它的循环体。</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sz="quarter" idx="3"/>
          </p:nvPr>
        </p:nvSpPr>
        <p:spPr/>
        <p:txBody>
          <a:bodyPr/>
          <a:lstStyle/>
          <a:p>
            <a:r>
              <a:rPr lang="zh-CN" dirty="0"/>
              <a:t>第三段从全局 A 向下遍历到 x，给当前状态加上来源状态，来源下标 s 减 x 不会为负。倒序使每根最多被用一次；中文注释说明的是这个原因，而不是只复述循环写法。接着 total 乘二并取模，即使很多大和没有保存，总子集数也仍然翻倍。末尾花括号结束逐根处理的循环，main 会在下一段结束。</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sz="quarter" idx="3"/>
          </p:nvPr>
        </p:nvSpPr>
        <p:spPr/>
        <p:txBody>
          <a:bodyPr/>
          <a:lstStyle/>
          <a:p>
            <a:r>
              <a:rPr lang="zh-CN" dirty="0"/>
              <a:t>第四段输出累计答案并换行，随后正常返回并结束 main。加法过程中不断取模与最后取模的结果一致；减法因为保存的是余数，可能为负，需要先加模数。本实现的两个计数相加和乘二最多为十九亿九千六百四十八万八千七百零四，小于有符号三十二位整数上限；减法补模的表达式也在范围内。因此这里可以使用 int，但任意两个计数相乘通常要先转为 long long，不能把本例的安全结论泛化。</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sz="quarter" idx="3"/>
          </p:nvPr>
        </p:nvSpPr>
        <p:spPr/>
        <p:txBody>
          <a:bodyPr/>
          <a:lstStyle/>
          <a:p>
            <a:r>
              <a:rPr lang="zh-CN" dirty="0"/>
              <a:t>现在手算教学例一、二、三、四，A 从一开始就是四。初始数组为一、零、零、零、零，总数为一。处理第一根一时，查询零号和一号之和得到 bad 为一，贡献为零；再倒序更新，只有一号状态增加一，得到一、一、零、零、零。总数翻倍到二，答案仍然为零，和只有一根不能成形的直观判断一致。</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处理二之前总数为二，查询零到二得到 bad 为二，所以没有贡献；更新后数组是一、一、一、一、零，总数变四。处理三时零到三相加为四，贡献仍为零，因为一加二等于三；再加入三得到一、一、一、二、一，总数变八。特别询问三号状态为什么变成二，预期答出单独选三和选择一、二两种，而不是误认为同一根被选了两次。</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sz="quarter" idx="3"/>
          </p:nvPr>
        </p:nvSpPr>
        <p:spPr/>
        <p:txBody>
          <a:bodyPr/>
          <a:lstStyle/>
          <a:p>
            <a:r>
              <a:rPr lang="zh-CN" dirty="0"/>
              <a:t>当前是四，前面的八种子集中，状态数组保存的一、一、一、二、一相加为六，所以贡献是二。先让学生找出没有落在小状态中的集合，再揭示二、三的和为五，一、二、三的和为六，都严格大于四。它们分别加上当前四，形成二、三、四以及一、二、三、四。前面三轮没有贡献，所以这个四根教学例的总答案为二。</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正确性分三层连接，而不是只依赖样例通过。首先，每个非空集合的最大被选位置唯一，分类不重不漏。其次，初始化准确，选与不选的转移互斥且完整，倒序保持读取旧值，正长度保证截断后小状态仍正确，因此每次查询前的前缀计数正确。最后，从全部前缀子集中减去不超过当前长度的部分，恰好留下合法集合，累加各类即为答案；前面也证明这时根数条件自动满足。</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让学生先数两个循环各自的次数，包含端点所以查询是 x 加一，更新是 A 减 x 加一，合起来是 A 加二。遍历 n 根的成本为 nA，再加排序得到 n log n 加 nA。最大 n 和 A 都为五千时，两段循环共执行两千五百零一万次，这比维护全部总和小得多。代码同时保存 n 项输入和 A 加一项状态，因此总空间为 n 加 A 的量级。</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sz="quarter" idx="3"/>
          </p:nvPr>
        </p:nvSpPr>
        <p:spPr/>
        <p:txBody>
          <a:bodyPr/>
          <a:lstStyle/>
          <a:p>
            <a:r>
              <a:rPr lang="zh-CN" dirty="0"/>
              <a:t>依次让学生解释四个实现位置的理由，再点击对应提醒。坏方案含等号，因为一、二、三不能围成多边形；零号状态和总数初值为一，因为空集是唯一初始选法；贡献要在更新前查询，保证描述同一前缀；更新要从全局上限倒序到当前长度，既保留后续要查询的状态，又避免重复使用本轮木棍。鼓励用前面的具体反例说明，而不是只背四句话。</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sz="quarter" idx="3"/>
          </p:nvPr>
        </p:nvSpPr>
        <p:spPr/>
        <p:txBody>
          <a:bodyPr/>
          <a:lstStyle/>
          <a:p>
            <a:r>
              <a:rPr lang="zh-CN" dirty="0"/>
              <a:t>请学生按五个环节复述：排序后唯一归类，转化为前缀和大于当前长度，用全部减小状态，依靠正长度截断到全局上限，再按查询、倒序更新、总数翻倍执行。随后独立完成二、二、二、三，先停顿，不要立即显示答案。最后点击核对：前三轮贡献零、零、一，最后一轮前缀中选择至少两根二，共四种，所以总数五；也可验证四个三根集合全部合法，再加四根全选。能说明每一项的来源后，再要求学生脱离课件独立实现完整程序。</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课题封面">
    <p:spTree>
      <p:nvGrpSpPr>
        <p:cNvPr id="1" name=""/>
        <p:cNvGrpSpPr/>
        <p:nvPr/>
      </p:nvGrpSpPr>
      <p:grpSpPr>
        <a:xfrm>
          <a:off x="0" y="0"/>
          <a:ext cx="0" cy="0"/>
          <a:chOff x="0" y="0"/>
          <a:chExt cx="0" cy="0"/>
        </a:xfrm>
      </p:grpSpPr>
      <p:sp>
        <p:nvSpPr>
          <p:cNvPr id="2" name="title-slot Placeholder"/>
          <p:cNvSpPr>
            <a:spLocks noGrp="1"/>
          </p:cNvSpPr>
          <p:nvPr>
            <p:ph type="title"/>
          </p:nvPr>
        </p:nvSpPr>
        <p:spPr>
          <a:xfrm>
            <a:off x="1714500" y="2762250"/>
            <a:ext cx="14859000" cy="1428750"/>
          </a:xfrm>
          <a:prstGeom prst="rect">
            <a:avLst/>
          </a:prstGeom>
          <a:noFill/>
          <a:ln>
            <a:noFill/>
          </a:ln>
        </p:spPr>
        <p:txBody>
          <a:bodyPr wrap="square" lIns="0" tIns="0" rIns="0" bIns="0" anchor="ctr" anchorCtr="0">
            <a:noAutofit/>
          </a:bodyPr>
          <a:lstStyle>
            <a:lvl1pPr>
              <a:defRPr sz="7800"/>
            </a:lvl1pPr>
          </a:lstStyle>
          <a:p>
            <a:pPr algn="ctr"/>
            <a:r>
              <a:rPr lang="zh-CN" sz="7800" b="1" dirty="0">
                <a:solidFill>
                  <a:schemeClr val="accent1"/>
                </a:solidFill>
                <a:latin typeface="+mj-lt"/>
                <a:ea typeface="+mj-ea"/>
                <a:cs typeface="+mj-cs"/>
              </a:rPr>
              <a:t>Click to add title</a:t>
            </a:r>
            <a:endParaRPr lang="en-US"/>
          </a:p>
        </p:txBody>
      </p:sp>
      <p:sp>
        <p:nvSpPr>
          <p:cNvPr id="3" name="subtitle-slot Placeholder"/>
          <p:cNvSpPr>
            <a:spLocks noGrp="1"/>
          </p:cNvSpPr>
          <p:nvPr>
            <p:ph type="subTitle" idx="1"/>
          </p:nvPr>
        </p:nvSpPr>
        <p:spPr>
          <a:xfrm>
            <a:off x="1714500" y="4476750"/>
            <a:ext cx="14859000" cy="1143000"/>
          </a:xfrm>
          <a:prstGeom prst="rect">
            <a:avLst/>
          </a:prstGeom>
          <a:noFill/>
          <a:ln>
            <a:noFill/>
          </a:ln>
        </p:spPr>
        <p:txBody>
          <a:bodyPr wrap="square" lIns="0" tIns="0" rIns="0" bIns="0" anchor="ctr" anchorCtr="0">
            <a:noAutofit/>
          </a:bodyPr>
          <a:lstStyle>
            <a:lvl1pPr marL="0" indent="0">
              <a:buNone/>
              <a:defRPr sz="3300"/>
            </a:lvl1pPr>
          </a:lstStyle>
          <a:p>
            <a:pPr marL="0" indent="0" algn="ctr">
              <a:buNone/>
            </a:pPr>
            <a:r>
              <a:rPr lang="zh-CN" sz="3300" dirty="0">
                <a:solidFill>
                  <a:schemeClr val="dk1"/>
                </a:solidFill>
                <a:latin typeface="+mn-lt"/>
                <a:ea typeface="+mn-ea"/>
                <a:cs typeface="+mn-cs"/>
              </a:rPr>
              <a:t>Click to add subtitle</a:t>
            </a:r>
            <a:endParaRPr lang="en-US"/>
          </a:p>
        </p:txBody>
      </p:sp>
    </p:spTree>
    <p:extLst>
      <p:ext uri="{BB962C8B-B14F-4D97-AF65-F5344CB8AC3E}">
        <p14:creationId xmlns:p14="http://schemas.microsoft.com/office/powerpoint/2010/main" val="11421585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课堂讲解">
    <p:spTree>
      <p:nvGrpSpPr>
        <p:cNvPr id="1" name=""/>
        <p:cNvGrpSpPr/>
        <p:nvPr/>
      </p:nvGrpSpPr>
      <p:grpSpPr>
        <a:xfrm>
          <a:off x="0" y="0"/>
          <a:ext cx="0" cy="0"/>
          <a:chOff x="0" y="0"/>
          <a:chExt cx="0" cy="0"/>
        </a:xfrm>
      </p:grpSpPr>
      <p:sp>
        <p:nvSpPr>
          <p:cNvPr id="2" name="chapter-frame Layout"/>
          <p:cNvSpPr/>
          <p:nvPr/>
        </p:nvSpPr>
        <p:spPr>
          <a:xfrm>
            <a:off x="1219200" y="1066800"/>
            <a:ext cx="5143500" cy="762000"/>
          </a:xfrm>
          <a:prstGeom prst="roundRect">
            <a:avLst>
              <a:gd name="adj" fmla="val 27500"/>
            </a:avLst>
          </a:prstGeom>
          <a:solidFill>
            <a:schemeClr val="accent3"/>
          </a:solidFill>
          <a:ln>
            <a:noFill/>
          </a:ln>
        </p:spPr>
      </p:sp>
      <p:sp>
        <p:nvSpPr>
          <p:cNvPr id="3" name="chapter-slot Placeholder"/>
          <p:cNvSpPr>
            <a:spLocks noGrp="1"/>
          </p:cNvSpPr>
          <p:nvPr>
            <p:ph type="subTitle" idx="1"/>
          </p:nvPr>
        </p:nvSpPr>
        <p:spPr>
          <a:xfrm>
            <a:off x="1485900" y="1143000"/>
            <a:ext cx="4610100" cy="647700"/>
          </a:xfrm>
          <a:prstGeom prst="rect">
            <a:avLst/>
          </a:prstGeom>
          <a:noFill/>
          <a:ln>
            <a:noFill/>
          </a:ln>
        </p:spPr>
        <p:txBody>
          <a:bodyPr wrap="square" lIns="0" tIns="0" rIns="0" bIns="0" anchor="ctr" anchorCtr="0">
            <a:noAutofit/>
          </a:bodyPr>
          <a:lstStyle>
            <a:lvl1pPr marL="0" indent="0">
              <a:buNone/>
              <a:defRPr sz="3000"/>
            </a:lvl1pPr>
          </a:lstStyle>
          <a:p>
            <a:pPr marL="0" indent="0" algn="l">
              <a:buNone/>
            </a:pPr>
            <a:r>
              <a:rPr lang="zh-CN" sz="3000" b="1" dirty="0">
                <a:solidFill>
                  <a:srgbClr val="FFFFFF"/>
                </a:solidFill>
                <a:latin typeface="+mn-lt"/>
                <a:ea typeface="+mn-ea"/>
                <a:cs typeface="+mn-cs"/>
              </a:rPr>
              <a:t>Click to add subtitle</a:t>
            </a:r>
            <a:endParaRPr lang="en-US"/>
          </a:p>
        </p:txBody>
      </p:sp>
      <p:sp>
        <p:nvSpPr>
          <p:cNvPr id="4" name="title-slot Placeholder"/>
          <p:cNvSpPr>
            <a:spLocks noGrp="1"/>
          </p:cNvSpPr>
          <p:nvPr>
            <p:ph type="title"/>
          </p:nvPr>
        </p:nvSpPr>
        <p:spPr>
          <a:xfrm>
            <a:off x="1257300" y="2076450"/>
            <a:ext cx="15716250" cy="904875"/>
          </a:xfrm>
          <a:prstGeom prst="rect">
            <a:avLst/>
          </a:prstGeom>
          <a:noFill/>
          <a:ln>
            <a:noFill/>
          </a:ln>
        </p:spPr>
        <p:txBody>
          <a:bodyPr wrap="square" lIns="0" tIns="0" rIns="0" bIns="0" anchor="ctr" anchorCtr="0">
            <a:noAutofit/>
          </a:bodyPr>
          <a:lstStyle>
            <a:lvl1pPr>
              <a:defRPr sz="4050"/>
            </a:lvl1pPr>
          </a:lstStyle>
          <a:p>
            <a:pPr algn="l"/>
            <a:r>
              <a:rPr lang="zh-CN" sz="4050" b="1" dirty="0">
                <a:solidFill>
                  <a:schemeClr val="accent1"/>
                </a:solidFill>
                <a:latin typeface="+mj-lt"/>
                <a:ea typeface="+mj-ea"/>
                <a:cs typeface="+mj-cs"/>
              </a:rPr>
              <a:t>Click to add title</a:t>
            </a:r>
            <a:endParaRPr lang="en-US"/>
          </a:p>
        </p:txBody>
      </p:sp>
    </p:spTree>
    <p:extLst>
      <p:ext uri="{BB962C8B-B14F-4D97-AF65-F5344CB8AC3E}">
        <p14:creationId xmlns:p14="http://schemas.microsoft.com/office/powerpoint/2010/main" val="39845110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封面">
    <p:spTree>
      <p:nvGrpSpPr>
        <p:cNvPr id="1" name=""/>
        <p:cNvGrpSpPr/>
        <p:nvPr/>
      </p:nvGrpSpPr>
      <p:grpSpPr>
        <a:xfrm>
          <a:off x="0" y="0"/>
          <a:ext cx="0" cy="0"/>
          <a:chOff x="0" y="0"/>
          <a:chExt cx="0" cy="0"/>
        </a:xfrm>
      </p:grpSpPr>
    </p:spTree>
    <p:extLst>
      <p:ext uri="{BB962C8B-B14F-4D97-AF65-F5344CB8AC3E}">
        <p14:creationId xmlns:p14="http://schemas.microsoft.com/office/powerpoint/2010/main" val="31504502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编程课堂">
    <p:bg>
      <p:bgRef idx="1001">
        <a:schemeClr val="bg1"/>
      </p:bgRef>
    </p:bg>
    <p:spTree>
      <p:nvGrpSpPr>
        <p:cNvPr id="1" name=""/>
        <p:cNvGrpSpPr/>
        <p:nvPr/>
      </p:nvGrpSpPr>
      <p:grpSpPr>
        <a:xfrm>
          <a:off x="0" y="0"/>
          <a:ext cx="0" cy="0"/>
          <a:chOff x="0" y="0"/>
          <a:chExt cx="0" cy="0"/>
        </a:xfrm>
      </p:grpSpPr>
      <p:pic>
        <p:nvPicPr>
          <p:cNvPr id="2" name="space-bg Master"/>
          <p:cNvPicPr>
            <a:picLocks noChangeAspect="1"/>
          </p:cNvPicPr>
          <p:nvPr/>
        </p:nvPicPr>
        <p:blipFill>
          <a:blip r:embed="rId5"/>
          <a:stretch>
            <a:fillRect/>
          </a:stretch>
        </p:blipFill>
        <p:spPr>
          <a:xfrm>
            <a:off x="0" y="0"/>
            <a:ext cx="18288000" cy="10287000"/>
          </a:xfrm>
          <a:prstGeom prst="rect">
            <a:avLst/>
          </a:prstGeom>
        </p:spPr>
      </p:pic>
      <p:sp>
        <p:nvSpPr>
          <p:cNvPr id="3" name="white-field Master"/>
          <p:cNvSpPr/>
          <p:nvPr/>
        </p:nvSpPr>
        <p:spPr>
          <a:xfrm>
            <a:off x="685800" y="685800"/>
            <a:ext cx="16916400" cy="8915400"/>
          </a:xfrm>
          <a:prstGeom prst="roundRect">
            <a:avLst>
              <a:gd name="adj" fmla="val 3419"/>
            </a:avLst>
          </a:prstGeom>
          <a:solidFill>
            <a:schemeClr val="lt1"/>
          </a:solidFill>
          <a:ln>
            <a:noFill/>
          </a:ln>
        </p:spPr>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Lst>
  <p:txStyles>
    <p:titleStyle>
      <a:lvl1pPr algn="ctr" defTabSz="457200" rtl="0" eaLnBrk="1" latinLnBrk="0" hangingPunct="1">
        <a:spcBef>
          <a:spcPct val="0"/>
        </a:spcBef>
        <a:buNone/>
        <a:defRPr sz="405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0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45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25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5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9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7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457200" rtl="0" eaLnBrk="1" latinLnBrk="0" hangingPunct="1">
        <a:defRPr sz="3000" kern="1200">
          <a:solidFill>
            <a:schemeClr val="tx1"/>
          </a:solidFill>
          <a:latin typeface="+mn-lt"/>
          <a:ea typeface="+mn-ea"/>
          <a:cs typeface="+mn-cs"/>
        </a:defRPr>
      </a:lvl1pPr>
      <a:lvl2pPr marL="457200" algn="l" defTabSz="457200" rtl="0" eaLnBrk="1" latinLnBrk="0" hangingPunct="1">
        <a:defRPr sz="2800" kern="1200">
          <a:solidFill>
            <a:schemeClr val="tx1"/>
          </a:solidFill>
          <a:latin typeface="+mn-lt"/>
          <a:ea typeface="+mn-ea"/>
          <a:cs typeface="+mn-cs"/>
        </a:defRPr>
      </a:lvl2pPr>
      <a:lvl3pPr marL="914400" algn="l" defTabSz="457200" rtl="0" eaLnBrk="1" latinLnBrk="0" hangingPunct="1">
        <a:defRPr sz="2600" kern="1200">
          <a:solidFill>
            <a:schemeClr val="tx1"/>
          </a:solidFill>
          <a:latin typeface="+mn-lt"/>
          <a:ea typeface="+mn-ea"/>
          <a:cs typeface="+mn-cs"/>
        </a:defRPr>
      </a:lvl3pPr>
      <a:lvl4pPr marL="1371600" algn="l" defTabSz="457200" rtl="0" eaLnBrk="1" latinLnBrk="0" hangingPunct="1">
        <a:defRPr sz="2450" kern="1200">
          <a:solidFill>
            <a:schemeClr val="tx1"/>
          </a:solidFill>
          <a:latin typeface="+mn-lt"/>
          <a:ea typeface="+mn-ea"/>
          <a:cs typeface="+mn-cs"/>
        </a:defRPr>
      </a:lvl4pPr>
      <a:lvl5pPr marL="1828800" algn="l" defTabSz="457200" rtl="0" eaLnBrk="1" latinLnBrk="0" hangingPunct="1">
        <a:defRPr sz="2250" kern="1200">
          <a:solidFill>
            <a:schemeClr val="tx1"/>
          </a:solidFill>
          <a:latin typeface="+mn-lt"/>
          <a:ea typeface="+mn-ea"/>
          <a:cs typeface="+mn-cs"/>
        </a:defRPr>
      </a:lvl5pPr>
      <a:lvl6pPr marL="2286000" algn="l" defTabSz="457200" rtl="0" eaLnBrk="1" latinLnBrk="0" hangingPunct="1">
        <a:defRPr sz="2050" kern="1200">
          <a:solidFill>
            <a:schemeClr val="tx1"/>
          </a:solidFill>
          <a:latin typeface="+mn-lt"/>
          <a:ea typeface="+mn-ea"/>
          <a:cs typeface="+mn-cs"/>
        </a:defRPr>
      </a:lvl6pPr>
      <a:lvl7pPr marL="2743200" algn="l" defTabSz="457200" rtl="0" eaLnBrk="1" latinLnBrk="0" hangingPunct="1">
        <a:defRPr sz="1900" kern="1200">
          <a:solidFill>
            <a:schemeClr val="tx1"/>
          </a:solidFill>
          <a:latin typeface="+mn-lt"/>
          <a:ea typeface="+mn-ea"/>
          <a:cs typeface="+mn-cs"/>
        </a:defRPr>
      </a:lvl7pPr>
      <a:lvl8pPr marL="3200400" algn="l" defTabSz="457200" rtl="0" eaLnBrk="1" latinLnBrk="0" hangingPunct="1">
        <a:defRPr sz="1700" kern="1200">
          <a:solidFill>
            <a:schemeClr val="tx1"/>
          </a:solidFill>
          <a:latin typeface="+mn-lt"/>
          <a:ea typeface="+mn-ea"/>
          <a:cs typeface="+mn-cs"/>
        </a:defRPr>
      </a:lvl8pPr>
      <a:lvl9pPr marL="3657600" algn="l" defTabSz="457200" rtl="0" eaLnBrk="1" latinLnBrk="0" hangingPunct="1">
        <a:defRPr sz="1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6"/>
          <p:cNvGrpSpPr/>
          <p:nvPr/>
        </p:nvGrpSpPr>
        <p:grpSpPr>
          <a:xfrm>
            <a:off x="1377949" y="1300162"/>
            <a:ext cx="8492939" cy="2157592"/>
            <a:chOff x="1504949" y="1486852"/>
            <a:chExt cx="8492939" cy="2157592"/>
          </a:xfrm>
        </p:grpSpPr>
        <p:sp>
          <p:nvSpPr>
            <p:cNvPr id="4" name="TextBox 4"/>
            <p:cNvSpPr txBox="1"/>
            <p:nvPr/>
          </p:nvSpPr>
          <p:spPr>
            <a:xfrm>
              <a:off x="1511046" y="1486852"/>
              <a:ext cx="5245398" cy="392415"/>
            </a:xfrm>
            <a:prstGeom prst="rect">
              <a:avLst/>
            </a:prstGeom>
            <a:noFill/>
            <a:ln>
              <a:noFill/>
            </a:ln>
          </p:spPr>
          <p:txBody>
            <a:bodyPr wrap="square" lIns="0" tIns="0" rIns="0" bIns="0" anchor="t" anchorCtr="0">
              <a:spAutoFit/>
            </a:bodyPr>
            <a:lstStyle/>
            <a:p>
              <a:pPr algn="l"/>
              <a:r>
                <a:rPr lang="zh-CN" sz="2550" dirty="0">
                  <a:solidFill>
                    <a:schemeClr val="accent1"/>
                  </a:solidFill>
                  <a:latin typeface="Consolas"/>
                  <a:ea typeface="Microsoft YaHei"/>
                  <a:cs typeface="Consolas"/>
                </a:rPr>
                <a:t>CSP-J 2025 · 第二轮 · 第</a:t>
              </a:r>
              <a:r>
                <a:rPr lang="zh-CN" altLang="en-US" sz="2550" dirty="0">
                  <a:solidFill>
                    <a:schemeClr val="accent1"/>
                  </a:solidFill>
                  <a:latin typeface="Consolas"/>
                  <a:ea typeface="Microsoft YaHei"/>
                  <a:cs typeface="Consolas"/>
                </a:rPr>
                <a:t>四</a:t>
              </a:r>
              <a:r>
                <a:rPr lang="zh-CN" sz="2550" dirty="0">
                  <a:solidFill>
                    <a:schemeClr val="accent1"/>
                  </a:solidFill>
                  <a:latin typeface="Consolas"/>
                  <a:ea typeface="Microsoft YaHei"/>
                  <a:cs typeface="Consolas"/>
                </a:rPr>
                <a:t>题</a:t>
              </a:r>
            </a:p>
          </p:txBody>
        </p:sp>
        <p:sp>
          <p:nvSpPr>
            <p:cNvPr id="5" name="TextBox 5"/>
            <p:cNvSpPr txBox="1"/>
            <p:nvPr/>
          </p:nvSpPr>
          <p:spPr>
            <a:xfrm>
              <a:off x="1504949" y="2444115"/>
              <a:ext cx="8492939" cy="1200329"/>
            </a:xfrm>
            <a:prstGeom prst="rect">
              <a:avLst/>
            </a:prstGeom>
            <a:noFill/>
            <a:ln>
              <a:noFill/>
            </a:ln>
          </p:spPr>
          <p:txBody>
            <a:bodyPr wrap="square" lIns="0" tIns="0" rIns="0" bIns="0" anchor="t" anchorCtr="0">
              <a:spAutoFit/>
            </a:bodyPr>
            <a:lstStyle/>
            <a:p>
              <a:pPr algn="l"/>
              <a:r>
                <a:rPr lang="zh-CN" altLang="en-US" sz="7800" b="1" dirty="0">
                  <a:solidFill>
                    <a:schemeClr val="accent1"/>
                  </a:solidFill>
                  <a:latin typeface="Consolas"/>
                  <a:ea typeface="Microsoft YaHei"/>
                  <a:cs typeface="Consolas"/>
                </a:rPr>
                <a:t>多边形</a:t>
              </a:r>
              <a:r>
                <a:rPr lang="en-US" altLang="zh-CN" sz="7800" b="1" dirty="0">
                  <a:solidFill>
                    <a:schemeClr val="accent1"/>
                  </a:solidFill>
                  <a:latin typeface="Consolas"/>
                  <a:ea typeface="Microsoft YaHei"/>
                  <a:cs typeface="Consolas"/>
                </a:rPr>
                <a:t>(CSPJ2504)</a:t>
              </a:r>
              <a:endParaRPr lang="zh-CN" sz="7800" b="1" dirty="0">
                <a:solidFill>
                  <a:schemeClr val="accent1"/>
                </a:solidFill>
                <a:latin typeface="Consolas"/>
                <a:ea typeface="Microsoft YaHei"/>
                <a:cs typeface="Consolas"/>
              </a:endParaRPr>
            </a:p>
          </p:txBody>
        </p:sp>
      </p:grpSp>
      <p:grpSp>
        <p:nvGrpSpPr>
          <p:cNvPr id="31" name="Group 8">
            <a:extLst>
              <a:ext uri="{FF2B5EF4-FFF2-40B4-BE49-F238E27FC236}">
                <a16:creationId xmlns:a16="http://schemas.microsoft.com/office/drawing/2014/main" id="{C7569A82-E7AA-165B-5005-5A5005A92065}"/>
              </a:ext>
            </a:extLst>
          </p:cNvPr>
          <p:cNvGrpSpPr/>
          <p:nvPr/>
        </p:nvGrpSpPr>
        <p:grpSpPr>
          <a:xfrm>
            <a:off x="2819705" y="5778869"/>
            <a:ext cx="12540384" cy="641201"/>
            <a:chOff x="2808898" y="3708027"/>
            <a:chExt cx="9273057" cy="641201"/>
          </a:xfrm>
        </p:grpSpPr>
        <p:sp>
          <p:nvSpPr>
            <p:cNvPr id="32" name="TextBox 7">
              <a:extLst>
                <a:ext uri="{FF2B5EF4-FFF2-40B4-BE49-F238E27FC236}">
                  <a16:creationId xmlns:a16="http://schemas.microsoft.com/office/drawing/2014/main" id="{03F1063A-E6AD-6CA7-BDE5-0B60CF03AE5B}"/>
                </a:ext>
              </a:extLst>
            </p:cNvPr>
            <p:cNvSpPr txBox="1"/>
            <p:nvPr/>
          </p:nvSpPr>
          <p:spPr>
            <a:xfrm>
              <a:off x="2808898" y="3708027"/>
              <a:ext cx="9273057" cy="641201"/>
            </a:xfrm>
            <a:prstGeom prst="rect">
              <a:avLst/>
            </a:prstGeom>
            <a:noFill/>
            <a:ln>
              <a:noFill/>
            </a:ln>
          </p:spPr>
          <p:txBody>
            <a:bodyPr wrap="square" lIns="0" tIns="0" rIns="0" bIns="0" anchor="t" anchorCtr="0">
              <a:spAutoFit/>
            </a:bodyPr>
            <a:lstStyle/>
            <a:p>
              <a:pPr algn="l">
                <a:lnSpc>
                  <a:spcPts val="4950"/>
                </a:lnSpc>
              </a:pPr>
              <a:r>
                <a:rPr lang="zh-CN" altLang="en-US" sz="4400" dirty="0">
                  <a:solidFill>
                    <a:schemeClr val="dk1"/>
                  </a:solidFill>
                  <a:latin typeface="+mn-lt"/>
                  <a:ea typeface="+mn-ea"/>
                  <a:cs typeface="+mn-cs"/>
                </a:rPr>
                <a:t>如何</a:t>
              </a:r>
              <a:r>
                <a:rPr lang="zh-CN" sz="4400" dirty="0">
                  <a:solidFill>
                    <a:schemeClr val="dk1"/>
                  </a:solidFill>
                  <a:latin typeface="+mn-lt"/>
                  <a:ea typeface="+mn-ea"/>
                  <a:cs typeface="+mn-cs"/>
                </a:rPr>
                <a:t>统计选出的木棍能够组成多边形的</a:t>
              </a:r>
              <a:r>
                <a:rPr lang="zh-CN" sz="4400" b="1" dirty="0">
                  <a:solidFill>
                    <a:schemeClr val="accent2"/>
                  </a:solidFill>
                  <a:latin typeface="+mn-lt"/>
                  <a:ea typeface="+mn-ea"/>
                  <a:cs typeface="+mn-cs"/>
                </a:rPr>
                <a:t>下标集合数</a:t>
              </a:r>
              <a:r>
                <a:rPr lang="zh-CN" sz="4400" dirty="0">
                  <a:solidFill>
                    <a:schemeClr val="dk1"/>
                  </a:solidFill>
                  <a:latin typeface="+mn-lt"/>
                  <a:ea typeface="+mn-ea"/>
                  <a:cs typeface="+mn-cs"/>
                </a:rPr>
                <a:t>。</a:t>
              </a:r>
            </a:p>
          </p:txBody>
        </p:sp>
      </p:gr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hapter-slot Placeholder Carrier"/>
          <p:cNvSpPr txBox="1">
            <a:spLocks noGrp="1"/>
          </p:cNvSpPr>
          <p:nvPr>
            <p:ph type="subTitle" idx="1"/>
          </p:nvPr>
        </p:nvSpPr>
        <p:spPr>
          <a:xfrm>
            <a:off x="1546860" y="1257300"/>
            <a:ext cx="1645920" cy="586740"/>
          </a:xfrm>
          <a:prstGeom prst="rect">
            <a:avLst/>
          </a:prstGeom>
          <a:noFill/>
          <a:ln>
            <a:noFill/>
          </a:ln>
        </p:spPr>
        <p:txBody>
          <a:bodyPr wrap="square" lIns="0" tIns="0" rIns="0" bIns="0" anchor="t" anchorCtr="0">
            <a:spAutoFit/>
          </a:bodyPr>
          <a:lstStyle/>
          <a:p>
            <a:pPr marL="0" indent="0" algn="l">
              <a:buNone/>
            </a:pPr>
            <a:r>
              <a:rPr lang="zh-CN" sz="3000" b="1" dirty="0">
                <a:solidFill>
                  <a:srgbClr val="FFFFFF"/>
                </a:solidFill>
                <a:latin typeface="+mn-lt"/>
                <a:ea typeface="+mn-ea"/>
                <a:cs typeface="+mn-cs"/>
              </a:rPr>
              <a:t>理解题目</a:t>
            </a:r>
          </a:p>
        </p:txBody>
      </p:sp>
      <p:sp>
        <p:nvSpPr>
          <p:cNvPr id="6" name="title-slot Placeholder Carrier"/>
          <p:cNvSpPr txBox="1">
            <a:spLocks noGrp="1"/>
          </p:cNvSpPr>
          <p:nvPr>
            <p:ph type="title"/>
          </p:nvPr>
        </p:nvSpPr>
        <p:spPr>
          <a:xfrm>
            <a:off x="1352550" y="2248852"/>
            <a:ext cx="4399788" cy="790575"/>
          </a:xfrm>
          <a:prstGeom prst="rect">
            <a:avLst/>
          </a:prstGeom>
          <a:noFill/>
          <a:ln>
            <a:noFill/>
          </a:ln>
        </p:spPr>
        <p:txBody>
          <a:bodyPr wrap="square" lIns="0" tIns="0" rIns="0" bIns="0" anchor="t" anchorCtr="0">
            <a:spAutoFit/>
          </a:bodyPr>
          <a:lstStyle/>
          <a:p>
            <a:pPr algn="l"/>
            <a:r>
              <a:rPr lang="zh-CN" sz="4050" b="1" dirty="0">
                <a:solidFill>
                  <a:schemeClr val="accent1"/>
                </a:solidFill>
                <a:latin typeface="+mj-lt"/>
                <a:ea typeface="+mj-ea"/>
                <a:cs typeface="+mj-cs"/>
              </a:rPr>
              <a:t>题目要求统计什么</a:t>
            </a:r>
          </a:p>
        </p:txBody>
      </p:sp>
      <p:grpSp>
        <p:nvGrpSpPr>
          <p:cNvPr id="8" name="Group 8"/>
          <p:cNvGrpSpPr/>
          <p:nvPr/>
        </p:nvGrpSpPr>
        <p:grpSpPr>
          <a:xfrm>
            <a:off x="1451610" y="3486150"/>
            <a:ext cx="8412480" cy="1215390"/>
            <a:chOff x="1451610" y="3486150"/>
            <a:chExt cx="8412480" cy="1215390"/>
          </a:xfrm>
        </p:grpSpPr>
        <p:sp>
          <p:nvSpPr>
            <p:cNvPr id="7" name="TextBox 7"/>
            <p:cNvSpPr txBox="1"/>
            <p:nvPr/>
          </p:nvSpPr>
          <p:spPr>
            <a:xfrm>
              <a:off x="1451610" y="3486150"/>
              <a:ext cx="8412480" cy="1215390"/>
            </a:xfrm>
            <a:prstGeom prst="rect">
              <a:avLst/>
            </a:prstGeom>
            <a:noFill/>
            <a:ln>
              <a:noFill/>
            </a:ln>
          </p:spPr>
          <p:txBody>
            <a:bodyPr wrap="square" lIns="0" tIns="0" rIns="0" bIns="0" anchor="t" anchorCtr="0">
              <a:spAutoFit/>
            </a:bodyPr>
            <a:lstStyle/>
            <a:p>
              <a:pPr algn="l">
                <a:lnSpc>
                  <a:spcPts val="4950"/>
                </a:lnSpc>
              </a:pPr>
              <a:r>
                <a:rPr lang="zh-CN" sz="3000" dirty="0">
                  <a:solidFill>
                    <a:schemeClr val="dk1"/>
                  </a:solidFill>
                  <a:latin typeface="+mn-lt"/>
                  <a:ea typeface="+mn-ea"/>
                  <a:cs typeface="+mn-cs"/>
                </a:rPr>
                <a:t>输入 n 根木棍，第 i 根的长度为 a[i]。</a:t>
              </a:r>
              <a:br/>
              <a:r>
                <a:rPr lang="zh-CN" sz="3000" dirty="0">
                  <a:solidFill>
                    <a:schemeClr val="dk1"/>
                  </a:solidFill>
                  <a:latin typeface="+mn-lt"/>
                  <a:ea typeface="+mn-ea"/>
                  <a:cs typeface="+mn-cs"/>
                </a:rPr>
                <a:t>每根木棍可以选，也可以不选，但最多使用一次。</a:t>
              </a:r>
            </a:p>
          </p:txBody>
        </p:sp>
      </p:grpSp>
      <p:grpSp>
        <p:nvGrpSpPr>
          <p:cNvPr id="10" name="Group 10"/>
          <p:cNvGrpSpPr/>
          <p:nvPr/>
        </p:nvGrpSpPr>
        <p:grpSpPr>
          <a:xfrm>
            <a:off x="1451610" y="5391150"/>
            <a:ext cx="8031480" cy="1215390"/>
            <a:chOff x="1451610" y="5391150"/>
            <a:chExt cx="8031480" cy="1215390"/>
          </a:xfrm>
        </p:grpSpPr>
        <p:sp>
          <p:nvSpPr>
            <p:cNvPr id="9" name="TextBox 9"/>
            <p:cNvSpPr txBox="1"/>
            <p:nvPr/>
          </p:nvSpPr>
          <p:spPr>
            <a:xfrm>
              <a:off x="1451610" y="5391150"/>
              <a:ext cx="8031480" cy="1215390"/>
            </a:xfrm>
            <a:prstGeom prst="rect">
              <a:avLst/>
            </a:prstGeom>
            <a:noFill/>
            <a:ln>
              <a:noFill/>
            </a:ln>
          </p:spPr>
          <p:txBody>
            <a:bodyPr wrap="square" lIns="0" tIns="0" rIns="0" bIns="0" anchor="t" anchorCtr="0">
              <a:spAutoFit/>
            </a:bodyPr>
            <a:lstStyle/>
            <a:p>
              <a:pPr algn="l">
                <a:lnSpc>
                  <a:spcPts val="4950"/>
                </a:lnSpc>
              </a:pPr>
              <a:r>
                <a:rPr lang="zh-CN" sz="3000" dirty="0">
                  <a:solidFill>
                    <a:schemeClr val="dk1"/>
                  </a:solidFill>
                  <a:latin typeface="+mn-lt"/>
                  <a:ea typeface="+mn-ea"/>
                  <a:cs typeface="+mn-cs"/>
                </a:rPr>
                <a:t>统计选出的木棍能够组成多边形的</a:t>
              </a:r>
              <a:r>
                <a:rPr lang="zh-CN" sz="3000" b="1" dirty="0">
                  <a:solidFill>
                    <a:schemeClr val="accent2"/>
                  </a:solidFill>
                  <a:latin typeface="+mn-lt"/>
                  <a:ea typeface="+mn-ea"/>
                  <a:cs typeface="+mn-cs"/>
                </a:rPr>
                <a:t>下标集合数</a:t>
              </a:r>
              <a:r>
                <a:rPr lang="zh-CN" sz="3000" dirty="0">
                  <a:solidFill>
                    <a:schemeClr val="dk1"/>
                  </a:solidFill>
                  <a:latin typeface="+mn-lt"/>
                  <a:ea typeface="+mn-ea"/>
                  <a:cs typeface="+mn-cs"/>
                </a:rPr>
                <a:t>。</a:t>
              </a:r>
              <a:br/>
              <a:r>
                <a:rPr lang="zh-CN" sz="3000" dirty="0">
                  <a:solidFill>
                    <a:schemeClr val="dk1"/>
                  </a:solidFill>
                  <a:latin typeface="+mn-lt"/>
                  <a:ea typeface="+mn-ea"/>
                  <a:cs typeface="+mn-cs"/>
                </a:rPr>
                <a:t>输出答案对 998244353 取模后的结果。</a:t>
              </a:r>
            </a:p>
          </p:txBody>
        </p:sp>
      </p:grpSp>
      <p:grpSp>
        <p:nvGrpSpPr>
          <p:cNvPr id="13" name="Group 13"/>
          <p:cNvGrpSpPr/>
          <p:nvPr/>
        </p:nvGrpSpPr>
        <p:grpSpPr>
          <a:xfrm>
            <a:off x="1451610" y="7581900"/>
            <a:ext cx="7458456" cy="1248537"/>
            <a:chOff x="1451610" y="7581900"/>
            <a:chExt cx="7458456" cy="1248537"/>
          </a:xfrm>
        </p:grpSpPr>
        <p:sp>
          <p:nvSpPr>
            <p:cNvPr id="11" name="TextBox 11"/>
            <p:cNvSpPr txBox="1"/>
            <p:nvPr/>
          </p:nvSpPr>
          <p:spPr>
            <a:xfrm>
              <a:off x="1451610" y="7581900"/>
              <a:ext cx="6431661" cy="586740"/>
            </a:xfrm>
            <a:prstGeom prst="rect">
              <a:avLst/>
            </a:prstGeom>
            <a:noFill/>
            <a:ln>
              <a:noFill/>
            </a:ln>
          </p:spPr>
          <p:txBody>
            <a:bodyPr wrap="square" lIns="0" tIns="0" rIns="0" bIns="0" anchor="t" anchorCtr="0">
              <a:spAutoFit/>
            </a:bodyPr>
            <a:lstStyle/>
            <a:p>
              <a:pPr algn="l"/>
              <a:r>
                <a:rPr lang="zh-CN" sz="3000" dirty="0">
                  <a:solidFill>
                    <a:schemeClr val="accent1"/>
                  </a:solidFill>
                  <a:latin typeface="+mn-lt"/>
                  <a:ea typeface="+mn-ea"/>
                  <a:cs typeface="+mn-cs"/>
                </a:rPr>
                <a:t>3 ≤ n ≤ 5000，1 ≤ a[i] ≤ 5000</a:t>
              </a:r>
            </a:p>
          </p:txBody>
        </p:sp>
        <p:sp>
          <p:nvSpPr>
            <p:cNvPr id="12" name="TextBox 12"/>
            <p:cNvSpPr txBox="1"/>
            <p:nvPr/>
          </p:nvSpPr>
          <p:spPr>
            <a:xfrm>
              <a:off x="1454658" y="8361045"/>
              <a:ext cx="7455408" cy="469392"/>
            </a:xfrm>
            <a:prstGeom prst="rect">
              <a:avLst/>
            </a:prstGeom>
            <a:noFill/>
            <a:ln>
              <a:noFill/>
            </a:ln>
          </p:spPr>
          <p:txBody>
            <a:bodyPr wrap="square" lIns="0" tIns="0" rIns="0" bIns="0" anchor="t" anchorCtr="0">
              <a:spAutoFit/>
            </a:bodyPr>
            <a:lstStyle/>
            <a:p>
              <a:pPr algn="l"/>
              <a:r>
                <a:rPr lang="zh-CN" sz="2400" dirty="0">
                  <a:solidFill>
                    <a:schemeClr val="accent5"/>
                  </a:solidFill>
                  <a:latin typeface="+mn-lt"/>
                  <a:ea typeface="+mn-ea"/>
                  <a:cs typeface="+mn-cs"/>
                </a:rPr>
                <a:t>同一组木棍换一种连接顺序，不产生新的选择方案。</a:t>
              </a:r>
            </a:p>
          </p:txBody>
        </p:sp>
      </p:gr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35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3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hapter-slot Placeholder Carrier"/>
          <p:cNvSpPr txBox="1">
            <a:spLocks noGrp="1"/>
          </p:cNvSpPr>
          <p:nvPr>
            <p:ph type="subTitle" idx="1"/>
          </p:nvPr>
        </p:nvSpPr>
        <p:spPr>
          <a:xfrm>
            <a:off x="1546860" y="1257300"/>
            <a:ext cx="1645920" cy="586740"/>
          </a:xfrm>
          <a:prstGeom prst="rect">
            <a:avLst/>
          </a:prstGeom>
          <a:noFill/>
          <a:ln>
            <a:noFill/>
          </a:ln>
        </p:spPr>
        <p:txBody>
          <a:bodyPr wrap="square" lIns="0" tIns="0" rIns="0" bIns="0" anchor="t" anchorCtr="0">
            <a:spAutoFit/>
          </a:bodyPr>
          <a:lstStyle/>
          <a:p>
            <a:pPr marL="0" indent="0" algn="l">
              <a:buNone/>
            </a:pPr>
            <a:r>
              <a:rPr lang="zh-CN" sz="3000" b="1" dirty="0">
                <a:solidFill>
                  <a:srgbClr val="FFFFFF"/>
                </a:solidFill>
                <a:latin typeface="+mn-lt"/>
                <a:ea typeface="+mn-ea"/>
                <a:cs typeface="+mn-cs"/>
              </a:rPr>
              <a:t>理解题目</a:t>
            </a:r>
          </a:p>
        </p:txBody>
      </p:sp>
      <p:sp>
        <p:nvSpPr>
          <p:cNvPr id="6" name="title-slot Placeholder Carrier"/>
          <p:cNvSpPr txBox="1">
            <a:spLocks noGrp="1"/>
          </p:cNvSpPr>
          <p:nvPr>
            <p:ph type="title"/>
          </p:nvPr>
        </p:nvSpPr>
        <p:spPr>
          <a:xfrm>
            <a:off x="1352550" y="2248852"/>
            <a:ext cx="3854577" cy="790575"/>
          </a:xfrm>
          <a:prstGeom prst="rect">
            <a:avLst/>
          </a:prstGeom>
          <a:noFill/>
          <a:ln>
            <a:noFill/>
          </a:ln>
        </p:spPr>
        <p:txBody>
          <a:bodyPr wrap="square" lIns="0" tIns="0" rIns="0" bIns="0" anchor="t" anchorCtr="0">
            <a:spAutoFit/>
          </a:bodyPr>
          <a:lstStyle/>
          <a:p>
            <a:pPr algn="l"/>
            <a:r>
              <a:rPr lang="zh-CN" sz="4050" b="1" dirty="0">
                <a:solidFill>
                  <a:schemeClr val="accent1"/>
                </a:solidFill>
                <a:latin typeface="+mj-lt"/>
                <a:ea typeface="+mj-ea"/>
                <a:cs typeface="+mj-cs"/>
              </a:rPr>
              <a:t>能否围成多边形</a:t>
            </a:r>
          </a:p>
        </p:txBody>
      </p:sp>
      <p:grpSp>
        <p:nvGrpSpPr>
          <p:cNvPr id="8" name="Group 8"/>
          <p:cNvGrpSpPr/>
          <p:nvPr/>
        </p:nvGrpSpPr>
        <p:grpSpPr>
          <a:xfrm>
            <a:off x="1451610" y="3486150"/>
            <a:ext cx="9669780" cy="1196340"/>
            <a:chOff x="1451610" y="3486150"/>
            <a:chExt cx="9669780" cy="1196340"/>
          </a:xfrm>
        </p:grpSpPr>
        <p:sp>
          <p:nvSpPr>
            <p:cNvPr id="7" name="TextBox 7"/>
            <p:cNvSpPr txBox="1"/>
            <p:nvPr/>
          </p:nvSpPr>
          <p:spPr>
            <a:xfrm>
              <a:off x="1451610" y="3486150"/>
              <a:ext cx="9669780" cy="1196340"/>
            </a:xfrm>
            <a:prstGeom prst="rect">
              <a:avLst/>
            </a:prstGeom>
            <a:noFill/>
            <a:ln>
              <a:noFill/>
            </a:ln>
          </p:spPr>
          <p:txBody>
            <a:bodyPr wrap="square" lIns="0" tIns="0" rIns="0" bIns="0" anchor="t" anchorCtr="0">
              <a:spAutoFit/>
            </a:bodyPr>
            <a:lstStyle/>
            <a:p>
              <a:pPr algn="l">
                <a:lnSpc>
                  <a:spcPts val="4800"/>
                </a:lnSpc>
              </a:pPr>
              <a:r>
                <a:rPr lang="zh-CN" sz="3000" dirty="0">
                  <a:solidFill>
                    <a:schemeClr val="dk1"/>
                  </a:solidFill>
                  <a:latin typeface="+mn-lt"/>
                  <a:ea typeface="+mn-ea"/>
                  <a:cs typeface="+mn-cs"/>
                </a:rPr>
                <a:t>题设条件：至少选 3 根，且总长度大于最长边的 2 倍。</a:t>
              </a:r>
              <a:br/>
              <a:r>
                <a:rPr lang="zh-CN" sz="3000" dirty="0">
                  <a:solidFill>
                    <a:schemeClr val="dk1"/>
                  </a:solidFill>
                  <a:latin typeface="+mn-lt"/>
                  <a:ea typeface="+mn-ea"/>
                  <a:cs typeface="+mn-cs"/>
                </a:rPr>
                <a:t>记最长边为 L，其余所有边的长度和为 s。</a:t>
              </a:r>
            </a:p>
          </p:txBody>
        </p:sp>
      </p:grpSp>
      <p:grpSp>
        <p:nvGrpSpPr>
          <p:cNvPr id="11" name="Group 11"/>
          <p:cNvGrpSpPr/>
          <p:nvPr/>
        </p:nvGrpSpPr>
        <p:grpSpPr>
          <a:xfrm>
            <a:off x="7327773" y="5421630"/>
            <a:ext cx="3632454" cy="1485138"/>
            <a:chOff x="7327773" y="5421630"/>
            <a:chExt cx="3632454" cy="1485138"/>
          </a:xfrm>
        </p:grpSpPr>
        <p:sp>
          <p:nvSpPr>
            <p:cNvPr id="9" name="TextBox 9"/>
            <p:cNvSpPr txBox="1"/>
            <p:nvPr/>
          </p:nvSpPr>
          <p:spPr>
            <a:xfrm>
              <a:off x="7327773" y="5421630"/>
              <a:ext cx="3632454" cy="704088"/>
            </a:xfrm>
            <a:prstGeom prst="rect">
              <a:avLst/>
            </a:prstGeom>
            <a:noFill/>
            <a:ln>
              <a:noFill/>
            </a:ln>
          </p:spPr>
          <p:txBody>
            <a:bodyPr wrap="square" lIns="0" tIns="0" rIns="0" bIns="0" anchor="t" anchorCtr="0">
              <a:spAutoFit/>
            </a:bodyPr>
            <a:lstStyle/>
            <a:p>
              <a:pPr algn="ctr"/>
              <a:r>
                <a:rPr lang="zh-CN" sz="3600" dirty="0">
                  <a:solidFill>
                    <a:schemeClr val="accent1"/>
                  </a:solidFill>
                  <a:latin typeface="+mn-lt"/>
                  <a:ea typeface="+mn-ea"/>
                  <a:cs typeface="+mn-cs"/>
                </a:rPr>
                <a:t>s + L &gt; 2 × L</a:t>
              </a:r>
            </a:p>
          </p:txBody>
        </p:sp>
        <p:sp>
          <p:nvSpPr>
            <p:cNvPr id="10" name="TextBox 10"/>
            <p:cNvSpPr txBox="1"/>
            <p:nvPr/>
          </p:nvSpPr>
          <p:spPr>
            <a:xfrm>
              <a:off x="8440484" y="6202680"/>
              <a:ext cx="1407033" cy="704088"/>
            </a:xfrm>
            <a:prstGeom prst="rect">
              <a:avLst/>
            </a:prstGeom>
            <a:noFill/>
            <a:ln>
              <a:noFill/>
            </a:ln>
          </p:spPr>
          <p:txBody>
            <a:bodyPr wrap="square" lIns="0" tIns="0" rIns="0" bIns="0" anchor="t" anchorCtr="0">
              <a:spAutoFit/>
            </a:bodyPr>
            <a:lstStyle/>
            <a:p>
              <a:pPr algn="ctr"/>
              <a:r>
                <a:rPr lang="zh-CN" sz="3600" b="1" dirty="0">
                  <a:solidFill>
                    <a:schemeClr val="accent2"/>
                  </a:solidFill>
                  <a:latin typeface="+mn-lt"/>
                  <a:ea typeface="+mn-ea"/>
                  <a:cs typeface="+mn-cs"/>
                </a:rPr>
                <a:t>s &gt; L</a:t>
              </a:r>
            </a:p>
          </p:txBody>
        </p:sp>
      </p:grpSp>
      <p:grpSp>
        <p:nvGrpSpPr>
          <p:cNvPr id="13" name="Group 13"/>
          <p:cNvGrpSpPr/>
          <p:nvPr/>
        </p:nvGrpSpPr>
        <p:grpSpPr>
          <a:xfrm>
            <a:off x="1450086" y="7740015"/>
            <a:ext cx="8415528" cy="559127"/>
            <a:chOff x="1450086" y="7740015"/>
            <a:chExt cx="8415528" cy="559127"/>
          </a:xfrm>
        </p:grpSpPr>
        <p:sp>
          <p:nvSpPr>
            <p:cNvPr id="12" name="TextBox 12"/>
            <p:cNvSpPr txBox="1"/>
            <p:nvPr/>
          </p:nvSpPr>
          <p:spPr>
            <a:xfrm>
              <a:off x="1450086" y="7740015"/>
              <a:ext cx="8415528" cy="559127"/>
            </a:xfrm>
            <a:prstGeom prst="rect">
              <a:avLst/>
            </a:prstGeom>
            <a:noFill/>
            <a:ln>
              <a:noFill/>
            </a:ln>
          </p:spPr>
          <p:txBody>
            <a:bodyPr wrap="square" lIns="0" tIns="0" rIns="0" bIns="0" anchor="t" anchorCtr="0">
              <a:spAutoFit/>
            </a:bodyPr>
            <a:lstStyle/>
            <a:p>
              <a:pPr algn="l">
                <a:lnSpc>
                  <a:spcPts val="4650"/>
                </a:lnSpc>
              </a:pPr>
              <a:r>
                <a:rPr lang="zh-CN" sz="3300" dirty="0">
                  <a:solidFill>
                    <a:schemeClr val="dk1"/>
                  </a:solidFill>
                  <a:latin typeface="+mn-lt"/>
                  <a:ea typeface="+mn-ea"/>
                  <a:cs typeface="+mn-cs"/>
                </a:rPr>
                <a:t>其余木棍的长度和，必须</a:t>
              </a:r>
              <a:r>
                <a:rPr lang="zh-CN" sz="3300" b="1" dirty="0">
                  <a:solidFill>
                    <a:schemeClr val="accent2"/>
                  </a:solidFill>
                  <a:latin typeface="+mn-lt"/>
                  <a:ea typeface="+mn-ea"/>
                  <a:cs typeface="+mn-cs"/>
                </a:rPr>
                <a:t>严格大于</a:t>
              </a:r>
              <a:r>
                <a:rPr lang="zh-CN" sz="3300" dirty="0">
                  <a:solidFill>
                    <a:schemeClr val="dk1"/>
                  </a:solidFill>
                  <a:latin typeface="+mn-lt"/>
                  <a:ea typeface="+mn-ea"/>
                  <a:cs typeface="+mn-cs"/>
                </a:rPr>
                <a:t>最长木棍。</a:t>
              </a:r>
            </a:p>
          </p:txBody>
        </p:sp>
      </p:gr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35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3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hapter-slot Placeholder Carrier"/>
          <p:cNvSpPr txBox="1">
            <a:spLocks noGrp="1"/>
          </p:cNvSpPr>
          <p:nvPr>
            <p:ph type="subTitle" idx="1"/>
          </p:nvPr>
        </p:nvSpPr>
        <p:spPr>
          <a:xfrm>
            <a:off x="1546860" y="1257300"/>
            <a:ext cx="1645920" cy="586740"/>
          </a:xfrm>
          <a:prstGeom prst="rect">
            <a:avLst/>
          </a:prstGeom>
          <a:noFill/>
          <a:ln>
            <a:noFill/>
          </a:ln>
        </p:spPr>
        <p:txBody>
          <a:bodyPr wrap="square" lIns="0" tIns="0" rIns="0" bIns="0" anchor="t" anchorCtr="0">
            <a:spAutoFit/>
          </a:bodyPr>
          <a:lstStyle/>
          <a:p>
            <a:pPr marL="0" indent="0" algn="l">
              <a:buNone/>
            </a:pPr>
            <a:r>
              <a:rPr lang="zh-CN" sz="3000" b="1" dirty="0">
                <a:solidFill>
                  <a:srgbClr val="FFFFFF"/>
                </a:solidFill>
                <a:latin typeface="+mn-lt"/>
                <a:ea typeface="+mn-ea"/>
                <a:cs typeface="+mn-cs"/>
              </a:rPr>
              <a:t>理解题目</a:t>
            </a:r>
          </a:p>
        </p:txBody>
      </p:sp>
      <p:sp>
        <p:nvSpPr>
          <p:cNvPr id="6" name="title-slot Placeholder Carrier"/>
          <p:cNvSpPr txBox="1">
            <a:spLocks noGrp="1"/>
          </p:cNvSpPr>
          <p:nvPr>
            <p:ph type="title"/>
          </p:nvPr>
        </p:nvSpPr>
        <p:spPr>
          <a:xfrm>
            <a:off x="1352550" y="2248852"/>
            <a:ext cx="4399788" cy="623248"/>
          </a:xfrm>
          <a:prstGeom prst="rect">
            <a:avLst/>
          </a:prstGeom>
          <a:noFill/>
          <a:ln>
            <a:noFill/>
          </a:ln>
        </p:spPr>
        <p:txBody>
          <a:bodyPr wrap="square" lIns="0" tIns="0" rIns="0" bIns="0" anchor="t" anchorCtr="0">
            <a:spAutoFit/>
          </a:bodyPr>
          <a:lstStyle/>
          <a:p>
            <a:pPr algn="l"/>
            <a:r>
              <a:rPr lang="zh-CN" altLang="en-US" sz="4050" b="1" dirty="0">
                <a:solidFill>
                  <a:schemeClr val="accent1"/>
                </a:solidFill>
                <a:latin typeface="+mj-lt"/>
                <a:ea typeface="+mj-ea"/>
                <a:cs typeface="+mj-cs"/>
              </a:rPr>
              <a:t>为什么不能</a:t>
            </a:r>
            <a:r>
              <a:rPr lang="zh-CN" sz="4050" b="1" dirty="0">
                <a:solidFill>
                  <a:schemeClr val="accent1"/>
                </a:solidFill>
                <a:latin typeface="+mj-lt"/>
                <a:ea typeface="+mj-ea"/>
                <a:cs typeface="+mj-cs"/>
              </a:rPr>
              <a:t>等</a:t>
            </a:r>
            <a:r>
              <a:rPr lang="zh-CN" altLang="en-US" sz="4050" b="1" dirty="0">
                <a:solidFill>
                  <a:schemeClr val="accent1"/>
                </a:solidFill>
                <a:latin typeface="+mj-lt"/>
                <a:ea typeface="+mj-ea"/>
                <a:cs typeface="+mj-cs"/>
              </a:rPr>
              <a:t>于</a:t>
            </a:r>
            <a:endParaRPr lang="zh-CN" sz="4050" b="1" dirty="0">
              <a:solidFill>
                <a:schemeClr val="accent1"/>
              </a:solidFill>
              <a:latin typeface="+mj-lt"/>
              <a:ea typeface="+mj-ea"/>
              <a:cs typeface="+mj-cs"/>
            </a:endParaRPr>
          </a:p>
        </p:txBody>
      </p:sp>
      <p:grpSp>
        <p:nvGrpSpPr>
          <p:cNvPr id="14" name="Group 14"/>
          <p:cNvGrpSpPr/>
          <p:nvPr/>
        </p:nvGrpSpPr>
        <p:grpSpPr>
          <a:xfrm>
            <a:off x="1508760" y="3486150"/>
            <a:ext cx="4968240" cy="3539490"/>
            <a:chOff x="1508760" y="3486150"/>
            <a:chExt cx="4968240" cy="3539490"/>
          </a:xfrm>
        </p:grpSpPr>
        <p:sp>
          <p:nvSpPr>
            <p:cNvPr id="7" name="TextBox 7"/>
            <p:cNvSpPr txBox="1"/>
            <p:nvPr/>
          </p:nvSpPr>
          <p:spPr>
            <a:xfrm>
              <a:off x="1508760" y="3486150"/>
              <a:ext cx="4735449" cy="586740"/>
            </a:xfrm>
            <a:prstGeom prst="rect">
              <a:avLst/>
            </a:prstGeom>
            <a:noFill/>
            <a:ln>
              <a:noFill/>
            </a:ln>
          </p:spPr>
          <p:txBody>
            <a:bodyPr wrap="square" lIns="0" tIns="0" rIns="0" bIns="0" anchor="t" anchorCtr="0">
              <a:spAutoFit/>
            </a:bodyPr>
            <a:lstStyle/>
            <a:p>
              <a:pPr algn="l"/>
              <a:r>
                <a:rPr lang="zh-CN" sz="3000" dirty="0">
                  <a:solidFill>
                    <a:schemeClr val="accent1"/>
                  </a:solidFill>
                  <a:latin typeface="+mn-lt"/>
                  <a:ea typeface="+mn-ea"/>
                  <a:cs typeface="+mn-cs"/>
                </a:rPr>
                <a:t>2、3、4：可以围成三角形</a:t>
              </a:r>
            </a:p>
          </p:txBody>
        </p:sp>
        <p:sp>
          <p:nvSpPr>
            <p:cNvPr id="8" name="Line 8"/>
            <p:cNvSpPr/>
            <p:nvPr/>
          </p:nvSpPr>
          <p:spPr>
            <a:xfrm>
              <a:off x="2667000" y="6191250"/>
              <a:ext cx="3810000" cy="9525"/>
            </a:xfrm>
            <a:custGeom>
              <a:avLst/>
              <a:gdLst/>
              <a:ahLst/>
              <a:cxnLst/>
              <a:rect l="l" t="t" r="r" b="b"/>
              <a:pathLst>
                <a:path w="3810000" h="9525">
                  <a:moveTo>
                    <a:pt x="0" y="0"/>
                  </a:moveTo>
                  <a:lnTo>
                    <a:pt x="3810000" y="0"/>
                  </a:lnTo>
                </a:path>
              </a:pathLst>
            </a:custGeom>
            <a:noFill/>
            <a:ln w="114300">
              <a:solidFill>
                <a:schemeClr val="accent1"/>
              </a:solidFill>
            </a:ln>
          </p:spPr>
        </p:sp>
        <p:sp>
          <p:nvSpPr>
            <p:cNvPr id="9" name="Line 9"/>
            <p:cNvSpPr/>
            <p:nvPr/>
          </p:nvSpPr>
          <p:spPr>
            <a:xfrm>
              <a:off x="2667000" y="4810125"/>
              <a:ext cx="1314450" cy="1381125"/>
            </a:xfrm>
            <a:custGeom>
              <a:avLst/>
              <a:gdLst/>
              <a:ahLst/>
              <a:cxnLst/>
              <a:rect l="l" t="t" r="r" b="b"/>
              <a:pathLst>
                <a:path w="1314450" h="1381125">
                  <a:moveTo>
                    <a:pt x="0" y="1381125"/>
                  </a:moveTo>
                  <a:lnTo>
                    <a:pt x="1314450" y="0"/>
                  </a:lnTo>
                </a:path>
              </a:pathLst>
            </a:custGeom>
            <a:noFill/>
            <a:ln w="114300">
              <a:solidFill>
                <a:srgbClr val="ED7D31"/>
              </a:solidFill>
            </a:ln>
          </p:spPr>
        </p:sp>
        <p:sp>
          <p:nvSpPr>
            <p:cNvPr id="10" name="Line 10"/>
            <p:cNvSpPr/>
            <p:nvPr/>
          </p:nvSpPr>
          <p:spPr>
            <a:xfrm>
              <a:off x="3981450" y="4810125"/>
              <a:ext cx="2495550" cy="1381125"/>
            </a:xfrm>
            <a:custGeom>
              <a:avLst/>
              <a:gdLst/>
              <a:ahLst/>
              <a:cxnLst/>
              <a:rect l="l" t="t" r="r" b="b"/>
              <a:pathLst>
                <a:path w="2495550" h="1381125">
                  <a:moveTo>
                    <a:pt x="0" y="0"/>
                  </a:moveTo>
                  <a:lnTo>
                    <a:pt x="2495550" y="1381125"/>
                  </a:lnTo>
                </a:path>
              </a:pathLst>
            </a:custGeom>
            <a:noFill/>
            <a:ln w="114300">
              <a:solidFill>
                <a:schemeClr val="accent3"/>
              </a:solidFill>
            </a:ln>
          </p:spPr>
        </p:sp>
        <p:sp>
          <p:nvSpPr>
            <p:cNvPr id="11" name="TextBox 11"/>
            <p:cNvSpPr txBox="1"/>
            <p:nvPr/>
          </p:nvSpPr>
          <p:spPr>
            <a:xfrm>
              <a:off x="2889885" y="4943475"/>
              <a:ext cx="252603" cy="586740"/>
            </a:xfrm>
            <a:prstGeom prst="rect">
              <a:avLst/>
            </a:prstGeom>
            <a:noFill/>
            <a:ln>
              <a:noFill/>
            </a:ln>
          </p:spPr>
          <p:txBody>
            <a:bodyPr wrap="square" lIns="0" tIns="0" rIns="0" bIns="0" anchor="t" anchorCtr="0">
              <a:spAutoFit/>
            </a:bodyPr>
            <a:lstStyle/>
            <a:p>
              <a:pPr algn="l"/>
              <a:r>
                <a:rPr lang="zh-CN" sz="3000" dirty="0">
                  <a:solidFill>
                    <a:schemeClr val="dk1"/>
                  </a:solidFill>
                  <a:latin typeface="+mn-lt"/>
                  <a:ea typeface="+mn-ea"/>
                  <a:cs typeface="+mn-cs"/>
                </a:rPr>
                <a:t>2</a:t>
              </a:r>
            </a:p>
          </p:txBody>
        </p:sp>
        <p:sp>
          <p:nvSpPr>
            <p:cNvPr id="12" name="TextBox 12"/>
            <p:cNvSpPr txBox="1"/>
            <p:nvPr/>
          </p:nvSpPr>
          <p:spPr>
            <a:xfrm>
              <a:off x="5509260" y="4914900"/>
              <a:ext cx="252603" cy="586740"/>
            </a:xfrm>
            <a:prstGeom prst="rect">
              <a:avLst/>
            </a:prstGeom>
            <a:noFill/>
            <a:ln>
              <a:noFill/>
            </a:ln>
          </p:spPr>
          <p:txBody>
            <a:bodyPr wrap="square" lIns="0" tIns="0" rIns="0" bIns="0" anchor="t" anchorCtr="0">
              <a:spAutoFit/>
            </a:bodyPr>
            <a:lstStyle/>
            <a:p>
              <a:pPr algn="l"/>
              <a:r>
                <a:rPr lang="zh-CN" sz="3000" dirty="0">
                  <a:solidFill>
                    <a:schemeClr val="dk1"/>
                  </a:solidFill>
                  <a:latin typeface="+mn-lt"/>
                  <a:ea typeface="+mn-ea"/>
                  <a:cs typeface="+mn-cs"/>
                </a:rPr>
                <a:t>3</a:t>
              </a:r>
            </a:p>
          </p:txBody>
        </p:sp>
        <p:sp>
          <p:nvSpPr>
            <p:cNvPr id="13" name="TextBox 13"/>
            <p:cNvSpPr txBox="1"/>
            <p:nvPr/>
          </p:nvSpPr>
          <p:spPr>
            <a:xfrm>
              <a:off x="4413885" y="6438900"/>
              <a:ext cx="252603" cy="586740"/>
            </a:xfrm>
            <a:prstGeom prst="rect">
              <a:avLst/>
            </a:prstGeom>
            <a:noFill/>
            <a:ln>
              <a:noFill/>
            </a:ln>
          </p:spPr>
          <p:txBody>
            <a:bodyPr wrap="square" lIns="0" tIns="0" rIns="0" bIns="0" anchor="t" anchorCtr="0">
              <a:spAutoFit/>
            </a:bodyPr>
            <a:lstStyle/>
            <a:p>
              <a:pPr algn="l"/>
              <a:r>
                <a:rPr lang="zh-CN" sz="3000" dirty="0">
                  <a:solidFill>
                    <a:schemeClr val="dk1"/>
                  </a:solidFill>
                  <a:latin typeface="+mn-lt"/>
                  <a:ea typeface="+mn-ea"/>
                  <a:cs typeface="+mn-cs"/>
                </a:rPr>
                <a:t>4</a:t>
              </a:r>
            </a:p>
          </p:txBody>
        </p:sp>
      </p:grpSp>
      <p:grpSp>
        <p:nvGrpSpPr>
          <p:cNvPr id="22" name="Group 22"/>
          <p:cNvGrpSpPr/>
          <p:nvPr/>
        </p:nvGrpSpPr>
        <p:grpSpPr>
          <a:xfrm>
            <a:off x="9509760" y="3486150"/>
            <a:ext cx="5158740" cy="3539490"/>
            <a:chOff x="9509760" y="3486150"/>
            <a:chExt cx="5158740" cy="3539490"/>
          </a:xfrm>
        </p:grpSpPr>
        <p:sp>
          <p:nvSpPr>
            <p:cNvPr id="15" name="TextBox 15"/>
            <p:cNvSpPr txBox="1"/>
            <p:nvPr/>
          </p:nvSpPr>
          <p:spPr>
            <a:xfrm>
              <a:off x="9509760" y="3486150"/>
              <a:ext cx="4331589" cy="586740"/>
            </a:xfrm>
            <a:prstGeom prst="rect">
              <a:avLst/>
            </a:prstGeom>
            <a:noFill/>
            <a:ln>
              <a:noFill/>
            </a:ln>
          </p:spPr>
          <p:txBody>
            <a:bodyPr wrap="square" lIns="0" tIns="0" rIns="0" bIns="0" anchor="t" anchorCtr="0">
              <a:spAutoFit/>
            </a:bodyPr>
            <a:lstStyle/>
            <a:p>
              <a:pPr algn="l"/>
              <a:r>
                <a:rPr lang="zh-CN" sz="3000" dirty="0">
                  <a:solidFill>
                    <a:schemeClr val="accent2"/>
                  </a:solidFill>
                  <a:latin typeface="+mn-lt"/>
                  <a:ea typeface="+mn-ea"/>
                  <a:cs typeface="+mn-cs"/>
                </a:rPr>
                <a:t>1、2、3：只能拉成直线</a:t>
              </a:r>
            </a:p>
          </p:txBody>
        </p:sp>
        <p:sp>
          <p:nvSpPr>
            <p:cNvPr id="16" name="Line 16"/>
            <p:cNvSpPr/>
            <p:nvPr/>
          </p:nvSpPr>
          <p:spPr>
            <a:xfrm>
              <a:off x="10382250" y="5095875"/>
              <a:ext cx="1428750" cy="9525"/>
            </a:xfrm>
            <a:custGeom>
              <a:avLst/>
              <a:gdLst/>
              <a:ahLst/>
              <a:cxnLst/>
              <a:rect l="l" t="t" r="r" b="b"/>
              <a:pathLst>
                <a:path w="1428750" h="9525">
                  <a:moveTo>
                    <a:pt x="0" y="0"/>
                  </a:moveTo>
                  <a:lnTo>
                    <a:pt x="1428750" y="0"/>
                  </a:lnTo>
                </a:path>
              </a:pathLst>
            </a:custGeom>
            <a:noFill/>
            <a:ln w="114300">
              <a:solidFill>
                <a:srgbClr val="ED7D31"/>
              </a:solidFill>
            </a:ln>
          </p:spPr>
        </p:sp>
        <p:sp>
          <p:nvSpPr>
            <p:cNvPr id="17" name="Line 17"/>
            <p:cNvSpPr/>
            <p:nvPr/>
          </p:nvSpPr>
          <p:spPr>
            <a:xfrm>
              <a:off x="11811000" y="5095875"/>
              <a:ext cx="2857500" cy="9525"/>
            </a:xfrm>
            <a:custGeom>
              <a:avLst/>
              <a:gdLst/>
              <a:ahLst/>
              <a:cxnLst/>
              <a:rect l="l" t="t" r="r" b="b"/>
              <a:pathLst>
                <a:path w="2857500" h="9525">
                  <a:moveTo>
                    <a:pt x="0" y="0"/>
                  </a:moveTo>
                  <a:lnTo>
                    <a:pt x="2857500" y="0"/>
                  </a:lnTo>
                </a:path>
              </a:pathLst>
            </a:custGeom>
            <a:noFill/>
            <a:ln w="114300">
              <a:solidFill>
                <a:schemeClr val="accent3"/>
              </a:solidFill>
            </a:ln>
          </p:spPr>
        </p:sp>
        <p:sp>
          <p:nvSpPr>
            <p:cNvPr id="18" name="Line 18"/>
            <p:cNvSpPr/>
            <p:nvPr/>
          </p:nvSpPr>
          <p:spPr>
            <a:xfrm>
              <a:off x="10382250" y="6191250"/>
              <a:ext cx="4286250" cy="9525"/>
            </a:xfrm>
            <a:custGeom>
              <a:avLst/>
              <a:gdLst/>
              <a:ahLst/>
              <a:cxnLst/>
              <a:rect l="l" t="t" r="r" b="b"/>
              <a:pathLst>
                <a:path w="4286250" h="9525">
                  <a:moveTo>
                    <a:pt x="0" y="0"/>
                  </a:moveTo>
                  <a:lnTo>
                    <a:pt x="4286250" y="0"/>
                  </a:lnTo>
                </a:path>
              </a:pathLst>
            </a:custGeom>
            <a:noFill/>
            <a:ln w="114300">
              <a:solidFill>
                <a:schemeClr val="accent1"/>
              </a:solidFill>
            </a:ln>
          </p:spPr>
        </p:sp>
        <p:sp>
          <p:nvSpPr>
            <p:cNvPr id="19" name="TextBox 19"/>
            <p:cNvSpPr txBox="1"/>
            <p:nvPr/>
          </p:nvSpPr>
          <p:spPr>
            <a:xfrm>
              <a:off x="10843260" y="4457700"/>
              <a:ext cx="252603" cy="586740"/>
            </a:xfrm>
            <a:prstGeom prst="rect">
              <a:avLst/>
            </a:prstGeom>
            <a:noFill/>
            <a:ln>
              <a:noFill/>
            </a:ln>
          </p:spPr>
          <p:txBody>
            <a:bodyPr wrap="square" lIns="0" tIns="0" rIns="0" bIns="0" anchor="t" anchorCtr="0">
              <a:spAutoFit/>
            </a:bodyPr>
            <a:lstStyle/>
            <a:p>
              <a:pPr algn="l"/>
              <a:r>
                <a:rPr lang="zh-CN" sz="3000" dirty="0">
                  <a:solidFill>
                    <a:schemeClr val="dk1"/>
                  </a:solidFill>
                  <a:latin typeface="+mn-lt"/>
                  <a:ea typeface="+mn-ea"/>
                  <a:cs typeface="+mn-cs"/>
                </a:rPr>
                <a:t>1</a:t>
              </a:r>
            </a:p>
          </p:txBody>
        </p:sp>
        <p:sp>
          <p:nvSpPr>
            <p:cNvPr id="20" name="TextBox 20"/>
            <p:cNvSpPr txBox="1"/>
            <p:nvPr/>
          </p:nvSpPr>
          <p:spPr>
            <a:xfrm>
              <a:off x="13034010" y="4457700"/>
              <a:ext cx="252603" cy="586740"/>
            </a:xfrm>
            <a:prstGeom prst="rect">
              <a:avLst/>
            </a:prstGeom>
            <a:noFill/>
            <a:ln>
              <a:noFill/>
            </a:ln>
          </p:spPr>
          <p:txBody>
            <a:bodyPr wrap="square" lIns="0" tIns="0" rIns="0" bIns="0" anchor="t" anchorCtr="0">
              <a:spAutoFit/>
            </a:bodyPr>
            <a:lstStyle/>
            <a:p>
              <a:pPr algn="l"/>
              <a:r>
                <a:rPr lang="zh-CN" sz="3000" dirty="0">
                  <a:solidFill>
                    <a:schemeClr val="dk1"/>
                  </a:solidFill>
                  <a:latin typeface="+mn-lt"/>
                  <a:ea typeface="+mn-ea"/>
                  <a:cs typeface="+mn-cs"/>
                </a:rPr>
                <a:t>2</a:t>
              </a:r>
            </a:p>
          </p:txBody>
        </p:sp>
        <p:sp>
          <p:nvSpPr>
            <p:cNvPr id="21" name="TextBox 21"/>
            <p:cNvSpPr txBox="1"/>
            <p:nvPr/>
          </p:nvSpPr>
          <p:spPr>
            <a:xfrm>
              <a:off x="12367260" y="6438900"/>
              <a:ext cx="252603" cy="586740"/>
            </a:xfrm>
            <a:prstGeom prst="rect">
              <a:avLst/>
            </a:prstGeom>
            <a:noFill/>
            <a:ln>
              <a:noFill/>
            </a:ln>
          </p:spPr>
          <p:txBody>
            <a:bodyPr wrap="square" lIns="0" tIns="0" rIns="0" bIns="0" anchor="t" anchorCtr="0">
              <a:spAutoFit/>
            </a:bodyPr>
            <a:lstStyle/>
            <a:p>
              <a:pPr algn="l"/>
              <a:r>
                <a:rPr lang="zh-CN" sz="3000" dirty="0">
                  <a:solidFill>
                    <a:schemeClr val="dk1"/>
                  </a:solidFill>
                  <a:latin typeface="+mn-lt"/>
                  <a:ea typeface="+mn-ea"/>
                  <a:cs typeface="+mn-cs"/>
                </a:rPr>
                <a:t>3</a:t>
              </a:r>
            </a:p>
          </p:txBody>
        </p:sp>
      </p:grpSp>
      <p:grpSp>
        <p:nvGrpSpPr>
          <p:cNvPr id="24" name="Group 24"/>
          <p:cNvGrpSpPr/>
          <p:nvPr/>
        </p:nvGrpSpPr>
        <p:grpSpPr>
          <a:xfrm>
            <a:off x="1508760" y="7724775"/>
            <a:ext cx="7917180" cy="1196340"/>
            <a:chOff x="1508760" y="7724775"/>
            <a:chExt cx="7917180" cy="1196340"/>
          </a:xfrm>
        </p:grpSpPr>
        <p:sp>
          <p:nvSpPr>
            <p:cNvPr id="23" name="TextBox 23"/>
            <p:cNvSpPr txBox="1"/>
            <p:nvPr/>
          </p:nvSpPr>
          <p:spPr>
            <a:xfrm>
              <a:off x="1508760" y="7724775"/>
              <a:ext cx="7917180" cy="1196340"/>
            </a:xfrm>
            <a:prstGeom prst="rect">
              <a:avLst/>
            </a:prstGeom>
            <a:noFill/>
            <a:ln>
              <a:noFill/>
            </a:ln>
          </p:spPr>
          <p:txBody>
            <a:bodyPr wrap="square" lIns="0" tIns="0" rIns="0" bIns="0" anchor="t" anchorCtr="0">
              <a:spAutoFit/>
            </a:bodyPr>
            <a:lstStyle/>
            <a:p>
              <a:pPr algn="l">
                <a:lnSpc>
                  <a:spcPts val="4800"/>
                </a:lnSpc>
              </a:pPr>
              <a:r>
                <a:rPr lang="zh-CN" sz="3000" dirty="0">
                  <a:solidFill>
                    <a:schemeClr val="dk1"/>
                  </a:solidFill>
                  <a:latin typeface="+mn-lt"/>
                  <a:ea typeface="+mn-ea"/>
                  <a:cs typeface="+mn-cs"/>
                </a:rPr>
                <a:t>2 + 3 &gt; 4，合法；1 + 2 = 3，不合法。</a:t>
              </a:r>
              <a:br/>
              <a:r>
                <a:rPr lang="zh-CN" sz="3000" dirty="0">
                  <a:solidFill>
                    <a:schemeClr val="dk1"/>
                  </a:solidFill>
                  <a:latin typeface="+mn-lt"/>
                  <a:ea typeface="+mn-ea"/>
                  <a:cs typeface="+mn-cs"/>
                </a:rPr>
                <a:t>若是 1、1、3，则 1 + 1 &lt; 3，更无法闭合。</a:t>
              </a:r>
            </a:p>
          </p:txBody>
        </p:sp>
      </p:gr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35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35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35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hapter-slot Placeholder Carrier"/>
          <p:cNvSpPr txBox="1">
            <a:spLocks noGrp="1"/>
          </p:cNvSpPr>
          <p:nvPr>
            <p:ph type="subTitle" idx="1"/>
          </p:nvPr>
        </p:nvSpPr>
        <p:spPr>
          <a:xfrm>
            <a:off x="1546860" y="1257300"/>
            <a:ext cx="1645920" cy="586740"/>
          </a:xfrm>
          <a:prstGeom prst="rect">
            <a:avLst/>
          </a:prstGeom>
          <a:noFill/>
          <a:ln>
            <a:noFill/>
          </a:ln>
        </p:spPr>
        <p:txBody>
          <a:bodyPr wrap="square" lIns="0" tIns="0" rIns="0" bIns="0" anchor="t" anchorCtr="0">
            <a:spAutoFit/>
          </a:bodyPr>
          <a:lstStyle/>
          <a:p>
            <a:pPr marL="0" indent="0" algn="l">
              <a:buNone/>
            </a:pPr>
            <a:r>
              <a:rPr lang="zh-CN" sz="3000" b="1" dirty="0">
                <a:solidFill>
                  <a:srgbClr val="FFFFFF"/>
                </a:solidFill>
                <a:latin typeface="+mn-lt"/>
                <a:ea typeface="+mn-ea"/>
                <a:cs typeface="+mn-cs"/>
              </a:rPr>
              <a:t>理解题目</a:t>
            </a:r>
          </a:p>
        </p:txBody>
      </p:sp>
      <p:sp>
        <p:nvSpPr>
          <p:cNvPr id="6" name="title-slot Placeholder Carrier"/>
          <p:cNvSpPr txBox="1">
            <a:spLocks noGrp="1"/>
          </p:cNvSpPr>
          <p:nvPr>
            <p:ph type="title"/>
          </p:nvPr>
        </p:nvSpPr>
        <p:spPr>
          <a:xfrm>
            <a:off x="1352549" y="2248852"/>
            <a:ext cx="13479557" cy="623248"/>
          </a:xfrm>
          <a:prstGeom prst="rect">
            <a:avLst/>
          </a:prstGeom>
          <a:noFill/>
          <a:ln>
            <a:noFill/>
          </a:ln>
        </p:spPr>
        <p:txBody>
          <a:bodyPr wrap="square" lIns="0" tIns="0" rIns="0" bIns="0" anchor="t" anchorCtr="0">
            <a:spAutoFit/>
          </a:bodyPr>
          <a:lstStyle/>
          <a:p>
            <a:pPr algn="l"/>
            <a:r>
              <a:rPr lang="zh-CN" altLang="en-US" b="1" dirty="0">
                <a:solidFill>
                  <a:schemeClr val="accent1"/>
                </a:solidFill>
              </a:rPr>
              <a:t>木棍按照下标区分，而不是按照长度区分</a:t>
            </a:r>
            <a:endParaRPr lang="zh-CN" sz="4050" b="1" dirty="0">
              <a:solidFill>
                <a:schemeClr val="accent1"/>
              </a:solidFill>
              <a:latin typeface="+mj-lt"/>
              <a:ea typeface="+mj-ea"/>
              <a:cs typeface="+mj-cs"/>
            </a:endParaRPr>
          </a:p>
        </p:txBody>
      </p:sp>
      <p:grpSp>
        <p:nvGrpSpPr>
          <p:cNvPr id="9" name="Group 9"/>
          <p:cNvGrpSpPr/>
          <p:nvPr/>
        </p:nvGrpSpPr>
        <p:grpSpPr>
          <a:xfrm>
            <a:off x="1508760" y="3486150"/>
            <a:ext cx="11382870" cy="1470279"/>
            <a:chOff x="1508760" y="3486150"/>
            <a:chExt cx="11382870" cy="1470279"/>
          </a:xfrm>
        </p:grpSpPr>
        <p:sp>
          <p:nvSpPr>
            <p:cNvPr id="7" name="TextBox 7"/>
            <p:cNvSpPr txBox="1"/>
            <p:nvPr/>
          </p:nvSpPr>
          <p:spPr>
            <a:xfrm>
              <a:off x="1508760" y="3486150"/>
              <a:ext cx="5442204" cy="586740"/>
            </a:xfrm>
            <a:prstGeom prst="rect">
              <a:avLst/>
            </a:prstGeom>
            <a:noFill/>
            <a:ln>
              <a:noFill/>
            </a:ln>
          </p:spPr>
          <p:txBody>
            <a:bodyPr wrap="square" lIns="0" tIns="0" rIns="0" bIns="0" anchor="t" anchorCtr="0">
              <a:spAutoFit/>
            </a:bodyPr>
            <a:lstStyle/>
            <a:p>
              <a:pPr algn="l"/>
              <a:r>
                <a:rPr lang="zh-CN" sz="3000" dirty="0">
                  <a:solidFill>
                    <a:schemeClr val="dk1"/>
                  </a:solidFill>
                  <a:latin typeface="+mn-lt"/>
                  <a:ea typeface="+mn-ea"/>
                  <a:cs typeface="+mn-cs"/>
                </a:rPr>
                <a:t>原题样例 2：2、2、3、8、10</a:t>
              </a:r>
            </a:p>
          </p:txBody>
        </p:sp>
        <p:sp>
          <p:nvSpPr>
            <p:cNvPr id="8" name="TextBox 8"/>
            <p:cNvSpPr txBox="1"/>
            <p:nvPr/>
          </p:nvSpPr>
          <p:spPr>
            <a:xfrm>
              <a:off x="2173986" y="4311015"/>
              <a:ext cx="10717644" cy="645414"/>
            </a:xfrm>
            <a:prstGeom prst="rect">
              <a:avLst/>
            </a:prstGeom>
            <a:noFill/>
            <a:ln>
              <a:noFill/>
            </a:ln>
          </p:spPr>
          <p:txBody>
            <a:bodyPr wrap="square" lIns="0" tIns="0" rIns="0" bIns="0" anchor="t" anchorCtr="0">
              <a:spAutoFit/>
            </a:bodyPr>
            <a:lstStyle/>
            <a:p>
              <a:pPr algn="l"/>
              <a:r>
                <a:rPr lang="zh-CN" sz="3300" dirty="0">
                  <a:solidFill>
                    <a:schemeClr val="accent1"/>
                  </a:solidFill>
                  <a:latin typeface="+mn-lt"/>
                  <a:ea typeface="+mn-ea"/>
                  <a:cs typeface="+mn-cs"/>
                </a:rPr>
                <a:t>1号：2　　2号：2　　3号：3　　4号：8　　5号：10</a:t>
              </a:r>
            </a:p>
          </p:txBody>
        </p:sp>
      </p:grpSp>
      <p:grpSp>
        <p:nvGrpSpPr>
          <p:cNvPr id="11" name="Group 11"/>
          <p:cNvGrpSpPr/>
          <p:nvPr/>
        </p:nvGrpSpPr>
        <p:grpSpPr>
          <a:xfrm>
            <a:off x="1508760" y="5581650"/>
            <a:ext cx="9517380" cy="1215390"/>
            <a:chOff x="1508760" y="5581650"/>
            <a:chExt cx="9517380" cy="1215390"/>
          </a:xfrm>
        </p:grpSpPr>
        <p:sp>
          <p:nvSpPr>
            <p:cNvPr id="10" name="TextBox 10"/>
            <p:cNvSpPr txBox="1"/>
            <p:nvPr/>
          </p:nvSpPr>
          <p:spPr>
            <a:xfrm>
              <a:off x="1508760" y="5581650"/>
              <a:ext cx="9517380" cy="1215390"/>
            </a:xfrm>
            <a:prstGeom prst="rect">
              <a:avLst/>
            </a:prstGeom>
            <a:noFill/>
            <a:ln>
              <a:noFill/>
            </a:ln>
          </p:spPr>
          <p:txBody>
            <a:bodyPr wrap="square" lIns="0" tIns="0" rIns="0" bIns="0" anchor="t" anchorCtr="0">
              <a:spAutoFit/>
            </a:bodyPr>
            <a:lstStyle/>
            <a:p>
              <a:pPr algn="l">
                <a:lnSpc>
                  <a:spcPts val="4950"/>
                </a:lnSpc>
              </a:pPr>
              <a:r>
                <a:rPr lang="zh-CN" sz="3000" dirty="0">
                  <a:solidFill>
                    <a:schemeClr val="dk1"/>
                  </a:solidFill>
                  <a:latin typeface="+mn-lt"/>
                  <a:ea typeface="+mn-ea"/>
                  <a:cs typeface="+mn-cs"/>
                </a:rPr>
                <a:t>方案 A：选下标 {1,3,4,5}，长度为 2、3、8、10。</a:t>
              </a:r>
              <a:br/>
              <a:r>
                <a:rPr lang="zh-CN" sz="3000" dirty="0">
                  <a:solidFill>
                    <a:schemeClr val="dk1"/>
                  </a:solidFill>
                  <a:latin typeface="+mn-lt"/>
                  <a:ea typeface="+mn-ea"/>
                  <a:cs typeface="+mn-cs"/>
                </a:rPr>
                <a:t>方案 B：选下标 {2,3,4,5}，长度也为 2、3、8、10。</a:t>
              </a:r>
            </a:p>
          </p:txBody>
        </p:sp>
      </p:grpSp>
      <p:sp>
        <p:nvSpPr>
          <p:cNvPr id="12" name="TextBox 12"/>
          <p:cNvSpPr txBox="1"/>
          <p:nvPr/>
        </p:nvSpPr>
        <p:spPr>
          <a:xfrm>
            <a:off x="1507236" y="7692390"/>
            <a:ext cx="11384394" cy="507831"/>
          </a:xfrm>
          <a:prstGeom prst="rect">
            <a:avLst/>
          </a:prstGeom>
          <a:noFill/>
          <a:ln>
            <a:noFill/>
          </a:ln>
        </p:spPr>
        <p:txBody>
          <a:bodyPr wrap="square" lIns="0" tIns="0" rIns="0" bIns="0" anchor="t" anchorCtr="0">
            <a:spAutoFit/>
          </a:bodyPr>
          <a:lstStyle/>
          <a:p>
            <a:pPr algn="l"/>
            <a:r>
              <a:rPr lang="zh-CN" altLang="en-US" sz="3300" b="1" dirty="0">
                <a:solidFill>
                  <a:schemeClr val="accent2"/>
                </a:solidFill>
              </a:rPr>
              <a:t>虽然长度完全相同，但</a:t>
            </a:r>
            <a:r>
              <a:rPr lang="zh-CN" sz="3300" b="1" dirty="0">
                <a:solidFill>
                  <a:schemeClr val="accent2"/>
                </a:solidFill>
                <a:latin typeface="+mn-lt"/>
                <a:ea typeface="+mn-ea"/>
                <a:cs typeface="+mn-cs"/>
              </a:rPr>
              <a:t>这是两种方案，不能把相同长度去重。</a:t>
            </a:r>
          </a:p>
        </p:txBody>
      </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35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hapter-slot Placeholder Carrier"/>
          <p:cNvSpPr txBox="1">
            <a:spLocks noGrp="1"/>
          </p:cNvSpPr>
          <p:nvPr>
            <p:ph type="subTitle" idx="1"/>
          </p:nvPr>
        </p:nvSpPr>
        <p:spPr>
          <a:xfrm>
            <a:off x="1546860" y="1257300"/>
            <a:ext cx="1645920" cy="586740"/>
          </a:xfrm>
          <a:prstGeom prst="rect">
            <a:avLst/>
          </a:prstGeom>
          <a:noFill/>
          <a:ln>
            <a:noFill/>
          </a:ln>
        </p:spPr>
        <p:txBody>
          <a:bodyPr wrap="square" lIns="0" tIns="0" rIns="0" bIns="0" anchor="t" anchorCtr="0">
            <a:spAutoFit/>
          </a:bodyPr>
          <a:lstStyle/>
          <a:p>
            <a:pPr marL="0" indent="0" algn="l">
              <a:buNone/>
            </a:pPr>
            <a:r>
              <a:rPr lang="zh-CN" sz="3000" b="1" dirty="0">
                <a:solidFill>
                  <a:srgbClr val="FFFFFF"/>
                </a:solidFill>
                <a:latin typeface="+mn-lt"/>
                <a:ea typeface="+mn-ea"/>
                <a:cs typeface="+mn-cs"/>
              </a:rPr>
              <a:t>理解题目</a:t>
            </a:r>
          </a:p>
        </p:txBody>
      </p:sp>
      <p:sp>
        <p:nvSpPr>
          <p:cNvPr id="6" name="title-slot Placeholder Carrier"/>
          <p:cNvSpPr txBox="1">
            <a:spLocks noGrp="1"/>
          </p:cNvSpPr>
          <p:nvPr>
            <p:ph type="title"/>
          </p:nvPr>
        </p:nvSpPr>
        <p:spPr>
          <a:xfrm>
            <a:off x="1352550" y="2248852"/>
            <a:ext cx="4454309" cy="623248"/>
          </a:xfrm>
          <a:prstGeom prst="rect">
            <a:avLst/>
          </a:prstGeom>
          <a:noFill/>
          <a:ln>
            <a:noFill/>
          </a:ln>
        </p:spPr>
        <p:txBody>
          <a:bodyPr wrap="square" lIns="0" tIns="0" rIns="0" bIns="0" anchor="t" anchorCtr="0">
            <a:spAutoFit/>
          </a:bodyPr>
          <a:lstStyle/>
          <a:p>
            <a:pPr algn="l"/>
            <a:r>
              <a:rPr lang="zh-CN" sz="4050" b="1" dirty="0">
                <a:solidFill>
                  <a:schemeClr val="accent1"/>
                </a:solidFill>
                <a:latin typeface="+mj-lt"/>
                <a:ea typeface="+mj-ea"/>
                <a:cs typeface="+mj-cs"/>
              </a:rPr>
              <a:t>观察原题样例 1</a:t>
            </a:r>
          </a:p>
        </p:txBody>
      </p:sp>
      <p:grpSp>
        <p:nvGrpSpPr>
          <p:cNvPr id="9" name="Group 9"/>
          <p:cNvGrpSpPr/>
          <p:nvPr/>
        </p:nvGrpSpPr>
        <p:grpSpPr>
          <a:xfrm>
            <a:off x="1507236" y="3472815"/>
            <a:ext cx="7607922" cy="1176147"/>
            <a:chOff x="1507236" y="3472815"/>
            <a:chExt cx="7607922" cy="1176147"/>
          </a:xfrm>
        </p:grpSpPr>
        <p:sp>
          <p:nvSpPr>
            <p:cNvPr id="7" name="TextBox 7"/>
            <p:cNvSpPr txBox="1"/>
            <p:nvPr/>
          </p:nvSpPr>
          <p:spPr>
            <a:xfrm>
              <a:off x="1507236" y="3472815"/>
              <a:ext cx="7607922" cy="645414"/>
            </a:xfrm>
            <a:prstGeom prst="rect">
              <a:avLst/>
            </a:prstGeom>
            <a:noFill/>
            <a:ln>
              <a:noFill/>
            </a:ln>
          </p:spPr>
          <p:txBody>
            <a:bodyPr wrap="square" lIns="0" tIns="0" rIns="0" bIns="0" anchor="t" anchorCtr="0">
              <a:spAutoFit/>
            </a:bodyPr>
            <a:lstStyle/>
            <a:p>
              <a:pPr algn="l"/>
              <a:r>
                <a:rPr lang="zh-CN" sz="3300" dirty="0">
                  <a:solidFill>
                    <a:schemeClr val="accent1"/>
                  </a:solidFill>
                  <a:latin typeface="+mn-lt"/>
                  <a:ea typeface="+mn-ea"/>
                  <a:cs typeface="+mn-cs"/>
                </a:rPr>
                <a:t>输入：n = 5，长度为 1、2、3、4、5</a:t>
              </a:r>
            </a:p>
          </p:txBody>
        </p:sp>
        <p:sp>
          <p:nvSpPr>
            <p:cNvPr id="8" name="TextBox 8"/>
            <p:cNvSpPr txBox="1"/>
            <p:nvPr/>
          </p:nvSpPr>
          <p:spPr>
            <a:xfrm>
              <a:off x="1511808" y="4179570"/>
              <a:ext cx="6195365" cy="469392"/>
            </a:xfrm>
            <a:prstGeom prst="rect">
              <a:avLst/>
            </a:prstGeom>
            <a:noFill/>
            <a:ln>
              <a:noFill/>
            </a:ln>
          </p:spPr>
          <p:txBody>
            <a:bodyPr wrap="square" lIns="0" tIns="0" rIns="0" bIns="0" anchor="t" anchorCtr="0">
              <a:spAutoFit/>
            </a:bodyPr>
            <a:lstStyle/>
            <a:p>
              <a:pPr algn="l"/>
              <a:r>
                <a:rPr lang="zh-CN" sz="2400" dirty="0">
                  <a:solidFill>
                    <a:schemeClr val="accent5"/>
                  </a:solidFill>
                  <a:latin typeface="+mn-lt"/>
                  <a:ea typeface="+mn-ea"/>
                  <a:cs typeface="+mn-cs"/>
                </a:rPr>
                <a:t>原题输出为 9。现在先检查两个具体集合。</a:t>
              </a:r>
            </a:p>
          </p:txBody>
        </p:sp>
      </p:grpSp>
      <p:grpSp>
        <p:nvGrpSpPr>
          <p:cNvPr id="12" name="Group 12"/>
          <p:cNvGrpSpPr/>
          <p:nvPr/>
        </p:nvGrpSpPr>
        <p:grpSpPr>
          <a:xfrm>
            <a:off x="1507236" y="5168265"/>
            <a:ext cx="4050411" cy="1381125"/>
            <a:chOff x="1507236" y="5168265"/>
            <a:chExt cx="4050411" cy="1381125"/>
          </a:xfrm>
        </p:grpSpPr>
        <p:sp>
          <p:nvSpPr>
            <p:cNvPr id="10" name="TextBox 10"/>
            <p:cNvSpPr txBox="1"/>
            <p:nvPr/>
          </p:nvSpPr>
          <p:spPr>
            <a:xfrm>
              <a:off x="1507236" y="5168265"/>
              <a:ext cx="2876702" cy="645414"/>
            </a:xfrm>
            <a:prstGeom prst="rect">
              <a:avLst/>
            </a:prstGeom>
            <a:noFill/>
            <a:ln>
              <a:noFill/>
            </a:ln>
          </p:spPr>
          <p:txBody>
            <a:bodyPr wrap="square" lIns="0" tIns="0" rIns="0" bIns="0" anchor="t" anchorCtr="0">
              <a:spAutoFit/>
            </a:bodyPr>
            <a:lstStyle/>
            <a:p>
              <a:pPr algn="l"/>
              <a:r>
                <a:rPr lang="zh-CN" sz="3300" dirty="0">
                  <a:solidFill>
                    <a:schemeClr val="dk1"/>
                  </a:solidFill>
                  <a:latin typeface="+mn-lt"/>
                  <a:ea typeface="+mn-ea"/>
                  <a:cs typeface="+mn-cs"/>
                </a:rPr>
                <a:t>选择 {1,2,3}</a:t>
              </a:r>
            </a:p>
          </p:txBody>
        </p:sp>
        <p:sp>
          <p:nvSpPr>
            <p:cNvPr id="11" name="TextBox 11"/>
            <p:cNvSpPr txBox="1"/>
            <p:nvPr/>
          </p:nvSpPr>
          <p:spPr>
            <a:xfrm>
              <a:off x="1508760" y="5962650"/>
              <a:ext cx="4048887" cy="586740"/>
            </a:xfrm>
            <a:prstGeom prst="rect">
              <a:avLst/>
            </a:prstGeom>
            <a:noFill/>
            <a:ln>
              <a:noFill/>
            </a:ln>
          </p:spPr>
          <p:txBody>
            <a:bodyPr wrap="square" lIns="0" tIns="0" rIns="0" bIns="0" anchor="t" anchorCtr="0">
              <a:spAutoFit/>
            </a:bodyPr>
            <a:lstStyle/>
            <a:p>
              <a:pPr algn="l"/>
              <a:r>
                <a:rPr lang="zh-CN" sz="3000" dirty="0">
                  <a:solidFill>
                    <a:schemeClr val="accent2"/>
                  </a:solidFill>
                  <a:latin typeface="+mn-lt"/>
                  <a:ea typeface="+mn-ea"/>
                  <a:cs typeface="+mn-cs"/>
                </a:rPr>
                <a:t>1 + 2 = 3，不合法。</a:t>
              </a:r>
            </a:p>
          </p:txBody>
        </p:sp>
      </p:grpSp>
      <p:grpSp>
        <p:nvGrpSpPr>
          <p:cNvPr id="15" name="Group 15"/>
          <p:cNvGrpSpPr/>
          <p:nvPr/>
        </p:nvGrpSpPr>
        <p:grpSpPr>
          <a:xfrm>
            <a:off x="9603486" y="5168265"/>
            <a:ext cx="3646551" cy="1381125"/>
            <a:chOff x="9603486" y="5168265"/>
            <a:chExt cx="3646551" cy="1381125"/>
          </a:xfrm>
        </p:grpSpPr>
        <p:sp>
          <p:nvSpPr>
            <p:cNvPr id="13" name="TextBox 13"/>
            <p:cNvSpPr txBox="1"/>
            <p:nvPr/>
          </p:nvSpPr>
          <p:spPr>
            <a:xfrm>
              <a:off x="9603486" y="5168265"/>
              <a:ext cx="2876702" cy="645414"/>
            </a:xfrm>
            <a:prstGeom prst="rect">
              <a:avLst/>
            </a:prstGeom>
            <a:noFill/>
            <a:ln>
              <a:noFill/>
            </a:ln>
          </p:spPr>
          <p:txBody>
            <a:bodyPr wrap="square" lIns="0" tIns="0" rIns="0" bIns="0" anchor="t" anchorCtr="0">
              <a:spAutoFit/>
            </a:bodyPr>
            <a:lstStyle/>
            <a:p>
              <a:pPr algn="l"/>
              <a:r>
                <a:rPr lang="zh-CN" sz="3300" dirty="0">
                  <a:solidFill>
                    <a:schemeClr val="dk1"/>
                  </a:solidFill>
                  <a:latin typeface="+mn-lt"/>
                  <a:ea typeface="+mn-ea"/>
                  <a:cs typeface="+mn-cs"/>
                </a:rPr>
                <a:t>选择 {2,3,4}</a:t>
              </a:r>
            </a:p>
          </p:txBody>
        </p:sp>
        <p:sp>
          <p:nvSpPr>
            <p:cNvPr id="14" name="TextBox 14"/>
            <p:cNvSpPr txBox="1"/>
            <p:nvPr/>
          </p:nvSpPr>
          <p:spPr>
            <a:xfrm>
              <a:off x="9605010" y="5962650"/>
              <a:ext cx="3645027" cy="586740"/>
            </a:xfrm>
            <a:prstGeom prst="rect">
              <a:avLst/>
            </a:prstGeom>
            <a:noFill/>
            <a:ln>
              <a:noFill/>
            </a:ln>
          </p:spPr>
          <p:txBody>
            <a:bodyPr wrap="square" lIns="0" tIns="0" rIns="0" bIns="0" anchor="t" anchorCtr="0">
              <a:spAutoFit/>
            </a:bodyPr>
            <a:lstStyle/>
            <a:p>
              <a:pPr algn="l"/>
              <a:r>
                <a:rPr lang="zh-CN" sz="3000" dirty="0">
                  <a:solidFill>
                    <a:schemeClr val="accent1"/>
                  </a:solidFill>
                  <a:latin typeface="+mn-lt"/>
                  <a:ea typeface="+mn-ea"/>
                  <a:cs typeface="+mn-cs"/>
                </a:rPr>
                <a:t>2 + 3 &gt; 4，合法。</a:t>
              </a:r>
            </a:p>
          </p:txBody>
        </p:sp>
      </p:grpSp>
      <p:grpSp>
        <p:nvGrpSpPr>
          <p:cNvPr id="17" name="Group 17"/>
          <p:cNvGrpSpPr/>
          <p:nvPr/>
        </p:nvGrpSpPr>
        <p:grpSpPr>
          <a:xfrm>
            <a:off x="1508760" y="7724775"/>
            <a:ext cx="7650480" cy="1196340"/>
            <a:chOff x="1508760" y="7724775"/>
            <a:chExt cx="7650480" cy="1196340"/>
          </a:xfrm>
        </p:grpSpPr>
        <p:sp>
          <p:nvSpPr>
            <p:cNvPr id="16" name="TextBox 16"/>
            <p:cNvSpPr txBox="1"/>
            <p:nvPr/>
          </p:nvSpPr>
          <p:spPr>
            <a:xfrm>
              <a:off x="1508760" y="7724775"/>
              <a:ext cx="7650480" cy="1196340"/>
            </a:xfrm>
            <a:prstGeom prst="rect">
              <a:avLst/>
            </a:prstGeom>
            <a:noFill/>
            <a:ln>
              <a:noFill/>
            </a:ln>
          </p:spPr>
          <p:txBody>
            <a:bodyPr wrap="square" lIns="0" tIns="0" rIns="0" bIns="0" anchor="t" anchorCtr="0">
              <a:spAutoFit/>
            </a:bodyPr>
            <a:lstStyle/>
            <a:p>
              <a:pPr algn="l">
                <a:lnSpc>
                  <a:spcPts val="4800"/>
                </a:lnSpc>
              </a:pPr>
              <a:r>
                <a:rPr lang="zh-CN" sz="3000" dirty="0">
                  <a:solidFill>
                    <a:schemeClr val="dk1"/>
                  </a:solidFill>
                  <a:latin typeface="+mn-lt"/>
                  <a:ea typeface="+mn-ea"/>
                  <a:cs typeface="+mn-cs"/>
                </a:rPr>
                <a:t>检查一个集合并不难，难的是：</a:t>
              </a:r>
              <a:br/>
              <a:r>
                <a:rPr lang="zh-CN" sz="3000" b="1" dirty="0">
                  <a:solidFill>
                    <a:schemeClr val="accent2"/>
                  </a:solidFill>
                  <a:latin typeface="+mn-lt"/>
                  <a:ea typeface="+mn-ea"/>
                  <a:cs typeface="+mn-cs"/>
                </a:rPr>
                <a:t>怎样统计所有合法集合，又不重复、不遗漏？</a:t>
              </a:r>
            </a:p>
          </p:txBody>
        </p:sp>
      </p:gr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35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35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3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hapter-slot Placeholder Carrier"/>
          <p:cNvSpPr txBox="1">
            <a:spLocks noGrp="1"/>
          </p:cNvSpPr>
          <p:nvPr>
            <p:ph type="subTitle" idx="1"/>
          </p:nvPr>
        </p:nvSpPr>
        <p:spPr>
          <a:xfrm>
            <a:off x="1546860" y="1257300"/>
            <a:ext cx="2049780" cy="586740"/>
          </a:xfrm>
          <a:prstGeom prst="rect">
            <a:avLst/>
          </a:prstGeom>
          <a:noFill/>
          <a:ln>
            <a:noFill/>
          </a:ln>
        </p:spPr>
        <p:txBody>
          <a:bodyPr wrap="square" lIns="0" tIns="0" rIns="0" bIns="0" anchor="t" anchorCtr="0">
            <a:spAutoFit/>
          </a:bodyPr>
          <a:lstStyle/>
          <a:p>
            <a:pPr marL="0" indent="0" algn="l">
              <a:buNone/>
            </a:pPr>
            <a:r>
              <a:rPr lang="zh-CN" sz="3000" b="1" dirty="0">
                <a:solidFill>
                  <a:srgbClr val="FFFFFF"/>
                </a:solidFill>
                <a:latin typeface="+mn-lt"/>
                <a:ea typeface="+mn-ea"/>
                <a:cs typeface="+mn-cs"/>
              </a:rPr>
              <a:t>尝试与分类</a:t>
            </a:r>
          </a:p>
        </p:txBody>
      </p:sp>
      <p:sp>
        <p:nvSpPr>
          <p:cNvPr id="6" name="title-slot Placeholder Carrier"/>
          <p:cNvSpPr txBox="1">
            <a:spLocks noGrp="1"/>
          </p:cNvSpPr>
          <p:nvPr>
            <p:ph type="title"/>
          </p:nvPr>
        </p:nvSpPr>
        <p:spPr>
          <a:xfrm>
            <a:off x="1352550" y="2248852"/>
            <a:ext cx="4399788" cy="790575"/>
          </a:xfrm>
          <a:prstGeom prst="rect">
            <a:avLst/>
          </a:prstGeom>
          <a:noFill/>
          <a:ln>
            <a:noFill/>
          </a:ln>
        </p:spPr>
        <p:txBody>
          <a:bodyPr wrap="square" lIns="0" tIns="0" rIns="0" bIns="0" anchor="t" anchorCtr="0">
            <a:spAutoFit/>
          </a:bodyPr>
          <a:lstStyle/>
          <a:p>
            <a:pPr algn="l"/>
            <a:r>
              <a:rPr lang="zh-CN" sz="4050" b="1" dirty="0">
                <a:solidFill>
                  <a:schemeClr val="accent1"/>
                </a:solidFill>
                <a:latin typeface="+mj-lt"/>
                <a:ea typeface="+mj-ea"/>
                <a:cs typeface="+mj-cs"/>
              </a:rPr>
              <a:t>暴力枚举全部子集</a:t>
            </a:r>
          </a:p>
        </p:txBody>
      </p:sp>
      <p:grpSp>
        <p:nvGrpSpPr>
          <p:cNvPr id="8" name="Group 8"/>
          <p:cNvGrpSpPr/>
          <p:nvPr/>
        </p:nvGrpSpPr>
        <p:grpSpPr>
          <a:xfrm>
            <a:off x="1508760" y="3428238"/>
            <a:ext cx="7002780" cy="1331214"/>
            <a:chOff x="1508760" y="3428238"/>
            <a:chExt cx="7002780" cy="1331214"/>
          </a:xfrm>
        </p:grpSpPr>
        <mc:AlternateContent xmlns:mc="http://schemas.openxmlformats.org/markup-compatibility/2006">
          <mc:Choice xmlns:a14="http://schemas.microsoft.com/office/drawing/2010/main" Requires="a14">
            <p:sp>
              <p:nvSpPr>
                <p:cNvPr id="7" name="TextBox 7"/>
                <p:cNvSpPr txBox="1"/>
                <p:nvPr/>
              </p:nvSpPr>
              <p:spPr>
                <a:xfrm>
                  <a:off x="1508760" y="3428238"/>
                  <a:ext cx="7002780" cy="1331214"/>
                </a:xfrm>
                <a:prstGeom prst="rect">
                  <a:avLst/>
                </a:prstGeom>
                <a:noFill/>
                <a:ln>
                  <a:noFill/>
                </a:ln>
              </p:spPr>
              <p:txBody>
                <a:bodyPr wrap="square" lIns="0" tIns="0" rIns="0" bIns="0" anchor="t" anchorCtr="0">
                  <a:spAutoFit/>
                </a:bodyPr>
                <a:lstStyle/>
                <a:p>
                  <a:pPr algn="l"/>
                  <a:r>
                    <a:rPr lang="zh-CN" sz="3000" dirty="0">
                      <a:solidFill>
                        <a:schemeClr val="dk1"/>
                      </a:solidFill>
                      <a:latin typeface="+mn-lt"/>
                      <a:ea typeface="+mn-ea"/>
                      <a:cs typeface="+mn-cs"/>
                    </a:rPr>
                    <a:t>每根木棍都有“选”和“不选”两种选择。</a:t>
                  </a:r>
                  <a:br/>
                  <a:r>
                    <a:rPr lang="zh-CN" sz="3000" dirty="0">
                      <a:solidFill>
                        <a:schemeClr val="dk1"/>
                      </a:solidFill>
                      <a:latin typeface="+mn-lt"/>
                      <a:ea typeface="+mn-ea"/>
                      <a:cs typeface="+mn-cs"/>
                    </a:rPr>
                    <a:t>n 根共有 </a:t>
                  </a:r>
                  <a14:m>
                    <m:oMath xmlns:m="http://schemas.openxmlformats.org/officeDocument/2006/math">
                      <m:sSup>
                        <m:sSupPr>
                          <m:ctrlPr>
                            <a:rPr lang="zh-CN" sz="3000" i="1" dirty="0">
                              <a:solidFill>
                                <a:schemeClr val="dk1"/>
                              </a:solidFill>
                              <a:latin typeface="Cambria Math" panose="02040503050406030204" pitchFamily="18" charset="0"/>
                              <a:ea typeface="Cambria Math"/>
                              <a:cs typeface="Cambria Math"/>
                            </a:rPr>
                          </m:ctrlPr>
                        </m:sSupPr>
                        <m:e>
                          <m:r>
                            <a:rPr lang="zh-CN" sz="3000" dirty="0">
                              <a:solidFill>
                                <a:schemeClr val="dk1"/>
                              </a:solidFill>
                              <a:latin typeface="Cambria Math"/>
                              <a:ea typeface="Cambria Math"/>
                              <a:cs typeface="Cambria Math"/>
                            </a:rPr>
                            <m:t>2</m:t>
                          </m:r>
                        </m:e>
                        <m:sup>
                          <m:r>
                            <a:rPr lang="zh-CN" sz="3000" dirty="0">
                              <a:solidFill>
                                <a:schemeClr val="dk1"/>
                              </a:solidFill>
                              <a:latin typeface="Cambria Math"/>
                              <a:ea typeface="Cambria Math"/>
                              <a:cs typeface="Cambria Math"/>
                            </a:rPr>
                            <m:t>𝑛</m:t>
                          </m:r>
                        </m:sup>
                      </m:sSup>
                    </m:oMath>
                  </a14:m>
                  <a:r>
                    <a:rPr lang="zh-CN" sz="3000" dirty="0">
                      <a:solidFill>
                        <a:schemeClr val="dk1"/>
                      </a:solidFill>
                      <a:latin typeface="+mn-lt"/>
                      <a:ea typeface="+mn-ea"/>
                      <a:cs typeface="+mn-cs"/>
                    </a:rPr>
                    <a:t> 个子集，其中也包括空集。</a:t>
                  </a:r>
                </a:p>
              </p:txBody>
            </p:sp>
          </mc:Choice>
          <mc:Fallback>
            <p:sp>
              <p:nvSpPr>
                <p:cNvPr id="7" name="TextBox 7"/>
                <p:cNvSpPr txBox="1">
                  <a:spLocks noRot="1" noChangeAspect="1" noMove="1" noResize="1" noEditPoints="1" noAdjustHandles="1" noChangeArrowheads="1" noChangeShapeType="1" noTextEdit="1"/>
                </p:cNvSpPr>
                <p:nvPr/>
              </p:nvSpPr>
              <p:spPr>
                <a:xfrm>
                  <a:off x="1508760" y="3428238"/>
                  <a:ext cx="7002780" cy="1331214"/>
                </a:xfrm>
                <a:prstGeom prst="rect">
                  <a:avLst/>
                </a:prstGeom>
                <a:blipFill>
                  <a:blip r:embed="rId3"/>
                  <a:stretch>
                    <a:fillRect l="-3397" t="-9589" r="-6707"/>
                  </a:stretch>
                </a:blipFill>
                <a:ln>
                  <a:noFill/>
                </a:ln>
              </p:spPr>
              <p:txBody>
                <a:bodyPr/>
                <a:lstStyle/>
                <a:p>
                  <a:r>
                    <a:rPr lang="en-US">
                      <a:noFill/>
                    </a:rPr>
                    <a:t> </a:t>
                  </a:r>
                </a:p>
              </p:txBody>
            </p:sp>
          </mc:Fallback>
        </mc:AlternateContent>
      </p:grpSp>
      <p:grpSp>
        <p:nvGrpSpPr>
          <p:cNvPr id="10" name="Group 10"/>
          <p:cNvGrpSpPr/>
          <p:nvPr/>
        </p:nvGrpSpPr>
        <p:grpSpPr>
          <a:xfrm>
            <a:off x="1508760" y="5324475"/>
            <a:ext cx="10336530" cy="1215390"/>
            <a:chOff x="1508760" y="5324475"/>
            <a:chExt cx="10336530" cy="1215390"/>
          </a:xfrm>
        </p:grpSpPr>
        <p:sp>
          <p:nvSpPr>
            <p:cNvPr id="9" name="TextBox 9"/>
            <p:cNvSpPr txBox="1"/>
            <p:nvPr/>
          </p:nvSpPr>
          <p:spPr>
            <a:xfrm>
              <a:off x="1508760" y="5324475"/>
              <a:ext cx="10336530" cy="1215390"/>
            </a:xfrm>
            <a:prstGeom prst="rect">
              <a:avLst/>
            </a:prstGeom>
            <a:noFill/>
            <a:ln>
              <a:noFill/>
            </a:ln>
          </p:spPr>
          <p:txBody>
            <a:bodyPr wrap="square" lIns="0" tIns="0" rIns="0" bIns="0" anchor="t" anchorCtr="0">
              <a:spAutoFit/>
            </a:bodyPr>
            <a:lstStyle/>
            <a:p>
              <a:pPr algn="l">
                <a:lnSpc>
                  <a:spcPts val="4950"/>
                </a:lnSpc>
              </a:pPr>
              <a:r>
                <a:rPr lang="zh-CN" sz="3000" dirty="0">
                  <a:solidFill>
                    <a:schemeClr val="dk1"/>
                  </a:solidFill>
                  <a:latin typeface="+mn-lt"/>
                  <a:ea typeface="+mn-ea"/>
                  <a:cs typeface="+mn-cs"/>
                </a:rPr>
                <a:t>逐个子集检查：选了几根？总长度是多少？最长边是多少？</a:t>
              </a:r>
              <a:br/>
              <a:r>
                <a:rPr lang="zh-CN" sz="3000" dirty="0">
                  <a:solidFill>
                    <a:schemeClr val="dk1"/>
                  </a:solidFill>
                  <a:latin typeface="+mn-lt"/>
                  <a:ea typeface="+mn-ea"/>
                  <a:cs typeface="+mn-cs"/>
                </a:rPr>
                <a:t>若数量至少为 3，且总长度 &gt; 2 × 最长边，就让答案加 1。</a:t>
              </a:r>
            </a:p>
          </p:txBody>
        </p:sp>
      </p:grpSp>
      <p:grpSp>
        <p:nvGrpSpPr>
          <p:cNvPr id="14" name="Group 14"/>
          <p:cNvGrpSpPr/>
          <p:nvPr/>
        </p:nvGrpSpPr>
        <p:grpSpPr>
          <a:xfrm>
            <a:off x="1507236" y="7311390"/>
            <a:ext cx="12645792" cy="1719530"/>
            <a:chOff x="1507236" y="7311390"/>
            <a:chExt cx="12645792" cy="1719530"/>
          </a:xfrm>
        </p:grpSpPr>
        <p:sp>
          <p:nvSpPr>
            <p:cNvPr id="11" name="TextBox 11"/>
            <p:cNvSpPr txBox="1"/>
            <p:nvPr/>
          </p:nvSpPr>
          <p:spPr>
            <a:xfrm>
              <a:off x="1507236" y="7311390"/>
              <a:ext cx="7914494" cy="645414"/>
            </a:xfrm>
            <a:prstGeom prst="rect">
              <a:avLst/>
            </a:prstGeom>
            <a:noFill/>
            <a:ln>
              <a:noFill/>
            </a:ln>
          </p:spPr>
          <p:txBody>
            <a:bodyPr wrap="square" lIns="0" tIns="0" rIns="0" bIns="0" anchor="t" anchorCtr="0">
              <a:spAutoFit/>
            </a:bodyPr>
            <a:lstStyle/>
            <a:p>
              <a:pPr algn="l"/>
              <a:r>
                <a:rPr lang="zh-CN" sz="3300" dirty="0">
                  <a:solidFill>
                    <a:schemeClr val="accent2"/>
                  </a:solidFill>
                  <a:latin typeface="+mn-lt"/>
                  <a:ea typeface="+mn-ea"/>
                  <a:cs typeface="+mn-cs"/>
                </a:rPr>
                <a:t>逐个子集再扫描 n 根木棍：O(n × 2ⁿ)</a:t>
              </a:r>
            </a:p>
          </p:txBody>
        </p:sp>
        <p:sp>
          <p:nvSpPr>
            <p:cNvPr id="12" name="TextBox 12"/>
            <p:cNvSpPr txBox="1"/>
            <p:nvPr/>
          </p:nvSpPr>
          <p:spPr>
            <a:xfrm>
              <a:off x="1508760" y="8039100"/>
              <a:ext cx="10349103" cy="586740"/>
            </a:xfrm>
            <a:prstGeom prst="rect">
              <a:avLst/>
            </a:prstGeom>
            <a:noFill/>
            <a:ln>
              <a:noFill/>
            </a:ln>
          </p:spPr>
          <p:txBody>
            <a:bodyPr wrap="square" lIns="0" tIns="0" rIns="0" bIns="0" anchor="t" anchorCtr="0">
              <a:spAutoFit/>
            </a:bodyPr>
            <a:lstStyle/>
            <a:p>
              <a:pPr algn="l"/>
              <a:r>
                <a:rPr lang="zh-CN" sz="3000" dirty="0">
                  <a:solidFill>
                    <a:schemeClr val="dk1"/>
                  </a:solidFill>
                  <a:latin typeface="+mn-lt"/>
                  <a:ea typeface="+mn-ea"/>
                  <a:cs typeface="+mn-cs"/>
                </a:rPr>
                <a:t>n = 20 时约有 100 万个子集；n = 5000 时无法枚举。</a:t>
              </a:r>
            </a:p>
          </p:txBody>
        </p:sp>
        <p:sp>
          <p:nvSpPr>
            <p:cNvPr id="13" name="TextBox 13"/>
            <p:cNvSpPr txBox="1"/>
            <p:nvPr/>
          </p:nvSpPr>
          <p:spPr>
            <a:xfrm>
              <a:off x="1513331" y="8707755"/>
              <a:ext cx="12639697" cy="323165"/>
            </a:xfrm>
            <a:prstGeom prst="rect">
              <a:avLst/>
            </a:prstGeom>
            <a:noFill/>
            <a:ln>
              <a:noFill/>
            </a:ln>
          </p:spPr>
          <p:txBody>
            <a:bodyPr wrap="square" lIns="0" tIns="0" rIns="0" bIns="0" anchor="t" anchorCtr="0">
              <a:spAutoFit/>
            </a:bodyPr>
            <a:lstStyle/>
            <a:p>
              <a:pPr algn="l"/>
              <a:r>
                <a:rPr lang="zh-CN" altLang="en-US" sz="2100" dirty="0">
                  <a:solidFill>
                    <a:schemeClr val="accent5"/>
                  </a:solidFill>
                  <a:latin typeface="+mn-lt"/>
                  <a:ea typeface="+mn-ea"/>
                  <a:cs typeface="+mn-cs"/>
                </a:rPr>
                <a:t>但是</a:t>
              </a:r>
              <a:r>
                <a:rPr lang="zh-CN" sz="2100" dirty="0">
                  <a:solidFill>
                    <a:schemeClr val="accent5"/>
                  </a:solidFill>
                  <a:latin typeface="+mn-lt"/>
                  <a:ea typeface="+mn-ea"/>
                  <a:cs typeface="+mn-cs"/>
                </a:rPr>
                <a:t>暴力方法可以解小数据，也可以作为验证优化算法的参照</a:t>
              </a:r>
              <a:r>
                <a:rPr lang="zh-CN" altLang="en-US" sz="2100" dirty="0">
                  <a:solidFill>
                    <a:schemeClr val="accent5"/>
                  </a:solidFill>
                </a:rPr>
                <a:t>，枚举子集</a:t>
              </a:r>
              <a:r>
                <a:rPr lang="zh-CN" altLang="en-US" sz="2100" dirty="0">
                  <a:solidFill>
                    <a:schemeClr val="accent5"/>
                  </a:solidFill>
                  <a:latin typeface="+mn-lt"/>
                  <a:ea typeface="+mn-ea"/>
                  <a:cs typeface="+mn-cs"/>
                </a:rPr>
                <a:t>可以通过 </a:t>
              </a:r>
              <a:r>
                <a:rPr lang="en-US" altLang="zh-CN" sz="2100" dirty="0">
                  <a:solidFill>
                    <a:schemeClr val="accent5"/>
                  </a:solidFill>
                  <a:latin typeface="+mn-lt"/>
                  <a:ea typeface="+mn-ea"/>
                  <a:cs typeface="+mn-cs"/>
                </a:rPr>
                <a:t>DFS </a:t>
              </a:r>
              <a:r>
                <a:rPr lang="zh-CN" altLang="en-US" sz="2100" dirty="0">
                  <a:solidFill>
                    <a:schemeClr val="accent5"/>
                  </a:solidFill>
                  <a:latin typeface="+mn-lt"/>
                  <a:ea typeface="+mn-ea"/>
                  <a:cs typeface="+mn-cs"/>
                </a:rPr>
                <a:t>来完成。</a:t>
              </a:r>
              <a:endParaRPr lang="zh-CN" sz="2100" dirty="0">
                <a:solidFill>
                  <a:schemeClr val="accent5"/>
                </a:solidFill>
                <a:latin typeface="+mn-lt"/>
                <a:ea typeface="+mn-ea"/>
                <a:cs typeface="+mn-cs"/>
              </a:endParaRPr>
            </a:p>
          </p:txBody>
        </p:sp>
      </p:gr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35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3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hapter-slot Placeholder Carrier"/>
          <p:cNvSpPr txBox="1">
            <a:spLocks noGrp="1"/>
          </p:cNvSpPr>
          <p:nvPr>
            <p:ph type="subTitle" idx="1"/>
          </p:nvPr>
        </p:nvSpPr>
        <p:spPr>
          <a:xfrm>
            <a:off x="1546860" y="1257300"/>
            <a:ext cx="2049780" cy="586740"/>
          </a:xfrm>
          <a:prstGeom prst="rect">
            <a:avLst/>
          </a:prstGeom>
          <a:noFill/>
          <a:ln>
            <a:noFill/>
          </a:ln>
        </p:spPr>
        <p:txBody>
          <a:bodyPr wrap="square" lIns="0" tIns="0" rIns="0" bIns="0" anchor="t" anchorCtr="0">
            <a:spAutoFit/>
          </a:bodyPr>
          <a:lstStyle/>
          <a:p>
            <a:pPr marL="0" indent="0" algn="l">
              <a:buNone/>
            </a:pPr>
            <a:r>
              <a:rPr lang="zh-CN" sz="3000" b="1" dirty="0">
                <a:solidFill>
                  <a:srgbClr val="FFFFFF"/>
                </a:solidFill>
                <a:latin typeface="+mn-lt"/>
                <a:ea typeface="+mn-ea"/>
                <a:cs typeface="+mn-cs"/>
              </a:rPr>
              <a:t>尝试与分类</a:t>
            </a:r>
          </a:p>
        </p:txBody>
      </p:sp>
      <p:sp>
        <p:nvSpPr>
          <p:cNvPr id="6" name="title-slot Placeholder Carrier"/>
          <p:cNvSpPr txBox="1">
            <a:spLocks noGrp="1"/>
          </p:cNvSpPr>
          <p:nvPr>
            <p:ph type="title"/>
          </p:nvPr>
        </p:nvSpPr>
        <p:spPr>
          <a:xfrm>
            <a:off x="1352550" y="2248852"/>
            <a:ext cx="6035421" cy="623248"/>
          </a:xfrm>
          <a:prstGeom prst="rect">
            <a:avLst/>
          </a:prstGeom>
          <a:noFill/>
          <a:ln>
            <a:noFill/>
          </a:ln>
        </p:spPr>
        <p:txBody>
          <a:bodyPr wrap="square" lIns="0" tIns="0" rIns="0" bIns="0" anchor="t" anchorCtr="0">
            <a:spAutoFit/>
          </a:bodyPr>
          <a:lstStyle/>
          <a:p>
            <a:pPr algn="l"/>
            <a:r>
              <a:rPr lang="zh-CN" altLang="en-US" sz="4050" b="1" dirty="0">
                <a:solidFill>
                  <a:schemeClr val="accent1"/>
                </a:solidFill>
                <a:latin typeface="+mj-lt"/>
                <a:ea typeface="+mj-ea"/>
                <a:cs typeface="+mj-cs"/>
              </a:rPr>
              <a:t>注意</a:t>
            </a:r>
            <a:r>
              <a:rPr lang="zh-CN" sz="4050" b="1" dirty="0">
                <a:solidFill>
                  <a:schemeClr val="accent1"/>
                </a:solidFill>
                <a:latin typeface="+mj-lt"/>
                <a:ea typeface="+mj-ea"/>
                <a:cs typeface="+mj-cs"/>
              </a:rPr>
              <a:t>数据范围</a:t>
            </a:r>
          </a:p>
        </p:txBody>
      </p:sp>
      <p:grpSp>
        <p:nvGrpSpPr>
          <p:cNvPr id="8" name="Group 8"/>
          <p:cNvGrpSpPr/>
          <p:nvPr/>
        </p:nvGrpSpPr>
        <p:grpSpPr>
          <a:xfrm>
            <a:off x="1508760" y="3533775"/>
            <a:ext cx="9326880" cy="1767840"/>
            <a:chOff x="1508760" y="3533775"/>
            <a:chExt cx="9326880" cy="1767840"/>
          </a:xfrm>
        </p:grpSpPr>
        <p:sp>
          <p:nvSpPr>
            <p:cNvPr id="7" name="TextBox 7"/>
            <p:cNvSpPr txBox="1"/>
            <p:nvPr/>
          </p:nvSpPr>
          <p:spPr>
            <a:xfrm>
              <a:off x="1508760" y="3533775"/>
              <a:ext cx="9326880" cy="1767840"/>
            </a:xfrm>
            <a:prstGeom prst="rect">
              <a:avLst/>
            </a:prstGeom>
            <a:noFill/>
            <a:ln>
              <a:noFill/>
            </a:ln>
          </p:spPr>
          <p:txBody>
            <a:bodyPr wrap="square" lIns="0" tIns="0" rIns="0" bIns="0" anchor="t" anchorCtr="0">
              <a:spAutoFit/>
            </a:bodyPr>
            <a:lstStyle/>
            <a:p>
              <a:pPr algn="l">
                <a:lnSpc>
                  <a:spcPts val="4650"/>
                </a:lnSpc>
              </a:pPr>
              <a:r>
                <a:rPr lang="zh-CN" sz="3000" dirty="0">
                  <a:solidFill>
                    <a:schemeClr val="dk1"/>
                  </a:solidFill>
                  <a:latin typeface="+mn-lt"/>
                  <a:ea typeface="+mn-ea"/>
                  <a:cs typeface="+mn-cs"/>
                </a:rPr>
                <a:t>部分测试点中，所有长度都是 1。</a:t>
              </a:r>
              <a:br>
                <a:rPr dirty="0"/>
              </a:br>
              <a:r>
                <a:rPr lang="zh-CN" sz="3000" dirty="0">
                  <a:solidFill>
                    <a:schemeClr val="dk1"/>
                  </a:solidFill>
                  <a:latin typeface="+mn-lt"/>
                  <a:ea typeface="+mn-ea"/>
                  <a:cs typeface="+mn-cs"/>
                </a:rPr>
                <a:t>这时任意不少于 3 根的选择都</a:t>
              </a:r>
              <a:r>
                <a:rPr lang="zh-CN" altLang="en-US" sz="3000" dirty="0">
                  <a:solidFill>
                    <a:schemeClr val="dk1"/>
                  </a:solidFill>
                  <a:latin typeface="+mn-lt"/>
                  <a:ea typeface="+mn-ea"/>
                  <a:cs typeface="+mn-cs"/>
                </a:rPr>
                <a:t>是</a:t>
              </a:r>
              <a:r>
                <a:rPr lang="zh-CN" sz="3000" dirty="0">
                  <a:solidFill>
                    <a:schemeClr val="dk1"/>
                  </a:solidFill>
                  <a:latin typeface="+mn-lt"/>
                  <a:ea typeface="+mn-ea"/>
                  <a:cs typeface="+mn-cs"/>
                </a:rPr>
                <a:t>合法</a:t>
              </a:r>
              <a:r>
                <a:rPr lang="zh-CN" altLang="en-US" sz="3000" dirty="0">
                  <a:solidFill>
                    <a:schemeClr val="dk1"/>
                  </a:solidFill>
                  <a:latin typeface="+mn-lt"/>
                  <a:ea typeface="+mn-ea"/>
                  <a:cs typeface="+mn-cs"/>
                </a:rPr>
                <a:t>的</a:t>
              </a:r>
              <a:r>
                <a:rPr lang="zh-CN" sz="3000" dirty="0">
                  <a:solidFill>
                    <a:schemeClr val="dk1"/>
                  </a:solidFill>
                  <a:latin typeface="+mn-lt"/>
                  <a:ea typeface="+mn-ea"/>
                  <a:cs typeface="+mn-cs"/>
                </a:rPr>
                <a:t>，</a:t>
              </a:r>
              <a:br>
                <a:rPr dirty="0"/>
              </a:br>
              <a:r>
                <a:rPr lang="zh-CN" sz="3000" dirty="0">
                  <a:solidFill>
                    <a:schemeClr val="dk1"/>
                  </a:solidFill>
                  <a:latin typeface="+mn-lt"/>
                  <a:ea typeface="+mn-ea"/>
                  <a:cs typeface="+mn-cs"/>
                </a:rPr>
                <a:t>只需从全部子集中减去选 0 根、1 根和 2 根的情况。</a:t>
              </a:r>
            </a:p>
          </p:txBody>
        </p:sp>
      </p:grpSp>
      <mc:AlternateContent xmlns:mc="http://schemas.openxmlformats.org/markup-compatibility/2006">
        <mc:Choice xmlns:a14="http://schemas.microsoft.com/office/drawing/2010/main" Requires="a14">
          <p:sp>
            <p:nvSpPr>
              <p:cNvPr id="9" name="formula"/>
              <p:cNvSpPr txBox="1">
                <a:spLocks noGrp="1"/>
              </p:cNvSpPr>
              <p:nvPr/>
            </p:nvSpPr>
            <p:spPr>
              <a:xfrm>
                <a:off x="2381250" y="5619750"/>
                <a:ext cx="13525500" cy="1143000"/>
              </a:xfrm>
              <a:prstGeom prst="rect">
                <a:avLst/>
              </a:prstGeom>
              <a:noFill/>
              <a:ln>
                <a:noFill/>
              </a:ln>
            </p:spPr>
            <p:txBody>
              <a:bodyPr wrap="square" lIns="0" tIns="0" rIns="0" bIns="0" anchor="ctr">
                <a:normAutofit/>
              </a:bodyPr>
              <a:lstStyle/>
              <a:p>
                <a:pPr algn="ctr"/>
                <a14:m>
                  <m:oMathPara xmlns:m="http://schemas.openxmlformats.org/officeDocument/2006/math">
                    <m:oMathParaPr>
                      <m:jc m:val="center"/>
                    </m:oMathParaPr>
                    <m:oMath xmlns:m="http://schemas.openxmlformats.org/officeDocument/2006/math">
                      <m:sSup>
                        <m:sSupPr>
                          <m:ctrlPr>
                            <a:rPr lang="zh-CN" sz="3600" i="1" dirty="0">
                              <a:solidFill>
                                <a:srgbClr val="244D87"/>
                              </a:solidFill>
                              <a:latin typeface="Cambria Math" panose="02040503050406030204" pitchFamily="18" charset="0"/>
                              <a:ea typeface="Cambria Math"/>
                              <a:cs typeface="Cambria Math"/>
                            </a:rPr>
                          </m:ctrlPr>
                        </m:sSupPr>
                        <m:e>
                          <m:r>
                            <a:rPr lang="zh-CN" sz="3600" dirty="0">
                              <a:solidFill>
                                <a:srgbClr val="244D87"/>
                              </a:solidFill>
                              <a:latin typeface="Cambria Math"/>
                              <a:ea typeface="Cambria Math"/>
                              <a:cs typeface="Cambria Math"/>
                            </a:rPr>
                            <m:t>2</m:t>
                          </m:r>
                        </m:e>
                        <m:sup>
                          <m:r>
                            <a:rPr lang="zh-CN" sz="3600" dirty="0">
                              <a:solidFill>
                                <a:srgbClr val="244D87"/>
                              </a:solidFill>
                              <a:latin typeface="Cambria Math"/>
                              <a:ea typeface="Cambria Math"/>
                              <a:cs typeface="Cambria Math"/>
                            </a:rPr>
                            <m:t>𝑛</m:t>
                          </m:r>
                        </m:sup>
                      </m:sSup>
                      <m:r>
                        <a:rPr lang="zh-CN" sz="3600" dirty="0">
                          <a:solidFill>
                            <a:srgbClr val="244D87"/>
                          </a:solidFill>
                          <a:latin typeface="Cambria Math"/>
                          <a:ea typeface="Cambria Math"/>
                          <a:cs typeface="Cambria Math"/>
                        </a:rPr>
                        <m:t>−1−</m:t>
                      </m:r>
                      <m:r>
                        <a:rPr lang="zh-CN" sz="3600" dirty="0">
                          <a:solidFill>
                            <a:srgbClr val="244D87"/>
                          </a:solidFill>
                          <a:latin typeface="Cambria Math"/>
                          <a:ea typeface="Cambria Math"/>
                          <a:cs typeface="Cambria Math"/>
                        </a:rPr>
                        <m:t>𝑛</m:t>
                      </m:r>
                      <m:r>
                        <a:rPr lang="zh-CN" sz="3600" dirty="0">
                          <a:solidFill>
                            <a:srgbClr val="244D87"/>
                          </a:solidFill>
                          <a:latin typeface="Cambria Math"/>
                          <a:ea typeface="Cambria Math"/>
                          <a:cs typeface="Cambria Math"/>
                        </a:rPr>
                        <m:t>−</m:t>
                      </m:r>
                      <m:f>
                        <m:fPr>
                          <m:ctrlPr>
                            <a:rPr lang="zh-CN" sz="3600" i="1" dirty="0">
                              <a:solidFill>
                                <a:srgbClr val="244D87"/>
                              </a:solidFill>
                              <a:latin typeface="Cambria Math" panose="02040503050406030204" pitchFamily="18" charset="0"/>
                              <a:ea typeface="Cambria Math"/>
                              <a:cs typeface="Cambria Math"/>
                            </a:rPr>
                          </m:ctrlPr>
                        </m:fPr>
                        <m:num>
                          <m:r>
                            <a:rPr lang="zh-CN" sz="3600" dirty="0">
                              <a:solidFill>
                                <a:srgbClr val="244D87"/>
                              </a:solidFill>
                              <a:latin typeface="Cambria Math"/>
                              <a:ea typeface="Cambria Math"/>
                              <a:cs typeface="Cambria Math"/>
                            </a:rPr>
                            <m:t>𝑛</m:t>
                          </m:r>
                          <m:d>
                            <m:dPr>
                              <m:ctrlPr>
                                <a:rPr lang="zh-CN" sz="3600" i="1" dirty="0">
                                  <a:solidFill>
                                    <a:srgbClr val="244D87"/>
                                  </a:solidFill>
                                  <a:latin typeface="Cambria Math" panose="02040503050406030204" pitchFamily="18" charset="0"/>
                                  <a:ea typeface="Cambria Math"/>
                                  <a:cs typeface="Cambria Math"/>
                                </a:rPr>
                              </m:ctrlPr>
                            </m:dPr>
                            <m:e>
                              <m:r>
                                <a:rPr lang="zh-CN" sz="3600" dirty="0">
                                  <a:solidFill>
                                    <a:srgbClr val="244D87"/>
                                  </a:solidFill>
                                  <a:latin typeface="Cambria Math"/>
                                  <a:ea typeface="Cambria Math"/>
                                  <a:cs typeface="Cambria Math"/>
                                </a:rPr>
                                <m:t>𝑛</m:t>
                              </m:r>
                              <m:r>
                                <a:rPr lang="zh-CN" sz="3600" dirty="0">
                                  <a:solidFill>
                                    <a:srgbClr val="244D87"/>
                                  </a:solidFill>
                                  <a:latin typeface="Cambria Math"/>
                                  <a:ea typeface="Cambria Math"/>
                                  <a:cs typeface="Cambria Math"/>
                                </a:rPr>
                                <m:t>−1</m:t>
                              </m:r>
                            </m:e>
                          </m:d>
                        </m:num>
                        <m:den>
                          <m:r>
                            <a:rPr lang="zh-CN" sz="3600" dirty="0">
                              <a:solidFill>
                                <a:srgbClr val="244D87"/>
                              </a:solidFill>
                              <a:latin typeface="Cambria Math"/>
                              <a:ea typeface="Cambria Math"/>
                              <a:cs typeface="Cambria Math"/>
                            </a:rPr>
                            <m:t>2</m:t>
                          </m:r>
                        </m:den>
                      </m:f>
                    </m:oMath>
                  </m:oMathPara>
                </a14:m>
                <a:endParaRPr/>
              </a:p>
            </p:txBody>
          </p:sp>
        </mc:Choice>
        <mc:Fallback>
          <p:sp>
            <p:nvSpPr>
              <p:cNvPr id="9" name="formula"/>
              <p:cNvSpPr txBox="1">
                <a:spLocks noGrp="1" noRot="1" noChangeAspect="1" noMove="1" noResize="1" noEditPoints="1" noAdjustHandles="1" noChangeArrowheads="1" noChangeShapeType="1" noTextEdit="1"/>
              </p:cNvSpPr>
              <p:nvPr/>
            </p:nvSpPr>
            <p:spPr>
              <a:xfrm>
                <a:off x="2381250" y="5619750"/>
                <a:ext cx="13525500" cy="1143000"/>
              </a:xfrm>
              <a:prstGeom prst="rect">
                <a:avLst/>
              </a:prstGeom>
              <a:blipFill>
                <a:blip r:embed="rId3"/>
                <a:stretch>
                  <a:fillRect/>
                </a:stretch>
              </a:blipFill>
              <a:ln>
                <a:noFill/>
              </a:ln>
            </p:spPr>
            <p:txBody>
              <a:bodyPr/>
              <a:lstStyle/>
              <a:p>
                <a:r>
                  <a:rPr lang="en-US">
                    <a:noFill/>
                  </a:rPr>
                  <a:t> </a:t>
                </a:r>
              </a:p>
            </p:txBody>
          </p:sp>
        </mc:Fallback>
      </mc:AlternateContent>
      <p:grpSp>
        <p:nvGrpSpPr>
          <p:cNvPr id="11" name="Group 11"/>
          <p:cNvGrpSpPr/>
          <p:nvPr/>
        </p:nvGrpSpPr>
        <p:grpSpPr>
          <a:xfrm>
            <a:off x="1508759" y="6902820"/>
            <a:ext cx="15508493" cy="559064"/>
            <a:chOff x="1508759" y="7581900"/>
            <a:chExt cx="15508493" cy="559064"/>
          </a:xfrm>
        </p:grpSpPr>
        <p:sp>
          <p:nvSpPr>
            <p:cNvPr id="10" name="TextBox 10"/>
            <p:cNvSpPr txBox="1"/>
            <p:nvPr/>
          </p:nvSpPr>
          <p:spPr>
            <a:xfrm>
              <a:off x="1508759" y="7581900"/>
              <a:ext cx="15508493" cy="559064"/>
            </a:xfrm>
            <a:prstGeom prst="rect">
              <a:avLst/>
            </a:prstGeom>
            <a:noFill/>
            <a:ln>
              <a:noFill/>
            </a:ln>
          </p:spPr>
          <p:txBody>
            <a:bodyPr wrap="square" lIns="0" tIns="0" rIns="0" bIns="0" anchor="t" anchorCtr="0">
              <a:spAutoFit/>
            </a:bodyPr>
            <a:lstStyle/>
            <a:p>
              <a:pPr algn="l">
                <a:lnSpc>
                  <a:spcPts val="4800"/>
                </a:lnSpc>
              </a:pPr>
              <a:r>
                <a:rPr lang="zh-CN" altLang="en-US" sz="3000" dirty="0">
                  <a:solidFill>
                    <a:schemeClr val="dk1"/>
                  </a:solidFill>
                  <a:latin typeface="+mn-lt"/>
                  <a:ea typeface="+mn-ea"/>
                  <a:cs typeface="+mn-cs"/>
                </a:rPr>
                <a:t>这个公式依赖所有长度相等为一，不能直接用于一般数据。</a:t>
              </a:r>
              <a:endParaRPr lang="zh-CN" sz="3000" dirty="0">
                <a:solidFill>
                  <a:schemeClr val="dk1"/>
                </a:solidFill>
                <a:latin typeface="+mn-lt"/>
                <a:ea typeface="+mn-ea"/>
                <a:cs typeface="+mn-cs"/>
              </a:endParaRPr>
            </a:p>
          </p:txBody>
        </p:sp>
      </p:gr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35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3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hapter-slot Placeholder Carrier"/>
          <p:cNvSpPr txBox="1">
            <a:spLocks noGrp="1"/>
          </p:cNvSpPr>
          <p:nvPr>
            <p:ph type="subTitle" idx="1"/>
          </p:nvPr>
        </p:nvSpPr>
        <p:spPr>
          <a:xfrm>
            <a:off x="1546860" y="1257300"/>
            <a:ext cx="2049780" cy="586740"/>
          </a:xfrm>
          <a:prstGeom prst="rect">
            <a:avLst/>
          </a:prstGeom>
          <a:noFill/>
          <a:ln>
            <a:noFill/>
          </a:ln>
        </p:spPr>
        <p:txBody>
          <a:bodyPr wrap="square" lIns="0" tIns="0" rIns="0" bIns="0" anchor="t" anchorCtr="0">
            <a:spAutoFit/>
          </a:bodyPr>
          <a:lstStyle/>
          <a:p>
            <a:pPr marL="0" indent="0" algn="l">
              <a:buNone/>
            </a:pPr>
            <a:r>
              <a:rPr lang="zh-CN" sz="3000" b="1" dirty="0">
                <a:solidFill>
                  <a:srgbClr val="FFFFFF"/>
                </a:solidFill>
                <a:latin typeface="+mn-lt"/>
                <a:ea typeface="+mn-ea"/>
                <a:cs typeface="+mn-cs"/>
              </a:rPr>
              <a:t>尝试与分类</a:t>
            </a:r>
          </a:p>
        </p:txBody>
      </p:sp>
      <p:sp>
        <p:nvSpPr>
          <p:cNvPr id="6" name="title-slot Placeholder Carrier"/>
          <p:cNvSpPr txBox="1">
            <a:spLocks noGrp="1"/>
          </p:cNvSpPr>
          <p:nvPr>
            <p:ph type="title"/>
          </p:nvPr>
        </p:nvSpPr>
        <p:spPr>
          <a:xfrm>
            <a:off x="1352550" y="2248852"/>
            <a:ext cx="4944999" cy="623248"/>
          </a:xfrm>
          <a:prstGeom prst="rect">
            <a:avLst/>
          </a:prstGeom>
          <a:noFill/>
          <a:ln>
            <a:noFill/>
          </a:ln>
        </p:spPr>
        <p:txBody>
          <a:bodyPr wrap="square" lIns="0" tIns="0" rIns="0" bIns="0" anchor="t" anchorCtr="0">
            <a:spAutoFit/>
          </a:bodyPr>
          <a:lstStyle/>
          <a:p>
            <a:pPr algn="l"/>
            <a:r>
              <a:rPr lang="zh-CN" altLang="en-US" sz="4050" b="1" dirty="0">
                <a:solidFill>
                  <a:schemeClr val="accent1"/>
                </a:solidFill>
                <a:latin typeface="+mj-lt"/>
                <a:ea typeface="+mj-ea"/>
                <a:cs typeface="+mj-cs"/>
              </a:rPr>
              <a:t>观察题目条件</a:t>
            </a:r>
            <a:endParaRPr lang="zh-CN" sz="4050" b="1" dirty="0">
              <a:solidFill>
                <a:schemeClr val="accent1"/>
              </a:solidFill>
              <a:latin typeface="+mj-lt"/>
              <a:ea typeface="+mj-ea"/>
              <a:cs typeface="+mj-cs"/>
            </a:endParaRPr>
          </a:p>
        </p:txBody>
      </p:sp>
      <p:grpSp>
        <p:nvGrpSpPr>
          <p:cNvPr id="2" name="Group 8">
            <a:extLst>
              <a:ext uri="{FF2B5EF4-FFF2-40B4-BE49-F238E27FC236}">
                <a16:creationId xmlns:a16="http://schemas.microsoft.com/office/drawing/2014/main" id="{0F76D0DA-3750-045C-D534-4A8830C208CA}"/>
              </a:ext>
            </a:extLst>
          </p:cNvPr>
          <p:cNvGrpSpPr/>
          <p:nvPr/>
        </p:nvGrpSpPr>
        <p:grpSpPr>
          <a:xfrm>
            <a:off x="1451610" y="3479426"/>
            <a:ext cx="9669780" cy="1196340"/>
            <a:chOff x="1451610" y="3486150"/>
            <a:chExt cx="9669780" cy="1196340"/>
          </a:xfrm>
        </p:grpSpPr>
        <p:sp>
          <p:nvSpPr>
            <p:cNvPr id="3" name="TextBox 7">
              <a:extLst>
                <a:ext uri="{FF2B5EF4-FFF2-40B4-BE49-F238E27FC236}">
                  <a16:creationId xmlns:a16="http://schemas.microsoft.com/office/drawing/2014/main" id="{B0A38F12-3D13-4FD4-F36B-EE4F6D01EC0F}"/>
                </a:ext>
              </a:extLst>
            </p:cNvPr>
            <p:cNvSpPr txBox="1"/>
            <p:nvPr/>
          </p:nvSpPr>
          <p:spPr>
            <a:xfrm>
              <a:off x="1451610" y="3486150"/>
              <a:ext cx="9669780" cy="1196340"/>
            </a:xfrm>
            <a:prstGeom prst="rect">
              <a:avLst/>
            </a:prstGeom>
            <a:noFill/>
            <a:ln>
              <a:noFill/>
            </a:ln>
          </p:spPr>
          <p:txBody>
            <a:bodyPr wrap="square" lIns="0" tIns="0" rIns="0" bIns="0" anchor="t" anchorCtr="0">
              <a:spAutoFit/>
            </a:bodyPr>
            <a:lstStyle/>
            <a:p>
              <a:pPr algn="l">
                <a:lnSpc>
                  <a:spcPts val="4800"/>
                </a:lnSpc>
              </a:pPr>
              <a:r>
                <a:rPr lang="zh-CN" sz="3000" dirty="0">
                  <a:solidFill>
                    <a:schemeClr val="dk1"/>
                  </a:solidFill>
                  <a:latin typeface="+mn-lt"/>
                  <a:ea typeface="+mn-ea"/>
                  <a:cs typeface="+mn-cs"/>
                </a:rPr>
                <a:t>题设条件：至少选 3 根，且总长度大于最长边的 2 倍。</a:t>
              </a:r>
              <a:br>
                <a:rPr dirty="0"/>
              </a:br>
              <a:r>
                <a:rPr lang="zh-CN" sz="3000" dirty="0">
                  <a:solidFill>
                    <a:schemeClr val="dk1"/>
                  </a:solidFill>
                  <a:latin typeface="+mn-lt"/>
                  <a:ea typeface="+mn-ea"/>
                  <a:cs typeface="+mn-cs"/>
                </a:rPr>
                <a:t>记最长边为 L，其余所有边的长度和为 s。</a:t>
              </a:r>
            </a:p>
          </p:txBody>
        </p:sp>
      </p:grpSp>
      <p:grpSp>
        <p:nvGrpSpPr>
          <p:cNvPr id="4" name="Group 11">
            <a:extLst>
              <a:ext uri="{FF2B5EF4-FFF2-40B4-BE49-F238E27FC236}">
                <a16:creationId xmlns:a16="http://schemas.microsoft.com/office/drawing/2014/main" id="{7DF6ACD3-511F-E683-FC2B-A518749D2E36}"/>
              </a:ext>
            </a:extLst>
          </p:cNvPr>
          <p:cNvGrpSpPr/>
          <p:nvPr/>
        </p:nvGrpSpPr>
        <p:grpSpPr>
          <a:xfrm>
            <a:off x="7327773" y="5193025"/>
            <a:ext cx="3632454" cy="1485138"/>
            <a:chOff x="7327773" y="5421630"/>
            <a:chExt cx="3632454" cy="1485138"/>
          </a:xfrm>
        </p:grpSpPr>
        <p:sp>
          <p:nvSpPr>
            <p:cNvPr id="20" name="TextBox 9">
              <a:extLst>
                <a:ext uri="{FF2B5EF4-FFF2-40B4-BE49-F238E27FC236}">
                  <a16:creationId xmlns:a16="http://schemas.microsoft.com/office/drawing/2014/main" id="{0A7D1CBE-FEFA-8554-CA19-28CA61B13B36}"/>
                </a:ext>
              </a:extLst>
            </p:cNvPr>
            <p:cNvSpPr txBox="1"/>
            <p:nvPr/>
          </p:nvSpPr>
          <p:spPr>
            <a:xfrm>
              <a:off x="7327773" y="5421630"/>
              <a:ext cx="3632454" cy="704088"/>
            </a:xfrm>
            <a:prstGeom prst="rect">
              <a:avLst/>
            </a:prstGeom>
            <a:noFill/>
            <a:ln>
              <a:noFill/>
            </a:ln>
          </p:spPr>
          <p:txBody>
            <a:bodyPr wrap="square" lIns="0" tIns="0" rIns="0" bIns="0" anchor="t" anchorCtr="0">
              <a:spAutoFit/>
            </a:bodyPr>
            <a:lstStyle/>
            <a:p>
              <a:pPr algn="ctr"/>
              <a:r>
                <a:rPr lang="zh-CN" sz="3600" dirty="0">
                  <a:solidFill>
                    <a:schemeClr val="accent1"/>
                  </a:solidFill>
                  <a:latin typeface="+mn-lt"/>
                  <a:ea typeface="+mn-ea"/>
                  <a:cs typeface="+mn-cs"/>
                </a:rPr>
                <a:t>s + L &gt; 2 × L</a:t>
              </a:r>
            </a:p>
          </p:txBody>
        </p:sp>
        <p:sp>
          <p:nvSpPr>
            <p:cNvPr id="21" name="TextBox 10">
              <a:extLst>
                <a:ext uri="{FF2B5EF4-FFF2-40B4-BE49-F238E27FC236}">
                  <a16:creationId xmlns:a16="http://schemas.microsoft.com/office/drawing/2014/main" id="{A3B5967A-2FA9-A65F-640F-CBF64658863D}"/>
                </a:ext>
              </a:extLst>
            </p:cNvPr>
            <p:cNvSpPr txBox="1"/>
            <p:nvPr/>
          </p:nvSpPr>
          <p:spPr>
            <a:xfrm>
              <a:off x="8440484" y="6202680"/>
              <a:ext cx="1407033" cy="704088"/>
            </a:xfrm>
            <a:prstGeom prst="rect">
              <a:avLst/>
            </a:prstGeom>
            <a:noFill/>
            <a:ln>
              <a:noFill/>
            </a:ln>
          </p:spPr>
          <p:txBody>
            <a:bodyPr wrap="square" lIns="0" tIns="0" rIns="0" bIns="0" anchor="t" anchorCtr="0">
              <a:spAutoFit/>
            </a:bodyPr>
            <a:lstStyle/>
            <a:p>
              <a:pPr algn="ctr"/>
              <a:r>
                <a:rPr lang="zh-CN" sz="3600" b="1" dirty="0">
                  <a:solidFill>
                    <a:schemeClr val="accent2"/>
                  </a:solidFill>
                  <a:latin typeface="+mn-lt"/>
                  <a:ea typeface="+mn-ea"/>
                  <a:cs typeface="+mn-cs"/>
                </a:rPr>
                <a:t>s &gt; L</a:t>
              </a:r>
            </a:p>
          </p:txBody>
        </p:sp>
      </p:grpSp>
      <p:sp>
        <p:nvSpPr>
          <p:cNvPr id="22" name="文本框 21">
            <a:extLst>
              <a:ext uri="{FF2B5EF4-FFF2-40B4-BE49-F238E27FC236}">
                <a16:creationId xmlns:a16="http://schemas.microsoft.com/office/drawing/2014/main" id="{32BBD17C-90D4-6CF3-7904-B25613308530}"/>
              </a:ext>
            </a:extLst>
          </p:cNvPr>
          <p:cNvSpPr txBox="1"/>
          <p:nvPr/>
        </p:nvSpPr>
        <p:spPr>
          <a:xfrm>
            <a:off x="1451611" y="6813733"/>
            <a:ext cx="16049736" cy="2606932"/>
          </a:xfrm>
          <a:prstGeom prst="rect">
            <a:avLst/>
          </a:prstGeom>
          <a:noFill/>
        </p:spPr>
        <p:txBody>
          <a:bodyPr wrap="square">
            <a:spAutoFit/>
          </a:bodyPr>
          <a:lstStyle/>
          <a:p>
            <a:pPr>
              <a:lnSpc>
                <a:spcPct val="150000"/>
              </a:lnSpc>
            </a:pPr>
            <a:r>
              <a:rPr lang="zh-CN" altLang="en-US" sz="2800" dirty="0"/>
              <a:t>根据题目给出的</a:t>
            </a:r>
            <a:r>
              <a:rPr lang="en-US" sz="2800" dirty="0" err="1"/>
              <a:t>条件</a:t>
            </a:r>
            <a:r>
              <a:rPr lang="zh-CN" altLang="en-US" sz="2800" dirty="0"/>
              <a:t>：</a:t>
            </a:r>
            <a:r>
              <a:rPr lang="zh-CN" sz="2800" dirty="0">
                <a:solidFill>
                  <a:schemeClr val="dk1"/>
                </a:solidFill>
                <a:latin typeface="+mn-lt"/>
                <a:ea typeface="+mn-ea"/>
                <a:cs typeface="+mn-cs"/>
              </a:rPr>
              <a:t>其余木棍的长度和，必须</a:t>
            </a:r>
            <a:r>
              <a:rPr lang="zh-CN" sz="2800" b="1" dirty="0">
                <a:solidFill>
                  <a:schemeClr val="accent2"/>
                </a:solidFill>
                <a:latin typeface="+mn-lt"/>
                <a:ea typeface="+mn-ea"/>
                <a:cs typeface="+mn-cs"/>
              </a:rPr>
              <a:t>严格大于</a:t>
            </a:r>
            <a:r>
              <a:rPr lang="zh-CN" sz="2800" dirty="0">
                <a:solidFill>
                  <a:schemeClr val="dk1"/>
                </a:solidFill>
                <a:latin typeface="+mn-lt"/>
                <a:ea typeface="+mn-ea"/>
                <a:cs typeface="+mn-cs"/>
              </a:rPr>
              <a:t>最长木棍</a:t>
            </a:r>
            <a:r>
              <a:rPr lang="en-US" altLang="zh-CN" sz="2800" dirty="0">
                <a:solidFill>
                  <a:schemeClr val="dk1"/>
                </a:solidFill>
                <a:latin typeface="+mn-lt"/>
                <a:ea typeface="+mn-ea"/>
                <a:cs typeface="+mn-cs"/>
              </a:rPr>
              <a:t>(s &gt; L)</a:t>
            </a:r>
            <a:r>
              <a:rPr lang="zh-CN" sz="2800" dirty="0">
                <a:solidFill>
                  <a:schemeClr val="dk1"/>
                </a:solidFill>
                <a:latin typeface="+mn-lt"/>
                <a:ea typeface="+mn-ea"/>
                <a:cs typeface="+mn-cs"/>
              </a:rPr>
              <a:t>。</a:t>
            </a:r>
            <a:endParaRPr lang="en-US" altLang="zh-CN" sz="2800" dirty="0">
              <a:solidFill>
                <a:schemeClr val="dk1"/>
              </a:solidFill>
              <a:latin typeface="+mn-lt"/>
              <a:ea typeface="+mn-ea"/>
              <a:cs typeface="+mn-cs"/>
            </a:endParaRPr>
          </a:p>
          <a:p>
            <a:pPr>
              <a:lnSpc>
                <a:spcPct val="150000"/>
              </a:lnSpc>
            </a:pPr>
            <a:r>
              <a:rPr lang="zh-CN" altLang="en-US" sz="2800" dirty="0">
                <a:solidFill>
                  <a:schemeClr val="dk1"/>
                </a:solidFill>
              </a:rPr>
              <a:t>可以发现</a:t>
            </a:r>
            <a:r>
              <a:rPr lang="en-US" sz="2800" dirty="0" err="1"/>
              <a:t>同时出现了总和与最大值</a:t>
            </a:r>
            <a:r>
              <a:rPr lang="en-US" sz="2800" dirty="0"/>
              <a:t>。</a:t>
            </a:r>
          </a:p>
          <a:p>
            <a:pPr>
              <a:lnSpc>
                <a:spcPct val="150000"/>
              </a:lnSpc>
            </a:pPr>
            <a:r>
              <a:rPr lang="zh-CN" altLang="en-US" sz="2800" dirty="0"/>
              <a:t>我们可以尝试固定枚举</a:t>
            </a:r>
            <a:r>
              <a:rPr lang="en-US" sz="2800" dirty="0" err="1"/>
              <a:t>最大边</a:t>
            </a:r>
            <a:r>
              <a:rPr lang="en-US" sz="2800" dirty="0"/>
              <a:t>，</a:t>
            </a:r>
            <a:r>
              <a:rPr lang="zh-CN" altLang="en-US" sz="2800" dirty="0"/>
              <a:t>如果</a:t>
            </a:r>
            <a:r>
              <a:rPr lang="zh-CN" altLang="en-US" sz="2800" b="1" dirty="0"/>
              <a:t>能找到所有满足 </a:t>
            </a:r>
            <a:r>
              <a:rPr lang="en-US" altLang="zh-CN" sz="2800" b="1" dirty="0"/>
              <a:t>s &gt; L </a:t>
            </a:r>
            <a:r>
              <a:rPr lang="zh-CN" altLang="en-US" sz="2800" b="1" dirty="0"/>
              <a:t>的 </a:t>
            </a:r>
            <a:r>
              <a:rPr lang="en-US" altLang="zh-CN" sz="2800" b="1" dirty="0"/>
              <a:t>s</a:t>
            </a:r>
            <a:r>
              <a:rPr lang="zh-CN" altLang="en-US" sz="2800" b="1" dirty="0"/>
              <a:t>，那么将其数量累加即可得到答案</a:t>
            </a:r>
            <a:r>
              <a:rPr lang="zh-CN" altLang="en-US" sz="2800" dirty="0"/>
              <a:t>。</a:t>
            </a:r>
            <a:endParaRPr lang="en-US" altLang="zh-CN" sz="2800" dirty="0"/>
          </a:p>
          <a:p>
            <a:pPr>
              <a:lnSpc>
                <a:spcPct val="150000"/>
              </a:lnSpc>
            </a:pPr>
            <a:r>
              <a:rPr lang="zh-CN" altLang="en-US" sz="2800" dirty="0"/>
              <a:t>于是这个</a:t>
            </a:r>
            <a:r>
              <a:rPr lang="en-US" sz="2800" dirty="0" err="1"/>
              <a:t>问题</a:t>
            </a:r>
            <a:r>
              <a:rPr lang="zh-CN" altLang="en-US" sz="2800" dirty="0"/>
              <a:t>就</a:t>
            </a:r>
            <a:r>
              <a:rPr lang="en-US" sz="2800" dirty="0" err="1"/>
              <a:t>简化成对</a:t>
            </a:r>
            <a:r>
              <a:rPr lang="zh-CN" altLang="en-US" sz="2800" dirty="0"/>
              <a:t>所有合法的</a:t>
            </a:r>
            <a:r>
              <a:rPr lang="en-US" sz="2800" dirty="0" err="1"/>
              <a:t>子集和的统计</a:t>
            </a:r>
            <a:r>
              <a:rPr lang="en-US" sz="2800" dirty="0"/>
              <a:t>。</a:t>
            </a:r>
          </a:p>
        </p:txBody>
      </p:sp>
    </p:spTree>
    <p:extLst>
      <p:ext uri="{BB962C8B-B14F-4D97-AF65-F5344CB8AC3E}">
        <p14:creationId xmlns:p14="http://schemas.microsoft.com/office/powerpoint/2010/main" val="324650607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5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35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2">
                                            <p:txEl>
                                              <p:pRg st="0" end="0"/>
                                            </p:txEl>
                                          </p:spTgt>
                                        </p:tgtEl>
                                        <p:attrNameLst>
                                          <p:attrName>style.visibility</p:attrName>
                                        </p:attrNameLst>
                                      </p:cBhvr>
                                      <p:to>
                                        <p:strVal val="visible"/>
                                      </p:to>
                                    </p:set>
                                    <p:animEffect transition="in" filter="fade">
                                      <p:cBhvr>
                                        <p:cTn id="17" dur="500"/>
                                        <p:tgtEl>
                                          <p:spTgt spid="22">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22">
                                            <p:txEl>
                                              <p:pRg st="1" end="1"/>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2">
                                            <p:txEl>
                                              <p:pRg st="2" end="2"/>
                                            </p:txEl>
                                          </p:spTgt>
                                        </p:tgtEl>
                                        <p:attrNameLst>
                                          <p:attrName>style.visibility</p:attrName>
                                        </p:attrNameLst>
                                      </p:cBhvr>
                                      <p:to>
                                        <p:strVal val="visible"/>
                                      </p:to>
                                    </p:set>
                                    <p:animEffect transition="in" filter="fade">
                                      <p:cBhvr>
                                        <p:cTn id="26" dur="500"/>
                                        <p:tgtEl>
                                          <p:spTgt spid="22">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22">
                                            <p:txEl>
                                              <p:pRg st="3" end="3"/>
                                            </p:txEl>
                                          </p:spTgt>
                                        </p:tgtEl>
                                        <p:attrNameLst>
                                          <p:attrName>style.visibility</p:attrName>
                                        </p:attrNameLst>
                                      </p:cBhvr>
                                      <p:to>
                                        <p:strVal val="visible"/>
                                      </p:to>
                                    </p:set>
                                    <p:animEffect transition="in" filter="fade">
                                      <p:cBhvr>
                                        <p:cTn id="31" dur="500"/>
                                        <p:tgtEl>
                                          <p:spTgt spid="2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hapter-slot Placeholder Carrier"/>
          <p:cNvSpPr txBox="1">
            <a:spLocks noGrp="1"/>
          </p:cNvSpPr>
          <p:nvPr>
            <p:ph type="subTitle" idx="1"/>
          </p:nvPr>
        </p:nvSpPr>
        <p:spPr>
          <a:xfrm>
            <a:off x="1546860" y="1257300"/>
            <a:ext cx="2049780" cy="586740"/>
          </a:xfrm>
          <a:prstGeom prst="rect">
            <a:avLst/>
          </a:prstGeom>
          <a:noFill/>
          <a:ln>
            <a:noFill/>
          </a:ln>
        </p:spPr>
        <p:txBody>
          <a:bodyPr wrap="square" lIns="0" tIns="0" rIns="0" bIns="0" anchor="t" anchorCtr="0">
            <a:spAutoFit/>
          </a:bodyPr>
          <a:lstStyle/>
          <a:p>
            <a:pPr marL="0" indent="0" algn="l">
              <a:buNone/>
            </a:pPr>
            <a:r>
              <a:rPr lang="zh-CN" sz="3000" b="1" dirty="0">
                <a:solidFill>
                  <a:srgbClr val="FFFFFF"/>
                </a:solidFill>
                <a:latin typeface="+mn-lt"/>
                <a:ea typeface="+mn-ea"/>
                <a:cs typeface="+mn-cs"/>
              </a:rPr>
              <a:t>尝试与分类</a:t>
            </a:r>
          </a:p>
        </p:txBody>
      </p:sp>
      <p:sp>
        <p:nvSpPr>
          <p:cNvPr id="6" name="title-slot Placeholder Carrier"/>
          <p:cNvSpPr txBox="1">
            <a:spLocks noGrp="1"/>
          </p:cNvSpPr>
          <p:nvPr>
            <p:ph type="title"/>
          </p:nvPr>
        </p:nvSpPr>
        <p:spPr>
          <a:xfrm>
            <a:off x="1352550" y="2248852"/>
            <a:ext cx="6035421" cy="623248"/>
          </a:xfrm>
          <a:prstGeom prst="rect">
            <a:avLst/>
          </a:prstGeom>
          <a:noFill/>
          <a:ln>
            <a:noFill/>
          </a:ln>
        </p:spPr>
        <p:txBody>
          <a:bodyPr wrap="square" lIns="0" tIns="0" rIns="0" bIns="0" anchor="t" anchorCtr="0">
            <a:spAutoFit/>
          </a:bodyPr>
          <a:lstStyle/>
          <a:p>
            <a:pPr algn="l"/>
            <a:r>
              <a:rPr lang="zh-CN" sz="4050" b="1" dirty="0">
                <a:solidFill>
                  <a:schemeClr val="accent1"/>
                </a:solidFill>
                <a:latin typeface="+mj-lt"/>
                <a:ea typeface="+mj-ea"/>
                <a:cs typeface="+mj-cs"/>
              </a:rPr>
              <a:t>判断前面所选</a:t>
            </a:r>
            <a:r>
              <a:rPr lang="zh-CN" altLang="en-US" sz="4050" b="1" dirty="0">
                <a:solidFill>
                  <a:schemeClr val="accent1"/>
                </a:solidFill>
                <a:latin typeface="+mj-lt"/>
                <a:ea typeface="+mj-ea"/>
                <a:cs typeface="+mj-cs"/>
              </a:rPr>
              <a:t>出的</a:t>
            </a:r>
            <a:r>
              <a:rPr lang="zh-CN" sz="4050" b="1" dirty="0">
                <a:solidFill>
                  <a:schemeClr val="accent1"/>
                </a:solidFill>
                <a:latin typeface="+mj-lt"/>
                <a:ea typeface="+mj-ea"/>
                <a:cs typeface="+mj-cs"/>
              </a:rPr>
              <a:t>长度和</a:t>
            </a:r>
          </a:p>
        </p:txBody>
      </p:sp>
      <p:grpSp>
        <p:nvGrpSpPr>
          <p:cNvPr id="9" name="Group 9"/>
          <p:cNvGrpSpPr/>
          <p:nvPr/>
        </p:nvGrpSpPr>
        <p:grpSpPr>
          <a:xfrm>
            <a:off x="1505712" y="3533775"/>
            <a:ext cx="13554994" cy="1401318"/>
            <a:chOff x="1505712" y="3533775"/>
            <a:chExt cx="9806940" cy="1401318"/>
          </a:xfrm>
        </p:grpSpPr>
        <p:sp>
          <p:nvSpPr>
            <p:cNvPr id="7" name="TextBox 7"/>
            <p:cNvSpPr txBox="1"/>
            <p:nvPr/>
          </p:nvSpPr>
          <p:spPr>
            <a:xfrm>
              <a:off x="1508760" y="3533775"/>
              <a:ext cx="9803892" cy="461665"/>
            </a:xfrm>
            <a:prstGeom prst="rect">
              <a:avLst/>
            </a:prstGeom>
            <a:noFill/>
            <a:ln>
              <a:noFill/>
            </a:ln>
          </p:spPr>
          <p:txBody>
            <a:bodyPr wrap="square" lIns="0" tIns="0" rIns="0" bIns="0" anchor="t" anchorCtr="0">
              <a:spAutoFit/>
            </a:bodyPr>
            <a:lstStyle/>
            <a:p>
              <a:pPr algn="l"/>
              <a:r>
                <a:rPr lang="zh-CN" sz="3000" dirty="0">
                  <a:solidFill>
                    <a:schemeClr val="dk1"/>
                  </a:solidFill>
                  <a:latin typeface="+mn-lt"/>
                  <a:ea typeface="+mn-ea"/>
                  <a:cs typeface="+mn-cs"/>
                </a:rPr>
                <a:t>当前木棍长度为 x，</a:t>
              </a:r>
              <a:r>
                <a:rPr lang="zh-CN" altLang="en-US" sz="3000" dirty="0">
                  <a:solidFill>
                    <a:schemeClr val="dk1"/>
                  </a:solidFill>
                  <a:latin typeface="+mn-lt"/>
                  <a:ea typeface="+mn-ea"/>
                  <a:cs typeface="+mn-cs"/>
                </a:rPr>
                <a:t>因为做了升序排列，故</a:t>
              </a:r>
              <a:r>
                <a:rPr lang="zh-CN" sz="3000" dirty="0">
                  <a:solidFill>
                    <a:schemeClr val="dk1"/>
                  </a:solidFill>
                  <a:latin typeface="+mn-lt"/>
                  <a:ea typeface="+mn-ea"/>
                  <a:cs typeface="+mn-cs"/>
                </a:rPr>
                <a:t>前面每根木棍的长度都不超过 x。</a:t>
              </a:r>
            </a:p>
          </p:txBody>
        </p:sp>
        <p:sp>
          <p:nvSpPr>
            <p:cNvPr id="8" name="TextBox 8"/>
            <p:cNvSpPr txBox="1"/>
            <p:nvPr/>
          </p:nvSpPr>
          <p:spPr>
            <a:xfrm>
              <a:off x="1505712" y="4231005"/>
              <a:ext cx="7936078" cy="704088"/>
            </a:xfrm>
            <a:prstGeom prst="rect">
              <a:avLst/>
            </a:prstGeom>
            <a:noFill/>
            <a:ln>
              <a:noFill/>
            </a:ln>
          </p:spPr>
          <p:txBody>
            <a:bodyPr wrap="square" lIns="0" tIns="0" rIns="0" bIns="0" anchor="t" anchorCtr="0">
              <a:spAutoFit/>
            </a:bodyPr>
            <a:lstStyle/>
            <a:p>
              <a:pPr algn="l"/>
              <a:r>
                <a:rPr lang="zh-CN" sz="3600" dirty="0">
                  <a:solidFill>
                    <a:schemeClr val="accent2"/>
                  </a:solidFill>
                  <a:latin typeface="+mn-lt"/>
                  <a:ea typeface="+mn-ea"/>
                  <a:cs typeface="+mn-cs"/>
                </a:rPr>
                <a:t>合法条件：前面选出的长度和 s &gt; x</a:t>
              </a:r>
            </a:p>
          </p:txBody>
        </p:sp>
      </p:grpSp>
      <p:grpSp>
        <p:nvGrpSpPr>
          <p:cNvPr id="11" name="Group 11"/>
          <p:cNvGrpSpPr/>
          <p:nvPr/>
        </p:nvGrpSpPr>
        <p:grpSpPr>
          <a:xfrm>
            <a:off x="1508760" y="5600700"/>
            <a:ext cx="8355330" cy="1215390"/>
            <a:chOff x="1508760" y="5600700"/>
            <a:chExt cx="8355330" cy="1215390"/>
          </a:xfrm>
        </p:grpSpPr>
        <p:sp>
          <p:nvSpPr>
            <p:cNvPr id="10" name="TextBox 10"/>
            <p:cNvSpPr txBox="1"/>
            <p:nvPr/>
          </p:nvSpPr>
          <p:spPr>
            <a:xfrm>
              <a:off x="1508760" y="5600700"/>
              <a:ext cx="8355330" cy="1215390"/>
            </a:xfrm>
            <a:prstGeom prst="rect">
              <a:avLst/>
            </a:prstGeom>
            <a:noFill/>
            <a:ln>
              <a:noFill/>
            </a:ln>
          </p:spPr>
          <p:txBody>
            <a:bodyPr wrap="square" lIns="0" tIns="0" rIns="0" bIns="0" anchor="t" anchorCtr="0">
              <a:spAutoFit/>
            </a:bodyPr>
            <a:lstStyle/>
            <a:p>
              <a:pPr algn="l">
                <a:lnSpc>
                  <a:spcPts val="4950"/>
                </a:lnSpc>
              </a:pPr>
              <a:r>
                <a:rPr lang="zh-CN" sz="3000" dirty="0">
                  <a:solidFill>
                    <a:schemeClr val="dk1"/>
                  </a:solidFill>
                  <a:latin typeface="+mn-lt"/>
                  <a:ea typeface="+mn-ea"/>
                  <a:cs typeface="+mn-cs"/>
                </a:rPr>
                <a:t>前面选 0 根：s = 0，不可能大于 x。</a:t>
              </a:r>
              <a:br/>
              <a:r>
                <a:rPr lang="zh-CN" sz="3000" dirty="0">
                  <a:solidFill>
                    <a:schemeClr val="dk1"/>
                  </a:solidFill>
                  <a:latin typeface="+mn-lt"/>
                  <a:ea typeface="+mn-ea"/>
                  <a:cs typeface="+mn-cs"/>
                </a:rPr>
                <a:t>前面只选 1 根：它的长度 ≤ x，也不满足条件。</a:t>
              </a:r>
            </a:p>
          </p:txBody>
        </p:sp>
      </p:grpSp>
      <p:grpSp>
        <p:nvGrpSpPr>
          <p:cNvPr id="13" name="Group 13"/>
          <p:cNvGrpSpPr/>
          <p:nvPr/>
        </p:nvGrpSpPr>
        <p:grpSpPr>
          <a:xfrm>
            <a:off x="1508759" y="7886700"/>
            <a:ext cx="10351547" cy="1754904"/>
            <a:chOff x="1508760" y="7886700"/>
            <a:chExt cx="7174230" cy="1754904"/>
          </a:xfrm>
        </p:grpSpPr>
        <p:sp>
          <p:nvSpPr>
            <p:cNvPr id="12" name="TextBox 12"/>
            <p:cNvSpPr txBox="1"/>
            <p:nvPr/>
          </p:nvSpPr>
          <p:spPr>
            <a:xfrm>
              <a:off x="1508760" y="7886700"/>
              <a:ext cx="7174230" cy="1754904"/>
            </a:xfrm>
            <a:prstGeom prst="rect">
              <a:avLst/>
            </a:prstGeom>
            <a:noFill/>
            <a:ln>
              <a:noFill/>
            </a:ln>
          </p:spPr>
          <p:txBody>
            <a:bodyPr wrap="square" lIns="0" tIns="0" rIns="0" bIns="0" anchor="t" anchorCtr="0">
              <a:spAutoFit/>
            </a:bodyPr>
            <a:lstStyle/>
            <a:p>
              <a:pPr algn="l">
                <a:lnSpc>
                  <a:spcPts val="4650"/>
                </a:lnSpc>
              </a:pPr>
              <a:r>
                <a:rPr lang="zh-CN" sz="3000" dirty="0">
                  <a:solidFill>
                    <a:schemeClr val="accent1"/>
                  </a:solidFill>
                  <a:latin typeface="+mn-lt"/>
                  <a:ea typeface="+mn-ea"/>
                  <a:cs typeface="+mn-cs"/>
                </a:rPr>
                <a:t>所以 s &gt; x 时，前面至少选了 2 根。</a:t>
              </a:r>
              <a:br>
                <a:rPr dirty="0"/>
              </a:br>
              <a:r>
                <a:rPr lang="zh-CN" sz="3000" dirty="0">
                  <a:solidFill>
                    <a:schemeClr val="accent1"/>
                  </a:solidFill>
                  <a:latin typeface="+mn-lt"/>
                  <a:ea typeface="+mn-ea"/>
                  <a:cs typeface="+mn-cs"/>
                </a:rPr>
                <a:t>再加上当前木棍，自动满足“至少 3 根”</a:t>
              </a:r>
              <a:r>
                <a:rPr lang="zh-CN" altLang="en-US" sz="3000" dirty="0">
                  <a:solidFill>
                    <a:schemeClr val="accent1"/>
                  </a:solidFill>
                  <a:latin typeface="+mn-lt"/>
                  <a:ea typeface="+mn-ea"/>
                  <a:cs typeface="+mn-cs"/>
                </a:rPr>
                <a:t>的题目条件</a:t>
              </a:r>
              <a:r>
                <a:rPr lang="zh-CN" sz="3000" dirty="0">
                  <a:solidFill>
                    <a:schemeClr val="accent1"/>
                  </a:solidFill>
                  <a:latin typeface="+mn-lt"/>
                  <a:ea typeface="+mn-ea"/>
                  <a:cs typeface="+mn-cs"/>
                </a:rPr>
                <a:t>。</a:t>
              </a:r>
            </a:p>
          </p:txBody>
        </p:sp>
      </p:gr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35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3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hapter-slot Placeholder Carrier"/>
          <p:cNvSpPr txBox="1">
            <a:spLocks noGrp="1"/>
          </p:cNvSpPr>
          <p:nvPr>
            <p:ph type="subTitle" idx="1"/>
          </p:nvPr>
        </p:nvSpPr>
        <p:spPr>
          <a:xfrm>
            <a:off x="1546860" y="1257300"/>
            <a:ext cx="2049780" cy="586740"/>
          </a:xfrm>
          <a:prstGeom prst="rect">
            <a:avLst/>
          </a:prstGeom>
          <a:noFill/>
          <a:ln>
            <a:noFill/>
          </a:ln>
        </p:spPr>
        <p:txBody>
          <a:bodyPr wrap="square" lIns="0" tIns="0" rIns="0" bIns="0" anchor="t" anchorCtr="0">
            <a:spAutoFit/>
          </a:bodyPr>
          <a:lstStyle/>
          <a:p>
            <a:pPr marL="0" indent="0" algn="l">
              <a:buNone/>
            </a:pPr>
            <a:r>
              <a:rPr lang="zh-CN" sz="3000" b="1" dirty="0">
                <a:solidFill>
                  <a:srgbClr val="FFFFFF"/>
                </a:solidFill>
                <a:latin typeface="+mn-lt"/>
                <a:ea typeface="+mn-ea"/>
                <a:cs typeface="+mn-cs"/>
              </a:rPr>
              <a:t>尝试与分类</a:t>
            </a:r>
          </a:p>
        </p:txBody>
      </p:sp>
      <p:sp>
        <p:nvSpPr>
          <p:cNvPr id="6" name="title-slot Placeholder Carrier"/>
          <p:cNvSpPr txBox="1">
            <a:spLocks noGrp="1"/>
          </p:cNvSpPr>
          <p:nvPr>
            <p:ph type="title"/>
          </p:nvPr>
        </p:nvSpPr>
        <p:spPr>
          <a:xfrm>
            <a:off x="1352550" y="2248852"/>
            <a:ext cx="4944999" cy="790575"/>
          </a:xfrm>
          <a:prstGeom prst="rect">
            <a:avLst/>
          </a:prstGeom>
          <a:noFill/>
          <a:ln>
            <a:noFill/>
          </a:ln>
        </p:spPr>
        <p:txBody>
          <a:bodyPr wrap="square" lIns="0" tIns="0" rIns="0" bIns="0" anchor="t" anchorCtr="0">
            <a:spAutoFit/>
          </a:bodyPr>
          <a:lstStyle/>
          <a:p>
            <a:pPr algn="l"/>
            <a:r>
              <a:rPr lang="zh-CN" sz="4050" b="1" dirty="0">
                <a:solidFill>
                  <a:schemeClr val="accent1"/>
                </a:solidFill>
                <a:latin typeface="+mj-lt"/>
                <a:ea typeface="+mj-ea"/>
                <a:cs typeface="+mj-cs"/>
              </a:rPr>
              <a:t>排序后固定最后一根</a:t>
            </a:r>
          </a:p>
        </p:txBody>
      </p:sp>
      <p:grpSp>
        <p:nvGrpSpPr>
          <p:cNvPr id="8" name="Group 8"/>
          <p:cNvGrpSpPr/>
          <p:nvPr/>
        </p:nvGrpSpPr>
        <p:grpSpPr>
          <a:xfrm>
            <a:off x="1508760" y="3486150"/>
            <a:ext cx="9784080" cy="1177290"/>
            <a:chOff x="1508760" y="3486150"/>
            <a:chExt cx="9784080" cy="1177290"/>
          </a:xfrm>
        </p:grpSpPr>
        <p:sp>
          <p:nvSpPr>
            <p:cNvPr id="7" name="TextBox 7"/>
            <p:cNvSpPr txBox="1"/>
            <p:nvPr/>
          </p:nvSpPr>
          <p:spPr>
            <a:xfrm>
              <a:off x="1508760" y="3486150"/>
              <a:ext cx="9784080" cy="1177290"/>
            </a:xfrm>
            <a:prstGeom prst="rect">
              <a:avLst/>
            </a:prstGeom>
            <a:noFill/>
            <a:ln>
              <a:noFill/>
            </a:ln>
          </p:spPr>
          <p:txBody>
            <a:bodyPr wrap="square" lIns="0" tIns="0" rIns="0" bIns="0" anchor="t" anchorCtr="0">
              <a:spAutoFit/>
            </a:bodyPr>
            <a:lstStyle/>
            <a:p>
              <a:pPr algn="l">
                <a:lnSpc>
                  <a:spcPts val="4650"/>
                </a:lnSpc>
              </a:pPr>
              <a:r>
                <a:rPr lang="zh-CN" sz="3000" dirty="0">
                  <a:solidFill>
                    <a:schemeClr val="dk1"/>
                  </a:solidFill>
                  <a:latin typeface="+mn-lt"/>
                  <a:ea typeface="+mn-ea"/>
                  <a:cs typeface="+mn-cs"/>
                </a:rPr>
                <a:t>先按长度升序排序。把最大被选位置记作 i。</a:t>
              </a:r>
              <a:br/>
              <a:r>
                <a:rPr lang="zh-CN" sz="3000" dirty="0">
                  <a:solidFill>
                    <a:schemeClr val="dk1"/>
                  </a:solidFill>
                  <a:latin typeface="+mn-lt"/>
                  <a:ea typeface="+mn-ea"/>
                  <a:cs typeface="+mn-cs"/>
                </a:rPr>
                <a:t>这里的 i 是排序后的位置，当前木棍长度为 x = a[i]。</a:t>
              </a:r>
            </a:p>
          </p:txBody>
        </p:sp>
      </p:grpSp>
      <p:grpSp>
        <p:nvGrpSpPr>
          <p:cNvPr id="17" name="Group 17"/>
          <p:cNvGrpSpPr/>
          <p:nvPr/>
        </p:nvGrpSpPr>
        <p:grpSpPr>
          <a:xfrm>
            <a:off x="1697736" y="5238750"/>
            <a:ext cx="12351258" cy="1714500"/>
            <a:chOff x="1697736" y="5238750"/>
            <a:chExt cx="12351258" cy="1714500"/>
          </a:xfrm>
        </p:grpSpPr>
        <p:sp>
          <p:nvSpPr>
            <p:cNvPr id="9" name="Line 9"/>
            <p:cNvSpPr/>
            <p:nvPr/>
          </p:nvSpPr>
          <p:spPr>
            <a:xfrm>
              <a:off x="7334250" y="5238750"/>
              <a:ext cx="9525" cy="1714500"/>
            </a:xfrm>
            <a:custGeom>
              <a:avLst/>
              <a:gdLst/>
              <a:ahLst/>
              <a:cxnLst/>
              <a:rect l="l" t="t" r="r" b="b"/>
              <a:pathLst>
                <a:path w="9525" h="1714500">
                  <a:moveTo>
                    <a:pt x="0" y="0"/>
                  </a:moveTo>
                  <a:lnTo>
                    <a:pt x="0" y="1714500"/>
                  </a:lnTo>
                </a:path>
              </a:pathLst>
            </a:custGeom>
            <a:noFill/>
            <a:ln w="28575">
              <a:solidFill>
                <a:schemeClr val="accent6"/>
              </a:solidFill>
            </a:ln>
          </p:spPr>
        </p:sp>
        <p:sp>
          <p:nvSpPr>
            <p:cNvPr id="10" name="Line 10"/>
            <p:cNvSpPr/>
            <p:nvPr/>
          </p:nvSpPr>
          <p:spPr>
            <a:xfrm>
              <a:off x="11049000" y="5238750"/>
              <a:ext cx="9525" cy="1714500"/>
            </a:xfrm>
            <a:custGeom>
              <a:avLst/>
              <a:gdLst/>
              <a:ahLst/>
              <a:cxnLst/>
              <a:rect l="l" t="t" r="r" b="b"/>
              <a:pathLst>
                <a:path w="9525" h="1714500">
                  <a:moveTo>
                    <a:pt x="0" y="0"/>
                  </a:moveTo>
                  <a:lnTo>
                    <a:pt x="0" y="1714500"/>
                  </a:lnTo>
                </a:path>
              </a:pathLst>
            </a:custGeom>
            <a:noFill/>
            <a:ln w="28575">
              <a:solidFill>
                <a:schemeClr val="accent6"/>
              </a:solidFill>
            </a:ln>
          </p:spPr>
        </p:sp>
        <p:sp>
          <p:nvSpPr>
            <p:cNvPr id="11" name="TextBox 11"/>
            <p:cNvSpPr txBox="1"/>
            <p:nvPr/>
          </p:nvSpPr>
          <p:spPr>
            <a:xfrm>
              <a:off x="1697736" y="5358765"/>
              <a:ext cx="2143697" cy="645414"/>
            </a:xfrm>
            <a:prstGeom prst="rect">
              <a:avLst/>
            </a:prstGeom>
            <a:noFill/>
            <a:ln>
              <a:noFill/>
            </a:ln>
          </p:spPr>
          <p:txBody>
            <a:bodyPr wrap="square" lIns="0" tIns="0" rIns="0" bIns="0" anchor="t" anchorCtr="0">
              <a:spAutoFit/>
            </a:bodyPr>
            <a:lstStyle/>
            <a:p>
              <a:pPr algn="l"/>
              <a:r>
                <a:rPr lang="zh-CN" sz="3300" dirty="0">
                  <a:solidFill>
                    <a:schemeClr val="accent1"/>
                  </a:solidFill>
                  <a:latin typeface="+mn-lt"/>
                  <a:ea typeface="+mn-ea"/>
                  <a:cs typeface="+mn-cs"/>
                </a:rPr>
                <a:t>前 i−1 根</a:t>
              </a:r>
            </a:p>
          </p:txBody>
        </p:sp>
        <p:sp>
          <p:nvSpPr>
            <p:cNvPr id="12" name="TextBox 12"/>
            <p:cNvSpPr txBox="1"/>
            <p:nvPr/>
          </p:nvSpPr>
          <p:spPr>
            <a:xfrm>
              <a:off x="1699260" y="6257925"/>
              <a:ext cx="1645920" cy="586740"/>
            </a:xfrm>
            <a:prstGeom prst="rect">
              <a:avLst/>
            </a:prstGeom>
            <a:noFill/>
            <a:ln>
              <a:noFill/>
            </a:ln>
          </p:spPr>
          <p:txBody>
            <a:bodyPr wrap="square" lIns="0" tIns="0" rIns="0" bIns="0" anchor="t" anchorCtr="0">
              <a:spAutoFit/>
            </a:bodyPr>
            <a:lstStyle/>
            <a:p>
              <a:pPr algn="l"/>
              <a:r>
                <a:rPr lang="zh-CN" sz="3000" dirty="0">
                  <a:solidFill>
                    <a:schemeClr val="dk1"/>
                  </a:solidFill>
                  <a:latin typeface="+mn-lt"/>
                  <a:ea typeface="+mn-ea"/>
                  <a:cs typeface="+mn-cs"/>
                </a:rPr>
                <a:t>任意选择</a:t>
              </a:r>
            </a:p>
          </p:txBody>
        </p:sp>
        <p:sp>
          <p:nvSpPr>
            <p:cNvPr id="13" name="TextBox 13"/>
            <p:cNvSpPr txBox="1"/>
            <p:nvPr/>
          </p:nvSpPr>
          <p:spPr>
            <a:xfrm>
              <a:off x="7888986" y="5358765"/>
              <a:ext cx="1655026" cy="645414"/>
            </a:xfrm>
            <a:prstGeom prst="rect">
              <a:avLst/>
            </a:prstGeom>
            <a:noFill/>
            <a:ln>
              <a:noFill/>
            </a:ln>
          </p:spPr>
          <p:txBody>
            <a:bodyPr wrap="square" lIns="0" tIns="0" rIns="0" bIns="0" anchor="t" anchorCtr="0">
              <a:spAutoFit/>
            </a:bodyPr>
            <a:lstStyle/>
            <a:p>
              <a:pPr algn="l"/>
              <a:r>
                <a:rPr lang="zh-CN" sz="3300" dirty="0">
                  <a:solidFill>
                    <a:schemeClr val="accent2"/>
                  </a:solidFill>
                  <a:latin typeface="+mn-lt"/>
                  <a:ea typeface="+mn-ea"/>
                  <a:cs typeface="+mn-cs"/>
                </a:rPr>
                <a:t>第 i 根</a:t>
              </a:r>
            </a:p>
          </p:txBody>
        </p:sp>
        <p:sp>
          <p:nvSpPr>
            <p:cNvPr id="14" name="TextBox 14"/>
            <p:cNvSpPr txBox="1"/>
            <p:nvPr/>
          </p:nvSpPr>
          <p:spPr>
            <a:xfrm>
              <a:off x="7890510" y="6257925"/>
              <a:ext cx="1645920" cy="586740"/>
            </a:xfrm>
            <a:prstGeom prst="rect">
              <a:avLst/>
            </a:prstGeom>
            <a:noFill/>
            <a:ln>
              <a:noFill/>
            </a:ln>
          </p:spPr>
          <p:txBody>
            <a:bodyPr wrap="square" lIns="0" tIns="0" rIns="0" bIns="0" anchor="t" anchorCtr="0">
              <a:spAutoFit/>
            </a:bodyPr>
            <a:lstStyle/>
            <a:p>
              <a:pPr algn="l"/>
              <a:r>
                <a:rPr lang="zh-CN" sz="3000" dirty="0">
                  <a:solidFill>
                    <a:schemeClr val="accent2"/>
                  </a:solidFill>
                  <a:latin typeface="+mn-lt"/>
                  <a:ea typeface="+mn-ea"/>
                  <a:cs typeface="+mn-cs"/>
                </a:rPr>
                <a:t>必须选择</a:t>
              </a:r>
            </a:p>
          </p:txBody>
        </p:sp>
        <p:sp>
          <p:nvSpPr>
            <p:cNvPr id="15" name="TextBox 15"/>
            <p:cNvSpPr txBox="1"/>
            <p:nvPr/>
          </p:nvSpPr>
          <p:spPr>
            <a:xfrm>
              <a:off x="11794236" y="5358765"/>
              <a:ext cx="2254758" cy="645414"/>
            </a:xfrm>
            <a:prstGeom prst="rect">
              <a:avLst/>
            </a:prstGeom>
            <a:noFill/>
            <a:ln>
              <a:noFill/>
            </a:ln>
          </p:spPr>
          <p:txBody>
            <a:bodyPr wrap="square" lIns="0" tIns="0" rIns="0" bIns="0" anchor="t" anchorCtr="0">
              <a:spAutoFit/>
            </a:bodyPr>
            <a:lstStyle/>
            <a:p>
              <a:pPr algn="l"/>
              <a:r>
                <a:rPr lang="zh-CN" sz="3300" dirty="0">
                  <a:solidFill>
                    <a:schemeClr val="accent5"/>
                  </a:solidFill>
                  <a:latin typeface="+mn-lt"/>
                  <a:ea typeface="+mn-ea"/>
                  <a:cs typeface="+mn-cs"/>
                </a:rPr>
                <a:t>后面的木棍</a:t>
              </a:r>
            </a:p>
          </p:txBody>
        </p:sp>
        <p:sp>
          <p:nvSpPr>
            <p:cNvPr id="16" name="TextBox 16"/>
            <p:cNvSpPr txBox="1"/>
            <p:nvPr/>
          </p:nvSpPr>
          <p:spPr>
            <a:xfrm>
              <a:off x="11795760" y="6257925"/>
              <a:ext cx="1645920" cy="586740"/>
            </a:xfrm>
            <a:prstGeom prst="rect">
              <a:avLst/>
            </a:prstGeom>
            <a:noFill/>
            <a:ln>
              <a:noFill/>
            </a:ln>
          </p:spPr>
          <p:txBody>
            <a:bodyPr wrap="square" lIns="0" tIns="0" rIns="0" bIns="0" anchor="t" anchorCtr="0">
              <a:spAutoFit/>
            </a:bodyPr>
            <a:lstStyle/>
            <a:p>
              <a:pPr algn="l"/>
              <a:r>
                <a:rPr lang="zh-CN" sz="3000" dirty="0">
                  <a:solidFill>
                    <a:schemeClr val="dk1"/>
                  </a:solidFill>
                  <a:latin typeface="+mn-lt"/>
                  <a:ea typeface="+mn-ea"/>
                  <a:cs typeface="+mn-cs"/>
                </a:rPr>
                <a:t>全部不选</a:t>
              </a:r>
            </a:p>
          </p:txBody>
        </p:sp>
      </p:grpSp>
      <p:grpSp>
        <p:nvGrpSpPr>
          <p:cNvPr id="19" name="Group 19"/>
          <p:cNvGrpSpPr/>
          <p:nvPr/>
        </p:nvGrpSpPr>
        <p:grpSpPr>
          <a:xfrm>
            <a:off x="1508759" y="7781925"/>
            <a:ext cx="13424200" cy="1177290"/>
            <a:chOff x="1508760" y="7781925"/>
            <a:chExt cx="7269480" cy="1177290"/>
          </a:xfrm>
        </p:grpSpPr>
        <p:sp>
          <p:nvSpPr>
            <p:cNvPr id="18" name="TextBox 18"/>
            <p:cNvSpPr txBox="1"/>
            <p:nvPr/>
          </p:nvSpPr>
          <p:spPr>
            <a:xfrm>
              <a:off x="1508760" y="7781925"/>
              <a:ext cx="7269480" cy="1177290"/>
            </a:xfrm>
            <a:prstGeom prst="rect">
              <a:avLst/>
            </a:prstGeom>
            <a:noFill/>
            <a:ln>
              <a:noFill/>
            </a:ln>
          </p:spPr>
          <p:txBody>
            <a:bodyPr wrap="square" lIns="0" tIns="0" rIns="0" bIns="0" anchor="t" anchorCtr="0">
              <a:spAutoFit/>
            </a:bodyPr>
            <a:lstStyle/>
            <a:p>
              <a:pPr algn="l">
                <a:lnSpc>
                  <a:spcPts val="4650"/>
                </a:lnSpc>
              </a:pPr>
              <a:r>
                <a:rPr lang="zh-CN" sz="3000" dirty="0">
                  <a:solidFill>
                    <a:schemeClr val="dk1"/>
                  </a:solidFill>
                  <a:latin typeface="+mn-lt"/>
                  <a:ea typeface="+mn-ea"/>
                  <a:cs typeface="+mn-cs"/>
                </a:rPr>
                <a:t>每个非空集合都有唯一的最大被选位置。</a:t>
              </a:r>
              <a:br>
                <a:rPr dirty="0"/>
              </a:br>
              <a:r>
                <a:rPr lang="zh-CN" sz="3000" b="1" dirty="0">
                  <a:solidFill>
                    <a:schemeClr val="accent2"/>
                  </a:solidFill>
                  <a:latin typeface="+mn-lt"/>
                  <a:ea typeface="+mn-ea"/>
                  <a:cs typeface="+mn-cs"/>
                </a:rPr>
                <a:t>按这个位置分类，每个集合恰好属于一类</a:t>
              </a:r>
              <a:r>
                <a:rPr lang="zh-CN" altLang="en-US" sz="3000" b="1" dirty="0">
                  <a:solidFill>
                    <a:schemeClr val="accent2"/>
                  </a:solidFill>
                </a:rPr>
                <a:t>，最后将集合数量累加即可得到答案。</a:t>
              </a:r>
              <a:endParaRPr lang="zh-CN" sz="3000" b="1" dirty="0">
                <a:solidFill>
                  <a:schemeClr val="accent2"/>
                </a:solidFill>
                <a:latin typeface="+mn-lt"/>
                <a:ea typeface="+mn-ea"/>
                <a:cs typeface="+mn-cs"/>
              </a:endParaRPr>
            </a:p>
          </p:txBody>
        </p:sp>
      </p:gr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35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3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hapter-slot Placeholder Carrier"/>
          <p:cNvSpPr txBox="1">
            <a:spLocks noGrp="1"/>
          </p:cNvSpPr>
          <p:nvPr>
            <p:ph type="subTitle" idx="1"/>
          </p:nvPr>
        </p:nvSpPr>
        <p:spPr>
          <a:xfrm>
            <a:off x="1546860" y="1257300"/>
            <a:ext cx="2049780" cy="586740"/>
          </a:xfrm>
          <a:prstGeom prst="rect">
            <a:avLst/>
          </a:prstGeom>
          <a:noFill/>
          <a:ln>
            <a:noFill/>
          </a:ln>
        </p:spPr>
        <p:txBody>
          <a:bodyPr wrap="square" lIns="0" tIns="0" rIns="0" bIns="0" anchor="t" anchorCtr="0">
            <a:spAutoFit/>
          </a:bodyPr>
          <a:lstStyle/>
          <a:p>
            <a:pPr marL="0" indent="0" algn="l">
              <a:buNone/>
            </a:pPr>
            <a:r>
              <a:rPr lang="zh-CN" sz="3000" b="1" dirty="0">
                <a:solidFill>
                  <a:srgbClr val="FFFFFF"/>
                </a:solidFill>
                <a:latin typeface="+mn-lt"/>
                <a:ea typeface="+mn-ea"/>
                <a:cs typeface="+mn-cs"/>
              </a:rPr>
              <a:t>记录与优化</a:t>
            </a:r>
          </a:p>
        </p:txBody>
      </p:sp>
      <p:grpSp>
        <p:nvGrpSpPr>
          <p:cNvPr id="8" name="Group 8"/>
          <p:cNvGrpSpPr/>
          <p:nvPr/>
        </p:nvGrpSpPr>
        <p:grpSpPr>
          <a:xfrm>
            <a:off x="1507236" y="3250174"/>
            <a:ext cx="12907994" cy="1274064"/>
            <a:chOff x="1507236" y="3501390"/>
            <a:chExt cx="12907994" cy="1274064"/>
          </a:xfrm>
        </p:grpSpPr>
        <p:sp>
          <p:nvSpPr>
            <p:cNvPr id="7" name="TextBox 7"/>
            <p:cNvSpPr/>
            <p:nvPr/>
          </p:nvSpPr>
          <p:spPr>
            <a:xfrm>
              <a:off x="1507236" y="3501390"/>
              <a:ext cx="12907994" cy="1274064"/>
            </a:xfrm>
            <a:prstGeom prst="rect">
              <a:avLst/>
            </a:prstGeom>
            <a:noFill/>
            <a:ln>
              <a:noFill/>
            </a:ln>
          </p:spPr>
          <p:txBody>
            <a:bodyPr wrap="none" lIns="0" tIns="0" rIns="0" bIns="0" anchor="t" anchorCtr="0">
              <a:noAutofit/>
            </a:bodyPr>
            <a:lstStyle/>
            <a:p>
              <a:pPr algn="l"/>
              <a:r>
                <a:rPr lang="zh-CN" sz="3300" dirty="0">
                  <a:solidFill>
                    <a:srgbClr val="244D87"/>
                  </a:solidFill>
                  <a:latin typeface="Consolas"/>
                  <a:ea typeface="Microsoft YaHei"/>
                  <a:cs typeface="Consolas"/>
                </a:rPr>
                <a:t>假设当前 x = 4，前面已有木棍 1、2、3。</a:t>
              </a:r>
            </a:p>
          </p:txBody>
        </p:sp>
      </p:grpSp>
      <p:sp>
        <p:nvSpPr>
          <p:cNvPr id="9" name="TextBox 9"/>
          <p:cNvSpPr/>
          <p:nvPr/>
        </p:nvSpPr>
        <p:spPr>
          <a:xfrm>
            <a:off x="1546859" y="5432425"/>
            <a:ext cx="14159305" cy="461677"/>
          </a:xfrm>
          <a:prstGeom prst="rect">
            <a:avLst/>
          </a:prstGeom>
          <a:noFill/>
          <a:ln>
            <a:noFill/>
          </a:ln>
        </p:spPr>
        <p:txBody>
          <a:bodyPr wrap="none" lIns="0" tIns="0" rIns="0" bIns="0" anchor="t" anchorCtr="0">
            <a:noAutofit/>
          </a:bodyPr>
          <a:lstStyle/>
          <a:p>
            <a:pPr algn="l"/>
            <a:endParaRPr lang="zh-CN" sz="3200" dirty="0">
              <a:solidFill>
                <a:srgbClr val="111111"/>
              </a:solidFill>
              <a:latin typeface="Consolas"/>
              <a:ea typeface="Microsoft YaHei"/>
              <a:cs typeface="Consolas"/>
            </a:endParaRPr>
          </a:p>
        </p:txBody>
      </p:sp>
      <p:pic>
        <p:nvPicPr>
          <p:cNvPr id="19" name="图片 18">
            <a:extLst>
              <a:ext uri="{FF2B5EF4-FFF2-40B4-BE49-F238E27FC236}">
                <a16:creationId xmlns:a16="http://schemas.microsoft.com/office/drawing/2014/main" id="{77BFD971-9977-AA43-1F54-2D2AB458BE65}"/>
              </a:ext>
            </a:extLst>
          </p:cNvPr>
          <p:cNvPicPr>
            <a:picLocks noChangeAspect="1"/>
          </p:cNvPicPr>
          <p:nvPr/>
        </p:nvPicPr>
        <p:blipFill>
          <a:blip r:embed="rId3"/>
          <a:stretch>
            <a:fillRect/>
          </a:stretch>
        </p:blipFill>
        <p:spPr>
          <a:xfrm>
            <a:off x="12983134" y="3170854"/>
            <a:ext cx="4381578" cy="6012263"/>
          </a:xfrm>
          <a:prstGeom prst="rect">
            <a:avLst/>
          </a:prstGeom>
        </p:spPr>
      </p:pic>
      <p:sp>
        <p:nvSpPr>
          <p:cNvPr id="21" name="文本框 20">
            <a:extLst>
              <a:ext uri="{FF2B5EF4-FFF2-40B4-BE49-F238E27FC236}">
                <a16:creationId xmlns:a16="http://schemas.microsoft.com/office/drawing/2014/main" id="{E4B61F38-4848-CB6E-9BF5-1E884151BB31}"/>
              </a:ext>
            </a:extLst>
          </p:cNvPr>
          <p:cNvSpPr txBox="1"/>
          <p:nvPr/>
        </p:nvSpPr>
        <p:spPr>
          <a:xfrm>
            <a:off x="1398938" y="4012848"/>
            <a:ext cx="11295081" cy="2094099"/>
          </a:xfrm>
          <a:prstGeom prst="rect">
            <a:avLst/>
          </a:prstGeom>
          <a:noFill/>
        </p:spPr>
        <p:txBody>
          <a:bodyPr wrap="square">
            <a:spAutoFit/>
          </a:bodyPr>
          <a:lstStyle/>
          <a:p>
            <a:pPr>
              <a:lnSpc>
                <a:spcPct val="150000"/>
              </a:lnSpc>
            </a:pPr>
            <a:r>
              <a:rPr lang="zh-CN" altLang="en-US" sz="3000" dirty="0">
                <a:solidFill>
                  <a:srgbClr val="111111"/>
                </a:solidFill>
                <a:ea typeface="Microsoft YaHei"/>
              </a:rPr>
              <a:t>包含最长边 </a:t>
            </a:r>
            <a:r>
              <a:rPr lang="en-US" altLang="zh-CN" sz="3000" dirty="0">
                <a:solidFill>
                  <a:srgbClr val="111111"/>
                </a:solidFill>
                <a:ea typeface="Microsoft YaHei"/>
              </a:rPr>
              <a:t>4 </a:t>
            </a:r>
            <a:r>
              <a:rPr lang="zh-CN" altLang="en-US" sz="3000" dirty="0">
                <a:solidFill>
                  <a:srgbClr val="111111"/>
                </a:solidFill>
                <a:ea typeface="Microsoft YaHei"/>
              </a:rPr>
              <a:t>且能组成多边形的合法条件为：</a:t>
            </a:r>
            <a:r>
              <a:rPr lang="zh-CN" altLang="en-US" sz="3000" b="1" dirty="0">
                <a:solidFill>
                  <a:srgbClr val="111111"/>
                </a:solidFill>
                <a:ea typeface="Microsoft YaHei"/>
              </a:rPr>
              <a:t>前面选出的木棍长度之和 </a:t>
            </a:r>
            <a:r>
              <a:rPr lang="en-US" altLang="zh-CN" sz="3000" b="1" dirty="0">
                <a:solidFill>
                  <a:srgbClr val="111111"/>
                </a:solidFill>
                <a:ea typeface="Microsoft YaHei"/>
              </a:rPr>
              <a:t>s &gt; x</a:t>
            </a:r>
            <a:r>
              <a:rPr lang="zh-CN" altLang="en-US" sz="3000" dirty="0">
                <a:solidFill>
                  <a:srgbClr val="111111"/>
                </a:solidFill>
                <a:latin typeface="Consolas"/>
                <a:ea typeface="Microsoft YaHei"/>
              </a:rPr>
              <a:t>。故</a:t>
            </a:r>
            <a:r>
              <a:rPr lang="zh-CN" altLang="en-US" sz="3000" dirty="0">
                <a:solidFill>
                  <a:srgbClr val="111111"/>
                </a:solidFill>
                <a:latin typeface="Consolas"/>
                <a:ea typeface="Microsoft YaHei"/>
                <a:cs typeface="Consolas"/>
              </a:rPr>
              <a:t>可以分别</a:t>
            </a:r>
            <a:r>
              <a:rPr lang="zh-CN" sz="3000" dirty="0">
                <a:solidFill>
                  <a:srgbClr val="111111"/>
                </a:solidFill>
                <a:latin typeface="Consolas"/>
                <a:ea typeface="Microsoft YaHei"/>
                <a:cs typeface="Consolas"/>
              </a:rPr>
              <a:t>枚举</a:t>
            </a:r>
            <a:r>
              <a:rPr lang="zh-CN" altLang="en-US" sz="3000" dirty="0">
                <a:solidFill>
                  <a:srgbClr val="111111"/>
                </a:solidFill>
                <a:latin typeface="Consolas"/>
                <a:ea typeface="Microsoft YaHei"/>
                <a:cs typeface="Consolas"/>
              </a:rPr>
              <a:t>序列 </a:t>
            </a:r>
            <a:r>
              <a:rPr lang="en-US" altLang="zh-CN" sz="3000" dirty="0">
                <a:solidFill>
                  <a:srgbClr val="111111"/>
                </a:solidFill>
                <a:latin typeface="Consolas"/>
                <a:ea typeface="Microsoft YaHei"/>
                <a:cs typeface="Consolas"/>
              </a:rPr>
              <a:t>{1, 2, 3}</a:t>
            </a:r>
            <a:r>
              <a:rPr lang="zh-CN" sz="3000" dirty="0">
                <a:solidFill>
                  <a:srgbClr val="111111"/>
                </a:solidFill>
                <a:latin typeface="Consolas"/>
                <a:ea typeface="Microsoft YaHei"/>
                <a:cs typeface="Consolas"/>
              </a:rPr>
              <a:t> </a:t>
            </a:r>
            <a:r>
              <a:rPr lang="zh-CN" altLang="en-US" sz="3000" dirty="0">
                <a:solidFill>
                  <a:srgbClr val="111111"/>
                </a:solidFill>
                <a:latin typeface="Consolas"/>
                <a:ea typeface="Microsoft YaHei"/>
                <a:cs typeface="Consolas"/>
              </a:rPr>
              <a:t>的 </a:t>
            </a:r>
            <a:r>
              <a:rPr lang="zh-CN" sz="3000" dirty="0">
                <a:solidFill>
                  <a:srgbClr val="111111"/>
                </a:solidFill>
                <a:latin typeface="Consolas"/>
                <a:ea typeface="Microsoft YaHei"/>
                <a:cs typeface="Consolas"/>
              </a:rPr>
              <a:t>8 个子集，</a:t>
            </a:r>
            <a:r>
              <a:rPr lang="zh-CN" altLang="en-US" sz="3000" dirty="0">
                <a:solidFill>
                  <a:srgbClr val="111111"/>
                </a:solidFill>
                <a:latin typeface="Consolas"/>
                <a:ea typeface="Microsoft YaHei"/>
                <a:cs typeface="Consolas"/>
              </a:rPr>
              <a:t>并</a:t>
            </a:r>
            <a:r>
              <a:rPr lang="zh-CN" sz="3000" dirty="0">
                <a:solidFill>
                  <a:srgbClr val="111111"/>
                </a:solidFill>
                <a:latin typeface="Consolas"/>
                <a:ea typeface="Microsoft YaHei"/>
                <a:cs typeface="Consolas"/>
              </a:rPr>
              <a:t>分别计算</a:t>
            </a:r>
            <a:r>
              <a:rPr lang="zh-CN" altLang="en-US" sz="3000" dirty="0">
                <a:solidFill>
                  <a:srgbClr val="111111"/>
                </a:solidFill>
                <a:latin typeface="Consolas"/>
                <a:ea typeface="Microsoft YaHei"/>
                <a:cs typeface="Consolas"/>
              </a:rPr>
              <a:t>出</a:t>
            </a:r>
            <a:r>
              <a:rPr lang="zh-CN" altLang="en-US" sz="3000" b="1" dirty="0">
                <a:solidFill>
                  <a:srgbClr val="111111"/>
                </a:solidFill>
                <a:latin typeface="Consolas"/>
                <a:ea typeface="Microsoft YaHei"/>
                <a:cs typeface="Consolas"/>
              </a:rPr>
              <a:t>子集的</a:t>
            </a:r>
            <a:r>
              <a:rPr lang="zh-CN" sz="3000" b="1" dirty="0">
                <a:solidFill>
                  <a:srgbClr val="111111"/>
                </a:solidFill>
                <a:latin typeface="Consolas"/>
                <a:ea typeface="Microsoft YaHei"/>
                <a:cs typeface="Consolas"/>
              </a:rPr>
              <a:t>长度和</a:t>
            </a:r>
            <a:r>
              <a:rPr lang="zh-CN" altLang="en-US" sz="3000" dirty="0">
                <a:solidFill>
                  <a:srgbClr val="111111"/>
                </a:solidFill>
                <a:latin typeface="Consolas"/>
                <a:ea typeface="Microsoft YaHei"/>
                <a:cs typeface="Consolas"/>
              </a:rPr>
              <a:t>，如右图所示。</a:t>
            </a:r>
            <a:endParaRPr lang="zh-CN" sz="3000" dirty="0">
              <a:solidFill>
                <a:srgbClr val="111111"/>
              </a:solidFill>
              <a:latin typeface="Consolas"/>
              <a:ea typeface="Microsoft YaHei"/>
              <a:cs typeface="Consolas"/>
            </a:endParaRPr>
          </a:p>
        </p:txBody>
      </p:sp>
      <mc:AlternateContent xmlns:mc="http://schemas.openxmlformats.org/markup-compatibility/2006">
        <mc:Choice xmlns:a14="http://schemas.microsoft.com/office/drawing/2010/main" Requires="a14">
          <p:sp>
            <p:nvSpPr>
              <p:cNvPr id="26" name="文本框 25">
                <a:extLst>
                  <a:ext uri="{FF2B5EF4-FFF2-40B4-BE49-F238E27FC236}">
                    <a16:creationId xmlns:a16="http://schemas.microsoft.com/office/drawing/2014/main" id="{6157D769-1A57-CA82-A255-335038AF2CDD}"/>
                  </a:ext>
                </a:extLst>
              </p:cNvPr>
              <p:cNvSpPr txBox="1"/>
              <p:nvPr/>
            </p:nvSpPr>
            <p:spPr>
              <a:xfrm>
                <a:off x="1460168" y="6418294"/>
                <a:ext cx="11295081" cy="2786597"/>
              </a:xfrm>
              <a:prstGeom prst="rect">
                <a:avLst/>
              </a:prstGeom>
              <a:noFill/>
            </p:spPr>
            <p:txBody>
              <a:bodyPr wrap="square">
                <a:spAutoFit/>
              </a:bodyPr>
              <a:lstStyle/>
              <a:p>
                <a:pPr>
                  <a:lnSpc>
                    <a:spcPct val="150000"/>
                  </a:lnSpc>
                </a:pPr>
                <a:r>
                  <a:rPr lang="zh-CN" altLang="en-US" sz="3000" dirty="0">
                    <a:ea typeface="微软雅黑" panose="020B0503020204020204" pitchFamily="34" charset="-122"/>
                  </a:rPr>
                  <a:t>因合法条件是 </a:t>
                </a:r>
                <a:r>
                  <a:rPr lang="en-US" altLang="zh-CN" sz="3000" dirty="0">
                    <a:ea typeface="微软雅黑" panose="020B0503020204020204" pitchFamily="34" charset="-122"/>
                  </a:rPr>
                  <a:t>s &gt; 4</a:t>
                </a:r>
                <a:r>
                  <a:rPr lang="zh-CN" altLang="en-US" sz="3000" dirty="0">
                    <a:ea typeface="微软雅黑" panose="020B0503020204020204" pitchFamily="34" charset="-122"/>
                  </a:rPr>
                  <a:t>，</a:t>
                </a:r>
                <a:r>
                  <a:rPr lang="zh-CN" altLang="en-US" sz="3000" dirty="0">
                    <a:effectLst/>
                    <a:ea typeface="微软雅黑" panose="020B0503020204020204" pitchFamily="34" charset="-122"/>
                  </a:rPr>
                  <a:t>故只有</a:t>
                </a:r>
                <a:r>
                  <a:rPr lang="zh-CN" altLang="en-US" sz="3000" b="1" dirty="0">
                    <a:solidFill>
                      <a:srgbClr val="C00000"/>
                    </a:solidFill>
                    <a:effectLst/>
                    <a:ea typeface="微软雅黑" panose="020B0503020204020204" pitchFamily="34" charset="-122"/>
                  </a:rPr>
                  <a:t>长度和</a:t>
                </a:r>
                <a:r>
                  <a:rPr lang="zh-CN" altLang="en-US" sz="3000" b="1" dirty="0">
                    <a:effectLst/>
                    <a:ea typeface="微软雅黑" panose="020B0503020204020204" pitchFamily="34" charset="-122"/>
                  </a:rPr>
                  <a:t>为 </a:t>
                </a:r>
                <a14:m>
                  <m:oMath xmlns:m="http://schemas.openxmlformats.org/officeDocument/2006/math">
                    <m:r>
                      <a:rPr lang="en-US" altLang="zh-CN" sz="3000" b="1" i="1" smtClean="0">
                        <a:effectLst/>
                        <a:ea typeface="微软雅黑" panose="020B0503020204020204" pitchFamily="34" charset="-122"/>
                      </a:rPr>
                      <m:t>𝟓</m:t>
                    </m:r>
                  </m:oMath>
                </a14:m>
                <a:r>
                  <a:rPr lang="en-US" altLang="zh-CN" sz="3000" b="1" dirty="0">
                    <a:effectLst/>
                    <a:ea typeface="微软雅黑" panose="020B0503020204020204" pitchFamily="34" charset="-122"/>
                  </a:rPr>
                  <a:t> </a:t>
                </a:r>
                <a:r>
                  <a:rPr lang="zh-CN" altLang="en-US" sz="3000" b="1" dirty="0">
                    <a:effectLst/>
                    <a:ea typeface="微软雅黑" panose="020B0503020204020204" pitchFamily="34" charset="-122"/>
                  </a:rPr>
                  <a:t>和 </a:t>
                </a:r>
                <a14:m>
                  <m:oMath xmlns:m="http://schemas.openxmlformats.org/officeDocument/2006/math">
                    <m:r>
                      <a:rPr lang="en-US" altLang="zh-CN" sz="3000" b="1" i="1" smtClean="0">
                        <a:effectLst/>
                        <a:ea typeface="微软雅黑" panose="020B0503020204020204" pitchFamily="34" charset="-122"/>
                      </a:rPr>
                      <m:t>𝟔</m:t>
                    </m:r>
                  </m:oMath>
                </a14:m>
                <a:r>
                  <a:rPr lang="en-US" altLang="zh-CN" sz="3000" b="1" dirty="0">
                    <a:effectLst/>
                    <a:ea typeface="微软雅黑" panose="020B0503020204020204" pitchFamily="34" charset="-122"/>
                  </a:rPr>
                  <a:t> </a:t>
                </a:r>
                <a:r>
                  <a:rPr lang="zh-CN" altLang="en-US" sz="3000" b="1" dirty="0">
                    <a:effectLst/>
                    <a:ea typeface="微软雅黑" panose="020B0503020204020204" pitchFamily="34" charset="-122"/>
                  </a:rPr>
                  <a:t>的两个子集合法</a:t>
                </a:r>
                <a:r>
                  <a:rPr lang="zh-CN" altLang="en-US" sz="3000" dirty="0">
                    <a:effectLst/>
                    <a:ea typeface="微软雅黑" panose="020B0503020204020204" pitchFamily="34" charset="-122"/>
                  </a:rPr>
                  <a:t>：</a:t>
                </a:r>
              </a:p>
              <a:p>
                <a:pPr indent="-285750">
                  <a:lnSpc>
                    <a:spcPct val="150000"/>
                  </a:lnSpc>
                  <a:buClr>
                    <a:srgbClr val="000000"/>
                  </a:buClr>
                  <a:buFont typeface="Cambria Math" panose="02040503050406030204" pitchFamily="18" charset="0"/>
                  <a:buChar char="•"/>
                </a:pPr>
                <a14:m>
                  <m:oMath xmlns:m="http://schemas.openxmlformats.org/officeDocument/2006/math">
                    <m:r>
                      <m:rPr>
                        <m:lit/>
                      </m:rPr>
                      <a:rPr lang="en-US" altLang="zh-CN" sz="3000" b="0" i="0" smtClean="0">
                        <a:effectLst/>
                        <a:ea typeface="微软雅黑" panose="020B0503020204020204" pitchFamily="34" charset="-122"/>
                      </a:rPr>
                      <m:t>{</m:t>
                    </m:r>
                    <m:r>
                      <a:rPr lang="en-US" altLang="zh-CN" sz="3000" b="0" i="0" smtClean="0">
                        <a:effectLst/>
                        <a:ea typeface="微软雅黑" panose="020B0503020204020204" pitchFamily="34" charset="-122"/>
                      </a:rPr>
                      <m:t>2,3</m:t>
                    </m:r>
                    <m:r>
                      <m:rPr>
                        <m:lit/>
                      </m:rPr>
                      <a:rPr lang="en-US" altLang="zh-CN" sz="3000" b="0" i="0" smtClean="0">
                        <a:effectLst/>
                        <a:ea typeface="微软雅黑" panose="020B0503020204020204" pitchFamily="34" charset="-122"/>
                      </a:rPr>
                      <m:t>}</m:t>
                    </m:r>
                  </m:oMath>
                </a14:m>
                <a:r>
                  <a:rPr lang="en-US" altLang="zh-CN" sz="3000" dirty="0">
                    <a:effectLst/>
                    <a:ea typeface="微软雅黑" panose="020B0503020204020204" pitchFamily="34" charset="-122"/>
                  </a:rPr>
                  <a:t> </a:t>
                </a:r>
                <a:r>
                  <a:rPr lang="zh-CN" altLang="en-US" sz="3000" dirty="0">
                    <a:effectLst/>
                    <a:ea typeface="微软雅黑" panose="020B0503020204020204" pitchFamily="34" charset="-122"/>
                  </a:rPr>
                  <a:t>与 </a:t>
                </a:r>
                <a14:m>
                  <m:oMath xmlns:m="http://schemas.openxmlformats.org/officeDocument/2006/math">
                    <m:r>
                      <a:rPr lang="en-US" altLang="zh-CN" sz="3000" b="0" i="0" smtClean="0">
                        <a:effectLst/>
                        <a:ea typeface="微软雅黑" panose="020B0503020204020204" pitchFamily="34" charset="-122"/>
                      </a:rPr>
                      <m:t>4</m:t>
                    </m:r>
                  </m:oMath>
                </a14:m>
                <a:r>
                  <a:rPr lang="en-US" altLang="zh-CN" sz="3000" dirty="0">
                    <a:effectLst/>
                    <a:ea typeface="微软雅黑" panose="020B0503020204020204" pitchFamily="34" charset="-122"/>
                  </a:rPr>
                  <a:t> </a:t>
                </a:r>
                <a:r>
                  <a:rPr lang="zh-CN" altLang="en-US" sz="3000" dirty="0">
                    <a:effectLst/>
                    <a:ea typeface="微软雅黑" panose="020B0503020204020204" pitchFamily="34" charset="-122"/>
                  </a:rPr>
                  <a:t>组成 </a:t>
                </a:r>
                <a14:m>
                  <m:oMath xmlns:m="http://schemas.openxmlformats.org/officeDocument/2006/math">
                    <m:r>
                      <m:rPr>
                        <m:lit/>
                      </m:rPr>
                      <a:rPr lang="en-US" altLang="zh-CN" sz="3000" b="0" i="0" smtClean="0">
                        <a:effectLst/>
                        <a:ea typeface="微软雅黑" panose="020B0503020204020204" pitchFamily="34" charset="-122"/>
                      </a:rPr>
                      <m:t>{</m:t>
                    </m:r>
                    <m:r>
                      <a:rPr lang="en-US" altLang="zh-CN" sz="3000" b="0" i="0" smtClean="0">
                        <a:effectLst/>
                        <a:ea typeface="微软雅黑" panose="020B0503020204020204" pitchFamily="34" charset="-122"/>
                      </a:rPr>
                      <m:t>2,3,4</m:t>
                    </m:r>
                    <m:r>
                      <m:rPr>
                        <m:lit/>
                      </m:rPr>
                      <a:rPr lang="en-US" altLang="zh-CN" sz="3000" b="0" i="0" smtClean="0">
                        <a:effectLst/>
                        <a:ea typeface="微软雅黑" panose="020B0503020204020204" pitchFamily="34" charset="-122"/>
                      </a:rPr>
                      <m:t>}</m:t>
                    </m:r>
                  </m:oMath>
                </a14:m>
                <a:r>
                  <a:rPr lang="zh-CN" altLang="en-US" sz="3000" dirty="0">
                    <a:effectLst/>
                    <a:ea typeface="微软雅黑" panose="020B0503020204020204" pitchFamily="34" charset="-122"/>
                  </a:rPr>
                  <a:t>；</a:t>
                </a:r>
              </a:p>
              <a:p>
                <a:pPr indent="-285750">
                  <a:lnSpc>
                    <a:spcPct val="150000"/>
                  </a:lnSpc>
                  <a:buClr>
                    <a:srgbClr val="000000"/>
                  </a:buClr>
                  <a:buFont typeface="Cambria Math" panose="02040503050406030204" pitchFamily="18" charset="0"/>
                  <a:buChar char="•"/>
                </a:pPr>
                <a14:m>
                  <m:oMath xmlns:m="http://schemas.openxmlformats.org/officeDocument/2006/math">
                    <m:r>
                      <m:rPr>
                        <m:lit/>
                      </m:rPr>
                      <a:rPr lang="en-US" altLang="zh-CN" sz="3000" b="0" i="0" smtClean="0">
                        <a:effectLst/>
                        <a:ea typeface="微软雅黑" panose="020B0503020204020204" pitchFamily="34" charset="-122"/>
                      </a:rPr>
                      <m:t>{</m:t>
                    </m:r>
                    <m:r>
                      <a:rPr lang="en-US" altLang="zh-CN" sz="3000" b="0" i="0" smtClean="0">
                        <a:effectLst/>
                        <a:ea typeface="微软雅黑" panose="020B0503020204020204" pitchFamily="34" charset="-122"/>
                      </a:rPr>
                      <m:t>1,2,3</m:t>
                    </m:r>
                    <m:r>
                      <m:rPr>
                        <m:lit/>
                      </m:rPr>
                      <a:rPr lang="en-US" altLang="zh-CN" sz="3000" b="0" i="0" smtClean="0">
                        <a:effectLst/>
                        <a:ea typeface="微软雅黑" panose="020B0503020204020204" pitchFamily="34" charset="-122"/>
                      </a:rPr>
                      <m:t>}</m:t>
                    </m:r>
                  </m:oMath>
                </a14:m>
                <a:r>
                  <a:rPr lang="en-US" altLang="zh-CN" sz="3000" dirty="0">
                    <a:effectLst/>
                    <a:ea typeface="微软雅黑" panose="020B0503020204020204" pitchFamily="34" charset="-122"/>
                  </a:rPr>
                  <a:t> </a:t>
                </a:r>
                <a:r>
                  <a:rPr lang="zh-CN" altLang="en-US" sz="3000" dirty="0">
                    <a:effectLst/>
                    <a:ea typeface="微软雅黑" panose="020B0503020204020204" pitchFamily="34" charset="-122"/>
                  </a:rPr>
                  <a:t>与 </a:t>
                </a:r>
                <a14:m>
                  <m:oMath xmlns:m="http://schemas.openxmlformats.org/officeDocument/2006/math">
                    <m:r>
                      <a:rPr lang="en-US" altLang="zh-CN" sz="3000" b="0" i="0" smtClean="0">
                        <a:effectLst/>
                        <a:ea typeface="微软雅黑" panose="020B0503020204020204" pitchFamily="34" charset="-122"/>
                      </a:rPr>
                      <m:t>4</m:t>
                    </m:r>
                  </m:oMath>
                </a14:m>
                <a:r>
                  <a:rPr lang="en-US" altLang="zh-CN" sz="3000" dirty="0">
                    <a:effectLst/>
                    <a:ea typeface="微软雅黑" panose="020B0503020204020204" pitchFamily="34" charset="-122"/>
                  </a:rPr>
                  <a:t> </a:t>
                </a:r>
                <a:r>
                  <a:rPr lang="zh-CN" altLang="en-US" sz="3000" dirty="0">
                    <a:effectLst/>
                    <a:ea typeface="微软雅黑" panose="020B0503020204020204" pitchFamily="34" charset="-122"/>
                  </a:rPr>
                  <a:t>组成 </a:t>
                </a:r>
                <a14:m>
                  <m:oMath xmlns:m="http://schemas.openxmlformats.org/officeDocument/2006/math">
                    <m:r>
                      <m:rPr>
                        <m:lit/>
                      </m:rPr>
                      <a:rPr lang="en-US" altLang="zh-CN" sz="3000" b="0" i="0" smtClean="0">
                        <a:effectLst/>
                        <a:ea typeface="微软雅黑" panose="020B0503020204020204" pitchFamily="34" charset="-122"/>
                      </a:rPr>
                      <m:t>{</m:t>
                    </m:r>
                    <m:r>
                      <a:rPr lang="en-US" altLang="zh-CN" sz="3000" b="0" i="0" smtClean="0">
                        <a:effectLst/>
                        <a:ea typeface="微软雅黑" panose="020B0503020204020204" pitchFamily="34" charset="-122"/>
                      </a:rPr>
                      <m:t>1,2,3,4</m:t>
                    </m:r>
                    <m:r>
                      <m:rPr>
                        <m:lit/>
                      </m:rPr>
                      <a:rPr lang="en-US" altLang="zh-CN" sz="3000" b="0" i="0" smtClean="0">
                        <a:effectLst/>
                        <a:ea typeface="微软雅黑" panose="020B0503020204020204" pitchFamily="34" charset="-122"/>
                      </a:rPr>
                      <m:t>}</m:t>
                    </m:r>
                  </m:oMath>
                </a14:m>
                <a:r>
                  <a:rPr lang="zh-CN" altLang="en-US" sz="3000" dirty="0">
                    <a:effectLst/>
                    <a:ea typeface="微软雅黑" panose="020B0503020204020204" pitchFamily="34" charset="-122"/>
                  </a:rPr>
                  <a:t>。</a:t>
                </a:r>
              </a:p>
              <a:p>
                <a:pPr>
                  <a:lnSpc>
                    <a:spcPct val="150000"/>
                  </a:lnSpc>
                </a:pPr>
                <a:r>
                  <a:rPr lang="zh-CN" altLang="en-US" sz="3000" dirty="0">
                    <a:effectLst/>
                    <a:ea typeface="微软雅黑" panose="020B0503020204020204" pitchFamily="34" charset="-122"/>
                  </a:rPr>
                  <a:t>所以当前木棍贡献 </a:t>
                </a:r>
                <a14:m>
                  <m:oMath xmlns:m="http://schemas.openxmlformats.org/officeDocument/2006/math">
                    <m:r>
                      <a:rPr lang="en-US" altLang="zh-CN" sz="3000" i="1" smtClean="0">
                        <a:effectLst/>
                        <a:ea typeface="微软雅黑" panose="020B0503020204020204" pitchFamily="34" charset="-122"/>
                      </a:rPr>
                      <m:t>2</m:t>
                    </m:r>
                  </m:oMath>
                </a14:m>
                <a:r>
                  <a:rPr lang="en-US" altLang="zh-CN" sz="3000" dirty="0">
                    <a:effectLst/>
                    <a:ea typeface="微软雅黑" panose="020B0503020204020204" pitchFamily="34" charset="-122"/>
                  </a:rPr>
                  <a:t> </a:t>
                </a:r>
                <a:r>
                  <a:rPr lang="zh-CN" altLang="en-US" sz="3000" dirty="0">
                    <a:effectLst/>
                    <a:ea typeface="微软雅黑" panose="020B0503020204020204" pitchFamily="34" charset="-122"/>
                  </a:rPr>
                  <a:t>种合法方案。</a:t>
                </a:r>
              </a:p>
            </p:txBody>
          </p:sp>
        </mc:Choice>
        <mc:Fallback>
          <p:sp>
            <p:nvSpPr>
              <p:cNvPr id="26" name="文本框 25">
                <a:extLst>
                  <a:ext uri="{FF2B5EF4-FFF2-40B4-BE49-F238E27FC236}">
                    <a16:creationId xmlns:a16="http://schemas.microsoft.com/office/drawing/2014/main" id="{6157D769-1A57-CA82-A255-335038AF2CDD}"/>
                  </a:ext>
                </a:extLst>
              </p:cNvPr>
              <p:cNvSpPr txBox="1">
                <a:spLocks noRot="1" noChangeAspect="1" noMove="1" noResize="1" noEditPoints="1" noAdjustHandles="1" noChangeArrowheads="1" noChangeShapeType="1" noTextEdit="1"/>
              </p:cNvSpPr>
              <p:nvPr/>
            </p:nvSpPr>
            <p:spPr>
              <a:xfrm>
                <a:off x="1460168" y="6418294"/>
                <a:ext cx="11295081" cy="2786597"/>
              </a:xfrm>
              <a:prstGeom prst="rect">
                <a:avLst/>
              </a:prstGeom>
              <a:blipFill>
                <a:blip r:embed="rId4"/>
                <a:stretch>
                  <a:fillRect l="-1296" r="-4644" b="-5689"/>
                </a:stretch>
              </a:blipFill>
            </p:spPr>
            <p:txBody>
              <a:bodyPr/>
              <a:lstStyle/>
              <a:p>
                <a:r>
                  <a:rPr lang="en-US">
                    <a:noFill/>
                  </a:rPr>
                  <a:t> </a:t>
                </a:r>
              </a:p>
            </p:txBody>
          </p:sp>
        </mc:Fallback>
      </mc:AlternateContent>
      <p:sp>
        <p:nvSpPr>
          <p:cNvPr id="28" name="title-slot Placeholder Carrier">
            <a:extLst>
              <a:ext uri="{FF2B5EF4-FFF2-40B4-BE49-F238E27FC236}">
                <a16:creationId xmlns:a16="http://schemas.microsoft.com/office/drawing/2014/main" id="{FC174F19-D1ED-C7AE-6383-A724A8B05E92}"/>
              </a:ext>
            </a:extLst>
          </p:cNvPr>
          <p:cNvSpPr/>
          <p:nvPr/>
        </p:nvSpPr>
        <p:spPr>
          <a:xfrm>
            <a:off x="1352550" y="2248852"/>
            <a:ext cx="12382500" cy="623221"/>
          </a:xfrm>
          <a:prstGeom prst="rect">
            <a:avLst/>
          </a:prstGeom>
          <a:noFill/>
          <a:ln>
            <a:noFill/>
          </a:ln>
        </p:spPr>
        <p:txBody>
          <a:bodyPr wrap="none" lIns="0" tIns="0" rIns="0" bIns="0" anchor="t" anchorCtr="0">
            <a:noAutofit/>
          </a:bodyPr>
          <a:lstStyle/>
          <a:p>
            <a:pPr algn="l"/>
            <a:r>
              <a:rPr lang="zh-CN" altLang="en-US" sz="4050" b="1" dirty="0">
                <a:solidFill>
                  <a:srgbClr val="244D87"/>
                </a:solidFill>
                <a:latin typeface="Consolas"/>
                <a:ea typeface="Microsoft YaHei"/>
                <a:cs typeface="Consolas"/>
              </a:rPr>
              <a:t>举例：</a:t>
            </a:r>
            <a:r>
              <a:rPr lang="zh-CN" sz="4050" b="1" dirty="0">
                <a:solidFill>
                  <a:srgbClr val="244D87"/>
                </a:solidFill>
                <a:latin typeface="Consolas"/>
                <a:ea typeface="Microsoft YaHei"/>
                <a:cs typeface="Consolas"/>
              </a:rPr>
              <a:t>枚举前缀子集</a:t>
            </a:r>
          </a:p>
        </p:txBody>
      </p:sp>
    </p:spTree>
    <p:extLst>
      <p:ext uri="{BB962C8B-B14F-4D97-AF65-F5344CB8AC3E}">
        <p14:creationId xmlns:p14="http://schemas.microsoft.com/office/powerpoint/2010/main" val="249871371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par>
                                <p:cTn id="13" presetID="10" presetClass="entr" presetSubtype="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6">
                                            <p:txEl>
                                              <p:pRg st="0" end="0"/>
                                            </p:txEl>
                                          </p:spTgt>
                                        </p:tgtEl>
                                        <p:attrNameLst>
                                          <p:attrName>style.visibility</p:attrName>
                                        </p:attrNameLst>
                                      </p:cBhvr>
                                      <p:to>
                                        <p:strVal val="visible"/>
                                      </p:to>
                                    </p:set>
                                    <p:animEffect transition="in" filter="fade">
                                      <p:cBhvr>
                                        <p:cTn id="20" dur="500"/>
                                        <p:tgtEl>
                                          <p:spTgt spid="26">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6">
                                            <p:txEl>
                                              <p:pRg st="1" end="1"/>
                                            </p:txEl>
                                          </p:spTgt>
                                        </p:tgtEl>
                                        <p:attrNameLst>
                                          <p:attrName>style.visibility</p:attrName>
                                        </p:attrNameLst>
                                      </p:cBhvr>
                                      <p:to>
                                        <p:strVal val="visible"/>
                                      </p:to>
                                    </p:set>
                                    <p:animEffect transition="in" filter="fade">
                                      <p:cBhvr>
                                        <p:cTn id="25" dur="500"/>
                                        <p:tgtEl>
                                          <p:spTgt spid="26">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26">
                                            <p:txEl>
                                              <p:pRg st="2" end="2"/>
                                            </p:txEl>
                                          </p:spTgt>
                                        </p:tgtEl>
                                        <p:attrNameLst>
                                          <p:attrName>style.visibility</p:attrName>
                                        </p:attrNameLst>
                                      </p:cBhvr>
                                      <p:to>
                                        <p:strVal val="visible"/>
                                      </p:to>
                                    </p:set>
                                    <p:animEffect transition="in" filter="fade">
                                      <p:cBhvr>
                                        <p:cTn id="30" dur="500"/>
                                        <p:tgtEl>
                                          <p:spTgt spid="26">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26">
                                            <p:txEl>
                                              <p:pRg st="3" end="3"/>
                                            </p:txEl>
                                          </p:spTgt>
                                        </p:tgtEl>
                                        <p:attrNameLst>
                                          <p:attrName>style.visibility</p:attrName>
                                        </p:attrNameLst>
                                      </p:cBhvr>
                                      <p:to>
                                        <p:strVal val="visible"/>
                                      </p:to>
                                    </p:set>
                                    <p:animEffect transition="in" filter="fade">
                                      <p:cBhvr>
                                        <p:cTn id="35" dur="500"/>
                                        <p:tgtEl>
                                          <p:spTgt spid="2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hapter-slot Placeholder Carrier"/>
          <p:cNvSpPr txBox="1">
            <a:spLocks noGrp="1"/>
          </p:cNvSpPr>
          <p:nvPr>
            <p:ph type="subTitle" idx="1"/>
          </p:nvPr>
        </p:nvSpPr>
        <p:spPr>
          <a:xfrm>
            <a:off x="1546860" y="1257300"/>
            <a:ext cx="2049780" cy="586740"/>
          </a:xfrm>
          <a:prstGeom prst="rect">
            <a:avLst/>
          </a:prstGeom>
          <a:noFill/>
          <a:ln>
            <a:noFill/>
          </a:ln>
        </p:spPr>
        <p:txBody>
          <a:bodyPr wrap="square" lIns="0" tIns="0" rIns="0" bIns="0" anchor="t" anchorCtr="0">
            <a:spAutoFit/>
          </a:bodyPr>
          <a:lstStyle/>
          <a:p>
            <a:pPr marL="0" indent="0" algn="l">
              <a:buNone/>
            </a:pPr>
            <a:r>
              <a:rPr lang="zh-CN" sz="3000" b="1" dirty="0">
                <a:solidFill>
                  <a:srgbClr val="FFFFFF"/>
                </a:solidFill>
                <a:latin typeface="+mn-lt"/>
                <a:ea typeface="+mn-ea"/>
                <a:cs typeface="+mn-cs"/>
              </a:rPr>
              <a:t>记录与优化</a:t>
            </a:r>
          </a:p>
        </p:txBody>
      </p:sp>
      <p:sp>
        <p:nvSpPr>
          <p:cNvPr id="4" name="title-slot Placeholder Carrier"/>
          <p:cNvSpPr/>
          <p:nvPr/>
        </p:nvSpPr>
        <p:spPr>
          <a:xfrm>
            <a:off x="1352549" y="2248852"/>
            <a:ext cx="15637809" cy="623221"/>
          </a:xfrm>
          <a:prstGeom prst="rect">
            <a:avLst/>
          </a:prstGeom>
          <a:noFill/>
          <a:ln>
            <a:noFill/>
          </a:ln>
        </p:spPr>
        <p:txBody>
          <a:bodyPr wrap="none" lIns="0" tIns="0" rIns="0" bIns="0" anchor="t" anchorCtr="0">
            <a:noAutofit/>
          </a:bodyPr>
          <a:lstStyle/>
          <a:p>
            <a:pPr algn="l"/>
            <a:r>
              <a:rPr lang="zh-CN" altLang="en-US" sz="4050" b="1" dirty="0">
                <a:solidFill>
                  <a:srgbClr val="244D87"/>
                </a:solidFill>
                <a:latin typeface="Consolas"/>
                <a:ea typeface="Microsoft YaHei"/>
                <a:cs typeface="Consolas"/>
              </a:rPr>
              <a:t>如果前面有很多根木棍，难道把前缀的所有子集一个个枚举出来吗？</a:t>
            </a:r>
            <a:endParaRPr lang="zh-CN" sz="4050" b="1" dirty="0">
              <a:solidFill>
                <a:srgbClr val="244D87"/>
              </a:solidFill>
              <a:latin typeface="Consolas"/>
              <a:ea typeface="Microsoft YaHei"/>
              <a:cs typeface="Consolas"/>
            </a:endParaRPr>
          </a:p>
        </p:txBody>
      </p:sp>
      <p:grpSp>
        <p:nvGrpSpPr>
          <p:cNvPr id="14" name="Group 8">
            <a:extLst>
              <a:ext uri="{FF2B5EF4-FFF2-40B4-BE49-F238E27FC236}">
                <a16:creationId xmlns:a16="http://schemas.microsoft.com/office/drawing/2014/main" id="{FD58DA71-6F33-411C-52EC-E69CA8BCB96C}"/>
              </a:ext>
            </a:extLst>
          </p:cNvPr>
          <p:cNvGrpSpPr/>
          <p:nvPr/>
        </p:nvGrpSpPr>
        <p:grpSpPr>
          <a:xfrm>
            <a:off x="1508760" y="3560881"/>
            <a:ext cx="15483122" cy="1590950"/>
            <a:chOff x="1507236" y="3501390"/>
            <a:chExt cx="12907994" cy="1590950"/>
          </a:xfrm>
        </p:grpSpPr>
        <mc:AlternateContent xmlns:mc="http://schemas.openxmlformats.org/markup-compatibility/2006">
          <mc:Choice xmlns:a14="http://schemas.microsoft.com/office/drawing/2010/main" Requires="a14">
            <p:sp>
              <p:nvSpPr>
                <p:cNvPr id="15" name="TextBox 7">
                  <a:extLst>
                    <a:ext uri="{FF2B5EF4-FFF2-40B4-BE49-F238E27FC236}">
                      <a16:creationId xmlns:a16="http://schemas.microsoft.com/office/drawing/2014/main" id="{282F7C16-1DC6-C98F-3E23-F9D90B8C911B}"/>
                    </a:ext>
                  </a:extLst>
                </p:cNvPr>
                <p:cNvSpPr/>
                <p:nvPr/>
              </p:nvSpPr>
              <p:spPr>
                <a:xfrm>
                  <a:off x="1507236" y="3501390"/>
                  <a:ext cx="12907994" cy="1590950"/>
                </a:xfrm>
                <a:prstGeom prst="rect">
                  <a:avLst/>
                </a:prstGeom>
                <a:noFill/>
                <a:ln>
                  <a:noFill/>
                </a:ln>
              </p:spPr>
              <p:txBody>
                <a:bodyPr wrap="none" lIns="0" tIns="0" rIns="0" bIns="0" anchor="t" anchorCtr="0">
                  <a:noAutofit/>
                </a:bodyPr>
                <a:lstStyle/>
                <a:p>
                  <a:pPr>
                    <a:lnSpc>
                      <a:spcPct val="150000"/>
                    </a:lnSpc>
                  </a:pPr>
                  <a:r>
                    <a:rPr lang="zh-CN" altLang="en-US" sz="3300" dirty="0">
                      <a:effectLst/>
                      <a:latin typeface="微软雅黑" panose="020B0503020204020204" pitchFamily="34" charset="-122"/>
                      <a:ea typeface="微软雅黑" panose="020B0503020204020204" pitchFamily="34" charset="-122"/>
                    </a:rPr>
                    <a:t>当然不能。假设当前已经处理了 </a:t>
                  </a:r>
                  <a14:m>
                    <m:oMath xmlns:m="http://schemas.openxmlformats.org/officeDocument/2006/math">
                      <m:r>
                        <a:rPr lang="en-US" altLang="zh-CN" sz="3300" i="1" smtClean="0">
                          <a:effectLst/>
                          <a:latin typeface="Cambria Math" panose="02040503050406030204" pitchFamily="18" charset="0"/>
                          <a:ea typeface="微软雅黑" panose="020B0503020204020204" pitchFamily="34" charset="-122"/>
                        </a:rPr>
                        <m:t>𝑖</m:t>
                      </m:r>
                      <m:r>
                        <a:rPr lang="en-US" altLang="zh-CN" sz="3300" i="1" smtClean="0">
                          <a:effectLst/>
                          <a:latin typeface="Cambria Math" panose="02040503050406030204" pitchFamily="18" charset="0"/>
                          <a:ea typeface="微软雅黑" panose="020B0503020204020204" pitchFamily="34" charset="-122"/>
                        </a:rPr>
                        <m:t>−1</m:t>
                      </m:r>
                    </m:oMath>
                  </a14:m>
                  <a:r>
                    <a:rPr lang="en-US" altLang="zh-CN" sz="3300" dirty="0">
                      <a:effectLst/>
                      <a:latin typeface="微软雅黑" panose="020B0503020204020204" pitchFamily="34" charset="-122"/>
                      <a:ea typeface="微软雅黑" panose="020B0503020204020204" pitchFamily="34" charset="-122"/>
                    </a:rPr>
                    <a:t> </a:t>
                  </a:r>
                  <a:r>
                    <a:rPr lang="zh-CN" altLang="en-US" sz="3300" dirty="0">
                      <a:effectLst/>
                      <a:latin typeface="微软雅黑" panose="020B0503020204020204" pitchFamily="34" charset="-122"/>
                      <a:ea typeface="微软雅黑" panose="020B0503020204020204" pitchFamily="34" charset="-122"/>
                    </a:rPr>
                    <a:t>根木棍，那么前缀一共有 </a:t>
                  </a:r>
                  <a14:m>
                    <m:oMath xmlns:m="http://schemas.openxmlformats.org/officeDocument/2006/math">
                      <m:sSup>
                        <m:sSupPr>
                          <m:ctrlPr>
                            <a:rPr lang="en-US" altLang="zh-CN" sz="3300" i="1" smtClean="0">
                              <a:effectLst/>
                              <a:latin typeface="Cambria Math" panose="02040503050406030204" pitchFamily="18" charset="0"/>
                              <a:ea typeface="微软雅黑" panose="020B0503020204020204" pitchFamily="34" charset="-122"/>
                            </a:rPr>
                          </m:ctrlPr>
                        </m:sSupPr>
                        <m:e>
                          <m:r>
                            <a:rPr lang="en-US" altLang="zh-CN" sz="3300" i="1" smtClean="0">
                              <a:effectLst/>
                              <a:latin typeface="Cambria Math" panose="02040503050406030204" pitchFamily="18" charset="0"/>
                              <a:ea typeface="微软雅黑" panose="020B0503020204020204" pitchFamily="34" charset="-122"/>
                            </a:rPr>
                            <m:t>2</m:t>
                          </m:r>
                        </m:e>
                        <m:sup>
                          <m:r>
                            <a:rPr lang="en-US" altLang="zh-CN" sz="3300" i="1" smtClean="0">
                              <a:effectLst/>
                              <a:latin typeface="Cambria Math" panose="02040503050406030204" pitchFamily="18" charset="0"/>
                              <a:ea typeface="微软雅黑" panose="020B0503020204020204" pitchFamily="34" charset="-122"/>
                            </a:rPr>
                            <m:t>𝑖</m:t>
                          </m:r>
                          <m:r>
                            <a:rPr lang="en-US" altLang="zh-CN" sz="3300" i="1" smtClean="0">
                              <a:effectLst/>
                              <a:latin typeface="Cambria Math" panose="02040503050406030204" pitchFamily="18" charset="0"/>
                              <a:ea typeface="微软雅黑" panose="020B0503020204020204" pitchFamily="34" charset="-122"/>
                            </a:rPr>
                            <m:t>−1</m:t>
                          </m:r>
                        </m:sup>
                      </m:sSup>
                    </m:oMath>
                  </a14:m>
                  <a:r>
                    <a:rPr lang="en-US" altLang="zh-CN" sz="3300" dirty="0">
                      <a:effectLst/>
                      <a:latin typeface="微软雅黑" panose="020B0503020204020204" pitchFamily="34" charset="-122"/>
                      <a:ea typeface="微软雅黑" panose="020B0503020204020204" pitchFamily="34" charset="-122"/>
                    </a:rPr>
                    <a:t> </a:t>
                  </a:r>
                  <a:r>
                    <a:rPr lang="zh-CN" altLang="en-US" sz="3300" dirty="0">
                      <a:effectLst/>
                      <a:latin typeface="微软雅黑" panose="020B0503020204020204" pitchFamily="34" charset="-122"/>
                      <a:ea typeface="微软雅黑" panose="020B0503020204020204" pitchFamily="34" charset="-122"/>
                    </a:rPr>
                    <a:t>个子集，</a:t>
                  </a:r>
                  <a:endParaRPr lang="en-US" altLang="zh-CN" sz="3300" dirty="0">
                    <a:effectLst/>
                    <a:latin typeface="微软雅黑" panose="020B0503020204020204" pitchFamily="34" charset="-122"/>
                    <a:ea typeface="微软雅黑" panose="020B0503020204020204" pitchFamily="34" charset="-122"/>
                  </a:endParaRPr>
                </a:p>
                <a:p>
                  <a:pPr>
                    <a:lnSpc>
                      <a:spcPct val="150000"/>
                    </a:lnSpc>
                  </a:pPr>
                  <a:r>
                    <a:rPr lang="zh-CN" altLang="en-US" sz="3300" dirty="0">
                      <a:effectLst/>
                      <a:latin typeface="微软雅黑" panose="020B0503020204020204" pitchFamily="34" charset="-122"/>
                      <a:ea typeface="微软雅黑" panose="020B0503020204020204" pitchFamily="34" charset="-122"/>
                    </a:rPr>
                    <a:t>直接枚举的复杂度是指数级的。</a:t>
                  </a:r>
                </a:p>
              </p:txBody>
            </p:sp>
          </mc:Choice>
          <mc:Fallback>
            <p:sp>
              <p:nvSpPr>
                <p:cNvPr id="15" name="TextBox 7">
                  <a:extLst>
                    <a:ext uri="{FF2B5EF4-FFF2-40B4-BE49-F238E27FC236}">
                      <a16:creationId xmlns:a16="http://schemas.microsoft.com/office/drawing/2014/main" id="{282F7C16-1DC6-C98F-3E23-F9D90B8C911B}"/>
                    </a:ext>
                  </a:extLst>
                </p:cNvPr>
                <p:cNvSpPr>
                  <a:spLocks noRot="1" noChangeAspect="1" noMove="1" noResize="1" noEditPoints="1" noAdjustHandles="1" noChangeArrowheads="1" noChangeShapeType="1" noTextEdit="1"/>
                </p:cNvSpPr>
                <p:nvPr/>
              </p:nvSpPr>
              <p:spPr>
                <a:xfrm>
                  <a:off x="1507236" y="3501390"/>
                  <a:ext cx="12907994" cy="1590950"/>
                </a:xfrm>
                <a:prstGeom prst="rect">
                  <a:avLst/>
                </a:prstGeom>
                <a:blipFill>
                  <a:blip r:embed="rId3"/>
                  <a:stretch>
                    <a:fillRect l="-1654" b="-6897"/>
                  </a:stretch>
                </a:blipFill>
                <a:ln>
                  <a:noFill/>
                </a:ln>
              </p:spPr>
              <p:txBody>
                <a:bodyPr/>
                <a:lstStyle/>
                <a:p>
                  <a:r>
                    <a:rPr lang="en-US">
                      <a:noFill/>
                    </a:rPr>
                    <a:t> </a:t>
                  </a:r>
                </a:p>
              </p:txBody>
            </p:sp>
          </mc:Fallback>
        </mc:AlternateContent>
      </p:grpSp>
      <mc:AlternateContent xmlns:mc="http://schemas.openxmlformats.org/markup-compatibility/2006">
        <mc:Choice xmlns:a14="http://schemas.microsoft.com/office/drawing/2010/main" Requires="a14">
          <p:sp>
            <p:nvSpPr>
              <p:cNvPr id="17" name="TextBox 9">
                <a:extLst>
                  <a:ext uri="{FF2B5EF4-FFF2-40B4-BE49-F238E27FC236}">
                    <a16:creationId xmlns:a16="http://schemas.microsoft.com/office/drawing/2014/main" id="{F867F895-F25F-47EA-6DE5-856D65F11CDB}"/>
                  </a:ext>
                </a:extLst>
              </p:cNvPr>
              <p:cNvSpPr/>
              <p:nvPr/>
            </p:nvSpPr>
            <p:spPr>
              <a:xfrm>
                <a:off x="1546860" y="6129750"/>
                <a:ext cx="14404530" cy="2242772"/>
              </a:xfrm>
              <a:prstGeom prst="rect">
                <a:avLst/>
              </a:prstGeom>
              <a:noFill/>
              <a:ln>
                <a:noFill/>
              </a:ln>
            </p:spPr>
            <p:txBody>
              <a:bodyPr wrap="none" lIns="0" tIns="0" rIns="0" bIns="0" anchor="t" anchorCtr="0">
                <a:noAutofit/>
              </a:bodyPr>
              <a:lstStyle/>
              <a:p>
                <a:pPr>
                  <a:lnSpc>
                    <a:spcPct val="150000"/>
                  </a:lnSpc>
                </a:pPr>
                <a:r>
                  <a:rPr lang="zh-CN" altLang="en-US" sz="3200" dirty="0">
                    <a:effectLst/>
                    <a:latin typeface="微软雅黑" panose="020B0503020204020204" pitchFamily="34" charset="-122"/>
                    <a:ea typeface="微软雅黑" panose="020B0503020204020204" pitchFamily="34" charset="-122"/>
                  </a:rPr>
                  <a:t>设当前木棍长度为 </a:t>
                </a:r>
                <a14:m>
                  <m:oMath xmlns:m="http://schemas.openxmlformats.org/officeDocument/2006/math">
                    <m:r>
                      <a:rPr lang="en-US" altLang="zh-CN" sz="3200" i="1" smtClean="0">
                        <a:effectLst/>
                        <a:latin typeface="Cambria Math" panose="02040503050406030204" pitchFamily="18" charset="0"/>
                        <a:ea typeface="微软雅黑" panose="020B0503020204020204" pitchFamily="34" charset="-122"/>
                      </a:rPr>
                      <m:t>𝑥</m:t>
                    </m:r>
                  </m:oMath>
                </a14:m>
                <a:r>
                  <a:rPr lang="zh-CN" altLang="en-US" sz="3200" dirty="0">
                    <a:effectLst/>
                    <a:latin typeface="微软雅黑" panose="020B0503020204020204" pitchFamily="34" charset="-122"/>
                    <a:ea typeface="微软雅黑" panose="020B0503020204020204" pitchFamily="34" charset="-122"/>
                  </a:rPr>
                  <a:t>，前面选出的木棍长度和为 </a:t>
                </a:r>
                <a14:m>
                  <m:oMath xmlns:m="http://schemas.openxmlformats.org/officeDocument/2006/math">
                    <m:r>
                      <a:rPr lang="en-US" altLang="zh-CN" sz="3200" i="1" smtClean="0">
                        <a:effectLst/>
                        <a:latin typeface="Cambria Math" panose="02040503050406030204" pitchFamily="18" charset="0"/>
                        <a:ea typeface="微软雅黑" panose="020B0503020204020204" pitchFamily="34" charset="-122"/>
                      </a:rPr>
                      <m:t>𝑠</m:t>
                    </m:r>
                  </m:oMath>
                </a14:m>
                <a:r>
                  <a:rPr lang="zh-CN" altLang="en-US" sz="3200" dirty="0">
                    <a:effectLst/>
                    <a:latin typeface="微软雅黑" panose="020B0503020204020204" pitchFamily="34" charset="-122"/>
                    <a:ea typeface="微软雅黑" panose="020B0503020204020204" pitchFamily="34" charset="-122"/>
                  </a:rPr>
                  <a:t>。</a:t>
                </a:r>
              </a:p>
              <a:p>
                <a:pPr>
                  <a:lnSpc>
                    <a:spcPct val="150000"/>
                  </a:lnSpc>
                </a:pPr>
                <a:r>
                  <a:rPr lang="zh-CN" altLang="en-US" sz="3200" dirty="0">
                    <a:effectLst/>
                    <a:latin typeface="微软雅黑" panose="020B0503020204020204" pitchFamily="34" charset="-122"/>
                    <a:ea typeface="微软雅黑" panose="020B0503020204020204" pitchFamily="34" charset="-122"/>
                  </a:rPr>
                  <a:t>加入当前木棍后，多边形条件为：</a:t>
                </a:r>
                <a14:m>
                  <m:oMath xmlns:m="http://schemas.openxmlformats.org/officeDocument/2006/math">
                    <m:r>
                      <a:rPr lang="en-US" altLang="zh-CN" sz="3200" i="1" smtClean="0">
                        <a:effectLst/>
                        <a:latin typeface="Cambria Math" panose="02040503050406030204" pitchFamily="18" charset="0"/>
                        <a:ea typeface="微软雅黑" panose="020B0503020204020204" pitchFamily="34" charset="-122"/>
                      </a:rPr>
                      <m:t>𝑠</m:t>
                    </m:r>
                    <m:r>
                      <a:rPr lang="en-US" altLang="zh-CN" sz="3200" i="1" smtClean="0">
                        <a:effectLst/>
                        <a:latin typeface="Cambria Math" panose="02040503050406030204" pitchFamily="18" charset="0"/>
                        <a:ea typeface="微软雅黑" panose="020B0503020204020204" pitchFamily="34" charset="-122"/>
                      </a:rPr>
                      <m:t>+</m:t>
                    </m:r>
                    <m:r>
                      <a:rPr lang="en-US" altLang="zh-CN" sz="3200" i="1" smtClean="0">
                        <a:effectLst/>
                        <a:latin typeface="Cambria Math" panose="02040503050406030204" pitchFamily="18" charset="0"/>
                        <a:ea typeface="微软雅黑" panose="020B0503020204020204" pitchFamily="34" charset="-122"/>
                      </a:rPr>
                      <m:t>𝑥</m:t>
                    </m:r>
                    <m:r>
                      <a:rPr lang="en-US" altLang="zh-CN" sz="3200" i="1" smtClean="0">
                        <a:effectLst/>
                        <a:latin typeface="Cambria Math" panose="02040503050406030204" pitchFamily="18" charset="0"/>
                        <a:ea typeface="微软雅黑" panose="020B0503020204020204" pitchFamily="34" charset="-122"/>
                      </a:rPr>
                      <m:t>&gt;2</m:t>
                    </m:r>
                    <m:r>
                      <a:rPr lang="en-US" altLang="zh-CN" sz="3200" i="1" smtClean="0">
                        <a:effectLst/>
                        <a:latin typeface="Cambria Math" panose="02040503050406030204" pitchFamily="18" charset="0"/>
                        <a:ea typeface="微软雅黑" panose="020B0503020204020204" pitchFamily="34" charset="-122"/>
                      </a:rPr>
                      <m:t>𝑥</m:t>
                    </m:r>
                    <m:r>
                      <a:rPr lang="zh-CN" altLang="en-US" sz="3200" i="1">
                        <a:latin typeface="Cambria Math" panose="02040503050406030204" pitchFamily="18" charset="0"/>
                        <a:ea typeface="微软雅黑" panose="020B0503020204020204" pitchFamily="34" charset="-122"/>
                      </a:rPr>
                      <m:t>，</m:t>
                    </m:r>
                  </m:oMath>
                </a14:m>
                <a:r>
                  <a:rPr lang="zh-CN" altLang="en-US" sz="3200" dirty="0">
                    <a:effectLst/>
                    <a:latin typeface="微软雅黑" panose="020B0503020204020204" pitchFamily="34" charset="-122"/>
                    <a:ea typeface="微软雅黑" panose="020B0503020204020204" pitchFamily="34" charset="-122"/>
                  </a:rPr>
                  <a:t>化简可得：</a:t>
                </a:r>
                <a14:m>
                  <m:oMath xmlns:m="http://schemas.openxmlformats.org/officeDocument/2006/math">
                    <m:r>
                      <a:rPr lang="en-US" altLang="zh-CN" sz="3200" i="1" smtClean="0">
                        <a:effectLst/>
                        <a:latin typeface="Cambria Math" panose="02040503050406030204" pitchFamily="18" charset="0"/>
                        <a:ea typeface="微软雅黑" panose="020B0503020204020204" pitchFamily="34" charset="-122"/>
                      </a:rPr>
                      <m:t>𝑠</m:t>
                    </m:r>
                    <m:r>
                      <a:rPr lang="en-US" altLang="zh-CN" sz="3200" i="1" smtClean="0">
                        <a:effectLst/>
                        <a:latin typeface="Cambria Math" panose="02040503050406030204" pitchFamily="18" charset="0"/>
                        <a:ea typeface="微软雅黑" panose="020B0503020204020204" pitchFamily="34" charset="-122"/>
                      </a:rPr>
                      <m:t>&gt;</m:t>
                    </m:r>
                    <m:r>
                      <a:rPr lang="en-US" altLang="zh-CN" sz="3200" i="1" smtClean="0">
                        <a:effectLst/>
                        <a:latin typeface="Cambria Math" panose="02040503050406030204" pitchFamily="18" charset="0"/>
                        <a:ea typeface="微软雅黑" panose="020B0503020204020204" pitchFamily="34" charset="-122"/>
                      </a:rPr>
                      <m:t>𝑥</m:t>
                    </m:r>
                  </m:oMath>
                </a14:m>
                <a:endParaRPr lang="zh-CN" altLang="en-US" sz="3200" dirty="0">
                  <a:effectLst/>
                  <a:latin typeface="微软雅黑" panose="020B0503020204020204" pitchFamily="34" charset="-122"/>
                  <a:ea typeface="微软雅黑" panose="020B0503020204020204" pitchFamily="34" charset="-122"/>
                </a:endParaRPr>
              </a:p>
              <a:p>
                <a:pPr>
                  <a:lnSpc>
                    <a:spcPct val="150000"/>
                  </a:lnSpc>
                </a:pPr>
                <a14:m>
                  <m:oMath xmlns:m="http://schemas.openxmlformats.org/officeDocument/2006/math">
                    <m:r>
                      <a:rPr lang="zh-CN" altLang="en-US" sz="3200" i="1" smtClean="0">
                        <a:effectLst/>
                        <a:latin typeface="Cambria Math" panose="02040503050406030204" pitchFamily="18" charset="0"/>
                        <a:ea typeface="微软雅黑" panose="020B0503020204020204" pitchFamily="34" charset="-122"/>
                      </a:rPr>
                      <m:t>因此，当前木棍产生合法方案的关键是：前面选出的木棍长度和是否大于</m:t>
                    </m:r>
                    <m:r>
                      <a:rPr lang="en-US" altLang="zh-CN" sz="3200" i="1">
                        <a:latin typeface="Cambria Math" panose="02040503050406030204" pitchFamily="18" charset="0"/>
                        <a:ea typeface="微软雅黑" panose="020B0503020204020204" pitchFamily="34" charset="-122"/>
                      </a:rPr>
                      <m:t>𝑥</m:t>
                    </m:r>
                  </m:oMath>
                </a14:m>
                <a:r>
                  <a:rPr lang="zh-CN" altLang="en-US" sz="3200" b="1" dirty="0">
                    <a:effectLst/>
                    <a:latin typeface="微软雅黑" panose="020B0503020204020204" pitchFamily="34" charset="-122"/>
                    <a:ea typeface="微软雅黑" panose="020B0503020204020204" pitchFamily="34" charset="-122"/>
                  </a:rPr>
                  <a:t>。</a:t>
                </a:r>
                <a:endParaRPr lang="zh-CN" altLang="en-US" sz="3200" dirty="0">
                  <a:effectLst/>
                  <a:latin typeface="微软雅黑" panose="020B0503020204020204" pitchFamily="34" charset="-122"/>
                  <a:ea typeface="微软雅黑" panose="020B0503020204020204" pitchFamily="34" charset="-122"/>
                </a:endParaRPr>
              </a:p>
            </p:txBody>
          </p:sp>
        </mc:Choice>
        <mc:Fallback>
          <p:sp>
            <p:nvSpPr>
              <p:cNvPr id="17" name="TextBox 9">
                <a:extLst>
                  <a:ext uri="{FF2B5EF4-FFF2-40B4-BE49-F238E27FC236}">
                    <a16:creationId xmlns:a16="http://schemas.microsoft.com/office/drawing/2014/main" id="{F867F895-F25F-47EA-6DE5-856D65F11CDB}"/>
                  </a:ext>
                </a:extLst>
              </p:cNvPr>
              <p:cNvSpPr>
                <a:spLocks noRot="1" noChangeAspect="1" noMove="1" noResize="1" noEditPoints="1" noAdjustHandles="1" noChangeArrowheads="1" noChangeShapeType="1" noTextEdit="1"/>
              </p:cNvSpPr>
              <p:nvPr/>
            </p:nvSpPr>
            <p:spPr>
              <a:xfrm>
                <a:off x="1546860" y="6129750"/>
                <a:ext cx="14404530" cy="2242772"/>
              </a:xfrm>
              <a:prstGeom prst="rect">
                <a:avLst/>
              </a:prstGeom>
              <a:blipFill>
                <a:blip r:embed="rId4"/>
                <a:stretch>
                  <a:fillRect l="-1735" b="-5450"/>
                </a:stretch>
              </a:blipFill>
              <a:ln>
                <a:noFill/>
              </a:ln>
            </p:spPr>
            <p:txBody>
              <a:bodyPr/>
              <a:lstStyle/>
              <a:p>
                <a:r>
                  <a:rPr lang="en-US">
                    <a:noFill/>
                  </a:rPr>
                  <a:t> </a:t>
                </a:r>
              </a:p>
            </p:txBody>
          </p:sp>
        </mc:Fallback>
      </mc:AlternateContent>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3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hapter-slot Placeholder Carrier"/>
          <p:cNvSpPr txBox="1">
            <a:spLocks noGrp="1"/>
          </p:cNvSpPr>
          <p:nvPr>
            <p:ph type="subTitle" idx="1"/>
          </p:nvPr>
        </p:nvSpPr>
        <p:spPr>
          <a:xfrm>
            <a:off x="1546860" y="1257300"/>
            <a:ext cx="2049780" cy="586740"/>
          </a:xfrm>
          <a:prstGeom prst="rect">
            <a:avLst/>
          </a:prstGeom>
          <a:noFill/>
          <a:ln>
            <a:noFill/>
          </a:ln>
        </p:spPr>
        <p:txBody>
          <a:bodyPr wrap="square" lIns="0" tIns="0" rIns="0" bIns="0" anchor="t" anchorCtr="0">
            <a:spAutoFit/>
          </a:bodyPr>
          <a:lstStyle/>
          <a:p>
            <a:pPr marL="0" indent="0" algn="l">
              <a:buNone/>
            </a:pPr>
            <a:r>
              <a:rPr lang="zh-CN" sz="3000" b="1" dirty="0">
                <a:solidFill>
                  <a:srgbClr val="FFFFFF"/>
                </a:solidFill>
                <a:latin typeface="+mn-lt"/>
                <a:ea typeface="+mn-ea"/>
                <a:cs typeface="+mn-cs"/>
              </a:rPr>
              <a:t>记录与优化</a:t>
            </a:r>
          </a:p>
        </p:txBody>
      </p:sp>
      <p:sp>
        <p:nvSpPr>
          <p:cNvPr id="4" name="title-slot Placeholder Carrier"/>
          <p:cNvSpPr/>
          <p:nvPr/>
        </p:nvSpPr>
        <p:spPr>
          <a:xfrm>
            <a:off x="1352549" y="2248852"/>
            <a:ext cx="15637809" cy="623221"/>
          </a:xfrm>
          <a:prstGeom prst="rect">
            <a:avLst/>
          </a:prstGeom>
          <a:noFill/>
          <a:ln>
            <a:noFill/>
          </a:ln>
        </p:spPr>
        <p:txBody>
          <a:bodyPr wrap="none" lIns="0" tIns="0" rIns="0" bIns="0" anchor="t" anchorCtr="0">
            <a:noAutofit/>
          </a:bodyPr>
          <a:lstStyle/>
          <a:p>
            <a:pPr algn="l"/>
            <a:r>
              <a:rPr lang="zh-CN" altLang="en-US" sz="4050" b="1" dirty="0">
                <a:solidFill>
                  <a:srgbClr val="244D87"/>
                </a:solidFill>
                <a:latin typeface="Consolas"/>
                <a:ea typeface="Microsoft YaHei"/>
                <a:cs typeface="Consolas"/>
              </a:rPr>
              <a:t>如果前面有很多根木棍，难道把前缀的所有子集一个个枚举出来吗？</a:t>
            </a:r>
            <a:endParaRPr lang="zh-CN" sz="4050" b="1" dirty="0">
              <a:solidFill>
                <a:srgbClr val="244D87"/>
              </a:solidFill>
              <a:latin typeface="Consolas"/>
              <a:ea typeface="Microsoft YaHei"/>
              <a:cs typeface="Consolas"/>
            </a:endParaRPr>
          </a:p>
        </p:txBody>
      </p:sp>
      <p:grpSp>
        <p:nvGrpSpPr>
          <p:cNvPr id="19" name="Group 13">
            <a:extLst>
              <a:ext uri="{FF2B5EF4-FFF2-40B4-BE49-F238E27FC236}">
                <a16:creationId xmlns:a16="http://schemas.microsoft.com/office/drawing/2014/main" id="{FE2E568F-7236-BDBF-2B5E-8CDC9B866487}"/>
              </a:ext>
            </a:extLst>
          </p:cNvPr>
          <p:cNvGrpSpPr/>
          <p:nvPr/>
        </p:nvGrpSpPr>
        <p:grpSpPr>
          <a:xfrm>
            <a:off x="1782265" y="3153121"/>
            <a:ext cx="16328313" cy="2306376"/>
            <a:chOff x="1508759" y="7796372"/>
            <a:chExt cx="11754689" cy="4440780"/>
          </a:xfrm>
        </p:grpSpPr>
        <mc:AlternateContent xmlns:mc="http://schemas.openxmlformats.org/markup-compatibility/2006">
          <mc:Choice xmlns:a14="http://schemas.microsoft.com/office/drawing/2010/main" Requires="a14">
            <p:sp>
              <p:nvSpPr>
                <p:cNvPr id="20" name="TextBox 12">
                  <a:extLst>
                    <a:ext uri="{FF2B5EF4-FFF2-40B4-BE49-F238E27FC236}">
                      <a16:creationId xmlns:a16="http://schemas.microsoft.com/office/drawing/2014/main" id="{84CD3327-4872-C53B-0B57-A295942E8C0D}"/>
                    </a:ext>
                  </a:extLst>
                </p:cNvPr>
                <p:cNvSpPr/>
                <p:nvPr/>
              </p:nvSpPr>
              <p:spPr>
                <a:xfrm>
                  <a:off x="1508759" y="7796372"/>
                  <a:ext cx="11754689" cy="4440780"/>
                </a:xfrm>
                <a:prstGeom prst="rect">
                  <a:avLst/>
                </a:prstGeom>
                <a:noFill/>
                <a:ln>
                  <a:noFill/>
                </a:ln>
              </p:spPr>
              <p:txBody>
                <a:bodyPr wrap="none" lIns="0" tIns="0" rIns="0" bIns="0" anchor="t" anchorCtr="0">
                  <a:noAutofit/>
                </a:bodyPr>
                <a:lstStyle/>
                <a:p>
                  <a:pPr>
                    <a:lnSpc>
                      <a:spcPct val="150000"/>
                    </a:lnSpc>
                  </a:pPr>
                  <a:r>
                    <a:rPr lang="zh-CN" altLang="en-US" sz="3300" dirty="0">
                      <a:effectLst/>
                      <a:latin typeface="微软雅黑" panose="020B0503020204020204" pitchFamily="34" charset="-122"/>
                      <a:ea typeface="微软雅黑" panose="020B0503020204020204" pitchFamily="34" charset="-122"/>
                    </a:rPr>
                    <a:t>例如，木棍为 </a:t>
                  </a:r>
                  <a14:m>
                    <m:oMath xmlns:m="http://schemas.openxmlformats.org/officeDocument/2006/math">
                      <m:r>
                        <a:rPr lang="en-US" altLang="zh-CN" sz="3300" i="1" smtClean="0">
                          <a:effectLst/>
                          <a:latin typeface="Cambria Math" panose="02040503050406030204" pitchFamily="18" charset="0"/>
                          <a:ea typeface="微软雅黑" panose="020B0503020204020204" pitchFamily="34" charset="-122"/>
                        </a:rPr>
                        <m:t>1,2,3</m:t>
                      </m:r>
                    </m:oMath>
                  </a14:m>
                  <a:r>
                    <a:rPr lang="zh-CN" altLang="en-US" sz="3300" dirty="0">
                      <a:effectLst/>
                      <a:latin typeface="微软雅黑" panose="020B0503020204020204" pitchFamily="34" charset="-122"/>
                      <a:ea typeface="微软雅黑" panose="020B0503020204020204" pitchFamily="34" charset="-122"/>
                    </a:rPr>
                    <a:t>：</a:t>
                  </a:r>
                </a:p>
                <a:p>
                  <a:pPr indent="-285750">
                    <a:lnSpc>
                      <a:spcPct val="150000"/>
                    </a:lnSpc>
                    <a:buClr>
                      <a:srgbClr val="000000"/>
                    </a:buClr>
                    <a:buFont typeface="微软雅黑" panose="020B0503020204020204" pitchFamily="34" charset="-122"/>
                    <a:buChar char="•"/>
                  </a:pPr>
                  <a:r>
                    <a:rPr lang="zh-CN" altLang="en-US" sz="3300" dirty="0">
                      <a:effectLst/>
                      <a:latin typeface="微软雅黑" panose="020B0503020204020204" pitchFamily="34" charset="-122"/>
                      <a:ea typeface="微软雅黑" panose="020B0503020204020204" pitchFamily="34" charset="-122"/>
                    </a:rPr>
                    <a:t>子集 </a:t>
                  </a:r>
                  <a14:m>
                    <m:oMath xmlns:m="http://schemas.openxmlformats.org/officeDocument/2006/math">
                      <m:r>
                        <m:rPr>
                          <m:lit/>
                        </m:rPr>
                        <a:rPr lang="en-US" altLang="zh-CN" sz="3300" b="0" i="0" smtClean="0">
                          <a:effectLst/>
                          <a:latin typeface="Cambria Math" panose="02040503050406030204" pitchFamily="18" charset="0"/>
                          <a:ea typeface="微软雅黑" panose="020B0503020204020204" pitchFamily="34" charset="-122"/>
                        </a:rPr>
                        <m:t>{</m:t>
                      </m:r>
                      <m:r>
                        <a:rPr lang="en-US" altLang="zh-CN" sz="3300" b="0" i="0" smtClean="0">
                          <a:effectLst/>
                          <a:latin typeface="Cambria Math" panose="02040503050406030204" pitchFamily="18" charset="0"/>
                          <a:ea typeface="微软雅黑" panose="020B0503020204020204" pitchFamily="34" charset="-122"/>
                        </a:rPr>
                        <m:t>3</m:t>
                      </m:r>
                      <m:r>
                        <m:rPr>
                          <m:lit/>
                        </m:rPr>
                        <a:rPr lang="en-US" altLang="zh-CN" sz="3300" b="0" i="0" smtClean="0">
                          <a:effectLst/>
                          <a:latin typeface="Cambria Math" panose="02040503050406030204" pitchFamily="18" charset="0"/>
                          <a:ea typeface="微软雅黑" panose="020B0503020204020204" pitchFamily="34" charset="-122"/>
                        </a:rPr>
                        <m:t>}</m:t>
                      </m:r>
                    </m:oMath>
                  </a14:m>
                  <a:r>
                    <a:rPr lang="en-US" altLang="zh-CN" sz="3300" dirty="0">
                      <a:effectLst/>
                      <a:latin typeface="微软雅黑" panose="020B0503020204020204" pitchFamily="34" charset="-122"/>
                      <a:ea typeface="微软雅黑" panose="020B0503020204020204" pitchFamily="34" charset="-122"/>
                    </a:rPr>
                    <a:t> </a:t>
                  </a:r>
                  <a:r>
                    <a:rPr lang="zh-CN" altLang="en-US" sz="3300" dirty="0">
                      <a:effectLst/>
                      <a:latin typeface="微软雅黑" panose="020B0503020204020204" pitchFamily="34" charset="-122"/>
                      <a:ea typeface="微软雅黑" panose="020B0503020204020204" pitchFamily="34" charset="-122"/>
                    </a:rPr>
                    <a:t>的长度和为 </a:t>
                  </a:r>
                  <a14:m>
                    <m:oMath xmlns:m="http://schemas.openxmlformats.org/officeDocument/2006/math">
                      <m:r>
                        <a:rPr lang="en-US" altLang="zh-CN" sz="3300" b="0" i="0" smtClean="0">
                          <a:effectLst/>
                          <a:latin typeface="Cambria Math" panose="02040503050406030204" pitchFamily="18" charset="0"/>
                          <a:ea typeface="微软雅黑" panose="020B0503020204020204" pitchFamily="34" charset="-122"/>
                        </a:rPr>
                        <m:t>3</m:t>
                      </m:r>
                    </m:oMath>
                  </a14:m>
                  <a:r>
                    <a:rPr lang="zh-CN" altLang="en-US" sz="3300" dirty="0">
                      <a:effectLst/>
                      <a:latin typeface="微软雅黑" panose="020B0503020204020204" pitchFamily="34" charset="-122"/>
                      <a:ea typeface="微软雅黑" panose="020B0503020204020204" pitchFamily="34" charset="-122"/>
                    </a:rPr>
                    <a:t>；</a:t>
                  </a:r>
                </a:p>
                <a:p>
                  <a:pPr indent="-285750">
                    <a:lnSpc>
                      <a:spcPct val="150000"/>
                    </a:lnSpc>
                    <a:buClr>
                      <a:srgbClr val="000000"/>
                    </a:buClr>
                    <a:buFont typeface="微软雅黑" panose="020B0503020204020204" pitchFamily="34" charset="-122"/>
                    <a:buChar char="•"/>
                  </a:pPr>
                  <a:r>
                    <a:rPr lang="zh-CN" altLang="en-US" sz="3300" dirty="0">
                      <a:effectLst/>
                      <a:latin typeface="微软雅黑" panose="020B0503020204020204" pitchFamily="34" charset="-122"/>
                      <a:ea typeface="微软雅黑" panose="020B0503020204020204" pitchFamily="34" charset="-122"/>
                    </a:rPr>
                    <a:t>子集 </a:t>
                  </a:r>
                  <a14:m>
                    <m:oMath xmlns:m="http://schemas.openxmlformats.org/officeDocument/2006/math">
                      <m:r>
                        <m:rPr>
                          <m:lit/>
                        </m:rPr>
                        <a:rPr lang="en-US" altLang="zh-CN" sz="3300" b="0" i="0" smtClean="0">
                          <a:effectLst/>
                          <a:latin typeface="Cambria Math" panose="02040503050406030204" pitchFamily="18" charset="0"/>
                          <a:ea typeface="微软雅黑" panose="020B0503020204020204" pitchFamily="34" charset="-122"/>
                        </a:rPr>
                        <m:t>{</m:t>
                      </m:r>
                      <m:r>
                        <a:rPr lang="en-US" altLang="zh-CN" sz="3300" b="0" i="0" smtClean="0">
                          <a:effectLst/>
                          <a:latin typeface="Cambria Math" panose="02040503050406030204" pitchFamily="18" charset="0"/>
                          <a:ea typeface="微软雅黑" panose="020B0503020204020204" pitchFamily="34" charset="-122"/>
                        </a:rPr>
                        <m:t>1,2</m:t>
                      </m:r>
                      <m:r>
                        <m:rPr>
                          <m:lit/>
                        </m:rPr>
                        <a:rPr lang="en-US" altLang="zh-CN" sz="3300" b="0" i="0" smtClean="0">
                          <a:effectLst/>
                          <a:latin typeface="Cambria Math" panose="02040503050406030204" pitchFamily="18" charset="0"/>
                          <a:ea typeface="微软雅黑" panose="020B0503020204020204" pitchFamily="34" charset="-122"/>
                        </a:rPr>
                        <m:t>}</m:t>
                      </m:r>
                    </m:oMath>
                  </a14:m>
                  <a:r>
                    <a:rPr lang="en-US" altLang="zh-CN" sz="3300" dirty="0">
                      <a:effectLst/>
                      <a:latin typeface="微软雅黑" panose="020B0503020204020204" pitchFamily="34" charset="-122"/>
                      <a:ea typeface="微软雅黑" panose="020B0503020204020204" pitchFamily="34" charset="-122"/>
                    </a:rPr>
                    <a:t> </a:t>
                  </a:r>
                  <a:r>
                    <a:rPr lang="zh-CN" altLang="en-US" sz="3300" dirty="0">
                      <a:effectLst/>
                      <a:latin typeface="微软雅黑" panose="020B0503020204020204" pitchFamily="34" charset="-122"/>
                      <a:ea typeface="微软雅黑" panose="020B0503020204020204" pitchFamily="34" charset="-122"/>
                    </a:rPr>
                    <a:t>的长度和也为 </a:t>
                  </a:r>
                  <a14:m>
                    <m:oMath xmlns:m="http://schemas.openxmlformats.org/officeDocument/2006/math">
                      <m:r>
                        <a:rPr lang="en-US" altLang="zh-CN" sz="3300" b="0" i="0" smtClean="0">
                          <a:effectLst/>
                          <a:latin typeface="Cambria Math" panose="02040503050406030204" pitchFamily="18" charset="0"/>
                          <a:ea typeface="微软雅黑" panose="020B0503020204020204" pitchFamily="34" charset="-122"/>
                        </a:rPr>
                        <m:t>3</m:t>
                      </m:r>
                    </m:oMath>
                  </a14:m>
                  <a:r>
                    <a:rPr lang="zh-CN" altLang="en-US" sz="3300" dirty="0">
                      <a:effectLst/>
                      <a:latin typeface="微软雅黑" panose="020B0503020204020204" pitchFamily="34" charset="-122"/>
                      <a:ea typeface="微软雅黑" panose="020B0503020204020204" pitchFamily="34" charset="-122"/>
                    </a:rPr>
                    <a:t>。</a:t>
                  </a:r>
                </a:p>
              </p:txBody>
            </p:sp>
          </mc:Choice>
          <mc:Fallback>
            <p:sp>
              <p:nvSpPr>
                <p:cNvPr id="20" name="TextBox 12">
                  <a:extLst>
                    <a:ext uri="{FF2B5EF4-FFF2-40B4-BE49-F238E27FC236}">
                      <a16:creationId xmlns:a16="http://schemas.microsoft.com/office/drawing/2014/main" id="{84CD3327-4872-C53B-0B57-A295942E8C0D}"/>
                    </a:ext>
                  </a:extLst>
                </p:cNvPr>
                <p:cNvSpPr>
                  <a:spLocks noRot="1" noChangeAspect="1" noMove="1" noResize="1" noEditPoints="1" noAdjustHandles="1" noChangeArrowheads="1" noChangeShapeType="1" noTextEdit="1"/>
                </p:cNvSpPr>
                <p:nvPr/>
              </p:nvSpPr>
              <p:spPr>
                <a:xfrm>
                  <a:off x="1508759" y="7796372"/>
                  <a:ext cx="11754689" cy="4440780"/>
                </a:xfrm>
                <a:prstGeom prst="rect">
                  <a:avLst/>
                </a:prstGeom>
                <a:blipFill>
                  <a:blip r:embed="rId3"/>
                  <a:stretch>
                    <a:fillRect l="-1717" b="-6596"/>
                  </a:stretch>
                </a:blipFill>
                <a:ln>
                  <a:noFill/>
                </a:ln>
              </p:spPr>
              <p:txBody>
                <a:bodyPr/>
                <a:lstStyle/>
                <a:p>
                  <a:r>
                    <a:rPr lang="en-US">
                      <a:noFill/>
                    </a:rPr>
                    <a:t> </a:t>
                  </a:r>
                </a:p>
              </p:txBody>
            </p:sp>
          </mc:Fallback>
        </mc:AlternateContent>
      </p:grpSp>
      <mc:AlternateContent xmlns:mc="http://schemas.openxmlformats.org/markup-compatibility/2006">
        <mc:Choice xmlns:a14="http://schemas.microsoft.com/office/drawing/2010/main" Requires="a14">
          <p:sp>
            <p:nvSpPr>
              <p:cNvPr id="8" name="文本框 7">
                <a:extLst>
                  <a:ext uri="{FF2B5EF4-FFF2-40B4-BE49-F238E27FC236}">
                    <a16:creationId xmlns:a16="http://schemas.microsoft.com/office/drawing/2014/main" id="{F0445D52-56EF-2FFC-171A-70EA6CF85037}"/>
                  </a:ext>
                </a:extLst>
              </p:cNvPr>
              <p:cNvSpPr txBox="1"/>
              <p:nvPr/>
            </p:nvSpPr>
            <p:spPr>
              <a:xfrm>
                <a:off x="1710155" y="5653139"/>
                <a:ext cx="14922595" cy="2088200"/>
              </a:xfrm>
              <a:prstGeom prst="rect">
                <a:avLst/>
              </a:prstGeom>
              <a:noFill/>
            </p:spPr>
            <p:txBody>
              <a:bodyPr wrap="square">
                <a:spAutoFit/>
              </a:bodyPr>
              <a:lstStyle/>
              <a:p>
                <a:pPr>
                  <a:lnSpc>
                    <a:spcPct val="150000"/>
                  </a:lnSpc>
                </a:pPr>
                <a:r>
                  <a:rPr lang="zh-CN" altLang="en-US" sz="3000" dirty="0">
                    <a:effectLst/>
                    <a:latin typeface="微软雅黑" panose="020B0503020204020204" pitchFamily="34" charset="-122"/>
                    <a:ea typeface="微软雅黑" panose="020B0503020204020204" pitchFamily="34" charset="-122"/>
                  </a:rPr>
                  <a:t>虽然这两个子集选择的木棍不同，但对于当前木棍来说，它们的长度和相同，因此判断是否能产生合法方案结果也完全相同。</a:t>
                </a:r>
              </a:p>
              <a:p>
                <a:pPr>
                  <a:lnSpc>
                    <a:spcPct val="150000"/>
                  </a:lnSpc>
                </a:pPr>
                <a:r>
                  <a:rPr lang="zh-CN" altLang="en-US" sz="3000" dirty="0">
                    <a:effectLst/>
                    <a:latin typeface="微软雅黑" panose="020B0503020204020204" pitchFamily="34" charset="-122"/>
                    <a:ea typeface="微软雅黑" panose="020B0503020204020204" pitchFamily="34" charset="-122"/>
                  </a:rPr>
                  <a:t>所以，我们不需要知道每个子集的具体内容，只需要统计：</a:t>
                </a:r>
                <a:r>
                  <a:rPr lang="zh-CN" altLang="en-US" sz="3000" b="1" dirty="0">
                    <a:effectLst/>
                    <a:latin typeface="微软雅黑" panose="020B0503020204020204" pitchFamily="34" charset="-122"/>
                    <a:ea typeface="微软雅黑" panose="020B0503020204020204" pitchFamily="34" charset="-122"/>
                  </a:rPr>
                  <a:t>长度和为 </a:t>
                </a:r>
                <a14:m>
                  <m:oMath xmlns:m="http://schemas.openxmlformats.org/officeDocument/2006/math">
                    <m:r>
                      <a:rPr lang="en-US" altLang="zh-CN" sz="3000" b="1" i="1" smtClean="0">
                        <a:effectLst/>
                        <a:latin typeface="Cambria Math" panose="02040503050406030204" pitchFamily="18" charset="0"/>
                        <a:ea typeface="微软雅黑" panose="020B0503020204020204" pitchFamily="34" charset="-122"/>
                      </a:rPr>
                      <m:t>𝒔</m:t>
                    </m:r>
                  </m:oMath>
                </a14:m>
                <a:r>
                  <a:rPr lang="en-US" altLang="zh-CN" sz="3000" b="1" dirty="0">
                    <a:effectLst/>
                    <a:latin typeface="微软雅黑" panose="020B0503020204020204" pitchFamily="34" charset="-122"/>
                    <a:ea typeface="微软雅黑" panose="020B0503020204020204" pitchFamily="34" charset="-122"/>
                  </a:rPr>
                  <a:t> </a:t>
                </a:r>
                <a:r>
                  <a:rPr lang="zh-CN" altLang="en-US" sz="3000" b="1" dirty="0">
                    <a:effectLst/>
                    <a:latin typeface="微软雅黑" panose="020B0503020204020204" pitchFamily="34" charset="-122"/>
                    <a:ea typeface="微软雅黑" panose="020B0503020204020204" pitchFamily="34" charset="-122"/>
                  </a:rPr>
                  <a:t>的子集有多少个。</a:t>
                </a:r>
                <a:endParaRPr lang="zh-CN" altLang="en-US" sz="3000" dirty="0">
                  <a:effectLst/>
                  <a:latin typeface="微软雅黑" panose="020B0503020204020204" pitchFamily="34" charset="-122"/>
                  <a:ea typeface="微软雅黑" panose="020B0503020204020204" pitchFamily="34" charset="-122"/>
                </a:endParaRPr>
              </a:p>
            </p:txBody>
          </p:sp>
        </mc:Choice>
        <mc:Fallback>
          <p:sp>
            <p:nvSpPr>
              <p:cNvPr id="8" name="文本框 7">
                <a:extLst>
                  <a:ext uri="{FF2B5EF4-FFF2-40B4-BE49-F238E27FC236}">
                    <a16:creationId xmlns:a16="http://schemas.microsoft.com/office/drawing/2014/main" id="{F0445D52-56EF-2FFC-171A-70EA6CF85037}"/>
                  </a:ext>
                </a:extLst>
              </p:cNvPr>
              <p:cNvSpPr txBox="1">
                <a:spLocks noRot="1" noChangeAspect="1" noMove="1" noResize="1" noEditPoints="1" noAdjustHandles="1" noChangeArrowheads="1" noChangeShapeType="1" noTextEdit="1"/>
              </p:cNvSpPr>
              <p:nvPr/>
            </p:nvSpPr>
            <p:spPr>
              <a:xfrm>
                <a:off x="1710155" y="5653139"/>
                <a:ext cx="14922595" cy="2088200"/>
              </a:xfrm>
              <a:prstGeom prst="rect">
                <a:avLst/>
              </a:prstGeom>
              <a:blipFill>
                <a:blip r:embed="rId4"/>
                <a:stretch>
                  <a:fillRect l="-981" r="-3515" b="-7872"/>
                </a:stretch>
              </a:blipFill>
            </p:spPr>
            <p:txBody>
              <a:bodyPr/>
              <a:lstStyle/>
              <a:p>
                <a:r>
                  <a:rPr lang="en-US">
                    <a:noFill/>
                  </a:rPr>
                  <a:t> </a:t>
                </a:r>
              </a:p>
            </p:txBody>
          </p:sp>
        </mc:Fallback>
      </mc:AlternateContent>
      <p:sp>
        <p:nvSpPr>
          <p:cNvPr id="10" name="文本框 9">
            <a:extLst>
              <a:ext uri="{FF2B5EF4-FFF2-40B4-BE49-F238E27FC236}">
                <a16:creationId xmlns:a16="http://schemas.microsoft.com/office/drawing/2014/main" id="{F42CAE7D-2916-9CC3-FD3B-CC2267B427F7}"/>
              </a:ext>
            </a:extLst>
          </p:cNvPr>
          <p:cNvSpPr txBox="1"/>
          <p:nvPr/>
        </p:nvSpPr>
        <p:spPr>
          <a:xfrm>
            <a:off x="1710155" y="8023607"/>
            <a:ext cx="15208093" cy="1395703"/>
          </a:xfrm>
          <a:prstGeom prst="rect">
            <a:avLst/>
          </a:prstGeom>
          <a:noFill/>
        </p:spPr>
        <p:txBody>
          <a:bodyPr wrap="square">
            <a:spAutoFit/>
          </a:bodyPr>
          <a:lstStyle/>
          <a:p>
            <a:pPr>
              <a:lnSpc>
                <a:spcPct val="150000"/>
              </a:lnSpc>
            </a:pPr>
            <a:r>
              <a:rPr lang="zh-CN" altLang="en-US" sz="3000" dirty="0">
                <a:effectLst/>
                <a:latin typeface="微软雅黑" panose="020B0503020204020204" pitchFamily="34" charset="-122"/>
                <a:ea typeface="微软雅黑" panose="020B0503020204020204" pitchFamily="34" charset="-122"/>
              </a:rPr>
              <a:t>结论：</a:t>
            </a:r>
            <a:r>
              <a:rPr lang="zh-CN" altLang="en-US" sz="3000" b="1" dirty="0">
                <a:effectLst/>
                <a:latin typeface="微软雅黑" panose="020B0503020204020204" pitchFamily="34" charset="-122"/>
                <a:ea typeface="微软雅黑" panose="020B0503020204020204" pitchFamily="34" charset="-122"/>
              </a:rPr>
              <a:t>判断一个前缀子集能否与当前木棍组成多边形时，并不关心这个子集具体选择了哪些木棍，只关心它们的长度和是多少。</a:t>
            </a:r>
            <a:endParaRPr lang="zh-CN" altLang="en-US" sz="3000" dirty="0">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5421903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35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fade">
                                      <p:cBhvr>
                                        <p:cTn id="12" dur="500"/>
                                        <p:tgtEl>
                                          <p:spTgt spid="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animEffect transition="in" filter="fade">
                                      <p:cBhvr>
                                        <p:cTn id="17" dur="500"/>
                                        <p:tgtEl>
                                          <p:spTgt spid="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xEl>
                                              <p:pRg st="0" end="0"/>
                                            </p:txEl>
                                          </p:spTgt>
                                        </p:tgtEl>
                                        <p:attrNameLst>
                                          <p:attrName>style.visibility</p:attrName>
                                        </p:attrNameLst>
                                      </p:cBhvr>
                                      <p:to>
                                        <p:strVal val="visible"/>
                                      </p:to>
                                    </p:set>
                                    <p:animEffect transition="in" filter="fade">
                                      <p:cBhvr>
                                        <p:cTn id="22"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hapter-slot Placeholder Carrier"/>
          <p:cNvSpPr txBox="1">
            <a:spLocks noGrp="1"/>
          </p:cNvSpPr>
          <p:nvPr>
            <p:ph type="subTitle" idx="1"/>
          </p:nvPr>
        </p:nvSpPr>
        <p:spPr>
          <a:xfrm>
            <a:off x="1546860" y="1257300"/>
            <a:ext cx="2049780" cy="586740"/>
          </a:xfrm>
          <a:prstGeom prst="rect">
            <a:avLst/>
          </a:prstGeom>
          <a:noFill/>
          <a:ln>
            <a:noFill/>
          </a:ln>
        </p:spPr>
        <p:txBody>
          <a:bodyPr wrap="square" lIns="0" tIns="0" rIns="0" bIns="0" anchor="t" anchorCtr="0">
            <a:spAutoFit/>
          </a:bodyPr>
          <a:lstStyle/>
          <a:p>
            <a:pPr marL="0" indent="0" algn="l">
              <a:buNone/>
            </a:pPr>
            <a:r>
              <a:rPr lang="zh-CN" sz="3000" b="1" dirty="0">
                <a:solidFill>
                  <a:srgbClr val="FFFFFF"/>
                </a:solidFill>
                <a:latin typeface="+mn-lt"/>
                <a:ea typeface="+mn-ea"/>
                <a:cs typeface="+mn-cs"/>
              </a:rPr>
              <a:t>记录与优化</a:t>
            </a:r>
          </a:p>
        </p:txBody>
      </p:sp>
      <mc:AlternateContent xmlns:mc="http://schemas.openxmlformats.org/markup-compatibility/2006">
        <mc:Choice xmlns:a14="http://schemas.microsoft.com/office/drawing/2010/main" Requires="a14">
          <p:sp>
            <p:nvSpPr>
              <p:cNvPr id="6" name="title-slot Placeholder Carrier"/>
              <p:cNvSpPr/>
              <p:nvPr/>
            </p:nvSpPr>
            <p:spPr>
              <a:xfrm>
                <a:off x="1352550" y="2248852"/>
                <a:ext cx="8295715" cy="623221"/>
              </a:xfrm>
              <a:prstGeom prst="rect">
                <a:avLst/>
              </a:prstGeom>
              <a:noFill/>
              <a:ln>
                <a:noFill/>
              </a:ln>
            </p:spPr>
            <p:txBody>
              <a:bodyPr wrap="none" lIns="0" tIns="0" rIns="0" bIns="0" anchor="t" anchorCtr="0">
                <a:noAutofit/>
              </a:bodyPr>
              <a:lstStyle/>
              <a:p>
                <a:pPr algn="l"/>
                <a:r>
                  <a:rPr lang="zh-CN" altLang="en-US" sz="4050" b="1" dirty="0">
                    <a:solidFill>
                      <a:schemeClr val="tx2"/>
                    </a:solidFill>
                    <a:latin typeface="Consolas"/>
                    <a:ea typeface="Microsoft YaHei"/>
                    <a:cs typeface="Consolas"/>
                  </a:rPr>
                  <a:t>考虑</a:t>
                </a:r>
                <a:r>
                  <a:rPr lang="zh-CN" altLang="en-US" sz="4050" b="1" dirty="0">
                    <a:solidFill>
                      <a:schemeClr val="tx2"/>
                    </a:solidFill>
                    <a:effectLst/>
                    <a:latin typeface="微软雅黑" panose="020B0503020204020204" pitchFamily="34" charset="-122"/>
                    <a:ea typeface="微软雅黑" panose="020B0503020204020204" pitchFamily="34" charset="-122"/>
                  </a:rPr>
                  <a:t>如何凑出长度和为 </a:t>
                </a:r>
                <a14:m>
                  <m:oMath xmlns:m="http://schemas.openxmlformats.org/officeDocument/2006/math">
                    <m:r>
                      <a:rPr lang="en-US" altLang="zh-CN" sz="4050" b="1" i="1" smtClean="0">
                        <a:solidFill>
                          <a:schemeClr val="tx2"/>
                        </a:solidFill>
                        <a:effectLst/>
                        <a:latin typeface="Cambria Math" panose="02040503050406030204" pitchFamily="18" charset="0"/>
                        <a:ea typeface="微软雅黑" panose="020B0503020204020204" pitchFamily="34" charset="-122"/>
                      </a:rPr>
                      <m:t>𝒔</m:t>
                    </m:r>
                  </m:oMath>
                </a14:m>
                <a:r>
                  <a:rPr lang="en-US" altLang="zh-CN" sz="4050" b="1" dirty="0">
                    <a:solidFill>
                      <a:schemeClr val="tx2"/>
                    </a:solidFill>
                    <a:effectLst/>
                    <a:latin typeface="微软雅黑" panose="020B0503020204020204" pitchFamily="34" charset="-122"/>
                    <a:ea typeface="微软雅黑" panose="020B0503020204020204" pitchFamily="34" charset="-122"/>
                  </a:rPr>
                  <a:t> </a:t>
                </a:r>
                <a:r>
                  <a:rPr lang="zh-CN" altLang="en-US" sz="4050" b="1" dirty="0">
                    <a:solidFill>
                      <a:schemeClr val="tx2"/>
                    </a:solidFill>
                    <a:effectLst/>
                    <a:latin typeface="微软雅黑" panose="020B0503020204020204" pitchFamily="34" charset="-122"/>
                    <a:ea typeface="微软雅黑" panose="020B0503020204020204" pitchFamily="34" charset="-122"/>
                  </a:rPr>
                  <a:t>的方案</a:t>
                </a:r>
                <a:endParaRPr lang="zh-CN" sz="4050" b="1" dirty="0">
                  <a:solidFill>
                    <a:schemeClr val="tx2"/>
                  </a:solidFill>
                  <a:latin typeface="Consolas"/>
                  <a:ea typeface="Microsoft YaHei"/>
                  <a:cs typeface="Consolas"/>
                </a:endParaRPr>
              </a:p>
            </p:txBody>
          </p:sp>
        </mc:Choice>
        <mc:Fallback>
          <p:sp>
            <p:nvSpPr>
              <p:cNvPr id="6" name="title-slot Placeholder Carrier"/>
              <p:cNvSpPr>
                <a:spLocks noRot="1" noChangeAspect="1" noMove="1" noResize="1" noEditPoints="1" noAdjustHandles="1" noChangeArrowheads="1" noChangeShapeType="1" noTextEdit="1"/>
              </p:cNvSpPr>
              <p:nvPr/>
            </p:nvSpPr>
            <p:spPr>
              <a:xfrm>
                <a:off x="1352550" y="2248852"/>
                <a:ext cx="8295715" cy="623221"/>
              </a:xfrm>
              <a:prstGeom prst="rect">
                <a:avLst/>
              </a:prstGeom>
              <a:blipFill>
                <a:blip r:embed="rId3"/>
                <a:stretch>
                  <a:fillRect l="-3747" t="-26471" b="-48039"/>
                </a:stretch>
              </a:blipFill>
              <a:ln>
                <a:noFill/>
              </a:ln>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5" name="文本框 14">
                <a:extLst>
                  <a:ext uri="{FF2B5EF4-FFF2-40B4-BE49-F238E27FC236}">
                    <a16:creationId xmlns:a16="http://schemas.microsoft.com/office/drawing/2014/main" id="{844C8F6C-E188-1C6E-31B6-BDE608ECBA01}"/>
                  </a:ext>
                </a:extLst>
              </p:cNvPr>
              <p:cNvSpPr txBox="1"/>
              <p:nvPr/>
            </p:nvSpPr>
            <p:spPr>
              <a:xfrm>
                <a:off x="1502036" y="3167151"/>
                <a:ext cx="15501770" cy="1526059"/>
              </a:xfrm>
              <a:prstGeom prst="rect">
                <a:avLst/>
              </a:prstGeom>
              <a:noFill/>
            </p:spPr>
            <p:txBody>
              <a:bodyPr wrap="square">
                <a:spAutoFit/>
              </a:bodyPr>
              <a:lstStyle/>
              <a:p>
                <a:pPr>
                  <a:lnSpc>
                    <a:spcPct val="150000"/>
                  </a:lnSpc>
                </a:pPr>
                <a:r>
                  <a:rPr lang="zh-CN" altLang="en-US" sz="3300" dirty="0">
                    <a:effectLst/>
                    <a:latin typeface="微软雅黑" panose="020B0503020204020204" pitchFamily="34" charset="-122"/>
                    <a:ea typeface="微软雅黑" panose="020B0503020204020204" pitchFamily="34" charset="-122"/>
                  </a:rPr>
                  <a:t>既然只需要知道</a:t>
                </a:r>
                <a:r>
                  <a:rPr lang="zh-CN" altLang="en-US" sz="3300" b="1" dirty="0">
                    <a:effectLst/>
                    <a:latin typeface="微软雅黑" panose="020B0503020204020204" pitchFamily="34" charset="-122"/>
                    <a:ea typeface="微软雅黑" panose="020B0503020204020204" pitchFamily="34" charset="-122"/>
                  </a:rPr>
                  <a:t>长度和为 </a:t>
                </a:r>
                <a14:m>
                  <m:oMath xmlns:m="http://schemas.openxmlformats.org/officeDocument/2006/math">
                    <m:r>
                      <a:rPr lang="en-US" altLang="zh-CN" sz="3300" b="1" i="1" smtClean="0">
                        <a:effectLst/>
                        <a:latin typeface="Cambria Math" panose="02040503050406030204" pitchFamily="18" charset="0"/>
                        <a:ea typeface="微软雅黑" panose="020B0503020204020204" pitchFamily="34" charset="-122"/>
                      </a:rPr>
                      <m:t>𝒔</m:t>
                    </m:r>
                  </m:oMath>
                </a14:m>
                <a:r>
                  <a:rPr lang="en-US" altLang="zh-CN" sz="3300" b="1" dirty="0">
                    <a:effectLst/>
                    <a:latin typeface="微软雅黑" panose="020B0503020204020204" pitchFamily="34" charset="-122"/>
                    <a:ea typeface="微软雅黑" panose="020B0503020204020204" pitchFamily="34" charset="-122"/>
                  </a:rPr>
                  <a:t> </a:t>
                </a:r>
                <a:r>
                  <a:rPr lang="zh-CN" altLang="en-US" sz="3300" b="1" dirty="0">
                    <a:effectLst/>
                    <a:latin typeface="微软雅黑" panose="020B0503020204020204" pitchFamily="34" charset="-122"/>
                    <a:ea typeface="微软雅黑" panose="020B0503020204020204" pitchFamily="34" charset="-122"/>
                  </a:rPr>
                  <a:t>的子集数量</a:t>
                </a:r>
                <a:r>
                  <a:rPr lang="zh-CN" altLang="en-US" sz="3300" dirty="0">
                    <a:effectLst/>
                    <a:latin typeface="微软雅黑" panose="020B0503020204020204" pitchFamily="34" charset="-122"/>
                    <a:ea typeface="微软雅黑" panose="020B0503020204020204" pitchFamily="34" charset="-122"/>
                  </a:rPr>
                  <a:t>，那么可以考虑加入当前这根长度为 </a:t>
                </a:r>
                <a14:m>
                  <m:oMath xmlns:m="http://schemas.openxmlformats.org/officeDocument/2006/math">
                    <m:r>
                      <a:rPr lang="en-US" altLang="zh-CN" sz="3300" i="1" smtClean="0">
                        <a:effectLst/>
                        <a:latin typeface="Cambria Math" panose="02040503050406030204" pitchFamily="18" charset="0"/>
                        <a:ea typeface="微软雅黑" panose="020B0503020204020204" pitchFamily="34" charset="-122"/>
                      </a:rPr>
                      <m:t>𝑥</m:t>
                    </m:r>
                  </m:oMath>
                </a14:m>
                <a:r>
                  <a:rPr lang="en-US" altLang="zh-CN" sz="3300" dirty="0">
                    <a:effectLst/>
                    <a:latin typeface="微软雅黑" panose="020B0503020204020204" pitchFamily="34" charset="-122"/>
                    <a:ea typeface="微软雅黑" panose="020B0503020204020204" pitchFamily="34" charset="-122"/>
                  </a:rPr>
                  <a:t> </a:t>
                </a:r>
                <a:r>
                  <a:rPr lang="zh-CN" altLang="en-US" sz="3300" dirty="0">
                    <a:effectLst/>
                    <a:latin typeface="微软雅黑" panose="020B0503020204020204" pitchFamily="34" charset="-122"/>
                    <a:ea typeface="微软雅黑" panose="020B0503020204020204" pitchFamily="34" charset="-122"/>
                  </a:rPr>
                  <a:t>的木棍后，如何凑出长度和为 </a:t>
                </a:r>
                <a14:m>
                  <m:oMath xmlns:m="http://schemas.openxmlformats.org/officeDocument/2006/math">
                    <m:r>
                      <a:rPr lang="en-US" altLang="zh-CN" sz="3300" i="1" smtClean="0">
                        <a:effectLst/>
                        <a:latin typeface="Cambria Math" panose="02040503050406030204" pitchFamily="18" charset="0"/>
                        <a:ea typeface="微软雅黑" panose="020B0503020204020204" pitchFamily="34" charset="-122"/>
                      </a:rPr>
                      <m:t>𝑠</m:t>
                    </m:r>
                  </m:oMath>
                </a14:m>
                <a:r>
                  <a:rPr lang="en-US" altLang="zh-CN" sz="3300" dirty="0">
                    <a:effectLst/>
                    <a:latin typeface="微软雅黑" panose="020B0503020204020204" pitchFamily="34" charset="-122"/>
                    <a:ea typeface="微软雅黑" panose="020B0503020204020204" pitchFamily="34" charset="-122"/>
                  </a:rPr>
                  <a:t> </a:t>
                </a:r>
                <a:r>
                  <a:rPr lang="zh-CN" altLang="en-US" sz="3300" dirty="0">
                    <a:effectLst/>
                    <a:latin typeface="微软雅黑" panose="020B0503020204020204" pitchFamily="34" charset="-122"/>
                    <a:ea typeface="微软雅黑" panose="020B0503020204020204" pitchFamily="34" charset="-122"/>
                  </a:rPr>
                  <a:t>的方案。</a:t>
                </a:r>
                <a:r>
                  <a:rPr lang="zh-CN" altLang="en-US" sz="3300" dirty="0">
                    <a:latin typeface="微软雅黑" panose="020B0503020204020204" pitchFamily="34" charset="-122"/>
                    <a:ea typeface="微软雅黑" panose="020B0503020204020204" pitchFamily="34" charset="-122"/>
                  </a:rPr>
                  <a:t>而对于当前这根长度为 </a:t>
                </a:r>
                <a14:m>
                  <m:oMath xmlns:m="http://schemas.openxmlformats.org/officeDocument/2006/math">
                    <m:r>
                      <a:rPr lang="en-US" altLang="zh-CN" sz="3300" i="1">
                        <a:latin typeface="Cambria Math" panose="02040503050406030204" pitchFamily="18" charset="0"/>
                        <a:ea typeface="微软雅黑" panose="020B0503020204020204" pitchFamily="34" charset="-122"/>
                      </a:rPr>
                      <m:t>𝑥</m:t>
                    </m:r>
                  </m:oMath>
                </a14:m>
                <a:r>
                  <a:rPr lang="en-US" altLang="zh-CN" sz="3300" dirty="0">
                    <a:latin typeface="微软雅黑" panose="020B0503020204020204" pitchFamily="34" charset="-122"/>
                    <a:ea typeface="微软雅黑" panose="020B0503020204020204" pitchFamily="34" charset="-122"/>
                  </a:rPr>
                  <a:t> </a:t>
                </a:r>
                <a:r>
                  <a:rPr lang="zh-CN" altLang="en-US" sz="3300" dirty="0">
                    <a:latin typeface="微软雅黑" panose="020B0503020204020204" pitchFamily="34" charset="-122"/>
                    <a:ea typeface="微软雅黑" panose="020B0503020204020204" pitchFamily="34" charset="-122"/>
                  </a:rPr>
                  <a:t>的木棍只有两类选择。</a:t>
                </a:r>
                <a:endParaRPr lang="zh-CN" altLang="en-US" sz="3300" dirty="0">
                  <a:effectLst/>
                  <a:latin typeface="微软雅黑" panose="020B0503020204020204" pitchFamily="34" charset="-122"/>
                  <a:ea typeface="微软雅黑" panose="020B0503020204020204" pitchFamily="34" charset="-122"/>
                </a:endParaRPr>
              </a:p>
            </p:txBody>
          </p:sp>
        </mc:Choice>
        <mc:Fallback>
          <p:sp>
            <p:nvSpPr>
              <p:cNvPr id="15" name="文本框 14">
                <a:extLst>
                  <a:ext uri="{FF2B5EF4-FFF2-40B4-BE49-F238E27FC236}">
                    <a16:creationId xmlns:a16="http://schemas.microsoft.com/office/drawing/2014/main" id="{844C8F6C-E188-1C6E-31B6-BDE608ECBA01}"/>
                  </a:ext>
                </a:extLst>
              </p:cNvPr>
              <p:cNvSpPr txBox="1">
                <a:spLocks noRot="1" noChangeAspect="1" noMove="1" noResize="1" noEditPoints="1" noAdjustHandles="1" noChangeArrowheads="1" noChangeShapeType="1" noTextEdit="1"/>
              </p:cNvSpPr>
              <p:nvPr/>
            </p:nvSpPr>
            <p:spPr>
              <a:xfrm>
                <a:off x="1502036" y="3167151"/>
                <a:ext cx="15501770" cy="1526059"/>
              </a:xfrm>
              <a:prstGeom prst="rect">
                <a:avLst/>
              </a:prstGeom>
              <a:blipFill>
                <a:blip r:embed="rId4"/>
                <a:stretch>
                  <a:fillRect l="-1062" r="-3736" b="-12800"/>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7" name="文本框 16">
                <a:extLst>
                  <a:ext uri="{FF2B5EF4-FFF2-40B4-BE49-F238E27FC236}">
                    <a16:creationId xmlns:a16="http://schemas.microsoft.com/office/drawing/2014/main" id="{ACB8634D-8EC3-68B6-EFB9-A5C3FEE0721A}"/>
                  </a:ext>
                </a:extLst>
              </p:cNvPr>
              <p:cNvSpPr txBox="1"/>
              <p:nvPr/>
            </p:nvSpPr>
            <p:spPr>
              <a:xfrm>
                <a:off x="1546860" y="4892807"/>
                <a:ext cx="15456946" cy="2780698"/>
              </a:xfrm>
              <a:prstGeom prst="rect">
                <a:avLst/>
              </a:prstGeom>
              <a:noFill/>
            </p:spPr>
            <p:txBody>
              <a:bodyPr wrap="square">
                <a:spAutoFit/>
              </a:bodyPr>
              <a:lstStyle/>
              <a:p>
                <a:pPr>
                  <a:lnSpc>
                    <a:spcPct val="150000"/>
                  </a:lnSpc>
                </a:pPr>
                <a:r>
                  <a:rPr lang="zh-CN" altLang="en-US" sz="3000" b="1" dirty="0">
                    <a:effectLst/>
                    <a:latin typeface="微软雅黑" panose="020B0503020204020204" pitchFamily="34" charset="-122"/>
                    <a:ea typeface="微软雅黑" panose="020B0503020204020204" pitchFamily="34" charset="-122"/>
                  </a:rPr>
                  <a:t>第一类：不选择当前木棍</a:t>
                </a:r>
              </a:p>
              <a:p>
                <a:pPr>
                  <a:lnSpc>
                    <a:spcPct val="150000"/>
                  </a:lnSpc>
                </a:pPr>
                <a:r>
                  <a:rPr lang="zh-CN" altLang="en-US" sz="3000" dirty="0">
                    <a:effectLst/>
                    <a:latin typeface="微软雅黑" panose="020B0503020204020204" pitchFamily="34" charset="-122"/>
                    <a:ea typeface="微软雅黑" panose="020B0503020204020204" pitchFamily="34" charset="-122"/>
                  </a:rPr>
                  <a:t>如果不选择当前长度为 </a:t>
                </a:r>
                <a14:m>
                  <m:oMath xmlns:m="http://schemas.openxmlformats.org/officeDocument/2006/math">
                    <m:r>
                      <a:rPr lang="en-US" altLang="zh-CN" sz="3000" i="1" smtClean="0">
                        <a:effectLst/>
                        <a:latin typeface="Cambria Math" panose="02040503050406030204" pitchFamily="18" charset="0"/>
                        <a:ea typeface="微软雅黑" panose="020B0503020204020204" pitchFamily="34" charset="-122"/>
                      </a:rPr>
                      <m:t>𝑥</m:t>
                    </m:r>
                  </m:oMath>
                </a14:m>
                <a:r>
                  <a:rPr lang="en-US" altLang="zh-CN" sz="3000" dirty="0">
                    <a:effectLst/>
                    <a:latin typeface="微软雅黑" panose="020B0503020204020204" pitchFamily="34" charset="-122"/>
                    <a:ea typeface="微软雅黑" panose="020B0503020204020204" pitchFamily="34" charset="-122"/>
                  </a:rPr>
                  <a:t> </a:t>
                </a:r>
                <a:r>
                  <a:rPr lang="zh-CN" altLang="en-US" sz="3000" dirty="0">
                    <a:effectLst/>
                    <a:latin typeface="微软雅黑" panose="020B0503020204020204" pitchFamily="34" charset="-122"/>
                    <a:ea typeface="微软雅黑" panose="020B0503020204020204" pitchFamily="34" charset="-122"/>
                  </a:rPr>
                  <a:t>的木棍，那么长度和 </a:t>
                </a:r>
                <a14:m>
                  <m:oMath xmlns:m="http://schemas.openxmlformats.org/officeDocument/2006/math">
                    <m:r>
                      <a:rPr lang="en-US" altLang="zh-CN" sz="3000" i="1" smtClean="0">
                        <a:effectLst/>
                        <a:latin typeface="Cambria Math" panose="02040503050406030204" pitchFamily="18" charset="0"/>
                        <a:ea typeface="微软雅黑" panose="020B0503020204020204" pitchFamily="34" charset="-122"/>
                      </a:rPr>
                      <m:t>𝑠</m:t>
                    </m:r>
                  </m:oMath>
                </a14:m>
                <a:r>
                  <a:rPr lang="en-US" altLang="zh-CN" sz="3000" dirty="0">
                    <a:effectLst/>
                    <a:latin typeface="微软雅黑" panose="020B0503020204020204" pitchFamily="34" charset="-122"/>
                    <a:ea typeface="微软雅黑" panose="020B0503020204020204" pitchFamily="34" charset="-122"/>
                  </a:rPr>
                  <a:t> </a:t>
                </a:r>
                <a:r>
                  <a:rPr lang="zh-CN" altLang="en-US" sz="3000" dirty="0">
                    <a:effectLst/>
                    <a:latin typeface="微软雅黑" panose="020B0503020204020204" pitchFamily="34" charset="-122"/>
                    <a:ea typeface="微软雅黑" panose="020B0503020204020204" pitchFamily="34" charset="-122"/>
                  </a:rPr>
                  <a:t>完全由之前已经处理的木棍组成。</a:t>
                </a:r>
              </a:p>
              <a:p>
                <a:pPr>
                  <a:lnSpc>
                    <a:spcPct val="150000"/>
                  </a:lnSpc>
                </a:pPr>
                <a:r>
                  <a:rPr lang="zh-CN" altLang="en-US" sz="3000" b="1" dirty="0">
                    <a:latin typeface="微软雅黑" panose="020B0503020204020204" pitchFamily="34" charset="-122"/>
                    <a:ea typeface="微软雅黑" panose="020B0503020204020204" pitchFamily="34" charset="-122"/>
                  </a:rPr>
                  <a:t>第二类：选择当前木棍</a:t>
                </a:r>
              </a:p>
              <a:p>
                <a:pPr>
                  <a:lnSpc>
                    <a:spcPct val="150000"/>
                  </a:lnSpc>
                </a:pPr>
                <a:r>
                  <a:rPr lang="zh-CN" altLang="en-US" sz="3000" dirty="0">
                    <a:latin typeface="微软雅黑" panose="020B0503020204020204" pitchFamily="34" charset="-122"/>
                    <a:ea typeface="微软雅黑" panose="020B0503020204020204" pitchFamily="34" charset="-122"/>
                  </a:rPr>
                  <a:t>如果选择当前长度为 </a:t>
                </a:r>
                <a14:m>
                  <m:oMath xmlns:m="http://schemas.openxmlformats.org/officeDocument/2006/math">
                    <m:r>
                      <a:rPr lang="en-US" altLang="zh-CN" sz="3000" i="1">
                        <a:latin typeface="Cambria Math" panose="02040503050406030204" pitchFamily="18" charset="0"/>
                        <a:ea typeface="微软雅黑" panose="020B0503020204020204" pitchFamily="34" charset="-122"/>
                      </a:rPr>
                      <m:t>𝑥</m:t>
                    </m:r>
                  </m:oMath>
                </a14:m>
                <a:r>
                  <a:rPr lang="en-US" altLang="zh-CN" sz="3000" dirty="0">
                    <a:latin typeface="微软雅黑" panose="020B0503020204020204" pitchFamily="34" charset="-122"/>
                    <a:ea typeface="微软雅黑" panose="020B0503020204020204" pitchFamily="34" charset="-122"/>
                  </a:rPr>
                  <a:t> </a:t>
                </a:r>
                <a:r>
                  <a:rPr lang="zh-CN" altLang="en-US" sz="3000" dirty="0">
                    <a:latin typeface="微软雅黑" panose="020B0503020204020204" pitchFamily="34" charset="-122"/>
                    <a:ea typeface="微软雅黑" panose="020B0503020204020204" pitchFamily="34" charset="-122"/>
                  </a:rPr>
                  <a:t>的木棍，那么考虑用剩余木棍需要凑出的长度和为 </a:t>
                </a:r>
                <a14:m>
                  <m:oMath xmlns:m="http://schemas.openxmlformats.org/officeDocument/2006/math">
                    <m:r>
                      <a:rPr lang="en-US" altLang="zh-CN" sz="3000" i="1">
                        <a:latin typeface="Cambria Math" panose="02040503050406030204" pitchFamily="18" charset="0"/>
                        <a:ea typeface="微软雅黑" panose="020B0503020204020204" pitchFamily="34" charset="-122"/>
                      </a:rPr>
                      <m:t>𝑠</m:t>
                    </m:r>
                    <m:r>
                      <a:rPr lang="en-US" altLang="zh-CN" sz="3000" i="1">
                        <a:latin typeface="Cambria Math" panose="02040503050406030204" pitchFamily="18" charset="0"/>
                        <a:ea typeface="微软雅黑" panose="020B0503020204020204" pitchFamily="34" charset="-122"/>
                      </a:rPr>
                      <m:t>−</m:t>
                    </m:r>
                    <m:r>
                      <a:rPr lang="en-US" altLang="zh-CN" sz="3000" i="1">
                        <a:latin typeface="Cambria Math" panose="02040503050406030204" pitchFamily="18" charset="0"/>
                        <a:ea typeface="微软雅黑" panose="020B0503020204020204" pitchFamily="34" charset="-122"/>
                      </a:rPr>
                      <m:t>𝑥</m:t>
                    </m:r>
                  </m:oMath>
                </a14:m>
                <a:r>
                  <a:rPr lang="zh-CN" altLang="en-US" sz="3000" dirty="0">
                    <a:latin typeface="微软雅黑" panose="020B0503020204020204" pitchFamily="34" charset="-122"/>
                    <a:ea typeface="微软雅黑" panose="020B0503020204020204" pitchFamily="34" charset="-122"/>
                  </a:rPr>
                  <a:t> 的方案数。</a:t>
                </a:r>
              </a:p>
            </p:txBody>
          </p:sp>
        </mc:Choice>
        <mc:Fallback>
          <p:sp>
            <p:nvSpPr>
              <p:cNvPr id="17" name="文本框 16">
                <a:extLst>
                  <a:ext uri="{FF2B5EF4-FFF2-40B4-BE49-F238E27FC236}">
                    <a16:creationId xmlns:a16="http://schemas.microsoft.com/office/drawing/2014/main" id="{ACB8634D-8EC3-68B6-EFB9-A5C3FEE0721A}"/>
                  </a:ext>
                </a:extLst>
              </p:cNvPr>
              <p:cNvSpPr txBox="1">
                <a:spLocks noRot="1" noChangeAspect="1" noMove="1" noResize="1" noEditPoints="1" noAdjustHandles="1" noChangeArrowheads="1" noChangeShapeType="1" noTextEdit="1"/>
              </p:cNvSpPr>
              <p:nvPr/>
            </p:nvSpPr>
            <p:spPr>
              <a:xfrm>
                <a:off x="1546860" y="4892807"/>
                <a:ext cx="15456946" cy="2780698"/>
              </a:xfrm>
              <a:prstGeom prst="rect">
                <a:avLst/>
              </a:prstGeom>
              <a:blipFill>
                <a:blip r:embed="rId5"/>
                <a:stretch>
                  <a:fillRect l="-947" r="-789" b="-5921"/>
                </a:stretch>
              </a:blipFill>
            </p:spPr>
            <p:txBody>
              <a:bodyPr/>
              <a:lstStyle/>
              <a:p>
                <a:r>
                  <a:rPr lang="en-US">
                    <a:noFill/>
                  </a:rPr>
                  <a:t> </a:t>
                </a:r>
              </a:p>
            </p:txBody>
          </p:sp>
        </mc:Fallback>
      </mc:AlternateContent>
      <p:sp>
        <p:nvSpPr>
          <p:cNvPr id="26" name="文本框 25">
            <a:extLst>
              <a:ext uri="{FF2B5EF4-FFF2-40B4-BE49-F238E27FC236}">
                <a16:creationId xmlns:a16="http://schemas.microsoft.com/office/drawing/2014/main" id="{11B5511C-9216-DA9E-3E3B-0A8AFC2FC031}"/>
              </a:ext>
            </a:extLst>
          </p:cNvPr>
          <p:cNvSpPr txBox="1"/>
          <p:nvPr/>
        </p:nvSpPr>
        <p:spPr>
          <a:xfrm>
            <a:off x="1546860" y="7957463"/>
            <a:ext cx="15456946" cy="1395703"/>
          </a:xfrm>
          <a:prstGeom prst="rect">
            <a:avLst/>
          </a:prstGeom>
          <a:noFill/>
        </p:spPr>
        <p:txBody>
          <a:bodyPr wrap="square">
            <a:spAutoFit/>
          </a:bodyPr>
          <a:lstStyle/>
          <a:p>
            <a:pPr>
              <a:lnSpc>
                <a:spcPct val="150000"/>
              </a:lnSpc>
            </a:pPr>
            <a:r>
              <a:rPr lang="zh-CN" altLang="en-US" sz="3000" dirty="0">
                <a:effectLst/>
                <a:ea typeface="微软雅黑" panose="020B0503020204020204" pitchFamily="34" charset="-122"/>
              </a:rPr>
              <a:t>每根木棍只有两种选择：选；不选。</a:t>
            </a:r>
          </a:p>
          <a:p>
            <a:pPr>
              <a:lnSpc>
                <a:spcPct val="150000"/>
              </a:lnSpc>
            </a:pPr>
            <a:r>
              <a:rPr lang="zh-CN" altLang="en-US" sz="3000" dirty="0">
                <a:effectLst/>
                <a:ea typeface="微软雅黑" panose="020B0503020204020204" pitchFamily="34" charset="-122"/>
              </a:rPr>
              <a:t>而且每根木棍最多只能被选择一次，</a:t>
            </a:r>
            <a:r>
              <a:rPr lang="zh-CN" altLang="en-US" sz="3000" dirty="0">
                <a:ea typeface="微软雅黑" panose="020B0503020204020204" pitchFamily="34" charset="-122"/>
              </a:rPr>
              <a:t>会发现</a:t>
            </a:r>
            <a:r>
              <a:rPr lang="zh-CN" altLang="en-US" sz="3000" dirty="0">
                <a:effectLst/>
                <a:ea typeface="微软雅黑" panose="020B0503020204020204" pitchFamily="34" charset="-122"/>
              </a:rPr>
              <a:t>这是一个典型的 </a:t>
            </a:r>
            <a:r>
              <a:rPr lang="en-US" altLang="zh-CN" sz="3000" b="1" dirty="0">
                <a:ea typeface="微软雅黑" panose="020B0503020204020204" pitchFamily="34" charset="-122"/>
              </a:rPr>
              <a:t>0/1 </a:t>
            </a:r>
            <a:r>
              <a:rPr lang="zh-CN" altLang="en-US" sz="3000" b="1" dirty="0">
                <a:effectLst/>
                <a:ea typeface="微软雅黑" panose="020B0503020204020204" pitchFamily="34" charset="-122"/>
              </a:rPr>
              <a:t>背包问题</a:t>
            </a:r>
            <a:r>
              <a:rPr lang="zh-CN" altLang="en-US" sz="3000" dirty="0">
                <a:effectLst/>
                <a:ea typeface="微软雅黑" panose="020B0503020204020204" pitchFamily="34" charset="-122"/>
              </a:rPr>
              <a:t>。</a:t>
            </a:r>
          </a:p>
        </p:txBody>
      </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fade">
                                      <p:cBhvr>
                                        <p:cTn id="7" dur="500"/>
                                        <p:tgtEl>
                                          <p:spTgt spid="1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
                                            <p:txEl>
                                              <p:pRg st="1" end="1"/>
                                            </p:txEl>
                                          </p:spTgt>
                                        </p:tgtEl>
                                        <p:attrNameLst>
                                          <p:attrName>style.visibility</p:attrName>
                                        </p:attrNameLst>
                                      </p:cBhvr>
                                      <p:to>
                                        <p:strVal val="visible"/>
                                      </p:to>
                                    </p:set>
                                    <p:animEffect transition="in" filter="fade">
                                      <p:cBhvr>
                                        <p:cTn id="12" dur="500"/>
                                        <p:tgtEl>
                                          <p:spTgt spid="1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
                                            <p:txEl>
                                              <p:pRg st="2" end="2"/>
                                            </p:txEl>
                                          </p:spTgt>
                                        </p:tgtEl>
                                        <p:attrNameLst>
                                          <p:attrName>style.visibility</p:attrName>
                                        </p:attrNameLst>
                                      </p:cBhvr>
                                      <p:to>
                                        <p:strVal val="visible"/>
                                      </p:to>
                                    </p:set>
                                    <p:animEffect transition="in" filter="fade">
                                      <p:cBhvr>
                                        <p:cTn id="17" dur="500"/>
                                        <p:tgtEl>
                                          <p:spTgt spid="1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7">
                                            <p:txEl>
                                              <p:pRg st="3" end="3"/>
                                            </p:txEl>
                                          </p:spTgt>
                                        </p:tgtEl>
                                        <p:attrNameLst>
                                          <p:attrName>style.visibility</p:attrName>
                                        </p:attrNameLst>
                                      </p:cBhvr>
                                      <p:to>
                                        <p:strVal val="visible"/>
                                      </p:to>
                                    </p:set>
                                    <p:animEffect transition="in" filter="fade">
                                      <p:cBhvr>
                                        <p:cTn id="22" dur="500"/>
                                        <p:tgtEl>
                                          <p:spTgt spid="1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6">
                                            <p:txEl>
                                              <p:pRg st="0" end="0"/>
                                            </p:txEl>
                                          </p:spTgt>
                                        </p:tgtEl>
                                        <p:attrNameLst>
                                          <p:attrName>style.visibility</p:attrName>
                                        </p:attrNameLst>
                                      </p:cBhvr>
                                      <p:to>
                                        <p:strVal val="visible"/>
                                      </p:to>
                                    </p:set>
                                    <p:animEffect transition="in" filter="fade">
                                      <p:cBhvr>
                                        <p:cTn id="27" dur="500"/>
                                        <p:tgtEl>
                                          <p:spTgt spid="26">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6">
                                            <p:txEl>
                                              <p:pRg st="1" end="1"/>
                                            </p:txEl>
                                          </p:spTgt>
                                        </p:tgtEl>
                                        <p:attrNameLst>
                                          <p:attrName>style.visibility</p:attrName>
                                        </p:attrNameLst>
                                      </p:cBhvr>
                                      <p:to>
                                        <p:strVal val="visible"/>
                                      </p:to>
                                    </p:set>
                                    <p:animEffect transition="in" filter="fade">
                                      <p:cBhvr>
                                        <p:cTn id="32" dur="500"/>
                                        <p:tgtEl>
                                          <p:spTgt spid="2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hapter-slot Placeholder Carrier"/>
          <p:cNvSpPr txBox="1">
            <a:spLocks noGrp="1"/>
          </p:cNvSpPr>
          <p:nvPr>
            <p:ph type="subTitle" idx="1"/>
          </p:nvPr>
        </p:nvSpPr>
        <p:spPr>
          <a:xfrm>
            <a:off x="1546860" y="1257300"/>
            <a:ext cx="2049780" cy="586740"/>
          </a:xfrm>
          <a:prstGeom prst="rect">
            <a:avLst/>
          </a:prstGeom>
          <a:noFill/>
          <a:ln>
            <a:noFill/>
          </a:ln>
        </p:spPr>
        <p:txBody>
          <a:bodyPr wrap="square" lIns="0" tIns="0" rIns="0" bIns="0" anchor="t" anchorCtr="0">
            <a:spAutoFit/>
          </a:bodyPr>
          <a:lstStyle/>
          <a:p>
            <a:pPr marL="0" indent="0" algn="l">
              <a:buNone/>
            </a:pPr>
            <a:r>
              <a:rPr lang="zh-CN" sz="3000" b="1" dirty="0">
                <a:solidFill>
                  <a:srgbClr val="FFFFFF"/>
                </a:solidFill>
                <a:latin typeface="+mn-lt"/>
                <a:ea typeface="+mn-ea"/>
                <a:cs typeface="+mn-cs"/>
              </a:rPr>
              <a:t>记录与优化</a:t>
            </a:r>
          </a:p>
        </p:txBody>
      </p:sp>
      <p:sp>
        <p:nvSpPr>
          <p:cNvPr id="6" name="title-slot Placeholder Carrier"/>
          <p:cNvSpPr txBox="1">
            <a:spLocks noGrp="1"/>
          </p:cNvSpPr>
          <p:nvPr>
            <p:ph type="title"/>
          </p:nvPr>
        </p:nvSpPr>
        <p:spPr>
          <a:xfrm>
            <a:off x="1352550" y="2248852"/>
            <a:ext cx="6498850" cy="623248"/>
          </a:xfrm>
          <a:prstGeom prst="rect">
            <a:avLst/>
          </a:prstGeom>
          <a:noFill/>
          <a:ln>
            <a:noFill/>
          </a:ln>
        </p:spPr>
        <p:txBody>
          <a:bodyPr wrap="square" lIns="0" tIns="0" rIns="0" bIns="0" anchor="t" anchorCtr="0">
            <a:spAutoFit/>
          </a:bodyPr>
          <a:lstStyle/>
          <a:p>
            <a:pPr algn="l"/>
            <a:r>
              <a:rPr lang="zh-CN" sz="4050" b="1" dirty="0">
                <a:solidFill>
                  <a:schemeClr val="accent1"/>
                </a:solidFill>
                <a:latin typeface="+mj-lt"/>
                <a:ea typeface="+mj-ea"/>
                <a:cs typeface="+mj-cs"/>
              </a:rPr>
              <a:t>用 dp[s] 记录信息</a:t>
            </a:r>
          </a:p>
        </p:txBody>
      </p:sp>
      <p:grpSp>
        <p:nvGrpSpPr>
          <p:cNvPr id="8" name="Group 8"/>
          <p:cNvGrpSpPr/>
          <p:nvPr/>
        </p:nvGrpSpPr>
        <p:grpSpPr>
          <a:xfrm>
            <a:off x="1507236" y="3505147"/>
            <a:ext cx="12908011" cy="1274064"/>
            <a:chOff x="1507236" y="3501390"/>
            <a:chExt cx="6173343" cy="1274064"/>
          </a:xfrm>
        </p:grpSpPr>
        <p:sp>
          <p:nvSpPr>
            <p:cNvPr id="7" name="TextBox 7"/>
            <p:cNvSpPr txBox="1"/>
            <p:nvPr/>
          </p:nvSpPr>
          <p:spPr>
            <a:xfrm>
              <a:off x="1507236" y="3501390"/>
              <a:ext cx="6173343" cy="1274064"/>
            </a:xfrm>
            <a:prstGeom prst="rect">
              <a:avLst/>
            </a:prstGeom>
            <a:noFill/>
            <a:ln>
              <a:noFill/>
            </a:ln>
          </p:spPr>
          <p:txBody>
            <a:bodyPr wrap="square" lIns="0" tIns="0" rIns="0" bIns="0" anchor="t" anchorCtr="0">
              <a:spAutoFit/>
            </a:bodyPr>
            <a:lstStyle/>
            <a:p>
              <a:pPr algn="l">
                <a:lnSpc>
                  <a:spcPts val="4950"/>
                </a:lnSpc>
              </a:pPr>
              <a:r>
                <a:rPr lang="zh-CN" sz="3300" dirty="0">
                  <a:solidFill>
                    <a:schemeClr val="accent1"/>
                  </a:solidFill>
                  <a:latin typeface="+mn-lt"/>
                  <a:ea typeface="+mn-ea"/>
                  <a:cs typeface="+mn-cs"/>
                </a:rPr>
                <a:t>dp[s]：从已经处理的木棍中，选出长度和恰好为 s 的方案数。</a:t>
              </a:r>
            </a:p>
          </p:txBody>
        </p:sp>
      </p:grpSp>
      <mc:AlternateContent xmlns:mc="http://schemas.openxmlformats.org/markup-compatibility/2006">
        <mc:Choice xmlns:a14="http://schemas.microsoft.com/office/drawing/2010/main" Requires="a14">
          <p:sp>
            <p:nvSpPr>
              <p:cNvPr id="3" name="文本框 2">
                <a:extLst>
                  <a:ext uri="{FF2B5EF4-FFF2-40B4-BE49-F238E27FC236}">
                    <a16:creationId xmlns:a16="http://schemas.microsoft.com/office/drawing/2014/main" id="{6B72BC05-591B-D80B-6C19-A9883A04FF92}"/>
                  </a:ext>
                </a:extLst>
              </p:cNvPr>
              <p:cNvSpPr txBox="1"/>
              <p:nvPr/>
            </p:nvSpPr>
            <p:spPr>
              <a:xfrm>
                <a:off x="1419829" y="4592165"/>
                <a:ext cx="15866365" cy="2911695"/>
              </a:xfrm>
              <a:prstGeom prst="rect">
                <a:avLst/>
              </a:prstGeom>
              <a:noFill/>
            </p:spPr>
            <p:txBody>
              <a:bodyPr wrap="square">
                <a:spAutoFit/>
              </a:bodyPr>
              <a:lstStyle/>
              <a:p>
                <a:pPr>
                  <a:lnSpc>
                    <a:spcPct val="150000"/>
                  </a:lnSpc>
                </a:pPr>
                <a:r>
                  <a:rPr lang="zh-CN" altLang="en-US" sz="3000" dirty="0">
                    <a:effectLst/>
                    <a:latin typeface="微软雅黑" panose="020B0503020204020204" pitchFamily="34" charset="-122"/>
                    <a:ea typeface="微软雅黑" panose="020B0503020204020204" pitchFamily="34" charset="-122"/>
                  </a:rPr>
                  <a:t>如果不选择当前长度为 </a:t>
                </a:r>
                <a14:m>
                  <m:oMath xmlns:m="http://schemas.openxmlformats.org/officeDocument/2006/math">
                    <m:r>
                      <a:rPr lang="en-US" altLang="zh-CN" sz="3000" i="1" smtClean="0">
                        <a:effectLst/>
                        <a:latin typeface="Cambria Math" panose="02040503050406030204" pitchFamily="18" charset="0"/>
                        <a:ea typeface="微软雅黑" panose="020B0503020204020204" pitchFamily="34" charset="-122"/>
                      </a:rPr>
                      <m:t>𝑥</m:t>
                    </m:r>
                  </m:oMath>
                </a14:m>
                <a:r>
                  <a:rPr lang="en-US" altLang="zh-CN" sz="3000" dirty="0">
                    <a:effectLst/>
                    <a:latin typeface="微软雅黑" panose="020B0503020204020204" pitchFamily="34" charset="-122"/>
                    <a:ea typeface="微软雅黑" panose="020B0503020204020204" pitchFamily="34" charset="-122"/>
                  </a:rPr>
                  <a:t> </a:t>
                </a:r>
                <a:r>
                  <a:rPr lang="zh-CN" altLang="en-US" sz="3000" dirty="0">
                    <a:effectLst/>
                    <a:latin typeface="微软雅黑" panose="020B0503020204020204" pitchFamily="34" charset="-122"/>
                    <a:ea typeface="微软雅黑" panose="020B0503020204020204" pitchFamily="34" charset="-122"/>
                  </a:rPr>
                  <a:t>的木棍，那么靠之前选出的木棍长度和必须已经是 </a:t>
                </a:r>
                <a14:m>
                  <m:oMath xmlns:m="http://schemas.openxmlformats.org/officeDocument/2006/math">
                    <m:r>
                      <a:rPr lang="en-US" altLang="zh-CN" sz="3000" i="1" smtClean="0">
                        <a:effectLst/>
                        <a:latin typeface="Cambria Math" panose="02040503050406030204" pitchFamily="18" charset="0"/>
                        <a:ea typeface="微软雅黑" panose="020B0503020204020204" pitchFamily="34" charset="-122"/>
                      </a:rPr>
                      <m:t>𝑠</m:t>
                    </m:r>
                  </m:oMath>
                </a14:m>
                <a:r>
                  <a:rPr lang="zh-CN" altLang="en-US" sz="3000" dirty="0">
                    <a:effectLst/>
                    <a:latin typeface="微软雅黑" panose="020B0503020204020204" pitchFamily="34" charset="-122"/>
                    <a:ea typeface="微软雅黑" panose="020B0503020204020204" pitchFamily="34" charset="-122"/>
                  </a:rPr>
                  <a:t>。</a:t>
                </a:r>
                <a:endParaRPr lang="en-US" altLang="zh-CN" sz="3000" dirty="0">
                  <a:effectLst/>
                  <a:latin typeface="微软雅黑" panose="020B0503020204020204" pitchFamily="34" charset="-122"/>
                  <a:ea typeface="微软雅黑" panose="020B0503020204020204" pitchFamily="34" charset="-122"/>
                </a:endParaRPr>
              </a:p>
              <a:p>
                <a:pPr>
                  <a:lnSpc>
                    <a:spcPct val="150000"/>
                  </a:lnSpc>
                </a:pPr>
                <a:r>
                  <a:rPr lang="zh-CN" altLang="en-US" sz="3000" dirty="0">
                    <a:effectLst/>
                    <a:latin typeface="微软雅黑" panose="020B0503020204020204" pitchFamily="34" charset="-122"/>
                    <a:ea typeface="微软雅黑" panose="020B0503020204020204" pitchFamily="34" charset="-122"/>
                  </a:rPr>
                  <a:t>如果选择当前长度为 </a:t>
                </a:r>
                <a14:m>
                  <m:oMath xmlns:m="http://schemas.openxmlformats.org/officeDocument/2006/math">
                    <m:r>
                      <a:rPr lang="en-US" altLang="zh-CN" sz="3000" i="1" smtClean="0">
                        <a:effectLst/>
                        <a:latin typeface="Cambria Math" panose="02040503050406030204" pitchFamily="18" charset="0"/>
                        <a:ea typeface="微软雅黑" panose="020B0503020204020204" pitchFamily="34" charset="-122"/>
                      </a:rPr>
                      <m:t>𝑥</m:t>
                    </m:r>
                  </m:oMath>
                </a14:m>
                <a:r>
                  <a:rPr lang="en-US" altLang="zh-CN" sz="3000" dirty="0">
                    <a:effectLst/>
                    <a:latin typeface="微软雅黑" panose="020B0503020204020204" pitchFamily="34" charset="-122"/>
                    <a:ea typeface="微软雅黑" panose="020B0503020204020204" pitchFamily="34" charset="-122"/>
                  </a:rPr>
                  <a:t> </a:t>
                </a:r>
                <a:r>
                  <a:rPr lang="zh-CN" altLang="en-US" sz="3000" dirty="0">
                    <a:effectLst/>
                    <a:latin typeface="微软雅黑" panose="020B0503020204020204" pitchFamily="34" charset="-122"/>
                    <a:ea typeface="微软雅黑" panose="020B0503020204020204" pitchFamily="34" charset="-122"/>
                  </a:rPr>
                  <a:t>的木棍，那么在选择它之前，其他木棍的长度和必须为 </a:t>
                </a:r>
                <a14:m>
                  <m:oMath xmlns:m="http://schemas.openxmlformats.org/officeDocument/2006/math">
                    <m:r>
                      <a:rPr lang="en-US" altLang="zh-CN" sz="3000" i="1" smtClean="0">
                        <a:effectLst/>
                        <a:latin typeface="Cambria Math" panose="02040503050406030204" pitchFamily="18" charset="0"/>
                        <a:ea typeface="微软雅黑" panose="020B0503020204020204" pitchFamily="34" charset="-122"/>
                      </a:rPr>
                      <m:t>𝑠</m:t>
                    </m:r>
                    <m:r>
                      <a:rPr lang="en-US" altLang="zh-CN" sz="3000" i="1" smtClean="0">
                        <a:effectLst/>
                        <a:latin typeface="Cambria Math" panose="02040503050406030204" pitchFamily="18" charset="0"/>
                        <a:ea typeface="微软雅黑" panose="020B0503020204020204" pitchFamily="34" charset="-122"/>
                      </a:rPr>
                      <m:t>−</m:t>
                    </m:r>
                    <m:r>
                      <a:rPr lang="en-US" altLang="zh-CN" sz="3000" i="1" smtClean="0">
                        <a:effectLst/>
                        <a:latin typeface="Cambria Math" panose="02040503050406030204" pitchFamily="18" charset="0"/>
                        <a:ea typeface="微软雅黑" panose="020B0503020204020204" pitchFamily="34" charset="-122"/>
                      </a:rPr>
                      <m:t>𝑥</m:t>
                    </m:r>
                  </m:oMath>
                </a14:m>
                <a:r>
                  <a:rPr lang="zh-CN" altLang="en-US" sz="3000" dirty="0">
                    <a:effectLst/>
                    <a:latin typeface="微软雅黑" panose="020B0503020204020204" pitchFamily="34" charset="-122"/>
                    <a:ea typeface="微软雅黑" panose="020B0503020204020204" pitchFamily="34" charset="-122"/>
                  </a:rPr>
                  <a:t>。 两类方案互不重复，并且覆盖了所有可能，因此状态转移方程为：</a:t>
                </a:r>
              </a:p>
              <a:p>
                <a:pPr>
                  <a:lnSpc>
                    <a:spcPct val="150000"/>
                  </a:lnSpc>
                </a:pPr>
                <a14:m>
                  <m:oMathPara xmlns:m="http://schemas.openxmlformats.org/officeDocument/2006/math">
                    <m:oMathParaPr>
                      <m:jc m:val="centerGroup"/>
                    </m:oMathParaPr>
                    <m:oMath xmlns:m="http://schemas.openxmlformats.org/officeDocument/2006/math">
                      <m:r>
                        <a:rPr lang="en-US" altLang="zh-CN" sz="3000" i="1" smtClean="0">
                          <a:effectLst/>
                          <a:latin typeface="Cambria Math" panose="02040503050406030204" pitchFamily="18" charset="0"/>
                          <a:ea typeface="微软雅黑" panose="020B0503020204020204" pitchFamily="34" charset="-122"/>
                        </a:rPr>
                        <m:t>𝑑</m:t>
                      </m:r>
                      <m:sSub>
                        <m:sSubPr>
                          <m:ctrlPr>
                            <a:rPr lang="en-US" altLang="zh-CN" sz="3000" i="1" smtClean="0">
                              <a:effectLst/>
                              <a:latin typeface="Cambria Math" panose="02040503050406030204" pitchFamily="18" charset="0"/>
                              <a:ea typeface="微软雅黑" panose="020B0503020204020204" pitchFamily="34" charset="-122"/>
                            </a:rPr>
                          </m:ctrlPr>
                        </m:sSubPr>
                        <m:e>
                          <m:r>
                            <a:rPr lang="en-US" altLang="zh-CN" sz="3000" i="1" smtClean="0">
                              <a:effectLst/>
                              <a:latin typeface="Cambria Math" panose="02040503050406030204" pitchFamily="18" charset="0"/>
                              <a:ea typeface="微软雅黑" panose="020B0503020204020204" pitchFamily="34" charset="-122"/>
                            </a:rPr>
                            <m:t>𝑝</m:t>
                          </m:r>
                        </m:e>
                        <m:sub>
                          <m:r>
                            <m:rPr>
                              <m:nor/>
                            </m:rPr>
                            <a:rPr lang="en-US" altLang="zh-CN" sz="3000" i="0" smtClean="0">
                              <a:effectLst/>
                              <a:latin typeface="Cambria Math" panose="02040503050406030204" pitchFamily="18" charset="0"/>
                              <a:ea typeface="微软雅黑" panose="020B0503020204020204" pitchFamily="34" charset="-122"/>
                            </a:rPr>
                            <m:t>new</m:t>
                          </m:r>
                        </m:sub>
                      </m:sSub>
                      <m:d>
                        <m:dPr>
                          <m:begChr m:val="["/>
                          <m:endChr m:val="]"/>
                          <m:ctrlPr>
                            <a:rPr lang="en-US" altLang="zh-CN" sz="3000" i="1" smtClean="0">
                              <a:effectLst/>
                              <a:latin typeface="Cambria Math" panose="02040503050406030204" pitchFamily="18" charset="0"/>
                              <a:ea typeface="微软雅黑" panose="020B0503020204020204" pitchFamily="34" charset="-122"/>
                            </a:rPr>
                          </m:ctrlPr>
                        </m:dPr>
                        <m:e>
                          <m:r>
                            <a:rPr lang="en-US" altLang="zh-CN" sz="3000" i="1" smtClean="0">
                              <a:effectLst/>
                              <a:latin typeface="Cambria Math" panose="02040503050406030204" pitchFamily="18" charset="0"/>
                              <a:ea typeface="微软雅黑" panose="020B0503020204020204" pitchFamily="34" charset="-122"/>
                            </a:rPr>
                            <m:t>𝑠</m:t>
                          </m:r>
                        </m:e>
                      </m:d>
                      <m:r>
                        <a:rPr lang="en-US" altLang="zh-CN" sz="3000" i="1" smtClean="0">
                          <a:effectLst/>
                          <a:latin typeface="Cambria Math" panose="02040503050406030204" pitchFamily="18" charset="0"/>
                          <a:ea typeface="微软雅黑" panose="020B0503020204020204" pitchFamily="34" charset="-122"/>
                        </a:rPr>
                        <m:t>=</m:t>
                      </m:r>
                      <m:r>
                        <a:rPr lang="en-US" altLang="zh-CN" sz="3000" i="1" smtClean="0">
                          <a:effectLst/>
                          <a:latin typeface="Cambria Math" panose="02040503050406030204" pitchFamily="18" charset="0"/>
                          <a:ea typeface="微软雅黑" panose="020B0503020204020204" pitchFamily="34" charset="-122"/>
                        </a:rPr>
                        <m:t>𝑑</m:t>
                      </m:r>
                      <m:sSub>
                        <m:sSubPr>
                          <m:ctrlPr>
                            <a:rPr lang="en-US" altLang="zh-CN" sz="3000" i="1" smtClean="0">
                              <a:effectLst/>
                              <a:latin typeface="Cambria Math" panose="02040503050406030204" pitchFamily="18" charset="0"/>
                              <a:ea typeface="微软雅黑" panose="020B0503020204020204" pitchFamily="34" charset="-122"/>
                            </a:rPr>
                          </m:ctrlPr>
                        </m:sSubPr>
                        <m:e>
                          <m:r>
                            <a:rPr lang="en-US" altLang="zh-CN" sz="3000" i="1" smtClean="0">
                              <a:effectLst/>
                              <a:latin typeface="Cambria Math" panose="02040503050406030204" pitchFamily="18" charset="0"/>
                              <a:ea typeface="微软雅黑" panose="020B0503020204020204" pitchFamily="34" charset="-122"/>
                            </a:rPr>
                            <m:t>𝑝</m:t>
                          </m:r>
                        </m:e>
                        <m:sub>
                          <m:r>
                            <m:rPr>
                              <m:nor/>
                            </m:rPr>
                            <a:rPr lang="en-US" altLang="zh-CN" sz="3000" i="0" smtClean="0">
                              <a:effectLst/>
                              <a:latin typeface="Cambria Math" panose="02040503050406030204" pitchFamily="18" charset="0"/>
                              <a:ea typeface="微软雅黑" panose="020B0503020204020204" pitchFamily="34" charset="-122"/>
                            </a:rPr>
                            <m:t>old</m:t>
                          </m:r>
                        </m:sub>
                      </m:sSub>
                      <m:d>
                        <m:dPr>
                          <m:begChr m:val="["/>
                          <m:endChr m:val="]"/>
                          <m:ctrlPr>
                            <a:rPr lang="en-US" altLang="zh-CN" sz="3000" i="1" smtClean="0">
                              <a:effectLst/>
                              <a:latin typeface="Cambria Math" panose="02040503050406030204" pitchFamily="18" charset="0"/>
                              <a:ea typeface="微软雅黑" panose="020B0503020204020204" pitchFamily="34" charset="-122"/>
                            </a:rPr>
                          </m:ctrlPr>
                        </m:dPr>
                        <m:e>
                          <m:r>
                            <a:rPr lang="en-US" altLang="zh-CN" sz="3000" i="1" smtClean="0">
                              <a:effectLst/>
                              <a:latin typeface="Cambria Math" panose="02040503050406030204" pitchFamily="18" charset="0"/>
                              <a:ea typeface="微软雅黑" panose="020B0503020204020204" pitchFamily="34" charset="-122"/>
                            </a:rPr>
                            <m:t>𝑠</m:t>
                          </m:r>
                        </m:e>
                      </m:d>
                      <m:r>
                        <a:rPr lang="en-US" altLang="zh-CN" sz="3000" i="1" smtClean="0">
                          <a:effectLst/>
                          <a:latin typeface="Cambria Math" panose="02040503050406030204" pitchFamily="18" charset="0"/>
                          <a:ea typeface="微软雅黑" panose="020B0503020204020204" pitchFamily="34" charset="-122"/>
                        </a:rPr>
                        <m:t>+</m:t>
                      </m:r>
                      <m:r>
                        <a:rPr lang="en-US" altLang="zh-CN" sz="3000" i="1" smtClean="0">
                          <a:effectLst/>
                          <a:latin typeface="Cambria Math" panose="02040503050406030204" pitchFamily="18" charset="0"/>
                          <a:ea typeface="微软雅黑" panose="020B0503020204020204" pitchFamily="34" charset="-122"/>
                        </a:rPr>
                        <m:t>𝑑</m:t>
                      </m:r>
                      <m:sSub>
                        <m:sSubPr>
                          <m:ctrlPr>
                            <a:rPr lang="en-US" altLang="zh-CN" sz="3000" i="1" smtClean="0">
                              <a:effectLst/>
                              <a:latin typeface="Cambria Math" panose="02040503050406030204" pitchFamily="18" charset="0"/>
                              <a:ea typeface="微软雅黑" panose="020B0503020204020204" pitchFamily="34" charset="-122"/>
                            </a:rPr>
                          </m:ctrlPr>
                        </m:sSubPr>
                        <m:e>
                          <m:r>
                            <a:rPr lang="en-US" altLang="zh-CN" sz="3000" i="1" smtClean="0">
                              <a:effectLst/>
                              <a:latin typeface="Cambria Math" panose="02040503050406030204" pitchFamily="18" charset="0"/>
                              <a:ea typeface="微软雅黑" panose="020B0503020204020204" pitchFamily="34" charset="-122"/>
                            </a:rPr>
                            <m:t>𝑝</m:t>
                          </m:r>
                        </m:e>
                        <m:sub>
                          <m:r>
                            <m:rPr>
                              <m:nor/>
                            </m:rPr>
                            <a:rPr lang="en-US" altLang="zh-CN" sz="3000" i="0" smtClean="0">
                              <a:effectLst/>
                              <a:latin typeface="Cambria Math" panose="02040503050406030204" pitchFamily="18" charset="0"/>
                              <a:ea typeface="微软雅黑" panose="020B0503020204020204" pitchFamily="34" charset="-122"/>
                            </a:rPr>
                            <m:t>old</m:t>
                          </m:r>
                        </m:sub>
                      </m:sSub>
                      <m:d>
                        <m:dPr>
                          <m:begChr m:val="["/>
                          <m:endChr m:val="]"/>
                          <m:ctrlPr>
                            <a:rPr lang="en-US" altLang="zh-CN" sz="3000" i="1" smtClean="0">
                              <a:effectLst/>
                              <a:latin typeface="Cambria Math" panose="02040503050406030204" pitchFamily="18" charset="0"/>
                              <a:ea typeface="微软雅黑" panose="020B0503020204020204" pitchFamily="34" charset="-122"/>
                            </a:rPr>
                          </m:ctrlPr>
                        </m:dPr>
                        <m:e>
                          <m:r>
                            <a:rPr lang="en-US" altLang="zh-CN" sz="3000" i="1" smtClean="0">
                              <a:effectLst/>
                              <a:latin typeface="Cambria Math" panose="02040503050406030204" pitchFamily="18" charset="0"/>
                              <a:ea typeface="微软雅黑" panose="020B0503020204020204" pitchFamily="34" charset="-122"/>
                            </a:rPr>
                            <m:t>𝑠</m:t>
                          </m:r>
                          <m:r>
                            <a:rPr lang="en-US" altLang="zh-CN" sz="3000" i="1" smtClean="0">
                              <a:effectLst/>
                              <a:latin typeface="Cambria Math" panose="02040503050406030204" pitchFamily="18" charset="0"/>
                              <a:ea typeface="微软雅黑" panose="020B0503020204020204" pitchFamily="34" charset="-122"/>
                            </a:rPr>
                            <m:t>−</m:t>
                          </m:r>
                          <m:r>
                            <a:rPr lang="en-US" altLang="zh-CN" sz="3000" i="1" smtClean="0">
                              <a:effectLst/>
                              <a:latin typeface="Cambria Math" panose="02040503050406030204" pitchFamily="18" charset="0"/>
                              <a:ea typeface="微软雅黑" panose="020B0503020204020204" pitchFamily="34" charset="-122"/>
                            </a:rPr>
                            <m:t>𝑥</m:t>
                          </m:r>
                        </m:e>
                      </m:d>
                    </m:oMath>
                  </m:oMathPara>
                </a14:m>
                <a:endParaRPr lang="en-US" altLang="zh-CN" sz="3000" dirty="0">
                  <a:effectLst/>
                  <a:latin typeface="微软雅黑" panose="020B0503020204020204" pitchFamily="34" charset="-122"/>
                  <a:ea typeface="微软雅黑" panose="020B0503020204020204" pitchFamily="34" charset="-122"/>
                </a:endParaRPr>
              </a:p>
            </p:txBody>
          </p:sp>
        </mc:Choice>
        <mc:Fallback>
          <p:sp>
            <p:nvSpPr>
              <p:cNvPr id="3" name="文本框 2">
                <a:extLst>
                  <a:ext uri="{FF2B5EF4-FFF2-40B4-BE49-F238E27FC236}">
                    <a16:creationId xmlns:a16="http://schemas.microsoft.com/office/drawing/2014/main" id="{6B72BC05-591B-D80B-6C19-A9883A04FF92}"/>
                  </a:ext>
                </a:extLst>
              </p:cNvPr>
              <p:cNvSpPr txBox="1">
                <a:spLocks noRot="1" noChangeAspect="1" noMove="1" noResize="1" noEditPoints="1" noAdjustHandles="1" noChangeArrowheads="1" noChangeShapeType="1" noTextEdit="1"/>
              </p:cNvSpPr>
              <p:nvPr/>
            </p:nvSpPr>
            <p:spPr>
              <a:xfrm>
                <a:off x="1419829" y="4592165"/>
                <a:ext cx="15866365" cy="2911695"/>
              </a:xfrm>
              <a:prstGeom prst="rect">
                <a:avLst/>
              </a:prstGeom>
              <a:blipFill>
                <a:blip r:embed="rId3"/>
                <a:stretch>
                  <a:fillRect l="-922" r="-499"/>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5" name="文本框 14">
                <a:extLst>
                  <a:ext uri="{FF2B5EF4-FFF2-40B4-BE49-F238E27FC236}">
                    <a16:creationId xmlns:a16="http://schemas.microsoft.com/office/drawing/2014/main" id="{E5CDE89F-ADAB-FDF6-5AF0-0A97295BF64D}"/>
                  </a:ext>
                </a:extLst>
              </p:cNvPr>
              <p:cNvSpPr txBox="1"/>
              <p:nvPr/>
            </p:nvSpPr>
            <p:spPr>
              <a:xfrm>
                <a:off x="1501400" y="7868558"/>
                <a:ext cx="15784794" cy="1395703"/>
              </a:xfrm>
              <a:prstGeom prst="rect">
                <a:avLst/>
              </a:prstGeom>
              <a:noFill/>
            </p:spPr>
            <p:txBody>
              <a:bodyPr wrap="square">
                <a:spAutoFit/>
              </a:bodyPr>
              <a:lstStyle/>
              <a:p>
                <a:pPr>
                  <a:lnSpc>
                    <a:spcPct val="150000"/>
                  </a:lnSpc>
                </a:pPr>
                <a:r>
                  <a:rPr lang="zh-CN" altLang="en-US" sz="3000" dirty="0">
                    <a:effectLst/>
                    <a:ea typeface="微软雅黑" panose="020B0503020204020204" pitchFamily="34" charset="-122"/>
                  </a:rPr>
                  <a:t>注意 </a:t>
                </a:r>
                <a:r>
                  <a:rPr lang="en-US" altLang="zh-CN" sz="3000" dirty="0">
                    <a:effectLst/>
                    <a:ea typeface="微软雅黑" panose="020B0503020204020204" pitchFamily="34" charset="-122"/>
                  </a:rPr>
                  <a:t>0/1 </a:t>
                </a:r>
                <a:r>
                  <a:rPr lang="zh-CN" altLang="en-US" sz="3000" dirty="0">
                    <a:effectLst/>
                    <a:ea typeface="微软雅黑" panose="020B0503020204020204" pitchFamily="34" charset="-122"/>
                  </a:rPr>
                  <a:t>背包问题 更新时必须让 </a:t>
                </a:r>
                <a14:m>
                  <m:oMath xmlns:m="http://schemas.openxmlformats.org/officeDocument/2006/math">
                    <m:r>
                      <a:rPr lang="en-US" altLang="zh-CN" sz="3000" i="1" smtClean="0">
                        <a:effectLst/>
                        <a:ea typeface="微软雅黑" panose="020B0503020204020204" pitchFamily="34" charset="-122"/>
                      </a:rPr>
                      <m:t>𝑠</m:t>
                    </m:r>
                  </m:oMath>
                </a14:m>
                <a:r>
                  <a:rPr lang="en-US" altLang="zh-CN" sz="3000" dirty="0">
                    <a:effectLst/>
                    <a:ea typeface="微软雅黑" panose="020B0503020204020204" pitchFamily="34" charset="-122"/>
                  </a:rPr>
                  <a:t> </a:t>
                </a:r>
                <a:r>
                  <a:rPr lang="zh-CN" altLang="en-US" sz="3000" dirty="0">
                    <a:effectLst/>
                    <a:ea typeface="微软雅黑" panose="020B0503020204020204" pitchFamily="34" charset="-122"/>
                  </a:rPr>
                  <a:t>从大到小枚举：这样在计算 </a:t>
                </a:r>
                <a:r>
                  <a:rPr lang="en-US" altLang="zh-CN" sz="3000" dirty="0" err="1">
                    <a:solidFill>
                      <a:srgbClr val="C00000"/>
                    </a:solidFill>
                    <a:effectLst/>
                    <a:ea typeface="微软雅黑" panose="020B0503020204020204" pitchFamily="34" charset="-122"/>
                  </a:rPr>
                  <a:t>dp</a:t>
                </a:r>
                <a:r>
                  <a:rPr lang="en-US" altLang="zh-CN" sz="3000" dirty="0">
                    <a:solidFill>
                      <a:srgbClr val="C00000"/>
                    </a:solidFill>
                    <a:effectLst/>
                    <a:ea typeface="微软雅黑" panose="020B0503020204020204" pitchFamily="34" charset="-122"/>
                  </a:rPr>
                  <a:t>[s]</a:t>
                </a:r>
                <a:r>
                  <a:rPr lang="zh-CN" altLang="en-US" sz="3000" dirty="0">
                    <a:effectLst/>
                    <a:ea typeface="微软雅黑" panose="020B0503020204020204" pitchFamily="34" charset="-122"/>
                  </a:rPr>
                  <a:t> 时，</a:t>
                </a:r>
                <a:r>
                  <a:rPr lang="en-US" altLang="zh-CN" sz="3000" dirty="0" err="1">
                    <a:solidFill>
                      <a:srgbClr val="C00000"/>
                    </a:solidFill>
                    <a:effectLst/>
                    <a:ea typeface="微软雅黑" panose="020B0503020204020204" pitchFamily="34" charset="-122"/>
                  </a:rPr>
                  <a:t>dp</a:t>
                </a:r>
                <a:r>
                  <a:rPr lang="en-US" altLang="zh-CN" sz="3000" dirty="0">
                    <a:solidFill>
                      <a:srgbClr val="C00000"/>
                    </a:solidFill>
                    <a:effectLst/>
                    <a:ea typeface="微软雅黑" panose="020B0503020204020204" pitchFamily="34" charset="-122"/>
                  </a:rPr>
                  <a:t>[s-x]</a:t>
                </a:r>
                <a:r>
                  <a:rPr lang="zh-CN" altLang="en-US" sz="3000" dirty="0">
                    <a:effectLst/>
                    <a:ea typeface="微软雅黑" panose="020B0503020204020204" pitchFamily="34" charset="-122"/>
                  </a:rPr>
                  <a:t> 还没有被当前木棍更新过，仍然表示加入当前木棍之前的状态。</a:t>
                </a:r>
              </a:p>
            </p:txBody>
          </p:sp>
        </mc:Choice>
        <mc:Fallback>
          <p:sp>
            <p:nvSpPr>
              <p:cNvPr id="15" name="文本框 14">
                <a:extLst>
                  <a:ext uri="{FF2B5EF4-FFF2-40B4-BE49-F238E27FC236}">
                    <a16:creationId xmlns:a16="http://schemas.microsoft.com/office/drawing/2014/main" id="{E5CDE89F-ADAB-FDF6-5AF0-0A97295BF64D}"/>
                  </a:ext>
                </a:extLst>
              </p:cNvPr>
              <p:cNvSpPr txBox="1">
                <a:spLocks noRot="1" noChangeAspect="1" noMove="1" noResize="1" noEditPoints="1" noAdjustHandles="1" noChangeArrowheads="1" noChangeShapeType="1" noTextEdit="1"/>
              </p:cNvSpPr>
              <p:nvPr/>
            </p:nvSpPr>
            <p:spPr>
              <a:xfrm>
                <a:off x="1501400" y="7868558"/>
                <a:ext cx="15784794" cy="1395703"/>
              </a:xfrm>
              <a:prstGeom prst="rect">
                <a:avLst/>
              </a:prstGeom>
              <a:blipFill>
                <a:blip r:embed="rId4"/>
                <a:stretch>
                  <a:fillRect l="-888" b="-12664"/>
                </a:stretch>
              </a:blipFill>
            </p:spPr>
            <p:txBody>
              <a:bodyPr/>
              <a:lstStyle/>
              <a:p>
                <a:r>
                  <a:rPr lang="en-US">
                    <a:noFill/>
                  </a:rPr>
                  <a:t> </a:t>
                </a:r>
              </a:p>
            </p:txBody>
          </p:sp>
        </mc:Fallback>
      </mc:AlternateContent>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hapter-slot Placeholder Carrier"/>
          <p:cNvSpPr txBox="1">
            <a:spLocks noGrp="1"/>
          </p:cNvSpPr>
          <p:nvPr>
            <p:ph type="subTitle" idx="1"/>
          </p:nvPr>
        </p:nvSpPr>
        <p:spPr>
          <a:xfrm>
            <a:off x="1546860" y="1257300"/>
            <a:ext cx="2049780" cy="586740"/>
          </a:xfrm>
          <a:prstGeom prst="rect">
            <a:avLst/>
          </a:prstGeom>
          <a:noFill/>
          <a:ln>
            <a:noFill/>
          </a:ln>
        </p:spPr>
        <p:txBody>
          <a:bodyPr wrap="square" lIns="0" tIns="0" rIns="0" bIns="0" anchor="t" anchorCtr="0">
            <a:spAutoFit/>
          </a:bodyPr>
          <a:lstStyle/>
          <a:p>
            <a:pPr marL="0" indent="0" algn="l">
              <a:buNone/>
            </a:pPr>
            <a:r>
              <a:rPr lang="zh-CN" sz="3000" b="1" dirty="0">
                <a:solidFill>
                  <a:srgbClr val="FFFFFF"/>
                </a:solidFill>
                <a:latin typeface="+mn-lt"/>
                <a:ea typeface="+mn-ea"/>
                <a:cs typeface="+mn-cs"/>
              </a:rPr>
              <a:t>记录与优化</a:t>
            </a:r>
          </a:p>
        </p:txBody>
      </p:sp>
      <p:sp>
        <p:nvSpPr>
          <p:cNvPr id="6" name="title-slot Placeholder Carrier"/>
          <p:cNvSpPr txBox="1">
            <a:spLocks noGrp="1"/>
          </p:cNvSpPr>
          <p:nvPr>
            <p:ph type="title"/>
          </p:nvPr>
        </p:nvSpPr>
        <p:spPr>
          <a:xfrm>
            <a:off x="1352550" y="2248852"/>
            <a:ext cx="8692403" cy="623248"/>
          </a:xfrm>
          <a:prstGeom prst="rect">
            <a:avLst/>
          </a:prstGeom>
          <a:noFill/>
          <a:ln>
            <a:noFill/>
          </a:ln>
        </p:spPr>
        <p:txBody>
          <a:bodyPr wrap="square" lIns="0" tIns="0" rIns="0" bIns="0" anchor="t" anchorCtr="0">
            <a:spAutoFit/>
          </a:bodyPr>
          <a:lstStyle/>
          <a:p>
            <a:pPr algn="l"/>
            <a:r>
              <a:rPr lang="zh-CN" sz="4050" b="1" dirty="0">
                <a:solidFill>
                  <a:schemeClr val="accent1"/>
                </a:solidFill>
                <a:latin typeface="+mj-lt"/>
                <a:ea typeface="+mj-ea"/>
                <a:cs typeface="+mj-cs"/>
              </a:rPr>
              <a:t>维护全部长度和</a:t>
            </a:r>
            <a:r>
              <a:rPr lang="zh-CN" altLang="en-US" sz="4050" b="1" dirty="0">
                <a:solidFill>
                  <a:schemeClr val="accent1"/>
                </a:solidFill>
                <a:latin typeface="+mj-lt"/>
                <a:ea typeface="+mj-ea"/>
                <a:cs typeface="+mj-cs"/>
              </a:rPr>
              <a:t>发现</a:t>
            </a:r>
            <a:r>
              <a:rPr lang="zh-CN" sz="4050" b="1" dirty="0">
                <a:solidFill>
                  <a:schemeClr val="accent1"/>
                </a:solidFill>
                <a:latin typeface="+mj-lt"/>
                <a:ea typeface="+mj-ea"/>
                <a:cs typeface="+mj-cs"/>
              </a:rPr>
              <a:t>仍然</a:t>
            </a:r>
            <a:r>
              <a:rPr lang="zh-CN" altLang="en-US" b="1" dirty="0">
                <a:solidFill>
                  <a:schemeClr val="accent1"/>
                </a:solidFill>
              </a:rPr>
              <a:t>很</a:t>
            </a:r>
            <a:r>
              <a:rPr lang="zh-CN" sz="4050" b="1" dirty="0">
                <a:solidFill>
                  <a:schemeClr val="accent1"/>
                </a:solidFill>
                <a:latin typeface="+mj-lt"/>
                <a:ea typeface="+mj-ea"/>
                <a:cs typeface="+mj-cs"/>
              </a:rPr>
              <a:t>慢</a:t>
            </a:r>
          </a:p>
        </p:txBody>
      </p:sp>
      <mc:AlternateContent xmlns:mc="http://schemas.openxmlformats.org/markup-compatibility/2006">
        <mc:Choice xmlns:a14="http://schemas.microsoft.com/office/drawing/2010/main" Requires="a14">
          <p:sp>
            <p:nvSpPr>
              <p:cNvPr id="3" name="文本框 2">
                <a:extLst>
                  <a:ext uri="{FF2B5EF4-FFF2-40B4-BE49-F238E27FC236}">
                    <a16:creationId xmlns:a16="http://schemas.microsoft.com/office/drawing/2014/main" id="{B1DEDFCE-7899-CFD2-B1A8-B9BAFB08E5D5}"/>
                  </a:ext>
                </a:extLst>
              </p:cNvPr>
              <p:cNvSpPr txBox="1"/>
              <p:nvPr/>
            </p:nvSpPr>
            <p:spPr>
              <a:xfrm>
                <a:off x="1793688" y="3461000"/>
                <a:ext cx="15431994" cy="2792944"/>
              </a:xfrm>
              <a:prstGeom prst="rect">
                <a:avLst/>
              </a:prstGeom>
              <a:noFill/>
            </p:spPr>
            <p:txBody>
              <a:bodyPr wrap="square">
                <a:spAutoFit/>
              </a:bodyPr>
              <a:lstStyle/>
              <a:p>
                <a:pPr>
                  <a:lnSpc>
                    <a:spcPct val="150000"/>
                  </a:lnSpc>
                </a:pPr>
                <a:r>
                  <a:rPr lang="zh-CN" altLang="en-US" sz="3000" dirty="0">
                    <a:effectLst/>
                    <a:latin typeface="微软雅黑" panose="020B0503020204020204" pitchFamily="34" charset="-122"/>
                    <a:ea typeface="微软雅黑" panose="020B0503020204020204" pitchFamily="34" charset="-122"/>
                  </a:rPr>
                  <a:t>前面我们定义了：</a:t>
                </a:r>
                <a14:m>
                  <m:oMath xmlns:m="http://schemas.openxmlformats.org/officeDocument/2006/math">
                    <m:r>
                      <a:rPr lang="en-US" altLang="zh-CN" sz="3000" i="1" smtClean="0">
                        <a:effectLst/>
                        <a:latin typeface="Cambria Math" panose="02040503050406030204" pitchFamily="18" charset="0"/>
                        <a:ea typeface="微软雅黑" panose="020B0503020204020204" pitchFamily="34" charset="-122"/>
                      </a:rPr>
                      <m:t>𝑑𝑝</m:t>
                    </m:r>
                    <m:d>
                      <m:dPr>
                        <m:begChr m:val="["/>
                        <m:endChr m:val="]"/>
                        <m:ctrlPr>
                          <a:rPr lang="en-US" altLang="zh-CN" sz="3000" i="1" smtClean="0">
                            <a:effectLst/>
                            <a:latin typeface="Cambria Math" panose="02040503050406030204" pitchFamily="18" charset="0"/>
                            <a:ea typeface="微软雅黑" panose="020B0503020204020204" pitchFamily="34" charset="-122"/>
                          </a:rPr>
                        </m:ctrlPr>
                      </m:dPr>
                      <m:e>
                        <m:r>
                          <a:rPr lang="en-US" altLang="zh-CN" sz="3000" i="1" smtClean="0">
                            <a:effectLst/>
                            <a:latin typeface="Cambria Math" panose="02040503050406030204" pitchFamily="18" charset="0"/>
                            <a:ea typeface="微软雅黑" panose="020B0503020204020204" pitchFamily="34" charset="-122"/>
                          </a:rPr>
                          <m:t>𝑠</m:t>
                        </m:r>
                      </m:e>
                    </m:d>
                    <m:r>
                      <a:rPr lang="en-US" altLang="zh-CN" sz="3000" i="1" smtClean="0">
                        <a:effectLst/>
                        <a:latin typeface="Cambria Math" panose="02040503050406030204" pitchFamily="18" charset="0"/>
                        <a:ea typeface="微软雅黑" panose="020B0503020204020204" pitchFamily="34" charset="-122"/>
                      </a:rPr>
                      <m:t>=</m:t>
                    </m:r>
                    <m:r>
                      <m:rPr>
                        <m:nor/>
                      </m:rPr>
                      <a:rPr lang="ja-JP" altLang="en-US" sz="3000" i="0" smtClean="0">
                        <a:effectLst/>
                        <a:latin typeface="Cambria Math" panose="02040503050406030204" pitchFamily="18" charset="0"/>
                        <a:ea typeface="微软雅黑" panose="020B0503020204020204" pitchFamily="34" charset="-122"/>
                      </a:rPr>
                      <m:t>长度和恰好为</m:t>
                    </m:r>
                    <m:r>
                      <m:rPr>
                        <m:nor/>
                      </m:rPr>
                      <a:rPr lang="ja-JP" altLang="en-US" sz="3000" i="0" smtClean="0">
                        <a:effectLst/>
                        <a:latin typeface="Cambria Math" panose="02040503050406030204" pitchFamily="18" charset="0"/>
                        <a:ea typeface="微软雅黑" panose="020B0503020204020204" pitchFamily="34" charset="-122"/>
                      </a:rPr>
                      <m:t> </m:t>
                    </m:r>
                    <m:r>
                      <a:rPr lang="en-US" altLang="zh-CN" sz="3000" i="1" smtClean="0">
                        <a:effectLst/>
                        <a:latin typeface="Cambria Math" panose="02040503050406030204" pitchFamily="18" charset="0"/>
                        <a:ea typeface="微软雅黑" panose="020B0503020204020204" pitchFamily="34" charset="-122"/>
                      </a:rPr>
                      <m:t>𝑠</m:t>
                    </m:r>
                    <m:r>
                      <m:rPr>
                        <m:nor/>
                      </m:rPr>
                      <a:rPr lang="en-US" altLang="zh-CN" sz="3000" i="0" smtClean="0">
                        <a:effectLst/>
                        <a:latin typeface="Cambria Math" panose="02040503050406030204" pitchFamily="18" charset="0"/>
                        <a:ea typeface="微软雅黑" panose="020B0503020204020204" pitchFamily="34" charset="-122"/>
                      </a:rPr>
                      <m:t> </m:t>
                    </m:r>
                    <m:r>
                      <m:rPr>
                        <m:nor/>
                      </m:rPr>
                      <a:rPr lang="ja-JP" altLang="en-US" sz="3000" i="0" smtClean="0">
                        <a:effectLst/>
                        <a:latin typeface="Cambria Math" panose="02040503050406030204" pitchFamily="18" charset="0"/>
                        <a:ea typeface="微软雅黑" panose="020B0503020204020204" pitchFamily="34" charset="-122"/>
                      </a:rPr>
                      <m:t>的子集数量</m:t>
                    </m:r>
                  </m:oMath>
                </a14:m>
                <a:endParaRPr lang="en-US" altLang="zh-CN" sz="3000" dirty="0">
                  <a:effectLst/>
                  <a:latin typeface="微软雅黑" panose="020B0503020204020204" pitchFamily="34" charset="-122"/>
                  <a:ea typeface="微软雅黑" panose="020B0503020204020204" pitchFamily="34" charset="-122"/>
                </a:endParaRPr>
              </a:p>
              <a:p>
                <a:pPr>
                  <a:lnSpc>
                    <a:spcPct val="150000"/>
                  </a:lnSpc>
                </a:pPr>
                <a:r>
                  <a:rPr lang="zh-CN" altLang="en-US" sz="3000" dirty="0">
                    <a:effectLst/>
                    <a:latin typeface="微软雅黑" panose="020B0503020204020204" pitchFamily="34" charset="-122"/>
                    <a:ea typeface="微软雅黑" panose="020B0503020204020204" pitchFamily="34" charset="-122"/>
                  </a:rPr>
                  <a:t>如果维护所有可能的长度和，那么总长度最大可以达到：</a:t>
                </a:r>
                <a14:m>
                  <m:oMath xmlns:m="http://schemas.openxmlformats.org/officeDocument/2006/math">
                    <m:r>
                      <a:rPr lang="en-US" altLang="zh-CN" sz="3000" i="1" smtClean="0">
                        <a:effectLst/>
                        <a:latin typeface="Cambria Math" panose="02040503050406030204" pitchFamily="18" charset="0"/>
                        <a:ea typeface="微软雅黑" panose="020B0503020204020204" pitchFamily="34" charset="-122"/>
                      </a:rPr>
                      <m:t>5000×5000=25</m:t>
                    </m:r>
                    <m:r>
                      <m:rPr>
                        <m:lit/>
                      </m:rPr>
                      <a:rPr lang="en-US" altLang="zh-CN" sz="3000" i="1" smtClean="0">
                        <a:effectLst/>
                        <a:latin typeface="Cambria Math" panose="02040503050406030204" pitchFamily="18" charset="0"/>
                        <a:ea typeface="微软雅黑" panose="020B0503020204020204" pitchFamily="34" charset="-122"/>
                      </a:rPr>
                      <m:t>,</m:t>
                    </m:r>
                    <m:r>
                      <a:rPr lang="en-US" altLang="zh-CN" sz="3000" i="1" smtClean="0">
                        <a:effectLst/>
                        <a:latin typeface="Cambria Math" panose="02040503050406030204" pitchFamily="18" charset="0"/>
                        <a:ea typeface="微软雅黑" panose="020B0503020204020204" pitchFamily="34" charset="-122"/>
                      </a:rPr>
                      <m:t>000</m:t>
                    </m:r>
                    <m:r>
                      <m:rPr>
                        <m:lit/>
                      </m:rPr>
                      <a:rPr lang="en-US" altLang="zh-CN" sz="3000" i="1" smtClean="0">
                        <a:effectLst/>
                        <a:latin typeface="Cambria Math" panose="02040503050406030204" pitchFamily="18" charset="0"/>
                        <a:ea typeface="微软雅黑" panose="020B0503020204020204" pitchFamily="34" charset="-122"/>
                      </a:rPr>
                      <m:t>,</m:t>
                    </m:r>
                    <m:r>
                      <a:rPr lang="en-US" altLang="zh-CN" sz="3000" i="1" smtClean="0">
                        <a:effectLst/>
                        <a:latin typeface="Cambria Math" panose="02040503050406030204" pitchFamily="18" charset="0"/>
                        <a:ea typeface="微软雅黑" panose="020B0503020204020204" pitchFamily="34" charset="-122"/>
                      </a:rPr>
                      <m:t>000</m:t>
                    </m:r>
                  </m:oMath>
                </a14:m>
                <a:endParaRPr lang="en-US" altLang="zh-CN" sz="3000" dirty="0">
                  <a:effectLst/>
                  <a:latin typeface="微软雅黑" panose="020B0503020204020204" pitchFamily="34" charset="-122"/>
                  <a:ea typeface="微软雅黑" panose="020B0503020204020204" pitchFamily="34" charset="-122"/>
                </a:endParaRPr>
              </a:p>
              <a:p>
                <a:pPr>
                  <a:lnSpc>
                    <a:spcPct val="150000"/>
                  </a:lnSpc>
                </a:pPr>
                <a:r>
                  <a:rPr lang="zh-CN" altLang="en-US" sz="3000" dirty="0">
                    <a:effectLst/>
                    <a:latin typeface="微软雅黑" panose="020B0503020204020204" pitchFamily="34" charset="-122"/>
                    <a:ea typeface="微软雅黑" panose="020B0503020204020204" pitchFamily="34" charset="-122"/>
                  </a:rPr>
                  <a:t>若每加入一根木棍，都要更新所有可能的长度和，最坏需要约 </a:t>
                </a:r>
                <a14:m>
                  <m:oMath xmlns:m="http://schemas.openxmlformats.org/officeDocument/2006/math">
                    <m:r>
                      <a:rPr lang="en-US" altLang="zh-CN" sz="3000" i="1" smtClean="0">
                        <a:effectLst/>
                        <a:latin typeface="Cambria Math" panose="02040503050406030204" pitchFamily="18" charset="0"/>
                        <a:ea typeface="微软雅黑" panose="020B0503020204020204" pitchFamily="34" charset="-122"/>
                      </a:rPr>
                      <m:t>1250</m:t>
                    </m:r>
                  </m:oMath>
                </a14:m>
                <a:r>
                  <a:rPr lang="en-US" altLang="zh-CN" sz="3000" dirty="0">
                    <a:effectLst/>
                    <a:latin typeface="微软雅黑" panose="020B0503020204020204" pitchFamily="34" charset="-122"/>
                    <a:ea typeface="微软雅黑" panose="020B0503020204020204" pitchFamily="34" charset="-122"/>
                  </a:rPr>
                  <a:t> </a:t>
                </a:r>
                <a:r>
                  <a:rPr lang="zh-CN" altLang="en-US" sz="3000" dirty="0">
                    <a:effectLst/>
                    <a:latin typeface="微软雅黑" panose="020B0503020204020204" pitchFamily="34" charset="-122"/>
                    <a:ea typeface="微软雅黑" panose="020B0503020204020204" pitchFamily="34" charset="-122"/>
                  </a:rPr>
                  <a:t>亿次操作，显然无法接受。因此，还需要继续压缩 </a:t>
                </a:r>
                <a:r>
                  <a:rPr lang="en-US" altLang="zh-CN" sz="3000" dirty="0" err="1">
                    <a:solidFill>
                      <a:srgbClr val="C00000"/>
                    </a:solidFill>
                    <a:effectLst/>
                    <a:latin typeface="Consolas" panose="020B0609020204030204" pitchFamily="49" charset="0"/>
                    <a:ea typeface="微软雅黑" panose="020B0503020204020204" pitchFamily="34" charset="-122"/>
                  </a:rPr>
                  <a:t>dp</a:t>
                </a:r>
                <a:r>
                  <a:rPr lang="zh-CN" altLang="en-US" sz="3000" dirty="0">
                    <a:effectLst/>
                    <a:latin typeface="微软雅黑" panose="020B0503020204020204" pitchFamily="34" charset="-122"/>
                    <a:ea typeface="微软雅黑" panose="020B0503020204020204" pitchFamily="34" charset="-122"/>
                  </a:rPr>
                  <a:t> 的状态范围。</a:t>
                </a:r>
              </a:p>
            </p:txBody>
          </p:sp>
        </mc:Choice>
        <mc:Fallback>
          <p:sp>
            <p:nvSpPr>
              <p:cNvPr id="3" name="文本框 2">
                <a:extLst>
                  <a:ext uri="{FF2B5EF4-FFF2-40B4-BE49-F238E27FC236}">
                    <a16:creationId xmlns:a16="http://schemas.microsoft.com/office/drawing/2014/main" id="{B1DEDFCE-7899-CFD2-B1A8-B9BAFB08E5D5}"/>
                  </a:ext>
                </a:extLst>
              </p:cNvPr>
              <p:cNvSpPr txBox="1">
                <a:spLocks noRot="1" noChangeAspect="1" noMove="1" noResize="1" noEditPoints="1" noAdjustHandles="1" noChangeArrowheads="1" noChangeShapeType="1" noTextEdit="1"/>
              </p:cNvSpPr>
              <p:nvPr/>
            </p:nvSpPr>
            <p:spPr>
              <a:xfrm>
                <a:off x="1793688" y="3461000"/>
                <a:ext cx="15431994" cy="2792944"/>
              </a:xfrm>
              <a:prstGeom prst="rect">
                <a:avLst/>
              </a:prstGeom>
              <a:blipFill>
                <a:blip r:embed="rId3"/>
                <a:stretch>
                  <a:fillRect l="-908" r="-513" b="-5895"/>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5" name="文本框 14">
                <a:extLst>
                  <a:ext uri="{FF2B5EF4-FFF2-40B4-BE49-F238E27FC236}">
                    <a16:creationId xmlns:a16="http://schemas.microsoft.com/office/drawing/2014/main" id="{4D1EC19E-2603-3221-1BAD-A95F5545F0F1}"/>
                  </a:ext>
                </a:extLst>
              </p:cNvPr>
              <p:cNvSpPr txBox="1"/>
              <p:nvPr/>
            </p:nvSpPr>
            <p:spPr>
              <a:xfrm>
                <a:off x="1793688" y="7335370"/>
                <a:ext cx="15431994" cy="1395703"/>
              </a:xfrm>
              <a:prstGeom prst="rect">
                <a:avLst/>
              </a:prstGeom>
              <a:noFill/>
            </p:spPr>
            <p:txBody>
              <a:bodyPr wrap="square">
                <a:spAutoFit/>
              </a:bodyPr>
              <a:lstStyle/>
              <a:p>
                <a:pPr>
                  <a:lnSpc>
                    <a:spcPct val="150000"/>
                  </a:lnSpc>
                </a:pPr>
                <a:r>
                  <a:rPr lang="zh-CN" altLang="en-US" sz="3000" dirty="0">
                    <a:effectLst/>
                    <a:latin typeface="微软雅黑" panose="020B0503020204020204" pitchFamily="34" charset="-122"/>
                    <a:ea typeface="微软雅黑" panose="020B0503020204020204" pitchFamily="34" charset="-122"/>
                  </a:rPr>
                  <a:t>处理当前木棍长度 </a:t>
                </a:r>
                <a14:m>
                  <m:oMath xmlns:m="http://schemas.openxmlformats.org/officeDocument/2006/math">
                    <m:r>
                      <a:rPr lang="en-US" altLang="zh-CN" sz="3000" i="1" smtClean="0">
                        <a:effectLst/>
                        <a:latin typeface="Cambria Math" panose="02040503050406030204" pitchFamily="18" charset="0"/>
                        <a:ea typeface="微软雅黑" panose="020B0503020204020204" pitchFamily="34" charset="-122"/>
                      </a:rPr>
                      <m:t>𝑥</m:t>
                    </m:r>
                  </m:oMath>
                </a14:m>
                <a:r>
                  <a:rPr lang="en-US" altLang="zh-CN" sz="3000" dirty="0">
                    <a:effectLst/>
                    <a:latin typeface="微软雅黑" panose="020B0503020204020204" pitchFamily="34" charset="-122"/>
                    <a:ea typeface="微软雅黑" panose="020B0503020204020204" pitchFamily="34" charset="-122"/>
                  </a:rPr>
                  <a:t> </a:t>
                </a:r>
                <a:r>
                  <a:rPr lang="zh-CN" altLang="en-US" sz="3000" dirty="0">
                    <a:effectLst/>
                    <a:latin typeface="微软雅黑" panose="020B0503020204020204" pitchFamily="34" charset="-122"/>
                    <a:ea typeface="微软雅黑" panose="020B0503020204020204" pitchFamily="34" charset="-122"/>
                  </a:rPr>
                  <a:t>时，前面选出的木棍长度和为 </a:t>
                </a:r>
                <a14:m>
                  <m:oMath xmlns:m="http://schemas.openxmlformats.org/officeDocument/2006/math">
                    <m:r>
                      <a:rPr lang="en-US" altLang="zh-CN" sz="3000" i="1" smtClean="0">
                        <a:effectLst/>
                        <a:latin typeface="Cambria Math" panose="02040503050406030204" pitchFamily="18" charset="0"/>
                        <a:ea typeface="微软雅黑" panose="020B0503020204020204" pitchFamily="34" charset="-122"/>
                      </a:rPr>
                      <m:t>𝑠</m:t>
                    </m:r>
                  </m:oMath>
                </a14:m>
                <a:r>
                  <a:rPr lang="zh-CN" altLang="en-US" sz="3000" dirty="0">
                    <a:effectLst/>
                    <a:latin typeface="微软雅黑" panose="020B0503020204020204" pitchFamily="34" charset="-122"/>
                    <a:ea typeface="微软雅黑" panose="020B0503020204020204" pitchFamily="34" charset="-122"/>
                  </a:rPr>
                  <a:t>，合法条件是：</a:t>
                </a:r>
                <a14:m>
                  <m:oMath xmlns:m="http://schemas.openxmlformats.org/officeDocument/2006/math">
                    <m:r>
                      <a:rPr lang="en-US" altLang="zh-CN" sz="3000" i="1" smtClean="0">
                        <a:effectLst/>
                        <a:latin typeface="Cambria Math" panose="02040503050406030204" pitchFamily="18" charset="0"/>
                        <a:ea typeface="微软雅黑" panose="020B0503020204020204" pitchFamily="34" charset="-122"/>
                      </a:rPr>
                      <m:t>𝑠</m:t>
                    </m:r>
                    <m:r>
                      <a:rPr lang="en-US" altLang="zh-CN" sz="3000" i="1" smtClean="0">
                        <a:effectLst/>
                        <a:latin typeface="Cambria Math" panose="02040503050406030204" pitchFamily="18" charset="0"/>
                        <a:ea typeface="微软雅黑" panose="020B0503020204020204" pitchFamily="34" charset="-122"/>
                      </a:rPr>
                      <m:t>&gt;</m:t>
                    </m:r>
                    <m:r>
                      <a:rPr lang="en-US" altLang="zh-CN" sz="3000" i="1" smtClean="0">
                        <a:effectLst/>
                        <a:latin typeface="Cambria Math" panose="02040503050406030204" pitchFamily="18" charset="0"/>
                        <a:ea typeface="微软雅黑" panose="020B0503020204020204" pitchFamily="34" charset="-122"/>
                      </a:rPr>
                      <m:t>𝑥</m:t>
                    </m:r>
                  </m:oMath>
                </a14:m>
                <a:endParaRPr lang="en-US" altLang="zh-CN" sz="3000" dirty="0">
                  <a:effectLst/>
                  <a:latin typeface="微软雅黑" panose="020B0503020204020204" pitchFamily="34" charset="-122"/>
                  <a:ea typeface="微软雅黑" panose="020B0503020204020204" pitchFamily="34" charset="-122"/>
                </a:endParaRPr>
              </a:p>
              <a:p>
                <a:pPr>
                  <a:lnSpc>
                    <a:spcPct val="150000"/>
                  </a:lnSpc>
                </a:pPr>
                <a:r>
                  <a:rPr lang="zh-CN" altLang="en-US" sz="3000" dirty="0">
                    <a:effectLst/>
                    <a:latin typeface="微软雅黑" panose="020B0503020204020204" pitchFamily="34" charset="-122"/>
                    <a:ea typeface="微软雅黑" panose="020B0503020204020204" pitchFamily="34" charset="-122"/>
                  </a:rPr>
                  <a:t>直接统计所有满足 </a:t>
                </a:r>
                <a14:m>
                  <m:oMath xmlns:m="http://schemas.openxmlformats.org/officeDocument/2006/math">
                    <m:r>
                      <a:rPr lang="en-US" altLang="zh-CN" sz="3000" i="1" smtClean="0">
                        <a:effectLst/>
                        <a:latin typeface="Cambria Math" panose="02040503050406030204" pitchFamily="18" charset="0"/>
                        <a:ea typeface="微软雅黑" panose="020B0503020204020204" pitchFamily="34" charset="-122"/>
                      </a:rPr>
                      <m:t>𝑠</m:t>
                    </m:r>
                    <m:r>
                      <a:rPr lang="en-US" altLang="zh-CN" sz="3000" i="1" smtClean="0">
                        <a:effectLst/>
                        <a:latin typeface="Cambria Math" panose="02040503050406030204" pitchFamily="18" charset="0"/>
                        <a:ea typeface="微软雅黑" panose="020B0503020204020204" pitchFamily="34" charset="-122"/>
                      </a:rPr>
                      <m:t>&gt;</m:t>
                    </m:r>
                    <m:r>
                      <a:rPr lang="en-US" altLang="zh-CN" sz="3000" i="1" smtClean="0">
                        <a:effectLst/>
                        <a:latin typeface="Cambria Math" panose="02040503050406030204" pitchFamily="18" charset="0"/>
                        <a:ea typeface="微软雅黑" panose="020B0503020204020204" pitchFamily="34" charset="-122"/>
                      </a:rPr>
                      <m:t>𝑥</m:t>
                    </m:r>
                  </m:oMath>
                </a14:m>
                <a:r>
                  <a:rPr lang="en-US" altLang="zh-CN" sz="3000" dirty="0">
                    <a:effectLst/>
                    <a:latin typeface="微软雅黑" panose="020B0503020204020204" pitchFamily="34" charset="-122"/>
                    <a:ea typeface="微软雅黑" panose="020B0503020204020204" pitchFamily="34" charset="-122"/>
                  </a:rPr>
                  <a:t> </a:t>
                </a:r>
                <a:r>
                  <a:rPr lang="zh-CN" altLang="en-US" sz="3000" dirty="0">
                    <a:effectLst/>
                    <a:latin typeface="微软雅黑" panose="020B0503020204020204" pitchFamily="34" charset="-122"/>
                    <a:ea typeface="微软雅黑" panose="020B0503020204020204" pitchFamily="34" charset="-122"/>
                  </a:rPr>
                  <a:t>的合法方案并不方便，因为这些长度和的范围可能非常大。</a:t>
                </a:r>
              </a:p>
            </p:txBody>
          </p:sp>
        </mc:Choice>
        <mc:Fallback>
          <p:sp>
            <p:nvSpPr>
              <p:cNvPr id="15" name="文本框 14">
                <a:extLst>
                  <a:ext uri="{FF2B5EF4-FFF2-40B4-BE49-F238E27FC236}">
                    <a16:creationId xmlns:a16="http://schemas.microsoft.com/office/drawing/2014/main" id="{4D1EC19E-2603-3221-1BAD-A95F5545F0F1}"/>
                  </a:ext>
                </a:extLst>
              </p:cNvPr>
              <p:cNvSpPr txBox="1">
                <a:spLocks noRot="1" noChangeAspect="1" noMove="1" noResize="1" noEditPoints="1" noAdjustHandles="1" noChangeArrowheads="1" noChangeShapeType="1" noTextEdit="1"/>
              </p:cNvSpPr>
              <p:nvPr/>
            </p:nvSpPr>
            <p:spPr>
              <a:xfrm>
                <a:off x="1793688" y="7335370"/>
                <a:ext cx="15431994" cy="1395703"/>
              </a:xfrm>
              <a:prstGeom prst="rect">
                <a:avLst/>
              </a:prstGeom>
              <a:blipFill>
                <a:blip r:embed="rId4"/>
                <a:stretch>
                  <a:fillRect l="-908" b="-12664"/>
                </a:stretch>
              </a:blipFill>
            </p:spPr>
            <p:txBody>
              <a:bodyPr/>
              <a:lstStyle/>
              <a:p>
                <a:r>
                  <a:rPr lang="en-US">
                    <a:noFill/>
                  </a:rPr>
                  <a:t> </a:t>
                </a:r>
              </a:p>
            </p:txBody>
          </p:sp>
        </mc:Fallback>
      </mc:AlternateContent>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hapter-slot Placeholder Carrier"/>
          <p:cNvSpPr txBox="1">
            <a:spLocks noGrp="1"/>
          </p:cNvSpPr>
          <p:nvPr>
            <p:ph type="subTitle" idx="1"/>
          </p:nvPr>
        </p:nvSpPr>
        <p:spPr>
          <a:xfrm>
            <a:off x="1546860" y="1257300"/>
            <a:ext cx="2049780" cy="586740"/>
          </a:xfrm>
          <a:prstGeom prst="rect">
            <a:avLst/>
          </a:prstGeom>
          <a:noFill/>
          <a:ln>
            <a:noFill/>
          </a:ln>
        </p:spPr>
        <p:txBody>
          <a:bodyPr wrap="square" lIns="0" tIns="0" rIns="0" bIns="0" anchor="t" anchorCtr="0">
            <a:spAutoFit/>
          </a:bodyPr>
          <a:lstStyle/>
          <a:p>
            <a:pPr marL="0" indent="0" algn="l">
              <a:buNone/>
            </a:pPr>
            <a:r>
              <a:rPr lang="zh-CN" sz="3000" b="1" dirty="0">
                <a:solidFill>
                  <a:srgbClr val="FFFFFF"/>
                </a:solidFill>
                <a:latin typeface="+mn-lt"/>
                <a:ea typeface="+mn-ea"/>
                <a:cs typeface="+mn-cs"/>
              </a:rPr>
              <a:t>记录与优化</a:t>
            </a:r>
          </a:p>
        </p:txBody>
      </p:sp>
      <p:sp>
        <p:nvSpPr>
          <p:cNvPr id="6" name="title-slot Placeholder Carrier"/>
          <p:cNvSpPr txBox="1">
            <a:spLocks noGrp="1"/>
          </p:cNvSpPr>
          <p:nvPr>
            <p:ph type="title"/>
          </p:nvPr>
        </p:nvSpPr>
        <p:spPr>
          <a:xfrm>
            <a:off x="1352550" y="2248852"/>
            <a:ext cx="8692403" cy="623248"/>
          </a:xfrm>
          <a:prstGeom prst="rect">
            <a:avLst/>
          </a:prstGeom>
          <a:noFill/>
          <a:ln>
            <a:noFill/>
          </a:ln>
        </p:spPr>
        <p:txBody>
          <a:bodyPr wrap="square" lIns="0" tIns="0" rIns="0" bIns="0" anchor="t" anchorCtr="0">
            <a:spAutoFit/>
          </a:bodyPr>
          <a:lstStyle/>
          <a:p>
            <a:pPr algn="l"/>
            <a:r>
              <a:rPr lang="zh-CN" altLang="en-US" sz="4050" b="1" dirty="0">
                <a:solidFill>
                  <a:schemeClr val="accent1"/>
                </a:solidFill>
                <a:latin typeface="+mj-lt"/>
                <a:ea typeface="+mj-ea"/>
                <a:cs typeface="+mj-cs"/>
              </a:rPr>
              <a:t>只需要统计不合法的方案</a:t>
            </a:r>
            <a:endParaRPr lang="zh-CN" sz="4050" b="1" dirty="0">
              <a:solidFill>
                <a:schemeClr val="accent1"/>
              </a:solidFill>
              <a:latin typeface="+mj-lt"/>
              <a:ea typeface="+mj-ea"/>
              <a:cs typeface="+mj-cs"/>
            </a:endParaRPr>
          </a:p>
        </p:txBody>
      </p:sp>
      <mc:AlternateContent xmlns:mc="http://schemas.openxmlformats.org/markup-compatibility/2006">
        <mc:Choice xmlns:a14="http://schemas.microsoft.com/office/drawing/2010/main" Requires="a14">
          <p:sp>
            <p:nvSpPr>
              <p:cNvPr id="4" name="文本框 3">
                <a:extLst>
                  <a:ext uri="{FF2B5EF4-FFF2-40B4-BE49-F238E27FC236}">
                    <a16:creationId xmlns:a16="http://schemas.microsoft.com/office/drawing/2014/main" id="{04A81CA9-75EF-1869-4F82-591EC59B7AB0}"/>
                  </a:ext>
                </a:extLst>
              </p:cNvPr>
              <p:cNvSpPr txBox="1"/>
              <p:nvPr/>
            </p:nvSpPr>
            <p:spPr>
              <a:xfrm>
                <a:off x="1646891" y="3277225"/>
                <a:ext cx="12519585" cy="2094099"/>
              </a:xfrm>
              <a:prstGeom prst="rect">
                <a:avLst/>
              </a:prstGeom>
              <a:noFill/>
            </p:spPr>
            <p:txBody>
              <a:bodyPr wrap="square">
                <a:spAutoFit/>
              </a:bodyPr>
              <a:lstStyle/>
              <a:p>
                <a:pPr>
                  <a:lnSpc>
                    <a:spcPct val="150000"/>
                  </a:lnSpc>
                </a:pPr>
                <a:r>
                  <a:rPr lang="ja-JP" altLang="en-US" sz="3000" dirty="0">
                    <a:effectLst/>
                    <a:latin typeface="微软雅黑" panose="020B0503020204020204" pitchFamily="34" charset="-122"/>
                    <a:ea typeface="微软雅黑" panose="020B0503020204020204" pitchFamily="34" charset="-122"/>
                  </a:rPr>
                  <a:t>但我们可以换一个角度：</a:t>
                </a:r>
              </a:p>
              <a:p>
                <a:pPr indent="-285750">
                  <a:lnSpc>
                    <a:spcPct val="150000"/>
                  </a:lnSpc>
                  <a:buClr>
                    <a:srgbClr val="000000"/>
                  </a:buClr>
                  <a:buFont typeface="微软雅黑" panose="020B0503020204020204" pitchFamily="34" charset="-122"/>
                  <a:buChar char="•"/>
                </a:pPr>
                <a:r>
                  <a:rPr lang="ja-JP" altLang="en-US" sz="3000" dirty="0">
                    <a:effectLst/>
                    <a:latin typeface="微软雅黑" panose="020B0503020204020204" pitchFamily="34" charset="-122"/>
                    <a:ea typeface="微软雅黑" panose="020B0503020204020204" pitchFamily="34" charset="-122"/>
                  </a:rPr>
                  <a:t>前面所有选法共有 </a:t>
                </a:r>
                <a:r>
                  <a:rPr lang="en-US" sz="3000" dirty="0">
                    <a:solidFill>
                      <a:srgbClr val="C00000"/>
                    </a:solidFill>
                    <a:effectLst/>
                    <a:latin typeface="Consolas" panose="020B0609020204030204" pitchFamily="49" charset="0"/>
                    <a:ea typeface="微软雅黑" panose="020B0503020204020204" pitchFamily="34" charset="-122"/>
                  </a:rPr>
                  <a:t>total</a:t>
                </a:r>
                <a:r>
                  <a:rPr lang="en-US" sz="3000" dirty="0">
                    <a:effectLst/>
                    <a:latin typeface="微软雅黑" panose="020B0503020204020204" pitchFamily="34" charset="-122"/>
                    <a:ea typeface="微软雅黑" panose="020B0503020204020204" pitchFamily="34" charset="-122"/>
                  </a:rPr>
                  <a:t> </a:t>
                </a:r>
                <a:r>
                  <a:rPr lang="ja-JP" altLang="en-US" sz="3000" dirty="0">
                    <a:effectLst/>
                    <a:latin typeface="微软雅黑" panose="020B0503020204020204" pitchFamily="34" charset="-122"/>
                    <a:ea typeface="微软雅黑" panose="020B0503020204020204" pitchFamily="34" charset="-122"/>
                  </a:rPr>
                  <a:t>种；</a:t>
                </a:r>
                <a:r>
                  <a:rPr lang="zh-CN" altLang="en-US" sz="3000" dirty="0">
                    <a:effectLst/>
                    <a:latin typeface="微软雅黑" panose="020B0503020204020204" pitchFamily="34" charset="-122"/>
                    <a:ea typeface="微软雅黑" panose="020B0503020204020204" pitchFamily="34" charset="-122"/>
                  </a:rPr>
                  <a:t>而</a:t>
                </a:r>
                <a:r>
                  <a:rPr lang="ja-JP" altLang="en-US" sz="3000" dirty="0">
                    <a:effectLst/>
                    <a:latin typeface="微软雅黑" panose="020B0503020204020204" pitchFamily="34" charset="-122"/>
                    <a:ea typeface="微软雅黑" panose="020B0503020204020204" pitchFamily="34" charset="-122"/>
                  </a:rPr>
                  <a:t>不合法的方案 </a:t>
                </a:r>
                <a:r>
                  <a:rPr lang="en-US" altLang="ja-JP" sz="3000" dirty="0">
                    <a:effectLst/>
                    <a:latin typeface="微软雅黑" panose="020B0503020204020204" pitchFamily="34" charset="-122"/>
                    <a:ea typeface="微软雅黑" panose="020B0503020204020204" pitchFamily="34" charset="-122"/>
                  </a:rPr>
                  <a:t>(</a:t>
                </a:r>
                <a:r>
                  <a:rPr lang="en-US" sz="3000" dirty="0">
                    <a:solidFill>
                      <a:srgbClr val="C00000"/>
                    </a:solidFill>
                    <a:effectLst/>
                    <a:latin typeface="Consolas" panose="020B0609020204030204" pitchFamily="49" charset="0"/>
                    <a:ea typeface="微软雅黑" panose="020B0503020204020204" pitchFamily="34" charset="-122"/>
                  </a:rPr>
                  <a:t>bad</a:t>
                </a:r>
                <a:r>
                  <a:rPr lang="en-US" sz="3000" dirty="0">
                    <a:effectLst/>
                    <a:latin typeface="微软雅黑" panose="020B0503020204020204" pitchFamily="34" charset="-122"/>
                    <a:ea typeface="微软雅黑" panose="020B0503020204020204" pitchFamily="34" charset="-122"/>
                  </a:rPr>
                  <a:t>) </a:t>
                </a:r>
                <a:r>
                  <a:rPr lang="ja-JP" altLang="en-US" sz="3000" dirty="0">
                    <a:effectLst/>
                    <a:latin typeface="微软雅黑" panose="020B0503020204020204" pitchFamily="34" charset="-122"/>
                    <a:ea typeface="微软雅黑" panose="020B0503020204020204" pitchFamily="34" charset="-122"/>
                  </a:rPr>
                  <a:t>满足 </a:t>
                </a:r>
                <a14:m>
                  <m:oMath xmlns:m="http://schemas.openxmlformats.org/officeDocument/2006/math">
                    <m:r>
                      <m:rPr>
                        <m:sty m:val="p"/>
                      </m:rPr>
                      <a:rPr lang="en-US" altLang="ja-JP" sz="3000" b="0" i="0" smtClean="0">
                        <a:effectLst/>
                        <a:latin typeface="Cambria Math" panose="02040503050406030204" pitchFamily="18" charset="0"/>
                        <a:ea typeface="微软雅黑" panose="020B0503020204020204" pitchFamily="34" charset="-122"/>
                      </a:rPr>
                      <m:t>s</m:t>
                    </m:r>
                    <m:r>
                      <a:rPr lang="en-US" altLang="ja-JP" sz="3000" b="0" i="0" smtClean="0">
                        <a:effectLst/>
                        <a:latin typeface="Cambria Math" panose="02040503050406030204" pitchFamily="18" charset="0"/>
                        <a:ea typeface="微软雅黑" panose="020B0503020204020204" pitchFamily="34" charset="-122"/>
                      </a:rPr>
                      <m:t>≤</m:t>
                    </m:r>
                    <m:r>
                      <m:rPr>
                        <m:sty m:val="p"/>
                      </m:rPr>
                      <a:rPr lang="en-US" altLang="ja-JP" sz="3000" b="0" i="0" smtClean="0">
                        <a:effectLst/>
                        <a:latin typeface="Cambria Math" panose="02040503050406030204" pitchFamily="18" charset="0"/>
                        <a:ea typeface="微软雅黑" panose="020B0503020204020204" pitchFamily="34" charset="-122"/>
                      </a:rPr>
                      <m:t>x</m:t>
                    </m:r>
                  </m:oMath>
                </a14:m>
                <a:r>
                  <a:rPr lang="en-US" sz="3000" dirty="0">
                    <a:effectLst/>
                    <a:latin typeface="微软雅黑" panose="020B0503020204020204" pitchFamily="34" charset="-122"/>
                    <a:ea typeface="微软雅黑" panose="020B0503020204020204" pitchFamily="34" charset="-122"/>
                  </a:rPr>
                  <a:t>；</a:t>
                </a:r>
              </a:p>
              <a:p>
                <a:pPr indent="-285750">
                  <a:lnSpc>
                    <a:spcPct val="150000"/>
                  </a:lnSpc>
                  <a:buClr>
                    <a:srgbClr val="000000"/>
                  </a:buClr>
                  <a:buFont typeface="微软雅黑" panose="020B0503020204020204" pitchFamily="34" charset="-122"/>
                  <a:buChar char="•"/>
                </a:pPr>
                <a:r>
                  <a:rPr lang="ja-JP" altLang="en-US" sz="3000" dirty="0">
                    <a:effectLst/>
                    <a:latin typeface="微软雅黑" panose="020B0503020204020204" pitchFamily="34" charset="-122"/>
                    <a:ea typeface="微软雅黑" panose="020B0503020204020204" pitchFamily="34" charset="-122"/>
                  </a:rPr>
                  <a:t>合法方案 </a:t>
                </a:r>
                <a:r>
                  <a:rPr lang="en-US" altLang="ja-JP" sz="3000" dirty="0">
                    <a:effectLst/>
                    <a:latin typeface="微软雅黑" panose="020B0503020204020204" pitchFamily="34" charset="-122"/>
                    <a:ea typeface="微软雅黑" panose="020B0503020204020204" pitchFamily="34" charset="-122"/>
                  </a:rPr>
                  <a:t>(</a:t>
                </a:r>
                <a:r>
                  <a:rPr lang="en-US" sz="3000" dirty="0">
                    <a:solidFill>
                      <a:srgbClr val="C00000"/>
                    </a:solidFill>
                    <a:effectLst/>
                    <a:latin typeface="Consolas" panose="020B0609020204030204" pitchFamily="49" charset="0"/>
                    <a:ea typeface="微软雅黑" panose="020B0503020204020204" pitchFamily="34" charset="-122"/>
                  </a:rPr>
                  <a:t>good</a:t>
                </a:r>
                <a:r>
                  <a:rPr lang="en-US" sz="3000" dirty="0">
                    <a:effectLst/>
                    <a:latin typeface="微软雅黑" panose="020B0503020204020204" pitchFamily="34" charset="-122"/>
                    <a:ea typeface="微软雅黑" panose="020B0503020204020204" pitchFamily="34" charset="-122"/>
                  </a:rPr>
                  <a:t>) </a:t>
                </a:r>
                <a:r>
                  <a:rPr lang="ja-JP" altLang="en-US" sz="3000" dirty="0">
                    <a:effectLst/>
                    <a:latin typeface="微软雅黑" panose="020B0503020204020204" pitchFamily="34" charset="-122"/>
                    <a:ea typeface="微软雅黑" panose="020B0503020204020204" pitchFamily="34" charset="-122"/>
                  </a:rPr>
                  <a:t>就是全部方案减去不合法方案。</a:t>
                </a:r>
              </a:p>
            </p:txBody>
          </p:sp>
        </mc:Choice>
        <mc:Fallback>
          <p:sp>
            <p:nvSpPr>
              <p:cNvPr id="4" name="文本框 3">
                <a:extLst>
                  <a:ext uri="{FF2B5EF4-FFF2-40B4-BE49-F238E27FC236}">
                    <a16:creationId xmlns:a16="http://schemas.microsoft.com/office/drawing/2014/main" id="{04A81CA9-75EF-1869-4F82-591EC59B7AB0}"/>
                  </a:ext>
                </a:extLst>
              </p:cNvPr>
              <p:cNvSpPr txBox="1">
                <a:spLocks noRot="1" noChangeAspect="1" noMove="1" noResize="1" noEditPoints="1" noAdjustHandles="1" noChangeArrowheads="1" noChangeShapeType="1" noTextEdit="1"/>
              </p:cNvSpPr>
              <p:nvPr/>
            </p:nvSpPr>
            <p:spPr>
              <a:xfrm>
                <a:off x="1646891" y="3277225"/>
                <a:ext cx="12519585" cy="2094099"/>
              </a:xfrm>
              <a:prstGeom prst="rect">
                <a:avLst/>
              </a:prstGeom>
              <a:blipFill>
                <a:blip r:embed="rId3"/>
                <a:stretch>
                  <a:fillRect l="-1315" b="-9038"/>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9" name="文本框 8">
                <a:extLst>
                  <a:ext uri="{FF2B5EF4-FFF2-40B4-BE49-F238E27FC236}">
                    <a16:creationId xmlns:a16="http://schemas.microsoft.com/office/drawing/2014/main" id="{D4DD0697-8CD5-D554-C816-C76C557DB5F2}"/>
                  </a:ext>
                </a:extLst>
              </p:cNvPr>
              <p:cNvSpPr txBox="1"/>
              <p:nvPr/>
            </p:nvSpPr>
            <p:spPr>
              <a:xfrm>
                <a:off x="1646891" y="6024552"/>
                <a:ext cx="13521391" cy="2780698"/>
              </a:xfrm>
              <a:prstGeom prst="rect">
                <a:avLst/>
              </a:prstGeom>
              <a:noFill/>
            </p:spPr>
            <p:txBody>
              <a:bodyPr wrap="square">
                <a:spAutoFit/>
              </a:bodyPr>
              <a:lstStyle/>
              <a:p>
                <a:pPr>
                  <a:lnSpc>
                    <a:spcPct val="150000"/>
                  </a:lnSpc>
                </a:pPr>
                <a:r>
                  <a:rPr lang="ja-JP" altLang="en-US" sz="3000" dirty="0">
                    <a:effectLst/>
                    <a:latin typeface="微软雅黑" panose="020B0503020204020204" pitchFamily="34" charset="-122"/>
                    <a:ea typeface="微软雅黑" panose="020B0503020204020204" pitchFamily="34" charset="-122"/>
                  </a:rPr>
                  <a:t>因此：</a:t>
                </a:r>
                <a14:m>
                  <m:oMath xmlns:m="http://schemas.openxmlformats.org/officeDocument/2006/math">
                    <m:r>
                      <a:rPr lang="en-US" altLang="ja-JP" sz="3000" i="1" smtClean="0">
                        <a:effectLst/>
                        <a:latin typeface="Cambria Math" panose="02040503050406030204" pitchFamily="18" charset="0"/>
                        <a:ea typeface="微软雅黑" panose="020B0503020204020204" pitchFamily="34" charset="-122"/>
                      </a:rPr>
                      <m:t>𝑔𝑜𝑜𝑑</m:t>
                    </m:r>
                    <m:r>
                      <a:rPr lang="en-US" altLang="ja-JP" sz="3000" i="1" smtClean="0">
                        <a:effectLst/>
                        <a:latin typeface="Cambria Math" panose="02040503050406030204" pitchFamily="18" charset="0"/>
                        <a:ea typeface="微软雅黑" panose="020B0503020204020204" pitchFamily="34" charset="-122"/>
                      </a:rPr>
                      <m:t>=</m:t>
                    </m:r>
                    <m:r>
                      <a:rPr lang="en-US" altLang="ja-JP" sz="3000" i="1" smtClean="0">
                        <a:effectLst/>
                        <a:latin typeface="Cambria Math" panose="02040503050406030204" pitchFamily="18" charset="0"/>
                        <a:ea typeface="微软雅黑" panose="020B0503020204020204" pitchFamily="34" charset="-122"/>
                      </a:rPr>
                      <m:t>𝑡𝑜𝑡𝑎𝑙</m:t>
                    </m:r>
                    <m:r>
                      <a:rPr lang="en-US" altLang="ja-JP" sz="3000" i="1" smtClean="0">
                        <a:effectLst/>
                        <a:latin typeface="Cambria Math" panose="02040503050406030204" pitchFamily="18" charset="0"/>
                        <a:ea typeface="微软雅黑" panose="020B0503020204020204" pitchFamily="34" charset="-122"/>
                      </a:rPr>
                      <m:t>−</m:t>
                    </m:r>
                    <m:r>
                      <a:rPr lang="en-US" altLang="ja-JP" sz="3000" i="1" smtClean="0">
                        <a:effectLst/>
                        <a:latin typeface="Cambria Math" panose="02040503050406030204" pitchFamily="18" charset="0"/>
                        <a:ea typeface="微软雅黑" panose="020B0503020204020204" pitchFamily="34" charset="-122"/>
                      </a:rPr>
                      <m:t>𝑏𝑎𝑑</m:t>
                    </m:r>
                  </m:oMath>
                </a14:m>
                <a:endParaRPr lang="en-US" sz="3000" dirty="0">
                  <a:effectLst/>
                  <a:latin typeface="微软雅黑" panose="020B0503020204020204" pitchFamily="34" charset="-122"/>
                  <a:ea typeface="微软雅黑" panose="020B0503020204020204" pitchFamily="34" charset="-122"/>
                </a:endParaRPr>
              </a:p>
              <a:p>
                <a:pPr>
                  <a:lnSpc>
                    <a:spcPct val="150000"/>
                  </a:lnSpc>
                </a:pPr>
                <a:r>
                  <a:rPr lang="ja-JP" altLang="en-US" sz="3000" dirty="0">
                    <a:effectLst/>
                    <a:latin typeface="微软雅黑" panose="020B0503020204020204" pitchFamily="34" charset="-122"/>
                    <a:ea typeface="微软雅黑" panose="020B0503020204020204" pitchFamily="34" charset="-122"/>
                  </a:rPr>
                  <a:t>其中：</a:t>
                </a:r>
                <a14:m>
                  <m:oMath xmlns:m="http://schemas.openxmlformats.org/officeDocument/2006/math">
                    <m:r>
                      <a:rPr lang="en-US" altLang="ja-JP" sz="3000" i="1" smtClean="0">
                        <a:effectLst/>
                        <a:latin typeface="Cambria Math" panose="02040503050406030204" pitchFamily="18" charset="0"/>
                        <a:ea typeface="微软雅黑" panose="020B0503020204020204" pitchFamily="34" charset="-122"/>
                      </a:rPr>
                      <m:t>𝑏𝑎𝑑</m:t>
                    </m:r>
                    <m:r>
                      <a:rPr lang="en-US" altLang="ja-JP" sz="3000" i="1" smtClean="0">
                        <a:effectLst/>
                        <a:latin typeface="Cambria Math" panose="02040503050406030204" pitchFamily="18" charset="0"/>
                        <a:ea typeface="微软雅黑" panose="020B0503020204020204" pitchFamily="34" charset="-122"/>
                      </a:rPr>
                      <m:t>=</m:t>
                    </m:r>
                    <m:nary>
                      <m:naryPr>
                        <m:chr m:val="∑"/>
                        <m:ctrlPr>
                          <a:rPr lang="en-US" altLang="ja-JP" sz="3000" i="1" smtClean="0">
                            <a:effectLst/>
                            <a:latin typeface="Cambria Math" panose="02040503050406030204" pitchFamily="18" charset="0"/>
                            <a:ea typeface="微软雅黑" panose="020B0503020204020204" pitchFamily="34" charset="-122"/>
                          </a:rPr>
                        </m:ctrlPr>
                      </m:naryPr>
                      <m:sub>
                        <m:r>
                          <a:rPr lang="en-US" altLang="ja-JP" sz="3000" i="1" smtClean="0">
                            <a:effectLst/>
                            <a:latin typeface="Cambria Math" panose="02040503050406030204" pitchFamily="18" charset="0"/>
                            <a:ea typeface="微软雅黑" panose="020B0503020204020204" pitchFamily="34" charset="-122"/>
                          </a:rPr>
                          <m:t>𝑠</m:t>
                        </m:r>
                        <m:r>
                          <a:rPr lang="en-US" altLang="ja-JP" sz="3000" i="1" smtClean="0">
                            <a:effectLst/>
                            <a:latin typeface="Cambria Math" panose="02040503050406030204" pitchFamily="18" charset="0"/>
                            <a:ea typeface="微软雅黑" panose="020B0503020204020204" pitchFamily="34" charset="-122"/>
                          </a:rPr>
                          <m:t>=0</m:t>
                        </m:r>
                      </m:sub>
                      <m:sup>
                        <m:r>
                          <a:rPr lang="en-US" altLang="ja-JP" sz="3000" i="1" smtClean="0">
                            <a:effectLst/>
                            <a:latin typeface="Cambria Math" panose="02040503050406030204" pitchFamily="18" charset="0"/>
                            <a:ea typeface="微软雅黑" panose="020B0503020204020204" pitchFamily="34" charset="-122"/>
                          </a:rPr>
                          <m:t>𝑥</m:t>
                        </m:r>
                      </m:sup>
                      <m:e>
                        <m:r>
                          <a:rPr lang="en-US" altLang="ja-JP" sz="3000" i="1" smtClean="0">
                            <a:effectLst/>
                            <a:latin typeface="Cambria Math" panose="02040503050406030204" pitchFamily="18" charset="0"/>
                            <a:ea typeface="微软雅黑" panose="020B0503020204020204" pitchFamily="34" charset="-122"/>
                          </a:rPr>
                          <m:t>𝑑𝑝</m:t>
                        </m:r>
                        <m:d>
                          <m:dPr>
                            <m:begChr m:val="["/>
                            <m:endChr m:val="]"/>
                            <m:ctrlPr>
                              <a:rPr lang="en-US" altLang="ja-JP" sz="3000" i="1" smtClean="0">
                                <a:effectLst/>
                                <a:latin typeface="Cambria Math" panose="02040503050406030204" pitchFamily="18" charset="0"/>
                                <a:ea typeface="微软雅黑" panose="020B0503020204020204" pitchFamily="34" charset="-122"/>
                              </a:rPr>
                            </m:ctrlPr>
                          </m:dPr>
                          <m:e>
                            <m:r>
                              <a:rPr lang="en-US" altLang="ja-JP" sz="3000" i="1" smtClean="0">
                                <a:effectLst/>
                                <a:latin typeface="Cambria Math" panose="02040503050406030204" pitchFamily="18" charset="0"/>
                                <a:ea typeface="微软雅黑" panose="020B0503020204020204" pitchFamily="34" charset="-122"/>
                              </a:rPr>
                              <m:t>𝑠</m:t>
                            </m:r>
                          </m:e>
                        </m:d>
                      </m:e>
                    </m:nary>
                  </m:oMath>
                </a14:m>
                <a:endParaRPr lang="en-US" sz="3000" dirty="0">
                  <a:effectLst/>
                  <a:latin typeface="微软雅黑" panose="020B0503020204020204" pitchFamily="34" charset="-122"/>
                  <a:ea typeface="微软雅黑" panose="020B0503020204020204" pitchFamily="34" charset="-122"/>
                </a:endParaRPr>
              </a:p>
              <a:p>
                <a:pPr>
                  <a:lnSpc>
                    <a:spcPct val="150000"/>
                  </a:lnSpc>
                </a:pPr>
                <a:r>
                  <a:rPr lang="ja-JP" altLang="en-US" sz="3000" dirty="0">
                    <a:effectLst/>
                    <a:latin typeface="微软雅黑" panose="020B0503020204020204" pitchFamily="34" charset="-122"/>
                    <a:ea typeface="微软雅黑" panose="020B0503020204020204" pitchFamily="34" charset="-122"/>
                  </a:rPr>
                  <a:t>由于题目保证：</a:t>
                </a:r>
                <a14:m>
                  <m:oMath xmlns:m="http://schemas.openxmlformats.org/officeDocument/2006/math">
                    <m:r>
                      <a:rPr lang="en-US" altLang="ja-JP" sz="3000" i="1" smtClean="0">
                        <a:effectLst/>
                        <a:latin typeface="Cambria Math" panose="02040503050406030204" pitchFamily="18" charset="0"/>
                        <a:ea typeface="微软雅黑" panose="020B0503020204020204" pitchFamily="34" charset="-122"/>
                      </a:rPr>
                      <m:t>𝑥</m:t>
                    </m:r>
                    <m:r>
                      <a:rPr lang="en-US" altLang="ja-JP" sz="3000" i="1" smtClean="0">
                        <a:effectLst/>
                        <a:latin typeface="Cambria Math" panose="02040503050406030204" pitchFamily="18" charset="0"/>
                        <a:ea typeface="微软雅黑" panose="020B0503020204020204" pitchFamily="34" charset="-122"/>
                      </a:rPr>
                      <m:t>≤5000</m:t>
                    </m:r>
                  </m:oMath>
                </a14:m>
                <a:endParaRPr lang="en-US" sz="3000" dirty="0">
                  <a:effectLst/>
                  <a:latin typeface="微软雅黑" panose="020B0503020204020204" pitchFamily="34" charset="-122"/>
                  <a:ea typeface="微软雅黑" panose="020B0503020204020204" pitchFamily="34" charset="-122"/>
                </a:endParaRPr>
              </a:p>
              <a:p>
                <a:pPr>
                  <a:lnSpc>
                    <a:spcPct val="150000"/>
                  </a:lnSpc>
                </a:pPr>
                <a:r>
                  <a:rPr lang="ja-JP" altLang="en-US" sz="3000" dirty="0">
                    <a:effectLst/>
                    <a:latin typeface="微软雅黑" panose="020B0503020204020204" pitchFamily="34" charset="-122"/>
                    <a:ea typeface="微软雅黑" panose="020B0503020204020204" pitchFamily="34" charset="-122"/>
                  </a:rPr>
                  <a:t>所以每次只需要查询长度和不超过当前 </a:t>
                </a:r>
                <a14:m>
                  <m:oMath xmlns:m="http://schemas.openxmlformats.org/officeDocument/2006/math">
                    <m:r>
                      <a:rPr lang="en-US" altLang="ja-JP" sz="3000" i="1" smtClean="0">
                        <a:effectLst/>
                        <a:latin typeface="Cambria Math" panose="02040503050406030204" pitchFamily="18" charset="0"/>
                        <a:ea typeface="微软雅黑" panose="020B0503020204020204" pitchFamily="34" charset="-122"/>
                      </a:rPr>
                      <m:t>𝑥</m:t>
                    </m:r>
                  </m:oMath>
                </a14:m>
                <a:r>
                  <a:rPr lang="en-US" sz="3000" dirty="0">
                    <a:effectLst/>
                    <a:latin typeface="微软雅黑" panose="020B0503020204020204" pitchFamily="34" charset="-122"/>
                    <a:ea typeface="微软雅黑" panose="020B0503020204020204" pitchFamily="34" charset="-122"/>
                  </a:rPr>
                  <a:t> </a:t>
                </a:r>
                <a:r>
                  <a:rPr lang="ja-JP" altLang="en-US" sz="3000" dirty="0">
                    <a:effectLst/>
                    <a:latin typeface="微软雅黑" panose="020B0503020204020204" pitchFamily="34" charset="-122"/>
                    <a:ea typeface="微软雅黑" panose="020B0503020204020204" pitchFamily="34" charset="-122"/>
                  </a:rPr>
                  <a:t>的状态，查询范围最多为 </a:t>
                </a:r>
                <a14:m>
                  <m:oMath xmlns:m="http://schemas.openxmlformats.org/officeDocument/2006/math">
                    <m:r>
                      <a:rPr lang="en-US" altLang="ja-JP" sz="3000" i="1" smtClean="0">
                        <a:effectLst/>
                        <a:latin typeface="Cambria Math" panose="02040503050406030204" pitchFamily="18" charset="0"/>
                        <a:ea typeface="微软雅黑" panose="020B0503020204020204" pitchFamily="34" charset="-122"/>
                      </a:rPr>
                      <m:t>5000</m:t>
                    </m:r>
                  </m:oMath>
                </a14:m>
                <a:r>
                  <a:rPr lang="ja-JP" altLang="en-US" sz="3000" dirty="0">
                    <a:effectLst/>
                    <a:latin typeface="微软雅黑" panose="020B0503020204020204" pitchFamily="34" charset="-122"/>
                    <a:ea typeface="微软雅黑" panose="020B0503020204020204" pitchFamily="34" charset="-122"/>
                  </a:rPr>
                  <a:t>。</a:t>
                </a:r>
              </a:p>
            </p:txBody>
          </p:sp>
        </mc:Choice>
        <mc:Fallback>
          <p:sp>
            <p:nvSpPr>
              <p:cNvPr id="9" name="文本框 8">
                <a:extLst>
                  <a:ext uri="{FF2B5EF4-FFF2-40B4-BE49-F238E27FC236}">
                    <a16:creationId xmlns:a16="http://schemas.microsoft.com/office/drawing/2014/main" id="{D4DD0697-8CD5-D554-C816-C76C557DB5F2}"/>
                  </a:ext>
                </a:extLst>
              </p:cNvPr>
              <p:cNvSpPr txBox="1">
                <a:spLocks noRot="1" noChangeAspect="1" noMove="1" noResize="1" noEditPoints="1" noAdjustHandles="1" noChangeArrowheads="1" noChangeShapeType="1" noTextEdit="1"/>
              </p:cNvSpPr>
              <p:nvPr/>
            </p:nvSpPr>
            <p:spPr>
              <a:xfrm>
                <a:off x="1646891" y="6024552"/>
                <a:ext cx="13521391" cy="2780698"/>
              </a:xfrm>
              <a:prstGeom prst="rect">
                <a:avLst/>
              </a:prstGeom>
              <a:blipFill>
                <a:blip r:embed="rId4"/>
                <a:stretch>
                  <a:fillRect l="-1037" b="-5921"/>
                </a:stretch>
              </a:blipFill>
            </p:spPr>
            <p:txBody>
              <a:bodyPr/>
              <a:lstStyle/>
              <a:p>
                <a:r>
                  <a:rPr lang="en-US">
                    <a:noFill/>
                  </a:rPr>
                  <a:t> </a:t>
                </a:r>
              </a:p>
            </p:txBody>
          </p:sp>
        </mc:Fallback>
      </mc:AlternateContent>
    </p:spTree>
    <p:extLst>
      <p:ext uri="{BB962C8B-B14F-4D97-AF65-F5344CB8AC3E}">
        <p14:creationId xmlns:p14="http://schemas.microsoft.com/office/powerpoint/2010/main" val="86140489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hapter-slot Placeholder Carrier"/>
          <p:cNvSpPr txBox="1">
            <a:spLocks noGrp="1"/>
          </p:cNvSpPr>
          <p:nvPr>
            <p:ph type="subTitle" idx="1"/>
          </p:nvPr>
        </p:nvSpPr>
        <p:spPr>
          <a:xfrm>
            <a:off x="1546860" y="1257300"/>
            <a:ext cx="2049780" cy="586740"/>
          </a:xfrm>
          <a:prstGeom prst="rect">
            <a:avLst/>
          </a:prstGeom>
          <a:noFill/>
          <a:ln>
            <a:noFill/>
          </a:ln>
        </p:spPr>
        <p:txBody>
          <a:bodyPr wrap="square" lIns="0" tIns="0" rIns="0" bIns="0" anchor="t" anchorCtr="0">
            <a:spAutoFit/>
          </a:bodyPr>
          <a:lstStyle/>
          <a:p>
            <a:pPr marL="0" indent="0" algn="l">
              <a:buNone/>
            </a:pPr>
            <a:r>
              <a:rPr lang="zh-CN" sz="3000" b="1" dirty="0">
                <a:solidFill>
                  <a:srgbClr val="FFFFFF"/>
                </a:solidFill>
                <a:latin typeface="+mn-lt"/>
                <a:ea typeface="+mn-ea"/>
                <a:cs typeface="+mn-cs"/>
              </a:rPr>
              <a:t>记录与优化</a:t>
            </a:r>
          </a:p>
        </p:txBody>
      </p:sp>
      <p:sp>
        <p:nvSpPr>
          <p:cNvPr id="6" name="title-slot Placeholder Carrier"/>
          <p:cNvSpPr txBox="1">
            <a:spLocks noGrp="1"/>
          </p:cNvSpPr>
          <p:nvPr>
            <p:ph type="title"/>
          </p:nvPr>
        </p:nvSpPr>
        <p:spPr>
          <a:xfrm>
            <a:off x="1352550" y="2248852"/>
            <a:ext cx="9042026" cy="623248"/>
          </a:xfrm>
          <a:prstGeom prst="rect">
            <a:avLst/>
          </a:prstGeom>
          <a:noFill/>
          <a:ln>
            <a:noFill/>
          </a:ln>
        </p:spPr>
        <p:txBody>
          <a:bodyPr wrap="square" lIns="0" tIns="0" rIns="0" bIns="0" anchor="t" anchorCtr="0">
            <a:spAutoFit/>
          </a:bodyPr>
          <a:lstStyle/>
          <a:p>
            <a:pPr algn="l"/>
            <a:r>
              <a:rPr lang="zh-CN" sz="4050" b="1" dirty="0">
                <a:solidFill>
                  <a:schemeClr val="accent1"/>
                </a:solidFill>
                <a:latin typeface="+mj-lt"/>
                <a:ea typeface="+mj-ea"/>
                <a:cs typeface="+mj-cs"/>
              </a:rPr>
              <a:t>全部选法减去不合法选法</a:t>
            </a:r>
          </a:p>
        </p:txBody>
      </p:sp>
      <p:grpSp>
        <p:nvGrpSpPr>
          <p:cNvPr id="8" name="Group 8"/>
          <p:cNvGrpSpPr/>
          <p:nvPr/>
        </p:nvGrpSpPr>
        <p:grpSpPr>
          <a:xfrm>
            <a:off x="1508760" y="3533775"/>
            <a:ext cx="9299067" cy="461665"/>
            <a:chOff x="1508760" y="3533775"/>
            <a:chExt cx="9299067" cy="461665"/>
          </a:xfrm>
        </p:grpSpPr>
        <p:sp>
          <p:nvSpPr>
            <p:cNvPr id="7" name="TextBox 7"/>
            <p:cNvSpPr txBox="1"/>
            <p:nvPr/>
          </p:nvSpPr>
          <p:spPr>
            <a:xfrm>
              <a:off x="1508760" y="3533775"/>
              <a:ext cx="9299067" cy="461665"/>
            </a:xfrm>
            <a:prstGeom prst="rect">
              <a:avLst/>
            </a:prstGeom>
            <a:noFill/>
            <a:ln>
              <a:noFill/>
            </a:ln>
          </p:spPr>
          <p:txBody>
            <a:bodyPr wrap="square" lIns="0" tIns="0" rIns="0" bIns="0" anchor="t" anchorCtr="0">
              <a:spAutoFit/>
            </a:bodyPr>
            <a:lstStyle/>
            <a:p>
              <a:pPr algn="l"/>
              <a:r>
                <a:rPr lang="zh-CN" sz="3000" dirty="0">
                  <a:solidFill>
                    <a:schemeClr val="dk1"/>
                  </a:solidFill>
                  <a:latin typeface="+mn-lt"/>
                  <a:ea typeface="+mn-ea"/>
                  <a:cs typeface="+mn-cs"/>
                </a:rPr>
                <a:t>固定当前木棍 x，</a:t>
              </a:r>
              <a:r>
                <a:rPr lang="zh-CN" altLang="en-US" sz="3000" dirty="0">
                  <a:solidFill>
                    <a:schemeClr val="dk1"/>
                  </a:solidFill>
                  <a:latin typeface="+mn-lt"/>
                  <a:ea typeface="+mn-ea"/>
                  <a:cs typeface="+mn-cs"/>
                </a:rPr>
                <a:t>设置</a:t>
              </a:r>
              <a:r>
                <a:rPr lang="zh-CN" sz="3000" dirty="0">
                  <a:solidFill>
                    <a:schemeClr val="dk1"/>
                  </a:solidFill>
                  <a:latin typeface="+mn-lt"/>
                  <a:ea typeface="+mn-ea"/>
                  <a:cs typeface="+mn-cs"/>
                </a:rPr>
                <a:t>前面的所有选法共有 total 种。</a:t>
              </a:r>
            </a:p>
          </p:txBody>
        </p:sp>
      </p:grpSp>
      <p:grpSp>
        <p:nvGrpSpPr>
          <p:cNvPr id="15" name="Group 15"/>
          <p:cNvGrpSpPr/>
          <p:nvPr/>
        </p:nvGrpSpPr>
        <p:grpSpPr>
          <a:xfrm>
            <a:off x="1619250" y="5048250"/>
            <a:ext cx="15049500" cy="1857375"/>
            <a:chOff x="1619250" y="5048250"/>
            <a:chExt cx="15049500" cy="1857375"/>
          </a:xfrm>
        </p:grpSpPr>
        <p:sp>
          <p:nvSpPr>
            <p:cNvPr id="9" name="Rectangle 9"/>
            <p:cNvSpPr/>
            <p:nvPr/>
          </p:nvSpPr>
          <p:spPr>
            <a:xfrm>
              <a:off x="1619250" y="5048250"/>
              <a:ext cx="15049500" cy="1857375"/>
            </a:xfrm>
            <a:prstGeom prst="rect">
              <a:avLst/>
            </a:prstGeom>
            <a:noFill/>
            <a:ln w="28575">
              <a:solidFill>
                <a:schemeClr val="accent1"/>
              </a:solidFill>
            </a:ln>
          </p:spPr>
        </p:sp>
        <p:sp>
          <p:nvSpPr>
            <p:cNvPr id="10" name="Line 10"/>
            <p:cNvSpPr/>
            <p:nvPr/>
          </p:nvSpPr>
          <p:spPr>
            <a:xfrm>
              <a:off x="9144000" y="5048250"/>
              <a:ext cx="9525" cy="1857375"/>
            </a:xfrm>
            <a:custGeom>
              <a:avLst/>
              <a:gdLst/>
              <a:ahLst/>
              <a:cxnLst/>
              <a:rect l="l" t="t" r="r" b="b"/>
              <a:pathLst>
                <a:path w="9525" h="1857375">
                  <a:moveTo>
                    <a:pt x="0" y="0"/>
                  </a:moveTo>
                  <a:lnTo>
                    <a:pt x="0" y="1857375"/>
                  </a:lnTo>
                </a:path>
              </a:pathLst>
            </a:custGeom>
            <a:noFill/>
            <a:ln w="28575">
              <a:solidFill>
                <a:schemeClr val="accent1"/>
              </a:solidFill>
            </a:ln>
          </p:spPr>
        </p:sp>
        <p:sp>
          <p:nvSpPr>
            <p:cNvPr id="11" name="TextBox 11"/>
            <p:cNvSpPr txBox="1"/>
            <p:nvPr/>
          </p:nvSpPr>
          <p:spPr>
            <a:xfrm>
              <a:off x="2269236" y="5358765"/>
              <a:ext cx="3032189" cy="645414"/>
            </a:xfrm>
            <a:prstGeom prst="rect">
              <a:avLst/>
            </a:prstGeom>
            <a:noFill/>
            <a:ln>
              <a:noFill/>
            </a:ln>
          </p:spPr>
          <p:txBody>
            <a:bodyPr wrap="square" lIns="0" tIns="0" rIns="0" bIns="0" anchor="t" anchorCtr="0">
              <a:spAutoFit/>
            </a:bodyPr>
            <a:lstStyle/>
            <a:p>
              <a:pPr algn="l"/>
              <a:r>
                <a:rPr lang="zh-CN" sz="3300" dirty="0">
                  <a:solidFill>
                    <a:schemeClr val="dk1"/>
                  </a:solidFill>
                  <a:latin typeface="+mn-lt"/>
                  <a:ea typeface="+mn-ea"/>
                  <a:cs typeface="+mn-cs"/>
                </a:rPr>
                <a:t>不合法：s ≤ x</a:t>
              </a:r>
            </a:p>
          </p:txBody>
        </p:sp>
        <p:sp>
          <p:nvSpPr>
            <p:cNvPr id="12" name="TextBox 12"/>
            <p:cNvSpPr txBox="1"/>
            <p:nvPr/>
          </p:nvSpPr>
          <p:spPr>
            <a:xfrm>
              <a:off x="2270760" y="6143625"/>
              <a:ext cx="4371975" cy="586740"/>
            </a:xfrm>
            <a:prstGeom prst="rect">
              <a:avLst/>
            </a:prstGeom>
            <a:noFill/>
            <a:ln>
              <a:noFill/>
            </a:ln>
          </p:spPr>
          <p:txBody>
            <a:bodyPr wrap="square" lIns="0" tIns="0" rIns="0" bIns="0" anchor="t" anchorCtr="0">
              <a:spAutoFit/>
            </a:bodyPr>
            <a:lstStyle/>
            <a:p>
              <a:pPr algn="l"/>
              <a:r>
                <a:rPr lang="zh-CN" sz="3000" dirty="0">
                  <a:solidFill>
                    <a:schemeClr val="accent5"/>
                  </a:solidFill>
                  <a:latin typeface="+mn-lt"/>
                  <a:ea typeface="+mn-ea"/>
                  <a:cs typeface="+mn-cs"/>
                </a:rPr>
                <a:t>共有 bad 种，包含空集</a:t>
              </a:r>
            </a:p>
          </p:txBody>
        </p:sp>
        <p:sp>
          <p:nvSpPr>
            <p:cNvPr id="13" name="TextBox 13"/>
            <p:cNvSpPr txBox="1"/>
            <p:nvPr/>
          </p:nvSpPr>
          <p:spPr>
            <a:xfrm>
              <a:off x="9889236" y="5358765"/>
              <a:ext cx="2587943" cy="645414"/>
            </a:xfrm>
            <a:prstGeom prst="rect">
              <a:avLst/>
            </a:prstGeom>
            <a:noFill/>
            <a:ln>
              <a:noFill/>
            </a:ln>
          </p:spPr>
          <p:txBody>
            <a:bodyPr wrap="square" lIns="0" tIns="0" rIns="0" bIns="0" anchor="t" anchorCtr="0">
              <a:spAutoFit/>
            </a:bodyPr>
            <a:lstStyle/>
            <a:p>
              <a:pPr algn="l"/>
              <a:r>
                <a:rPr lang="zh-CN" sz="3300" dirty="0">
                  <a:solidFill>
                    <a:schemeClr val="accent2"/>
                  </a:solidFill>
                  <a:latin typeface="+mn-lt"/>
                  <a:ea typeface="+mn-ea"/>
                  <a:cs typeface="+mn-cs"/>
                </a:rPr>
                <a:t>合法：s &gt; x</a:t>
              </a:r>
            </a:p>
          </p:txBody>
        </p:sp>
        <p:sp>
          <p:nvSpPr>
            <p:cNvPr id="14" name="TextBox 14"/>
            <p:cNvSpPr txBox="1"/>
            <p:nvPr/>
          </p:nvSpPr>
          <p:spPr>
            <a:xfrm>
              <a:off x="9890760" y="6143625"/>
              <a:ext cx="2574798" cy="586740"/>
            </a:xfrm>
            <a:prstGeom prst="rect">
              <a:avLst/>
            </a:prstGeom>
            <a:noFill/>
            <a:ln>
              <a:noFill/>
            </a:ln>
          </p:spPr>
          <p:txBody>
            <a:bodyPr wrap="square" lIns="0" tIns="0" rIns="0" bIns="0" anchor="t" anchorCtr="0">
              <a:spAutoFit/>
            </a:bodyPr>
            <a:lstStyle/>
            <a:p>
              <a:pPr algn="l"/>
              <a:r>
                <a:rPr lang="zh-CN" sz="3000" dirty="0">
                  <a:solidFill>
                    <a:schemeClr val="dk1"/>
                  </a:solidFill>
                  <a:latin typeface="+mn-lt"/>
                  <a:ea typeface="+mn-ea"/>
                  <a:cs typeface="+mn-cs"/>
                </a:rPr>
                <a:t>共有 good 种</a:t>
              </a:r>
            </a:p>
          </p:txBody>
        </p:sp>
      </p:grpSp>
      <p:grpSp>
        <p:nvGrpSpPr>
          <p:cNvPr id="18" name="Group 18"/>
          <p:cNvGrpSpPr/>
          <p:nvPr/>
        </p:nvGrpSpPr>
        <p:grpSpPr>
          <a:xfrm>
            <a:off x="1505711" y="7688580"/>
            <a:ext cx="9867697" cy="1284732"/>
            <a:chOff x="1505712" y="7688580"/>
            <a:chExt cx="8430768" cy="1284732"/>
          </a:xfrm>
        </p:grpSpPr>
        <p:sp>
          <p:nvSpPr>
            <p:cNvPr id="16" name="TextBox 16"/>
            <p:cNvSpPr txBox="1"/>
            <p:nvPr/>
          </p:nvSpPr>
          <p:spPr>
            <a:xfrm>
              <a:off x="1505712" y="7688580"/>
              <a:ext cx="4834433" cy="704088"/>
            </a:xfrm>
            <a:prstGeom prst="rect">
              <a:avLst/>
            </a:prstGeom>
            <a:noFill/>
            <a:ln>
              <a:noFill/>
            </a:ln>
          </p:spPr>
          <p:txBody>
            <a:bodyPr wrap="square" lIns="0" tIns="0" rIns="0" bIns="0" anchor="t" anchorCtr="0">
              <a:spAutoFit/>
            </a:bodyPr>
            <a:lstStyle/>
            <a:p>
              <a:pPr algn="l"/>
              <a:r>
                <a:rPr lang="zh-CN" sz="3600" dirty="0">
                  <a:solidFill>
                    <a:schemeClr val="accent2"/>
                  </a:solidFill>
                  <a:latin typeface="+mn-lt"/>
                  <a:ea typeface="+mn-ea"/>
                  <a:cs typeface="+mn-cs"/>
                </a:rPr>
                <a:t>good = total − bad</a:t>
              </a:r>
            </a:p>
          </p:txBody>
        </p:sp>
        <p:sp>
          <p:nvSpPr>
            <p:cNvPr id="17" name="TextBox 17"/>
            <p:cNvSpPr txBox="1"/>
            <p:nvPr/>
          </p:nvSpPr>
          <p:spPr>
            <a:xfrm>
              <a:off x="1511808" y="8503920"/>
              <a:ext cx="8424672" cy="469392"/>
            </a:xfrm>
            <a:prstGeom prst="rect">
              <a:avLst/>
            </a:prstGeom>
            <a:noFill/>
            <a:ln>
              <a:noFill/>
            </a:ln>
          </p:spPr>
          <p:txBody>
            <a:bodyPr wrap="square" lIns="0" tIns="0" rIns="0" bIns="0" anchor="t" anchorCtr="0">
              <a:spAutoFit/>
            </a:bodyPr>
            <a:lstStyle/>
            <a:p>
              <a:pPr algn="l"/>
              <a:r>
                <a:rPr lang="zh-CN" sz="2400" dirty="0">
                  <a:solidFill>
                    <a:schemeClr val="accent5"/>
                  </a:solidFill>
                  <a:latin typeface="+mn-lt"/>
                  <a:ea typeface="+mn-ea"/>
                  <a:cs typeface="+mn-cs"/>
                </a:rPr>
                <a:t>两类互不重叠，合起来恰好是全部选法。这就是补集计数。</a:t>
              </a:r>
            </a:p>
          </p:txBody>
        </p:sp>
      </p:gr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hapter-slot Placeholder Carrier"/>
          <p:cNvSpPr txBox="1">
            <a:spLocks noGrp="1"/>
          </p:cNvSpPr>
          <p:nvPr>
            <p:ph type="subTitle" idx="1"/>
          </p:nvPr>
        </p:nvSpPr>
        <p:spPr>
          <a:xfrm>
            <a:off x="1546860" y="1257300"/>
            <a:ext cx="2049780" cy="586740"/>
          </a:xfrm>
          <a:prstGeom prst="rect">
            <a:avLst/>
          </a:prstGeom>
          <a:noFill/>
          <a:ln>
            <a:noFill/>
          </a:ln>
        </p:spPr>
        <p:txBody>
          <a:bodyPr wrap="square" lIns="0" tIns="0" rIns="0" bIns="0" anchor="t" anchorCtr="0">
            <a:spAutoFit/>
          </a:bodyPr>
          <a:lstStyle/>
          <a:p>
            <a:pPr marL="0" indent="0" algn="l">
              <a:buNone/>
            </a:pPr>
            <a:r>
              <a:rPr lang="zh-CN" sz="3000" b="1" dirty="0">
                <a:solidFill>
                  <a:srgbClr val="FFFFFF"/>
                </a:solidFill>
                <a:latin typeface="+mn-lt"/>
                <a:ea typeface="+mn-ea"/>
                <a:cs typeface="+mn-cs"/>
              </a:rPr>
              <a:t>记录与优化</a:t>
            </a:r>
          </a:p>
        </p:txBody>
      </p:sp>
      <p:sp>
        <p:nvSpPr>
          <p:cNvPr id="6" name="title-slot Placeholder Carrier"/>
          <p:cNvSpPr txBox="1">
            <a:spLocks noGrp="1"/>
          </p:cNvSpPr>
          <p:nvPr>
            <p:ph type="title"/>
          </p:nvPr>
        </p:nvSpPr>
        <p:spPr>
          <a:xfrm>
            <a:off x="1352550" y="2248852"/>
            <a:ext cx="4944999" cy="790575"/>
          </a:xfrm>
          <a:prstGeom prst="rect">
            <a:avLst/>
          </a:prstGeom>
          <a:noFill/>
          <a:ln>
            <a:noFill/>
          </a:ln>
        </p:spPr>
        <p:txBody>
          <a:bodyPr wrap="square" lIns="0" tIns="0" rIns="0" bIns="0" anchor="t" anchorCtr="0">
            <a:spAutoFit/>
          </a:bodyPr>
          <a:lstStyle/>
          <a:p>
            <a:pPr algn="l"/>
            <a:r>
              <a:rPr lang="zh-CN" sz="4050" b="1" dirty="0">
                <a:solidFill>
                  <a:schemeClr val="accent1"/>
                </a:solidFill>
                <a:latin typeface="+mj-lt"/>
                <a:ea typeface="+mj-ea"/>
                <a:cs typeface="+mj-cs"/>
              </a:rPr>
              <a:t>当前木棍的贡献公式</a:t>
            </a:r>
          </a:p>
        </p:txBody>
      </p:sp>
      <p:grpSp>
        <p:nvGrpSpPr>
          <p:cNvPr id="9" name="Group 9"/>
          <p:cNvGrpSpPr/>
          <p:nvPr/>
        </p:nvGrpSpPr>
        <p:grpSpPr>
          <a:xfrm>
            <a:off x="1508760" y="3543300"/>
            <a:ext cx="9058504" cy="1506093"/>
            <a:chOff x="1508760" y="3543300"/>
            <a:chExt cx="9058504" cy="1506093"/>
          </a:xfrm>
        </p:grpSpPr>
        <p:sp>
          <p:nvSpPr>
            <p:cNvPr id="7" name="TextBox 7"/>
            <p:cNvSpPr txBox="1"/>
            <p:nvPr/>
          </p:nvSpPr>
          <p:spPr>
            <a:xfrm>
              <a:off x="1508760" y="3543300"/>
              <a:ext cx="8228838" cy="586740"/>
            </a:xfrm>
            <a:prstGeom prst="rect">
              <a:avLst/>
            </a:prstGeom>
            <a:noFill/>
            <a:ln>
              <a:noFill/>
            </a:ln>
          </p:spPr>
          <p:txBody>
            <a:bodyPr wrap="square" lIns="0" tIns="0" rIns="0" bIns="0" anchor="t" anchorCtr="0">
              <a:spAutoFit/>
            </a:bodyPr>
            <a:lstStyle/>
            <a:p>
              <a:pPr algn="l"/>
              <a:r>
                <a:rPr lang="zh-CN" sz="3000" dirty="0">
                  <a:solidFill>
                    <a:schemeClr val="dk1"/>
                  </a:solidFill>
                  <a:latin typeface="+mn-lt"/>
                  <a:ea typeface="+mn-ea"/>
                  <a:cs typeface="+mn-cs"/>
                </a:rPr>
                <a:t>长度和分别为 0、1、…、x 的选法都不合法。</a:t>
              </a:r>
            </a:p>
          </p:txBody>
        </p:sp>
        <p:sp>
          <p:nvSpPr>
            <p:cNvPr id="8" name="TextBox 8"/>
            <p:cNvSpPr txBox="1"/>
            <p:nvPr/>
          </p:nvSpPr>
          <p:spPr>
            <a:xfrm>
              <a:off x="2267712" y="4345305"/>
              <a:ext cx="8299552" cy="704088"/>
            </a:xfrm>
            <a:prstGeom prst="rect">
              <a:avLst/>
            </a:prstGeom>
            <a:noFill/>
            <a:ln>
              <a:noFill/>
            </a:ln>
          </p:spPr>
          <p:txBody>
            <a:bodyPr wrap="square" lIns="0" tIns="0" rIns="0" bIns="0" anchor="t" anchorCtr="0">
              <a:spAutoFit/>
            </a:bodyPr>
            <a:lstStyle/>
            <a:p>
              <a:pPr algn="l"/>
              <a:r>
                <a:rPr lang="zh-CN" sz="3600" dirty="0">
                  <a:solidFill>
                    <a:schemeClr val="accent1"/>
                  </a:solidFill>
                  <a:latin typeface="+mn-lt"/>
                  <a:ea typeface="+mn-ea"/>
                  <a:cs typeface="+mn-cs"/>
                </a:rPr>
                <a:t>bad = dp[0] + dp[1] + … + dp[x]</a:t>
              </a:r>
            </a:p>
          </p:txBody>
        </p:sp>
      </p:grpSp>
      <p:grpSp>
        <p:nvGrpSpPr>
          <p:cNvPr id="12" name="Group 12"/>
          <p:cNvGrpSpPr/>
          <p:nvPr/>
        </p:nvGrpSpPr>
        <p:grpSpPr>
          <a:xfrm>
            <a:off x="1508760" y="5686425"/>
            <a:ext cx="8986669" cy="1448943"/>
            <a:chOff x="1508760" y="5686425"/>
            <a:chExt cx="7366831" cy="1448943"/>
          </a:xfrm>
        </p:grpSpPr>
        <p:sp>
          <p:nvSpPr>
            <p:cNvPr id="10" name="TextBox 10"/>
            <p:cNvSpPr txBox="1"/>
            <p:nvPr/>
          </p:nvSpPr>
          <p:spPr>
            <a:xfrm>
              <a:off x="1508760" y="5686425"/>
              <a:ext cx="7366831" cy="461665"/>
            </a:xfrm>
            <a:prstGeom prst="rect">
              <a:avLst/>
            </a:prstGeom>
            <a:noFill/>
            <a:ln>
              <a:noFill/>
            </a:ln>
          </p:spPr>
          <p:txBody>
            <a:bodyPr wrap="square" lIns="0" tIns="0" rIns="0" bIns="0" anchor="t" anchorCtr="0">
              <a:spAutoFit/>
            </a:bodyPr>
            <a:lstStyle/>
            <a:p>
              <a:pPr algn="l"/>
              <a:r>
                <a:rPr lang="zh-CN" altLang="en-US" sz="3000" dirty="0">
                  <a:solidFill>
                    <a:schemeClr val="dk1"/>
                  </a:solidFill>
                  <a:latin typeface="+mn-lt"/>
                  <a:ea typeface="+mn-ea"/>
                  <a:cs typeface="+mn-cs"/>
                </a:rPr>
                <a:t>而全部选法为：</a:t>
              </a:r>
              <a:r>
                <a:rPr lang="zh-CN" sz="3000" dirty="0">
                  <a:solidFill>
                    <a:schemeClr val="dk1"/>
                  </a:solidFill>
                  <a:latin typeface="+mn-lt"/>
                  <a:ea typeface="+mn-ea"/>
                  <a:cs typeface="+mn-cs"/>
                </a:rPr>
                <a:t>前 i−1 根各有选或不选两种选择：</a:t>
              </a:r>
            </a:p>
          </p:txBody>
        </p:sp>
        <mc:AlternateContent xmlns:mc="http://schemas.openxmlformats.org/markup-compatibility/2006">
          <mc:Choice xmlns:a14="http://schemas.microsoft.com/office/drawing/2010/main" Requires="a14">
            <p:sp>
              <p:nvSpPr>
                <p:cNvPr id="11" name="TextBox 11"/>
                <p:cNvSpPr txBox="1"/>
                <p:nvPr/>
              </p:nvSpPr>
              <p:spPr>
                <a:xfrm>
                  <a:off x="2130912" y="6327496"/>
                  <a:ext cx="4567885" cy="807872"/>
                </a:xfrm>
                <a:prstGeom prst="rect">
                  <a:avLst/>
                </a:prstGeom>
                <a:noFill/>
                <a:ln>
                  <a:noFill/>
                </a:ln>
              </p:spPr>
              <p:txBody>
                <a:bodyPr wrap="square" lIns="0" tIns="0" rIns="0" bIns="0" anchor="t" anchorCtr="0">
                  <a:spAutoFit/>
                </a:bodyPr>
                <a:lstStyle/>
                <a:p>
                  <a:pPr algn="l"/>
                  <a:r>
                    <a:rPr lang="zh-CN" sz="3600" dirty="0">
                      <a:solidFill>
                        <a:schemeClr val="accent2"/>
                      </a:solidFill>
                      <a:latin typeface="+mn-lt"/>
                      <a:ea typeface="+mn-ea"/>
                      <a:cs typeface="+mn-cs"/>
                    </a:rPr>
                    <a:t>good = </a:t>
                  </a:r>
                  <a14:m>
                    <m:oMath xmlns:m="http://schemas.openxmlformats.org/officeDocument/2006/math">
                      <m:sSup>
                        <m:sSupPr>
                          <m:ctrlPr>
                            <a:rPr lang="zh-CN" sz="3600" i="1" dirty="0">
                              <a:solidFill>
                                <a:schemeClr val="accent2"/>
                              </a:solidFill>
                              <a:latin typeface="Cambria Math" panose="02040503050406030204" pitchFamily="18" charset="0"/>
                              <a:ea typeface="Cambria Math"/>
                              <a:cs typeface="Cambria Math"/>
                            </a:rPr>
                          </m:ctrlPr>
                        </m:sSupPr>
                        <m:e>
                          <m:r>
                            <a:rPr lang="zh-CN" sz="3600" dirty="0">
                              <a:solidFill>
                                <a:schemeClr val="accent2"/>
                              </a:solidFill>
                              <a:latin typeface="Cambria Math"/>
                              <a:ea typeface="Cambria Math"/>
                              <a:cs typeface="Cambria Math"/>
                            </a:rPr>
                            <m:t>2</m:t>
                          </m:r>
                        </m:e>
                        <m:sup>
                          <m:r>
                            <a:rPr lang="zh-CN" sz="3600" dirty="0">
                              <a:solidFill>
                                <a:schemeClr val="accent2"/>
                              </a:solidFill>
                              <a:latin typeface="Cambria Math"/>
                              <a:ea typeface="Cambria Math"/>
                              <a:cs typeface="Cambria Math"/>
                            </a:rPr>
                            <m:t>𝑖</m:t>
                          </m:r>
                          <m:r>
                            <a:rPr lang="zh-CN" sz="3600" dirty="0">
                              <a:solidFill>
                                <a:schemeClr val="accent2"/>
                              </a:solidFill>
                              <a:latin typeface="Cambria Math"/>
                              <a:ea typeface="Cambria Math"/>
                              <a:cs typeface="Cambria Math"/>
                            </a:rPr>
                            <m:t>−1</m:t>
                          </m:r>
                        </m:sup>
                      </m:sSup>
                    </m:oMath>
                  </a14:m>
                  <a:r>
                    <a:rPr lang="zh-CN" sz="3600" dirty="0">
                      <a:solidFill>
                        <a:schemeClr val="accent2"/>
                      </a:solidFill>
                      <a:latin typeface="+mn-lt"/>
                      <a:ea typeface="+mn-ea"/>
                      <a:cs typeface="+mn-cs"/>
                    </a:rPr>
                    <a:t> − bad</a:t>
                  </a:r>
                </a:p>
              </p:txBody>
            </p:sp>
          </mc:Choice>
          <mc:Fallback>
            <p:sp>
              <p:nvSpPr>
                <p:cNvPr id="11" name="TextBox 11"/>
                <p:cNvSpPr txBox="1">
                  <a:spLocks noRot="1" noChangeAspect="1" noMove="1" noResize="1" noEditPoints="1" noAdjustHandles="1" noChangeArrowheads="1" noChangeShapeType="1" noTextEdit="1"/>
                </p:cNvSpPr>
                <p:nvPr/>
              </p:nvSpPr>
              <p:spPr>
                <a:xfrm>
                  <a:off x="2130912" y="6327496"/>
                  <a:ext cx="4567885" cy="807872"/>
                </a:xfrm>
                <a:prstGeom prst="rect">
                  <a:avLst/>
                </a:prstGeom>
                <a:blipFill>
                  <a:blip r:embed="rId3"/>
                  <a:stretch>
                    <a:fillRect l="-4923" t="-15038" b="-3759"/>
                  </a:stretch>
                </a:blipFill>
                <a:ln>
                  <a:noFill/>
                </a:ln>
              </p:spPr>
              <p:txBody>
                <a:bodyPr/>
                <a:lstStyle/>
                <a:p>
                  <a:r>
                    <a:rPr lang="en-US">
                      <a:noFill/>
                    </a:rPr>
                    <a:t> </a:t>
                  </a:r>
                </a:p>
              </p:txBody>
            </p:sp>
          </mc:Fallback>
        </mc:AlternateContent>
      </p:grpSp>
      <p:grpSp>
        <p:nvGrpSpPr>
          <p:cNvPr id="15" name="Group 15"/>
          <p:cNvGrpSpPr/>
          <p:nvPr/>
        </p:nvGrpSpPr>
        <p:grpSpPr>
          <a:xfrm>
            <a:off x="1508760" y="7943850"/>
            <a:ext cx="9339453" cy="1043702"/>
            <a:chOff x="1508760" y="7943850"/>
            <a:chExt cx="9339453" cy="1043702"/>
          </a:xfrm>
        </p:grpSpPr>
        <p:sp>
          <p:nvSpPr>
            <p:cNvPr id="13" name="TextBox 13"/>
            <p:cNvSpPr txBox="1"/>
            <p:nvPr/>
          </p:nvSpPr>
          <p:spPr>
            <a:xfrm>
              <a:off x="1508760" y="7943850"/>
              <a:ext cx="9339453" cy="586740"/>
            </a:xfrm>
            <a:prstGeom prst="rect">
              <a:avLst/>
            </a:prstGeom>
            <a:noFill/>
            <a:ln>
              <a:noFill/>
            </a:ln>
          </p:spPr>
          <p:txBody>
            <a:bodyPr wrap="square" lIns="0" tIns="0" rIns="0" bIns="0" anchor="t" anchorCtr="0">
              <a:spAutoFit/>
            </a:bodyPr>
            <a:lstStyle/>
            <a:p>
              <a:pPr algn="l"/>
              <a:r>
                <a:rPr lang="zh-CN" sz="3000" dirty="0">
                  <a:solidFill>
                    <a:schemeClr val="dk1"/>
                  </a:solidFill>
                  <a:latin typeface="+mn-lt"/>
                  <a:ea typeface="+mn-ea"/>
                  <a:cs typeface="+mn-cs"/>
                </a:rPr>
                <a:t>把每个位置的 good 加到 ans 中，就得到总答案。</a:t>
              </a:r>
            </a:p>
          </p:txBody>
        </p:sp>
        <p:sp>
          <p:nvSpPr>
            <p:cNvPr id="14" name="TextBox 14"/>
            <p:cNvSpPr txBox="1"/>
            <p:nvPr/>
          </p:nvSpPr>
          <p:spPr>
            <a:xfrm>
              <a:off x="1511807" y="8618220"/>
              <a:ext cx="8620552" cy="369332"/>
            </a:xfrm>
            <a:prstGeom prst="rect">
              <a:avLst/>
            </a:prstGeom>
            <a:noFill/>
            <a:ln>
              <a:noFill/>
            </a:ln>
          </p:spPr>
          <p:txBody>
            <a:bodyPr wrap="square" lIns="0" tIns="0" rIns="0" bIns="0" anchor="t" anchorCtr="0">
              <a:spAutoFit/>
            </a:bodyPr>
            <a:lstStyle/>
            <a:p>
              <a:pPr algn="l"/>
              <a:r>
                <a:rPr lang="zh-CN" altLang="en-US" sz="2400" dirty="0">
                  <a:solidFill>
                    <a:schemeClr val="accent2"/>
                  </a:solidFill>
                  <a:latin typeface="+mn-lt"/>
                  <a:ea typeface="+mn-ea"/>
                  <a:cs typeface="+mn-cs"/>
                </a:rPr>
                <a:t>注意 </a:t>
              </a:r>
              <a:r>
                <a:rPr lang="zh-CN" sz="2400" dirty="0">
                  <a:solidFill>
                    <a:schemeClr val="accent2"/>
                  </a:solidFill>
                  <a:latin typeface="+mn-lt"/>
                  <a:ea typeface="+mn-ea"/>
                  <a:cs typeface="+mn-cs"/>
                </a:rPr>
                <a:t>bad 必须包含 dp[x]：</a:t>
              </a:r>
              <a:r>
                <a:rPr lang="zh-CN" altLang="en-US" sz="2400" dirty="0">
                  <a:solidFill>
                    <a:schemeClr val="accent2"/>
                  </a:solidFill>
                  <a:latin typeface="+mn-lt"/>
                  <a:ea typeface="+mn-ea"/>
                  <a:cs typeface="+mn-cs"/>
                </a:rPr>
                <a:t>因为</a:t>
              </a:r>
              <a:r>
                <a:rPr lang="zh-CN" sz="2400" dirty="0">
                  <a:solidFill>
                    <a:schemeClr val="accent2"/>
                  </a:solidFill>
                  <a:latin typeface="+mn-lt"/>
                  <a:ea typeface="+mn-ea"/>
                  <a:cs typeface="+mn-cs"/>
                </a:rPr>
                <a:t>长度和等于最长边也不合法。</a:t>
              </a:r>
            </a:p>
          </p:txBody>
        </p:sp>
      </p:gr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35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3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hapter-slot Placeholder Carrier"/>
          <p:cNvSpPr txBox="1">
            <a:spLocks noGrp="1"/>
          </p:cNvSpPr>
          <p:nvPr>
            <p:ph type="subTitle" idx="1"/>
          </p:nvPr>
        </p:nvSpPr>
        <p:spPr>
          <a:xfrm>
            <a:off x="1546860" y="1257300"/>
            <a:ext cx="2049780" cy="586740"/>
          </a:xfrm>
          <a:prstGeom prst="rect">
            <a:avLst/>
          </a:prstGeom>
          <a:noFill/>
          <a:ln>
            <a:noFill/>
          </a:ln>
        </p:spPr>
        <p:txBody>
          <a:bodyPr wrap="square" lIns="0" tIns="0" rIns="0" bIns="0" anchor="t" anchorCtr="0">
            <a:spAutoFit/>
          </a:bodyPr>
          <a:lstStyle/>
          <a:p>
            <a:pPr marL="0" indent="0" algn="l">
              <a:buNone/>
            </a:pPr>
            <a:r>
              <a:rPr lang="zh-CN" sz="3000" b="1" dirty="0">
                <a:solidFill>
                  <a:srgbClr val="FFFFFF"/>
                </a:solidFill>
                <a:latin typeface="+mn-lt"/>
                <a:ea typeface="+mn-ea"/>
                <a:cs typeface="+mn-cs"/>
              </a:rPr>
              <a:t>记录与优化</a:t>
            </a:r>
          </a:p>
        </p:txBody>
      </p:sp>
      <p:sp>
        <p:nvSpPr>
          <p:cNvPr id="6" name="title-slot Placeholder Carrier"/>
          <p:cNvSpPr txBox="1">
            <a:spLocks noGrp="1"/>
          </p:cNvSpPr>
          <p:nvPr>
            <p:ph type="title"/>
          </p:nvPr>
        </p:nvSpPr>
        <p:spPr>
          <a:xfrm>
            <a:off x="1352550" y="2248852"/>
            <a:ext cx="9714379" cy="623248"/>
          </a:xfrm>
          <a:prstGeom prst="rect">
            <a:avLst/>
          </a:prstGeom>
          <a:noFill/>
          <a:ln>
            <a:noFill/>
          </a:ln>
        </p:spPr>
        <p:txBody>
          <a:bodyPr wrap="square" lIns="0" tIns="0" rIns="0" bIns="0" anchor="t" anchorCtr="0">
            <a:spAutoFit/>
          </a:bodyPr>
          <a:lstStyle/>
          <a:p>
            <a:pPr algn="l"/>
            <a:r>
              <a:rPr lang="en-US" altLang="zh-CN" sz="4050" b="1" dirty="0" err="1">
                <a:solidFill>
                  <a:schemeClr val="accent1"/>
                </a:solidFill>
                <a:latin typeface="+mj-lt"/>
                <a:ea typeface="+mj-ea"/>
                <a:cs typeface="+mj-cs"/>
              </a:rPr>
              <a:t>dp</a:t>
            </a:r>
            <a:r>
              <a:rPr lang="en-US" altLang="zh-CN" sz="4050" b="1" dirty="0">
                <a:solidFill>
                  <a:schemeClr val="accent1"/>
                </a:solidFill>
                <a:latin typeface="+mj-lt"/>
                <a:ea typeface="+mj-ea"/>
                <a:cs typeface="+mj-cs"/>
              </a:rPr>
              <a:t> </a:t>
            </a:r>
            <a:r>
              <a:rPr lang="zh-CN" altLang="en-US" sz="4050" b="1" dirty="0">
                <a:solidFill>
                  <a:schemeClr val="accent1"/>
                </a:solidFill>
                <a:latin typeface="+mj-lt"/>
                <a:ea typeface="+mj-ea"/>
                <a:cs typeface="+mj-cs"/>
              </a:rPr>
              <a:t>数组</a:t>
            </a:r>
            <a:r>
              <a:rPr lang="zh-CN" sz="4050" b="1" dirty="0">
                <a:solidFill>
                  <a:schemeClr val="accent1"/>
                </a:solidFill>
                <a:latin typeface="+mj-lt"/>
                <a:ea typeface="+mj-ea"/>
                <a:cs typeface="+mj-cs"/>
              </a:rPr>
              <a:t>只</a:t>
            </a:r>
            <a:r>
              <a:rPr lang="zh-CN" altLang="en-US" sz="4050" b="1" dirty="0">
                <a:solidFill>
                  <a:schemeClr val="accent1"/>
                </a:solidFill>
                <a:latin typeface="+mj-lt"/>
                <a:ea typeface="+mj-ea"/>
                <a:cs typeface="+mj-cs"/>
              </a:rPr>
              <a:t>需要</a:t>
            </a:r>
            <a:r>
              <a:rPr lang="zh-CN" sz="4050" b="1" dirty="0">
                <a:solidFill>
                  <a:schemeClr val="accent1"/>
                </a:solidFill>
                <a:latin typeface="+mj-lt"/>
                <a:ea typeface="+mj-ea"/>
                <a:cs typeface="+mj-cs"/>
              </a:rPr>
              <a:t>记录到全局最大长度 A</a:t>
            </a:r>
          </a:p>
        </p:txBody>
      </p:sp>
      <p:grpSp>
        <p:nvGrpSpPr>
          <p:cNvPr id="8" name="Group 8"/>
          <p:cNvGrpSpPr/>
          <p:nvPr/>
        </p:nvGrpSpPr>
        <p:grpSpPr>
          <a:xfrm>
            <a:off x="1508759" y="3476625"/>
            <a:ext cx="14923547" cy="559064"/>
            <a:chOff x="1508760" y="3476625"/>
            <a:chExt cx="9403080" cy="559064"/>
          </a:xfrm>
        </p:grpSpPr>
        <p:sp>
          <p:nvSpPr>
            <p:cNvPr id="7" name="TextBox 7"/>
            <p:cNvSpPr txBox="1"/>
            <p:nvPr/>
          </p:nvSpPr>
          <p:spPr>
            <a:xfrm>
              <a:off x="1508760" y="3476625"/>
              <a:ext cx="9403080" cy="559064"/>
            </a:xfrm>
            <a:prstGeom prst="rect">
              <a:avLst/>
            </a:prstGeom>
            <a:noFill/>
            <a:ln>
              <a:noFill/>
            </a:ln>
          </p:spPr>
          <p:txBody>
            <a:bodyPr wrap="square" lIns="0" tIns="0" rIns="0" bIns="0" anchor="t" anchorCtr="0">
              <a:spAutoFit/>
            </a:bodyPr>
            <a:lstStyle/>
            <a:p>
              <a:pPr algn="l">
                <a:lnSpc>
                  <a:spcPts val="4800"/>
                </a:lnSpc>
              </a:pPr>
              <a:r>
                <a:rPr lang="zh-CN" altLang="en-US" sz="3000" dirty="0">
                  <a:solidFill>
                    <a:schemeClr val="dk1"/>
                  </a:solidFill>
                  <a:latin typeface="+mn-lt"/>
                  <a:ea typeface="+mn-ea"/>
                  <a:cs typeface="+mn-cs"/>
                </a:rPr>
                <a:t>如果</a:t>
              </a:r>
              <a:r>
                <a:rPr lang="zh-CN" sz="3000" dirty="0">
                  <a:solidFill>
                    <a:schemeClr val="dk1"/>
                  </a:solidFill>
                  <a:latin typeface="+mn-lt"/>
                  <a:ea typeface="+mn-ea"/>
                  <a:cs typeface="+mn-cs"/>
                </a:rPr>
                <a:t>令 A 为输入中最长木棍的长度，</a:t>
              </a:r>
              <a:r>
                <a:rPr lang="zh-CN" altLang="en-US" sz="3000" dirty="0">
                  <a:solidFill>
                    <a:schemeClr val="dk1"/>
                  </a:solidFill>
                  <a:latin typeface="+mn-lt"/>
                  <a:ea typeface="+mn-ea"/>
                  <a:cs typeface="+mn-cs"/>
                </a:rPr>
                <a:t>那么</a:t>
              </a:r>
              <a:r>
                <a:rPr lang="zh-CN" altLang="en-US" sz="3000" dirty="0">
                  <a:solidFill>
                    <a:schemeClr val="dk1"/>
                  </a:solidFill>
                </a:rPr>
                <a:t>仅需</a:t>
              </a:r>
              <a:r>
                <a:rPr lang="zh-CN" sz="3000" dirty="0">
                  <a:solidFill>
                    <a:schemeClr val="dk1"/>
                  </a:solidFill>
                  <a:latin typeface="+mn-lt"/>
                  <a:ea typeface="+mn-ea"/>
                  <a:cs typeface="+mn-cs"/>
                </a:rPr>
                <a:t>维护</a:t>
              </a:r>
              <a:r>
                <a:rPr lang="zh-CN" altLang="en-US" sz="3000" dirty="0">
                  <a:solidFill>
                    <a:schemeClr val="dk1"/>
                  </a:solidFill>
                  <a:latin typeface="+mn-lt"/>
                  <a:ea typeface="+mn-ea"/>
                  <a:cs typeface="+mn-cs"/>
                </a:rPr>
                <a:t>区间</a:t>
              </a:r>
              <a:r>
                <a:rPr lang="zh-CN" sz="3000" dirty="0">
                  <a:solidFill>
                    <a:schemeClr val="dk1"/>
                  </a:solidFill>
                  <a:latin typeface="+mn-lt"/>
                  <a:ea typeface="+mn-ea"/>
                  <a:cs typeface="+mn-cs"/>
                </a:rPr>
                <a:t> dp[0..A]。</a:t>
              </a:r>
            </a:p>
          </p:txBody>
        </p:sp>
      </p:grpSp>
      <p:grpSp>
        <p:nvGrpSpPr>
          <p:cNvPr id="10" name="Group 10"/>
          <p:cNvGrpSpPr/>
          <p:nvPr/>
        </p:nvGrpSpPr>
        <p:grpSpPr>
          <a:xfrm>
            <a:off x="1508759" y="4700726"/>
            <a:ext cx="14331875" cy="4073359"/>
            <a:chOff x="1508760" y="4640214"/>
            <a:chExt cx="8279130" cy="4073359"/>
          </a:xfrm>
        </p:grpSpPr>
        <mc:AlternateContent xmlns:mc="http://schemas.openxmlformats.org/markup-compatibility/2006">
          <mc:Choice xmlns:a14="http://schemas.microsoft.com/office/drawing/2010/main" Requires="a14">
            <p:sp>
              <p:nvSpPr>
                <p:cNvPr id="9" name="TextBox 9"/>
                <p:cNvSpPr txBox="1"/>
                <p:nvPr/>
              </p:nvSpPr>
              <p:spPr>
                <a:xfrm>
                  <a:off x="1508760" y="4640214"/>
                  <a:ext cx="8279130" cy="4073359"/>
                </a:xfrm>
                <a:prstGeom prst="rect">
                  <a:avLst/>
                </a:prstGeom>
                <a:noFill/>
                <a:ln>
                  <a:noFill/>
                </a:ln>
              </p:spPr>
              <p:txBody>
                <a:bodyPr wrap="square" lIns="0" tIns="0" rIns="0" bIns="0" anchor="t" anchorCtr="0">
                  <a:spAutoFit/>
                </a:bodyPr>
                <a:lstStyle/>
                <a:p>
                  <a:pPr>
                    <a:lnSpc>
                      <a:spcPct val="150000"/>
                    </a:lnSpc>
                  </a:pPr>
                  <a:r>
                    <a:rPr lang="zh-CN" altLang="en-US" sz="3000" dirty="0">
                      <a:effectLst/>
                      <a:latin typeface="微软雅黑" panose="020B0503020204020204" pitchFamily="34" charset="-122"/>
                      <a:ea typeface="微软雅黑" panose="020B0503020204020204" pitchFamily="34" charset="-122"/>
                    </a:rPr>
                    <a:t>因为所有木棍长度都是正数。一旦某个前缀子集的长度和已经满足：</a:t>
                  </a:r>
                  <a14:m>
                    <m:oMath xmlns:m="http://schemas.openxmlformats.org/officeDocument/2006/math">
                      <m:r>
                        <a:rPr lang="en-US" altLang="zh-CN" sz="3000" i="1" smtClean="0">
                          <a:effectLst/>
                          <a:latin typeface="Cambria Math" panose="02040503050406030204" pitchFamily="18" charset="0"/>
                          <a:ea typeface="微软雅黑" panose="020B0503020204020204" pitchFamily="34" charset="-122"/>
                        </a:rPr>
                        <m:t>𝑠</m:t>
                      </m:r>
                      <m:r>
                        <a:rPr lang="en-US" altLang="zh-CN" sz="3000" i="1" smtClean="0">
                          <a:effectLst/>
                          <a:latin typeface="Cambria Math" panose="02040503050406030204" pitchFamily="18" charset="0"/>
                          <a:ea typeface="微软雅黑" panose="020B0503020204020204" pitchFamily="34" charset="-122"/>
                        </a:rPr>
                        <m:t>&gt;</m:t>
                      </m:r>
                      <m:r>
                        <a:rPr lang="en-US" altLang="zh-CN" sz="3000" i="1" smtClean="0">
                          <a:effectLst/>
                          <a:latin typeface="Cambria Math" panose="02040503050406030204" pitchFamily="18" charset="0"/>
                          <a:ea typeface="微软雅黑" panose="020B0503020204020204" pitchFamily="34" charset="-122"/>
                        </a:rPr>
                        <m:t>𝐴</m:t>
                      </m:r>
                    </m:oMath>
                  </a14:m>
                  <a:endParaRPr lang="en-US" altLang="zh-CN" sz="3000" dirty="0">
                    <a:effectLst/>
                    <a:latin typeface="微软雅黑" panose="020B0503020204020204" pitchFamily="34" charset="-122"/>
                    <a:ea typeface="微软雅黑" panose="020B0503020204020204" pitchFamily="34" charset="-122"/>
                  </a:endParaRPr>
                </a:p>
                <a:p>
                  <a:pPr>
                    <a:lnSpc>
                      <a:spcPct val="150000"/>
                    </a:lnSpc>
                  </a:pPr>
                  <a:r>
                    <a:rPr lang="zh-CN" altLang="en-US" sz="3000" dirty="0">
                      <a:effectLst/>
                      <a:latin typeface="微软雅黑" panose="020B0503020204020204" pitchFamily="34" charset="-122"/>
                      <a:ea typeface="微软雅黑" panose="020B0503020204020204" pitchFamily="34" charset="-122"/>
                    </a:rPr>
                    <a:t>那么对于后面任意一根木棍，其长度 </a:t>
                  </a:r>
                  <a14:m>
                    <m:oMath xmlns:m="http://schemas.openxmlformats.org/officeDocument/2006/math">
                      <m:r>
                        <a:rPr lang="en-US" altLang="zh-CN" sz="3000" i="1" smtClean="0">
                          <a:effectLst/>
                          <a:latin typeface="Cambria Math" panose="02040503050406030204" pitchFamily="18" charset="0"/>
                          <a:ea typeface="微软雅黑" panose="020B0503020204020204" pitchFamily="34" charset="-122"/>
                        </a:rPr>
                        <m:t>𝑥</m:t>
                      </m:r>
                    </m:oMath>
                  </a14:m>
                  <a:r>
                    <a:rPr lang="en-US" altLang="zh-CN" sz="3000" dirty="0">
                      <a:effectLst/>
                      <a:latin typeface="微软雅黑" panose="020B0503020204020204" pitchFamily="34" charset="-122"/>
                      <a:ea typeface="微软雅黑" panose="020B0503020204020204" pitchFamily="34" charset="-122"/>
                    </a:rPr>
                    <a:t> </a:t>
                  </a:r>
                  <a:r>
                    <a:rPr lang="zh-CN" altLang="en-US" sz="3000" dirty="0">
                      <a:effectLst/>
                      <a:latin typeface="微软雅黑" panose="020B0503020204020204" pitchFamily="34" charset="-122"/>
                      <a:ea typeface="微软雅黑" panose="020B0503020204020204" pitchFamily="34" charset="-122"/>
                    </a:rPr>
                    <a:t>都满足：</a:t>
                  </a:r>
                  <a14:m>
                    <m:oMath xmlns:m="http://schemas.openxmlformats.org/officeDocument/2006/math">
                      <m:r>
                        <a:rPr lang="en-US" altLang="zh-CN" sz="3000" i="1" smtClean="0">
                          <a:effectLst/>
                          <a:latin typeface="Cambria Math" panose="02040503050406030204" pitchFamily="18" charset="0"/>
                          <a:ea typeface="微软雅黑" panose="020B0503020204020204" pitchFamily="34" charset="-122"/>
                        </a:rPr>
                        <m:t>𝑥</m:t>
                      </m:r>
                      <m:r>
                        <a:rPr lang="en-US" altLang="zh-CN" sz="3000" i="1" smtClean="0">
                          <a:effectLst/>
                          <a:latin typeface="Cambria Math" panose="02040503050406030204" pitchFamily="18" charset="0"/>
                          <a:ea typeface="微软雅黑" panose="020B0503020204020204" pitchFamily="34" charset="-122"/>
                        </a:rPr>
                        <m:t>≤</m:t>
                      </m:r>
                      <m:r>
                        <a:rPr lang="en-US" altLang="zh-CN" sz="3000" i="1" smtClean="0">
                          <a:effectLst/>
                          <a:latin typeface="Cambria Math" panose="02040503050406030204" pitchFamily="18" charset="0"/>
                          <a:ea typeface="微软雅黑" panose="020B0503020204020204" pitchFamily="34" charset="-122"/>
                        </a:rPr>
                        <m:t>𝐴</m:t>
                      </m:r>
                    </m:oMath>
                  </a14:m>
                  <a:endParaRPr lang="en-US" altLang="zh-CN" sz="3000" dirty="0">
                    <a:effectLst/>
                    <a:latin typeface="微软雅黑" panose="020B0503020204020204" pitchFamily="34" charset="-122"/>
                    <a:ea typeface="微软雅黑" panose="020B0503020204020204" pitchFamily="34" charset="-122"/>
                  </a:endParaRPr>
                </a:p>
                <a:p>
                  <a:pPr>
                    <a:lnSpc>
                      <a:spcPct val="150000"/>
                    </a:lnSpc>
                  </a:pPr>
                  <a:r>
                    <a:rPr lang="zh-CN" altLang="en-US" sz="3000" dirty="0">
                      <a:effectLst/>
                      <a:latin typeface="微软雅黑" panose="020B0503020204020204" pitchFamily="34" charset="-122"/>
                      <a:ea typeface="微软雅黑" panose="020B0503020204020204" pitchFamily="34" charset="-122"/>
                    </a:rPr>
                    <a:t>于是一定有：</a:t>
                  </a:r>
                  <a14:m>
                    <m:oMath xmlns:m="http://schemas.openxmlformats.org/officeDocument/2006/math">
                      <m:r>
                        <a:rPr lang="en-US" altLang="zh-CN" sz="3000" i="1" smtClean="0">
                          <a:effectLst/>
                          <a:latin typeface="Cambria Math" panose="02040503050406030204" pitchFamily="18" charset="0"/>
                          <a:ea typeface="微软雅黑" panose="020B0503020204020204" pitchFamily="34" charset="-122"/>
                        </a:rPr>
                        <m:t>𝑠</m:t>
                      </m:r>
                      <m:r>
                        <a:rPr lang="en-US" altLang="zh-CN" sz="3000" i="1" smtClean="0">
                          <a:effectLst/>
                          <a:latin typeface="Cambria Math" panose="02040503050406030204" pitchFamily="18" charset="0"/>
                          <a:ea typeface="微软雅黑" panose="020B0503020204020204" pitchFamily="34" charset="-122"/>
                        </a:rPr>
                        <m:t>&gt;</m:t>
                      </m:r>
                      <m:r>
                        <a:rPr lang="en-US" altLang="zh-CN" sz="3000" i="1" smtClean="0">
                          <a:effectLst/>
                          <a:latin typeface="Cambria Math" panose="02040503050406030204" pitchFamily="18" charset="0"/>
                          <a:ea typeface="微软雅黑" panose="020B0503020204020204" pitchFamily="34" charset="-122"/>
                        </a:rPr>
                        <m:t>𝐴</m:t>
                      </m:r>
                      <m:r>
                        <a:rPr lang="en-US" altLang="zh-CN" sz="3000" i="1" smtClean="0">
                          <a:effectLst/>
                          <a:latin typeface="Cambria Math" panose="02040503050406030204" pitchFamily="18" charset="0"/>
                          <a:ea typeface="微软雅黑" panose="020B0503020204020204" pitchFamily="34" charset="-122"/>
                        </a:rPr>
                        <m:t>≥</m:t>
                      </m:r>
                      <m:r>
                        <a:rPr lang="en-US" altLang="zh-CN" sz="3000" i="1" smtClean="0">
                          <a:effectLst/>
                          <a:latin typeface="Cambria Math" panose="02040503050406030204" pitchFamily="18" charset="0"/>
                          <a:ea typeface="微软雅黑" panose="020B0503020204020204" pitchFamily="34" charset="-122"/>
                        </a:rPr>
                        <m:t>𝑥</m:t>
                      </m:r>
                    </m:oMath>
                  </a14:m>
                  <a:r>
                    <a:rPr lang="zh-CN" altLang="en-US" sz="3000" dirty="0">
                      <a:effectLst/>
                      <a:latin typeface="微软雅黑" panose="020B0503020204020204" pitchFamily="34" charset="-122"/>
                      <a:ea typeface="微软雅黑" panose="020B0503020204020204" pitchFamily="34" charset="-122"/>
                    </a:rPr>
                    <a:t>；所以：</a:t>
                  </a:r>
                  <a14:m>
                    <m:oMath xmlns:m="http://schemas.openxmlformats.org/officeDocument/2006/math">
                      <m:r>
                        <a:rPr lang="en-US" altLang="zh-CN" sz="3000" i="1" smtClean="0">
                          <a:effectLst/>
                          <a:latin typeface="Cambria Math" panose="02040503050406030204" pitchFamily="18" charset="0"/>
                          <a:ea typeface="微软雅黑" panose="020B0503020204020204" pitchFamily="34" charset="-122"/>
                        </a:rPr>
                        <m:t>𝑠</m:t>
                      </m:r>
                      <m:r>
                        <a:rPr lang="en-US" altLang="zh-CN" sz="3000" i="1" smtClean="0">
                          <a:effectLst/>
                          <a:latin typeface="Cambria Math" panose="02040503050406030204" pitchFamily="18" charset="0"/>
                          <a:ea typeface="微软雅黑" panose="020B0503020204020204" pitchFamily="34" charset="-122"/>
                        </a:rPr>
                        <m:t>&gt;</m:t>
                      </m:r>
                      <m:r>
                        <a:rPr lang="en-US" altLang="zh-CN" sz="3000" i="1" smtClean="0">
                          <a:effectLst/>
                          <a:latin typeface="Cambria Math" panose="02040503050406030204" pitchFamily="18" charset="0"/>
                          <a:ea typeface="微软雅黑" panose="020B0503020204020204" pitchFamily="34" charset="-122"/>
                        </a:rPr>
                        <m:t>𝑥</m:t>
                      </m:r>
                    </m:oMath>
                  </a14:m>
                  <a:endParaRPr lang="en-US" altLang="zh-CN" sz="3000" dirty="0">
                    <a:effectLst/>
                    <a:latin typeface="微软雅黑" panose="020B0503020204020204" pitchFamily="34" charset="-122"/>
                    <a:ea typeface="微软雅黑" panose="020B0503020204020204" pitchFamily="34" charset="-122"/>
                  </a:endParaRPr>
                </a:p>
                <a:p>
                  <a:pPr>
                    <a:lnSpc>
                      <a:spcPct val="150000"/>
                    </a:lnSpc>
                  </a:pPr>
                  <a:r>
                    <a:rPr lang="zh-CN" altLang="en-US" sz="3000" dirty="0">
                      <a:effectLst/>
                      <a:latin typeface="微软雅黑" panose="020B0503020204020204" pitchFamily="34" charset="-122"/>
                      <a:ea typeface="微软雅黑" panose="020B0503020204020204" pitchFamily="34" charset="-122"/>
                    </a:rPr>
                    <a:t>这说明该子集无论之后再加入哪些木棍，都一定属于合法方案。</a:t>
                  </a:r>
                </a:p>
                <a:p>
                  <a:pPr>
                    <a:lnSpc>
                      <a:spcPct val="150000"/>
                    </a:lnSpc>
                  </a:pPr>
                  <a:r>
                    <a:rPr lang="zh-CN" altLang="en-US" sz="3000" dirty="0">
                      <a:effectLst/>
                      <a:latin typeface="微软雅黑" panose="020B0503020204020204" pitchFamily="34" charset="-122"/>
                      <a:ea typeface="微软雅黑" panose="020B0503020204020204" pitchFamily="34" charset="-122"/>
                    </a:rPr>
                    <a:t>因此，对于当前问题而言，长度和大于 </a:t>
                  </a:r>
                  <a14:m>
                    <m:oMath xmlns:m="http://schemas.openxmlformats.org/officeDocument/2006/math">
                      <m:r>
                        <a:rPr lang="en-US" altLang="zh-CN" sz="3000" i="1" smtClean="0">
                          <a:effectLst/>
                          <a:latin typeface="Cambria Math" panose="02040503050406030204" pitchFamily="18" charset="0"/>
                          <a:ea typeface="微软雅黑" panose="020B0503020204020204" pitchFamily="34" charset="-122"/>
                        </a:rPr>
                        <m:t>𝐴</m:t>
                      </m:r>
                    </m:oMath>
                  </a14:m>
                  <a:r>
                    <a:rPr lang="en-US" altLang="zh-CN" sz="3000" dirty="0">
                      <a:effectLst/>
                      <a:latin typeface="微软雅黑" panose="020B0503020204020204" pitchFamily="34" charset="-122"/>
                      <a:ea typeface="微软雅黑" panose="020B0503020204020204" pitchFamily="34" charset="-122"/>
                    </a:rPr>
                    <a:t> </a:t>
                  </a:r>
                  <a:r>
                    <a:rPr lang="zh-CN" altLang="en-US" sz="3000" dirty="0">
                      <a:effectLst/>
                      <a:latin typeface="微软雅黑" panose="020B0503020204020204" pitchFamily="34" charset="-122"/>
                      <a:ea typeface="微软雅黑" panose="020B0503020204020204" pitchFamily="34" charset="-122"/>
                    </a:rPr>
                    <a:t>的子集有一个共同特点：</a:t>
                  </a:r>
                  <a:r>
                    <a:rPr lang="zh-CN" altLang="en-US" sz="3000" b="1" dirty="0">
                      <a:effectLst/>
                      <a:latin typeface="微软雅黑" panose="020B0503020204020204" pitchFamily="34" charset="-122"/>
                      <a:ea typeface="微软雅黑" panose="020B0503020204020204" pitchFamily="34" charset="-122"/>
                    </a:rPr>
                    <a:t>它们以后永远不会成为不合法方案。</a:t>
                  </a:r>
                  <a:endParaRPr lang="zh-CN" altLang="en-US" sz="3000" dirty="0">
                    <a:effectLst/>
                    <a:latin typeface="微软雅黑" panose="020B0503020204020204" pitchFamily="34" charset="-122"/>
                    <a:ea typeface="微软雅黑" panose="020B0503020204020204" pitchFamily="34" charset="-122"/>
                  </a:endParaRPr>
                </a:p>
              </p:txBody>
            </p:sp>
          </mc:Choice>
          <mc:Fallback>
            <p:sp>
              <p:nvSpPr>
                <p:cNvPr id="9" name="TextBox 9"/>
                <p:cNvSpPr txBox="1">
                  <a:spLocks noRot="1" noChangeAspect="1" noMove="1" noResize="1" noEditPoints="1" noAdjustHandles="1" noChangeArrowheads="1" noChangeShapeType="1" noTextEdit="1"/>
                </p:cNvSpPr>
                <p:nvPr/>
              </p:nvSpPr>
              <p:spPr>
                <a:xfrm>
                  <a:off x="1508760" y="4640214"/>
                  <a:ext cx="8279130" cy="4073359"/>
                </a:xfrm>
                <a:prstGeom prst="rect">
                  <a:avLst/>
                </a:prstGeom>
                <a:blipFill>
                  <a:blip r:embed="rId3"/>
                  <a:stretch>
                    <a:fillRect l="-1616" r="-723" b="-4940"/>
                  </a:stretch>
                </a:blipFill>
                <a:ln>
                  <a:noFill/>
                </a:ln>
              </p:spPr>
              <p:txBody>
                <a:bodyPr/>
                <a:lstStyle/>
                <a:p>
                  <a:r>
                    <a:rPr lang="en-US">
                      <a:noFill/>
                    </a:rPr>
                    <a:t> </a:t>
                  </a:r>
                </a:p>
              </p:txBody>
            </p:sp>
          </mc:Fallback>
        </mc:AlternateContent>
      </p:gr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3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hapter-slot Placeholder Carrier"/>
          <p:cNvSpPr txBox="1">
            <a:spLocks noGrp="1"/>
          </p:cNvSpPr>
          <p:nvPr>
            <p:ph type="subTitle" idx="1"/>
          </p:nvPr>
        </p:nvSpPr>
        <p:spPr>
          <a:xfrm>
            <a:off x="1546860" y="1257300"/>
            <a:ext cx="2049780" cy="586740"/>
          </a:xfrm>
          <a:prstGeom prst="rect">
            <a:avLst/>
          </a:prstGeom>
          <a:noFill/>
          <a:ln>
            <a:noFill/>
          </a:ln>
        </p:spPr>
        <p:txBody>
          <a:bodyPr wrap="square" lIns="0" tIns="0" rIns="0" bIns="0" anchor="t" anchorCtr="0">
            <a:spAutoFit/>
          </a:bodyPr>
          <a:lstStyle/>
          <a:p>
            <a:pPr marL="0" indent="0" algn="l">
              <a:buNone/>
            </a:pPr>
            <a:r>
              <a:rPr lang="zh-CN" sz="3000" b="1" dirty="0">
                <a:solidFill>
                  <a:srgbClr val="FFFFFF"/>
                </a:solidFill>
                <a:latin typeface="+mn-lt"/>
                <a:ea typeface="+mn-ea"/>
                <a:cs typeface="+mn-cs"/>
              </a:rPr>
              <a:t>记录与优化</a:t>
            </a:r>
          </a:p>
        </p:txBody>
      </p:sp>
      <p:sp>
        <p:nvSpPr>
          <p:cNvPr id="6" name="title-slot Placeholder Carrier"/>
          <p:cNvSpPr txBox="1">
            <a:spLocks noGrp="1"/>
          </p:cNvSpPr>
          <p:nvPr>
            <p:ph type="title"/>
          </p:nvPr>
        </p:nvSpPr>
        <p:spPr>
          <a:xfrm>
            <a:off x="1352550" y="2248852"/>
            <a:ext cx="8362950" cy="623248"/>
          </a:xfrm>
          <a:prstGeom prst="rect">
            <a:avLst/>
          </a:prstGeom>
          <a:noFill/>
          <a:ln>
            <a:noFill/>
          </a:ln>
        </p:spPr>
        <p:txBody>
          <a:bodyPr wrap="square" lIns="0" tIns="0" rIns="0" bIns="0" anchor="t" anchorCtr="0">
            <a:spAutoFit/>
          </a:bodyPr>
          <a:lstStyle/>
          <a:p>
            <a:pPr algn="l"/>
            <a:r>
              <a:rPr lang="zh-CN" altLang="en-US" sz="4050" b="1" dirty="0">
                <a:solidFill>
                  <a:schemeClr val="accent1"/>
                </a:solidFill>
                <a:latin typeface="+mj-lt"/>
                <a:ea typeface="+mj-ea"/>
                <a:cs typeface="+mj-cs"/>
              </a:rPr>
              <a:t>为什么可以舍弃大于 </a:t>
            </a:r>
            <a:r>
              <a:rPr lang="en-US" altLang="zh-CN" sz="4050" b="1" dirty="0">
                <a:solidFill>
                  <a:schemeClr val="accent1"/>
                </a:solidFill>
                <a:latin typeface="+mj-lt"/>
                <a:ea typeface="+mj-ea"/>
                <a:cs typeface="+mj-cs"/>
              </a:rPr>
              <a:t>A </a:t>
            </a:r>
            <a:r>
              <a:rPr lang="zh-CN" altLang="en-US" sz="4050" b="1" dirty="0">
                <a:solidFill>
                  <a:schemeClr val="accent1"/>
                </a:solidFill>
                <a:latin typeface="+mj-lt"/>
                <a:ea typeface="+mj-ea"/>
                <a:cs typeface="+mj-cs"/>
              </a:rPr>
              <a:t>的长度和</a:t>
            </a:r>
            <a:endParaRPr lang="zh-CN" sz="4050" b="1" dirty="0">
              <a:solidFill>
                <a:schemeClr val="accent1"/>
              </a:solidFill>
              <a:latin typeface="+mj-lt"/>
              <a:ea typeface="+mj-ea"/>
              <a:cs typeface="+mj-cs"/>
            </a:endParaRPr>
          </a:p>
        </p:txBody>
      </p:sp>
      <mc:AlternateContent xmlns:mc="http://schemas.openxmlformats.org/markup-compatibility/2006">
        <mc:Choice xmlns:a14="http://schemas.microsoft.com/office/drawing/2010/main" Requires="a14">
          <p:sp>
            <p:nvSpPr>
              <p:cNvPr id="3" name="文本框 2">
                <a:extLst>
                  <a:ext uri="{FF2B5EF4-FFF2-40B4-BE49-F238E27FC236}">
                    <a16:creationId xmlns:a16="http://schemas.microsoft.com/office/drawing/2014/main" id="{F38A350C-8C27-20AB-919B-F3F661EE8E37}"/>
                  </a:ext>
                </a:extLst>
              </p:cNvPr>
              <p:cNvSpPr txBox="1"/>
              <p:nvPr/>
            </p:nvSpPr>
            <p:spPr>
              <a:xfrm>
                <a:off x="1860922" y="3435724"/>
                <a:ext cx="14759642" cy="2294218"/>
              </a:xfrm>
              <a:prstGeom prst="rect">
                <a:avLst/>
              </a:prstGeom>
              <a:noFill/>
            </p:spPr>
            <p:txBody>
              <a:bodyPr wrap="square">
                <a:spAutoFit/>
              </a:bodyPr>
              <a:lstStyle/>
              <a:p>
                <a:pPr>
                  <a:lnSpc>
                    <a:spcPct val="150000"/>
                  </a:lnSpc>
                </a:pPr>
                <a:r>
                  <a:rPr lang="ja-JP" altLang="en-US" sz="3300" dirty="0">
                    <a:effectLst/>
                    <a:latin typeface="微软雅黑" panose="020B0503020204020204" pitchFamily="34" charset="-122"/>
                    <a:ea typeface="微软雅黑" panose="020B0503020204020204" pitchFamily="34" charset="-122"/>
                  </a:rPr>
                  <a:t>而我们的统计方式是：</a:t>
                </a:r>
                <a14:m>
                  <m:oMath xmlns:m="http://schemas.openxmlformats.org/officeDocument/2006/math">
                    <m:r>
                      <a:rPr lang="en-US" altLang="ja-JP" sz="3300" i="1" smtClean="0">
                        <a:effectLst/>
                        <a:latin typeface="Cambria Math" panose="02040503050406030204" pitchFamily="18" charset="0"/>
                        <a:ea typeface="微软雅黑" panose="020B0503020204020204" pitchFamily="34" charset="-122"/>
                      </a:rPr>
                      <m:t>𝑔𝑜𝑜𝑑</m:t>
                    </m:r>
                    <m:r>
                      <a:rPr lang="en-US" altLang="ja-JP" sz="3300" i="1" smtClean="0">
                        <a:effectLst/>
                        <a:latin typeface="Cambria Math" panose="02040503050406030204" pitchFamily="18" charset="0"/>
                        <a:ea typeface="微软雅黑" panose="020B0503020204020204" pitchFamily="34" charset="-122"/>
                      </a:rPr>
                      <m:t>=</m:t>
                    </m:r>
                    <m:r>
                      <a:rPr lang="en-US" altLang="ja-JP" sz="3300" i="1" smtClean="0">
                        <a:effectLst/>
                        <a:latin typeface="Cambria Math" panose="02040503050406030204" pitchFamily="18" charset="0"/>
                        <a:ea typeface="微软雅黑" panose="020B0503020204020204" pitchFamily="34" charset="-122"/>
                      </a:rPr>
                      <m:t>𝑡𝑜𝑡𝑎𝑙</m:t>
                    </m:r>
                    <m:r>
                      <a:rPr lang="en-US" altLang="ja-JP" sz="3300" i="1" smtClean="0">
                        <a:effectLst/>
                        <a:latin typeface="Cambria Math" panose="02040503050406030204" pitchFamily="18" charset="0"/>
                        <a:ea typeface="微软雅黑" panose="020B0503020204020204" pitchFamily="34" charset="-122"/>
                      </a:rPr>
                      <m:t>−</m:t>
                    </m:r>
                    <m:r>
                      <a:rPr lang="en-US" altLang="ja-JP" sz="3300" i="1" smtClean="0">
                        <a:effectLst/>
                        <a:latin typeface="Cambria Math" panose="02040503050406030204" pitchFamily="18" charset="0"/>
                        <a:ea typeface="微软雅黑" panose="020B0503020204020204" pitchFamily="34" charset="-122"/>
                      </a:rPr>
                      <m:t>𝑏𝑎𝑑</m:t>
                    </m:r>
                  </m:oMath>
                </a14:m>
                <a:endParaRPr lang="en-US" sz="3300" dirty="0">
                  <a:effectLst/>
                  <a:latin typeface="微软雅黑" panose="020B0503020204020204" pitchFamily="34" charset="-122"/>
                  <a:ea typeface="微软雅黑" panose="020B0503020204020204" pitchFamily="34" charset="-122"/>
                </a:endParaRPr>
              </a:p>
              <a:p>
                <a:pPr>
                  <a:lnSpc>
                    <a:spcPct val="150000"/>
                  </a:lnSpc>
                </a:pPr>
                <a:r>
                  <a:rPr lang="zh-CN" altLang="en-US" sz="3300" dirty="0">
                    <a:effectLst/>
                    <a:latin typeface="微软雅黑" panose="020B0503020204020204" pitchFamily="34" charset="-122"/>
                    <a:ea typeface="微软雅黑" panose="020B0503020204020204" pitchFamily="34" charset="-122"/>
                  </a:rPr>
                  <a:t>虽然</a:t>
                </a:r>
                <a:r>
                  <a:rPr lang="ja-JP" altLang="en-US" sz="3300" dirty="0">
                    <a:effectLst/>
                    <a:latin typeface="微软雅黑" panose="020B0503020204020204" pitchFamily="34" charset="-122"/>
                    <a:ea typeface="微软雅黑" panose="020B0503020204020204" pitchFamily="34" charset="-122"/>
                  </a:rPr>
                  <a:t>这些长度和大于 </a:t>
                </a:r>
                <a14:m>
                  <m:oMath xmlns:m="http://schemas.openxmlformats.org/officeDocument/2006/math">
                    <m:r>
                      <a:rPr lang="en-US" altLang="ja-JP" sz="3300" i="1" smtClean="0">
                        <a:effectLst/>
                        <a:latin typeface="Cambria Math" panose="02040503050406030204" pitchFamily="18" charset="0"/>
                        <a:ea typeface="微软雅黑" panose="020B0503020204020204" pitchFamily="34" charset="-122"/>
                      </a:rPr>
                      <m:t>𝐴</m:t>
                    </m:r>
                  </m:oMath>
                </a14:m>
                <a:r>
                  <a:rPr lang="en-US" sz="3300" dirty="0">
                    <a:effectLst/>
                    <a:latin typeface="微软雅黑" panose="020B0503020204020204" pitchFamily="34" charset="-122"/>
                    <a:ea typeface="微软雅黑" panose="020B0503020204020204" pitchFamily="34" charset="-122"/>
                  </a:rPr>
                  <a:t> </a:t>
                </a:r>
                <a:r>
                  <a:rPr lang="ja-JP" altLang="en-US" sz="3300" dirty="0">
                    <a:effectLst/>
                    <a:latin typeface="微软雅黑" panose="020B0503020204020204" pitchFamily="34" charset="-122"/>
                    <a:ea typeface="微软雅黑" panose="020B0503020204020204" pitchFamily="34" charset="-122"/>
                  </a:rPr>
                  <a:t>的方案虽然不存入 </a:t>
                </a:r>
                <a:r>
                  <a:rPr lang="en-US" sz="3300" dirty="0" err="1">
                    <a:solidFill>
                      <a:srgbClr val="C00000"/>
                    </a:solidFill>
                    <a:effectLst/>
                    <a:latin typeface="Consolas" panose="020B0609020204030204" pitchFamily="49" charset="0"/>
                    <a:ea typeface="微软雅黑" panose="020B0503020204020204" pitchFamily="34" charset="-122"/>
                  </a:rPr>
                  <a:t>dp</a:t>
                </a:r>
                <a:r>
                  <a:rPr lang="en-US" sz="3300" dirty="0">
                    <a:effectLst/>
                    <a:latin typeface="微软雅黑" panose="020B0503020204020204" pitchFamily="34" charset="-122"/>
                    <a:ea typeface="微软雅黑" panose="020B0503020204020204" pitchFamily="34" charset="-122"/>
                  </a:rPr>
                  <a:t>，</a:t>
                </a:r>
                <a:r>
                  <a:rPr lang="ja-JP" altLang="en-US" sz="3300" dirty="0">
                    <a:effectLst/>
                    <a:latin typeface="微软雅黑" panose="020B0503020204020204" pitchFamily="34" charset="-122"/>
                    <a:ea typeface="微软雅黑" panose="020B0503020204020204" pitchFamily="34" charset="-122"/>
                  </a:rPr>
                  <a:t>但仍然包含在 </a:t>
                </a:r>
                <a:r>
                  <a:rPr lang="en-US" sz="3300" dirty="0">
                    <a:solidFill>
                      <a:srgbClr val="C00000"/>
                    </a:solidFill>
                    <a:effectLst/>
                    <a:latin typeface="Consolas" panose="020B0609020204030204" pitchFamily="49" charset="0"/>
                    <a:ea typeface="微软雅黑" panose="020B0503020204020204" pitchFamily="34" charset="-122"/>
                  </a:rPr>
                  <a:t>total</a:t>
                </a:r>
                <a:r>
                  <a:rPr lang="en-US" sz="3300" dirty="0">
                    <a:effectLst/>
                    <a:latin typeface="微软雅黑" panose="020B0503020204020204" pitchFamily="34" charset="-122"/>
                    <a:ea typeface="微软雅黑" panose="020B0503020204020204" pitchFamily="34" charset="-122"/>
                  </a:rPr>
                  <a:t> </a:t>
                </a:r>
                <a:r>
                  <a:rPr lang="ja-JP" altLang="en-US" sz="3300" dirty="0">
                    <a:effectLst/>
                    <a:latin typeface="微软雅黑" panose="020B0503020204020204" pitchFamily="34" charset="-122"/>
                    <a:ea typeface="微软雅黑" panose="020B0503020204020204" pitchFamily="34" charset="-122"/>
                  </a:rPr>
                  <a:t>中；由于它们不可能被计入 </a:t>
                </a:r>
                <a:r>
                  <a:rPr lang="en-US" sz="3300" dirty="0">
                    <a:solidFill>
                      <a:srgbClr val="C00000"/>
                    </a:solidFill>
                    <a:effectLst/>
                    <a:latin typeface="Consolas" panose="020B0609020204030204" pitchFamily="49" charset="0"/>
                    <a:ea typeface="微软雅黑" panose="020B0503020204020204" pitchFamily="34" charset="-122"/>
                  </a:rPr>
                  <a:t>bad</a:t>
                </a:r>
                <a:r>
                  <a:rPr lang="en-US" sz="3300" dirty="0">
                    <a:effectLst/>
                    <a:latin typeface="微软雅黑" panose="020B0503020204020204" pitchFamily="34" charset="-122"/>
                    <a:ea typeface="微软雅黑" panose="020B0503020204020204" pitchFamily="34" charset="-122"/>
                  </a:rPr>
                  <a:t>，</a:t>
                </a:r>
                <a:r>
                  <a:rPr lang="ja-JP" altLang="en-US" sz="3300" dirty="0">
                    <a:effectLst/>
                    <a:latin typeface="微软雅黑" panose="020B0503020204020204" pitchFamily="34" charset="-122"/>
                    <a:ea typeface="微软雅黑" panose="020B0503020204020204" pitchFamily="34" charset="-122"/>
                  </a:rPr>
                  <a:t>所以它们会自动被保留在</a:t>
                </a:r>
                <a:r>
                  <a:rPr lang="zh-CN" altLang="en-US" sz="3300" dirty="0">
                    <a:effectLst/>
                    <a:latin typeface="微软雅黑" panose="020B0503020204020204" pitchFamily="34" charset="-122"/>
                    <a:ea typeface="微软雅黑" panose="020B0503020204020204" pitchFamily="34" charset="-122"/>
                  </a:rPr>
                  <a:t>补集</a:t>
                </a:r>
                <a:r>
                  <a:rPr lang="ja-JP" altLang="en-US" sz="3300" dirty="0">
                    <a:effectLst/>
                    <a:latin typeface="微软雅黑" panose="020B0503020204020204" pitchFamily="34" charset="-122"/>
                    <a:ea typeface="微软雅黑" panose="020B0503020204020204" pitchFamily="34" charset="-122"/>
                  </a:rPr>
                  <a:t> </a:t>
                </a:r>
                <a:r>
                  <a:rPr lang="en-US" sz="3300" dirty="0">
                    <a:solidFill>
                      <a:srgbClr val="C00000"/>
                    </a:solidFill>
                    <a:effectLst/>
                    <a:latin typeface="Consolas" panose="020B0609020204030204" pitchFamily="49" charset="0"/>
                    <a:ea typeface="微软雅黑" panose="020B0503020204020204" pitchFamily="34" charset="-122"/>
                  </a:rPr>
                  <a:t>good</a:t>
                </a:r>
                <a:r>
                  <a:rPr lang="en-US" sz="3300" dirty="0">
                    <a:effectLst/>
                    <a:latin typeface="微软雅黑" panose="020B0503020204020204" pitchFamily="34" charset="-122"/>
                    <a:ea typeface="微软雅黑" panose="020B0503020204020204" pitchFamily="34" charset="-122"/>
                  </a:rPr>
                  <a:t> </a:t>
                </a:r>
                <a:r>
                  <a:rPr lang="ja-JP" altLang="en-US" sz="3300" dirty="0">
                    <a:effectLst/>
                    <a:latin typeface="微软雅黑" panose="020B0503020204020204" pitchFamily="34" charset="-122"/>
                    <a:ea typeface="微软雅黑" panose="020B0503020204020204" pitchFamily="34" charset="-122"/>
                  </a:rPr>
                  <a:t>中。</a:t>
                </a:r>
              </a:p>
            </p:txBody>
          </p:sp>
        </mc:Choice>
        <mc:Fallback>
          <p:sp>
            <p:nvSpPr>
              <p:cNvPr id="3" name="文本框 2">
                <a:extLst>
                  <a:ext uri="{FF2B5EF4-FFF2-40B4-BE49-F238E27FC236}">
                    <a16:creationId xmlns:a16="http://schemas.microsoft.com/office/drawing/2014/main" id="{F38A350C-8C27-20AB-919B-F3F661EE8E37}"/>
                  </a:ext>
                </a:extLst>
              </p:cNvPr>
              <p:cNvSpPr txBox="1">
                <a:spLocks noRot="1" noChangeAspect="1" noMove="1" noResize="1" noEditPoints="1" noAdjustHandles="1" noChangeArrowheads="1" noChangeShapeType="1" noTextEdit="1"/>
              </p:cNvSpPr>
              <p:nvPr/>
            </p:nvSpPr>
            <p:spPr>
              <a:xfrm>
                <a:off x="1860922" y="3435724"/>
                <a:ext cx="14759642" cy="2294218"/>
              </a:xfrm>
              <a:prstGeom prst="rect">
                <a:avLst/>
              </a:prstGeom>
              <a:blipFill>
                <a:blip r:embed="rId3"/>
                <a:stretch>
                  <a:fillRect l="-1115" b="-8245"/>
                </a:stretch>
              </a:blipFill>
            </p:spPr>
            <p:txBody>
              <a:bodyPr/>
              <a:lstStyle/>
              <a:p>
                <a:r>
                  <a:rPr lang="en-US">
                    <a:noFill/>
                  </a:rPr>
                  <a:t> </a:t>
                </a:r>
              </a:p>
            </p:txBody>
          </p:sp>
        </mc:Fallback>
      </mc:AlternateContent>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hapter-slot Placeholder Carrier"/>
          <p:cNvSpPr txBox="1">
            <a:spLocks noGrp="1"/>
          </p:cNvSpPr>
          <p:nvPr>
            <p:ph type="subTitle" idx="1"/>
          </p:nvPr>
        </p:nvSpPr>
        <p:spPr>
          <a:xfrm>
            <a:off x="1546860" y="1257300"/>
            <a:ext cx="2857500" cy="586740"/>
          </a:xfrm>
          <a:prstGeom prst="rect">
            <a:avLst/>
          </a:prstGeom>
          <a:noFill/>
          <a:ln>
            <a:noFill/>
          </a:ln>
        </p:spPr>
        <p:txBody>
          <a:bodyPr wrap="square" lIns="0" tIns="0" rIns="0" bIns="0" anchor="t" anchorCtr="0">
            <a:spAutoFit/>
          </a:bodyPr>
          <a:lstStyle/>
          <a:p>
            <a:pPr marL="0" indent="0" algn="l">
              <a:buNone/>
            </a:pPr>
            <a:r>
              <a:rPr lang="zh-CN" sz="3000" b="1" dirty="0">
                <a:solidFill>
                  <a:srgbClr val="FFFFFF"/>
                </a:solidFill>
                <a:latin typeface="+mn-lt"/>
                <a:ea typeface="+mn-ea"/>
                <a:cs typeface="+mn-cs"/>
              </a:rPr>
              <a:t>背包的工作过程</a:t>
            </a:r>
          </a:p>
        </p:txBody>
      </p:sp>
      <p:sp>
        <p:nvSpPr>
          <p:cNvPr id="6" name="title-slot Placeholder Carrier"/>
          <p:cNvSpPr txBox="1">
            <a:spLocks noGrp="1"/>
          </p:cNvSpPr>
          <p:nvPr>
            <p:ph type="title"/>
          </p:nvPr>
        </p:nvSpPr>
        <p:spPr>
          <a:xfrm>
            <a:off x="1352550" y="2248852"/>
            <a:ext cx="3051810" cy="623248"/>
          </a:xfrm>
          <a:prstGeom prst="rect">
            <a:avLst/>
          </a:prstGeom>
          <a:noFill/>
          <a:ln>
            <a:noFill/>
          </a:ln>
        </p:spPr>
        <p:txBody>
          <a:bodyPr wrap="square" lIns="0" tIns="0" rIns="0" bIns="0" anchor="t" anchorCtr="0">
            <a:spAutoFit/>
          </a:bodyPr>
          <a:lstStyle/>
          <a:p>
            <a:pPr algn="l"/>
            <a:r>
              <a:rPr lang="zh-CN" sz="4050" b="1" dirty="0">
                <a:solidFill>
                  <a:schemeClr val="accent1"/>
                </a:solidFill>
                <a:latin typeface="+mj-lt"/>
                <a:ea typeface="+mj-ea"/>
                <a:cs typeface="+mj-cs"/>
              </a:rPr>
              <a:t>初始化</a:t>
            </a:r>
          </a:p>
        </p:txBody>
      </p:sp>
      <p:grpSp>
        <p:nvGrpSpPr>
          <p:cNvPr id="8" name="Group 8"/>
          <p:cNvGrpSpPr/>
          <p:nvPr/>
        </p:nvGrpSpPr>
        <p:grpSpPr>
          <a:xfrm>
            <a:off x="1546859" y="3369141"/>
            <a:ext cx="15114047" cy="2503442"/>
            <a:chOff x="1546859" y="3214497"/>
            <a:chExt cx="13043199" cy="2503442"/>
          </a:xfrm>
        </p:grpSpPr>
        <p:sp>
          <p:nvSpPr>
            <p:cNvPr id="7" name="TextBox 7"/>
            <p:cNvSpPr txBox="1"/>
            <p:nvPr/>
          </p:nvSpPr>
          <p:spPr>
            <a:xfrm>
              <a:off x="1546859" y="3214497"/>
              <a:ext cx="13043199" cy="2503442"/>
            </a:xfrm>
            <a:prstGeom prst="rect">
              <a:avLst/>
            </a:prstGeom>
            <a:noFill/>
            <a:ln>
              <a:noFill/>
            </a:ln>
          </p:spPr>
          <p:txBody>
            <a:bodyPr wrap="square" lIns="0" tIns="0" rIns="0" bIns="0" anchor="t" anchorCtr="0">
              <a:spAutoFit/>
            </a:bodyPr>
            <a:lstStyle/>
            <a:p>
              <a:pPr>
                <a:lnSpc>
                  <a:spcPts val="4950"/>
                </a:lnSpc>
              </a:pPr>
              <a:r>
                <a:rPr lang="zh-CN" sz="3000" dirty="0">
                  <a:solidFill>
                    <a:schemeClr val="dk1"/>
                  </a:solidFill>
                  <a:latin typeface="+mn-lt"/>
                  <a:ea typeface="+mn-ea"/>
                  <a:cs typeface="+mn-cs"/>
                </a:rPr>
                <a:t>还没有木棍时，可以“什么都不选”。</a:t>
              </a:r>
              <a:r>
                <a:rPr lang="zh-CN" altLang="en-US" sz="3000" dirty="0">
                  <a:solidFill>
                    <a:schemeClr val="dk1"/>
                  </a:solidFill>
                  <a:latin typeface="+mn-lt"/>
                  <a:ea typeface="+mn-ea"/>
                  <a:cs typeface="+mn-cs"/>
                </a:rPr>
                <a:t>而</a:t>
              </a:r>
              <a:r>
                <a:rPr lang="zh-CN" sz="3000" dirty="0">
                  <a:solidFill>
                    <a:schemeClr val="dk1"/>
                  </a:solidFill>
                  <a:latin typeface="+mn-lt"/>
                  <a:ea typeface="+mn-ea"/>
                  <a:cs typeface="+mn-cs"/>
                </a:rPr>
                <a:t>空集</a:t>
              </a:r>
              <a:r>
                <a:rPr lang="zh-CN" altLang="en-US" sz="3000" dirty="0">
                  <a:solidFill>
                    <a:schemeClr val="dk1"/>
                  </a:solidFill>
                  <a:latin typeface="+mn-lt"/>
                  <a:ea typeface="+mn-ea"/>
                  <a:cs typeface="+mn-cs"/>
                </a:rPr>
                <a:t>本身</a:t>
              </a:r>
              <a:r>
                <a:rPr lang="zh-CN" sz="3000" dirty="0">
                  <a:solidFill>
                    <a:schemeClr val="dk1"/>
                  </a:solidFill>
                  <a:latin typeface="+mn-lt"/>
                  <a:ea typeface="+mn-ea"/>
                  <a:cs typeface="+mn-cs"/>
                </a:rPr>
                <a:t>是一种方案，它的长度和为 0。</a:t>
              </a:r>
              <a:r>
                <a:rPr lang="zh-CN" altLang="en-US" sz="3000" dirty="0">
                  <a:solidFill>
                    <a:schemeClr val="dk1"/>
                  </a:solidFill>
                </a:rPr>
                <a:t>所以</a:t>
              </a:r>
              <a:r>
                <a:rPr lang="zh-CN" sz="3200" dirty="0">
                  <a:solidFill>
                    <a:schemeClr val="accent2"/>
                  </a:solidFill>
                  <a:latin typeface="+mn-lt"/>
                  <a:ea typeface="+mn-ea"/>
                  <a:cs typeface="+mn-cs"/>
                </a:rPr>
                <a:t>dp[0] = 1</a:t>
              </a:r>
              <a:r>
                <a:rPr lang="en-US" altLang="zh-CN" sz="3200" dirty="0"/>
                <a:t>,</a:t>
              </a:r>
              <a:r>
                <a:rPr lang="zh-CN" altLang="en-US" sz="3200" dirty="0">
                  <a:solidFill>
                    <a:schemeClr val="accent2"/>
                  </a:solidFill>
                </a:rPr>
                <a:t> </a:t>
              </a:r>
              <a:r>
                <a:rPr lang="zh-CN" sz="3200" dirty="0">
                  <a:solidFill>
                    <a:schemeClr val="dk1"/>
                  </a:solidFill>
                  <a:latin typeface="+mn-lt"/>
                  <a:ea typeface="+mn-ea"/>
                  <a:cs typeface="+mn-cs"/>
                </a:rPr>
                <a:t>其他 dp[s] = 0</a:t>
              </a:r>
            </a:p>
            <a:p>
              <a:pPr>
                <a:lnSpc>
                  <a:spcPts val="4950"/>
                </a:lnSpc>
              </a:pPr>
              <a:endParaRPr lang="zh-CN" sz="3200" dirty="0">
                <a:solidFill>
                  <a:schemeClr val="accent2"/>
                </a:solidFill>
                <a:latin typeface="+mn-lt"/>
                <a:ea typeface="+mn-ea"/>
                <a:cs typeface="+mn-cs"/>
              </a:endParaRPr>
            </a:p>
            <a:p>
              <a:pPr algn="l">
                <a:lnSpc>
                  <a:spcPts val="4950"/>
                </a:lnSpc>
              </a:pPr>
              <a:endParaRPr lang="zh-CN" sz="3000" dirty="0">
                <a:solidFill>
                  <a:schemeClr val="dk1"/>
                </a:solidFill>
                <a:latin typeface="+mn-lt"/>
                <a:ea typeface="+mn-ea"/>
                <a:cs typeface="+mn-cs"/>
              </a:endParaRPr>
            </a:p>
          </p:txBody>
        </p:sp>
      </p:grpSp>
      <p:grpSp>
        <p:nvGrpSpPr>
          <p:cNvPr id="12" name="Group 12"/>
          <p:cNvGrpSpPr/>
          <p:nvPr/>
        </p:nvGrpSpPr>
        <p:grpSpPr>
          <a:xfrm>
            <a:off x="1546860" y="5731478"/>
            <a:ext cx="14316994" cy="1185956"/>
            <a:chOff x="1886712" y="5469255"/>
            <a:chExt cx="8777478" cy="1185956"/>
          </a:xfrm>
        </p:grpSpPr>
        <p:sp>
          <p:nvSpPr>
            <p:cNvPr id="9" name="TextBox 9"/>
            <p:cNvSpPr txBox="1"/>
            <p:nvPr/>
          </p:nvSpPr>
          <p:spPr>
            <a:xfrm>
              <a:off x="1886712" y="5469255"/>
              <a:ext cx="7882576" cy="461665"/>
            </a:xfrm>
            <a:prstGeom prst="rect">
              <a:avLst/>
            </a:prstGeom>
            <a:noFill/>
            <a:ln>
              <a:noFill/>
            </a:ln>
          </p:spPr>
          <p:txBody>
            <a:bodyPr wrap="square" lIns="0" tIns="0" rIns="0" bIns="0" anchor="t" anchorCtr="0">
              <a:spAutoFit/>
            </a:bodyPr>
            <a:lstStyle/>
            <a:p>
              <a:pPr algn="l"/>
              <a:r>
                <a:rPr lang="zh-CN" altLang="en-US" sz="3000" dirty="0">
                  <a:solidFill>
                    <a:schemeClr val="dk1"/>
                  </a:solidFill>
                  <a:latin typeface="+mn-lt"/>
                  <a:ea typeface="+mn-ea"/>
                  <a:cs typeface="+mn-cs"/>
                </a:rPr>
                <a:t>而</a:t>
              </a:r>
              <a:r>
                <a:rPr lang="zh-CN" sz="3000" dirty="0">
                  <a:solidFill>
                    <a:schemeClr val="dk1"/>
                  </a:solidFill>
                  <a:latin typeface="+mn-lt"/>
                  <a:ea typeface="+mn-ea"/>
                  <a:cs typeface="+mn-cs"/>
                </a:rPr>
                <a:t>total </a:t>
              </a:r>
              <a:r>
                <a:rPr lang="zh-CN" altLang="en-US" sz="3000" dirty="0">
                  <a:solidFill>
                    <a:schemeClr val="dk1"/>
                  </a:solidFill>
                </a:rPr>
                <a:t>记录</a:t>
              </a:r>
              <a:r>
                <a:rPr lang="zh-CN" sz="3000" dirty="0">
                  <a:solidFill>
                    <a:schemeClr val="dk1"/>
                  </a:solidFill>
                  <a:latin typeface="+mn-lt"/>
                  <a:ea typeface="+mn-ea"/>
                  <a:cs typeface="+mn-cs"/>
                </a:rPr>
                <a:t>所有选法，</a:t>
              </a:r>
              <a:r>
                <a:rPr lang="zh-CN" altLang="en-US" sz="3000" dirty="0">
                  <a:solidFill>
                    <a:schemeClr val="dk1"/>
                  </a:solidFill>
                  <a:latin typeface="+mn-lt"/>
                  <a:ea typeface="+mn-ea"/>
                  <a:cs typeface="+mn-cs"/>
                </a:rPr>
                <a:t>一根木棍也没有的时候，方案数目为 </a:t>
              </a:r>
              <a:r>
                <a:rPr lang="en-US" altLang="zh-CN" sz="3000" dirty="0">
                  <a:solidFill>
                    <a:schemeClr val="dk1"/>
                  </a:solidFill>
                  <a:latin typeface="+mn-lt"/>
                  <a:ea typeface="+mn-ea"/>
                  <a:cs typeface="+mn-cs"/>
                </a:rPr>
                <a:t>1</a:t>
              </a:r>
              <a:r>
                <a:rPr lang="zh-CN" altLang="en-US" sz="3000" dirty="0">
                  <a:solidFill>
                    <a:schemeClr val="dk1"/>
                  </a:solidFill>
                  <a:latin typeface="+mn-lt"/>
                  <a:ea typeface="+mn-ea"/>
                  <a:cs typeface="+mn-cs"/>
                </a:rPr>
                <a:t>，</a:t>
              </a:r>
              <a:r>
                <a:rPr lang="zh-CN" altLang="en-US" sz="3000" dirty="0">
                  <a:solidFill>
                    <a:schemeClr val="dk1"/>
                  </a:solidFill>
                </a:rPr>
                <a:t>即</a:t>
              </a:r>
              <a:r>
                <a:rPr lang="zh-CN" sz="3000" dirty="0">
                  <a:solidFill>
                    <a:schemeClr val="dk1"/>
                  </a:solidFill>
                  <a:latin typeface="+mn-lt"/>
                  <a:ea typeface="+mn-ea"/>
                  <a:cs typeface="+mn-cs"/>
                </a:rPr>
                <a:t>空集。</a:t>
              </a:r>
              <a:endParaRPr lang="zh-CN" sz="3000" dirty="0">
                <a:solidFill>
                  <a:schemeClr val="accent2"/>
                </a:solidFill>
                <a:latin typeface="+mn-lt"/>
                <a:ea typeface="+mn-ea"/>
                <a:cs typeface="+mn-cs"/>
              </a:endParaRPr>
            </a:p>
          </p:txBody>
        </p:sp>
        <p:sp>
          <p:nvSpPr>
            <p:cNvPr id="10" name="TextBox 10"/>
            <p:cNvSpPr txBox="1"/>
            <p:nvPr/>
          </p:nvSpPr>
          <p:spPr>
            <a:xfrm>
              <a:off x="7604760" y="5534025"/>
              <a:ext cx="3059430" cy="461665"/>
            </a:xfrm>
            <a:prstGeom prst="rect">
              <a:avLst/>
            </a:prstGeom>
            <a:noFill/>
            <a:ln>
              <a:noFill/>
            </a:ln>
          </p:spPr>
          <p:txBody>
            <a:bodyPr wrap="square" lIns="0" tIns="0" rIns="0" bIns="0" anchor="t" anchorCtr="0">
              <a:spAutoFit/>
            </a:bodyPr>
            <a:lstStyle/>
            <a:p>
              <a:pPr algn="l"/>
              <a:endParaRPr lang="zh-CN" sz="3000" dirty="0">
                <a:solidFill>
                  <a:schemeClr val="dk1"/>
                </a:solidFill>
                <a:latin typeface="+mn-lt"/>
                <a:ea typeface="+mn-ea"/>
                <a:cs typeface="+mn-cs"/>
              </a:endParaRPr>
            </a:p>
          </p:txBody>
        </p:sp>
        <p:sp>
          <p:nvSpPr>
            <p:cNvPr id="11" name="TextBox 11"/>
            <p:cNvSpPr txBox="1"/>
            <p:nvPr/>
          </p:nvSpPr>
          <p:spPr>
            <a:xfrm>
              <a:off x="1888236" y="6147380"/>
              <a:ext cx="5964212" cy="507831"/>
            </a:xfrm>
            <a:prstGeom prst="rect">
              <a:avLst/>
            </a:prstGeom>
            <a:noFill/>
            <a:ln>
              <a:noFill/>
            </a:ln>
          </p:spPr>
          <p:txBody>
            <a:bodyPr wrap="square" lIns="0" tIns="0" rIns="0" bIns="0" anchor="t" anchorCtr="0">
              <a:spAutoFit/>
            </a:bodyPr>
            <a:lstStyle/>
            <a:p>
              <a:pPr algn="l"/>
              <a:r>
                <a:rPr lang="zh-CN" sz="3300" dirty="0">
                  <a:solidFill>
                    <a:schemeClr val="accent1"/>
                  </a:solidFill>
                  <a:latin typeface="+mn-lt"/>
                  <a:ea typeface="+mn-ea"/>
                  <a:cs typeface="+mn-cs"/>
                </a:rPr>
                <a:t>total = 1　　　　</a:t>
              </a:r>
            </a:p>
          </p:txBody>
        </p:sp>
      </p:grpSp>
      <p:grpSp>
        <p:nvGrpSpPr>
          <p:cNvPr id="14" name="Group 14"/>
          <p:cNvGrpSpPr/>
          <p:nvPr/>
        </p:nvGrpSpPr>
        <p:grpSpPr>
          <a:xfrm>
            <a:off x="1549346" y="8022294"/>
            <a:ext cx="13020787" cy="557589"/>
            <a:chOff x="1508760" y="7867650"/>
            <a:chExt cx="7764780" cy="557589"/>
          </a:xfrm>
        </p:grpSpPr>
        <p:sp>
          <p:nvSpPr>
            <p:cNvPr id="13" name="TextBox 13"/>
            <p:cNvSpPr txBox="1"/>
            <p:nvPr/>
          </p:nvSpPr>
          <p:spPr>
            <a:xfrm>
              <a:off x="1508760" y="7867650"/>
              <a:ext cx="7764780" cy="557589"/>
            </a:xfrm>
            <a:prstGeom prst="rect">
              <a:avLst/>
            </a:prstGeom>
            <a:noFill/>
            <a:ln>
              <a:noFill/>
            </a:ln>
          </p:spPr>
          <p:txBody>
            <a:bodyPr wrap="square" lIns="0" tIns="0" rIns="0" bIns="0" anchor="t" anchorCtr="0">
              <a:spAutoFit/>
            </a:bodyPr>
            <a:lstStyle/>
            <a:p>
              <a:pPr algn="l">
                <a:lnSpc>
                  <a:spcPts val="4650"/>
                </a:lnSpc>
              </a:pPr>
              <a:r>
                <a:rPr lang="zh-CN" sz="3000" dirty="0">
                  <a:solidFill>
                    <a:schemeClr val="dk1"/>
                  </a:solidFill>
                  <a:latin typeface="+mn-lt"/>
                  <a:ea typeface="+mn-ea"/>
                  <a:cs typeface="+mn-cs"/>
                </a:rPr>
                <a:t>ans 计合法</a:t>
              </a:r>
              <a:r>
                <a:rPr lang="zh-CN" altLang="en-US" sz="3000" dirty="0">
                  <a:solidFill>
                    <a:schemeClr val="dk1"/>
                  </a:solidFill>
                  <a:latin typeface="+mn-lt"/>
                  <a:ea typeface="+mn-ea"/>
                  <a:cs typeface="+mn-cs"/>
                </a:rPr>
                <a:t>的</a:t>
              </a:r>
              <a:r>
                <a:rPr lang="zh-CN" sz="3000" dirty="0">
                  <a:solidFill>
                    <a:schemeClr val="dk1"/>
                  </a:solidFill>
                  <a:latin typeface="+mn-lt"/>
                  <a:ea typeface="+mn-ea"/>
                  <a:cs typeface="+mn-cs"/>
                </a:rPr>
                <a:t>多边形</a:t>
              </a:r>
              <a:r>
                <a:rPr lang="zh-CN" altLang="en-US" sz="3000" dirty="0">
                  <a:solidFill>
                    <a:schemeClr val="dk1"/>
                  </a:solidFill>
                  <a:latin typeface="+mn-lt"/>
                  <a:ea typeface="+mn-ea"/>
                  <a:cs typeface="+mn-cs"/>
                </a:rPr>
                <a:t>个数</a:t>
              </a:r>
              <a:r>
                <a:rPr lang="zh-CN" sz="3000" dirty="0">
                  <a:solidFill>
                    <a:schemeClr val="dk1"/>
                  </a:solidFill>
                  <a:latin typeface="+mn-lt"/>
                  <a:ea typeface="+mn-ea"/>
                  <a:cs typeface="+mn-cs"/>
                </a:rPr>
                <a:t>，目前还没有，所以为 0。</a:t>
              </a:r>
              <a:r>
                <a:rPr lang="zh-CN" sz="3200" dirty="0">
                  <a:solidFill>
                    <a:schemeClr val="accent1"/>
                  </a:solidFill>
                  <a:latin typeface="+mn-lt"/>
                  <a:ea typeface="+mn-ea"/>
                  <a:cs typeface="+mn-cs"/>
                </a:rPr>
                <a:t> ans = 0</a:t>
              </a:r>
              <a:endParaRPr lang="zh-CN" sz="3000" dirty="0">
                <a:solidFill>
                  <a:schemeClr val="dk1"/>
                </a:solidFill>
                <a:latin typeface="+mn-lt"/>
                <a:ea typeface="+mn-ea"/>
                <a:cs typeface="+mn-cs"/>
              </a:endParaRPr>
            </a:p>
          </p:txBody>
        </p:sp>
      </p:gr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35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3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hapter-slot Placeholder Carrier"/>
          <p:cNvSpPr txBox="1">
            <a:spLocks noGrp="1"/>
          </p:cNvSpPr>
          <p:nvPr>
            <p:ph type="subTitle" idx="1"/>
          </p:nvPr>
        </p:nvSpPr>
        <p:spPr>
          <a:xfrm>
            <a:off x="1546860" y="1257300"/>
            <a:ext cx="2857500" cy="586740"/>
          </a:xfrm>
          <a:prstGeom prst="rect">
            <a:avLst/>
          </a:prstGeom>
          <a:noFill/>
          <a:ln>
            <a:noFill/>
          </a:ln>
        </p:spPr>
        <p:txBody>
          <a:bodyPr wrap="square" lIns="0" tIns="0" rIns="0" bIns="0" anchor="t" anchorCtr="0">
            <a:spAutoFit/>
          </a:bodyPr>
          <a:lstStyle/>
          <a:p>
            <a:pPr marL="0" indent="0" algn="l">
              <a:buNone/>
            </a:pPr>
            <a:r>
              <a:rPr lang="zh-CN" sz="3000" b="1" dirty="0">
                <a:solidFill>
                  <a:srgbClr val="FFFFFF"/>
                </a:solidFill>
                <a:latin typeface="+mn-lt"/>
                <a:ea typeface="+mn-ea"/>
                <a:cs typeface="+mn-cs"/>
              </a:rPr>
              <a:t>背包的工作过程</a:t>
            </a:r>
          </a:p>
        </p:txBody>
      </p:sp>
      <p:sp>
        <p:nvSpPr>
          <p:cNvPr id="6" name="title-slot Placeholder Carrier"/>
          <p:cNvSpPr txBox="1">
            <a:spLocks noGrp="1"/>
          </p:cNvSpPr>
          <p:nvPr>
            <p:ph type="title"/>
          </p:nvPr>
        </p:nvSpPr>
        <p:spPr>
          <a:xfrm>
            <a:off x="1352550" y="2248852"/>
            <a:ext cx="9144000" cy="790575"/>
          </a:xfrm>
          <a:prstGeom prst="rect">
            <a:avLst/>
          </a:prstGeom>
          <a:noFill/>
          <a:ln>
            <a:noFill/>
          </a:ln>
        </p:spPr>
        <p:txBody>
          <a:bodyPr wrap="square" lIns="0" tIns="0" rIns="0" bIns="0" anchor="t" anchorCtr="0">
            <a:spAutoFit/>
          </a:bodyPr>
          <a:lstStyle/>
          <a:p>
            <a:pPr algn="l"/>
            <a:r>
              <a:rPr lang="zh-CN" sz="4050" b="1" dirty="0">
                <a:solidFill>
                  <a:schemeClr val="accent1"/>
                </a:solidFill>
                <a:latin typeface="+mj-lt"/>
                <a:ea typeface="+mj-ea"/>
                <a:cs typeface="+mj-cs"/>
              </a:rPr>
              <a:t>新方案分为“选”与“不选”</a:t>
            </a:r>
          </a:p>
        </p:txBody>
      </p:sp>
      <p:grpSp>
        <p:nvGrpSpPr>
          <p:cNvPr id="8" name="Group 8"/>
          <p:cNvGrpSpPr/>
          <p:nvPr/>
        </p:nvGrpSpPr>
        <p:grpSpPr>
          <a:xfrm>
            <a:off x="1508760" y="3533775"/>
            <a:ext cx="10344822" cy="461665"/>
            <a:chOff x="1508760" y="3533775"/>
            <a:chExt cx="8006715" cy="461665"/>
          </a:xfrm>
        </p:grpSpPr>
        <p:sp>
          <p:nvSpPr>
            <p:cNvPr id="7" name="TextBox 7"/>
            <p:cNvSpPr txBox="1"/>
            <p:nvPr/>
          </p:nvSpPr>
          <p:spPr>
            <a:xfrm>
              <a:off x="1508760" y="3533775"/>
              <a:ext cx="8006715" cy="461665"/>
            </a:xfrm>
            <a:prstGeom prst="rect">
              <a:avLst/>
            </a:prstGeom>
            <a:noFill/>
            <a:ln>
              <a:noFill/>
            </a:ln>
          </p:spPr>
          <p:txBody>
            <a:bodyPr wrap="square" lIns="0" tIns="0" rIns="0" bIns="0" anchor="t" anchorCtr="0">
              <a:spAutoFit/>
            </a:bodyPr>
            <a:lstStyle/>
            <a:p>
              <a:pPr algn="l"/>
              <a:r>
                <a:rPr lang="zh-CN" sz="3000" dirty="0">
                  <a:solidFill>
                    <a:schemeClr val="dk1"/>
                  </a:solidFill>
                  <a:latin typeface="+mn-lt"/>
                  <a:ea typeface="+mn-ea"/>
                  <a:cs typeface="+mn-cs"/>
                </a:rPr>
                <a:t>加入长度为 x 的木棍后，</a:t>
              </a:r>
              <a:r>
                <a:rPr lang="zh-CN" altLang="en-US" sz="3000" dirty="0">
                  <a:solidFill>
                    <a:schemeClr val="dk1"/>
                  </a:solidFill>
                  <a:latin typeface="+mn-lt"/>
                  <a:ea typeface="+mn-ea"/>
                  <a:cs typeface="+mn-cs"/>
                </a:rPr>
                <a:t>想要</a:t>
              </a:r>
              <a:r>
                <a:rPr lang="zh-CN" altLang="en-US" sz="3000" dirty="0">
                  <a:solidFill>
                    <a:schemeClr val="dk1"/>
                  </a:solidFill>
                </a:rPr>
                <a:t>计算</a:t>
              </a:r>
              <a:r>
                <a:rPr lang="zh-CN" sz="3000" dirty="0">
                  <a:solidFill>
                    <a:schemeClr val="dk1"/>
                  </a:solidFill>
                  <a:latin typeface="+mn-lt"/>
                  <a:ea typeface="+mn-ea"/>
                  <a:cs typeface="+mn-cs"/>
                </a:rPr>
                <a:t>凑出长度和 s</a:t>
              </a:r>
              <a:r>
                <a:rPr lang="en-US" altLang="zh-CN" sz="3000" dirty="0">
                  <a:solidFill>
                    <a:schemeClr val="dk1"/>
                  </a:solidFill>
                  <a:latin typeface="+mn-lt"/>
                  <a:ea typeface="+mn-ea"/>
                  <a:cs typeface="+mn-cs"/>
                </a:rPr>
                <a:t> </a:t>
              </a:r>
              <a:r>
                <a:rPr lang="zh-CN" altLang="en-US" sz="3000" dirty="0">
                  <a:solidFill>
                    <a:schemeClr val="dk1"/>
                  </a:solidFill>
                  <a:latin typeface="+mn-lt"/>
                  <a:ea typeface="+mn-ea"/>
                  <a:cs typeface="+mn-cs"/>
                </a:rPr>
                <a:t>的方案数</a:t>
              </a:r>
              <a:r>
                <a:rPr lang="zh-CN" sz="3000" dirty="0">
                  <a:solidFill>
                    <a:schemeClr val="dk1"/>
                  </a:solidFill>
                  <a:latin typeface="+mn-lt"/>
                  <a:ea typeface="+mn-ea"/>
                  <a:cs typeface="+mn-cs"/>
                </a:rPr>
                <a:t>。</a:t>
              </a:r>
            </a:p>
          </p:txBody>
        </p:sp>
      </p:grpSp>
      <p:grpSp>
        <p:nvGrpSpPr>
          <p:cNvPr id="12" name="Group 12"/>
          <p:cNvGrpSpPr/>
          <p:nvPr/>
        </p:nvGrpSpPr>
        <p:grpSpPr>
          <a:xfrm>
            <a:off x="1507236" y="4882515"/>
            <a:ext cx="4369128" cy="1837075"/>
            <a:chOff x="1507236" y="4882515"/>
            <a:chExt cx="4369128" cy="1837075"/>
          </a:xfrm>
        </p:grpSpPr>
        <p:sp>
          <p:nvSpPr>
            <p:cNvPr id="9" name="TextBox 9"/>
            <p:cNvSpPr txBox="1"/>
            <p:nvPr/>
          </p:nvSpPr>
          <p:spPr>
            <a:xfrm>
              <a:off x="1507236" y="4882515"/>
              <a:ext cx="2699004" cy="645414"/>
            </a:xfrm>
            <a:prstGeom prst="rect">
              <a:avLst/>
            </a:prstGeom>
            <a:noFill/>
            <a:ln>
              <a:noFill/>
            </a:ln>
          </p:spPr>
          <p:txBody>
            <a:bodyPr wrap="square" lIns="0" tIns="0" rIns="0" bIns="0" anchor="t" anchorCtr="0">
              <a:spAutoFit/>
            </a:bodyPr>
            <a:lstStyle/>
            <a:p>
              <a:pPr algn="l"/>
              <a:r>
                <a:rPr lang="zh-CN" sz="3300" dirty="0">
                  <a:solidFill>
                    <a:schemeClr val="accent1"/>
                  </a:solidFill>
                  <a:latin typeface="+mn-lt"/>
                  <a:ea typeface="+mn-ea"/>
                  <a:cs typeface="+mn-cs"/>
                </a:rPr>
                <a:t>不选当前木棍</a:t>
              </a:r>
            </a:p>
          </p:txBody>
        </p:sp>
        <p:sp>
          <p:nvSpPr>
            <p:cNvPr id="10" name="TextBox 10"/>
            <p:cNvSpPr txBox="1"/>
            <p:nvPr/>
          </p:nvSpPr>
          <p:spPr>
            <a:xfrm>
              <a:off x="1508759" y="5629275"/>
              <a:ext cx="4367605" cy="461665"/>
            </a:xfrm>
            <a:prstGeom prst="rect">
              <a:avLst/>
            </a:prstGeom>
            <a:noFill/>
            <a:ln>
              <a:noFill/>
            </a:ln>
          </p:spPr>
          <p:txBody>
            <a:bodyPr wrap="square" lIns="0" tIns="0" rIns="0" bIns="0" anchor="t" anchorCtr="0">
              <a:spAutoFit/>
            </a:bodyPr>
            <a:lstStyle/>
            <a:p>
              <a:pPr algn="l"/>
              <a:r>
                <a:rPr lang="zh-CN" altLang="en-US" sz="3000" dirty="0">
                  <a:solidFill>
                    <a:schemeClr val="dk1"/>
                  </a:solidFill>
                  <a:latin typeface="+mn-lt"/>
                  <a:ea typeface="+mn-ea"/>
                  <a:cs typeface="+mn-cs"/>
                </a:rPr>
                <a:t>沿用原来</a:t>
              </a:r>
              <a:r>
                <a:rPr lang="zh-CN" sz="3000" dirty="0">
                  <a:solidFill>
                    <a:schemeClr val="dk1"/>
                  </a:solidFill>
                  <a:latin typeface="+mn-lt"/>
                  <a:ea typeface="+mn-ea"/>
                  <a:cs typeface="+mn-cs"/>
                </a:rPr>
                <a:t>凑出 s</a:t>
              </a:r>
              <a:r>
                <a:rPr lang="en-US" altLang="zh-CN" sz="3000" dirty="0">
                  <a:solidFill>
                    <a:schemeClr val="dk1"/>
                  </a:solidFill>
                  <a:latin typeface="+mn-lt"/>
                  <a:ea typeface="+mn-ea"/>
                  <a:cs typeface="+mn-cs"/>
                </a:rPr>
                <a:t> </a:t>
              </a:r>
              <a:r>
                <a:rPr lang="zh-CN" altLang="en-US" sz="3000" dirty="0">
                  <a:solidFill>
                    <a:schemeClr val="dk1"/>
                  </a:solidFill>
                  <a:latin typeface="+mn-lt"/>
                  <a:ea typeface="+mn-ea"/>
                  <a:cs typeface="+mn-cs"/>
                </a:rPr>
                <a:t>的结果</a:t>
              </a:r>
              <a:r>
                <a:rPr lang="zh-CN" sz="3000" dirty="0">
                  <a:solidFill>
                    <a:schemeClr val="dk1"/>
                  </a:solidFill>
                  <a:latin typeface="+mn-lt"/>
                  <a:ea typeface="+mn-ea"/>
                  <a:cs typeface="+mn-cs"/>
                </a:rPr>
                <a:t>。</a:t>
              </a:r>
            </a:p>
          </p:txBody>
        </p:sp>
        <p:sp>
          <p:nvSpPr>
            <p:cNvPr id="11" name="TextBox 11"/>
            <p:cNvSpPr txBox="1"/>
            <p:nvPr/>
          </p:nvSpPr>
          <p:spPr>
            <a:xfrm>
              <a:off x="1508760" y="6257925"/>
              <a:ext cx="2574798" cy="461665"/>
            </a:xfrm>
            <a:prstGeom prst="rect">
              <a:avLst/>
            </a:prstGeom>
            <a:noFill/>
            <a:ln>
              <a:noFill/>
            </a:ln>
          </p:spPr>
          <p:txBody>
            <a:bodyPr wrap="square" lIns="0" tIns="0" rIns="0" bIns="0" anchor="t" anchorCtr="0">
              <a:spAutoFit/>
            </a:bodyPr>
            <a:lstStyle/>
            <a:p>
              <a:pPr algn="l"/>
              <a:r>
                <a:rPr lang="zh-CN" altLang="en-US" sz="3000" dirty="0">
                  <a:solidFill>
                    <a:schemeClr val="dk1"/>
                  </a:solidFill>
                </a:rPr>
                <a:t>方案数</a:t>
              </a:r>
              <a:r>
                <a:rPr lang="zh-CN" sz="3000" dirty="0">
                  <a:solidFill>
                    <a:schemeClr val="dk1"/>
                  </a:solidFill>
                  <a:latin typeface="+mn-lt"/>
                  <a:ea typeface="+mn-ea"/>
                  <a:cs typeface="+mn-cs"/>
                </a:rPr>
                <a:t>：</a:t>
              </a:r>
              <a:r>
                <a:rPr lang="en-US" altLang="zh-CN" sz="3000" dirty="0" err="1">
                  <a:solidFill>
                    <a:schemeClr val="dk1"/>
                  </a:solidFill>
                </a:rPr>
                <a:t>dp</a:t>
              </a:r>
              <a:r>
                <a:rPr lang="zh-CN" sz="3000" dirty="0">
                  <a:solidFill>
                    <a:schemeClr val="dk1"/>
                  </a:solidFill>
                  <a:latin typeface="+mn-lt"/>
                  <a:ea typeface="+mn-ea"/>
                  <a:cs typeface="+mn-cs"/>
                </a:rPr>
                <a:t>[s]</a:t>
              </a:r>
            </a:p>
          </p:txBody>
        </p:sp>
      </p:grpSp>
      <p:grpSp>
        <p:nvGrpSpPr>
          <p:cNvPr id="16" name="Group 16"/>
          <p:cNvGrpSpPr/>
          <p:nvPr/>
        </p:nvGrpSpPr>
        <p:grpSpPr>
          <a:xfrm>
            <a:off x="9651111" y="4882515"/>
            <a:ext cx="5161026" cy="1837075"/>
            <a:chOff x="9651111" y="4882515"/>
            <a:chExt cx="5161026" cy="1837075"/>
          </a:xfrm>
        </p:grpSpPr>
        <p:sp>
          <p:nvSpPr>
            <p:cNvPr id="13" name="TextBox 13"/>
            <p:cNvSpPr txBox="1"/>
            <p:nvPr/>
          </p:nvSpPr>
          <p:spPr>
            <a:xfrm>
              <a:off x="9651111" y="4882515"/>
              <a:ext cx="2699004" cy="645414"/>
            </a:xfrm>
            <a:prstGeom prst="rect">
              <a:avLst/>
            </a:prstGeom>
            <a:noFill/>
            <a:ln>
              <a:noFill/>
            </a:ln>
          </p:spPr>
          <p:txBody>
            <a:bodyPr wrap="square" lIns="0" tIns="0" rIns="0" bIns="0" anchor="t" anchorCtr="0">
              <a:spAutoFit/>
            </a:bodyPr>
            <a:lstStyle/>
            <a:p>
              <a:pPr algn="l"/>
              <a:r>
                <a:rPr lang="zh-CN" sz="3300" dirty="0">
                  <a:solidFill>
                    <a:schemeClr val="accent2"/>
                  </a:solidFill>
                  <a:latin typeface="+mn-lt"/>
                  <a:ea typeface="+mn-ea"/>
                  <a:cs typeface="+mn-cs"/>
                </a:rPr>
                <a:t>选择当前木棍</a:t>
              </a:r>
            </a:p>
          </p:txBody>
        </p:sp>
        <p:sp>
          <p:nvSpPr>
            <p:cNvPr id="14" name="TextBox 14"/>
            <p:cNvSpPr txBox="1"/>
            <p:nvPr/>
          </p:nvSpPr>
          <p:spPr>
            <a:xfrm>
              <a:off x="9652635" y="5629275"/>
              <a:ext cx="3342132" cy="461665"/>
            </a:xfrm>
            <a:prstGeom prst="rect">
              <a:avLst/>
            </a:prstGeom>
            <a:noFill/>
            <a:ln>
              <a:noFill/>
            </a:ln>
          </p:spPr>
          <p:txBody>
            <a:bodyPr wrap="square" lIns="0" tIns="0" rIns="0" bIns="0" anchor="t" anchorCtr="0">
              <a:spAutoFit/>
            </a:bodyPr>
            <a:lstStyle/>
            <a:p>
              <a:pPr algn="l"/>
              <a:r>
                <a:rPr lang="zh-CN" altLang="en-US" sz="3000" dirty="0">
                  <a:solidFill>
                    <a:schemeClr val="dk1"/>
                  </a:solidFill>
                  <a:latin typeface="+mn-lt"/>
                  <a:ea typeface="+mn-ea"/>
                  <a:cs typeface="+mn-cs"/>
                </a:rPr>
                <a:t>要求</a:t>
              </a:r>
              <a:r>
                <a:rPr lang="zh-CN" sz="3000" dirty="0">
                  <a:solidFill>
                    <a:schemeClr val="dk1"/>
                  </a:solidFill>
                  <a:latin typeface="+mn-lt"/>
                  <a:ea typeface="+mn-ea"/>
                  <a:cs typeface="+mn-cs"/>
                </a:rPr>
                <a:t>要凑出 s−x。</a:t>
              </a:r>
            </a:p>
          </p:txBody>
        </p:sp>
        <p:sp>
          <p:nvSpPr>
            <p:cNvPr id="15" name="TextBox 15"/>
            <p:cNvSpPr txBox="1"/>
            <p:nvPr/>
          </p:nvSpPr>
          <p:spPr>
            <a:xfrm>
              <a:off x="9652635" y="6257925"/>
              <a:ext cx="5159502" cy="461665"/>
            </a:xfrm>
            <a:prstGeom prst="rect">
              <a:avLst/>
            </a:prstGeom>
            <a:noFill/>
            <a:ln>
              <a:noFill/>
            </a:ln>
          </p:spPr>
          <p:txBody>
            <a:bodyPr wrap="square" lIns="0" tIns="0" rIns="0" bIns="0" anchor="t" anchorCtr="0">
              <a:spAutoFit/>
            </a:bodyPr>
            <a:lstStyle/>
            <a:p>
              <a:pPr algn="l"/>
              <a:r>
                <a:rPr lang="zh-CN" altLang="en-US" sz="3000" dirty="0">
                  <a:solidFill>
                    <a:schemeClr val="dk1"/>
                  </a:solidFill>
                  <a:latin typeface="+mn-lt"/>
                  <a:ea typeface="+mn-ea"/>
                  <a:cs typeface="+mn-cs"/>
                </a:rPr>
                <a:t>方案数</a:t>
              </a:r>
              <a:r>
                <a:rPr lang="zh-CN" sz="3000" dirty="0">
                  <a:solidFill>
                    <a:schemeClr val="dk1"/>
                  </a:solidFill>
                  <a:latin typeface="+mn-lt"/>
                  <a:ea typeface="+mn-ea"/>
                  <a:cs typeface="+mn-cs"/>
                </a:rPr>
                <a:t>：</a:t>
              </a:r>
              <a:r>
                <a:rPr lang="en-US" altLang="zh-CN" sz="3000" dirty="0" err="1">
                  <a:solidFill>
                    <a:schemeClr val="dk1"/>
                  </a:solidFill>
                  <a:latin typeface="+mn-lt"/>
                  <a:ea typeface="+mn-ea"/>
                  <a:cs typeface="+mn-cs"/>
                </a:rPr>
                <a:t>dp</a:t>
              </a:r>
              <a:r>
                <a:rPr lang="zh-CN" sz="3000" dirty="0">
                  <a:solidFill>
                    <a:schemeClr val="dk1"/>
                  </a:solidFill>
                  <a:latin typeface="+mn-lt"/>
                  <a:ea typeface="+mn-ea"/>
                  <a:cs typeface="+mn-cs"/>
                </a:rPr>
                <a:t>[s−x]</a:t>
              </a:r>
            </a:p>
          </p:txBody>
        </p:sp>
      </p:grpSp>
      <p:sp>
        <p:nvSpPr>
          <p:cNvPr id="17" name="TextBox 17"/>
          <p:cNvSpPr txBox="1"/>
          <p:nvPr/>
        </p:nvSpPr>
        <p:spPr>
          <a:xfrm>
            <a:off x="4914545" y="8035405"/>
            <a:ext cx="6966814" cy="553998"/>
          </a:xfrm>
          <a:prstGeom prst="rect">
            <a:avLst/>
          </a:prstGeom>
          <a:noFill/>
          <a:ln>
            <a:noFill/>
          </a:ln>
        </p:spPr>
        <p:txBody>
          <a:bodyPr wrap="square" lIns="0" tIns="0" rIns="0" bIns="0" anchor="t" anchorCtr="0">
            <a:spAutoFit/>
          </a:bodyPr>
          <a:lstStyle/>
          <a:p>
            <a:pPr algn="l"/>
            <a:r>
              <a:rPr lang="en-US" altLang="zh-CN" sz="3600" dirty="0" err="1">
                <a:solidFill>
                  <a:schemeClr val="accent1"/>
                </a:solidFill>
              </a:rPr>
              <a:t>dp</a:t>
            </a:r>
            <a:r>
              <a:rPr lang="zh-CN" sz="3600" dirty="0">
                <a:solidFill>
                  <a:schemeClr val="accent1"/>
                </a:solidFill>
                <a:latin typeface="+mn-lt"/>
                <a:ea typeface="+mn-ea"/>
                <a:cs typeface="+mn-cs"/>
              </a:rPr>
              <a:t>[s] = </a:t>
            </a:r>
            <a:r>
              <a:rPr lang="en-US" altLang="zh-CN" sz="3600" dirty="0" err="1">
                <a:solidFill>
                  <a:schemeClr val="accent1"/>
                </a:solidFill>
              </a:rPr>
              <a:t>dp</a:t>
            </a:r>
            <a:r>
              <a:rPr lang="zh-CN" sz="3600" dirty="0">
                <a:solidFill>
                  <a:schemeClr val="accent1"/>
                </a:solidFill>
                <a:latin typeface="+mn-lt"/>
                <a:ea typeface="+mn-ea"/>
                <a:cs typeface="+mn-cs"/>
              </a:rPr>
              <a:t>[s] + </a:t>
            </a:r>
            <a:r>
              <a:rPr lang="en-US" altLang="zh-CN" sz="3600" dirty="0" err="1">
                <a:solidFill>
                  <a:schemeClr val="accent1"/>
                </a:solidFill>
              </a:rPr>
              <a:t>dp</a:t>
            </a:r>
            <a:r>
              <a:rPr lang="zh-CN" sz="3600" dirty="0">
                <a:solidFill>
                  <a:schemeClr val="accent1"/>
                </a:solidFill>
                <a:latin typeface="+mn-lt"/>
                <a:ea typeface="+mn-ea"/>
                <a:cs typeface="+mn-cs"/>
              </a:rPr>
              <a:t>[s−x]</a:t>
            </a:r>
          </a:p>
        </p:txBody>
      </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35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3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hapter-slot Placeholder Carrier"/>
          <p:cNvSpPr txBox="1">
            <a:spLocks noGrp="1"/>
          </p:cNvSpPr>
          <p:nvPr>
            <p:ph type="subTitle" idx="1"/>
          </p:nvPr>
        </p:nvSpPr>
        <p:spPr>
          <a:xfrm>
            <a:off x="1546860" y="1257300"/>
            <a:ext cx="2857500" cy="586740"/>
          </a:xfrm>
          <a:prstGeom prst="rect">
            <a:avLst/>
          </a:prstGeom>
          <a:noFill/>
          <a:ln>
            <a:noFill/>
          </a:ln>
        </p:spPr>
        <p:txBody>
          <a:bodyPr wrap="square" lIns="0" tIns="0" rIns="0" bIns="0" anchor="t" anchorCtr="0">
            <a:spAutoFit/>
          </a:bodyPr>
          <a:lstStyle/>
          <a:p>
            <a:pPr marL="0" indent="0" algn="l">
              <a:buNone/>
            </a:pPr>
            <a:r>
              <a:rPr lang="zh-CN" sz="3000" b="1" dirty="0">
                <a:solidFill>
                  <a:srgbClr val="FFFFFF"/>
                </a:solidFill>
                <a:latin typeface="+mn-lt"/>
                <a:ea typeface="+mn-ea"/>
                <a:cs typeface="+mn-cs"/>
              </a:rPr>
              <a:t>背包的工作过程</a:t>
            </a:r>
          </a:p>
        </p:txBody>
      </p:sp>
      <p:sp>
        <p:nvSpPr>
          <p:cNvPr id="6" name="title-slot Placeholder Carrier"/>
          <p:cNvSpPr txBox="1">
            <a:spLocks noGrp="1"/>
          </p:cNvSpPr>
          <p:nvPr>
            <p:ph type="title"/>
          </p:nvPr>
        </p:nvSpPr>
        <p:spPr>
          <a:xfrm>
            <a:off x="1352550" y="2248852"/>
            <a:ext cx="5490210" cy="623248"/>
          </a:xfrm>
          <a:prstGeom prst="rect">
            <a:avLst/>
          </a:prstGeom>
          <a:noFill/>
          <a:ln>
            <a:noFill/>
          </a:ln>
        </p:spPr>
        <p:txBody>
          <a:bodyPr wrap="square" lIns="0" tIns="0" rIns="0" bIns="0" anchor="t" anchorCtr="0">
            <a:spAutoFit/>
          </a:bodyPr>
          <a:lstStyle/>
          <a:p>
            <a:pPr algn="l"/>
            <a:r>
              <a:rPr lang="zh-CN" altLang="en-US" sz="4050" b="1" dirty="0">
                <a:solidFill>
                  <a:schemeClr val="accent1"/>
                </a:solidFill>
                <a:latin typeface="+mj-lt"/>
                <a:ea typeface="+mj-ea"/>
                <a:cs typeface="+mj-cs"/>
              </a:rPr>
              <a:t>细节</a:t>
            </a:r>
            <a:endParaRPr lang="zh-CN" sz="4050" b="1" dirty="0">
              <a:solidFill>
                <a:schemeClr val="accent1"/>
              </a:solidFill>
              <a:latin typeface="+mj-lt"/>
              <a:ea typeface="+mj-ea"/>
              <a:cs typeface="+mj-cs"/>
            </a:endParaRPr>
          </a:p>
        </p:txBody>
      </p:sp>
      <p:grpSp>
        <p:nvGrpSpPr>
          <p:cNvPr id="8" name="Group 8"/>
          <p:cNvGrpSpPr/>
          <p:nvPr/>
        </p:nvGrpSpPr>
        <p:grpSpPr>
          <a:xfrm>
            <a:off x="1508760" y="3179019"/>
            <a:ext cx="15743816" cy="3202864"/>
            <a:chOff x="1508760" y="3385858"/>
            <a:chExt cx="9707880" cy="3202864"/>
          </a:xfrm>
        </p:grpSpPr>
        <mc:AlternateContent xmlns:mc="http://schemas.openxmlformats.org/markup-compatibility/2006">
          <mc:Choice xmlns:a14="http://schemas.microsoft.com/office/drawing/2010/main" Requires="a14">
            <p:sp>
              <p:nvSpPr>
                <p:cNvPr id="7" name="TextBox 7"/>
                <p:cNvSpPr txBox="1"/>
                <p:nvPr/>
              </p:nvSpPr>
              <p:spPr>
                <a:xfrm>
                  <a:off x="1508760" y="3385858"/>
                  <a:ext cx="9707880" cy="3202864"/>
                </a:xfrm>
                <a:prstGeom prst="rect">
                  <a:avLst/>
                </a:prstGeom>
                <a:noFill/>
                <a:ln>
                  <a:noFill/>
                </a:ln>
              </p:spPr>
              <p:txBody>
                <a:bodyPr wrap="square" lIns="0" tIns="0" rIns="0" bIns="0" anchor="t" anchorCtr="0">
                  <a:spAutoFit/>
                </a:bodyPr>
                <a:lstStyle/>
                <a:p>
                  <a:pPr>
                    <a:lnSpc>
                      <a:spcPct val="150000"/>
                    </a:lnSpc>
                  </a:pPr>
                  <a:r>
                    <a:rPr lang="zh-CN" altLang="en-US" sz="2800" dirty="0">
                      <a:effectLst/>
                      <a:ea typeface="微软雅黑" panose="020B0503020204020204" pitchFamily="34" charset="-122"/>
                    </a:rPr>
                    <a:t>因为是 </a:t>
                  </a:r>
                  <a:r>
                    <a:rPr lang="en-US" altLang="zh-CN" sz="2800" dirty="0">
                      <a:effectLst/>
                      <a:ea typeface="微软雅黑" panose="020B0503020204020204" pitchFamily="34" charset="-122"/>
                    </a:rPr>
                    <a:t>0/1 </a:t>
                  </a:r>
                  <a:r>
                    <a:rPr lang="zh-CN" altLang="en-US" sz="2800" dirty="0">
                      <a:effectLst/>
                      <a:ea typeface="微软雅黑" panose="020B0503020204020204" pitchFamily="34" charset="-122"/>
                    </a:rPr>
                    <a:t>背包，</a:t>
                  </a:r>
                  <a:r>
                    <a:rPr lang="zh-CN" altLang="en-US" sz="2800" dirty="0">
                      <a:ea typeface="微软雅黑" panose="020B0503020204020204" pitchFamily="34" charset="-122"/>
                    </a:rPr>
                    <a:t>所以</a:t>
                  </a:r>
                  <a:r>
                    <a:rPr lang="zh-CN" altLang="en-US" sz="2800" dirty="0">
                      <a:effectLst/>
                      <a:ea typeface="微软雅黑" panose="020B0503020204020204" pitchFamily="34" charset="-122"/>
                    </a:rPr>
                    <a:t>状态必须倒序更新。令 </a:t>
                  </a:r>
                  <a14:m>
                    <m:oMath xmlns:m="http://schemas.openxmlformats.org/officeDocument/2006/math">
                      <m:r>
                        <a:rPr lang="en-US" altLang="zh-CN" sz="2800" i="1" smtClean="0">
                          <a:effectLst/>
                          <a:ea typeface="微软雅黑" panose="020B0503020204020204" pitchFamily="34" charset="-122"/>
                        </a:rPr>
                        <m:t>𝑠</m:t>
                      </m:r>
                    </m:oMath>
                  </a14:m>
                  <a:r>
                    <a:rPr lang="en-US" altLang="zh-CN" sz="2800" dirty="0">
                      <a:effectLst/>
                      <a:ea typeface="微软雅黑" panose="020B0503020204020204" pitchFamily="34" charset="-122"/>
                    </a:rPr>
                    <a:t> </a:t>
                  </a:r>
                  <a:r>
                    <a:rPr lang="zh-CN" altLang="en-US" sz="2800" dirty="0">
                      <a:effectLst/>
                      <a:ea typeface="微软雅黑" panose="020B0503020204020204" pitchFamily="34" charset="-122"/>
                    </a:rPr>
                    <a:t>从 </a:t>
                  </a:r>
                  <a14:m>
                    <m:oMath xmlns:m="http://schemas.openxmlformats.org/officeDocument/2006/math">
                      <m:r>
                        <a:rPr lang="en-US" altLang="zh-CN" sz="2800" i="1" smtClean="0">
                          <a:effectLst/>
                          <a:ea typeface="微软雅黑" panose="020B0503020204020204" pitchFamily="34" charset="-122"/>
                        </a:rPr>
                        <m:t>𝐴</m:t>
                      </m:r>
                    </m:oMath>
                  </a14:m>
                  <a:r>
                    <a:rPr lang="en-US" altLang="zh-CN" sz="2800" dirty="0">
                      <a:effectLst/>
                      <a:ea typeface="微软雅黑" panose="020B0503020204020204" pitchFamily="34" charset="-122"/>
                    </a:rPr>
                    <a:t> </a:t>
                  </a:r>
                  <a:r>
                    <a:rPr lang="zh-CN" altLang="en-US" sz="2800" dirty="0">
                      <a:effectLst/>
                      <a:ea typeface="微软雅黑" panose="020B0503020204020204" pitchFamily="34" charset="-122"/>
                    </a:rPr>
                    <a:t>递减到 </a:t>
                  </a:r>
                  <a14:m>
                    <m:oMath xmlns:m="http://schemas.openxmlformats.org/officeDocument/2006/math">
                      <m:r>
                        <a:rPr lang="en-US" altLang="zh-CN" sz="2800" i="1" smtClean="0">
                          <a:effectLst/>
                          <a:ea typeface="微软雅黑" panose="020B0503020204020204" pitchFamily="34" charset="-122"/>
                        </a:rPr>
                        <m:t>𝑥</m:t>
                      </m:r>
                    </m:oMath>
                  </a14:m>
                  <a:r>
                    <a:rPr lang="zh-CN" altLang="en-US" sz="2800" dirty="0">
                      <a:effectLst/>
                      <a:ea typeface="微软雅黑" panose="020B0503020204020204" pitchFamily="34" charset="-122"/>
                    </a:rPr>
                    <a:t>，执行：</a:t>
                  </a:r>
                  <a14:m>
                    <m:oMath xmlns:m="http://schemas.openxmlformats.org/officeDocument/2006/math">
                      <m:r>
                        <a:rPr lang="en-US" altLang="zh-CN" sz="2800" i="1" smtClean="0">
                          <a:effectLst/>
                          <a:ea typeface="微软雅黑" panose="020B0503020204020204" pitchFamily="34" charset="-122"/>
                        </a:rPr>
                        <m:t>𝑑𝑝</m:t>
                      </m:r>
                      <m:d>
                        <m:dPr>
                          <m:begChr m:val="["/>
                          <m:endChr m:val="]"/>
                          <m:ctrlPr>
                            <a:rPr lang="en-US" altLang="zh-CN" sz="2800" i="1" smtClean="0">
                              <a:effectLst/>
                              <a:ea typeface="微软雅黑" panose="020B0503020204020204" pitchFamily="34" charset="-122"/>
                            </a:rPr>
                          </m:ctrlPr>
                        </m:dPr>
                        <m:e>
                          <m:r>
                            <a:rPr lang="en-US" altLang="zh-CN" sz="2800" i="1" smtClean="0">
                              <a:effectLst/>
                              <a:ea typeface="微软雅黑" panose="020B0503020204020204" pitchFamily="34" charset="-122"/>
                            </a:rPr>
                            <m:t>𝑠</m:t>
                          </m:r>
                        </m:e>
                      </m:d>
                      <m:r>
                        <a:rPr lang="en-US" altLang="zh-CN" sz="2800" i="1" smtClean="0">
                          <a:effectLst/>
                          <a:ea typeface="微软雅黑" panose="020B0503020204020204" pitchFamily="34" charset="-122"/>
                        </a:rPr>
                        <m:t>+=</m:t>
                      </m:r>
                      <m:r>
                        <a:rPr lang="en-US" altLang="zh-CN" sz="2800" i="1" smtClean="0">
                          <a:effectLst/>
                          <a:ea typeface="微软雅黑" panose="020B0503020204020204" pitchFamily="34" charset="-122"/>
                        </a:rPr>
                        <m:t>𝑑𝑝</m:t>
                      </m:r>
                      <m:d>
                        <m:dPr>
                          <m:begChr m:val="["/>
                          <m:endChr m:val="]"/>
                          <m:ctrlPr>
                            <a:rPr lang="en-US" altLang="zh-CN" sz="2800" i="1" smtClean="0">
                              <a:effectLst/>
                              <a:ea typeface="微软雅黑" panose="020B0503020204020204" pitchFamily="34" charset="-122"/>
                            </a:rPr>
                          </m:ctrlPr>
                        </m:dPr>
                        <m:e>
                          <m:r>
                            <a:rPr lang="en-US" altLang="zh-CN" sz="2800" i="1" smtClean="0">
                              <a:effectLst/>
                              <a:ea typeface="微软雅黑" panose="020B0503020204020204" pitchFamily="34" charset="-122"/>
                            </a:rPr>
                            <m:t>𝑠</m:t>
                          </m:r>
                          <m:r>
                            <a:rPr lang="en-US" altLang="zh-CN" sz="2800" i="1" smtClean="0">
                              <a:effectLst/>
                              <a:ea typeface="微软雅黑" panose="020B0503020204020204" pitchFamily="34" charset="-122"/>
                            </a:rPr>
                            <m:t>−</m:t>
                          </m:r>
                          <m:r>
                            <a:rPr lang="en-US" altLang="zh-CN" sz="2800" i="1" smtClean="0">
                              <a:effectLst/>
                              <a:ea typeface="微软雅黑" panose="020B0503020204020204" pitchFamily="34" charset="-122"/>
                            </a:rPr>
                            <m:t>𝑥</m:t>
                          </m:r>
                        </m:e>
                      </m:d>
                    </m:oMath>
                  </a14:m>
                  <a:r>
                    <a:rPr lang="zh-CN" altLang="en-US" sz="2800" dirty="0">
                      <a:effectLst/>
                      <a:ea typeface="微软雅黑" panose="020B0503020204020204" pitchFamily="34" charset="-122"/>
                    </a:rPr>
                    <a:t>，因为 </a:t>
                  </a:r>
                  <a14:m>
                    <m:oMath xmlns:m="http://schemas.openxmlformats.org/officeDocument/2006/math">
                      <m:r>
                        <a:rPr lang="en-US" altLang="zh-CN" sz="2800" i="1" smtClean="0">
                          <a:effectLst/>
                          <a:ea typeface="微软雅黑" panose="020B0503020204020204" pitchFamily="34" charset="-122"/>
                        </a:rPr>
                        <m:t>𝑠</m:t>
                      </m:r>
                      <m:r>
                        <a:rPr lang="en-US" altLang="zh-CN" sz="2800" i="1" smtClean="0">
                          <a:effectLst/>
                          <a:ea typeface="微软雅黑" panose="020B0503020204020204" pitchFamily="34" charset="-122"/>
                        </a:rPr>
                        <m:t>−</m:t>
                      </m:r>
                      <m:r>
                        <a:rPr lang="en-US" altLang="zh-CN" sz="2800" i="1" smtClean="0">
                          <a:effectLst/>
                          <a:ea typeface="微软雅黑" panose="020B0503020204020204" pitchFamily="34" charset="-122"/>
                        </a:rPr>
                        <m:t>𝑥</m:t>
                      </m:r>
                      <m:r>
                        <a:rPr lang="en-US" altLang="zh-CN" sz="2800" i="1" smtClean="0">
                          <a:effectLst/>
                          <a:ea typeface="微软雅黑" panose="020B0503020204020204" pitchFamily="34" charset="-122"/>
                        </a:rPr>
                        <m:t>&lt;</m:t>
                      </m:r>
                      <m:r>
                        <a:rPr lang="en-US" altLang="zh-CN" sz="2800" i="1" smtClean="0">
                          <a:effectLst/>
                          <a:ea typeface="微软雅黑" panose="020B0503020204020204" pitchFamily="34" charset="-122"/>
                        </a:rPr>
                        <m:t>𝑠</m:t>
                      </m:r>
                    </m:oMath>
                  </a14:m>
                  <a:r>
                    <a:rPr lang="zh-CN" altLang="en-US" sz="2800" dirty="0">
                      <a:effectLst/>
                      <a:ea typeface="微软雅黑" panose="020B0503020204020204" pitchFamily="34" charset="-122"/>
                    </a:rPr>
                    <a:t>，而我们是从大到小遍历，所以位置 </a:t>
                  </a:r>
                  <a14:m>
                    <m:oMath xmlns:m="http://schemas.openxmlformats.org/officeDocument/2006/math">
                      <m:r>
                        <a:rPr lang="en-US" altLang="zh-CN" sz="2800" i="1" smtClean="0">
                          <a:effectLst/>
                          <a:ea typeface="微软雅黑" panose="020B0503020204020204" pitchFamily="34" charset="-122"/>
                        </a:rPr>
                        <m:t>𝑠</m:t>
                      </m:r>
                      <m:r>
                        <a:rPr lang="en-US" altLang="zh-CN" sz="2800" i="1" smtClean="0">
                          <a:effectLst/>
                          <a:ea typeface="微软雅黑" panose="020B0503020204020204" pitchFamily="34" charset="-122"/>
                        </a:rPr>
                        <m:t>−</m:t>
                      </m:r>
                      <m:r>
                        <a:rPr lang="en-US" altLang="zh-CN" sz="2800" i="1" smtClean="0">
                          <a:effectLst/>
                          <a:ea typeface="微软雅黑" panose="020B0503020204020204" pitchFamily="34" charset="-122"/>
                        </a:rPr>
                        <m:t>𝑥</m:t>
                      </m:r>
                    </m:oMath>
                  </a14:m>
                  <a:r>
                    <a:rPr lang="en-US" altLang="zh-CN" sz="2800" dirty="0">
                      <a:effectLst/>
                      <a:ea typeface="微软雅黑" panose="020B0503020204020204" pitchFamily="34" charset="-122"/>
                    </a:rPr>
                    <a:t> </a:t>
                  </a:r>
                  <a:r>
                    <a:rPr lang="zh-CN" altLang="en-US" sz="2800" dirty="0">
                      <a:effectLst/>
                      <a:ea typeface="微软雅黑" panose="020B0503020204020204" pitchFamily="34" charset="-122"/>
                    </a:rPr>
                    <a:t>还没有被当前木棍更新，读取到的仍然是旧状态 </a:t>
                  </a:r>
                  <a14:m>
                    <m:oMath xmlns:m="http://schemas.openxmlformats.org/officeDocument/2006/math">
                      <m:r>
                        <a:rPr lang="en-US" altLang="zh-CN" sz="2800" i="1" smtClean="0">
                          <a:effectLst/>
                          <a:ea typeface="微软雅黑" panose="020B0503020204020204" pitchFamily="34" charset="-122"/>
                        </a:rPr>
                        <m:t>𝑑</m:t>
                      </m:r>
                      <m:sSub>
                        <m:sSubPr>
                          <m:ctrlPr>
                            <a:rPr lang="en-US" altLang="zh-CN" sz="2800" i="1" smtClean="0">
                              <a:effectLst/>
                              <a:ea typeface="微软雅黑" panose="020B0503020204020204" pitchFamily="34" charset="-122"/>
                            </a:rPr>
                          </m:ctrlPr>
                        </m:sSubPr>
                        <m:e>
                          <m:r>
                            <a:rPr lang="en-US" altLang="zh-CN" sz="2800" i="1" smtClean="0">
                              <a:effectLst/>
                              <a:ea typeface="微软雅黑" panose="020B0503020204020204" pitchFamily="34" charset="-122"/>
                            </a:rPr>
                            <m:t>𝑝</m:t>
                          </m:r>
                        </m:e>
                        <m:sub>
                          <m:r>
                            <m:rPr>
                              <m:nor/>
                            </m:rPr>
                            <a:rPr lang="en-US" altLang="zh-CN" sz="2800" i="0" smtClean="0">
                              <a:effectLst/>
                              <a:ea typeface="微软雅黑" panose="020B0503020204020204" pitchFamily="34" charset="-122"/>
                            </a:rPr>
                            <m:t>old</m:t>
                          </m:r>
                        </m:sub>
                      </m:sSub>
                      <m:d>
                        <m:dPr>
                          <m:begChr m:val="["/>
                          <m:endChr m:val="]"/>
                          <m:ctrlPr>
                            <a:rPr lang="en-US" altLang="zh-CN" sz="2800" i="1" smtClean="0">
                              <a:effectLst/>
                              <a:ea typeface="微软雅黑" panose="020B0503020204020204" pitchFamily="34" charset="-122"/>
                            </a:rPr>
                          </m:ctrlPr>
                        </m:dPr>
                        <m:e>
                          <m:r>
                            <a:rPr lang="en-US" altLang="zh-CN" sz="2800" i="1" smtClean="0">
                              <a:effectLst/>
                              <a:ea typeface="微软雅黑" panose="020B0503020204020204" pitchFamily="34" charset="-122"/>
                            </a:rPr>
                            <m:t>𝑠</m:t>
                          </m:r>
                          <m:r>
                            <a:rPr lang="en-US" altLang="zh-CN" sz="2800" i="1" smtClean="0">
                              <a:effectLst/>
                              <a:ea typeface="微软雅黑" panose="020B0503020204020204" pitchFamily="34" charset="-122"/>
                            </a:rPr>
                            <m:t>−</m:t>
                          </m:r>
                          <m:r>
                            <a:rPr lang="en-US" altLang="zh-CN" sz="2800" i="1" smtClean="0">
                              <a:effectLst/>
                              <a:ea typeface="微软雅黑" panose="020B0503020204020204" pitchFamily="34" charset="-122"/>
                            </a:rPr>
                            <m:t>𝑥</m:t>
                          </m:r>
                        </m:e>
                      </m:d>
                    </m:oMath>
                  </a14:m>
                  <a:r>
                    <a:rPr lang="zh-CN" altLang="en-US" sz="2800" dirty="0">
                      <a:effectLst/>
                      <a:ea typeface="微软雅黑" panose="020B0503020204020204" pitchFamily="34" charset="-122"/>
                    </a:rPr>
                    <a:t>。这样可以保证当前木棍不会被重复选择。</a:t>
                  </a:r>
                </a:p>
                <a:p>
                  <a:pPr>
                    <a:lnSpc>
                      <a:spcPct val="150000"/>
                    </a:lnSpc>
                  </a:pPr>
                  <a:r>
                    <a:rPr lang="zh-CN" altLang="en-US" sz="2800" dirty="0">
                      <a:effectLst/>
                      <a:ea typeface="微软雅黑" panose="020B0503020204020204" pitchFamily="34" charset="-122"/>
                    </a:rPr>
                    <a:t>如果改为正序遍历，那么刚刚更新出的状态可能立即参与后续转移，从而重复使用当前木棍，算法就变成了完全背包。</a:t>
                  </a:r>
                </a:p>
              </p:txBody>
            </p:sp>
          </mc:Choice>
          <mc:Fallback>
            <p:sp>
              <p:nvSpPr>
                <p:cNvPr id="7" name="TextBox 7"/>
                <p:cNvSpPr txBox="1">
                  <a:spLocks noRot="1" noChangeAspect="1" noMove="1" noResize="1" noEditPoints="1" noAdjustHandles="1" noChangeArrowheads="1" noChangeShapeType="1" noTextEdit="1"/>
                </p:cNvSpPr>
                <p:nvPr/>
              </p:nvSpPr>
              <p:spPr>
                <a:xfrm>
                  <a:off x="1508760" y="3385858"/>
                  <a:ext cx="9707880" cy="3202864"/>
                </a:xfrm>
                <a:prstGeom prst="rect">
                  <a:avLst/>
                </a:prstGeom>
                <a:blipFill>
                  <a:blip r:embed="rId3"/>
                  <a:stretch>
                    <a:fillRect l="-1394" r="-581" b="-5703"/>
                  </a:stretch>
                </a:blipFill>
                <a:ln>
                  <a:noFill/>
                </a:ln>
              </p:spPr>
              <p:txBody>
                <a:bodyPr/>
                <a:lstStyle/>
                <a:p>
                  <a:r>
                    <a:rPr lang="en-US">
                      <a:noFill/>
                    </a:rPr>
                    <a:t> </a:t>
                  </a:r>
                </a:p>
              </p:txBody>
            </p:sp>
          </mc:Fallback>
        </mc:AlternateContent>
      </p:grpSp>
      <mc:AlternateContent xmlns:mc="http://schemas.openxmlformats.org/markup-compatibility/2006">
        <mc:Choice xmlns:a14="http://schemas.microsoft.com/office/drawing/2010/main" Requires="a14">
          <p:sp>
            <p:nvSpPr>
              <p:cNvPr id="3" name="文本框 2">
                <a:extLst>
                  <a:ext uri="{FF2B5EF4-FFF2-40B4-BE49-F238E27FC236}">
                    <a16:creationId xmlns:a16="http://schemas.microsoft.com/office/drawing/2014/main" id="{BF3B9CE7-BA8C-01DF-0C40-5C78CF7DC41B}"/>
                  </a:ext>
                </a:extLst>
              </p:cNvPr>
              <p:cNvSpPr txBox="1"/>
              <p:nvPr/>
            </p:nvSpPr>
            <p:spPr>
              <a:xfrm>
                <a:off x="1434800" y="6756039"/>
                <a:ext cx="15817775" cy="2606932"/>
              </a:xfrm>
              <a:prstGeom prst="rect">
                <a:avLst/>
              </a:prstGeom>
              <a:noFill/>
            </p:spPr>
            <p:txBody>
              <a:bodyPr wrap="square">
                <a:spAutoFit/>
              </a:bodyPr>
              <a:lstStyle/>
              <a:p>
                <a:pPr>
                  <a:lnSpc>
                    <a:spcPct val="150000"/>
                  </a:lnSpc>
                </a:pPr>
                <a:r>
                  <a:rPr lang="zh-CN" altLang="en-US" sz="2800" dirty="0">
                    <a:effectLst/>
                    <a:ea typeface="微软雅黑" panose="020B0503020204020204" pitchFamily="34" charset="-122"/>
                  </a:rPr>
                  <a:t>处理完当前木棍后，需要更新前缀子集的总数。</a:t>
                </a:r>
              </a:p>
              <a:p>
                <a:pPr>
                  <a:lnSpc>
                    <a:spcPct val="150000"/>
                  </a:lnSpc>
                </a:pPr>
                <a:r>
                  <a:rPr lang="zh-CN" altLang="en-US" sz="2800" dirty="0">
                    <a:effectLst/>
                    <a:ea typeface="微软雅黑" panose="020B0503020204020204" pitchFamily="34" charset="-122"/>
                  </a:rPr>
                  <a:t>假设当前已经处理了 </a:t>
                </a:r>
                <a14:m>
                  <m:oMath xmlns:m="http://schemas.openxmlformats.org/officeDocument/2006/math">
                    <m:r>
                      <a:rPr lang="en-US" altLang="zh-CN" sz="2800" i="1" smtClean="0">
                        <a:effectLst/>
                        <a:ea typeface="微软雅黑" panose="020B0503020204020204" pitchFamily="34" charset="-122"/>
                      </a:rPr>
                      <m:t>𝑘</m:t>
                    </m:r>
                  </m:oMath>
                </a14:m>
                <a:r>
                  <a:rPr lang="en-US" altLang="zh-CN" sz="2800" dirty="0">
                    <a:effectLst/>
                    <a:ea typeface="微软雅黑" panose="020B0503020204020204" pitchFamily="34" charset="-122"/>
                  </a:rPr>
                  <a:t> </a:t>
                </a:r>
                <a:r>
                  <a:rPr lang="zh-CN" altLang="en-US" sz="2800" dirty="0">
                    <a:effectLst/>
                    <a:ea typeface="微软雅黑" panose="020B0503020204020204" pitchFamily="34" charset="-122"/>
                  </a:rPr>
                  <a:t>根木棍，前缀一共有 </a:t>
                </a:r>
                <a:r>
                  <a:rPr lang="en-US" altLang="zh-CN" sz="2800" dirty="0">
                    <a:solidFill>
                      <a:srgbClr val="C00000"/>
                    </a:solidFill>
                    <a:effectLst/>
                    <a:ea typeface="微软雅黑" panose="020B0503020204020204" pitchFamily="34" charset="-122"/>
                  </a:rPr>
                  <a:t>total</a:t>
                </a:r>
                <a:r>
                  <a:rPr lang="zh-CN" altLang="en-US" sz="2800" dirty="0">
                    <a:effectLst/>
                    <a:ea typeface="微软雅黑" panose="020B0503020204020204" pitchFamily="34" charset="-122"/>
                  </a:rPr>
                  <a:t> 种选择方案。加入下一根木棍后，对于原来的每一种选择方案，都有两种新的选择：不选择当前木棍；选择当前木棍。</a:t>
                </a:r>
              </a:p>
              <a:p>
                <a:pPr>
                  <a:lnSpc>
                    <a:spcPct val="150000"/>
                  </a:lnSpc>
                </a:pPr>
                <a:r>
                  <a:rPr lang="zh-CN" altLang="en-US" sz="2800" dirty="0">
                    <a:effectLst/>
                    <a:ea typeface="微软雅黑" panose="020B0503020204020204" pitchFamily="34" charset="-122"/>
                  </a:rPr>
                  <a:t>因此，每一种原来的子集都会对应两种新子集，所以子集总数翻倍：</a:t>
                </a:r>
                <a14:m>
                  <m:oMath xmlns:m="http://schemas.openxmlformats.org/officeDocument/2006/math">
                    <m:r>
                      <a:rPr lang="en-US" altLang="zh-CN" sz="2800" i="1" smtClean="0">
                        <a:effectLst/>
                        <a:ea typeface="微软雅黑" panose="020B0503020204020204" pitchFamily="34" charset="-122"/>
                      </a:rPr>
                      <m:t>𝑡𝑜𝑡𝑎</m:t>
                    </m:r>
                    <m:r>
                      <a:rPr lang="en-US" altLang="zh-CN" sz="2800" b="0" i="1" smtClean="0">
                        <a:effectLst/>
                        <a:latin typeface="Cambria Math" panose="02040503050406030204" pitchFamily="18" charset="0"/>
                        <a:ea typeface="微软雅黑" panose="020B0503020204020204" pitchFamily="34" charset="-122"/>
                      </a:rPr>
                      <m:t>𝑙</m:t>
                    </m:r>
                    <m:r>
                      <a:rPr lang="en-US" altLang="zh-CN" sz="2800" i="1" smtClean="0">
                        <a:effectLst/>
                        <a:ea typeface="微软雅黑" panose="020B0503020204020204" pitchFamily="34" charset="-122"/>
                      </a:rPr>
                      <m:t>=2×</m:t>
                    </m:r>
                    <m:r>
                      <a:rPr lang="en-US" altLang="zh-CN" sz="2800" i="1">
                        <a:latin typeface="Cambria Math" panose="02040503050406030204" pitchFamily="18" charset="0"/>
                        <a:ea typeface="微软雅黑" panose="020B0503020204020204" pitchFamily="34" charset="-122"/>
                      </a:rPr>
                      <m:t>𝑡𝑜𝑡𝑎𝑙</m:t>
                    </m:r>
                  </m:oMath>
                </a14:m>
                <a:endParaRPr lang="en-US" altLang="zh-CN" sz="2800" dirty="0">
                  <a:effectLst/>
                  <a:ea typeface="微软雅黑" panose="020B0503020204020204" pitchFamily="34" charset="-122"/>
                </a:endParaRPr>
              </a:p>
            </p:txBody>
          </p:sp>
        </mc:Choice>
        <mc:Fallback>
          <p:sp>
            <p:nvSpPr>
              <p:cNvPr id="3" name="文本框 2">
                <a:extLst>
                  <a:ext uri="{FF2B5EF4-FFF2-40B4-BE49-F238E27FC236}">
                    <a16:creationId xmlns:a16="http://schemas.microsoft.com/office/drawing/2014/main" id="{BF3B9CE7-BA8C-01DF-0C40-5C78CF7DC41B}"/>
                  </a:ext>
                </a:extLst>
              </p:cNvPr>
              <p:cNvSpPr txBox="1">
                <a:spLocks noRot="1" noChangeAspect="1" noMove="1" noResize="1" noEditPoints="1" noAdjustHandles="1" noChangeArrowheads="1" noChangeShapeType="1" noTextEdit="1"/>
              </p:cNvSpPr>
              <p:nvPr/>
            </p:nvSpPr>
            <p:spPr>
              <a:xfrm>
                <a:off x="1434800" y="6756039"/>
                <a:ext cx="15817775" cy="2606932"/>
              </a:xfrm>
              <a:prstGeom prst="rect">
                <a:avLst/>
              </a:prstGeom>
              <a:blipFill>
                <a:blip r:embed="rId4"/>
                <a:stretch>
                  <a:fillRect l="-771" b="-5374"/>
                </a:stretch>
              </a:blipFill>
            </p:spPr>
            <p:txBody>
              <a:bodyPr/>
              <a:lstStyle/>
              <a:p>
                <a:r>
                  <a:rPr lang="en-US">
                    <a:noFill/>
                  </a:rPr>
                  <a:t> </a:t>
                </a:r>
              </a:p>
            </p:txBody>
          </p:sp>
        </mc:Fallback>
      </mc:AlternateContent>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hapter-slot Placeholder Carrier"/>
          <p:cNvSpPr txBox="1">
            <a:spLocks noGrp="1"/>
          </p:cNvSpPr>
          <p:nvPr>
            <p:ph type="subTitle" idx="1"/>
          </p:nvPr>
        </p:nvSpPr>
        <p:spPr>
          <a:xfrm>
            <a:off x="1546860" y="1257300"/>
            <a:ext cx="2857500" cy="586740"/>
          </a:xfrm>
          <a:prstGeom prst="rect">
            <a:avLst/>
          </a:prstGeom>
          <a:noFill/>
          <a:ln>
            <a:noFill/>
          </a:ln>
        </p:spPr>
        <p:txBody>
          <a:bodyPr wrap="square" lIns="0" tIns="0" rIns="0" bIns="0" anchor="t" anchorCtr="0">
            <a:spAutoFit/>
          </a:bodyPr>
          <a:lstStyle/>
          <a:p>
            <a:pPr marL="0" indent="0" algn="l">
              <a:buNone/>
            </a:pPr>
            <a:r>
              <a:rPr lang="zh-CN" sz="3000" b="1" dirty="0">
                <a:solidFill>
                  <a:srgbClr val="FFFFFF"/>
                </a:solidFill>
                <a:latin typeface="+mn-lt"/>
                <a:ea typeface="+mn-ea"/>
                <a:cs typeface="+mn-cs"/>
              </a:rPr>
              <a:t>背包的工作过程</a:t>
            </a:r>
          </a:p>
        </p:txBody>
      </p:sp>
      <p:sp>
        <p:nvSpPr>
          <p:cNvPr id="6" name="title-slot Placeholder Carrier"/>
          <p:cNvSpPr txBox="1">
            <a:spLocks noGrp="1"/>
          </p:cNvSpPr>
          <p:nvPr>
            <p:ph type="title"/>
          </p:nvPr>
        </p:nvSpPr>
        <p:spPr>
          <a:xfrm>
            <a:off x="1352550" y="2248852"/>
            <a:ext cx="4944999" cy="790575"/>
          </a:xfrm>
          <a:prstGeom prst="rect">
            <a:avLst/>
          </a:prstGeom>
          <a:noFill/>
          <a:ln>
            <a:noFill/>
          </a:ln>
        </p:spPr>
        <p:txBody>
          <a:bodyPr wrap="square" lIns="0" tIns="0" rIns="0" bIns="0" anchor="t" anchorCtr="0">
            <a:spAutoFit/>
          </a:bodyPr>
          <a:lstStyle/>
          <a:p>
            <a:pPr algn="l"/>
            <a:r>
              <a:rPr lang="zh-CN" sz="4050" b="1" dirty="0">
                <a:solidFill>
                  <a:schemeClr val="accent1"/>
                </a:solidFill>
                <a:latin typeface="+mj-lt"/>
                <a:ea typeface="+mj-ea"/>
                <a:cs typeface="+mj-cs"/>
              </a:rPr>
              <a:t>一轮循环的完整顺序</a:t>
            </a:r>
          </a:p>
        </p:txBody>
      </p:sp>
      <p:grpSp>
        <p:nvGrpSpPr>
          <p:cNvPr id="11" name="Group 11"/>
          <p:cNvGrpSpPr/>
          <p:nvPr/>
        </p:nvGrpSpPr>
        <p:grpSpPr>
          <a:xfrm>
            <a:off x="1600200" y="3482340"/>
            <a:ext cx="11106531" cy="1132225"/>
            <a:chOff x="1600200" y="3482340"/>
            <a:chExt cx="11106531" cy="1132225"/>
          </a:xfrm>
        </p:grpSpPr>
        <p:sp>
          <p:nvSpPr>
            <p:cNvPr id="7" name="Ellipse 7"/>
            <p:cNvSpPr/>
            <p:nvPr/>
          </p:nvSpPr>
          <p:spPr>
            <a:xfrm>
              <a:off x="1600200" y="3533775"/>
              <a:ext cx="800100" cy="800100"/>
            </a:xfrm>
            <a:prstGeom prst="ellipse">
              <a:avLst/>
            </a:prstGeom>
            <a:solidFill>
              <a:schemeClr val="accent1"/>
            </a:solidFill>
            <a:ln>
              <a:noFill/>
            </a:ln>
          </p:spPr>
        </p:sp>
        <p:sp>
          <p:nvSpPr>
            <p:cNvPr id="8" name="TextBox 8"/>
            <p:cNvSpPr txBox="1"/>
            <p:nvPr/>
          </p:nvSpPr>
          <p:spPr>
            <a:xfrm>
              <a:off x="1870710" y="3752850"/>
              <a:ext cx="252603" cy="586740"/>
            </a:xfrm>
            <a:prstGeom prst="rect">
              <a:avLst/>
            </a:prstGeom>
            <a:noFill/>
            <a:ln>
              <a:noFill/>
            </a:ln>
          </p:spPr>
          <p:txBody>
            <a:bodyPr wrap="square" lIns="0" tIns="0" rIns="0" bIns="0" anchor="t" anchorCtr="0">
              <a:spAutoFit/>
            </a:bodyPr>
            <a:lstStyle/>
            <a:p>
              <a:pPr algn="l"/>
              <a:r>
                <a:rPr lang="zh-CN" sz="3000" dirty="0">
                  <a:solidFill>
                    <a:srgbClr val="FFFFFF"/>
                  </a:solidFill>
                  <a:latin typeface="+mn-lt"/>
                  <a:ea typeface="+mn-ea"/>
                  <a:cs typeface="+mn-cs"/>
                </a:rPr>
                <a:t>1</a:t>
              </a:r>
            </a:p>
          </p:txBody>
        </p:sp>
        <p:sp>
          <p:nvSpPr>
            <p:cNvPr id="9" name="TextBox 9"/>
            <p:cNvSpPr txBox="1"/>
            <p:nvPr/>
          </p:nvSpPr>
          <p:spPr>
            <a:xfrm>
              <a:off x="2840736" y="3482340"/>
              <a:ext cx="2699004" cy="645414"/>
            </a:xfrm>
            <a:prstGeom prst="rect">
              <a:avLst/>
            </a:prstGeom>
            <a:noFill/>
            <a:ln>
              <a:noFill/>
            </a:ln>
          </p:spPr>
          <p:txBody>
            <a:bodyPr wrap="square" lIns="0" tIns="0" rIns="0" bIns="0" anchor="t" anchorCtr="0">
              <a:spAutoFit/>
            </a:bodyPr>
            <a:lstStyle/>
            <a:p>
              <a:pPr algn="l"/>
              <a:r>
                <a:rPr lang="zh-CN" sz="3300" dirty="0">
                  <a:solidFill>
                    <a:schemeClr val="accent1"/>
                  </a:solidFill>
                  <a:latin typeface="+mn-lt"/>
                  <a:ea typeface="+mn-ea"/>
                  <a:cs typeface="+mn-cs"/>
                </a:rPr>
                <a:t>计算当前贡献</a:t>
              </a:r>
            </a:p>
          </p:txBody>
        </p:sp>
        <p:sp>
          <p:nvSpPr>
            <p:cNvPr id="10" name="TextBox 10"/>
            <p:cNvSpPr txBox="1"/>
            <p:nvPr/>
          </p:nvSpPr>
          <p:spPr>
            <a:xfrm>
              <a:off x="2842260" y="4152900"/>
              <a:ext cx="9864471" cy="461665"/>
            </a:xfrm>
            <a:prstGeom prst="rect">
              <a:avLst/>
            </a:prstGeom>
            <a:noFill/>
            <a:ln>
              <a:noFill/>
            </a:ln>
          </p:spPr>
          <p:txBody>
            <a:bodyPr wrap="square" lIns="0" tIns="0" rIns="0" bIns="0" anchor="t" anchorCtr="0">
              <a:spAutoFit/>
            </a:bodyPr>
            <a:lstStyle/>
            <a:p>
              <a:pPr algn="l"/>
              <a:r>
                <a:rPr lang="zh-CN" sz="3000" dirty="0">
                  <a:solidFill>
                    <a:schemeClr val="dk1"/>
                  </a:solidFill>
                  <a:latin typeface="+mn-lt"/>
                  <a:ea typeface="+mn-ea"/>
                  <a:cs typeface="+mn-cs"/>
                </a:rPr>
                <a:t>bad = dp[0] + … + dp[x]，ans 加上 total</a:t>
              </a:r>
              <a:r>
                <a:rPr lang="en-US" altLang="zh-CN" sz="3000" dirty="0">
                  <a:solidFill>
                    <a:schemeClr val="dk1"/>
                  </a:solidFill>
                  <a:latin typeface="+mn-lt"/>
                  <a:ea typeface="+mn-ea"/>
                  <a:cs typeface="+mn-cs"/>
                </a:rPr>
                <a:t> </a:t>
              </a:r>
              <a:r>
                <a:rPr lang="zh-CN" sz="3000" dirty="0">
                  <a:solidFill>
                    <a:schemeClr val="dk1"/>
                  </a:solidFill>
                  <a:latin typeface="+mn-lt"/>
                  <a:ea typeface="+mn-ea"/>
                  <a:cs typeface="+mn-cs"/>
                </a:rPr>
                <a:t>−</a:t>
              </a:r>
              <a:r>
                <a:rPr lang="en-US" altLang="zh-CN" sz="3000" dirty="0">
                  <a:solidFill>
                    <a:schemeClr val="dk1"/>
                  </a:solidFill>
                  <a:latin typeface="+mn-lt"/>
                  <a:ea typeface="+mn-ea"/>
                  <a:cs typeface="+mn-cs"/>
                </a:rPr>
                <a:t> </a:t>
              </a:r>
              <a:r>
                <a:rPr lang="zh-CN" sz="3000" dirty="0">
                  <a:solidFill>
                    <a:schemeClr val="dk1"/>
                  </a:solidFill>
                  <a:latin typeface="+mn-lt"/>
                  <a:ea typeface="+mn-ea"/>
                  <a:cs typeface="+mn-cs"/>
                </a:rPr>
                <a:t>bad。</a:t>
              </a:r>
            </a:p>
          </p:txBody>
        </p:sp>
      </p:grpSp>
      <p:grpSp>
        <p:nvGrpSpPr>
          <p:cNvPr id="16" name="Group 16"/>
          <p:cNvGrpSpPr/>
          <p:nvPr/>
        </p:nvGrpSpPr>
        <p:grpSpPr>
          <a:xfrm>
            <a:off x="1600200" y="5387340"/>
            <a:ext cx="9872091" cy="1257300"/>
            <a:chOff x="1600200" y="5387340"/>
            <a:chExt cx="9872091" cy="1257300"/>
          </a:xfrm>
        </p:grpSpPr>
        <p:sp>
          <p:nvSpPr>
            <p:cNvPr id="12" name="Ellipse 12"/>
            <p:cNvSpPr/>
            <p:nvPr/>
          </p:nvSpPr>
          <p:spPr>
            <a:xfrm>
              <a:off x="1600200" y="5438775"/>
              <a:ext cx="800100" cy="800100"/>
            </a:xfrm>
            <a:prstGeom prst="ellipse">
              <a:avLst/>
            </a:prstGeom>
            <a:solidFill>
              <a:schemeClr val="accent1"/>
            </a:solidFill>
            <a:ln>
              <a:noFill/>
            </a:ln>
          </p:spPr>
        </p:sp>
        <p:sp>
          <p:nvSpPr>
            <p:cNvPr id="13" name="TextBox 13"/>
            <p:cNvSpPr txBox="1"/>
            <p:nvPr/>
          </p:nvSpPr>
          <p:spPr>
            <a:xfrm>
              <a:off x="1870710" y="5657850"/>
              <a:ext cx="252603" cy="586740"/>
            </a:xfrm>
            <a:prstGeom prst="rect">
              <a:avLst/>
            </a:prstGeom>
            <a:noFill/>
            <a:ln>
              <a:noFill/>
            </a:ln>
          </p:spPr>
          <p:txBody>
            <a:bodyPr wrap="square" lIns="0" tIns="0" rIns="0" bIns="0" anchor="t" anchorCtr="0">
              <a:spAutoFit/>
            </a:bodyPr>
            <a:lstStyle/>
            <a:p>
              <a:pPr algn="l"/>
              <a:r>
                <a:rPr lang="zh-CN" sz="3000" dirty="0">
                  <a:solidFill>
                    <a:srgbClr val="FFFFFF"/>
                  </a:solidFill>
                  <a:latin typeface="+mn-lt"/>
                  <a:ea typeface="+mn-ea"/>
                  <a:cs typeface="+mn-cs"/>
                </a:rPr>
                <a:t>2</a:t>
              </a:r>
            </a:p>
          </p:txBody>
        </p:sp>
        <p:sp>
          <p:nvSpPr>
            <p:cNvPr id="14" name="TextBox 14"/>
            <p:cNvSpPr txBox="1"/>
            <p:nvPr/>
          </p:nvSpPr>
          <p:spPr>
            <a:xfrm>
              <a:off x="2840736" y="5387340"/>
              <a:ext cx="4031742" cy="645414"/>
            </a:xfrm>
            <a:prstGeom prst="rect">
              <a:avLst/>
            </a:prstGeom>
            <a:noFill/>
            <a:ln>
              <a:noFill/>
            </a:ln>
          </p:spPr>
          <p:txBody>
            <a:bodyPr wrap="square" lIns="0" tIns="0" rIns="0" bIns="0" anchor="t" anchorCtr="0">
              <a:spAutoFit/>
            </a:bodyPr>
            <a:lstStyle/>
            <a:p>
              <a:pPr algn="l"/>
              <a:r>
                <a:rPr lang="zh-CN" sz="3300" dirty="0">
                  <a:solidFill>
                    <a:schemeClr val="accent1"/>
                  </a:solidFill>
                  <a:latin typeface="+mn-lt"/>
                  <a:ea typeface="+mn-ea"/>
                  <a:cs typeface="+mn-cs"/>
                </a:rPr>
                <a:t>把当前木棍加入背包</a:t>
              </a:r>
            </a:p>
          </p:txBody>
        </p:sp>
        <p:sp>
          <p:nvSpPr>
            <p:cNvPr id="15" name="TextBox 15"/>
            <p:cNvSpPr txBox="1"/>
            <p:nvPr/>
          </p:nvSpPr>
          <p:spPr>
            <a:xfrm>
              <a:off x="2842260" y="6057900"/>
              <a:ext cx="8630031" cy="586740"/>
            </a:xfrm>
            <a:prstGeom prst="rect">
              <a:avLst/>
            </a:prstGeom>
            <a:noFill/>
            <a:ln>
              <a:noFill/>
            </a:ln>
          </p:spPr>
          <p:txBody>
            <a:bodyPr wrap="square" lIns="0" tIns="0" rIns="0" bIns="0" anchor="t" anchorCtr="0">
              <a:spAutoFit/>
            </a:bodyPr>
            <a:lstStyle/>
            <a:p>
              <a:pPr algn="l"/>
              <a:r>
                <a:rPr lang="zh-CN" sz="3000" dirty="0">
                  <a:solidFill>
                    <a:schemeClr val="dk1"/>
                  </a:solidFill>
                  <a:latin typeface="+mn-lt"/>
                  <a:ea typeface="+mn-ea"/>
                  <a:cs typeface="+mn-cs"/>
                </a:rPr>
                <a:t>s 从 A 递减到 x，执行 dp[s] += dp[s−x]。</a:t>
              </a:r>
            </a:p>
          </p:txBody>
        </p:sp>
      </p:grpSp>
      <p:grpSp>
        <p:nvGrpSpPr>
          <p:cNvPr id="21" name="Group 21"/>
          <p:cNvGrpSpPr/>
          <p:nvPr/>
        </p:nvGrpSpPr>
        <p:grpSpPr>
          <a:xfrm>
            <a:off x="1600200" y="7292340"/>
            <a:ext cx="11126724" cy="1257300"/>
            <a:chOff x="1600200" y="7292340"/>
            <a:chExt cx="11126724" cy="1257300"/>
          </a:xfrm>
        </p:grpSpPr>
        <p:sp>
          <p:nvSpPr>
            <p:cNvPr id="17" name="Ellipse 17"/>
            <p:cNvSpPr/>
            <p:nvPr/>
          </p:nvSpPr>
          <p:spPr>
            <a:xfrm>
              <a:off x="1600200" y="7343775"/>
              <a:ext cx="800100" cy="800100"/>
            </a:xfrm>
            <a:prstGeom prst="ellipse">
              <a:avLst/>
            </a:prstGeom>
            <a:solidFill>
              <a:schemeClr val="accent1"/>
            </a:solidFill>
            <a:ln>
              <a:noFill/>
            </a:ln>
          </p:spPr>
        </p:sp>
        <p:sp>
          <p:nvSpPr>
            <p:cNvPr id="18" name="TextBox 18"/>
            <p:cNvSpPr txBox="1"/>
            <p:nvPr/>
          </p:nvSpPr>
          <p:spPr>
            <a:xfrm>
              <a:off x="1870710" y="7562850"/>
              <a:ext cx="252603" cy="586740"/>
            </a:xfrm>
            <a:prstGeom prst="rect">
              <a:avLst/>
            </a:prstGeom>
            <a:noFill/>
            <a:ln>
              <a:noFill/>
            </a:ln>
          </p:spPr>
          <p:txBody>
            <a:bodyPr wrap="square" lIns="0" tIns="0" rIns="0" bIns="0" anchor="t" anchorCtr="0">
              <a:spAutoFit/>
            </a:bodyPr>
            <a:lstStyle/>
            <a:p>
              <a:pPr algn="l"/>
              <a:r>
                <a:rPr lang="zh-CN" sz="3000" dirty="0">
                  <a:solidFill>
                    <a:srgbClr val="FFFFFF"/>
                  </a:solidFill>
                  <a:latin typeface="+mn-lt"/>
                  <a:ea typeface="+mn-ea"/>
                  <a:cs typeface="+mn-cs"/>
                </a:rPr>
                <a:t>3</a:t>
              </a:r>
            </a:p>
          </p:txBody>
        </p:sp>
        <p:sp>
          <p:nvSpPr>
            <p:cNvPr id="19" name="TextBox 19"/>
            <p:cNvSpPr txBox="1"/>
            <p:nvPr/>
          </p:nvSpPr>
          <p:spPr>
            <a:xfrm>
              <a:off x="2840736" y="7292340"/>
              <a:ext cx="2699004" cy="645414"/>
            </a:xfrm>
            <a:prstGeom prst="rect">
              <a:avLst/>
            </a:prstGeom>
            <a:noFill/>
            <a:ln>
              <a:noFill/>
            </a:ln>
          </p:spPr>
          <p:txBody>
            <a:bodyPr wrap="square" lIns="0" tIns="0" rIns="0" bIns="0" anchor="t" anchorCtr="0">
              <a:spAutoFit/>
            </a:bodyPr>
            <a:lstStyle/>
            <a:p>
              <a:pPr algn="l"/>
              <a:r>
                <a:rPr lang="zh-CN" sz="3300" dirty="0">
                  <a:solidFill>
                    <a:schemeClr val="accent1"/>
                  </a:solidFill>
                  <a:latin typeface="+mn-lt"/>
                  <a:ea typeface="+mn-ea"/>
                  <a:cs typeface="+mn-cs"/>
                </a:rPr>
                <a:t>全部选法翻倍</a:t>
              </a:r>
            </a:p>
          </p:txBody>
        </p:sp>
        <p:sp>
          <p:nvSpPr>
            <p:cNvPr id="20" name="TextBox 20"/>
            <p:cNvSpPr txBox="1"/>
            <p:nvPr/>
          </p:nvSpPr>
          <p:spPr>
            <a:xfrm>
              <a:off x="2842260" y="7962900"/>
              <a:ext cx="9884664" cy="586740"/>
            </a:xfrm>
            <a:prstGeom prst="rect">
              <a:avLst/>
            </a:prstGeom>
            <a:noFill/>
            <a:ln>
              <a:noFill/>
            </a:ln>
          </p:spPr>
          <p:txBody>
            <a:bodyPr wrap="square" lIns="0" tIns="0" rIns="0" bIns="0" anchor="t" anchorCtr="0">
              <a:spAutoFit/>
            </a:bodyPr>
            <a:lstStyle/>
            <a:p>
              <a:pPr algn="l"/>
              <a:r>
                <a:rPr lang="zh-CN" sz="3000" dirty="0">
                  <a:solidFill>
                    <a:schemeClr val="dk1"/>
                  </a:solidFill>
                  <a:latin typeface="+mn-lt"/>
                  <a:ea typeface="+mn-ea"/>
                  <a:cs typeface="+mn-cs"/>
                </a:rPr>
                <a:t>total 乘 2，准备处理下一根。所有计数按要求取模。</a:t>
              </a:r>
            </a:p>
          </p:txBody>
        </p:sp>
      </p:gr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35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35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3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hapter-slot Placeholder Carrier"/>
          <p:cNvSpPr txBox="1">
            <a:spLocks noGrp="1"/>
          </p:cNvSpPr>
          <p:nvPr>
            <p:ph type="subTitle" idx="1"/>
          </p:nvPr>
        </p:nvSpPr>
        <p:spPr>
          <a:xfrm>
            <a:off x="1546860" y="1257300"/>
            <a:ext cx="2049780" cy="586740"/>
          </a:xfrm>
          <a:prstGeom prst="rect">
            <a:avLst/>
          </a:prstGeom>
          <a:noFill/>
          <a:ln>
            <a:noFill/>
          </a:ln>
        </p:spPr>
        <p:txBody>
          <a:bodyPr wrap="square" lIns="0" tIns="0" rIns="0" bIns="0" anchor="t" anchorCtr="0">
            <a:spAutoFit/>
          </a:bodyPr>
          <a:lstStyle/>
          <a:p>
            <a:pPr marL="0" indent="0" algn="l">
              <a:buNone/>
            </a:pPr>
            <a:r>
              <a:rPr lang="zh-CN" sz="3000" b="1" dirty="0">
                <a:solidFill>
                  <a:srgbClr val="FFFFFF"/>
                </a:solidFill>
                <a:latin typeface="+mn-lt"/>
                <a:ea typeface="+mn-ea"/>
                <a:cs typeface="+mn-cs"/>
              </a:rPr>
              <a:t>代码与执行</a:t>
            </a:r>
          </a:p>
        </p:txBody>
      </p:sp>
      <p:sp>
        <p:nvSpPr>
          <p:cNvPr id="6" name="title-slot Placeholder Carrier"/>
          <p:cNvSpPr txBox="1">
            <a:spLocks noGrp="1"/>
          </p:cNvSpPr>
          <p:nvPr>
            <p:ph type="title"/>
          </p:nvPr>
        </p:nvSpPr>
        <p:spPr>
          <a:xfrm>
            <a:off x="1352550" y="2248852"/>
            <a:ext cx="8270786" cy="790575"/>
          </a:xfrm>
          <a:prstGeom prst="rect">
            <a:avLst/>
          </a:prstGeom>
          <a:noFill/>
          <a:ln>
            <a:noFill/>
          </a:ln>
        </p:spPr>
        <p:txBody>
          <a:bodyPr wrap="square" lIns="0" tIns="0" rIns="0" bIns="0" anchor="t" anchorCtr="0">
            <a:spAutoFit/>
          </a:bodyPr>
          <a:lstStyle/>
          <a:p>
            <a:pPr algn="l"/>
            <a:r>
              <a:rPr lang="zh-CN" sz="4050" b="1" dirty="0">
                <a:solidFill>
                  <a:schemeClr val="accent1"/>
                </a:solidFill>
                <a:latin typeface="+mj-lt"/>
                <a:ea typeface="+mj-ea"/>
                <a:cs typeface="+mj-cs"/>
              </a:rPr>
              <a:t>代码片段 1：读入、排序、初始化</a:t>
            </a:r>
          </a:p>
        </p:txBody>
      </p:sp>
      <p:grpSp>
        <p:nvGrpSpPr>
          <p:cNvPr id="8" name="Group 8"/>
          <p:cNvGrpSpPr/>
          <p:nvPr/>
        </p:nvGrpSpPr>
        <p:grpSpPr>
          <a:xfrm>
            <a:off x="1352550" y="3658609"/>
            <a:ext cx="7531742" cy="5095427"/>
            <a:chOff x="1491234" y="3308985"/>
            <a:chExt cx="6062472" cy="6322244"/>
          </a:xfrm>
        </p:grpSpPr>
        <p:sp>
          <p:nvSpPr>
            <p:cNvPr id="7" name="TextBox 7"/>
            <p:cNvSpPr txBox="1"/>
            <p:nvPr/>
          </p:nvSpPr>
          <p:spPr>
            <a:xfrm>
              <a:off x="1491234" y="3308985"/>
              <a:ext cx="6062472" cy="6322244"/>
            </a:xfrm>
            <a:prstGeom prst="rect">
              <a:avLst/>
            </a:prstGeom>
            <a:noFill/>
            <a:ln>
              <a:noFill/>
            </a:ln>
          </p:spPr>
          <p:txBody>
            <a:bodyPr wrap="square" lIns="0" tIns="0" rIns="0" bIns="0" anchor="t" anchorCtr="0">
              <a:spAutoFit/>
            </a:bodyPr>
            <a:lstStyle/>
            <a:p>
              <a:pPr algn="l">
                <a:lnSpc>
                  <a:spcPts val="2925"/>
                </a:lnSpc>
              </a:pPr>
              <a:r>
                <a:rPr lang="zh-CN" sz="3200" dirty="0">
                  <a:solidFill>
                    <a:srgbClr val="0000FF"/>
                  </a:solidFill>
                  <a:latin typeface="+mn-lt"/>
                  <a:ea typeface="+mn-ea"/>
                  <a:cs typeface="+mn-cs"/>
                </a:rPr>
                <a:t>int</a:t>
              </a:r>
              <a:r>
                <a:rPr lang="zh-CN" sz="3200" dirty="0">
                  <a:solidFill>
                    <a:schemeClr val="dk1"/>
                  </a:solidFill>
                  <a:latin typeface="+mn-lt"/>
                  <a:ea typeface="+mn-ea"/>
                  <a:cs typeface="+mn-cs"/>
                </a:rPr>
                <a:t> MOD = 998244353;</a:t>
              </a:r>
              <a:br>
                <a:rPr sz="2400" dirty="0"/>
              </a:br>
              <a:r>
                <a:rPr lang="zh-CN" sz="3200" dirty="0">
                  <a:solidFill>
                    <a:srgbClr val="0000FF"/>
                  </a:solidFill>
                  <a:latin typeface="+mn-lt"/>
                  <a:ea typeface="+mn-ea"/>
                  <a:cs typeface="+mn-cs"/>
                </a:rPr>
                <a:t>int</a:t>
              </a:r>
              <a:r>
                <a:rPr lang="zh-CN" sz="3200" dirty="0">
                  <a:solidFill>
                    <a:schemeClr val="dk1"/>
                  </a:solidFill>
                  <a:latin typeface="+mn-lt"/>
                  <a:ea typeface="+mn-ea"/>
                  <a:cs typeface="+mn-cs"/>
                </a:rPr>
                <a:t> main() {</a:t>
              </a:r>
              <a:br>
                <a:rPr sz="2400" dirty="0"/>
              </a:br>
              <a:r>
                <a:rPr lang="zh-CN" sz="3200" dirty="0">
                  <a:solidFill>
                    <a:schemeClr val="dk1"/>
                  </a:solidFill>
                  <a:latin typeface="+mn-lt"/>
                  <a:ea typeface="+mn-ea"/>
                  <a:cs typeface="+mn-cs"/>
                </a:rPr>
                <a:t>    ios::sync_with_stdio(false);</a:t>
              </a:r>
              <a:br>
                <a:rPr sz="2400" dirty="0"/>
              </a:br>
              <a:r>
                <a:rPr lang="zh-CN" sz="3200" dirty="0">
                  <a:solidFill>
                    <a:schemeClr val="dk1"/>
                  </a:solidFill>
                  <a:latin typeface="+mn-lt"/>
                  <a:ea typeface="+mn-ea"/>
                  <a:cs typeface="+mn-cs"/>
                </a:rPr>
                <a:t>    cin.tie(nullptr);</a:t>
              </a:r>
              <a:br>
                <a:rPr sz="2400" dirty="0"/>
              </a:br>
              <a:r>
                <a:rPr lang="zh-CN" sz="3200" dirty="0">
                  <a:solidFill>
                    <a:schemeClr val="dk1"/>
                  </a:solidFill>
                  <a:latin typeface="+mn-lt"/>
                  <a:ea typeface="+mn-ea"/>
                  <a:cs typeface="+mn-cs"/>
                </a:rPr>
                <a:t>    </a:t>
              </a:r>
              <a:r>
                <a:rPr lang="zh-CN" sz="3200" dirty="0">
                  <a:solidFill>
                    <a:srgbClr val="0000FF"/>
                  </a:solidFill>
                  <a:latin typeface="+mn-lt"/>
                  <a:ea typeface="+mn-ea"/>
                  <a:cs typeface="+mn-cs"/>
                </a:rPr>
                <a:t>int</a:t>
              </a:r>
              <a:r>
                <a:rPr lang="zh-CN" sz="3200" dirty="0">
                  <a:solidFill>
                    <a:schemeClr val="dk1"/>
                  </a:solidFill>
                  <a:latin typeface="+mn-lt"/>
                  <a:ea typeface="+mn-ea"/>
                  <a:cs typeface="+mn-cs"/>
                </a:rPr>
                <a:t> n;</a:t>
              </a:r>
              <a:br>
                <a:rPr sz="2400" dirty="0"/>
              </a:br>
              <a:r>
                <a:rPr lang="zh-CN" sz="3200" dirty="0">
                  <a:solidFill>
                    <a:schemeClr val="dk1"/>
                  </a:solidFill>
                  <a:latin typeface="+mn-lt"/>
                  <a:ea typeface="+mn-ea"/>
                  <a:cs typeface="+mn-cs"/>
                </a:rPr>
                <a:t>    cin &gt;&gt; n;</a:t>
              </a:r>
              <a:br>
                <a:rPr sz="2400" dirty="0"/>
              </a:br>
              <a:r>
                <a:rPr lang="zh-CN" sz="3200" dirty="0">
                  <a:solidFill>
                    <a:schemeClr val="dk1"/>
                  </a:solidFill>
                  <a:latin typeface="+mn-lt"/>
                  <a:ea typeface="+mn-ea"/>
                  <a:cs typeface="+mn-cs"/>
                </a:rPr>
                <a:t>    vector&lt;int&gt; a(n);</a:t>
              </a:r>
              <a:br>
                <a:rPr sz="2400" dirty="0"/>
              </a:br>
              <a:r>
                <a:rPr lang="zh-CN" sz="3200" dirty="0">
                  <a:solidFill>
                    <a:schemeClr val="dk1"/>
                  </a:solidFill>
                  <a:latin typeface="+mn-lt"/>
                  <a:ea typeface="+mn-ea"/>
                  <a:cs typeface="+mn-cs"/>
                </a:rPr>
                <a:t>    </a:t>
              </a:r>
              <a:r>
                <a:rPr lang="zh-CN" sz="3200" dirty="0">
                  <a:solidFill>
                    <a:srgbClr val="0000FF"/>
                  </a:solidFill>
                  <a:latin typeface="+mn-lt"/>
                  <a:ea typeface="+mn-ea"/>
                  <a:cs typeface="+mn-cs"/>
                </a:rPr>
                <a:t>for</a:t>
              </a:r>
              <a:r>
                <a:rPr lang="zh-CN" sz="3200" dirty="0">
                  <a:solidFill>
                    <a:schemeClr val="dk1"/>
                  </a:solidFill>
                  <a:latin typeface="+mn-lt"/>
                  <a:ea typeface="+mn-ea"/>
                  <a:cs typeface="+mn-cs"/>
                </a:rPr>
                <a:t> (int &amp;x : a) cin &gt;&gt; x;</a:t>
              </a:r>
              <a:br>
                <a:rPr sz="2400" dirty="0"/>
              </a:br>
              <a:r>
                <a:rPr lang="zh-CN" sz="3200" dirty="0">
                  <a:solidFill>
                    <a:schemeClr val="dk1"/>
                  </a:solidFill>
                  <a:latin typeface="+mn-lt"/>
                  <a:ea typeface="+mn-ea"/>
                  <a:cs typeface="+mn-cs"/>
                </a:rPr>
                <a:t>    sort(a.begin(), a.end());</a:t>
              </a:r>
              <a:br>
                <a:rPr sz="2400" dirty="0"/>
              </a:br>
              <a:r>
                <a:rPr lang="zh-CN" sz="3200" dirty="0">
                  <a:solidFill>
                    <a:schemeClr val="dk1"/>
                  </a:solidFill>
                  <a:latin typeface="+mn-lt"/>
                  <a:ea typeface="+mn-ea"/>
                  <a:cs typeface="+mn-cs"/>
                </a:rPr>
                <a:t>    </a:t>
              </a:r>
              <a:r>
                <a:rPr lang="zh-CN" sz="3200" dirty="0">
                  <a:solidFill>
                    <a:srgbClr val="0000FF"/>
                  </a:solidFill>
                  <a:latin typeface="+mn-lt"/>
                  <a:ea typeface="+mn-ea"/>
                  <a:cs typeface="+mn-cs"/>
                </a:rPr>
                <a:t>int</a:t>
              </a:r>
              <a:r>
                <a:rPr lang="zh-CN" sz="3200" dirty="0">
                  <a:solidFill>
                    <a:schemeClr val="dk1"/>
                  </a:solidFill>
                  <a:latin typeface="+mn-lt"/>
                  <a:ea typeface="+mn-ea"/>
                  <a:cs typeface="+mn-cs"/>
                </a:rPr>
                <a:t> A = a.back();</a:t>
              </a:r>
              <a:br>
                <a:rPr sz="2400" dirty="0"/>
              </a:br>
              <a:r>
                <a:rPr lang="zh-CN" sz="3200" dirty="0">
                  <a:solidFill>
                    <a:schemeClr val="dk1"/>
                  </a:solidFill>
                  <a:latin typeface="+mn-lt"/>
                  <a:ea typeface="+mn-ea"/>
                  <a:cs typeface="+mn-cs"/>
                </a:rPr>
                <a:t>    vector&lt;int&gt; dp(A + 1, 0);</a:t>
              </a:r>
              <a:br>
                <a:rPr sz="2400" dirty="0"/>
              </a:br>
              <a:r>
                <a:rPr lang="zh-CN" sz="3200" dirty="0">
                  <a:solidFill>
                    <a:schemeClr val="dk1"/>
                  </a:solidFill>
                  <a:latin typeface="+mn-lt"/>
                  <a:ea typeface="+mn-ea"/>
                  <a:cs typeface="+mn-cs"/>
                </a:rPr>
                <a:t>    dp[0] = 1;</a:t>
              </a:r>
              <a:br>
                <a:rPr sz="2400" dirty="0"/>
              </a:br>
              <a:r>
                <a:rPr lang="zh-CN" sz="3200" dirty="0">
                  <a:solidFill>
                    <a:schemeClr val="dk1"/>
                  </a:solidFill>
                  <a:latin typeface="+mn-lt"/>
                  <a:ea typeface="+mn-ea"/>
                  <a:cs typeface="+mn-cs"/>
                </a:rPr>
                <a:t>    </a:t>
              </a:r>
              <a:r>
                <a:rPr lang="zh-CN" sz="3200" dirty="0">
                  <a:solidFill>
                    <a:srgbClr val="0000FF"/>
                  </a:solidFill>
                  <a:latin typeface="+mn-lt"/>
                  <a:ea typeface="+mn-ea"/>
                  <a:cs typeface="+mn-cs"/>
                </a:rPr>
                <a:t>int</a:t>
              </a:r>
              <a:r>
                <a:rPr lang="zh-CN" sz="3200" dirty="0">
                  <a:solidFill>
                    <a:schemeClr val="dk1"/>
                  </a:solidFill>
                  <a:latin typeface="+mn-lt"/>
                  <a:ea typeface="+mn-ea"/>
                  <a:cs typeface="+mn-cs"/>
                </a:rPr>
                <a:t> ans = 0, total = 1;</a:t>
              </a:r>
            </a:p>
          </p:txBody>
        </p:sp>
      </p:grpSp>
      <p:grpSp>
        <p:nvGrpSpPr>
          <p:cNvPr id="13" name="Group 13"/>
          <p:cNvGrpSpPr/>
          <p:nvPr/>
        </p:nvGrpSpPr>
        <p:grpSpPr>
          <a:xfrm>
            <a:off x="11334077" y="4295364"/>
            <a:ext cx="5844541" cy="3821916"/>
            <a:chOff x="11071859" y="3724275"/>
            <a:chExt cx="5199081" cy="3821916"/>
          </a:xfrm>
        </p:grpSpPr>
        <p:sp>
          <p:nvSpPr>
            <p:cNvPr id="9" name="TextBox 9"/>
            <p:cNvSpPr txBox="1"/>
            <p:nvPr/>
          </p:nvSpPr>
          <p:spPr>
            <a:xfrm>
              <a:off x="11071860" y="3724275"/>
              <a:ext cx="4876800" cy="586740"/>
            </a:xfrm>
            <a:prstGeom prst="rect">
              <a:avLst/>
            </a:prstGeom>
            <a:noFill/>
            <a:ln>
              <a:noFill/>
            </a:ln>
          </p:spPr>
          <p:txBody>
            <a:bodyPr wrap="square" lIns="0" tIns="0" rIns="0" bIns="0" anchor="t" anchorCtr="0">
              <a:spAutoFit/>
            </a:bodyPr>
            <a:lstStyle/>
            <a:p>
              <a:pPr algn="l"/>
              <a:r>
                <a:rPr lang="zh-CN" sz="3000" dirty="0">
                  <a:solidFill>
                    <a:schemeClr val="accent1"/>
                  </a:solidFill>
                  <a:latin typeface="+mn-lt"/>
                  <a:ea typeface="+mn-ea"/>
                  <a:cs typeface="+mn-cs"/>
                </a:rPr>
                <a:t>先排序，才能固定最大边。</a:t>
              </a:r>
            </a:p>
          </p:txBody>
        </p:sp>
        <p:sp>
          <p:nvSpPr>
            <p:cNvPr id="10" name="TextBox 10"/>
            <p:cNvSpPr txBox="1"/>
            <p:nvPr/>
          </p:nvSpPr>
          <p:spPr>
            <a:xfrm>
              <a:off x="11071860" y="4819650"/>
              <a:ext cx="3364230" cy="1158240"/>
            </a:xfrm>
            <a:prstGeom prst="rect">
              <a:avLst/>
            </a:prstGeom>
            <a:noFill/>
            <a:ln>
              <a:noFill/>
            </a:ln>
          </p:spPr>
          <p:txBody>
            <a:bodyPr wrap="square" lIns="0" tIns="0" rIns="0" bIns="0" anchor="t" anchorCtr="0">
              <a:spAutoFit/>
            </a:bodyPr>
            <a:lstStyle/>
            <a:p>
              <a:pPr algn="l">
                <a:lnSpc>
                  <a:spcPts val="4500"/>
                </a:lnSpc>
              </a:pPr>
              <a:r>
                <a:rPr lang="zh-CN" sz="3000" dirty="0">
                  <a:solidFill>
                    <a:schemeClr val="dk1"/>
                  </a:solidFill>
                  <a:latin typeface="+mn-lt"/>
                  <a:ea typeface="+mn-ea"/>
                  <a:cs typeface="+mn-cs"/>
                </a:rPr>
                <a:t>A + 1 个位置，</a:t>
              </a:r>
              <a:br>
                <a:rPr dirty="0"/>
              </a:br>
              <a:r>
                <a:rPr lang="zh-CN" sz="3000" dirty="0">
                  <a:solidFill>
                    <a:schemeClr val="dk1"/>
                  </a:solidFill>
                  <a:latin typeface="+mn-lt"/>
                  <a:ea typeface="+mn-ea"/>
                  <a:cs typeface="+mn-cs"/>
                </a:rPr>
                <a:t>对应下标 0 到 A。</a:t>
              </a:r>
            </a:p>
          </p:txBody>
        </p:sp>
        <p:sp>
          <p:nvSpPr>
            <p:cNvPr id="11" name="TextBox 11"/>
            <p:cNvSpPr txBox="1"/>
            <p:nvPr/>
          </p:nvSpPr>
          <p:spPr>
            <a:xfrm>
              <a:off x="11071859" y="6438900"/>
              <a:ext cx="5199081" cy="1107291"/>
            </a:xfrm>
            <a:prstGeom prst="rect">
              <a:avLst/>
            </a:prstGeom>
            <a:noFill/>
            <a:ln>
              <a:noFill/>
            </a:ln>
          </p:spPr>
          <p:txBody>
            <a:bodyPr wrap="square" lIns="0" tIns="0" rIns="0" bIns="0" anchor="t" anchorCtr="0">
              <a:spAutoFit/>
            </a:bodyPr>
            <a:lstStyle/>
            <a:p>
              <a:pPr algn="l">
                <a:lnSpc>
                  <a:spcPts val="4500"/>
                </a:lnSpc>
              </a:pPr>
              <a:r>
                <a:rPr lang="zh-CN" sz="3000" dirty="0">
                  <a:solidFill>
                    <a:schemeClr val="dk1"/>
                  </a:solidFill>
                  <a:latin typeface="+mn-lt"/>
                  <a:ea typeface="+mn-ea"/>
                  <a:cs typeface="+mn-cs"/>
                </a:rPr>
                <a:t>dp[0] = 1，空集</a:t>
              </a:r>
              <a:r>
                <a:rPr lang="zh-CN" altLang="en-US" sz="3000" dirty="0">
                  <a:solidFill>
                    <a:schemeClr val="dk1"/>
                  </a:solidFill>
                  <a:latin typeface="+mn-lt"/>
                  <a:ea typeface="+mn-ea"/>
                  <a:cs typeface="+mn-cs"/>
                </a:rPr>
                <a:t>本身</a:t>
              </a:r>
              <a:r>
                <a:rPr lang="zh-CN" sz="3000" dirty="0">
                  <a:solidFill>
                    <a:schemeClr val="dk1"/>
                  </a:solidFill>
                  <a:latin typeface="+mn-lt"/>
                  <a:ea typeface="+mn-ea"/>
                  <a:cs typeface="+mn-cs"/>
                </a:rPr>
                <a:t>是一种选法。</a:t>
              </a:r>
            </a:p>
          </p:txBody>
        </p:sp>
      </p:gr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3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hapter-slot Placeholder Carrier"/>
          <p:cNvSpPr txBox="1">
            <a:spLocks noGrp="1"/>
          </p:cNvSpPr>
          <p:nvPr>
            <p:ph type="subTitle" idx="1"/>
          </p:nvPr>
        </p:nvSpPr>
        <p:spPr>
          <a:xfrm>
            <a:off x="1546860" y="1257300"/>
            <a:ext cx="2049780" cy="586740"/>
          </a:xfrm>
          <a:prstGeom prst="rect">
            <a:avLst/>
          </a:prstGeom>
          <a:noFill/>
          <a:ln>
            <a:noFill/>
          </a:ln>
        </p:spPr>
        <p:txBody>
          <a:bodyPr wrap="square" lIns="0" tIns="0" rIns="0" bIns="0" anchor="t" anchorCtr="0">
            <a:spAutoFit/>
          </a:bodyPr>
          <a:lstStyle/>
          <a:p>
            <a:pPr marL="0" indent="0" algn="l">
              <a:buNone/>
            </a:pPr>
            <a:r>
              <a:rPr lang="zh-CN" sz="3000" b="1" dirty="0">
                <a:solidFill>
                  <a:srgbClr val="FFFFFF"/>
                </a:solidFill>
                <a:latin typeface="+mn-lt"/>
                <a:ea typeface="+mn-ea"/>
                <a:cs typeface="+mn-cs"/>
              </a:rPr>
              <a:t>代码与执行</a:t>
            </a:r>
          </a:p>
        </p:txBody>
      </p:sp>
      <p:sp>
        <p:nvSpPr>
          <p:cNvPr id="6" name="title-slot Placeholder Carrier"/>
          <p:cNvSpPr txBox="1">
            <a:spLocks noGrp="1"/>
          </p:cNvSpPr>
          <p:nvPr>
            <p:ph type="title"/>
          </p:nvPr>
        </p:nvSpPr>
        <p:spPr>
          <a:xfrm>
            <a:off x="1352550" y="2248852"/>
            <a:ext cx="6635153" cy="790575"/>
          </a:xfrm>
          <a:prstGeom prst="rect">
            <a:avLst/>
          </a:prstGeom>
          <a:noFill/>
          <a:ln>
            <a:noFill/>
          </a:ln>
        </p:spPr>
        <p:txBody>
          <a:bodyPr wrap="square" lIns="0" tIns="0" rIns="0" bIns="0" anchor="t" anchorCtr="0">
            <a:spAutoFit/>
          </a:bodyPr>
          <a:lstStyle/>
          <a:p>
            <a:pPr algn="l"/>
            <a:r>
              <a:rPr lang="zh-CN" sz="4050" b="1" dirty="0">
                <a:solidFill>
                  <a:schemeClr val="accent1"/>
                </a:solidFill>
                <a:latin typeface="+mj-lt"/>
                <a:ea typeface="+mj-ea"/>
                <a:cs typeface="+mj-cs"/>
              </a:rPr>
              <a:t>代码片段 2：计算当前贡献</a:t>
            </a:r>
          </a:p>
        </p:txBody>
      </p:sp>
      <p:grpSp>
        <p:nvGrpSpPr>
          <p:cNvPr id="15" name="Group 15"/>
          <p:cNvGrpSpPr/>
          <p:nvPr/>
        </p:nvGrpSpPr>
        <p:grpSpPr>
          <a:xfrm>
            <a:off x="578223" y="3821094"/>
            <a:ext cx="10387853" cy="4337685"/>
            <a:chOff x="1491234" y="3518535"/>
            <a:chExt cx="9151658" cy="4337685"/>
          </a:xfrm>
        </p:grpSpPr>
        <p:sp>
          <p:nvSpPr>
            <p:cNvPr id="7" name="TextBox 7"/>
            <p:cNvSpPr txBox="1"/>
            <p:nvPr/>
          </p:nvSpPr>
          <p:spPr>
            <a:xfrm>
              <a:off x="1491234" y="3518535"/>
              <a:ext cx="4225557" cy="984885"/>
            </a:xfrm>
            <a:prstGeom prst="rect">
              <a:avLst/>
            </a:prstGeom>
            <a:noFill/>
            <a:ln>
              <a:noFill/>
            </a:ln>
          </p:spPr>
          <p:txBody>
            <a:bodyPr wrap="square" lIns="0" tIns="0" rIns="0" bIns="0" anchor="t" anchorCtr="0">
              <a:spAutoFit/>
            </a:bodyPr>
            <a:lstStyle/>
            <a:p>
              <a:pPr algn="l"/>
              <a:r>
                <a:rPr lang="zh-CN" sz="3200" dirty="0">
                  <a:solidFill>
                    <a:schemeClr val="dk1"/>
                  </a:solidFill>
                  <a:latin typeface="+mn-lt"/>
                  <a:ea typeface="+mn-ea"/>
                  <a:cs typeface="+mn-cs"/>
                </a:rPr>
                <a:t>    </a:t>
              </a:r>
              <a:r>
                <a:rPr lang="zh-CN" sz="3200" dirty="0">
                  <a:solidFill>
                    <a:srgbClr val="0000FF"/>
                  </a:solidFill>
                  <a:latin typeface="+mn-lt"/>
                  <a:ea typeface="+mn-ea"/>
                  <a:cs typeface="+mn-cs"/>
                </a:rPr>
                <a:t>for</a:t>
              </a:r>
              <a:r>
                <a:rPr lang="zh-CN" sz="3200" dirty="0">
                  <a:solidFill>
                    <a:schemeClr val="dk1"/>
                  </a:solidFill>
                  <a:latin typeface="+mn-lt"/>
                  <a:ea typeface="+mn-ea"/>
                  <a:cs typeface="+mn-cs"/>
                </a:rPr>
                <a:t> (int x : a) {</a:t>
              </a:r>
            </a:p>
          </p:txBody>
        </p:sp>
        <p:sp>
          <p:nvSpPr>
            <p:cNvPr id="8" name="TextBox 8"/>
            <p:cNvSpPr txBox="1"/>
            <p:nvPr/>
          </p:nvSpPr>
          <p:spPr>
            <a:xfrm>
              <a:off x="1491234" y="3975735"/>
              <a:ext cx="6224664" cy="984885"/>
            </a:xfrm>
            <a:prstGeom prst="rect">
              <a:avLst/>
            </a:prstGeom>
            <a:noFill/>
            <a:ln>
              <a:noFill/>
            </a:ln>
          </p:spPr>
          <p:txBody>
            <a:bodyPr wrap="square" lIns="0" tIns="0" rIns="0" bIns="0" anchor="t" anchorCtr="0">
              <a:spAutoFit/>
            </a:bodyPr>
            <a:lstStyle/>
            <a:p>
              <a:pPr algn="l"/>
              <a:r>
                <a:rPr lang="zh-CN" sz="3200" dirty="0">
                  <a:solidFill>
                    <a:srgbClr val="008000"/>
                  </a:solidFill>
                  <a:latin typeface="+mn-lt"/>
                  <a:ea typeface="+mn-ea"/>
                  <a:cs typeface="+mn-cs"/>
                </a:rPr>
                <a:t>        // 查询时只包含前面的木棍</a:t>
              </a:r>
            </a:p>
          </p:txBody>
        </p:sp>
        <p:sp>
          <p:nvSpPr>
            <p:cNvPr id="9" name="TextBox 9"/>
            <p:cNvSpPr txBox="1"/>
            <p:nvPr/>
          </p:nvSpPr>
          <p:spPr>
            <a:xfrm>
              <a:off x="1491234" y="4432935"/>
              <a:ext cx="4025646" cy="984885"/>
            </a:xfrm>
            <a:prstGeom prst="rect">
              <a:avLst/>
            </a:prstGeom>
            <a:noFill/>
            <a:ln>
              <a:noFill/>
            </a:ln>
          </p:spPr>
          <p:txBody>
            <a:bodyPr wrap="square" lIns="0" tIns="0" rIns="0" bIns="0" anchor="t" anchorCtr="0">
              <a:spAutoFit/>
            </a:bodyPr>
            <a:lstStyle/>
            <a:p>
              <a:pPr algn="l"/>
              <a:r>
                <a:rPr lang="zh-CN" sz="3200" dirty="0">
                  <a:solidFill>
                    <a:schemeClr val="dk1"/>
                  </a:solidFill>
                  <a:latin typeface="+mn-lt"/>
                  <a:ea typeface="+mn-ea"/>
                  <a:cs typeface="+mn-cs"/>
                </a:rPr>
                <a:t>        </a:t>
              </a:r>
              <a:r>
                <a:rPr lang="zh-CN" sz="3200" dirty="0">
                  <a:solidFill>
                    <a:srgbClr val="0000FF"/>
                  </a:solidFill>
                  <a:latin typeface="+mn-lt"/>
                  <a:ea typeface="+mn-ea"/>
                  <a:cs typeface="+mn-cs"/>
                </a:rPr>
                <a:t>int</a:t>
              </a:r>
              <a:r>
                <a:rPr lang="zh-CN" sz="3200" dirty="0">
                  <a:solidFill>
                    <a:schemeClr val="dk1"/>
                  </a:solidFill>
                  <a:latin typeface="+mn-lt"/>
                  <a:ea typeface="+mn-ea"/>
                  <a:cs typeface="+mn-cs"/>
                </a:rPr>
                <a:t> bad = 0;</a:t>
              </a:r>
            </a:p>
          </p:txBody>
        </p:sp>
        <p:sp>
          <p:nvSpPr>
            <p:cNvPr id="10" name="TextBox 10"/>
            <p:cNvSpPr txBox="1"/>
            <p:nvPr/>
          </p:nvSpPr>
          <p:spPr>
            <a:xfrm>
              <a:off x="1491234" y="4890135"/>
              <a:ext cx="7624039" cy="984885"/>
            </a:xfrm>
            <a:prstGeom prst="rect">
              <a:avLst/>
            </a:prstGeom>
            <a:noFill/>
            <a:ln>
              <a:noFill/>
            </a:ln>
          </p:spPr>
          <p:txBody>
            <a:bodyPr wrap="square" lIns="0" tIns="0" rIns="0" bIns="0" anchor="t" anchorCtr="0">
              <a:spAutoFit/>
            </a:bodyPr>
            <a:lstStyle/>
            <a:p>
              <a:pPr algn="l"/>
              <a:r>
                <a:rPr lang="zh-CN" sz="3200" dirty="0">
                  <a:solidFill>
                    <a:schemeClr val="dk1"/>
                  </a:solidFill>
                  <a:latin typeface="+mn-lt"/>
                  <a:ea typeface="+mn-ea"/>
                  <a:cs typeface="+mn-cs"/>
                </a:rPr>
                <a:t>        </a:t>
              </a:r>
              <a:r>
                <a:rPr lang="zh-CN" sz="3200" dirty="0">
                  <a:solidFill>
                    <a:srgbClr val="0000FF"/>
                  </a:solidFill>
                  <a:latin typeface="+mn-lt"/>
                  <a:ea typeface="+mn-ea"/>
                  <a:cs typeface="+mn-cs"/>
                </a:rPr>
                <a:t>for</a:t>
              </a:r>
              <a:r>
                <a:rPr lang="zh-CN" sz="3200" dirty="0">
                  <a:solidFill>
                    <a:schemeClr val="dk1"/>
                  </a:solidFill>
                  <a:latin typeface="+mn-lt"/>
                  <a:ea typeface="+mn-ea"/>
                  <a:cs typeface="+mn-cs"/>
                </a:rPr>
                <a:t> (int s = 0; s &lt;= x; ++s) {</a:t>
              </a:r>
            </a:p>
          </p:txBody>
        </p:sp>
        <p:sp>
          <p:nvSpPr>
            <p:cNvPr id="11" name="TextBox 11"/>
            <p:cNvSpPr txBox="1"/>
            <p:nvPr/>
          </p:nvSpPr>
          <p:spPr>
            <a:xfrm>
              <a:off x="1491234" y="5347335"/>
              <a:ext cx="7731538" cy="984885"/>
            </a:xfrm>
            <a:prstGeom prst="rect">
              <a:avLst/>
            </a:prstGeom>
            <a:noFill/>
            <a:ln>
              <a:noFill/>
            </a:ln>
          </p:spPr>
          <p:txBody>
            <a:bodyPr wrap="square" lIns="0" tIns="0" rIns="0" bIns="0" anchor="t" anchorCtr="0">
              <a:spAutoFit/>
            </a:bodyPr>
            <a:lstStyle/>
            <a:p>
              <a:pPr algn="l"/>
              <a:r>
                <a:rPr lang="zh-CN" sz="3200" dirty="0">
                  <a:solidFill>
                    <a:schemeClr val="dk1"/>
                  </a:solidFill>
                  <a:latin typeface="+mn-lt"/>
                  <a:ea typeface="+mn-ea"/>
                  <a:cs typeface="+mn-cs"/>
                </a:rPr>
                <a:t>            bad = (bad + dp[s]) % MOD;</a:t>
              </a:r>
            </a:p>
          </p:txBody>
        </p:sp>
        <p:sp>
          <p:nvSpPr>
            <p:cNvPr id="12" name="TextBox 12"/>
            <p:cNvSpPr txBox="1"/>
            <p:nvPr/>
          </p:nvSpPr>
          <p:spPr>
            <a:xfrm>
              <a:off x="1491234" y="5804535"/>
              <a:ext cx="1826628" cy="492443"/>
            </a:xfrm>
            <a:prstGeom prst="rect">
              <a:avLst/>
            </a:prstGeom>
            <a:noFill/>
            <a:ln>
              <a:noFill/>
            </a:ln>
          </p:spPr>
          <p:txBody>
            <a:bodyPr wrap="square" lIns="0" tIns="0" rIns="0" bIns="0" anchor="t" anchorCtr="0">
              <a:spAutoFit/>
            </a:bodyPr>
            <a:lstStyle/>
            <a:p>
              <a:pPr algn="l"/>
              <a:r>
                <a:rPr lang="zh-CN" sz="3200" dirty="0">
                  <a:solidFill>
                    <a:schemeClr val="dk1"/>
                  </a:solidFill>
                  <a:latin typeface="+mn-lt"/>
                  <a:ea typeface="+mn-ea"/>
                  <a:cs typeface="+mn-cs"/>
                </a:rPr>
                <a:t>        }</a:t>
              </a:r>
            </a:p>
          </p:txBody>
        </p:sp>
        <p:sp>
          <p:nvSpPr>
            <p:cNvPr id="13" name="TextBox 13"/>
            <p:cNvSpPr txBox="1"/>
            <p:nvPr/>
          </p:nvSpPr>
          <p:spPr>
            <a:xfrm>
              <a:off x="1491234" y="6414135"/>
              <a:ext cx="9151658" cy="984885"/>
            </a:xfrm>
            <a:prstGeom prst="rect">
              <a:avLst/>
            </a:prstGeom>
            <a:noFill/>
            <a:ln>
              <a:noFill/>
            </a:ln>
          </p:spPr>
          <p:txBody>
            <a:bodyPr wrap="square" lIns="0" tIns="0" rIns="0" bIns="0" anchor="t" anchorCtr="0">
              <a:spAutoFit/>
            </a:bodyPr>
            <a:lstStyle/>
            <a:p>
              <a:pPr algn="l"/>
              <a:r>
                <a:rPr lang="zh-CN" sz="3200" dirty="0">
                  <a:solidFill>
                    <a:schemeClr val="dk1"/>
                  </a:solidFill>
                  <a:latin typeface="+mn-lt"/>
                  <a:ea typeface="+mn-ea"/>
                  <a:cs typeface="+mn-cs"/>
                </a:rPr>
                <a:t>        </a:t>
              </a:r>
              <a:r>
                <a:rPr lang="zh-CN" sz="3200" dirty="0">
                  <a:solidFill>
                    <a:srgbClr val="0000FF"/>
                  </a:solidFill>
                  <a:latin typeface="+mn-lt"/>
                  <a:ea typeface="+mn-ea"/>
                  <a:cs typeface="+mn-cs"/>
                </a:rPr>
                <a:t>int</a:t>
              </a:r>
              <a:r>
                <a:rPr lang="zh-CN" sz="3200" dirty="0">
                  <a:solidFill>
                    <a:schemeClr val="dk1"/>
                  </a:solidFill>
                  <a:latin typeface="+mn-lt"/>
                  <a:ea typeface="+mn-ea"/>
                  <a:cs typeface="+mn-cs"/>
                </a:rPr>
                <a:t> good = (total - bad + MOD) % MOD;</a:t>
              </a:r>
            </a:p>
          </p:txBody>
        </p:sp>
        <p:sp>
          <p:nvSpPr>
            <p:cNvPr id="14" name="TextBox 14"/>
            <p:cNvSpPr txBox="1"/>
            <p:nvPr/>
          </p:nvSpPr>
          <p:spPr>
            <a:xfrm>
              <a:off x="1491234" y="6871335"/>
              <a:ext cx="6710659" cy="984885"/>
            </a:xfrm>
            <a:prstGeom prst="rect">
              <a:avLst/>
            </a:prstGeom>
            <a:noFill/>
            <a:ln>
              <a:noFill/>
            </a:ln>
          </p:spPr>
          <p:txBody>
            <a:bodyPr wrap="square" lIns="0" tIns="0" rIns="0" bIns="0" anchor="t" anchorCtr="0">
              <a:spAutoFit/>
            </a:bodyPr>
            <a:lstStyle/>
            <a:p>
              <a:pPr algn="l"/>
              <a:r>
                <a:rPr lang="zh-CN" sz="3200" dirty="0">
                  <a:solidFill>
                    <a:schemeClr val="dk1"/>
                  </a:solidFill>
                  <a:latin typeface="+mn-lt"/>
                  <a:ea typeface="+mn-ea"/>
                  <a:cs typeface="+mn-cs"/>
                </a:rPr>
                <a:t>        ans = (ans + good) % MOD;</a:t>
              </a:r>
            </a:p>
          </p:txBody>
        </p:sp>
      </p:grpSp>
      <p:grpSp>
        <p:nvGrpSpPr>
          <p:cNvPr id="19" name="Group 19"/>
          <p:cNvGrpSpPr/>
          <p:nvPr/>
        </p:nvGrpSpPr>
        <p:grpSpPr>
          <a:xfrm>
            <a:off x="12334768" y="4120403"/>
            <a:ext cx="5052284" cy="3729990"/>
            <a:chOff x="11548110" y="3676650"/>
            <a:chExt cx="3705606" cy="3729990"/>
          </a:xfrm>
        </p:grpSpPr>
        <p:sp>
          <p:nvSpPr>
            <p:cNvPr id="16" name="TextBox 16"/>
            <p:cNvSpPr txBox="1"/>
            <p:nvPr/>
          </p:nvSpPr>
          <p:spPr>
            <a:xfrm>
              <a:off x="11548110" y="3676650"/>
              <a:ext cx="3705606" cy="586740"/>
            </a:xfrm>
            <a:prstGeom prst="rect">
              <a:avLst/>
            </a:prstGeom>
            <a:noFill/>
            <a:ln>
              <a:noFill/>
            </a:ln>
          </p:spPr>
          <p:txBody>
            <a:bodyPr wrap="square" lIns="0" tIns="0" rIns="0" bIns="0" anchor="t" anchorCtr="0">
              <a:spAutoFit/>
            </a:bodyPr>
            <a:lstStyle/>
            <a:p>
              <a:pPr algn="l"/>
              <a:r>
                <a:rPr lang="zh-CN" sz="3000" dirty="0">
                  <a:solidFill>
                    <a:schemeClr val="dk1"/>
                  </a:solidFill>
                  <a:latin typeface="+mn-lt"/>
                  <a:ea typeface="+mn-ea"/>
                  <a:cs typeface="+mn-cs"/>
                </a:rPr>
                <a:t>x 是当前木棍长度。</a:t>
              </a:r>
            </a:p>
          </p:txBody>
        </p:sp>
        <p:sp>
          <p:nvSpPr>
            <p:cNvPr id="17" name="TextBox 17"/>
            <p:cNvSpPr txBox="1"/>
            <p:nvPr/>
          </p:nvSpPr>
          <p:spPr>
            <a:xfrm>
              <a:off x="11548110" y="4895850"/>
              <a:ext cx="3564255" cy="923330"/>
            </a:xfrm>
            <a:prstGeom prst="rect">
              <a:avLst/>
            </a:prstGeom>
            <a:noFill/>
            <a:ln>
              <a:noFill/>
            </a:ln>
          </p:spPr>
          <p:txBody>
            <a:bodyPr wrap="square" lIns="0" tIns="0" rIns="0" bIns="0" anchor="t" anchorCtr="0">
              <a:spAutoFit/>
            </a:bodyPr>
            <a:lstStyle/>
            <a:p>
              <a:pPr algn="l"/>
              <a:r>
                <a:rPr lang="zh-CN" sz="3000" dirty="0">
                  <a:solidFill>
                    <a:schemeClr val="accent2"/>
                  </a:solidFill>
                  <a:latin typeface="+mn-lt"/>
                  <a:ea typeface="+mn-ea"/>
                  <a:cs typeface="+mn-cs"/>
                </a:rPr>
                <a:t>s ≤ x，</a:t>
              </a:r>
              <a:r>
                <a:rPr lang="zh-CN" altLang="en-US" sz="3000" dirty="0">
                  <a:solidFill>
                    <a:schemeClr val="accent2"/>
                  </a:solidFill>
                  <a:latin typeface="+mn-lt"/>
                  <a:ea typeface="+mn-ea"/>
                  <a:cs typeface="+mn-cs"/>
                </a:rPr>
                <a:t>注意</a:t>
              </a:r>
              <a:r>
                <a:rPr lang="zh-CN" sz="3000" dirty="0">
                  <a:solidFill>
                    <a:schemeClr val="accent2"/>
                  </a:solidFill>
                  <a:latin typeface="+mn-lt"/>
                  <a:ea typeface="+mn-ea"/>
                  <a:cs typeface="+mn-cs"/>
                </a:rPr>
                <a:t>包含等号。</a:t>
              </a:r>
            </a:p>
          </p:txBody>
        </p:sp>
        <p:sp>
          <p:nvSpPr>
            <p:cNvPr id="18" name="TextBox 18"/>
            <p:cNvSpPr txBox="1"/>
            <p:nvPr/>
          </p:nvSpPr>
          <p:spPr>
            <a:xfrm>
              <a:off x="11548110" y="6248400"/>
              <a:ext cx="3078480" cy="1158240"/>
            </a:xfrm>
            <a:prstGeom prst="rect">
              <a:avLst/>
            </a:prstGeom>
            <a:noFill/>
            <a:ln>
              <a:noFill/>
            </a:ln>
          </p:spPr>
          <p:txBody>
            <a:bodyPr wrap="square" lIns="0" tIns="0" rIns="0" bIns="0" anchor="t" anchorCtr="0">
              <a:spAutoFit/>
            </a:bodyPr>
            <a:lstStyle/>
            <a:p>
              <a:pPr algn="l">
                <a:lnSpc>
                  <a:spcPts val="4500"/>
                </a:lnSpc>
              </a:pPr>
              <a:r>
                <a:rPr lang="zh-CN" sz="3000" dirty="0">
                  <a:solidFill>
                    <a:schemeClr val="dk1"/>
                  </a:solidFill>
                  <a:latin typeface="+mn-lt"/>
                  <a:ea typeface="+mn-ea"/>
                  <a:cs typeface="+mn-cs"/>
                </a:rPr>
                <a:t>减法先加 MOD，</a:t>
              </a:r>
              <a:br/>
              <a:r>
                <a:rPr lang="zh-CN" sz="3000" dirty="0">
                  <a:solidFill>
                    <a:schemeClr val="dk1"/>
                  </a:solidFill>
                  <a:latin typeface="+mn-lt"/>
                  <a:ea typeface="+mn-ea"/>
                  <a:cs typeface="+mn-cs"/>
                </a:rPr>
                <a:t>避免出现负余数。</a:t>
              </a:r>
            </a:p>
          </p:txBody>
        </p:sp>
      </p:gr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35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3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hapter-slot Placeholder Carrier"/>
          <p:cNvSpPr txBox="1">
            <a:spLocks noGrp="1"/>
          </p:cNvSpPr>
          <p:nvPr>
            <p:ph type="subTitle" idx="1"/>
          </p:nvPr>
        </p:nvSpPr>
        <p:spPr>
          <a:xfrm>
            <a:off x="1546860" y="1257300"/>
            <a:ext cx="2049780" cy="586740"/>
          </a:xfrm>
          <a:prstGeom prst="rect">
            <a:avLst/>
          </a:prstGeom>
          <a:noFill/>
          <a:ln>
            <a:noFill/>
          </a:ln>
        </p:spPr>
        <p:txBody>
          <a:bodyPr wrap="square" lIns="0" tIns="0" rIns="0" bIns="0" anchor="t" anchorCtr="0">
            <a:spAutoFit/>
          </a:bodyPr>
          <a:lstStyle/>
          <a:p>
            <a:pPr marL="0" indent="0" algn="l">
              <a:buNone/>
            </a:pPr>
            <a:r>
              <a:rPr lang="zh-CN" sz="3000" b="1" dirty="0">
                <a:solidFill>
                  <a:srgbClr val="FFFFFF"/>
                </a:solidFill>
                <a:latin typeface="+mn-lt"/>
                <a:ea typeface="+mn-ea"/>
                <a:cs typeface="+mn-cs"/>
              </a:rPr>
              <a:t>代码与执行</a:t>
            </a:r>
          </a:p>
        </p:txBody>
      </p:sp>
      <p:sp>
        <p:nvSpPr>
          <p:cNvPr id="6" name="title-slot Placeholder Carrier"/>
          <p:cNvSpPr txBox="1">
            <a:spLocks noGrp="1"/>
          </p:cNvSpPr>
          <p:nvPr>
            <p:ph type="title"/>
          </p:nvPr>
        </p:nvSpPr>
        <p:spPr>
          <a:xfrm>
            <a:off x="1352550" y="2248852"/>
            <a:ext cx="6635153" cy="790575"/>
          </a:xfrm>
          <a:prstGeom prst="rect">
            <a:avLst/>
          </a:prstGeom>
          <a:noFill/>
          <a:ln>
            <a:noFill/>
          </a:ln>
        </p:spPr>
        <p:txBody>
          <a:bodyPr wrap="square" lIns="0" tIns="0" rIns="0" bIns="0" anchor="t" anchorCtr="0">
            <a:spAutoFit/>
          </a:bodyPr>
          <a:lstStyle/>
          <a:p>
            <a:pPr algn="l"/>
            <a:r>
              <a:rPr lang="zh-CN" sz="4050" b="1" dirty="0">
                <a:solidFill>
                  <a:schemeClr val="accent1"/>
                </a:solidFill>
                <a:latin typeface="+mj-lt"/>
                <a:ea typeface="+mj-ea"/>
                <a:cs typeface="+mj-cs"/>
              </a:rPr>
              <a:t>代码片段 3：倒序更新背包</a:t>
            </a:r>
          </a:p>
        </p:txBody>
      </p:sp>
      <p:grpSp>
        <p:nvGrpSpPr>
          <p:cNvPr id="14" name="Group 14"/>
          <p:cNvGrpSpPr/>
          <p:nvPr/>
        </p:nvGrpSpPr>
        <p:grpSpPr>
          <a:xfrm>
            <a:off x="2884394" y="4024484"/>
            <a:ext cx="10656794" cy="3826193"/>
            <a:chOff x="1491234" y="3547110"/>
            <a:chExt cx="9343445" cy="3826193"/>
          </a:xfrm>
        </p:grpSpPr>
        <p:sp>
          <p:nvSpPr>
            <p:cNvPr id="7" name="TextBox 7"/>
            <p:cNvSpPr txBox="1"/>
            <p:nvPr/>
          </p:nvSpPr>
          <p:spPr>
            <a:xfrm>
              <a:off x="1491234" y="3547110"/>
              <a:ext cx="7315086" cy="492443"/>
            </a:xfrm>
            <a:prstGeom prst="rect">
              <a:avLst/>
            </a:prstGeom>
            <a:noFill/>
            <a:ln>
              <a:noFill/>
            </a:ln>
          </p:spPr>
          <p:txBody>
            <a:bodyPr wrap="square" lIns="0" tIns="0" rIns="0" bIns="0" anchor="t" anchorCtr="0">
              <a:spAutoFit/>
            </a:bodyPr>
            <a:lstStyle/>
            <a:p>
              <a:pPr algn="l"/>
              <a:r>
                <a:rPr lang="zh-CN" sz="3200" dirty="0">
                  <a:solidFill>
                    <a:srgbClr val="008000"/>
                  </a:solidFill>
                  <a:latin typeface="+mn-lt"/>
                  <a:ea typeface="+mn-ea"/>
                  <a:cs typeface="+mn-cs"/>
                </a:rPr>
                <a:t>        // 倒序保证当前木棍只用一次</a:t>
              </a:r>
            </a:p>
          </p:txBody>
        </p:sp>
        <p:sp>
          <p:nvSpPr>
            <p:cNvPr id="8" name="TextBox 8"/>
            <p:cNvSpPr txBox="1"/>
            <p:nvPr/>
          </p:nvSpPr>
          <p:spPr>
            <a:xfrm>
              <a:off x="1491234" y="4061460"/>
              <a:ext cx="7662229" cy="984885"/>
            </a:xfrm>
            <a:prstGeom prst="rect">
              <a:avLst/>
            </a:prstGeom>
            <a:noFill/>
            <a:ln>
              <a:noFill/>
            </a:ln>
          </p:spPr>
          <p:txBody>
            <a:bodyPr wrap="square" lIns="0" tIns="0" rIns="0" bIns="0" anchor="t" anchorCtr="0">
              <a:spAutoFit/>
            </a:bodyPr>
            <a:lstStyle/>
            <a:p>
              <a:pPr algn="l"/>
              <a:r>
                <a:rPr lang="zh-CN" sz="3200" dirty="0">
                  <a:solidFill>
                    <a:schemeClr val="dk1"/>
                  </a:solidFill>
                  <a:latin typeface="+mn-lt"/>
                  <a:ea typeface="+mn-ea"/>
                  <a:cs typeface="+mn-cs"/>
                </a:rPr>
                <a:t>        </a:t>
              </a:r>
              <a:r>
                <a:rPr lang="zh-CN" sz="3200" dirty="0">
                  <a:solidFill>
                    <a:srgbClr val="0000FF"/>
                  </a:solidFill>
                  <a:latin typeface="+mn-lt"/>
                  <a:ea typeface="+mn-ea"/>
                  <a:cs typeface="+mn-cs"/>
                </a:rPr>
                <a:t>for</a:t>
              </a:r>
              <a:r>
                <a:rPr lang="zh-CN" sz="3200" dirty="0">
                  <a:solidFill>
                    <a:schemeClr val="dk1"/>
                  </a:solidFill>
                  <a:latin typeface="+mn-lt"/>
                  <a:ea typeface="+mn-ea"/>
                  <a:cs typeface="+mn-cs"/>
                </a:rPr>
                <a:t> (int s = A; s &gt;= x; --s) {</a:t>
              </a:r>
            </a:p>
          </p:txBody>
        </p:sp>
        <p:sp>
          <p:nvSpPr>
            <p:cNvPr id="9" name="TextBox 9"/>
            <p:cNvSpPr txBox="1"/>
            <p:nvPr/>
          </p:nvSpPr>
          <p:spPr>
            <a:xfrm>
              <a:off x="1491234" y="4575810"/>
              <a:ext cx="9343445" cy="984885"/>
            </a:xfrm>
            <a:prstGeom prst="rect">
              <a:avLst/>
            </a:prstGeom>
            <a:noFill/>
            <a:ln>
              <a:noFill/>
            </a:ln>
          </p:spPr>
          <p:txBody>
            <a:bodyPr wrap="square" lIns="0" tIns="0" rIns="0" bIns="0" anchor="t" anchorCtr="0">
              <a:spAutoFit/>
            </a:bodyPr>
            <a:lstStyle/>
            <a:p>
              <a:pPr algn="l"/>
              <a:r>
                <a:rPr lang="zh-CN" sz="3200" dirty="0">
                  <a:solidFill>
                    <a:schemeClr val="dk1"/>
                  </a:solidFill>
                  <a:latin typeface="+mn-lt"/>
                  <a:ea typeface="+mn-ea"/>
                  <a:cs typeface="+mn-cs"/>
                </a:rPr>
                <a:t>            dp[s] = (dp[s] + dp[s - x]) % MOD;</a:t>
              </a:r>
            </a:p>
          </p:txBody>
        </p:sp>
        <p:sp>
          <p:nvSpPr>
            <p:cNvPr id="10" name="TextBox 10"/>
            <p:cNvSpPr txBox="1"/>
            <p:nvPr/>
          </p:nvSpPr>
          <p:spPr>
            <a:xfrm>
              <a:off x="1491234" y="5090160"/>
              <a:ext cx="1826628" cy="492443"/>
            </a:xfrm>
            <a:prstGeom prst="rect">
              <a:avLst/>
            </a:prstGeom>
            <a:noFill/>
            <a:ln>
              <a:noFill/>
            </a:ln>
          </p:spPr>
          <p:txBody>
            <a:bodyPr wrap="square" lIns="0" tIns="0" rIns="0" bIns="0" anchor="t" anchorCtr="0">
              <a:spAutoFit/>
            </a:bodyPr>
            <a:lstStyle/>
            <a:p>
              <a:pPr algn="l"/>
              <a:r>
                <a:rPr lang="zh-CN" sz="3200" dirty="0">
                  <a:solidFill>
                    <a:schemeClr val="dk1"/>
                  </a:solidFill>
                  <a:latin typeface="+mn-lt"/>
                  <a:ea typeface="+mn-ea"/>
                  <a:cs typeface="+mn-cs"/>
                </a:rPr>
                <a:t>        }</a:t>
              </a:r>
            </a:p>
          </p:txBody>
        </p:sp>
        <p:sp>
          <p:nvSpPr>
            <p:cNvPr id="11" name="TextBox 11"/>
            <p:cNvSpPr txBox="1"/>
            <p:nvPr/>
          </p:nvSpPr>
          <p:spPr>
            <a:xfrm>
              <a:off x="1491234" y="5852160"/>
              <a:ext cx="7585291" cy="492443"/>
            </a:xfrm>
            <a:prstGeom prst="rect">
              <a:avLst/>
            </a:prstGeom>
            <a:noFill/>
            <a:ln>
              <a:noFill/>
            </a:ln>
          </p:spPr>
          <p:txBody>
            <a:bodyPr wrap="square" lIns="0" tIns="0" rIns="0" bIns="0" anchor="t" anchorCtr="0">
              <a:spAutoFit/>
            </a:bodyPr>
            <a:lstStyle/>
            <a:p>
              <a:pPr algn="l"/>
              <a:r>
                <a:rPr lang="zh-CN" sz="3200" dirty="0">
                  <a:solidFill>
                    <a:srgbClr val="008000"/>
                  </a:solidFill>
                  <a:latin typeface="+mn-lt"/>
                  <a:ea typeface="+mn-ea"/>
                  <a:cs typeface="+mn-cs"/>
                </a:rPr>
                <a:t>        // </a:t>
              </a:r>
              <a:r>
                <a:rPr lang="zh-CN" altLang="en-US" sz="3200" dirty="0">
                  <a:solidFill>
                    <a:srgbClr val="008000"/>
                  </a:solidFill>
                  <a:latin typeface="+mn-lt"/>
                  <a:ea typeface="+mn-ea"/>
                  <a:cs typeface="+mn-cs"/>
                </a:rPr>
                <a:t>全部选法翻倍</a:t>
              </a:r>
              <a:endParaRPr lang="zh-CN" sz="3200" dirty="0">
                <a:solidFill>
                  <a:srgbClr val="008000"/>
                </a:solidFill>
                <a:latin typeface="+mn-lt"/>
                <a:ea typeface="+mn-ea"/>
                <a:cs typeface="+mn-cs"/>
              </a:endParaRPr>
            </a:p>
          </p:txBody>
        </p:sp>
        <p:sp>
          <p:nvSpPr>
            <p:cNvPr id="12" name="TextBox 12"/>
            <p:cNvSpPr txBox="1"/>
            <p:nvPr/>
          </p:nvSpPr>
          <p:spPr>
            <a:xfrm>
              <a:off x="1491234" y="6366510"/>
              <a:ext cx="6508136" cy="984885"/>
            </a:xfrm>
            <a:prstGeom prst="rect">
              <a:avLst/>
            </a:prstGeom>
            <a:noFill/>
            <a:ln>
              <a:noFill/>
            </a:ln>
          </p:spPr>
          <p:txBody>
            <a:bodyPr wrap="square" lIns="0" tIns="0" rIns="0" bIns="0" anchor="t" anchorCtr="0">
              <a:spAutoFit/>
            </a:bodyPr>
            <a:lstStyle/>
            <a:p>
              <a:pPr algn="l"/>
              <a:r>
                <a:rPr lang="zh-CN" sz="3200" dirty="0">
                  <a:solidFill>
                    <a:schemeClr val="dk1"/>
                  </a:solidFill>
                  <a:latin typeface="+mn-lt"/>
                  <a:ea typeface="+mn-ea"/>
                  <a:cs typeface="+mn-cs"/>
                </a:rPr>
                <a:t>        total = total * 2 % MOD;</a:t>
              </a:r>
            </a:p>
          </p:txBody>
        </p:sp>
        <p:sp>
          <p:nvSpPr>
            <p:cNvPr id="13" name="TextBox 13"/>
            <p:cNvSpPr txBox="1"/>
            <p:nvPr/>
          </p:nvSpPr>
          <p:spPr>
            <a:xfrm>
              <a:off x="1491234" y="6880860"/>
              <a:ext cx="1026986" cy="492443"/>
            </a:xfrm>
            <a:prstGeom prst="rect">
              <a:avLst/>
            </a:prstGeom>
            <a:noFill/>
            <a:ln>
              <a:noFill/>
            </a:ln>
          </p:spPr>
          <p:txBody>
            <a:bodyPr wrap="square" lIns="0" tIns="0" rIns="0" bIns="0" anchor="t" anchorCtr="0">
              <a:spAutoFit/>
            </a:bodyPr>
            <a:lstStyle/>
            <a:p>
              <a:pPr algn="l"/>
              <a:r>
                <a:rPr lang="zh-CN" sz="3200" dirty="0">
                  <a:solidFill>
                    <a:schemeClr val="dk1"/>
                  </a:solidFill>
                  <a:latin typeface="+mn-lt"/>
                  <a:ea typeface="+mn-ea"/>
                  <a:cs typeface="+mn-cs"/>
                </a:rPr>
                <a:t>    }</a:t>
              </a:r>
            </a:p>
          </p:txBody>
        </p:sp>
      </p:gr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3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hapter-slot Placeholder Carrier"/>
          <p:cNvSpPr txBox="1">
            <a:spLocks noGrp="1"/>
          </p:cNvSpPr>
          <p:nvPr>
            <p:ph type="subTitle" idx="1"/>
          </p:nvPr>
        </p:nvSpPr>
        <p:spPr>
          <a:xfrm>
            <a:off x="1546860" y="1257300"/>
            <a:ext cx="2049780" cy="586740"/>
          </a:xfrm>
          <a:prstGeom prst="rect">
            <a:avLst/>
          </a:prstGeom>
          <a:noFill/>
          <a:ln>
            <a:noFill/>
          </a:ln>
        </p:spPr>
        <p:txBody>
          <a:bodyPr wrap="square" lIns="0" tIns="0" rIns="0" bIns="0" anchor="t" anchorCtr="0">
            <a:spAutoFit/>
          </a:bodyPr>
          <a:lstStyle/>
          <a:p>
            <a:pPr marL="0" indent="0" algn="l">
              <a:buNone/>
            </a:pPr>
            <a:r>
              <a:rPr lang="zh-CN" sz="3000" b="1" dirty="0">
                <a:solidFill>
                  <a:srgbClr val="FFFFFF"/>
                </a:solidFill>
                <a:latin typeface="+mn-lt"/>
                <a:ea typeface="+mn-ea"/>
                <a:cs typeface="+mn-cs"/>
              </a:rPr>
              <a:t>代码与执行</a:t>
            </a:r>
          </a:p>
        </p:txBody>
      </p:sp>
      <p:sp>
        <p:nvSpPr>
          <p:cNvPr id="6" name="title-slot Placeholder Carrier"/>
          <p:cNvSpPr txBox="1">
            <a:spLocks noGrp="1"/>
          </p:cNvSpPr>
          <p:nvPr>
            <p:ph type="title"/>
          </p:nvPr>
        </p:nvSpPr>
        <p:spPr>
          <a:xfrm>
            <a:off x="1352550" y="2248852"/>
            <a:ext cx="7180364" cy="790575"/>
          </a:xfrm>
          <a:prstGeom prst="rect">
            <a:avLst/>
          </a:prstGeom>
          <a:noFill/>
          <a:ln>
            <a:noFill/>
          </a:ln>
        </p:spPr>
        <p:txBody>
          <a:bodyPr wrap="square" lIns="0" tIns="0" rIns="0" bIns="0" anchor="t" anchorCtr="0">
            <a:spAutoFit/>
          </a:bodyPr>
          <a:lstStyle/>
          <a:p>
            <a:pPr algn="l"/>
            <a:r>
              <a:rPr lang="zh-CN" sz="4050" b="1" dirty="0">
                <a:solidFill>
                  <a:schemeClr val="accent1"/>
                </a:solidFill>
                <a:latin typeface="+mj-lt"/>
                <a:ea typeface="+mj-ea"/>
                <a:cs typeface="+mj-cs"/>
              </a:rPr>
              <a:t>代码片段 4：输出与取模细节</a:t>
            </a:r>
          </a:p>
        </p:txBody>
      </p:sp>
      <p:grpSp>
        <p:nvGrpSpPr>
          <p:cNvPr id="8" name="Group 8"/>
          <p:cNvGrpSpPr/>
          <p:nvPr/>
        </p:nvGrpSpPr>
        <p:grpSpPr>
          <a:xfrm>
            <a:off x="1546860" y="3901361"/>
            <a:ext cx="3799332" cy="2403991"/>
            <a:chOff x="1510284" y="3423285"/>
            <a:chExt cx="3799332" cy="2403991"/>
          </a:xfrm>
        </p:grpSpPr>
        <p:sp>
          <p:nvSpPr>
            <p:cNvPr id="7" name="TextBox 7"/>
            <p:cNvSpPr txBox="1"/>
            <p:nvPr/>
          </p:nvSpPr>
          <p:spPr>
            <a:xfrm>
              <a:off x="1510284" y="3423285"/>
              <a:ext cx="3799332" cy="2403991"/>
            </a:xfrm>
            <a:prstGeom prst="rect">
              <a:avLst/>
            </a:prstGeom>
            <a:noFill/>
            <a:ln>
              <a:noFill/>
            </a:ln>
          </p:spPr>
          <p:txBody>
            <a:bodyPr wrap="square" lIns="0" tIns="0" rIns="0" bIns="0" anchor="t" anchorCtr="0">
              <a:spAutoFit/>
            </a:bodyPr>
            <a:lstStyle/>
            <a:p>
              <a:pPr algn="l">
                <a:lnSpc>
                  <a:spcPct val="150000"/>
                </a:lnSpc>
              </a:pPr>
              <a:r>
                <a:rPr lang="zh-CN" sz="3600" dirty="0">
                  <a:solidFill>
                    <a:schemeClr val="dk1"/>
                  </a:solidFill>
                  <a:latin typeface="+mn-lt"/>
                  <a:ea typeface="+mn-ea"/>
                  <a:cs typeface="+mn-cs"/>
                </a:rPr>
                <a:t>cout &lt;&lt; ans;</a:t>
              </a:r>
              <a:br>
                <a:rPr sz="2800" dirty="0"/>
              </a:br>
              <a:r>
                <a:rPr lang="zh-CN" sz="3600" dirty="0">
                  <a:solidFill>
                    <a:schemeClr val="dk1"/>
                  </a:solidFill>
                  <a:latin typeface="+mn-lt"/>
                  <a:ea typeface="+mn-ea"/>
                  <a:cs typeface="+mn-cs"/>
                </a:rPr>
                <a:t>    </a:t>
              </a:r>
              <a:r>
                <a:rPr lang="zh-CN" sz="3600" dirty="0">
                  <a:solidFill>
                    <a:srgbClr val="0000FF"/>
                  </a:solidFill>
                  <a:latin typeface="+mn-lt"/>
                  <a:ea typeface="+mn-ea"/>
                  <a:cs typeface="+mn-cs"/>
                </a:rPr>
                <a:t>return</a:t>
              </a:r>
              <a:r>
                <a:rPr lang="zh-CN" sz="3600" dirty="0">
                  <a:solidFill>
                    <a:schemeClr val="dk1"/>
                  </a:solidFill>
                  <a:latin typeface="+mn-lt"/>
                  <a:ea typeface="+mn-ea"/>
                  <a:cs typeface="+mn-cs"/>
                </a:rPr>
                <a:t> 0;</a:t>
              </a:r>
              <a:br>
                <a:rPr sz="2800" dirty="0"/>
              </a:br>
              <a:r>
                <a:rPr lang="zh-CN" sz="3600" dirty="0">
                  <a:solidFill>
                    <a:schemeClr val="dk1"/>
                  </a:solidFill>
                  <a:latin typeface="+mn-lt"/>
                  <a:ea typeface="+mn-ea"/>
                  <a:cs typeface="+mn-cs"/>
                </a:rPr>
                <a:t>}</a:t>
              </a:r>
            </a:p>
          </p:txBody>
        </p:sp>
      </p:grpSp>
      <p:grpSp>
        <p:nvGrpSpPr>
          <p:cNvPr id="10" name="Group 10"/>
          <p:cNvGrpSpPr/>
          <p:nvPr/>
        </p:nvGrpSpPr>
        <p:grpSpPr>
          <a:xfrm>
            <a:off x="3070636" y="7450839"/>
            <a:ext cx="12146728" cy="1174617"/>
            <a:chOff x="1692311" y="5372100"/>
            <a:chExt cx="12146728" cy="1174617"/>
          </a:xfrm>
        </p:grpSpPr>
        <p:sp>
          <p:nvSpPr>
            <p:cNvPr id="9" name="TextBox 9"/>
            <p:cNvSpPr txBox="1"/>
            <p:nvPr/>
          </p:nvSpPr>
          <p:spPr>
            <a:xfrm>
              <a:off x="1692311" y="5372100"/>
              <a:ext cx="12146728" cy="1174617"/>
            </a:xfrm>
            <a:prstGeom prst="rect">
              <a:avLst/>
            </a:prstGeom>
            <a:noFill/>
            <a:ln>
              <a:noFill/>
            </a:ln>
          </p:spPr>
          <p:txBody>
            <a:bodyPr wrap="square" lIns="0" tIns="0" rIns="0" bIns="0" anchor="t" anchorCtr="0">
              <a:spAutoFit/>
            </a:bodyPr>
            <a:lstStyle/>
            <a:p>
              <a:pPr algn="l">
                <a:lnSpc>
                  <a:spcPts val="4800"/>
                </a:lnSpc>
              </a:pPr>
              <a:r>
                <a:rPr lang="zh-CN" sz="3200" dirty="0">
                  <a:solidFill>
                    <a:schemeClr val="dk1"/>
                  </a:solidFill>
                  <a:latin typeface="+mn-lt"/>
                  <a:ea typeface="+mn-ea"/>
                  <a:cs typeface="+mn-cs"/>
                </a:rPr>
                <a:t>每次加法后取模，不会改变最终要求的余数。</a:t>
              </a:r>
              <a:br>
                <a:rPr sz="2000" dirty="0"/>
              </a:br>
              <a:r>
                <a:rPr lang="zh-CN" altLang="en-US" sz="3200" dirty="0">
                  <a:solidFill>
                    <a:schemeClr val="dk1"/>
                  </a:solidFill>
                  <a:latin typeface="+mn-lt"/>
                  <a:ea typeface="+mn-ea"/>
                  <a:cs typeface="+mn-cs"/>
                </a:rPr>
                <a:t>而</a:t>
              </a:r>
              <a:r>
                <a:rPr lang="zh-CN" sz="3200" dirty="0">
                  <a:solidFill>
                    <a:schemeClr val="dk1"/>
                  </a:solidFill>
                  <a:latin typeface="+mn-lt"/>
                  <a:ea typeface="+mn-ea"/>
                  <a:cs typeface="+mn-cs"/>
                </a:rPr>
                <a:t>total 和 bad 是余数，total−bad 可能为负，需先加 MOD。</a:t>
              </a:r>
            </a:p>
          </p:txBody>
        </p:sp>
      </p:gr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3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hapter-slot Placeholder Carrier"/>
          <p:cNvSpPr txBox="1">
            <a:spLocks noGrp="1"/>
          </p:cNvSpPr>
          <p:nvPr>
            <p:ph type="subTitle" idx="1"/>
          </p:nvPr>
        </p:nvSpPr>
        <p:spPr>
          <a:xfrm>
            <a:off x="1546860" y="1257300"/>
            <a:ext cx="2049780" cy="586740"/>
          </a:xfrm>
          <a:prstGeom prst="rect">
            <a:avLst/>
          </a:prstGeom>
          <a:noFill/>
          <a:ln>
            <a:noFill/>
          </a:ln>
        </p:spPr>
        <p:txBody>
          <a:bodyPr wrap="square" lIns="0" tIns="0" rIns="0" bIns="0" anchor="t" anchorCtr="0">
            <a:spAutoFit/>
          </a:bodyPr>
          <a:lstStyle/>
          <a:p>
            <a:pPr marL="0" indent="0" algn="l">
              <a:buNone/>
            </a:pPr>
            <a:r>
              <a:rPr lang="zh-CN" sz="3000" b="1" dirty="0">
                <a:solidFill>
                  <a:srgbClr val="FFFFFF"/>
                </a:solidFill>
                <a:latin typeface="+mn-lt"/>
                <a:ea typeface="+mn-ea"/>
                <a:cs typeface="+mn-cs"/>
              </a:rPr>
              <a:t>代码与执行</a:t>
            </a:r>
          </a:p>
        </p:txBody>
      </p:sp>
      <p:sp>
        <p:nvSpPr>
          <p:cNvPr id="6" name="title-slot Placeholder Carrier"/>
          <p:cNvSpPr txBox="1">
            <a:spLocks noGrp="1"/>
          </p:cNvSpPr>
          <p:nvPr>
            <p:ph type="title"/>
          </p:nvPr>
        </p:nvSpPr>
        <p:spPr>
          <a:xfrm>
            <a:off x="1352550" y="2248852"/>
            <a:ext cx="6935019" cy="623248"/>
          </a:xfrm>
          <a:prstGeom prst="rect">
            <a:avLst/>
          </a:prstGeom>
          <a:noFill/>
          <a:ln>
            <a:noFill/>
          </a:ln>
        </p:spPr>
        <p:txBody>
          <a:bodyPr wrap="square" lIns="0" tIns="0" rIns="0" bIns="0" anchor="t" anchorCtr="0">
            <a:spAutoFit/>
          </a:bodyPr>
          <a:lstStyle/>
          <a:p>
            <a:pPr algn="l"/>
            <a:r>
              <a:rPr lang="zh-CN" altLang="en-US" sz="4050" b="1" dirty="0">
                <a:solidFill>
                  <a:schemeClr val="accent1"/>
                </a:solidFill>
                <a:latin typeface="+mj-lt"/>
                <a:ea typeface="+mj-ea"/>
                <a:cs typeface="+mj-cs"/>
              </a:rPr>
              <a:t>手动举例执行</a:t>
            </a:r>
            <a:endParaRPr lang="zh-CN" sz="4050" b="1" dirty="0">
              <a:solidFill>
                <a:schemeClr val="accent1"/>
              </a:solidFill>
              <a:latin typeface="+mj-lt"/>
              <a:ea typeface="+mj-ea"/>
              <a:cs typeface="+mj-cs"/>
            </a:endParaRPr>
          </a:p>
        </p:txBody>
      </p:sp>
      <p:grpSp>
        <p:nvGrpSpPr>
          <p:cNvPr id="9" name="Group 9"/>
          <p:cNvGrpSpPr/>
          <p:nvPr/>
        </p:nvGrpSpPr>
        <p:grpSpPr>
          <a:xfrm>
            <a:off x="1508760" y="3438525"/>
            <a:ext cx="9642348" cy="1253490"/>
            <a:chOff x="1508760" y="3438525"/>
            <a:chExt cx="9642348" cy="1253490"/>
          </a:xfrm>
        </p:grpSpPr>
        <p:sp>
          <p:nvSpPr>
            <p:cNvPr id="7" name="TextBox 7"/>
            <p:cNvSpPr txBox="1"/>
            <p:nvPr/>
          </p:nvSpPr>
          <p:spPr>
            <a:xfrm>
              <a:off x="1508760" y="3438525"/>
              <a:ext cx="7577328" cy="461665"/>
            </a:xfrm>
            <a:prstGeom prst="rect">
              <a:avLst/>
            </a:prstGeom>
            <a:noFill/>
            <a:ln>
              <a:noFill/>
            </a:ln>
          </p:spPr>
          <p:txBody>
            <a:bodyPr wrap="square" lIns="0" tIns="0" rIns="0" bIns="0" anchor="t" anchorCtr="0">
              <a:spAutoFit/>
            </a:bodyPr>
            <a:lstStyle/>
            <a:p>
              <a:pPr algn="l"/>
              <a:r>
                <a:rPr lang="zh-CN" sz="3000" dirty="0">
                  <a:solidFill>
                    <a:schemeClr val="dk1"/>
                  </a:solidFill>
                  <a:latin typeface="+mn-lt"/>
                  <a:ea typeface="+mn-ea"/>
                  <a:cs typeface="+mn-cs"/>
                </a:rPr>
                <a:t>例：1，2，3，4；</a:t>
              </a:r>
            </a:p>
          </p:txBody>
        </p:sp>
        <p:sp>
          <p:nvSpPr>
            <p:cNvPr id="8" name="TextBox 8"/>
            <p:cNvSpPr txBox="1"/>
            <p:nvPr/>
          </p:nvSpPr>
          <p:spPr>
            <a:xfrm>
              <a:off x="1508760" y="4105275"/>
              <a:ext cx="9642348" cy="586740"/>
            </a:xfrm>
            <a:prstGeom prst="rect">
              <a:avLst/>
            </a:prstGeom>
            <a:noFill/>
            <a:ln>
              <a:noFill/>
            </a:ln>
          </p:spPr>
          <p:txBody>
            <a:bodyPr wrap="square" lIns="0" tIns="0" rIns="0" bIns="0" anchor="t" anchorCtr="0">
              <a:spAutoFit/>
            </a:bodyPr>
            <a:lstStyle/>
            <a:p>
              <a:pPr algn="l"/>
              <a:r>
                <a:rPr lang="zh-CN" sz="3000" dirty="0">
                  <a:solidFill>
                    <a:schemeClr val="accent1"/>
                  </a:solidFill>
                  <a:latin typeface="+mn-lt"/>
                  <a:ea typeface="+mn-ea"/>
                  <a:cs typeface="+mn-cs"/>
                </a:rPr>
                <a:t>初始 dp[0..4] = [1, 0, 0, 0, 0]；total = 1。</a:t>
              </a:r>
            </a:p>
          </p:txBody>
        </p:sp>
      </p:grpSp>
      <p:grpSp>
        <p:nvGrpSpPr>
          <p:cNvPr id="12" name="Group 12"/>
          <p:cNvGrpSpPr/>
          <p:nvPr/>
        </p:nvGrpSpPr>
        <p:grpSpPr>
          <a:xfrm>
            <a:off x="1508760" y="5534025"/>
            <a:ext cx="10046208" cy="1253490"/>
            <a:chOff x="1508760" y="5534025"/>
            <a:chExt cx="10046208" cy="1253490"/>
          </a:xfrm>
        </p:grpSpPr>
        <p:sp>
          <p:nvSpPr>
            <p:cNvPr id="10" name="TextBox 10"/>
            <p:cNvSpPr txBox="1"/>
            <p:nvPr/>
          </p:nvSpPr>
          <p:spPr>
            <a:xfrm>
              <a:off x="1508760" y="5534025"/>
              <a:ext cx="8087487" cy="586740"/>
            </a:xfrm>
            <a:prstGeom prst="rect">
              <a:avLst/>
            </a:prstGeom>
            <a:noFill/>
            <a:ln>
              <a:noFill/>
            </a:ln>
          </p:spPr>
          <p:txBody>
            <a:bodyPr wrap="square" lIns="0" tIns="0" rIns="0" bIns="0" anchor="t" anchorCtr="0">
              <a:spAutoFit/>
            </a:bodyPr>
            <a:lstStyle/>
            <a:p>
              <a:pPr algn="l"/>
              <a:r>
                <a:rPr lang="zh-CN" sz="3000" dirty="0">
                  <a:solidFill>
                    <a:schemeClr val="dk1"/>
                  </a:solidFill>
                  <a:latin typeface="+mn-lt"/>
                  <a:ea typeface="+mn-ea"/>
                  <a:cs typeface="+mn-cs"/>
                </a:rPr>
                <a:t>当前 x = 1：bad = dp[0] + dp[1] = 1。</a:t>
              </a:r>
            </a:p>
          </p:txBody>
        </p:sp>
        <p:sp>
          <p:nvSpPr>
            <p:cNvPr id="11" name="TextBox 11"/>
            <p:cNvSpPr txBox="1"/>
            <p:nvPr/>
          </p:nvSpPr>
          <p:spPr>
            <a:xfrm>
              <a:off x="1508760" y="6200775"/>
              <a:ext cx="10046208" cy="586740"/>
            </a:xfrm>
            <a:prstGeom prst="rect">
              <a:avLst/>
            </a:prstGeom>
            <a:noFill/>
            <a:ln>
              <a:noFill/>
            </a:ln>
          </p:spPr>
          <p:txBody>
            <a:bodyPr wrap="square" lIns="0" tIns="0" rIns="0" bIns="0" anchor="t" anchorCtr="0">
              <a:spAutoFit/>
            </a:bodyPr>
            <a:lstStyle/>
            <a:p>
              <a:pPr algn="l"/>
              <a:r>
                <a:rPr lang="zh-CN" sz="3000" dirty="0">
                  <a:solidFill>
                    <a:schemeClr val="accent2"/>
                  </a:solidFill>
                  <a:latin typeface="+mn-lt"/>
                  <a:ea typeface="+mn-ea"/>
                  <a:cs typeface="+mn-cs"/>
                </a:rPr>
                <a:t>good = 1 − 1 = 0；只有当前一根，不能围成多边形。</a:t>
              </a:r>
            </a:p>
          </p:txBody>
        </p:sp>
      </p:grpSp>
      <p:grpSp>
        <p:nvGrpSpPr>
          <p:cNvPr id="15" name="Group 15"/>
          <p:cNvGrpSpPr/>
          <p:nvPr/>
        </p:nvGrpSpPr>
        <p:grpSpPr>
          <a:xfrm>
            <a:off x="1508760" y="7581900"/>
            <a:ext cx="9561576" cy="1253490"/>
            <a:chOff x="1508760" y="7581900"/>
            <a:chExt cx="9561576" cy="1253490"/>
          </a:xfrm>
        </p:grpSpPr>
        <p:sp>
          <p:nvSpPr>
            <p:cNvPr id="13" name="TextBox 13"/>
            <p:cNvSpPr txBox="1"/>
            <p:nvPr/>
          </p:nvSpPr>
          <p:spPr>
            <a:xfrm>
              <a:off x="1508760" y="7581900"/>
              <a:ext cx="8208645" cy="586740"/>
            </a:xfrm>
            <a:prstGeom prst="rect">
              <a:avLst/>
            </a:prstGeom>
            <a:noFill/>
            <a:ln>
              <a:noFill/>
            </a:ln>
          </p:spPr>
          <p:txBody>
            <a:bodyPr wrap="square" lIns="0" tIns="0" rIns="0" bIns="0" anchor="t" anchorCtr="0">
              <a:spAutoFit/>
            </a:bodyPr>
            <a:lstStyle/>
            <a:p>
              <a:pPr algn="l"/>
              <a:r>
                <a:rPr lang="zh-CN" sz="3000" dirty="0">
                  <a:solidFill>
                    <a:schemeClr val="dk1"/>
                  </a:solidFill>
                  <a:latin typeface="+mn-lt"/>
                  <a:ea typeface="+mn-ea"/>
                  <a:cs typeface="+mn-cs"/>
                </a:rPr>
                <a:t>再把这根 1 加入背包：dp[1] 增加 dp[0]。</a:t>
              </a:r>
            </a:p>
          </p:txBody>
        </p:sp>
        <p:sp>
          <p:nvSpPr>
            <p:cNvPr id="14" name="TextBox 14"/>
            <p:cNvSpPr txBox="1"/>
            <p:nvPr/>
          </p:nvSpPr>
          <p:spPr>
            <a:xfrm>
              <a:off x="1508760" y="8248650"/>
              <a:ext cx="9561576" cy="586740"/>
            </a:xfrm>
            <a:prstGeom prst="rect">
              <a:avLst/>
            </a:prstGeom>
            <a:noFill/>
            <a:ln>
              <a:noFill/>
            </a:ln>
          </p:spPr>
          <p:txBody>
            <a:bodyPr wrap="square" lIns="0" tIns="0" rIns="0" bIns="0" anchor="t" anchorCtr="0">
              <a:spAutoFit/>
            </a:bodyPr>
            <a:lstStyle/>
            <a:p>
              <a:pPr algn="l"/>
              <a:r>
                <a:rPr lang="zh-CN" sz="3000" dirty="0">
                  <a:solidFill>
                    <a:schemeClr val="accent1"/>
                  </a:solidFill>
                  <a:latin typeface="+mn-lt"/>
                  <a:ea typeface="+mn-ea"/>
                  <a:cs typeface="+mn-cs"/>
                </a:rPr>
                <a:t>更新后 [1, 1, 0, 0, 0]；total = 2；ans = 0。</a:t>
              </a:r>
            </a:p>
          </p:txBody>
        </p:sp>
      </p:gr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35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3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hapter-slot Placeholder Carrier"/>
          <p:cNvSpPr txBox="1">
            <a:spLocks noGrp="1"/>
          </p:cNvSpPr>
          <p:nvPr>
            <p:ph type="subTitle" idx="1"/>
          </p:nvPr>
        </p:nvSpPr>
        <p:spPr>
          <a:xfrm>
            <a:off x="1546860" y="1257300"/>
            <a:ext cx="2049780" cy="586740"/>
          </a:xfrm>
          <a:prstGeom prst="rect">
            <a:avLst/>
          </a:prstGeom>
          <a:noFill/>
          <a:ln>
            <a:noFill/>
          </a:ln>
        </p:spPr>
        <p:txBody>
          <a:bodyPr wrap="square" lIns="0" tIns="0" rIns="0" bIns="0" anchor="t" anchorCtr="0">
            <a:spAutoFit/>
          </a:bodyPr>
          <a:lstStyle/>
          <a:p>
            <a:pPr marL="0" indent="0" algn="l">
              <a:buNone/>
            </a:pPr>
            <a:r>
              <a:rPr lang="zh-CN" sz="3000" b="1" dirty="0">
                <a:solidFill>
                  <a:srgbClr val="FFFFFF"/>
                </a:solidFill>
                <a:latin typeface="+mn-lt"/>
                <a:ea typeface="+mn-ea"/>
                <a:cs typeface="+mn-cs"/>
              </a:rPr>
              <a:t>代码与执行</a:t>
            </a:r>
          </a:p>
        </p:txBody>
      </p:sp>
      <p:sp>
        <p:nvSpPr>
          <p:cNvPr id="6" name="title-slot Placeholder Carrier"/>
          <p:cNvSpPr txBox="1">
            <a:spLocks noGrp="1"/>
          </p:cNvSpPr>
          <p:nvPr>
            <p:ph type="title"/>
          </p:nvPr>
        </p:nvSpPr>
        <p:spPr>
          <a:xfrm>
            <a:off x="1352550" y="2248852"/>
            <a:ext cx="6989540" cy="790575"/>
          </a:xfrm>
          <a:prstGeom prst="rect">
            <a:avLst/>
          </a:prstGeom>
          <a:noFill/>
          <a:ln>
            <a:noFill/>
          </a:ln>
        </p:spPr>
        <p:txBody>
          <a:bodyPr wrap="square" lIns="0" tIns="0" rIns="0" bIns="0" anchor="t" anchorCtr="0">
            <a:spAutoFit/>
          </a:bodyPr>
          <a:lstStyle/>
          <a:p>
            <a:pPr algn="l"/>
            <a:r>
              <a:rPr lang="zh-CN" sz="4050" b="1" dirty="0">
                <a:solidFill>
                  <a:schemeClr val="accent1"/>
                </a:solidFill>
                <a:latin typeface="+mj-lt"/>
                <a:ea typeface="+mj-ea"/>
                <a:cs typeface="+mj-cs"/>
              </a:rPr>
              <a:t>手动执行：接着处理 2 和 3</a:t>
            </a:r>
          </a:p>
        </p:txBody>
      </p:sp>
      <p:grpSp>
        <p:nvGrpSpPr>
          <p:cNvPr id="9" name="Group 9"/>
          <p:cNvGrpSpPr/>
          <p:nvPr/>
        </p:nvGrpSpPr>
        <p:grpSpPr>
          <a:xfrm>
            <a:off x="1507236" y="3406140"/>
            <a:ext cx="8223504" cy="1905000"/>
            <a:chOff x="1507236" y="3406140"/>
            <a:chExt cx="8223504" cy="1905000"/>
          </a:xfrm>
        </p:grpSpPr>
        <p:sp>
          <p:nvSpPr>
            <p:cNvPr id="7" name="TextBox 7"/>
            <p:cNvSpPr txBox="1"/>
            <p:nvPr/>
          </p:nvSpPr>
          <p:spPr>
            <a:xfrm>
              <a:off x="1507236" y="3406140"/>
              <a:ext cx="7052615" cy="645414"/>
            </a:xfrm>
            <a:prstGeom prst="rect">
              <a:avLst/>
            </a:prstGeom>
            <a:noFill/>
            <a:ln>
              <a:noFill/>
            </a:ln>
          </p:spPr>
          <p:txBody>
            <a:bodyPr wrap="square" lIns="0" tIns="0" rIns="0" bIns="0" anchor="t" anchorCtr="0">
              <a:spAutoFit/>
            </a:bodyPr>
            <a:lstStyle/>
            <a:p>
              <a:pPr algn="l"/>
              <a:r>
                <a:rPr lang="zh-CN" sz="3300" dirty="0">
                  <a:solidFill>
                    <a:schemeClr val="accent1"/>
                  </a:solidFill>
                  <a:latin typeface="+mn-lt"/>
                  <a:ea typeface="+mn-ea"/>
                  <a:cs typeface="+mn-cs"/>
                </a:rPr>
                <a:t>当前 x = 2，查询前 total = 2。</a:t>
              </a:r>
            </a:p>
          </p:txBody>
        </p:sp>
        <p:sp>
          <p:nvSpPr>
            <p:cNvPr id="8" name="TextBox 8"/>
            <p:cNvSpPr txBox="1"/>
            <p:nvPr/>
          </p:nvSpPr>
          <p:spPr>
            <a:xfrm>
              <a:off x="1508760" y="4105275"/>
              <a:ext cx="8221980" cy="1205865"/>
            </a:xfrm>
            <a:prstGeom prst="rect">
              <a:avLst/>
            </a:prstGeom>
            <a:noFill/>
            <a:ln>
              <a:noFill/>
            </a:ln>
          </p:spPr>
          <p:txBody>
            <a:bodyPr wrap="square" lIns="0" tIns="0" rIns="0" bIns="0" anchor="t" anchorCtr="0">
              <a:spAutoFit/>
            </a:bodyPr>
            <a:lstStyle/>
            <a:p>
              <a:pPr algn="l">
                <a:lnSpc>
                  <a:spcPts val="4875"/>
                </a:lnSpc>
              </a:pPr>
              <a:r>
                <a:rPr lang="zh-CN" sz="3000" dirty="0">
                  <a:solidFill>
                    <a:schemeClr val="dk1"/>
                  </a:solidFill>
                  <a:latin typeface="+mn-lt"/>
                  <a:ea typeface="+mn-ea"/>
                  <a:cs typeface="+mn-cs"/>
                </a:rPr>
                <a:t>bad = 1 + 1 + 0 = 2，所以 good = 0。</a:t>
              </a:r>
              <a:br/>
              <a:r>
                <a:rPr lang="zh-CN" sz="3000" dirty="0">
                  <a:solidFill>
                    <a:schemeClr val="dk1"/>
                  </a:solidFill>
                  <a:latin typeface="+mn-lt"/>
                  <a:ea typeface="+mn-ea"/>
                  <a:cs typeface="+mn-cs"/>
                </a:rPr>
                <a:t>更新后 dp = [1, 1, 1, 1, 0]；total = 4。</a:t>
              </a:r>
            </a:p>
          </p:txBody>
        </p:sp>
      </p:grpSp>
      <p:grpSp>
        <p:nvGrpSpPr>
          <p:cNvPr id="12" name="Group 12"/>
          <p:cNvGrpSpPr/>
          <p:nvPr/>
        </p:nvGrpSpPr>
        <p:grpSpPr>
          <a:xfrm>
            <a:off x="1507236" y="6025515"/>
            <a:ext cx="8261604" cy="1905000"/>
            <a:chOff x="1507236" y="6025515"/>
            <a:chExt cx="8261604" cy="1905000"/>
          </a:xfrm>
        </p:grpSpPr>
        <p:sp>
          <p:nvSpPr>
            <p:cNvPr id="10" name="TextBox 10"/>
            <p:cNvSpPr txBox="1"/>
            <p:nvPr/>
          </p:nvSpPr>
          <p:spPr>
            <a:xfrm>
              <a:off x="1507236" y="6025515"/>
              <a:ext cx="7052615" cy="645414"/>
            </a:xfrm>
            <a:prstGeom prst="rect">
              <a:avLst/>
            </a:prstGeom>
            <a:noFill/>
            <a:ln>
              <a:noFill/>
            </a:ln>
          </p:spPr>
          <p:txBody>
            <a:bodyPr wrap="square" lIns="0" tIns="0" rIns="0" bIns="0" anchor="t" anchorCtr="0">
              <a:spAutoFit/>
            </a:bodyPr>
            <a:lstStyle/>
            <a:p>
              <a:pPr algn="l"/>
              <a:r>
                <a:rPr lang="zh-CN" sz="3300" dirty="0">
                  <a:solidFill>
                    <a:schemeClr val="accent1"/>
                  </a:solidFill>
                  <a:latin typeface="+mn-lt"/>
                  <a:ea typeface="+mn-ea"/>
                  <a:cs typeface="+mn-cs"/>
                </a:rPr>
                <a:t>当前 x = 3，查询前 total = 4。</a:t>
              </a:r>
            </a:p>
          </p:txBody>
        </p:sp>
        <p:sp>
          <p:nvSpPr>
            <p:cNvPr id="11" name="TextBox 11"/>
            <p:cNvSpPr txBox="1"/>
            <p:nvPr/>
          </p:nvSpPr>
          <p:spPr>
            <a:xfrm>
              <a:off x="1508760" y="6724650"/>
              <a:ext cx="8260080" cy="1205865"/>
            </a:xfrm>
            <a:prstGeom prst="rect">
              <a:avLst/>
            </a:prstGeom>
            <a:noFill/>
            <a:ln>
              <a:noFill/>
            </a:ln>
          </p:spPr>
          <p:txBody>
            <a:bodyPr wrap="square" lIns="0" tIns="0" rIns="0" bIns="0" anchor="t" anchorCtr="0">
              <a:spAutoFit/>
            </a:bodyPr>
            <a:lstStyle/>
            <a:p>
              <a:pPr algn="l">
                <a:lnSpc>
                  <a:spcPts val="4875"/>
                </a:lnSpc>
              </a:pPr>
              <a:r>
                <a:rPr lang="zh-CN" sz="3000" dirty="0">
                  <a:solidFill>
                    <a:schemeClr val="dk1"/>
                  </a:solidFill>
                  <a:latin typeface="+mn-lt"/>
                  <a:ea typeface="+mn-ea"/>
                  <a:cs typeface="+mn-cs"/>
                </a:rPr>
                <a:t>bad = 1 + 1 + 1 + 1 = 4，所以 good = 0。</a:t>
              </a:r>
              <a:br>
                <a:rPr dirty="0"/>
              </a:br>
              <a:r>
                <a:rPr lang="zh-CN" sz="3000" dirty="0">
                  <a:solidFill>
                    <a:schemeClr val="dk1"/>
                  </a:solidFill>
                  <a:latin typeface="+mn-lt"/>
                  <a:ea typeface="+mn-ea"/>
                  <a:cs typeface="+mn-cs"/>
                </a:rPr>
                <a:t>更新后 dp = [1, 1, 1, 2, 1]；total = 8。</a:t>
              </a:r>
            </a:p>
          </p:txBody>
        </p:sp>
      </p:grpSp>
      <p:grpSp>
        <p:nvGrpSpPr>
          <p:cNvPr id="14" name="Group 14"/>
          <p:cNvGrpSpPr/>
          <p:nvPr/>
        </p:nvGrpSpPr>
        <p:grpSpPr>
          <a:xfrm>
            <a:off x="1508760" y="8582025"/>
            <a:ext cx="8551926" cy="586740"/>
            <a:chOff x="1508760" y="8582025"/>
            <a:chExt cx="8551926" cy="586740"/>
          </a:xfrm>
        </p:grpSpPr>
        <p:sp>
          <p:nvSpPr>
            <p:cNvPr id="13" name="TextBox 13"/>
            <p:cNvSpPr txBox="1"/>
            <p:nvPr/>
          </p:nvSpPr>
          <p:spPr>
            <a:xfrm>
              <a:off x="1508760" y="8582025"/>
              <a:ext cx="8551926" cy="586740"/>
            </a:xfrm>
            <a:prstGeom prst="rect">
              <a:avLst/>
            </a:prstGeom>
            <a:noFill/>
            <a:ln>
              <a:noFill/>
            </a:ln>
          </p:spPr>
          <p:txBody>
            <a:bodyPr wrap="square" lIns="0" tIns="0" rIns="0" bIns="0" anchor="t" anchorCtr="0">
              <a:spAutoFit/>
            </a:bodyPr>
            <a:lstStyle/>
            <a:p>
              <a:pPr algn="l"/>
              <a:r>
                <a:rPr lang="zh-CN" sz="3000" dirty="0">
                  <a:solidFill>
                    <a:schemeClr val="accent2"/>
                  </a:solidFill>
                  <a:latin typeface="+mn-lt"/>
                  <a:ea typeface="+mn-ea"/>
                  <a:cs typeface="+mn-cs"/>
                </a:rPr>
                <a:t>此时 dp[3] = 2，分别对应 {3} 和 {1, 2}。</a:t>
              </a:r>
            </a:p>
          </p:txBody>
        </p:sp>
      </p:gr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35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3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hapter-slot Placeholder Carrier"/>
          <p:cNvSpPr txBox="1">
            <a:spLocks noGrp="1"/>
          </p:cNvSpPr>
          <p:nvPr>
            <p:ph type="subTitle" idx="1"/>
          </p:nvPr>
        </p:nvSpPr>
        <p:spPr>
          <a:xfrm>
            <a:off x="1546860" y="1257300"/>
            <a:ext cx="2049780" cy="586740"/>
          </a:xfrm>
          <a:prstGeom prst="rect">
            <a:avLst/>
          </a:prstGeom>
          <a:noFill/>
          <a:ln>
            <a:noFill/>
          </a:ln>
        </p:spPr>
        <p:txBody>
          <a:bodyPr wrap="square" lIns="0" tIns="0" rIns="0" bIns="0" anchor="t" anchorCtr="0">
            <a:spAutoFit/>
          </a:bodyPr>
          <a:lstStyle/>
          <a:p>
            <a:pPr marL="0" indent="0" algn="l">
              <a:buNone/>
            </a:pPr>
            <a:r>
              <a:rPr lang="zh-CN" sz="3000" b="1" dirty="0">
                <a:solidFill>
                  <a:srgbClr val="FFFFFF"/>
                </a:solidFill>
                <a:latin typeface="+mn-lt"/>
                <a:ea typeface="+mn-ea"/>
                <a:cs typeface="+mn-cs"/>
              </a:rPr>
              <a:t>代码与执行</a:t>
            </a:r>
          </a:p>
        </p:txBody>
      </p:sp>
      <p:sp>
        <p:nvSpPr>
          <p:cNvPr id="6" name="title-slot Placeholder Carrier"/>
          <p:cNvSpPr txBox="1">
            <a:spLocks noGrp="1"/>
          </p:cNvSpPr>
          <p:nvPr>
            <p:ph type="title"/>
          </p:nvPr>
        </p:nvSpPr>
        <p:spPr>
          <a:xfrm>
            <a:off x="1352550" y="2248852"/>
            <a:ext cx="7180364" cy="623248"/>
          </a:xfrm>
          <a:prstGeom prst="rect">
            <a:avLst/>
          </a:prstGeom>
          <a:noFill/>
          <a:ln>
            <a:noFill/>
          </a:ln>
        </p:spPr>
        <p:txBody>
          <a:bodyPr wrap="square" lIns="0" tIns="0" rIns="0" bIns="0" anchor="t" anchorCtr="0">
            <a:spAutoFit/>
          </a:bodyPr>
          <a:lstStyle/>
          <a:p>
            <a:pPr algn="l"/>
            <a:r>
              <a:rPr lang="zh-CN" sz="4050" b="1" dirty="0">
                <a:solidFill>
                  <a:schemeClr val="accent1"/>
                </a:solidFill>
                <a:latin typeface="+mj-lt"/>
                <a:ea typeface="+mj-ea"/>
                <a:cs typeface="+mj-cs"/>
              </a:rPr>
              <a:t>处理 4：产生合法贡献</a:t>
            </a:r>
          </a:p>
        </p:txBody>
      </p:sp>
      <p:grpSp>
        <p:nvGrpSpPr>
          <p:cNvPr id="9" name="Group 9"/>
          <p:cNvGrpSpPr/>
          <p:nvPr/>
        </p:nvGrpSpPr>
        <p:grpSpPr>
          <a:xfrm>
            <a:off x="1508760" y="3438525"/>
            <a:ext cx="11091134" cy="1253490"/>
            <a:chOff x="1508760" y="3438525"/>
            <a:chExt cx="11091134" cy="1253490"/>
          </a:xfrm>
        </p:grpSpPr>
        <p:sp>
          <p:nvSpPr>
            <p:cNvPr id="7" name="TextBox 7"/>
            <p:cNvSpPr txBox="1"/>
            <p:nvPr/>
          </p:nvSpPr>
          <p:spPr>
            <a:xfrm>
              <a:off x="1508760" y="3438525"/>
              <a:ext cx="11091134" cy="492443"/>
            </a:xfrm>
            <a:prstGeom prst="rect">
              <a:avLst/>
            </a:prstGeom>
            <a:noFill/>
            <a:ln>
              <a:noFill/>
            </a:ln>
          </p:spPr>
          <p:txBody>
            <a:bodyPr wrap="square" lIns="0" tIns="0" rIns="0" bIns="0" anchor="t" anchorCtr="0">
              <a:spAutoFit/>
            </a:bodyPr>
            <a:lstStyle/>
            <a:p>
              <a:pPr algn="l"/>
              <a:r>
                <a:rPr lang="zh-CN" sz="3200" dirty="0">
                  <a:solidFill>
                    <a:schemeClr val="accent1"/>
                  </a:solidFill>
                  <a:latin typeface="+mn-lt"/>
                  <a:ea typeface="+mn-ea"/>
                  <a:cs typeface="+mn-cs"/>
                </a:rPr>
                <a:t>当前 x = </a:t>
              </a:r>
              <a:r>
                <a:rPr lang="en-US" altLang="zh-CN" sz="3200" dirty="0">
                  <a:solidFill>
                    <a:schemeClr val="accent1"/>
                  </a:solidFill>
                  <a:latin typeface="+mn-lt"/>
                  <a:ea typeface="+mn-ea"/>
                  <a:cs typeface="+mn-cs"/>
                </a:rPr>
                <a:t>4</a:t>
              </a:r>
              <a:r>
                <a:rPr lang="zh-CN" altLang="en-US" sz="3200" dirty="0">
                  <a:solidFill>
                    <a:schemeClr val="accent1"/>
                  </a:solidFill>
                  <a:latin typeface="+mn-lt"/>
                  <a:ea typeface="+mn-ea"/>
                  <a:cs typeface="+mn-cs"/>
                </a:rPr>
                <a:t>，</a:t>
              </a:r>
              <a:r>
                <a:rPr lang="zh-CN" sz="3000" dirty="0">
                  <a:solidFill>
                    <a:schemeClr val="dk1"/>
                  </a:solidFill>
                  <a:latin typeface="+mn-lt"/>
                  <a:ea typeface="+mn-ea"/>
                  <a:cs typeface="+mn-cs"/>
                </a:rPr>
                <a:t>dp = [1, 1, 1, 2, 1]</a:t>
              </a:r>
              <a:r>
                <a:rPr lang="zh-CN" altLang="en-US" sz="3000" dirty="0">
                  <a:solidFill>
                    <a:schemeClr val="dk1"/>
                  </a:solidFill>
                  <a:latin typeface="+mn-lt"/>
                  <a:ea typeface="+mn-ea"/>
                  <a:cs typeface="+mn-cs"/>
                </a:rPr>
                <a:t>，</a:t>
              </a:r>
              <a:r>
                <a:rPr lang="zh-CN" sz="3000" dirty="0">
                  <a:solidFill>
                    <a:schemeClr val="dk1"/>
                  </a:solidFill>
                  <a:latin typeface="+mn-lt"/>
                  <a:ea typeface="+mn-ea"/>
                  <a:cs typeface="+mn-cs"/>
                </a:rPr>
                <a:t>total = 8。</a:t>
              </a:r>
            </a:p>
          </p:txBody>
        </p:sp>
        <p:sp>
          <p:nvSpPr>
            <p:cNvPr id="8" name="TextBox 8"/>
            <p:cNvSpPr txBox="1"/>
            <p:nvPr/>
          </p:nvSpPr>
          <p:spPr>
            <a:xfrm>
              <a:off x="1508760" y="4105275"/>
              <a:ext cx="10389489" cy="586740"/>
            </a:xfrm>
            <a:prstGeom prst="rect">
              <a:avLst/>
            </a:prstGeom>
            <a:noFill/>
            <a:ln>
              <a:noFill/>
            </a:ln>
          </p:spPr>
          <p:txBody>
            <a:bodyPr wrap="square" lIns="0" tIns="0" rIns="0" bIns="0" anchor="t" anchorCtr="0">
              <a:spAutoFit/>
            </a:bodyPr>
            <a:lstStyle/>
            <a:p>
              <a:pPr algn="l"/>
              <a:r>
                <a:rPr lang="zh-CN" sz="3000" dirty="0">
                  <a:solidFill>
                    <a:schemeClr val="accent1"/>
                  </a:solidFill>
                  <a:latin typeface="+mn-lt"/>
                  <a:ea typeface="+mn-ea"/>
                  <a:cs typeface="+mn-cs"/>
                </a:rPr>
                <a:t>bad = 1 + 1 + 1 + 2 + 1 = 6；good = 8 − 6 = 2。</a:t>
              </a:r>
            </a:p>
          </p:txBody>
        </p:sp>
      </p:grpSp>
      <p:grpSp>
        <p:nvGrpSpPr>
          <p:cNvPr id="12" name="Group 12"/>
          <p:cNvGrpSpPr/>
          <p:nvPr/>
        </p:nvGrpSpPr>
        <p:grpSpPr>
          <a:xfrm>
            <a:off x="1507236" y="5406390"/>
            <a:ext cx="9423654" cy="2000250"/>
            <a:chOff x="1507236" y="5406390"/>
            <a:chExt cx="9423654" cy="2000250"/>
          </a:xfrm>
        </p:grpSpPr>
        <p:sp>
          <p:nvSpPr>
            <p:cNvPr id="10" name="TextBox 10"/>
            <p:cNvSpPr txBox="1"/>
            <p:nvPr/>
          </p:nvSpPr>
          <p:spPr>
            <a:xfrm>
              <a:off x="1507236" y="5406390"/>
              <a:ext cx="4031742" cy="645414"/>
            </a:xfrm>
            <a:prstGeom prst="rect">
              <a:avLst/>
            </a:prstGeom>
            <a:noFill/>
            <a:ln>
              <a:noFill/>
            </a:ln>
          </p:spPr>
          <p:txBody>
            <a:bodyPr wrap="square" lIns="0" tIns="0" rIns="0" bIns="0" anchor="t" anchorCtr="0">
              <a:spAutoFit/>
            </a:bodyPr>
            <a:lstStyle/>
            <a:p>
              <a:pPr algn="l"/>
              <a:r>
                <a:rPr lang="zh-CN" sz="3300" dirty="0">
                  <a:solidFill>
                    <a:schemeClr val="accent1"/>
                  </a:solidFill>
                  <a:latin typeface="+mn-lt"/>
                  <a:ea typeface="+mn-ea"/>
                  <a:cs typeface="+mn-cs"/>
                </a:rPr>
                <a:t>是哪两种前缀选法？</a:t>
              </a:r>
            </a:p>
          </p:txBody>
        </p:sp>
        <p:sp>
          <p:nvSpPr>
            <p:cNvPr id="11" name="TextBox 11"/>
            <p:cNvSpPr txBox="1"/>
            <p:nvPr/>
          </p:nvSpPr>
          <p:spPr>
            <a:xfrm>
              <a:off x="1508760" y="6153150"/>
              <a:ext cx="9422130" cy="1253490"/>
            </a:xfrm>
            <a:prstGeom prst="rect">
              <a:avLst/>
            </a:prstGeom>
            <a:noFill/>
            <a:ln>
              <a:noFill/>
            </a:ln>
          </p:spPr>
          <p:txBody>
            <a:bodyPr wrap="square" lIns="0" tIns="0" rIns="0" bIns="0" anchor="t" anchorCtr="0">
              <a:spAutoFit/>
            </a:bodyPr>
            <a:lstStyle/>
            <a:p>
              <a:pPr algn="l">
                <a:lnSpc>
                  <a:spcPts val="5250"/>
                </a:lnSpc>
              </a:pPr>
              <a:r>
                <a:rPr lang="zh-CN" sz="3000" dirty="0">
                  <a:solidFill>
                    <a:schemeClr val="dk1"/>
                  </a:solidFill>
                  <a:latin typeface="+mn-lt"/>
                  <a:ea typeface="+mn-ea"/>
                  <a:cs typeface="+mn-cs"/>
                </a:rPr>
                <a:t>{2, 3} 的和为 5 &gt; 4，加入当前棍得到 {2, 3, 4}。</a:t>
              </a:r>
              <a:br/>
              <a:r>
                <a:rPr lang="zh-CN" sz="3000" dirty="0">
                  <a:solidFill>
                    <a:schemeClr val="dk1"/>
                  </a:solidFill>
                  <a:latin typeface="+mn-lt"/>
                  <a:ea typeface="+mn-ea"/>
                  <a:cs typeface="+mn-cs"/>
                </a:rPr>
                <a:t>{1, 2, 3} 的和为 6 &gt; 4，得到 {1, 2, 3, 4}。</a:t>
              </a:r>
            </a:p>
          </p:txBody>
        </p:sp>
      </p:grpSp>
      <p:grpSp>
        <p:nvGrpSpPr>
          <p:cNvPr id="14" name="Group 14"/>
          <p:cNvGrpSpPr/>
          <p:nvPr/>
        </p:nvGrpSpPr>
        <p:grpSpPr>
          <a:xfrm>
            <a:off x="1507236" y="8263890"/>
            <a:ext cx="7519073" cy="507831"/>
            <a:chOff x="1507236" y="8263890"/>
            <a:chExt cx="7519073" cy="507831"/>
          </a:xfrm>
        </p:grpSpPr>
        <p:sp>
          <p:nvSpPr>
            <p:cNvPr id="13" name="TextBox 13"/>
            <p:cNvSpPr txBox="1"/>
            <p:nvPr/>
          </p:nvSpPr>
          <p:spPr>
            <a:xfrm>
              <a:off x="1507236" y="8263890"/>
              <a:ext cx="7519073" cy="507831"/>
            </a:xfrm>
            <a:prstGeom prst="rect">
              <a:avLst/>
            </a:prstGeom>
            <a:noFill/>
            <a:ln>
              <a:noFill/>
            </a:ln>
          </p:spPr>
          <p:txBody>
            <a:bodyPr wrap="square" lIns="0" tIns="0" rIns="0" bIns="0" anchor="t" anchorCtr="0">
              <a:spAutoFit/>
            </a:bodyPr>
            <a:lstStyle/>
            <a:p>
              <a:pPr algn="l"/>
              <a:r>
                <a:rPr lang="zh-CN" sz="3300" dirty="0">
                  <a:solidFill>
                    <a:schemeClr val="accent2"/>
                  </a:solidFill>
                  <a:latin typeface="+mn-lt"/>
                  <a:ea typeface="+mn-ea"/>
                  <a:cs typeface="+mn-cs"/>
                </a:rPr>
                <a:t>例 1，2，3，4 的最终答案：2。</a:t>
              </a:r>
            </a:p>
          </p:txBody>
        </p:sp>
      </p:gr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35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3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hapter-slot Placeholder Carrier"/>
          <p:cNvSpPr txBox="1">
            <a:spLocks noGrp="1"/>
          </p:cNvSpPr>
          <p:nvPr>
            <p:ph type="subTitle" idx="1"/>
          </p:nvPr>
        </p:nvSpPr>
        <p:spPr>
          <a:xfrm>
            <a:off x="1546860" y="1257300"/>
            <a:ext cx="2049780" cy="586740"/>
          </a:xfrm>
          <a:prstGeom prst="rect">
            <a:avLst/>
          </a:prstGeom>
          <a:noFill/>
          <a:ln>
            <a:noFill/>
          </a:ln>
        </p:spPr>
        <p:txBody>
          <a:bodyPr wrap="square" lIns="0" tIns="0" rIns="0" bIns="0" anchor="t" anchorCtr="0">
            <a:spAutoFit/>
          </a:bodyPr>
          <a:lstStyle/>
          <a:p>
            <a:pPr marL="0" indent="0" algn="l">
              <a:buNone/>
            </a:pPr>
            <a:r>
              <a:rPr lang="zh-CN" sz="3000" b="1" dirty="0">
                <a:solidFill>
                  <a:srgbClr val="FFFFFF"/>
                </a:solidFill>
                <a:latin typeface="+mn-lt"/>
                <a:ea typeface="+mn-ea"/>
                <a:cs typeface="+mn-cs"/>
              </a:rPr>
              <a:t>验证与迁移</a:t>
            </a:r>
          </a:p>
        </p:txBody>
      </p:sp>
      <p:sp>
        <p:nvSpPr>
          <p:cNvPr id="6" name="title-slot Placeholder Carrier"/>
          <p:cNvSpPr txBox="1">
            <a:spLocks noGrp="1"/>
          </p:cNvSpPr>
          <p:nvPr>
            <p:ph type="title"/>
          </p:nvPr>
        </p:nvSpPr>
        <p:spPr>
          <a:xfrm>
            <a:off x="1352550" y="2248852"/>
            <a:ext cx="6035421" cy="790575"/>
          </a:xfrm>
          <a:prstGeom prst="rect">
            <a:avLst/>
          </a:prstGeom>
          <a:noFill/>
          <a:ln>
            <a:noFill/>
          </a:ln>
        </p:spPr>
        <p:txBody>
          <a:bodyPr wrap="square" lIns="0" tIns="0" rIns="0" bIns="0" anchor="t" anchorCtr="0">
            <a:spAutoFit/>
          </a:bodyPr>
          <a:lstStyle/>
          <a:p>
            <a:pPr algn="l"/>
            <a:r>
              <a:rPr lang="zh-CN" sz="4050" b="1" dirty="0">
                <a:solidFill>
                  <a:schemeClr val="accent1"/>
                </a:solidFill>
                <a:latin typeface="+mj-lt"/>
                <a:ea typeface="+mj-ea"/>
                <a:cs typeface="+mj-cs"/>
              </a:rPr>
              <a:t>为什么这个算法一定正确</a:t>
            </a:r>
          </a:p>
        </p:txBody>
      </p:sp>
      <p:grpSp>
        <p:nvGrpSpPr>
          <p:cNvPr id="9" name="Group 9"/>
          <p:cNvGrpSpPr/>
          <p:nvPr/>
        </p:nvGrpSpPr>
        <p:grpSpPr>
          <a:xfrm>
            <a:off x="1508760" y="3343275"/>
            <a:ext cx="10934700" cy="1205865"/>
            <a:chOff x="1508760" y="3343275"/>
            <a:chExt cx="10934700" cy="1205865"/>
          </a:xfrm>
        </p:grpSpPr>
        <p:sp>
          <p:nvSpPr>
            <p:cNvPr id="7" name="TextBox 7"/>
            <p:cNvSpPr txBox="1"/>
            <p:nvPr/>
          </p:nvSpPr>
          <p:spPr>
            <a:xfrm>
              <a:off x="1508760" y="3343275"/>
              <a:ext cx="4069080" cy="586740"/>
            </a:xfrm>
            <a:prstGeom prst="rect">
              <a:avLst/>
            </a:prstGeom>
            <a:noFill/>
            <a:ln>
              <a:noFill/>
            </a:ln>
          </p:spPr>
          <p:txBody>
            <a:bodyPr wrap="square" lIns="0" tIns="0" rIns="0" bIns="0" anchor="t" anchorCtr="0">
              <a:spAutoFit/>
            </a:bodyPr>
            <a:lstStyle/>
            <a:p>
              <a:pPr algn="l"/>
              <a:r>
                <a:rPr lang="zh-CN" sz="3000" dirty="0">
                  <a:solidFill>
                    <a:schemeClr val="accent1"/>
                  </a:solidFill>
                  <a:latin typeface="+mn-lt"/>
                  <a:ea typeface="+mn-ea"/>
                  <a:cs typeface="+mn-cs"/>
                </a:rPr>
                <a:t>第一，分类不重不漏。</a:t>
              </a:r>
            </a:p>
          </p:txBody>
        </p:sp>
        <p:sp>
          <p:nvSpPr>
            <p:cNvPr id="8" name="TextBox 8"/>
            <p:cNvSpPr txBox="1"/>
            <p:nvPr/>
          </p:nvSpPr>
          <p:spPr>
            <a:xfrm>
              <a:off x="1508760" y="3962400"/>
              <a:ext cx="10934700" cy="586740"/>
            </a:xfrm>
            <a:prstGeom prst="rect">
              <a:avLst/>
            </a:prstGeom>
            <a:noFill/>
            <a:ln>
              <a:noFill/>
            </a:ln>
          </p:spPr>
          <p:txBody>
            <a:bodyPr wrap="square" lIns="0" tIns="0" rIns="0" bIns="0" anchor="t" anchorCtr="0">
              <a:spAutoFit/>
            </a:bodyPr>
            <a:lstStyle/>
            <a:p>
              <a:pPr algn="l"/>
              <a:r>
                <a:rPr lang="zh-CN" sz="3000" dirty="0">
                  <a:solidFill>
                    <a:schemeClr val="dk1"/>
                  </a:solidFill>
                  <a:latin typeface="+mn-lt"/>
                  <a:ea typeface="+mn-ea"/>
                  <a:cs typeface="+mn-cs"/>
                </a:rPr>
                <a:t>每个非空集合有唯一的最大被选位置，归到且只归到这一轮。</a:t>
              </a:r>
            </a:p>
          </p:txBody>
        </p:sp>
      </p:grpSp>
      <p:grpSp>
        <p:nvGrpSpPr>
          <p:cNvPr id="12" name="Group 12"/>
          <p:cNvGrpSpPr/>
          <p:nvPr/>
        </p:nvGrpSpPr>
        <p:grpSpPr>
          <a:xfrm>
            <a:off x="1508760" y="5200650"/>
            <a:ext cx="9936480" cy="1796415"/>
            <a:chOff x="1508760" y="5200650"/>
            <a:chExt cx="9936480" cy="1796415"/>
          </a:xfrm>
        </p:grpSpPr>
        <p:sp>
          <p:nvSpPr>
            <p:cNvPr id="10" name="TextBox 10"/>
            <p:cNvSpPr txBox="1"/>
            <p:nvPr/>
          </p:nvSpPr>
          <p:spPr>
            <a:xfrm>
              <a:off x="1508760" y="5200650"/>
              <a:ext cx="6573012" cy="586740"/>
            </a:xfrm>
            <a:prstGeom prst="rect">
              <a:avLst/>
            </a:prstGeom>
            <a:noFill/>
            <a:ln>
              <a:noFill/>
            </a:ln>
          </p:spPr>
          <p:txBody>
            <a:bodyPr wrap="square" lIns="0" tIns="0" rIns="0" bIns="0" anchor="t" anchorCtr="0">
              <a:spAutoFit/>
            </a:bodyPr>
            <a:lstStyle/>
            <a:p>
              <a:pPr algn="l"/>
              <a:r>
                <a:rPr lang="zh-CN" sz="3000" dirty="0">
                  <a:solidFill>
                    <a:schemeClr val="accent1"/>
                  </a:solidFill>
                  <a:latin typeface="+mn-lt"/>
                  <a:ea typeface="+mn-ea"/>
                  <a:cs typeface="+mn-cs"/>
                </a:rPr>
                <a:t>第二，查询前的 dp 正确描述前缀。</a:t>
              </a:r>
            </a:p>
          </p:txBody>
        </p:sp>
        <p:sp>
          <p:nvSpPr>
            <p:cNvPr id="11" name="TextBox 11"/>
            <p:cNvSpPr txBox="1"/>
            <p:nvPr/>
          </p:nvSpPr>
          <p:spPr>
            <a:xfrm>
              <a:off x="1508760" y="5819775"/>
              <a:ext cx="9936480" cy="1177290"/>
            </a:xfrm>
            <a:prstGeom prst="rect">
              <a:avLst/>
            </a:prstGeom>
            <a:noFill/>
            <a:ln>
              <a:noFill/>
            </a:ln>
          </p:spPr>
          <p:txBody>
            <a:bodyPr wrap="square" lIns="0" tIns="0" rIns="0" bIns="0" anchor="t" anchorCtr="0">
              <a:spAutoFit/>
            </a:bodyPr>
            <a:lstStyle/>
            <a:p>
              <a:pPr algn="l">
                <a:lnSpc>
                  <a:spcPts val="4650"/>
                </a:lnSpc>
              </a:pPr>
              <a:r>
                <a:rPr lang="zh-CN" sz="3000" dirty="0">
                  <a:solidFill>
                    <a:schemeClr val="dk1"/>
                  </a:solidFill>
                  <a:latin typeface="+mn-lt"/>
                  <a:ea typeface="+mn-ea"/>
                  <a:cs typeface="+mn-cs"/>
                </a:rPr>
                <a:t>初始只有空集；选与不选的转移穷尽新方案且没有重复。</a:t>
              </a:r>
              <a:br/>
              <a:r>
                <a:rPr lang="zh-CN" sz="3000" dirty="0">
                  <a:solidFill>
                    <a:schemeClr val="dk1"/>
                  </a:solidFill>
                  <a:latin typeface="+mn-lt"/>
                  <a:ea typeface="+mn-ea"/>
                  <a:cs typeface="+mn-cs"/>
                </a:rPr>
                <a:t>倒序保证每根只用一次；正长度保证截断不会影响小状态。</a:t>
              </a:r>
            </a:p>
          </p:txBody>
        </p:sp>
      </p:grpSp>
      <p:grpSp>
        <p:nvGrpSpPr>
          <p:cNvPr id="15" name="Group 15"/>
          <p:cNvGrpSpPr/>
          <p:nvPr/>
        </p:nvGrpSpPr>
        <p:grpSpPr>
          <a:xfrm>
            <a:off x="1508760" y="7581900"/>
            <a:ext cx="9561576" cy="1205865"/>
            <a:chOff x="1508760" y="7581900"/>
            <a:chExt cx="9561576" cy="1205865"/>
          </a:xfrm>
        </p:grpSpPr>
        <p:sp>
          <p:nvSpPr>
            <p:cNvPr id="13" name="TextBox 13"/>
            <p:cNvSpPr txBox="1"/>
            <p:nvPr/>
          </p:nvSpPr>
          <p:spPr>
            <a:xfrm>
              <a:off x="1508760" y="7581900"/>
              <a:ext cx="8511540" cy="586740"/>
            </a:xfrm>
            <a:prstGeom prst="rect">
              <a:avLst/>
            </a:prstGeom>
            <a:noFill/>
            <a:ln>
              <a:noFill/>
            </a:ln>
          </p:spPr>
          <p:txBody>
            <a:bodyPr wrap="square" lIns="0" tIns="0" rIns="0" bIns="0" anchor="t" anchorCtr="0">
              <a:spAutoFit/>
            </a:bodyPr>
            <a:lstStyle/>
            <a:p>
              <a:pPr algn="l"/>
              <a:r>
                <a:rPr lang="zh-CN" sz="3000" dirty="0">
                  <a:solidFill>
                    <a:schemeClr val="accent1"/>
                  </a:solidFill>
                  <a:latin typeface="+mn-lt"/>
                  <a:ea typeface="+mn-ea"/>
                  <a:cs typeface="+mn-cs"/>
                </a:rPr>
                <a:t>第三，每轮贡献恰好等于这一类的合法方案数。</a:t>
              </a:r>
            </a:p>
          </p:txBody>
        </p:sp>
        <p:sp>
          <p:nvSpPr>
            <p:cNvPr id="14" name="TextBox 14"/>
            <p:cNvSpPr txBox="1"/>
            <p:nvPr/>
          </p:nvSpPr>
          <p:spPr>
            <a:xfrm>
              <a:off x="1508760" y="8201025"/>
              <a:ext cx="9561576" cy="586740"/>
            </a:xfrm>
            <a:prstGeom prst="rect">
              <a:avLst/>
            </a:prstGeom>
            <a:noFill/>
            <a:ln>
              <a:noFill/>
            </a:ln>
          </p:spPr>
          <p:txBody>
            <a:bodyPr wrap="square" lIns="0" tIns="0" rIns="0" bIns="0" anchor="t" anchorCtr="0">
              <a:spAutoFit/>
            </a:bodyPr>
            <a:lstStyle/>
            <a:p>
              <a:pPr algn="l"/>
              <a:r>
                <a:rPr lang="zh-CN" sz="3000" dirty="0">
                  <a:solidFill>
                    <a:schemeClr val="dk1"/>
                  </a:solidFill>
                  <a:latin typeface="+mn-lt"/>
                  <a:ea typeface="+mn-ea"/>
                  <a:cs typeface="+mn-cs"/>
                </a:rPr>
                <a:t>从全部前缀子集中减去 s ≤ x，剩下的恰是 s &gt; x。</a:t>
              </a:r>
            </a:p>
          </p:txBody>
        </p:sp>
      </p:gr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35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3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hapter-slot Placeholder Carrier"/>
          <p:cNvSpPr txBox="1">
            <a:spLocks noGrp="1"/>
          </p:cNvSpPr>
          <p:nvPr>
            <p:ph type="subTitle" idx="1"/>
          </p:nvPr>
        </p:nvSpPr>
        <p:spPr>
          <a:xfrm>
            <a:off x="1546860" y="1257300"/>
            <a:ext cx="2049780" cy="586740"/>
          </a:xfrm>
          <a:prstGeom prst="rect">
            <a:avLst/>
          </a:prstGeom>
          <a:noFill/>
          <a:ln>
            <a:noFill/>
          </a:ln>
        </p:spPr>
        <p:txBody>
          <a:bodyPr wrap="square" lIns="0" tIns="0" rIns="0" bIns="0" anchor="t" anchorCtr="0">
            <a:spAutoFit/>
          </a:bodyPr>
          <a:lstStyle/>
          <a:p>
            <a:pPr marL="0" indent="0" algn="l">
              <a:buNone/>
            </a:pPr>
            <a:r>
              <a:rPr lang="zh-CN" sz="3000" b="1" dirty="0">
                <a:solidFill>
                  <a:srgbClr val="FFFFFF"/>
                </a:solidFill>
                <a:latin typeface="+mn-lt"/>
                <a:ea typeface="+mn-ea"/>
                <a:cs typeface="+mn-cs"/>
              </a:rPr>
              <a:t>验证与迁移</a:t>
            </a:r>
          </a:p>
        </p:txBody>
      </p:sp>
      <p:sp>
        <p:nvSpPr>
          <p:cNvPr id="6" name="title-slot Placeholder Carrier"/>
          <p:cNvSpPr txBox="1">
            <a:spLocks noGrp="1"/>
          </p:cNvSpPr>
          <p:nvPr>
            <p:ph type="title"/>
          </p:nvPr>
        </p:nvSpPr>
        <p:spPr>
          <a:xfrm>
            <a:off x="1352550" y="2248852"/>
            <a:ext cx="7671054" cy="790575"/>
          </a:xfrm>
          <a:prstGeom prst="rect">
            <a:avLst/>
          </a:prstGeom>
          <a:noFill/>
          <a:ln>
            <a:noFill/>
          </a:ln>
        </p:spPr>
        <p:txBody>
          <a:bodyPr wrap="square" lIns="0" tIns="0" rIns="0" bIns="0" anchor="t" anchorCtr="0">
            <a:spAutoFit/>
          </a:bodyPr>
          <a:lstStyle/>
          <a:p>
            <a:pPr algn="l"/>
            <a:r>
              <a:rPr lang="zh-CN" sz="4050" b="1" dirty="0">
                <a:solidFill>
                  <a:schemeClr val="accent1"/>
                </a:solidFill>
                <a:latin typeface="+mj-lt"/>
                <a:ea typeface="+mj-ea"/>
                <a:cs typeface="+mj-cs"/>
              </a:rPr>
              <a:t>复杂度：每轮一共遍历多少状态</a:t>
            </a:r>
          </a:p>
        </p:txBody>
      </p:sp>
      <p:grpSp>
        <p:nvGrpSpPr>
          <p:cNvPr id="9" name="Group 9"/>
          <p:cNvGrpSpPr/>
          <p:nvPr/>
        </p:nvGrpSpPr>
        <p:grpSpPr>
          <a:xfrm>
            <a:off x="1507236" y="3438525"/>
            <a:ext cx="9599276" cy="1946529"/>
            <a:chOff x="1507236" y="3438525"/>
            <a:chExt cx="9599276" cy="1946529"/>
          </a:xfrm>
        </p:grpSpPr>
        <p:sp>
          <p:nvSpPr>
            <p:cNvPr id="7" name="TextBox 7"/>
            <p:cNvSpPr txBox="1"/>
            <p:nvPr/>
          </p:nvSpPr>
          <p:spPr>
            <a:xfrm>
              <a:off x="1508760" y="3438525"/>
              <a:ext cx="7231380" cy="1205865"/>
            </a:xfrm>
            <a:prstGeom prst="rect">
              <a:avLst/>
            </a:prstGeom>
            <a:noFill/>
            <a:ln>
              <a:noFill/>
            </a:ln>
          </p:spPr>
          <p:txBody>
            <a:bodyPr wrap="square" lIns="0" tIns="0" rIns="0" bIns="0" anchor="t" anchorCtr="0">
              <a:spAutoFit/>
            </a:bodyPr>
            <a:lstStyle/>
            <a:p>
              <a:pPr algn="l">
                <a:lnSpc>
                  <a:spcPts val="4875"/>
                </a:lnSpc>
              </a:pPr>
              <a:r>
                <a:rPr lang="zh-CN" sz="3000" dirty="0">
                  <a:solidFill>
                    <a:schemeClr val="dk1"/>
                  </a:solidFill>
                  <a:latin typeface="+mn-lt"/>
                  <a:ea typeface="+mn-ea"/>
                  <a:cs typeface="+mn-cs"/>
                </a:rPr>
                <a:t>查询：s 从 0 到 x，共 x + 1 次。</a:t>
              </a:r>
              <a:br/>
              <a:r>
                <a:rPr lang="zh-CN" sz="3000" dirty="0">
                  <a:solidFill>
                    <a:schemeClr val="dk1"/>
                  </a:solidFill>
                  <a:latin typeface="+mn-lt"/>
                  <a:ea typeface="+mn-ea"/>
                  <a:cs typeface="+mn-cs"/>
                </a:rPr>
                <a:t>更新：s 从 A 到 x，共 A − x + 1 次。</a:t>
              </a:r>
            </a:p>
          </p:txBody>
        </p:sp>
        <p:sp>
          <p:nvSpPr>
            <p:cNvPr id="8" name="TextBox 8"/>
            <p:cNvSpPr txBox="1"/>
            <p:nvPr/>
          </p:nvSpPr>
          <p:spPr>
            <a:xfrm>
              <a:off x="1507236" y="4739640"/>
              <a:ext cx="9599276" cy="645414"/>
            </a:xfrm>
            <a:prstGeom prst="rect">
              <a:avLst/>
            </a:prstGeom>
            <a:noFill/>
            <a:ln>
              <a:noFill/>
            </a:ln>
          </p:spPr>
          <p:txBody>
            <a:bodyPr wrap="square" lIns="0" tIns="0" rIns="0" bIns="0" anchor="t" anchorCtr="0">
              <a:spAutoFit/>
            </a:bodyPr>
            <a:lstStyle/>
            <a:p>
              <a:pPr algn="l"/>
              <a:r>
                <a:rPr lang="zh-CN" sz="3300" dirty="0">
                  <a:solidFill>
                    <a:schemeClr val="accent2"/>
                  </a:solidFill>
                  <a:latin typeface="+mn-lt"/>
                  <a:ea typeface="+mn-ea"/>
                  <a:cs typeface="+mn-cs"/>
                </a:rPr>
                <a:t>合计 (x + 1) + (A − x + 1) = A + 2 次。</a:t>
              </a:r>
            </a:p>
          </p:txBody>
        </p:sp>
      </p:grpSp>
      <p:grpSp>
        <p:nvGrpSpPr>
          <p:cNvPr id="11" name="Group 11"/>
          <p:cNvGrpSpPr/>
          <p:nvPr/>
        </p:nvGrpSpPr>
        <p:grpSpPr>
          <a:xfrm>
            <a:off x="1508760" y="6057900"/>
            <a:ext cx="8660130" cy="1205865"/>
            <a:chOff x="1508760" y="6057900"/>
            <a:chExt cx="8660130" cy="1205865"/>
          </a:xfrm>
        </p:grpSpPr>
        <p:sp>
          <p:nvSpPr>
            <p:cNvPr id="10" name="TextBox 10"/>
            <p:cNvSpPr txBox="1"/>
            <p:nvPr/>
          </p:nvSpPr>
          <p:spPr>
            <a:xfrm>
              <a:off x="1508760" y="6057900"/>
              <a:ext cx="8660130" cy="1205865"/>
            </a:xfrm>
            <a:prstGeom prst="rect">
              <a:avLst/>
            </a:prstGeom>
            <a:noFill/>
            <a:ln>
              <a:noFill/>
            </a:ln>
          </p:spPr>
          <p:txBody>
            <a:bodyPr wrap="square" lIns="0" tIns="0" rIns="0" bIns="0" anchor="t" anchorCtr="0">
              <a:spAutoFit/>
            </a:bodyPr>
            <a:lstStyle/>
            <a:p>
              <a:pPr algn="l">
                <a:lnSpc>
                  <a:spcPts val="4875"/>
                </a:lnSpc>
              </a:pPr>
              <a:r>
                <a:rPr lang="zh-CN" sz="3000" dirty="0">
                  <a:solidFill>
                    <a:schemeClr val="dk1"/>
                  </a:solidFill>
                  <a:latin typeface="+mn-lt"/>
                  <a:ea typeface="+mn-ea"/>
                  <a:cs typeface="+mn-cs"/>
                </a:rPr>
                <a:t>排序加背包的时间复杂度：O(n log n + nA)。</a:t>
              </a:r>
              <a:br/>
              <a:r>
                <a:rPr lang="zh-CN" sz="3000" dirty="0">
                  <a:solidFill>
                    <a:schemeClr val="dk1"/>
                  </a:solidFill>
                  <a:latin typeface="+mn-lt"/>
                  <a:ea typeface="+mn-ea"/>
                  <a:cs typeface="+mn-cs"/>
                </a:rPr>
                <a:t>n = A = 5000 时，两段循环合计 25010000 次。</a:t>
              </a:r>
            </a:p>
          </p:txBody>
        </p:sp>
      </p:grpSp>
      <p:grpSp>
        <p:nvGrpSpPr>
          <p:cNvPr id="14" name="Group 14"/>
          <p:cNvGrpSpPr/>
          <p:nvPr/>
        </p:nvGrpSpPr>
        <p:grpSpPr>
          <a:xfrm>
            <a:off x="1508760" y="8010525"/>
            <a:ext cx="9548622" cy="1158240"/>
            <a:chOff x="1508760" y="8010525"/>
            <a:chExt cx="9548622" cy="1158240"/>
          </a:xfrm>
        </p:grpSpPr>
        <p:sp>
          <p:nvSpPr>
            <p:cNvPr id="12" name="TextBox 12"/>
            <p:cNvSpPr txBox="1"/>
            <p:nvPr/>
          </p:nvSpPr>
          <p:spPr>
            <a:xfrm>
              <a:off x="1508760" y="8010525"/>
              <a:ext cx="9548622" cy="586740"/>
            </a:xfrm>
            <a:prstGeom prst="rect">
              <a:avLst/>
            </a:prstGeom>
            <a:noFill/>
            <a:ln>
              <a:noFill/>
            </a:ln>
          </p:spPr>
          <p:txBody>
            <a:bodyPr wrap="square" lIns="0" tIns="0" rIns="0" bIns="0" anchor="t" anchorCtr="0">
              <a:spAutoFit/>
            </a:bodyPr>
            <a:lstStyle/>
            <a:p>
              <a:pPr algn="l"/>
              <a:r>
                <a:rPr lang="zh-CN" sz="3000" dirty="0">
                  <a:solidFill>
                    <a:schemeClr val="accent1"/>
                  </a:solidFill>
                  <a:latin typeface="+mn-lt"/>
                  <a:ea typeface="+mn-ea"/>
                  <a:cs typeface="+mn-cs"/>
                </a:rPr>
                <a:t>数组 a 保存 n 根，数组 dp 保存 A + 1 个状态。</a:t>
              </a:r>
            </a:p>
          </p:txBody>
        </p:sp>
        <p:sp>
          <p:nvSpPr>
            <p:cNvPr id="13" name="TextBox 13"/>
            <p:cNvSpPr txBox="1"/>
            <p:nvPr/>
          </p:nvSpPr>
          <p:spPr>
            <a:xfrm>
              <a:off x="1508760" y="8582025"/>
              <a:ext cx="6547485" cy="586740"/>
            </a:xfrm>
            <a:prstGeom prst="rect">
              <a:avLst/>
            </a:prstGeom>
            <a:noFill/>
            <a:ln>
              <a:noFill/>
            </a:ln>
          </p:spPr>
          <p:txBody>
            <a:bodyPr wrap="square" lIns="0" tIns="0" rIns="0" bIns="0" anchor="t" anchorCtr="0">
              <a:spAutoFit/>
            </a:bodyPr>
            <a:lstStyle/>
            <a:p>
              <a:pPr algn="l"/>
              <a:r>
                <a:rPr lang="zh-CN" sz="3000" dirty="0">
                  <a:solidFill>
                    <a:schemeClr val="dk1"/>
                  </a:solidFill>
                  <a:latin typeface="+mn-lt"/>
                  <a:ea typeface="+mn-ea"/>
                  <a:cs typeface="+mn-cs"/>
                </a:rPr>
                <a:t>本代码的空间复杂度为 O(n + A)。</a:t>
              </a:r>
            </a:p>
          </p:txBody>
        </p:sp>
      </p:gr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35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3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hapter-slot Placeholder Carrier"/>
          <p:cNvSpPr txBox="1">
            <a:spLocks noGrp="1"/>
          </p:cNvSpPr>
          <p:nvPr>
            <p:ph type="subTitle" idx="1"/>
          </p:nvPr>
        </p:nvSpPr>
        <p:spPr>
          <a:xfrm>
            <a:off x="1546860" y="1257300"/>
            <a:ext cx="2049780" cy="586740"/>
          </a:xfrm>
          <a:prstGeom prst="rect">
            <a:avLst/>
          </a:prstGeom>
          <a:noFill/>
          <a:ln>
            <a:noFill/>
          </a:ln>
        </p:spPr>
        <p:txBody>
          <a:bodyPr wrap="square" lIns="0" tIns="0" rIns="0" bIns="0" anchor="t" anchorCtr="0">
            <a:spAutoFit/>
          </a:bodyPr>
          <a:lstStyle/>
          <a:p>
            <a:pPr marL="0" indent="0" algn="l">
              <a:buNone/>
            </a:pPr>
            <a:r>
              <a:rPr lang="zh-CN" sz="3000" b="1" dirty="0">
                <a:solidFill>
                  <a:srgbClr val="FFFFFF"/>
                </a:solidFill>
                <a:latin typeface="+mn-lt"/>
                <a:ea typeface="+mn-ea"/>
                <a:cs typeface="+mn-cs"/>
              </a:rPr>
              <a:t>验证与迁移</a:t>
            </a:r>
          </a:p>
        </p:txBody>
      </p:sp>
      <p:sp>
        <p:nvSpPr>
          <p:cNvPr id="6" name="title-slot Placeholder Carrier"/>
          <p:cNvSpPr txBox="1">
            <a:spLocks noGrp="1"/>
          </p:cNvSpPr>
          <p:nvPr>
            <p:ph type="title"/>
          </p:nvPr>
        </p:nvSpPr>
        <p:spPr>
          <a:xfrm>
            <a:off x="1352550" y="2248852"/>
            <a:ext cx="6580632" cy="623248"/>
          </a:xfrm>
          <a:prstGeom prst="rect">
            <a:avLst/>
          </a:prstGeom>
          <a:noFill/>
          <a:ln>
            <a:noFill/>
          </a:ln>
        </p:spPr>
        <p:txBody>
          <a:bodyPr wrap="square" lIns="0" tIns="0" rIns="0" bIns="0" anchor="t" anchorCtr="0">
            <a:spAutoFit/>
          </a:bodyPr>
          <a:lstStyle/>
          <a:p>
            <a:pPr algn="l"/>
            <a:r>
              <a:rPr lang="zh-CN" altLang="en-US" sz="4050" b="1" dirty="0">
                <a:solidFill>
                  <a:schemeClr val="accent1"/>
                </a:solidFill>
                <a:latin typeface="+mj-lt"/>
                <a:ea typeface="+mj-ea"/>
                <a:cs typeface="+mj-cs"/>
              </a:rPr>
              <a:t>易错点</a:t>
            </a:r>
            <a:endParaRPr lang="zh-CN" sz="4050" b="1" dirty="0">
              <a:solidFill>
                <a:schemeClr val="accent1"/>
              </a:solidFill>
              <a:latin typeface="+mj-lt"/>
              <a:ea typeface="+mj-ea"/>
              <a:cs typeface="+mj-cs"/>
            </a:endParaRPr>
          </a:p>
        </p:txBody>
      </p:sp>
      <p:grpSp>
        <p:nvGrpSpPr>
          <p:cNvPr id="9" name="Group 9"/>
          <p:cNvGrpSpPr/>
          <p:nvPr/>
        </p:nvGrpSpPr>
        <p:grpSpPr>
          <a:xfrm>
            <a:off x="1508760" y="3343275"/>
            <a:ext cx="7501890" cy="1158240"/>
            <a:chOff x="1508760" y="3343275"/>
            <a:chExt cx="7501890" cy="1158240"/>
          </a:xfrm>
        </p:grpSpPr>
        <p:sp>
          <p:nvSpPr>
            <p:cNvPr id="7" name="TextBox 7"/>
            <p:cNvSpPr txBox="1"/>
            <p:nvPr/>
          </p:nvSpPr>
          <p:spPr>
            <a:xfrm>
              <a:off x="1508760" y="3343275"/>
              <a:ext cx="4715256" cy="586740"/>
            </a:xfrm>
            <a:prstGeom prst="rect">
              <a:avLst/>
            </a:prstGeom>
            <a:noFill/>
            <a:ln>
              <a:noFill/>
            </a:ln>
          </p:spPr>
          <p:txBody>
            <a:bodyPr wrap="square" lIns="0" tIns="0" rIns="0" bIns="0" anchor="t" anchorCtr="0">
              <a:spAutoFit/>
            </a:bodyPr>
            <a:lstStyle/>
            <a:p>
              <a:pPr algn="l"/>
              <a:r>
                <a:rPr lang="zh-CN" sz="3000" dirty="0">
                  <a:solidFill>
                    <a:schemeClr val="accent2"/>
                  </a:solidFill>
                  <a:latin typeface="+mn-lt"/>
                  <a:ea typeface="+mn-ea"/>
                  <a:cs typeface="+mn-cs"/>
                </a:rPr>
                <a:t>① bad 必须包含 dp[x]。</a:t>
              </a:r>
            </a:p>
          </p:txBody>
        </p:sp>
        <p:sp>
          <p:nvSpPr>
            <p:cNvPr id="8" name="TextBox 8"/>
            <p:cNvSpPr txBox="1"/>
            <p:nvPr/>
          </p:nvSpPr>
          <p:spPr>
            <a:xfrm>
              <a:off x="1508760" y="3914775"/>
              <a:ext cx="7501890" cy="586740"/>
            </a:xfrm>
            <a:prstGeom prst="rect">
              <a:avLst/>
            </a:prstGeom>
            <a:noFill/>
            <a:ln>
              <a:noFill/>
            </a:ln>
          </p:spPr>
          <p:txBody>
            <a:bodyPr wrap="square" lIns="0" tIns="0" rIns="0" bIns="0" anchor="t" anchorCtr="0">
              <a:spAutoFit/>
            </a:bodyPr>
            <a:lstStyle/>
            <a:p>
              <a:pPr algn="l"/>
              <a:r>
                <a:rPr lang="zh-CN" sz="3000" dirty="0">
                  <a:solidFill>
                    <a:schemeClr val="dk1"/>
                  </a:solidFill>
                  <a:latin typeface="+mn-lt"/>
                  <a:ea typeface="+mn-ea"/>
                  <a:cs typeface="+mn-cs"/>
                </a:rPr>
                <a:t>等号不能围成多边形；例如 1 + 2 = 3。</a:t>
              </a:r>
            </a:p>
          </p:txBody>
        </p:sp>
      </p:grpSp>
      <p:grpSp>
        <p:nvGrpSpPr>
          <p:cNvPr id="12" name="Group 12"/>
          <p:cNvGrpSpPr/>
          <p:nvPr/>
        </p:nvGrpSpPr>
        <p:grpSpPr>
          <a:xfrm>
            <a:off x="1508760" y="4867275"/>
            <a:ext cx="9319260" cy="1158240"/>
            <a:chOff x="1508760" y="4867275"/>
            <a:chExt cx="9319260" cy="1158240"/>
          </a:xfrm>
        </p:grpSpPr>
        <p:sp>
          <p:nvSpPr>
            <p:cNvPr id="10" name="TextBox 10"/>
            <p:cNvSpPr txBox="1"/>
            <p:nvPr/>
          </p:nvSpPr>
          <p:spPr>
            <a:xfrm>
              <a:off x="1508760" y="4867275"/>
              <a:ext cx="6451854" cy="586740"/>
            </a:xfrm>
            <a:prstGeom prst="rect">
              <a:avLst/>
            </a:prstGeom>
            <a:noFill/>
            <a:ln>
              <a:noFill/>
            </a:ln>
          </p:spPr>
          <p:txBody>
            <a:bodyPr wrap="square" lIns="0" tIns="0" rIns="0" bIns="0" anchor="t" anchorCtr="0">
              <a:spAutoFit/>
            </a:bodyPr>
            <a:lstStyle/>
            <a:p>
              <a:pPr algn="l"/>
              <a:r>
                <a:rPr lang="zh-CN" sz="3000" dirty="0">
                  <a:solidFill>
                    <a:schemeClr val="accent2"/>
                  </a:solidFill>
                  <a:latin typeface="+mn-lt"/>
                  <a:ea typeface="+mn-ea"/>
                  <a:cs typeface="+mn-cs"/>
                </a:rPr>
                <a:t>② dp[0] 和 total 都从 1 开始。</a:t>
              </a:r>
            </a:p>
          </p:txBody>
        </p:sp>
        <p:sp>
          <p:nvSpPr>
            <p:cNvPr id="11" name="TextBox 11"/>
            <p:cNvSpPr txBox="1"/>
            <p:nvPr/>
          </p:nvSpPr>
          <p:spPr>
            <a:xfrm>
              <a:off x="1508760" y="5438775"/>
              <a:ext cx="9319260" cy="586740"/>
            </a:xfrm>
            <a:prstGeom prst="rect">
              <a:avLst/>
            </a:prstGeom>
            <a:noFill/>
            <a:ln>
              <a:noFill/>
            </a:ln>
          </p:spPr>
          <p:txBody>
            <a:bodyPr wrap="square" lIns="0" tIns="0" rIns="0" bIns="0" anchor="t" anchorCtr="0">
              <a:spAutoFit/>
            </a:bodyPr>
            <a:lstStyle/>
            <a:p>
              <a:pPr algn="l"/>
              <a:r>
                <a:rPr lang="zh-CN" sz="3000" dirty="0">
                  <a:solidFill>
                    <a:schemeClr val="dk1"/>
                  </a:solidFill>
                  <a:latin typeface="+mn-lt"/>
                  <a:ea typeface="+mn-ea"/>
                  <a:cs typeface="+mn-cs"/>
                </a:rPr>
                <a:t>没有木棍时仍有一种空集选法，它也是转移的起点。</a:t>
              </a:r>
            </a:p>
          </p:txBody>
        </p:sp>
      </p:grpSp>
      <p:grpSp>
        <p:nvGrpSpPr>
          <p:cNvPr id="15" name="Group 15"/>
          <p:cNvGrpSpPr/>
          <p:nvPr/>
        </p:nvGrpSpPr>
        <p:grpSpPr>
          <a:xfrm>
            <a:off x="1508760" y="6391275"/>
            <a:ext cx="9571616" cy="1033165"/>
            <a:chOff x="1508760" y="6391275"/>
            <a:chExt cx="9571616" cy="1033165"/>
          </a:xfrm>
        </p:grpSpPr>
        <p:sp>
          <p:nvSpPr>
            <p:cNvPr id="13" name="TextBox 13"/>
            <p:cNvSpPr txBox="1"/>
            <p:nvPr/>
          </p:nvSpPr>
          <p:spPr>
            <a:xfrm>
              <a:off x="1508760" y="6391275"/>
              <a:ext cx="8717728" cy="461665"/>
            </a:xfrm>
            <a:prstGeom prst="rect">
              <a:avLst/>
            </a:prstGeom>
            <a:noFill/>
            <a:ln>
              <a:noFill/>
            </a:ln>
          </p:spPr>
          <p:txBody>
            <a:bodyPr wrap="square" lIns="0" tIns="0" rIns="0" bIns="0" anchor="t" anchorCtr="0">
              <a:spAutoFit/>
            </a:bodyPr>
            <a:lstStyle/>
            <a:p>
              <a:pPr algn="l"/>
              <a:r>
                <a:rPr lang="zh-CN" sz="3000" dirty="0">
                  <a:solidFill>
                    <a:schemeClr val="accent2"/>
                  </a:solidFill>
                  <a:latin typeface="+mn-lt"/>
                  <a:ea typeface="+mn-ea"/>
                  <a:cs typeface="+mn-cs"/>
                </a:rPr>
                <a:t>③ 先查询</a:t>
              </a:r>
              <a:r>
                <a:rPr lang="zh-CN" altLang="en-US" sz="3000" dirty="0">
                  <a:solidFill>
                    <a:schemeClr val="accent2"/>
                  </a:solidFill>
                  <a:latin typeface="+mn-lt"/>
                  <a:ea typeface="+mn-ea"/>
                  <a:cs typeface="+mn-cs"/>
                </a:rPr>
                <a:t>非法解</a:t>
              </a:r>
              <a:r>
                <a:rPr lang="zh-CN" sz="3000" dirty="0">
                  <a:solidFill>
                    <a:schemeClr val="accent2"/>
                  </a:solidFill>
                  <a:latin typeface="+mn-lt"/>
                  <a:ea typeface="+mn-ea"/>
                  <a:cs typeface="+mn-cs"/>
                </a:rPr>
                <a:t>，再更新 dp，最后翻倍 total。</a:t>
              </a:r>
            </a:p>
          </p:txBody>
        </p:sp>
        <p:sp>
          <p:nvSpPr>
            <p:cNvPr id="14" name="TextBox 14"/>
            <p:cNvSpPr txBox="1"/>
            <p:nvPr/>
          </p:nvSpPr>
          <p:spPr>
            <a:xfrm>
              <a:off x="1508760" y="6962775"/>
              <a:ext cx="9571616" cy="461665"/>
            </a:xfrm>
            <a:prstGeom prst="rect">
              <a:avLst/>
            </a:prstGeom>
            <a:noFill/>
            <a:ln>
              <a:noFill/>
            </a:ln>
          </p:spPr>
          <p:txBody>
            <a:bodyPr wrap="square" lIns="0" tIns="0" rIns="0" bIns="0" anchor="t" anchorCtr="0">
              <a:spAutoFit/>
            </a:bodyPr>
            <a:lstStyle/>
            <a:p>
              <a:pPr algn="l"/>
              <a:r>
                <a:rPr lang="zh-CN" altLang="en-US" sz="3000" dirty="0">
                  <a:solidFill>
                    <a:schemeClr val="dk1"/>
                  </a:solidFill>
                  <a:latin typeface="+mn-lt"/>
                  <a:ea typeface="+mn-ea"/>
                  <a:cs typeface="+mn-cs"/>
                </a:rPr>
                <a:t>因为</a:t>
              </a:r>
              <a:r>
                <a:rPr lang="zh-CN" sz="3000" dirty="0">
                  <a:solidFill>
                    <a:schemeClr val="dk1"/>
                  </a:solidFill>
                  <a:latin typeface="+mn-lt"/>
                  <a:ea typeface="+mn-ea"/>
                  <a:cs typeface="+mn-cs"/>
                </a:rPr>
                <a:t>查询只能使用</a:t>
              </a:r>
              <a:r>
                <a:rPr lang="zh-CN" altLang="en-US" sz="3000" dirty="0">
                  <a:solidFill>
                    <a:schemeClr val="dk1"/>
                  </a:solidFill>
                </a:rPr>
                <a:t>前面的木棍</a:t>
              </a:r>
              <a:r>
                <a:rPr lang="zh-CN" sz="3000" dirty="0">
                  <a:solidFill>
                    <a:schemeClr val="dk1"/>
                  </a:solidFill>
                  <a:latin typeface="+mn-lt"/>
                  <a:ea typeface="+mn-ea"/>
                  <a:cs typeface="+mn-cs"/>
                </a:rPr>
                <a:t>；更新后</a:t>
              </a:r>
              <a:r>
                <a:rPr lang="zh-CN" altLang="en-US" sz="3000" dirty="0">
                  <a:solidFill>
                    <a:schemeClr val="dk1"/>
                  </a:solidFill>
                  <a:latin typeface="+mn-lt"/>
                  <a:ea typeface="+mn-ea"/>
                  <a:cs typeface="+mn-cs"/>
                </a:rPr>
                <a:t>会</a:t>
              </a:r>
              <a:r>
                <a:rPr lang="zh-CN" sz="3000" dirty="0">
                  <a:solidFill>
                    <a:schemeClr val="dk1"/>
                  </a:solidFill>
                  <a:latin typeface="+mn-lt"/>
                  <a:ea typeface="+mn-ea"/>
                  <a:cs typeface="+mn-cs"/>
                </a:rPr>
                <a:t>包含当前木棍。</a:t>
              </a:r>
            </a:p>
          </p:txBody>
        </p:sp>
      </p:grpSp>
      <p:grpSp>
        <p:nvGrpSpPr>
          <p:cNvPr id="18" name="Group 18"/>
          <p:cNvGrpSpPr/>
          <p:nvPr/>
        </p:nvGrpSpPr>
        <p:grpSpPr>
          <a:xfrm>
            <a:off x="1508760" y="7915275"/>
            <a:ext cx="10126980" cy="1158240"/>
            <a:chOff x="1508760" y="7915275"/>
            <a:chExt cx="10126980" cy="1158240"/>
          </a:xfrm>
        </p:grpSpPr>
        <p:sp>
          <p:nvSpPr>
            <p:cNvPr id="16" name="TextBox 16"/>
            <p:cNvSpPr txBox="1"/>
            <p:nvPr/>
          </p:nvSpPr>
          <p:spPr>
            <a:xfrm>
              <a:off x="1508760" y="7915275"/>
              <a:ext cx="6873240" cy="586740"/>
            </a:xfrm>
            <a:prstGeom prst="rect">
              <a:avLst/>
            </a:prstGeom>
            <a:noFill/>
            <a:ln>
              <a:noFill/>
            </a:ln>
          </p:spPr>
          <p:txBody>
            <a:bodyPr wrap="square" lIns="0" tIns="0" rIns="0" bIns="0" anchor="t" anchorCtr="0">
              <a:spAutoFit/>
            </a:bodyPr>
            <a:lstStyle/>
            <a:p>
              <a:pPr algn="l"/>
              <a:r>
                <a:rPr lang="zh-CN" sz="3000" dirty="0">
                  <a:solidFill>
                    <a:schemeClr val="accent2"/>
                  </a:solidFill>
                  <a:latin typeface="+mn-lt"/>
                  <a:ea typeface="+mn-ea"/>
                  <a:cs typeface="+mn-cs"/>
                </a:rPr>
                <a:t>④ 背包始终从全局 A 倒序更新到 x。</a:t>
              </a:r>
            </a:p>
          </p:txBody>
        </p:sp>
        <p:sp>
          <p:nvSpPr>
            <p:cNvPr id="17" name="TextBox 17"/>
            <p:cNvSpPr txBox="1"/>
            <p:nvPr/>
          </p:nvSpPr>
          <p:spPr>
            <a:xfrm>
              <a:off x="1508760" y="8486775"/>
              <a:ext cx="10126980" cy="586740"/>
            </a:xfrm>
            <a:prstGeom prst="rect">
              <a:avLst/>
            </a:prstGeom>
            <a:noFill/>
            <a:ln>
              <a:noFill/>
            </a:ln>
          </p:spPr>
          <p:txBody>
            <a:bodyPr wrap="square" lIns="0" tIns="0" rIns="0" bIns="0" anchor="t" anchorCtr="0">
              <a:spAutoFit/>
            </a:bodyPr>
            <a:lstStyle/>
            <a:p>
              <a:pPr algn="l"/>
              <a:r>
                <a:rPr lang="zh-CN" sz="3000" dirty="0">
                  <a:solidFill>
                    <a:schemeClr val="dk1"/>
                  </a:solidFill>
                  <a:latin typeface="+mn-lt"/>
                  <a:ea typeface="+mn-ea"/>
                  <a:cs typeface="+mn-cs"/>
                </a:rPr>
                <a:t>不能正序复用当前棍，也不能漏掉后面查询要用的状态。</a:t>
              </a:r>
            </a:p>
          </p:txBody>
        </p:sp>
      </p:gr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35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35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3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hapter-slot Placeholder Carrier"/>
          <p:cNvSpPr txBox="1">
            <a:spLocks noGrp="1"/>
          </p:cNvSpPr>
          <p:nvPr>
            <p:ph type="subTitle" idx="1"/>
          </p:nvPr>
        </p:nvSpPr>
        <p:spPr>
          <a:xfrm>
            <a:off x="1546860" y="1257300"/>
            <a:ext cx="1645920" cy="586740"/>
          </a:xfrm>
          <a:prstGeom prst="rect">
            <a:avLst/>
          </a:prstGeom>
          <a:noFill/>
          <a:ln>
            <a:noFill/>
          </a:ln>
        </p:spPr>
        <p:txBody>
          <a:bodyPr wrap="square" lIns="0" tIns="0" rIns="0" bIns="0" anchor="t" anchorCtr="0">
            <a:spAutoFit/>
          </a:bodyPr>
          <a:lstStyle/>
          <a:p>
            <a:pPr marL="0" indent="0" algn="l">
              <a:buNone/>
            </a:pPr>
            <a:r>
              <a:rPr lang="zh-CN" sz="3000" b="1" dirty="0">
                <a:solidFill>
                  <a:srgbClr val="FFFFFF"/>
                </a:solidFill>
                <a:latin typeface="+mn-lt"/>
                <a:ea typeface="+mn-ea"/>
                <a:cs typeface="+mn-cs"/>
              </a:rPr>
              <a:t>课堂回顾</a:t>
            </a:r>
          </a:p>
        </p:txBody>
      </p:sp>
      <p:sp>
        <p:nvSpPr>
          <p:cNvPr id="6" name="title-slot Placeholder Carrier"/>
          <p:cNvSpPr txBox="1">
            <a:spLocks noGrp="1"/>
          </p:cNvSpPr>
          <p:nvPr>
            <p:ph type="title"/>
          </p:nvPr>
        </p:nvSpPr>
        <p:spPr>
          <a:xfrm>
            <a:off x="1352550" y="2248852"/>
            <a:ext cx="7125843" cy="623248"/>
          </a:xfrm>
          <a:prstGeom prst="rect">
            <a:avLst/>
          </a:prstGeom>
          <a:noFill/>
          <a:ln>
            <a:noFill/>
          </a:ln>
        </p:spPr>
        <p:txBody>
          <a:bodyPr wrap="square" lIns="0" tIns="0" rIns="0" bIns="0" anchor="t" anchorCtr="0">
            <a:spAutoFit/>
          </a:bodyPr>
          <a:lstStyle/>
          <a:p>
            <a:pPr algn="l"/>
            <a:r>
              <a:rPr lang="zh-CN" altLang="en-US" sz="4050" b="1" dirty="0">
                <a:solidFill>
                  <a:schemeClr val="accent1"/>
                </a:solidFill>
                <a:latin typeface="+mj-lt"/>
                <a:ea typeface="+mj-ea"/>
                <a:cs typeface="+mj-cs"/>
              </a:rPr>
              <a:t>总结：</a:t>
            </a:r>
            <a:endParaRPr lang="zh-CN" sz="4050" b="1" dirty="0">
              <a:solidFill>
                <a:schemeClr val="accent1"/>
              </a:solidFill>
              <a:latin typeface="+mj-lt"/>
              <a:ea typeface="+mj-ea"/>
              <a:cs typeface="+mj-cs"/>
            </a:endParaRPr>
          </a:p>
        </p:txBody>
      </p:sp>
      <p:grpSp>
        <p:nvGrpSpPr>
          <p:cNvPr id="8" name="Group 8"/>
          <p:cNvGrpSpPr/>
          <p:nvPr/>
        </p:nvGrpSpPr>
        <p:grpSpPr>
          <a:xfrm>
            <a:off x="1508760" y="4136655"/>
            <a:ext cx="9441180" cy="2987040"/>
            <a:chOff x="1508760" y="3343275"/>
            <a:chExt cx="9441180" cy="2987040"/>
          </a:xfrm>
        </p:grpSpPr>
        <p:sp>
          <p:nvSpPr>
            <p:cNvPr id="7" name="TextBox 7"/>
            <p:cNvSpPr txBox="1"/>
            <p:nvPr/>
          </p:nvSpPr>
          <p:spPr>
            <a:xfrm>
              <a:off x="1508760" y="3343275"/>
              <a:ext cx="9441180" cy="2987040"/>
            </a:xfrm>
            <a:prstGeom prst="rect">
              <a:avLst/>
            </a:prstGeom>
            <a:noFill/>
            <a:ln>
              <a:noFill/>
            </a:ln>
          </p:spPr>
          <p:txBody>
            <a:bodyPr wrap="square" lIns="0" tIns="0" rIns="0" bIns="0" anchor="t" anchorCtr="0">
              <a:spAutoFit/>
            </a:bodyPr>
            <a:lstStyle/>
            <a:p>
              <a:pPr algn="l">
                <a:lnSpc>
                  <a:spcPts val="4725"/>
                </a:lnSpc>
              </a:pPr>
              <a:r>
                <a:rPr lang="zh-CN" sz="3000" dirty="0">
                  <a:solidFill>
                    <a:schemeClr val="dk1"/>
                  </a:solidFill>
                  <a:latin typeface="+mn-lt"/>
                  <a:ea typeface="+mn-ea"/>
                  <a:cs typeface="+mn-cs"/>
                </a:rPr>
                <a:t>排序分类：每个集合归到唯一的最大被选位置。</a:t>
              </a:r>
              <a:br/>
              <a:r>
                <a:rPr lang="zh-CN" sz="3000" dirty="0">
                  <a:solidFill>
                    <a:schemeClr val="dk1"/>
                  </a:solidFill>
                  <a:latin typeface="+mn-lt"/>
                  <a:ea typeface="+mn-ea"/>
                  <a:cs typeface="+mn-cs"/>
                </a:rPr>
                <a:t>转化条件：其余木棍长度和 s 必须大于当前长度 x。</a:t>
              </a:r>
              <a:br/>
              <a:r>
                <a:rPr lang="zh-CN" sz="3000" dirty="0">
                  <a:solidFill>
                    <a:schemeClr val="dk1"/>
                  </a:solidFill>
                  <a:latin typeface="+mn-lt"/>
                  <a:ea typeface="+mn-ea"/>
                  <a:cs typeface="+mn-cs"/>
                </a:rPr>
                <a:t>补集计数：good = total − (dp[0] + … + dp[x])。</a:t>
              </a:r>
              <a:br/>
              <a:r>
                <a:rPr lang="zh-CN" sz="3000" dirty="0">
                  <a:solidFill>
                    <a:schemeClr val="dk1"/>
                  </a:solidFill>
                  <a:latin typeface="+mn-lt"/>
                  <a:ea typeface="+mn-ea"/>
                  <a:cs typeface="+mn-cs"/>
                </a:rPr>
                <a:t>状态压缩：正长度使我们只需保留 0 到全局 A。</a:t>
              </a:r>
              <a:br/>
              <a:r>
                <a:rPr lang="zh-CN" sz="3000" dirty="0">
                  <a:solidFill>
                    <a:schemeClr val="dk1"/>
                  </a:solidFill>
                  <a:latin typeface="+mn-lt"/>
                  <a:ea typeface="+mn-ea"/>
                  <a:cs typeface="+mn-cs"/>
                </a:rPr>
                <a:t>执行顺序：先查询，再倒序更新，最后 total 翻倍。</a:t>
              </a:r>
            </a:p>
          </p:txBody>
        </p:sp>
      </p:gr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PPT Master">
      <a:dk1>
        <a:srgbClr val="111111"/>
      </a:dk1>
      <a:lt1>
        <a:srgbClr val="FFFFFF"/>
      </a:lt1>
      <a:dk2>
        <a:srgbClr val="1F497D"/>
      </a:dk2>
      <a:lt2>
        <a:srgbClr val="EEF4FA"/>
      </a:lt2>
      <a:accent1>
        <a:srgbClr val="244D87"/>
      </a:accent1>
      <a:accent2>
        <a:srgbClr val="C00000"/>
      </a:accent2>
      <a:accent3>
        <a:srgbClr val="6FAC46"/>
      </a:accent3>
      <a:accent4>
        <a:srgbClr val="244D87"/>
      </a:accent4>
      <a:accent5>
        <a:srgbClr val="536477"/>
      </a:accent5>
      <a:accent6>
        <a:srgbClr val="CCD7E2"/>
      </a:accent6>
      <a:hlink>
        <a:srgbClr val="C00000"/>
      </a:hlink>
      <a:folHlink>
        <a:srgbClr val="6FAC46"/>
      </a:folHlink>
    </a:clrScheme>
    <a:fontScheme name="PPT Master">
      <a:majorFont>
        <a:latin typeface="Consolas"/>
        <a:ea typeface="Microsoft YaHei"/>
        <a:cs typeface="Consolas"/>
        <a:font script="Jpan" typeface="Microsoft YaHei"/>
        <a:font script="Hang" typeface="Microsoft YaHei"/>
        <a:font script="Hans" typeface="Microsoft YaHei"/>
        <a:font script="Hant" typeface="Microsoft YaHei"/>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olas"/>
        <a:ea typeface="Microsoft YaHei"/>
        <a:cs typeface="Consolas"/>
        <a:font script="Jpan" typeface="Microsoft YaHei"/>
        <a:font script="Hang" typeface="Microsoft YaHei"/>
        <a:font script="Hans" typeface="Microsoft YaHei"/>
        <a:font script="Hant" typeface="Microsoft YaHei"/>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PPT Master">
      <a:dk1>
        <a:srgbClr val="111111"/>
      </a:dk1>
      <a:lt1>
        <a:srgbClr val="FFFFFF"/>
      </a:lt1>
      <a:dk2>
        <a:srgbClr val="1F497D"/>
      </a:dk2>
      <a:lt2>
        <a:srgbClr val="EEF4FA"/>
      </a:lt2>
      <a:accent1>
        <a:srgbClr val="244D87"/>
      </a:accent1>
      <a:accent2>
        <a:srgbClr val="C00000"/>
      </a:accent2>
      <a:accent3>
        <a:srgbClr val="6FAC46"/>
      </a:accent3>
      <a:accent4>
        <a:srgbClr val="244D87"/>
      </a:accent4>
      <a:accent5>
        <a:srgbClr val="536477"/>
      </a:accent5>
      <a:accent6>
        <a:srgbClr val="CCD7E2"/>
      </a:accent6>
      <a:hlink>
        <a:srgbClr val="C00000"/>
      </a:hlink>
      <a:folHlink>
        <a:srgbClr val="6FAC46"/>
      </a:folHlink>
    </a:clrScheme>
    <a:fontScheme name="PPT Master">
      <a:majorFont>
        <a:latin typeface="Consolas"/>
        <a:ea typeface="Microsoft YaHei"/>
        <a:cs typeface="Consolas"/>
        <a:font script="Jpan" typeface="Microsoft YaHei"/>
        <a:font script="Hang" typeface="Microsoft YaHei"/>
        <a:font script="Hans" typeface="Microsoft YaHei"/>
        <a:font script="Hant" typeface="Microsoft YaHei"/>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olas"/>
        <a:ea typeface="Microsoft YaHei"/>
        <a:cs typeface="Consolas"/>
        <a:font script="Jpan" typeface="Microsoft YaHei"/>
        <a:font script="Hang" typeface="Microsoft YaHei"/>
        <a:font script="Hans" typeface="Microsoft YaHei"/>
        <a:font script="Hant" typeface="Microsoft YaHei"/>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540</TotalTime>
  <Words>7197</Words>
  <Application>Microsoft Office PowerPoint</Application>
  <PresentationFormat>自定义</PresentationFormat>
  <Paragraphs>314</Paragraphs>
  <Slides>37</Slides>
  <Notes>37</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37</vt:i4>
      </vt:variant>
    </vt:vector>
  </HeadingPairs>
  <TitlesOfParts>
    <vt:vector size="43" baseType="lpstr">
      <vt:lpstr>Microsoft YaHei</vt:lpstr>
      <vt:lpstr>Microsoft YaHei</vt:lpstr>
      <vt:lpstr>Arial</vt:lpstr>
      <vt:lpstr>Cambria Math</vt:lpstr>
      <vt:lpstr>Consolas</vt:lpstr>
      <vt:lpstr>Office Theme</vt:lpstr>
      <vt:lpstr>PowerPoint 演示文稿</vt:lpstr>
      <vt:lpstr>题目要求统计什么</vt:lpstr>
      <vt:lpstr>能否围成多边形</vt:lpstr>
      <vt:lpstr>为什么不能等于</vt:lpstr>
      <vt:lpstr>木棍按照下标区分，而不是按照长度区分</vt:lpstr>
      <vt:lpstr>观察原题样例 1</vt:lpstr>
      <vt:lpstr>暴力枚举全部子集</vt:lpstr>
      <vt:lpstr>注意数据范围</vt:lpstr>
      <vt:lpstr>观察题目条件</vt:lpstr>
      <vt:lpstr>判断前面所选出的长度和</vt:lpstr>
      <vt:lpstr>排序后固定最后一根</vt:lpstr>
      <vt:lpstr>PowerPoint 演示文稿</vt:lpstr>
      <vt:lpstr>PowerPoint 演示文稿</vt:lpstr>
      <vt:lpstr>PowerPoint 演示文稿</vt:lpstr>
      <vt:lpstr>PowerPoint 演示文稿</vt:lpstr>
      <vt:lpstr>用 dp[s] 记录信息</vt:lpstr>
      <vt:lpstr>维护全部长度和发现仍然很慢</vt:lpstr>
      <vt:lpstr>只需要统计不合法的方案</vt:lpstr>
      <vt:lpstr>全部选法减去不合法选法</vt:lpstr>
      <vt:lpstr>当前木棍的贡献公式</vt:lpstr>
      <vt:lpstr>dp 数组只需要记录到全局最大长度 A</vt:lpstr>
      <vt:lpstr>为什么可以舍弃大于 A 的长度和</vt:lpstr>
      <vt:lpstr>初始化</vt:lpstr>
      <vt:lpstr>新方案分为“选”与“不选”</vt:lpstr>
      <vt:lpstr>细节</vt:lpstr>
      <vt:lpstr>一轮循环的完整顺序</vt:lpstr>
      <vt:lpstr>代码片段 1：读入、排序、初始化</vt:lpstr>
      <vt:lpstr>代码片段 2：计算当前贡献</vt:lpstr>
      <vt:lpstr>代码片段 3：倒序更新背包</vt:lpstr>
      <vt:lpstr>代码片段 4：输出与取模细节</vt:lpstr>
      <vt:lpstr>手动举例执行</vt:lpstr>
      <vt:lpstr>手动执行：接着处理 2 和 3</vt:lpstr>
      <vt:lpstr>处理 4：产生合法贡献</vt:lpstr>
      <vt:lpstr>为什么这个算法一定正确</vt:lpstr>
      <vt:lpstr>复杂度：每轮一共遍历多少状态</vt:lpstr>
      <vt:lpstr>易错点</vt:lpstr>
      <vt:lpstr>总结：</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泉 小林</cp:lastModifiedBy>
  <cp:revision>10</cp:revision>
  <dcterms:created xsi:type="dcterms:W3CDTF">2026-09-17T07:08:34Z</dcterms:created>
  <dcterms:modified xsi:type="dcterms:W3CDTF">2026-09-17T16:32:14Z</dcterms:modified>
  <cp:category/>
  <cp:contentStatus/>
  <dc:language>zh-CN</dc:language>
</cp:coreProperties>
</file>