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58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  <Relationship Id="rId58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6.xml"/>
</Relationships>
</file>

<file path=ppt/notesSlides/_rels/notesSlide1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7.xml"/>
</Relationships>
</file>

<file path=ppt/notesSlides/_rels/notesSlide1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8.xml"/>
</Relationships>
</file>

<file path=ppt/notesSlides/_rels/notesSlide1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9.xml"/>
</Relationships>
</file>

<file path=ppt/notesSlides/_rels/notesSlide2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0.xml"/>
</Relationships>
</file>

<file path=ppt/notesSlides/_rels/notesSlide2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1.xml"/>
</Relationships>
</file>

<file path=ppt/notesSlides/_rels/notesSlide2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2.xml"/>
</Relationships>
</file>

<file path=ppt/notesSlides/_rels/notesSlide2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3.xml"/>
</Relationships>
</file>

<file path=ppt/notesSlides/_rels/notesSlide2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4.xml"/>
</Relationships>
</file>

<file path=ppt/notesSlides/_rels/notesSlide2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5.xml"/>
</Relationships>
</file>

<file path=ppt/notesSlides/_rels/notesSlide2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6.xml"/>
</Relationships>
</file>

<file path=ppt/notesSlides/_rels/notesSlide2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7.xml"/>
</Relationships>
</file>

<file path=ppt/notesSlides/_rels/notesSlide2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8.xml"/>
</Relationships>
</file>

<file path=ppt/notesSlides/_rels/notesSlide2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9.xml"/>
</Relationships>
</file>

<file path=ppt/notesSlides/_rels/notesSlide3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0.xml"/>
</Relationships>
</file>

<file path=ppt/notesSlides/_rels/notesSlide3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1.xml"/>
</Relationships>
</file>

<file path=ppt/notesSlides/_rels/notesSlide3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2.xml"/>
</Relationships>
</file>

<file path=ppt/notesSlides/_rels/notesSlide3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3.xml"/>
</Relationships>
</file>

<file path=ppt/notesSlides/_rels/notesSlide3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4.xml"/>
</Relationships>
</file>

<file path=ppt/notesSlides/_rels/notesSlide3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5.xml"/>
</Relationships>
</file>

<file path=ppt/notesSlides/_rels/notesSlide3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6.xml"/>
</Relationships>
</file>

<file path=ppt/notesSlides/_rels/notesSlide3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7.xml"/>
</Relationships>
</file>

<file path=ppt/notesSlides/_rels/notesSlide3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8.xml"/>
</Relationships>
</file>

<file path=ppt/notesSlides/_rels/notesSlide3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9.xml"/>
</Relationships>
</file>

<file path=ppt/notesSlides/_rels/notesSlide4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0.xml"/>
</Relationships>
</file>

<file path=ppt/notesSlides/_rels/notesSlide4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1.xml"/>
</Relationships>
</file>

<file path=ppt/notesSlides/_rels/notesSlide4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2.xml"/>
</Relationships>
</file>

<file path=ppt/notesSlides/_rels/notesSlide4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3.xml"/>
</Relationships>
</file>

<file path=ppt/notesSlides/_rels/notesSlide4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4.xml"/>
</Relationships>
</file>

<file path=ppt/notesSlides/_rels/notesSlide4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5.xml"/>
</Relationships>
</file>

<file path=ppt/notesSlides/_rels/notesSlide4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6.xml"/>
</Relationships>
</file>

<file path=ppt/notesSlides/_rels/notesSlide4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7.xml"/>
</Relationships>
</file>

<file path=ppt/notesSlides/_rels/notesSlide4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8.xml"/>
</Relationships>
</file>

<file path=ppt/notesSlides/_rels/notesSlide4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9.xml"/>
</Relationships>
</file>

<file path=ppt/notesSlides/_rels/notesSlide5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0.xml"/>
</Relationships>
</file>

<file path=ppt/notesSlides/_rels/notesSlide5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上一讲我们学会了用 cout 让计算机在屏幕上输出一句话，这一讲让计算机帮我们做数学计算。我们会学习加减乘除和取余，还要学会把写好的程序提交到网站上评测，这是大家第一次提交代码。C++ 的除法和数学里不太一样，这是本讲的重点，后面还会用到开根号、乘方这些数学函数。今天的内容在书本第 4 页到第 9 页，请大家把书准备好。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本讲分四部分，分两节课来上。第一节课先让 cout 帮我们计算，完成书上的例 1-2，然后第一次把代码提交到我们的 OJ 网站。第二节课学习 C++ 里特别的除法和取余，以及运算的先后顺序，再做火车问题和对角线问题，认识几个数学函数。每部分后面都有练习，请大家先自己想，再看答案。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上一讲我们用 cout 输出了 Hello World，双引号里的文字会原样显示出来。这里有两句代码，只差一对双引号，请大家先猜一猜分别会显示什么。写法一显示的是 2+4 这三个字符，写法二显示的是 6，计算机把它算出来了。这一讲我们就从这里开始，学习怎样让计算机帮我们做数学运算。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第一部分学习让 cout 输出计算结果，并按书上的解题步骤完成例 1-2。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这一页把双引号的作用说清楚。带双引号的内容，计算机把它当作文字，里面写什么就原样输出什么，就像复读机。不带双引号的内容，计算机把它当作算式，先在后台算出结果，再把结果输出。所以 cout 双引号 3*4 输出的是 3*4，cout 3*4 输出的是 12，请大家记到笔记里。</a:t>
            </a:r>
          </a:p>
          <a:p>
            <a:pPr/>
            <a:endParaRPr lang="zh-CN" dirty="0"/>
          </a:p>
          <a:p>
            <a:pPr/>
            <a:r>
              <a:rPr lang="zh-CN" dirty="0"/>
              <a:t>---请在书本第 5 页倒数第二段“双引号内的内容可以随意更改”下画线，把这条规则写在旁边。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C++ 里加号和减号和数学一样，乘号和除号换了写法。乘号写成星号，在键盘数字 8 的上面，要按住 Shift；除号写成斜杠，在问号键上。还有一个数学里没有的百分号，在 C++ 里表示取余数，后面会详细讲。大家写代码时不能写字母 x 或者乘号叉，也不能写除号，计算机不认识。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请大家把这五句分别放进 main 函数里运行，每次运行一句，先写下预测再看结果。加法得 1265，减法得 109，乘法得 266，除法 12 除以 3 得 4。最后一句 5 百分号 3 得 2，因为 5 除以 3 余 2，百分号就是求余数，后面会专门讲。大家会发现，前四个和数学里算出来的一样。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4 页的例 1-2。10 个苹果，小 A 拿走 2 个，Uim 拿走 4 个，剩下的都给八尾勇。题目问两个问题：小 A 和 Uim 一共拿走多少，八尾勇拿走多少。最后一句也很重要：输出两个数字，中间用空格分开，这就是输出的格式要求。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4 页的图 1-2 告诉我们解决编程题的四个步骤。第一步分析问题、理解题意，弄清楚程序要做什么；第二步建立模型、设计算法，想清楚怎么做。第三步才编写程序，第四步调试、编译运行和测试；如果结果不正确，就要回到前面重新想。大家注意，前两步都是在纸上想，不是一上来就敲代码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我们把 10 个苹果画出来：蓝色 2 个是小 A 的，绿色 4 个是 Uim 的，红色剩下的是八尾勇的。第 1 问是小 A 和 Uim 一共拿走多少，就是 2 加 4。第 2 问是八尾勇拿走多少，就是 10 减去 2 再减去 4。书上说本题的算法很简单，就是直接输出这两个算式的结果。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第三步编写程序，我们像拼零件一样把输出拼起来。第一个零件是算式 2 加 4，不加引号，计算机会算出 6。第二个零件是一个空格，空格要原样输出，所以要用双引号包起来；第三个零件是算式 10 减 2 减 4，算出 4。三个零件之间用箭头 &lt;&lt; 连起来，就是 cout 2 加 4、空格、10 减 2 减 4。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5 页的程序，把刚才拼好的 cout 语句放进 main 函数的大括号里。在 Dev-C++ 里按 F11 编译运行，黑窗口里显示 6 空格 4。我们用题意检查一下：6 是小 A 和 Uim 一共拿走的，4 是八尾勇拿走的，中间有一个空格。和期望的结果一致，第四步测试就通过了。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5 页倒数第二段说，cout 语句可以同时输出多个项目，中间用 &lt;&lt; 分隔。这里先计算并输出第 1 项 6，再输出第 2 项空格，最后计算并输出第 3 项 4。书上还说双引号里的内容可以随意更改，比如换成两个空格或者一个逗号，输出就会跟着变。请大家在书上把这一段画下来。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请大家判断这四种输出是否符合题目要求，然后点击核对。第一种 6 空格 4，完全符合。第二种少了空格，看起来像一个数 64；第三种多了答案两个字，题目没要求的文字一个都不能多。第四种用了逗号，题目要求的是空格；所以数字算对了还不够，格式也必须和题目要求一模一样。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第二部分学习把写好的程序提交到我们的 OJ 网站。今天是第一次，我们一步一步来。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OJ 是 Online Judge 的缩写，中文叫在线评测系统。我们把代码交到网站上，网站会自动运行程序、检查答案，然后打分，我们用的平台叫 Hydro OJ。提交之前，一定要先在自己电脑上验证：在 Dev-C++ 里按 F11 运行。确认黑窗口里显示的是 6 空格 4，没有多余的文字，再去提交。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第一步，打开网站并登录。双击桌面上的浏览器，在最上方的地址栏输入 zmwl.online，按回车。输入老师发给你的用户名，初始密码统一是 zmwl0000，然后点击登录。登录成功后，会看到右边这样的欢迎界面，上面写着欢迎来到筑梦未来 OJ 平台。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第二步，点击网站上方的题库，在题目列表里找到编号 B0001 的题目，这就是例 1-2，点击进入题目页面。然后切换回 Dev-C++，把代码复制下来。左手按住键盘左下角的 Ctrl 键不松开，按一下 A，代码背景全部变蓝，说明全选了。继续按住 Ctrl，按一下 C，屏幕上没有变化，但代码已经复制好了。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第三步，在题目页面右侧找到递交，点击进入，会看到一个很大的空白代码框。用鼠标在框里点一下，看到光标在闪，再按住 Ctrl 按 V，刚才复制的代码就粘贴上来了。检查一下代码是否完整，从 include 开始到最后的大括号都要有。最后点击下方蓝色的递交按钮，系统就开始评测你的代码了。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提交以后稍等一下，就能看到评测结果。看到绿色的 100 Accepted，就说明程序通过了，得到满分，下面还能看到你提交的代码。如果没有通过，先回到 Dev-C++ 检查输出是不是和题目要求一模一样，比如有没有少空格、多文字，实在找不到就问老师。从读题、写程序、本地运行到提交通过，这样才算真正完成了一道题。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第二节课从第三部分开始。C++ 的除法和数学里不太一样，这是本讲最重要的内容。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我们来看一个分零花钱的问题：小六有 6 元，弟弟小七有 5 元，妈妈把钱合起来重新平分。请大家先口算一下，每人应该得到多少钱？应该是 11 元除以 2，每人 5 元 5 角。某同学写了这样的程序：括号里先算 6 加 5，再除以 2。请大家猜一猜这个程序会输出什么，然后我们运行看看。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运行一下，程序输出的是 5，而不是 5.5。如果两人各拿 5 元，还剩下 1 元没分出去，半元不见了。是计算机算错了吗？其实不是，这是 C++ 除法的一个规则。我们先别急着下结论，多试几道除法，看看能不能找到规律。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请大家把这四句分别运行一下，先写下预测，再点击看结果。5 除以 2 输出 2，7 除以 2 输出 3，注意不是四舍五入的 4。8 除以 2 正好除尽，输出 4；9 除以 4 输出 2。大家发现了吗？两个整数相除，结果还是整数，小数部分被直接去掉了。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这个规则叫整数除法，也叫整除：整数除以整数，结果还是整数，小数部分直接去掉。7 除以 2 本来是 3.5，C++ 里得 3；14 除以 4 本来是 3.5，也得 3。所以分零花钱时 11 除以 2 得 5，半元就是这样丢掉的。书本第 6 页倒数第四段讲的就是这个规则，请大家画下来。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怎样才能得到带小数的结果呢？书本第 7 页说，要让运算符两边至少有一个数是浮点数。浮点数就是带小数点的数，500 是整数，500.0 是浮点数，在计算机里完全是两码事。所以 5.0 除以 2、5 除以 2.0、5.0 除以 2.0 都输出 2.5，最简单的方法就是在整数后面加点 0。请大家把这条规则记在书本第 7 页例 1-4 的下方。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请大家判断这四种写法哪些能输出 5.5，写完点击核对。第一种除数写成 2.0，第二种把 6 写成 6.0，括号里先算出 11.0，都能得到 5.5。第三种括号里 2 乘 1.0 得 2.0，再去除，也是 5.5。第四种是陷阱：先算 11 除以 2，整除得 5，半元已经丢了，后面再乘 1.0 也只是 5。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 10 个苹果平均分给 3 个小朋友，每人分到 3 个，还剩 1 个。除法关心每人分到几个，10 除以 3 得 3；取余关心分完还剩几个，10 百分号 3 得 1。在 C++ 里百分号不是百分数，它叫取余，也叫求模。书本第 6 页倒数第二段说，取余的优先级和乘除是一样的。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我们用小学学过的除法竖式来看：10 除以 4 等于 2，余 2。商 2 就是 C++ 里的 10 除以 4，余数 2 就是 10 百分号 4。所以 a 百分号 b 的意思就是求 a 除以 b 的余数。这里商和余数恰好都是 2，大家不要混淆它们表示的意思。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请大家写出每组的商和余数，写完点击核对。7 除以 2 商 3 余 1；12 除以 4 商 3 余 0，正好除尽。3 除以 5，3 比 5 小，每人一个都分不到，商是 0，余数还是 3；14 除以 4 商 3 余 2。可以用商乘除数加余数等于被除数来检查，余数一定比除数小。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C++ 里的运算顺序和小学数学一样：先乘除，后加减，有括号先算括号。取余和乘除同一级，同一级的运算从左往右算，比如 14 减 14 除以 4 乘 4，先算 14 除以 4 得 3，再乘 4 得 12，最后 14 减 12 得 2。书本第 7 页第一段说，想先算减法就加括号；还要注意括号前后的乘号不能省略，3 括号 4 减 2 必须写成 3 乘括号。请大家把这条规则记在书本第 7 页第一段旁边。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请大家写出每一步的中间结果，再点击核对。第一题先算 8 除以 3，整除得 2，再乘 2 得 4，18 减 4 得 14。第二题先算括号得 10，10 除以 3 得 3，再乘 2 得 6；第三题括号里 3 乘 3 得 9，18 除以 9 得 2。第四题 17 除以 5 余 2，再乘 2 得 4，取余和乘除同级，从左往右算。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6 页的例 1-3：14 个苹果均分给 4 名同学，分不完的放回冰箱。三个问题：每人分几个，一共分出去多少个，放回冰箱几个，每行输出一个数字。画出来看：每人分 3 个，4 人一共分出去 12 个，剩下 2 个放回冰箱。每人几个就是 14 除以 4，剩下几个就是 14 对 4 取余。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6 页的程序，三句 cout 分别回答三个问题，endl 表示换行，所以每个答案占一行。第一句 14 除以 4 得 3；第二句 14 除以 4 再乘 4 得 12，数学里应该还是 14，但整除后就是 12。第三句 14 减去 12 得 2；书上说放回冰箱的数量还有另一种算法，就是 14 对 4 取余。大家注意第七行前面有两个斜杠，下一页我们来看它是什么意思。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6 页最后一段说，前面有两个斜杠的这一行是程序注释。计算机运行时会忽略注释，我们可以在双斜杠后面写任何说明，帮助人看懂程序。书上让我们做个实验：把这一行前面的双斜杠去掉，再编译运行。这时会多输出一行 2，说明 14 减 12 和 14 对 4 取余结果一样。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7 页的例 1-4：500 毫升饮料平分给 3 个人，每人多少毫升。饮料可以继续分，所以要用浮点除法，写成 500.0 除以 3，如果写 500 除以 3 只会得到 166。运行后输出 166.667，其实 500 除以 3 是无限循环小数，屏幕上显示的是近似值。cout 输出小数时，默认最多显示 6 位有效数字，166.667 正好是 6 位数字，不是 6 位小数。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7 页的例 1-5 请大家输入运行，观察输出。第一行还是 166.667，第二行 5000000.0 除以 3 输出 1.66667e+06，第三行输出 1.66667e-06。最后一行加了一个很小的数又减掉一个很大的数，算出来应该和第三行一样，结果却是 1.6666e-06。这里有两个问题：e 是什么意思，最后一行为什么不一样，下一页来回答。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带 e 的数叫科学记数法，e 后面的数表示乘以 10 的几次方。1.66667e+06 就是 1.66667 乘以 10 的 6 次方，小数点右移 6 位，约等于 1666670；e-06 就是乘以 10 的负 6 次方，小数点左移 6 位。程序里也可以这样写浮点数，比如 5e6 就是 500 万，但整个数中间不能有空格。至于最后一行，书上说计算机能保存的有效数字是有限的，超出的部分会被舍去，所以结果和预想的略有不同，了解一下就可以。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第四部分做两道应用题：火车问题和对角线问题，并学习用 C++ 的数学函数开根号、算乘方。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请翻到书本第 8 页的例 1-6 火车问题。甲车长 260 米，每秒走 12 米；乙车长 220 米，每秒走 20 米，两车面对面开过来。从两个车头碰到一起开始计时，到两个车尾分开为止，问用了多少秒。我们先想清楚两个问题：一共要错开多远，每秒能错开多远。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我们画图来看。书上的方法是站在甲车上观察，把甲车看作不动。开始时两个车头在同一个位置；结束时乙车的车尾刚好离开甲车的车尾。这段时间里，乙车的车头从甲车车头走到了比甲车车尾还远一个乙车长度的地方。所以乙车相对甲车走了 220 加 260，等于 480 米，也就是两车长度之和。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再看速度：1 秒钟甲往右走 12 米，乙往左走 20 米，两车又多错开了 32 米。两车面对面走，速度要相加，这叫相对速度。时间就是总路程除以相对速度，480 除以 32 等于 15 秒。写成一个算式就是 260 加 220 的和，除以 12 加 20 的和，两个括号分别表示总路程和相对速度。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8 页的程序，运行输出 15。大家注意，这里两个括号里都是整数，用的是整数除法，为什么没有问题？因为题目说了已知答案是整数，480 除以 32 正好除尽，不会丢掉小数。书上提醒，很多情况下不能保证结果是整数，就要考虑写成浮点数，加上点 0。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请看书本第 8 页的例 1-7：长方形长 9 厘米、宽 6 厘米，求对角线的长度。对角线把长方形分成两个直角三角形，根据勾股定理，斜边的平方等于两条直角边的平方和。6 的平方 36 加 9 的平方 81 等于 117，对角线就是根号 117。10 的平方是 100，11 的平方是 121，所以答案在 10 和 11 之间；问题是 C++ 里怎么开根号？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C++ 里有很多现成的工具，叫做函数，把数据放进括号里，它就会算好并把结果交给我们。开平方根的函数叫 sqrt，放进 9，返回 3；放进 117，返回 10.8167。sqrt 这些数学函数都在头文件 cmath 里，使用前要写 include cmath。函数以后会专门学习，现在只要会用这些工具就行。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还有一个乘方工具 pow，括号里放两个数，前面是底数，后面是指数，中间用逗号隔开。pow 2 逗号 3 就是 2 的 3 次方，等于 8；pow 6 逗号 2 是 36，也可以直接写 6 乘 6。大家要特别注意，C++ 里的尖号不是乘方，写 6 尖号 2 算不出 36。pow 也在头文件 cmath 里。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这是书本第 8 到 9 页的程序，多了一个头文件 cmath。读这个算式要从里往外：先算 6 的平方 36 和 9 的平方 81，相加得 117，再开根号。运行输出 10.8167，在 10 和 11 之间，和刚才的估计一致。注意 sqrt 的括号要把整个和都包住，不能只给最后一项开根号。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请大家写出这四句的输出，再点击核对。根号 16 是 4，3 的平方是 9。第三题先算括号里 3 乘 3 加 4 乘 4 得 25，再开根号得 5；2 的 10 次方是 1024。如果忘了写 include cmath，编译的时候会报错，说找不到 sqrt 和 pow。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书本第 9 页的表 1-1 列出了 cmath 里常用的数学函数，这里挑出最基础的五个。sqrt 开平方，pow 算乘方；fabs 求绝对值，fabs 负 10 得 10。ceil 是向上取整，2.1 变成 3；floor 是向下取整，2.9 变成 2，注意它们都不是四舍五入。表里还有 sin、cos、log 等函数，等学了相关数学知识再用；这些函数都要包含头文件 cmath。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开头的问题现在能回答了：带双引号是文字，原样输出；不带双引号是算式，先计算再输出。C++ 的运算顺序和数学一样，乘除取余优先，同级从左往右；整数除以整数结果还是整数，想要小数就加点 0。百分号是取余，开根号和乘方用 sqrt 和 pow，要包含头文件 cmath。今天还第一次把代码提交到了 OJ；请大家课后对照书本第 4 到 9 页整理笔记。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课后请完成本讲的课后习题，一共有填空、选择、判断三部分。然后在 OJ 上提交 B0001 和 B0002，也就是例 1-2 拿苹果和例 1-3 分苹果，按今天学的步骤提交。下一讲学习变量与常量。请大家想一想：例 1-2 里如果小 A 拿走的苹果从 2 个变成 3 个，程序里有两处 2 都要改，能不能只改一处就行？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2762250" y="1866900"/>
            <a:ext cx="66675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3" name="cover-title-slot Placeholder"/>
          <p:cNvSpPr>
            <a:spLocks noGrp="1"/>
          </p:cNvSpPr>
          <p:nvPr>
            <p:ph type="title"/>
          </p:nvPr>
        </p:nvSpPr>
        <p:spPr>
          <a:xfrm>
            <a:off x="1809750" y="2476500"/>
            <a:ext cx="8572500" cy="990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3057334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仅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34429747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-panel Layout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3" name="content-section-pill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4" name="content-title-rule Layout"/>
          <p:cNvSpPr/>
          <p:nvPr/>
        </p:nvSpPr>
        <p:spPr>
          <a:xfrm>
            <a:off x="819150" y="1866900"/>
            <a:ext cx="10553700" cy="9525"/>
          </a:xfrm>
          <a:custGeom>
            <a:avLst/>
            <a:gdLst/>
            <a:ahLst/>
            <a:cxnLst/>
            <a:rect l="l" t="t" r="r" b="b"/>
            <a:pathLst>
              <a:path w="10553700" h="9525">
                <a:moveTo>
                  <a:pt x="0" y="0"/>
                </a:moveTo>
                <a:lnTo>
                  <a:pt x="10553700" y="0"/>
                </a:lnTo>
              </a:path>
            </a:pathLst>
          </a:custGeom>
          <a:noFill/>
          <a:ln w="9525">
            <a:solidFill>
              <a:schemeClr val="accent6"/>
            </a:solidFill>
          </a:ln>
        </p:spPr>
      </p:sp>
      <p:sp>
        <p:nvSpPr>
          <p:cNvPr id="5" name="content-section-slot Placeholder"/>
          <p:cNvSpPr>
            <a:spLocks noGrp="1"/>
          </p:cNvSpPr>
          <p:nvPr>
            <p:ph type="body" idx="1"/>
          </p:nvPr>
        </p:nvSpPr>
        <p:spPr>
          <a:xfrm>
            <a:off x="952500" y="742950"/>
            <a:ext cx="5486400" cy="4381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100" lang="zh-CN"/>
            </a:lvl1pPr>
          </a:lstStyle>
          <a:p>
            <a:pPr algn="l"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content-title-slot Placeholder"/>
          <p:cNvSpPr>
            <a:spLocks noGrp="1"/>
          </p:cNvSpPr>
          <p:nvPr>
            <p:ph type="title"/>
          </p:nvPr>
        </p:nvSpPr>
        <p:spPr>
          <a:xfrm>
            <a:off x="819150" y="1333500"/>
            <a:ext cx="105537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550" lang="zh-CN"/>
            </a:lvl1pPr>
          </a:lstStyle>
          <a:p>
            <a:pPr algn="l"/>
            <a:r>
              <a:rPr lang="en-US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13283388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过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rule Layout"/>
          <p:cNvSpPr/>
          <p:nvPr/>
        </p:nvSpPr>
        <p:spPr>
          <a:xfrm>
            <a:off x="5619750" y="3886200"/>
            <a:ext cx="952500" cy="285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</p:sp>
      <p:sp>
        <p:nvSpPr>
          <p:cNvPr id="3" name="chapter-number-slot Placeholder"/>
          <p:cNvSpPr>
            <a:spLocks noGrp="1"/>
          </p:cNvSpPr>
          <p:nvPr>
            <p:ph type="subTitle" idx="1"/>
          </p:nvPr>
        </p:nvSpPr>
        <p:spPr>
          <a:xfrm>
            <a:off x="4191000" y="2495550"/>
            <a:ext cx="3810000" cy="476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4" name="chapter-title-slot Placeholder"/>
          <p:cNvSpPr>
            <a:spLocks noGrp="1"/>
          </p:cNvSpPr>
          <p:nvPr>
            <p:ph type="title"/>
          </p:nvPr>
        </p:nvSpPr>
        <p:spPr>
          <a:xfrm>
            <a:off x="1809750" y="3067050"/>
            <a:ext cx="8572500" cy="781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00" lang="zh-CN"/>
            </a:lvl1pPr>
          </a:lstStyle>
          <a:p>
            <a:pPr algn="ctr"/>
            <a:r>
              <a:rPr lang="en-US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</p:spTree>
    <p:extLst>
      <p:ext uri="{BB962C8B-B14F-4D97-AF65-F5344CB8AC3E}">
        <p14:creationId val="255345799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
  <Relationship Id="rId14" Type="http://schemas.openxmlformats.org/officeDocument/2006/relationships/slideLayout" Target="../slideLayouts/slideLayout12.xml"/>
  <Relationship Id="rId15" Type="http://schemas.openxmlformats.org/officeDocument/2006/relationships/slideLayout" Target="../slideLayouts/slideLayout13.xml"/>
  <Relationship Id="rId16" Type="http://schemas.openxmlformats.org/officeDocument/2006/relationships/slideLayout" Target="../slideLayouts/slideLayout14.xml"/>
  <Relationship Id="rId17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太空主题">
    <p:bg>
      <p:bgPr>
        <a:solidFill>
          <a:srgbClr val="19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ster-space-image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  <p:sldLayoutId id="2147483662" r:id="rId16"/>
    <p:sldLayoutId id="214748366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25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2.xml" />
  <Relationship Id="rId3" Type="http://schemas.openxmlformats.org/officeDocument/2006/relationships/notesSlide" Target="../notesSlides/notesSlide1.xml" />
</Relationships>
</file>

<file path=ppt/slides/_rels/slide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2.xml" />
</Relationships>
</file>

<file path=ppt/slides/_rels/slide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.xml" />
</Relationships>
</file>

<file path=ppt/slides/_rels/slide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4.xml" />
</Relationships>
</file>

<file path=ppt/slides/_rels/slide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.xml" />
</Relationships>
</file>

<file path=ppt/slides/_rels/slide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6.xml" />
</Relationships>
</file>

<file path=ppt/slides/_rels/slide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7.xml" />
</Relationships>
</file>

<file path=ppt/slides/_rels/slide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8.xml" />
</Relationships>
</file>

<file path=ppt/slides/_rels/slide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9.xml" />
</Relationships>
</file>

<file path=ppt/slides/_rels/slide1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0.xml" />
</Relationships>
</file>

<file path=ppt/slides/_rels/slide1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1.xml" />
</Relationships>
</file>

<file path=ppt/slides/_rels/slide1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2.xml" />
</Relationships>
</file>

<file path=ppt/slides/_rels/slide1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3.xml" />
</Relationships>
</file>

<file path=ppt/slides/_rels/slide1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4.xml" />
</Relationships>
</file>

<file path=ppt/slides/_rels/slide1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15.xml" />
</Relationships>
</file>

<file path=ppt/slides/_rels/slide1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16.xml" />
</Relationships>
</file>

<file path=ppt/slides/_rels/slide1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20c360a4a7d38157.png" />
  <Relationship Id="rId4" Type="http://schemas.openxmlformats.org/officeDocument/2006/relationships/notesSlide" Target="../notesSlides/notesSlide17.xml" />
</Relationships>
</file>

<file path=ppt/slides/_rels/slide1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f930bbd7a40797b1.png" />
  <Relationship Id="rId4" Type="http://schemas.openxmlformats.org/officeDocument/2006/relationships/notesSlide" Target="../notesSlides/notesSlide18.xml" />
</Relationships>
</file>

<file path=ppt/slides/_rels/slide1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41027a112ac62d4f.png" />
  <Relationship Id="rId4" Type="http://schemas.openxmlformats.org/officeDocument/2006/relationships/image" Target="../media/image_78817296346930f0.png" />
  <Relationship Id="rId5" Type="http://schemas.openxmlformats.org/officeDocument/2006/relationships/notesSlide" Target="../notesSlides/notesSlide19.xml" />
</Relationships>
</file>

<file path=ppt/slides/_rels/slide2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image" Target="../media/image_4d90073bd03028f5.png" />
  <Relationship Id="rId4" Type="http://schemas.openxmlformats.org/officeDocument/2006/relationships/notesSlide" Target="../notesSlides/notesSlide20.xml" />
</Relationships>
</file>

<file path=ppt/slides/_rels/slide2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21.xml" />
</Relationships>
</file>

<file path=ppt/slides/_rels/slide2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2.xml" />
</Relationships>
</file>

<file path=ppt/slides/_rels/slide2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3.xml" />
</Relationships>
</file>

<file path=ppt/slides/_rels/slide2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4.xml" />
</Relationships>
</file>

<file path=ppt/slides/_rels/slide2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5.xml" />
</Relationships>
</file>

<file path=ppt/slides/_rels/slide2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6.xml" />
</Relationships>
</file>

<file path=ppt/slides/_rels/slide2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7.xml" />
</Relationships>
</file>

<file path=ppt/slides/_rels/slide2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8.xml" />
</Relationships>
</file>

<file path=ppt/slides/_rels/slide2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29.xml" />
</Relationships>
</file>

<file path=ppt/slides/_rels/slide3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0.xml" />
</Relationships>
</file>

<file path=ppt/slides/_rels/slide3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1.xml" />
</Relationships>
</file>

<file path=ppt/slides/_rels/slide3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2.xml" />
</Relationships>
</file>

<file path=ppt/slides/_rels/slide3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3.xml" />
</Relationships>
</file>

<file path=ppt/slides/_rels/slide3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4.xml" />
</Relationships>
</file>

<file path=ppt/slides/_rels/slide3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5.xml" />
</Relationships>
</file>

<file path=ppt/slides/_rels/slide3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6.xml" />
</Relationships>
</file>

<file path=ppt/slides/_rels/slide3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7.xml" />
</Relationships>
</file>

<file path=ppt/slides/_rels/slide3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38.xml" />
</Relationships>
</file>

<file path=ppt/slides/_rels/slide3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5.xml" />
  <Relationship Id="rId3" Type="http://schemas.openxmlformats.org/officeDocument/2006/relationships/notesSlide" Target="../notesSlides/notesSlide39.xml" />
</Relationships>
</file>

<file path=ppt/slides/_rels/slide4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0.xml" />
</Relationships>
</file>

<file path=ppt/slides/_rels/slide4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1.xml" />
</Relationships>
</file>

<file path=ppt/slides/_rels/slide42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2.xml" />
</Relationships>
</file>

<file path=ppt/slides/_rels/slide43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3.xml" />
</Relationships>
</file>

<file path=ppt/slides/_rels/slide44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4.xml" />
</Relationships>
</file>

<file path=ppt/slides/_rels/slide45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5.xml" />
</Relationships>
</file>

<file path=ppt/slides/_rels/slide46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6.xml" />
</Relationships>
</file>

<file path=ppt/slides/_rels/slide47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7.xml" />
</Relationships>
</file>

<file path=ppt/slides/_rels/slide48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8.xml" />
</Relationships>
</file>

<file path=ppt/slides/_rels/slide49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49.xml" />
</Relationships>
</file>

<file path=ppt/slides/_rels/slide50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4.xml" />
  <Relationship Id="rId3" Type="http://schemas.openxmlformats.org/officeDocument/2006/relationships/notesSlide" Target="../notesSlides/notesSlide50.xml" />
</Relationships>
</file>

<file path=ppt/slides/_rels/slide51.xml.rels><?xml version='1.0' encoding='utf-8'?>
<Relationships xmlns="http://schemas.openxmlformats.org/package/2006/relationships">
  <Relationship Id="rId1" Type="http://schemas.openxmlformats.org/officeDocument/2006/relationships/slideLayout" Target="../slideLayouts/slideLayout13.xml" />
  <Relationship Id="rId3" Type="http://schemas.openxmlformats.org/officeDocument/2006/relationships/notesSlide" Target="../notesSlides/notesSlide51.xml" 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ver-subtitle-slot Placeholder Carrier"/>
          <p:cNvSpPr txBox="1"/>
          <p:nvPr>
            <p:ph type="subTitle" idx="1"/>
          </p:nvPr>
        </p:nvSpPr>
        <p:spPr>
          <a:xfrm>
            <a:off x="5063299" y="1981200"/>
            <a:ext cx="206540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B4C4D7"/>
                </a:solidFill>
                <a:latin typeface="+mn-lt"/>
                <a:ea typeface="+mn-ea"/>
                <a:cs typeface="+mn-cs"/>
              </a:rPr>
              <a:t>C++程序与算法</a:t>
            </a:r>
          </a:p>
        </p:txBody>
      </p:sp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4623054" y="2520950"/>
            <a:ext cx="2945892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数学运算</a:t>
            </a:r>
          </a:p>
        </p:txBody>
      </p:sp>
      <p:grpSp>
        <p:nvGrpSpPr>
          <p:cNvPr id="7" name="cover-tagline"/>
          <p:cNvGrpSpPr/>
          <p:nvPr/>
        </p:nvGrpSpPr>
        <p:grpSpPr>
          <a:xfrm>
            <a:off x="3130829" y="3467100"/>
            <a:ext cx="5930341" cy="498729"/>
            <a:chOff x="3130829" y="3467100"/>
            <a:chExt cx="5930341" cy="498729"/>
          </a:xfrm>
        </p:grpSpPr>
        <p:sp>
          <p:nvSpPr>
            <p:cNvPr id="6" name="TextBox 6"/>
            <p:cNvSpPr txBox="1"/>
            <p:nvPr/>
          </p:nvSpPr>
          <p:spPr>
            <a:xfrm>
              <a:off x="3130829" y="3467100"/>
              <a:ext cx="593034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dirty="0">
                  <a:solidFill>
                    <a:srgbClr val="9FC5E8"/>
                  </a:solidFill>
                  <a:latin typeface="+mn-lt"/>
                  <a:ea typeface="+mn-ea"/>
                  <a:cs typeface="+mn-cs"/>
                </a:rPr>
                <a:t>第1章 简简单单写程序 · 例 1-2 ～ 1-7</a:t>
              </a:r>
            </a:p>
          </p:txBody>
        </p:sp>
      </p:grpSp>
      <p:grpSp>
        <p:nvGrpSpPr>
          <p:cNvPr id="10" name="cover-route"/>
          <p:cNvGrpSpPr/>
          <p:nvPr/>
        </p:nvGrpSpPr>
        <p:grpSpPr>
          <a:xfrm>
            <a:off x="3143250" y="4248150"/>
            <a:ext cx="5905500" cy="575818"/>
            <a:chOff x="3143250" y="4248150"/>
            <a:chExt cx="5905500" cy="575818"/>
          </a:xfrm>
        </p:grpSpPr>
        <p:sp>
          <p:nvSpPr>
            <p:cNvPr id="8" name="Rectangle 8"/>
            <p:cNvSpPr/>
            <p:nvPr/>
          </p:nvSpPr>
          <p:spPr>
            <a:xfrm>
              <a:off x="3143250" y="4248150"/>
              <a:ext cx="5905500" cy="190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4813173" y="441325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让计算机帮我们算数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toc-title"/>
          <p:cNvGrpSpPr/>
          <p:nvPr/>
        </p:nvGrpSpPr>
        <p:grpSpPr>
          <a:xfrm>
            <a:off x="4946142" y="920750"/>
            <a:ext cx="2299716" cy="819150"/>
            <a:chOff x="4946142" y="920750"/>
            <a:chExt cx="2299716" cy="819150"/>
          </a:xfrm>
        </p:grpSpPr>
        <p:sp>
          <p:nvSpPr>
            <p:cNvPr id="4" name="TextBox 4"/>
            <p:cNvSpPr txBox="1"/>
            <p:nvPr/>
          </p:nvSpPr>
          <p:spPr>
            <a:xfrm>
              <a:off x="4946142" y="920750"/>
              <a:ext cx="229971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2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课程要点</a:t>
              </a:r>
            </a:p>
          </p:txBody>
        </p:sp>
      </p:grpSp>
      <p:grpSp>
        <p:nvGrpSpPr>
          <p:cNvPr id="10" name="toc-1"/>
          <p:cNvGrpSpPr/>
          <p:nvPr/>
        </p:nvGrpSpPr>
        <p:grpSpPr>
          <a:xfrm>
            <a:off x="3143250" y="2000250"/>
            <a:ext cx="5905500" cy="628650"/>
            <a:chOff x="3143250" y="2000250"/>
            <a:chExt cx="5905500" cy="628650"/>
          </a:xfrm>
        </p:grpSpPr>
        <p:sp>
          <p:nvSpPr>
            <p:cNvPr id="6" name="Rectangle 6"/>
            <p:cNvSpPr/>
            <p:nvPr/>
          </p:nvSpPr>
          <p:spPr>
            <a:xfrm>
              <a:off x="3143250" y="2000250"/>
              <a:ext cx="5905500" cy="6286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7" name="Ellipse 7"/>
            <p:cNvSpPr/>
            <p:nvPr/>
          </p:nvSpPr>
          <p:spPr>
            <a:xfrm>
              <a:off x="3276600" y="21050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3393852" y="214630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874770" y="2152650"/>
              <a:ext cx="177965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让 cout 算数</a:t>
              </a:r>
            </a:p>
          </p:txBody>
        </p:sp>
      </p:grpSp>
      <p:grpSp>
        <p:nvGrpSpPr>
          <p:cNvPr id="15" name="toc-2"/>
          <p:cNvGrpSpPr/>
          <p:nvPr/>
        </p:nvGrpSpPr>
        <p:grpSpPr>
          <a:xfrm>
            <a:off x="3143250" y="2857500"/>
            <a:ext cx="5905500" cy="628650"/>
            <a:chOff x="3143250" y="2857500"/>
            <a:chExt cx="5905500" cy="628650"/>
          </a:xfrm>
        </p:grpSpPr>
        <p:sp>
          <p:nvSpPr>
            <p:cNvPr id="11" name="Rectangle 11"/>
            <p:cNvSpPr/>
            <p:nvPr/>
          </p:nvSpPr>
          <p:spPr>
            <a:xfrm>
              <a:off x="3143250" y="2857500"/>
              <a:ext cx="5905500" cy="6286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3276600" y="29622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393852" y="300355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74770" y="3009900"/>
              <a:ext cx="23522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第一次提交到 OJ</a:t>
              </a:r>
            </a:p>
          </p:txBody>
        </p:sp>
      </p:grpSp>
      <p:grpSp>
        <p:nvGrpSpPr>
          <p:cNvPr id="20" name="toc-3"/>
          <p:cNvGrpSpPr/>
          <p:nvPr/>
        </p:nvGrpSpPr>
        <p:grpSpPr>
          <a:xfrm>
            <a:off x="3143250" y="3714750"/>
            <a:ext cx="5905500" cy="628650"/>
            <a:chOff x="3143250" y="3714750"/>
            <a:chExt cx="5905500" cy="628650"/>
          </a:xfrm>
        </p:grpSpPr>
        <p:sp>
          <p:nvSpPr>
            <p:cNvPr id="16" name="Rectangle 16"/>
            <p:cNvSpPr/>
            <p:nvPr/>
          </p:nvSpPr>
          <p:spPr>
            <a:xfrm>
              <a:off x="3143250" y="3714750"/>
              <a:ext cx="5905500" cy="6286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3276600" y="381952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393852" y="386080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74770" y="3854450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除法与取余</a:t>
              </a:r>
            </a:p>
          </p:txBody>
        </p:sp>
      </p:grpSp>
      <p:grpSp>
        <p:nvGrpSpPr>
          <p:cNvPr id="25" name="toc-4"/>
          <p:cNvGrpSpPr/>
          <p:nvPr/>
        </p:nvGrpSpPr>
        <p:grpSpPr>
          <a:xfrm>
            <a:off x="3143250" y="4572000"/>
            <a:ext cx="5905500" cy="628650"/>
            <a:chOff x="3143250" y="4572000"/>
            <a:chExt cx="5905500" cy="628650"/>
          </a:xfrm>
        </p:grpSpPr>
        <p:sp>
          <p:nvSpPr>
            <p:cNvPr id="21" name="Rectangle 21"/>
            <p:cNvSpPr/>
            <p:nvPr/>
          </p:nvSpPr>
          <p:spPr>
            <a:xfrm>
              <a:off x="3143250" y="4572000"/>
              <a:ext cx="5905500" cy="628650"/>
            </a:xfrm>
            <a:prstGeom prst="roundRect">
              <a:avLst>
                <a:gd name="adj" fmla="val 50000"/>
              </a:avLst>
            </a:prstGeom>
            <a:solidFill>
              <a:schemeClr val="lt1">
                <a:alpha val="10000"/>
              </a:schemeClr>
            </a:solidFill>
            <a:ln w="14288">
              <a:solidFill>
                <a:srgbClr val="9FC5E8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3276600" y="4676775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3393852" y="4718050"/>
              <a:ext cx="18459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874770" y="4711700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火车与对角线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586740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引入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9142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同样是 2+4，为什么显示不一样？</a:t>
            </a:r>
          </a:p>
        </p:txBody>
      </p:sp>
      <p:grpSp>
        <p:nvGrpSpPr>
          <p:cNvPr id="17" name="left"/>
          <p:cNvGrpSpPr/>
          <p:nvPr/>
        </p:nvGrpSpPr>
        <p:grpSpPr>
          <a:xfrm>
            <a:off x="829056" y="2146300"/>
            <a:ext cx="10524744" cy="1025525"/>
            <a:chOff x="829056" y="2146300"/>
            <a:chExt cx="10524744" cy="1025525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写法一：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838200" y="2552700"/>
              <a:ext cx="49530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552700"/>
              <a:ext cx="38100" cy="619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37082" y="2717800"/>
              <a:ext cx="219814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"2+4";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391656" y="214630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写法二：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400800" y="2552700"/>
              <a:ext cx="4953000" cy="6191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400800" y="2552700"/>
              <a:ext cx="38100" cy="619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599682" y="271780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2+4;</a:t>
              </a:r>
            </a:p>
          </p:txBody>
        </p:sp>
      </p:grpSp>
      <p:grpSp>
        <p:nvGrpSpPr>
          <p:cNvPr id="19" name="q"/>
          <p:cNvGrpSpPr/>
          <p:nvPr/>
        </p:nvGrpSpPr>
        <p:grpSpPr>
          <a:xfrm>
            <a:off x="829056" y="3594100"/>
            <a:ext cx="5349240" cy="352044"/>
            <a:chOff x="829056" y="3594100"/>
            <a:chExt cx="5349240" cy="352044"/>
          </a:xfrm>
        </p:grpSpPr>
        <p:sp>
          <p:nvSpPr>
            <p:cNvPr id="18" name="TextBox 18"/>
            <p:cNvSpPr txBox="1"/>
            <p:nvPr/>
          </p:nvSpPr>
          <p:spPr>
            <a:xfrm>
              <a:off x="829056" y="359410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先猜一猜，两句分别会显示什么？再点击看结果。</a:t>
              </a:r>
            </a:p>
          </p:txBody>
        </p:sp>
      </p:grpSp>
      <p:grpSp>
        <p:nvGrpSpPr>
          <p:cNvPr id="37" name="a"/>
          <p:cNvGrpSpPr/>
          <p:nvPr/>
        </p:nvGrpSpPr>
        <p:grpSpPr>
          <a:xfrm>
            <a:off x="829056" y="4095750"/>
            <a:ext cx="10524744" cy="1755394"/>
            <a:chOff x="829056" y="4095750"/>
            <a:chExt cx="10524744" cy="1755394"/>
          </a:xfrm>
        </p:grpSpPr>
        <p:sp>
          <p:nvSpPr>
            <p:cNvPr id="20" name="Rectangle 20"/>
            <p:cNvSpPr/>
            <p:nvPr/>
          </p:nvSpPr>
          <p:spPr>
            <a:xfrm>
              <a:off x="838200" y="4095750"/>
              <a:ext cx="4953000" cy="971550"/>
            </a:xfrm>
            <a:prstGeom prst="roundRect">
              <a:avLst>
                <a:gd name="adj" fmla="val 784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09575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28625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952500" y="4191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1143000" y="4191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1333500" y="4191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632204" y="4152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98982" y="4603750"/>
              <a:ext cx="48779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2+4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400800" y="4095750"/>
              <a:ext cx="4953000" cy="971550"/>
            </a:xfrm>
            <a:prstGeom prst="roundRect">
              <a:avLst>
                <a:gd name="adj" fmla="val 784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6400800" y="4095750"/>
              <a:ext cx="49530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6400800" y="4286250"/>
              <a:ext cx="49530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6515100" y="419100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32" name="Ellipse 32"/>
            <p:cNvSpPr/>
            <p:nvPr/>
          </p:nvSpPr>
          <p:spPr>
            <a:xfrm>
              <a:off x="6705600" y="419100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6896100" y="419100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7194804" y="415290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561582" y="460375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29056" y="549910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只差一对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双引号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，计算机做的事情就完全不同了。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第一部分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253464" y="3111500"/>
            <a:ext cx="5685072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让 cout 算数：例 1-2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913146" y="4038600"/>
            <a:ext cx="4365709" cy="308991"/>
            <a:chOff x="3913146" y="4038600"/>
            <a:chExt cx="4365709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913146" y="4038600"/>
              <a:ext cx="436570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双引号的作用 · 运算符 · 解题四步 · 书上程序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02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一、让 cout 算数：例 1-2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有双引号原样输出，没有双引号先计算</a:t>
            </a:r>
          </a:p>
        </p:txBody>
      </p:sp>
      <p:grpSp>
        <p:nvGrpSpPr>
          <p:cNvPr id="15" name="left"/>
          <p:cNvGrpSpPr/>
          <p:nvPr/>
        </p:nvGrpSpPr>
        <p:grpSpPr>
          <a:xfrm>
            <a:off x="838200" y="2114550"/>
            <a:ext cx="5067300" cy="2844165"/>
            <a:chOff x="838200" y="2114550"/>
            <a:chExt cx="5067300" cy="284416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067300" cy="2844165"/>
            </a:xfrm>
            <a:prstGeom prst="roundRect">
              <a:avLst>
                <a:gd name="adj" fmla="val 334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132" y="2363470"/>
              <a:ext cx="165676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带双引号 " "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7275" y="2813050"/>
              <a:ext cx="3122930" cy="1242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42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计算机把它当作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文字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里面写什么就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原样输出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什么，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像一台复读机。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066800" y="4302442"/>
              <a:ext cx="4572000" cy="45910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066800" y="4302442"/>
              <a:ext cx="38100" cy="4591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71956" y="4414202"/>
              <a:ext cx="29503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"3*4";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3*4</a:t>
              </a:r>
            </a:p>
          </p:txBody>
        </p:sp>
      </p:grpSp>
      <p:grpSp>
        <p:nvGrpSpPr>
          <p:cNvPr id="22" name="right"/>
          <p:cNvGrpSpPr/>
          <p:nvPr/>
        </p:nvGrpSpPr>
        <p:grpSpPr>
          <a:xfrm>
            <a:off x="6286500" y="2114550"/>
            <a:ext cx="5067300" cy="2844165"/>
            <a:chOff x="6286500" y="2114550"/>
            <a:chExt cx="5067300" cy="2844165"/>
          </a:xfrm>
        </p:grpSpPr>
        <p:sp>
          <p:nvSpPr>
            <p:cNvPr id="16" name="Rectangle 16"/>
            <p:cNvSpPr/>
            <p:nvPr/>
          </p:nvSpPr>
          <p:spPr>
            <a:xfrm>
              <a:off x="6286500" y="2114550"/>
              <a:ext cx="5067300" cy="2844165"/>
            </a:xfrm>
            <a:prstGeom prst="roundRect">
              <a:avLst>
                <a:gd name="adj" fmla="val 3349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04432" y="236347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不带双引号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505575" y="2813050"/>
              <a:ext cx="2406650" cy="12420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42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计算机把它当作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算式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先在后台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算出结果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再把结果输出。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515100" y="4302442"/>
              <a:ext cx="4572000" cy="45910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6515100" y="4302442"/>
              <a:ext cx="38100" cy="4591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6620256" y="4414202"/>
              <a:ext cx="2817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3*4;    </a:t>
              </a:r>
              <a:r>
                <a:rPr lang="zh-CN" sz="180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12</a:t>
              </a:r>
            </a:p>
          </p:txBody>
        </p:sp>
      </p:grpSp>
      <p:grpSp>
        <p:nvGrpSpPr>
          <p:cNvPr id="26" name="note"/>
          <p:cNvGrpSpPr/>
          <p:nvPr/>
        </p:nvGrpSpPr>
        <p:grpSpPr>
          <a:xfrm>
            <a:off x="838200" y="5219700"/>
            <a:ext cx="10515600" cy="855345"/>
            <a:chOff x="838200" y="5219700"/>
            <a:chExt cx="10515600" cy="855345"/>
          </a:xfrm>
        </p:grpSpPr>
        <p:sp>
          <p:nvSpPr>
            <p:cNvPr id="23" name="Rectangle 23"/>
            <p:cNvSpPr/>
            <p:nvPr/>
          </p:nvSpPr>
          <p:spPr>
            <a:xfrm>
              <a:off x="838200" y="5219700"/>
              <a:ext cx="10515600" cy="855345"/>
            </a:xfrm>
            <a:prstGeom prst="roundRect">
              <a:avLst>
                <a:gd name="adj" fmla="val 8909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39749" y="5390198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649349" y="5352098"/>
              <a:ext cx="6697980" cy="6137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请在书本 P5 倒数第二段“双引号内的内容可以随意更改”下画线，旁边写：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带双引号是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文字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，原样输出；不带双引号是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算式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，输出计算结果。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02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一、让 cout 算数：例 1-2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2824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C++ 的算术运算符</a:t>
            </a:r>
          </a:p>
        </p:txBody>
      </p:sp>
      <p:grpSp>
        <p:nvGrpSpPr>
          <p:cNvPr id="35" name="table"/>
          <p:cNvGrpSpPr/>
          <p:nvPr/>
        </p:nvGrpSpPr>
        <p:grpSpPr>
          <a:xfrm>
            <a:off x="838200" y="2114550"/>
            <a:ext cx="10515600" cy="3209925"/>
            <a:chOff x="838200" y="2114550"/>
            <a:chExt cx="10515600" cy="3209925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10515600" cy="533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247646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数学符号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57956" y="2247646"/>
              <a:ext cx="1027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C++ 写法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934456" y="22476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意义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456" y="27844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457956" y="27844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+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934456" y="2784475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181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1813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3178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457956" y="33178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-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934456" y="3317875"/>
              <a:ext cx="2606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7147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38512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×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457956" y="38512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*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934456" y="3851275"/>
              <a:ext cx="34706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乘（键盘上的星号，Shift + 8）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2481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248150"/>
              <a:ext cx="10515600" cy="533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456" y="43846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÷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457956" y="43846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/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934456" y="4384675"/>
              <a:ext cx="31683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除（键盘上的斜杠，问号键）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781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456" y="4918075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（没有）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457956" y="491807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%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934456" y="4918075"/>
              <a:ext cx="3713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取余数（Shift + 5），后面详细讲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314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tip"/>
          <p:cNvGrpSpPr/>
          <p:nvPr/>
        </p:nvGrpSpPr>
        <p:grpSpPr>
          <a:xfrm>
            <a:off x="838200" y="5410200"/>
            <a:ext cx="10515600" cy="571500"/>
            <a:chOff x="838200" y="5410200"/>
            <a:chExt cx="10515600" cy="571500"/>
          </a:xfrm>
        </p:grpSpPr>
        <p:sp>
          <p:nvSpPr>
            <p:cNvPr id="36" name="Rectangle 36"/>
            <p:cNvSpPr/>
            <p:nvPr/>
          </p:nvSpPr>
          <p:spPr>
            <a:xfrm>
              <a:off x="838200" y="54102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838200" y="54102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1038987" y="5575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686687" y="5588000"/>
              <a:ext cx="646609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乘号不能写成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 ×，除号不能写成 ÷，要用键盘上的 * 和 /。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02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一、让 cout 算数：例 1-2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4513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试一试：在 Dev-C++ 里运行这几句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456" y="21904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743956" y="21904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30" name="table-w"/>
          <p:cNvGrpSpPr/>
          <p:nvPr/>
        </p:nvGrpSpPr>
        <p:grpSpPr>
          <a:xfrm>
            <a:off x="838200" y="2765425"/>
            <a:ext cx="4762500" cy="2711450"/>
            <a:chOff x="838200" y="2765425"/>
            <a:chExt cx="4762500" cy="2711450"/>
          </a:xfrm>
        </p:grpSpPr>
        <p:sp>
          <p:nvSpPr>
            <p:cNvPr id="13" name="TextBox 13"/>
            <p:cNvSpPr txBox="1"/>
            <p:nvPr/>
          </p:nvSpPr>
          <p:spPr>
            <a:xfrm>
              <a:off x="981456" y="27654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3456" y="2765425"/>
              <a:ext cx="2550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123 + 1142;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1813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181350"/>
              <a:ext cx="4762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456" y="33369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3456" y="3336925"/>
              <a:ext cx="2283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122 - 13;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7528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39084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3456" y="3908425"/>
              <a:ext cx="2150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133 * 2;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3243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324350"/>
              <a:ext cx="47625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456" y="44799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3456" y="4479925"/>
              <a:ext cx="2017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12 / 3;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8958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456" y="50514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⑤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743456" y="5051425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5 % 3;</a:t>
              </a:r>
            </a:p>
          </p:txBody>
        </p:sp>
        <p:sp>
          <p:nvSpPr>
            <p:cNvPr id="29" name="Line 29"/>
            <p:cNvSpPr/>
            <p:nvPr/>
          </p:nvSpPr>
          <p:spPr>
            <a:xfrm>
              <a:off x="838200" y="54673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5600700" y="2765425"/>
            <a:ext cx="5753100" cy="2711450"/>
            <a:chOff x="5600700" y="2765425"/>
            <a:chExt cx="5753100" cy="2711450"/>
          </a:xfrm>
        </p:grpSpPr>
        <p:sp>
          <p:nvSpPr>
            <p:cNvPr id="31" name="Line 31"/>
            <p:cNvSpPr/>
            <p:nvPr/>
          </p:nvSpPr>
          <p:spPr>
            <a:xfrm>
              <a:off x="5600700" y="31813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5600700" y="3181350"/>
              <a:ext cx="5753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5600700" y="37528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Line 34"/>
            <p:cNvSpPr/>
            <p:nvPr/>
          </p:nvSpPr>
          <p:spPr>
            <a:xfrm>
              <a:off x="5600700" y="43243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5600700" y="4324350"/>
              <a:ext cx="57531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6" name="Line 36"/>
            <p:cNvSpPr/>
            <p:nvPr/>
          </p:nvSpPr>
          <p:spPr>
            <a:xfrm>
              <a:off x="5600700" y="48958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Line 37"/>
            <p:cNvSpPr/>
            <p:nvPr/>
          </p:nvSpPr>
          <p:spPr>
            <a:xfrm>
              <a:off x="5600700" y="54673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5743956" y="2765425"/>
              <a:ext cx="578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1265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743956" y="3336925"/>
              <a:ext cx="438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109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743956" y="3908425"/>
              <a:ext cx="438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266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743956" y="44799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5743956" y="5051425"/>
              <a:ext cx="327198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5 除以 3 余 2，后面详细讲</a:t>
              </a:r>
            </a:p>
          </p:txBody>
        </p:sp>
      </p:grpSp>
      <p:grpSp>
        <p:nvGrpSpPr>
          <p:cNvPr id="45" name="tip"/>
          <p:cNvGrpSpPr/>
          <p:nvPr/>
        </p:nvGrpSpPr>
        <p:grpSpPr>
          <a:xfrm>
            <a:off x="829818" y="5607050"/>
            <a:ext cx="6014085" cy="322707"/>
            <a:chOff x="829818" y="5607050"/>
            <a:chExt cx="6014085" cy="322707"/>
          </a:xfrm>
        </p:grpSpPr>
        <p:sp>
          <p:nvSpPr>
            <p:cNvPr id="44" name="TextBox 44"/>
            <p:cNvSpPr txBox="1"/>
            <p:nvPr/>
          </p:nvSpPr>
          <p:spPr>
            <a:xfrm>
              <a:off x="829818" y="5607050"/>
              <a:ext cx="601408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每次只运行一句，先在本子上写下你的预测，再看运行结果。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02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一、让 cout 算数：例 1-2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23987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1-2 拿苹果：读题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1905000"/>
            <a:chOff x="838200" y="2038350"/>
            <a:chExt cx="10515600" cy="1905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905000"/>
            </a:xfrm>
            <a:prstGeom prst="roundRect">
              <a:avLst>
                <a:gd name="adj" fmla="val 5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139950"/>
              <a:ext cx="8984488" cy="1594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 10 个苹果，小 A 拿走了 2 个，Uim 拿走了 4 个，八尾勇拿走了剩下的所有苹果。想知道：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1）小 A 和 Uim 两个人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一共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拿走了多少苹果？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2）八尾勇能拿走多少苹果？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现在需要编写一个程序，输出两个数字作为答案，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中间使用空格分开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957683" y="6121400"/>
            <a:ext cx="1402975" cy="264033"/>
            <a:chOff x="9957683" y="6121400"/>
            <a:chExt cx="1402975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957683" y="6121400"/>
              <a:ext cx="14029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 · 例 1-2</a:t>
              </a:r>
            </a:p>
          </p:txBody>
        </p:sp>
      </p:grpSp>
      <p:grpSp>
        <p:nvGrpSpPr>
          <p:cNvPr id="23" name="who"/>
          <p:cNvGrpSpPr/>
          <p:nvPr/>
        </p:nvGrpSpPr>
        <p:grpSpPr>
          <a:xfrm>
            <a:off x="838200" y="4191000"/>
            <a:ext cx="10515600" cy="952500"/>
            <a:chOff x="838200" y="4191000"/>
            <a:chExt cx="10515600" cy="952500"/>
          </a:xfrm>
        </p:grpSpPr>
        <p:sp>
          <p:nvSpPr>
            <p:cNvPr id="14" name="Rectangle 14"/>
            <p:cNvSpPr/>
            <p:nvPr/>
          </p:nvSpPr>
          <p:spPr>
            <a:xfrm>
              <a:off x="838200" y="4191000"/>
              <a:ext cx="3352800" cy="952500"/>
            </a:xfrm>
            <a:prstGeom prst="roundRect">
              <a:avLst>
                <a:gd name="adj" fmla="val 1200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249664" y="4362450"/>
              <a:ext cx="52987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 A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025378" y="4768850"/>
              <a:ext cx="978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拿走 2 个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419600" y="4191000"/>
              <a:ext cx="3352800" cy="952500"/>
            </a:xfrm>
            <a:prstGeom prst="roundRect">
              <a:avLst>
                <a:gd name="adj" fmla="val 1200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5861426" y="4362450"/>
              <a:ext cx="4691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Uim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606778" y="4768850"/>
              <a:ext cx="97844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拿走 4 个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001000" y="4191000"/>
              <a:ext cx="3352800" cy="952500"/>
            </a:xfrm>
            <a:prstGeom prst="roundRect">
              <a:avLst>
                <a:gd name="adj" fmla="val 12000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273730" y="4349750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八尾勇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089771" y="475615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拿走剩下的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838200" y="5391150"/>
            <a:ext cx="10515600" cy="571500"/>
            <a:chOff x="838200" y="5391150"/>
            <a:chExt cx="10515600" cy="571500"/>
          </a:xfrm>
        </p:grpSpPr>
        <p:sp>
          <p:nvSpPr>
            <p:cNvPr id="24" name="Rectangle 24"/>
            <p:cNvSpPr/>
            <p:nvPr/>
          </p:nvSpPr>
          <p:spPr>
            <a:xfrm>
              <a:off x="838200" y="53911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987" y="55562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读题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686687" y="5556250"/>
              <a:ext cx="90478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题目要我们输出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两个数字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，中间用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分开。输出的顺序和格式也是题目要求的一部分。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02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一、让 cout 算数：例 1-2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6158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书上的解题步骤（图 1-2）</a:t>
            </a:r>
          </a:p>
        </p:txBody>
      </p:sp>
      <p:grpSp>
        <p:nvGrpSpPr>
          <p:cNvPr id="28" name="flow"/>
          <p:cNvGrpSpPr/>
          <p:nvPr/>
        </p:nvGrpSpPr>
        <p:grpSpPr>
          <a:xfrm>
            <a:off x="762000" y="2047240"/>
            <a:ext cx="10096500" cy="2931414"/>
            <a:chOff x="762000" y="2047240"/>
            <a:chExt cx="10096500" cy="2931414"/>
          </a:xfrm>
        </p:grpSpPr>
        <p:sp>
          <p:nvSpPr>
            <p:cNvPr id="9" name="Rectangle 9"/>
            <p:cNvSpPr/>
            <p:nvPr/>
          </p:nvSpPr>
          <p:spPr>
            <a:xfrm>
              <a:off x="762000" y="2896552"/>
              <a:ext cx="2095500" cy="1085850"/>
            </a:xfrm>
            <a:prstGeom prst="roundRect">
              <a:avLst>
                <a:gd name="adj" fmla="val 8772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55598" y="3107690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分析问题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55598" y="3492500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理解题意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2914650" y="3304222"/>
              <a:ext cx="457200" cy="271462"/>
            </a:xfrm>
            <a:custGeom>
              <a:avLst/>
              <a:gdLst/>
              <a:ahLst/>
              <a:cxnLst/>
              <a:rect l="l" t="t" r="r" b="b"/>
              <a:pathLst>
                <a:path w="457200" h="271462">
                  <a:moveTo>
                    <a:pt x="0" y="75248"/>
                  </a:moveTo>
                  <a:lnTo>
                    <a:pt x="342900" y="75248"/>
                  </a:lnTo>
                  <a:lnTo>
                    <a:pt x="342900" y="0"/>
                  </a:lnTo>
                  <a:lnTo>
                    <a:pt x="457200" y="135255"/>
                  </a:lnTo>
                  <a:lnTo>
                    <a:pt x="342900" y="271462"/>
                  </a:lnTo>
                  <a:lnTo>
                    <a:pt x="342900" y="195262"/>
                  </a:lnTo>
                  <a:lnTo>
                    <a:pt x="0" y="195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3429000" y="2896552"/>
              <a:ext cx="2095500" cy="1085850"/>
            </a:xfrm>
            <a:prstGeom prst="roundRect">
              <a:avLst>
                <a:gd name="adj" fmla="val 8772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922598" y="3107690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建立模型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922598" y="3492500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设计算法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5581650" y="3304222"/>
              <a:ext cx="457200" cy="271462"/>
            </a:xfrm>
            <a:custGeom>
              <a:avLst/>
              <a:gdLst/>
              <a:ahLst/>
              <a:cxnLst/>
              <a:rect l="l" t="t" r="r" b="b"/>
              <a:pathLst>
                <a:path w="457200" h="271462">
                  <a:moveTo>
                    <a:pt x="0" y="75248"/>
                  </a:moveTo>
                  <a:lnTo>
                    <a:pt x="342900" y="75248"/>
                  </a:lnTo>
                  <a:lnTo>
                    <a:pt x="342900" y="0"/>
                  </a:lnTo>
                  <a:lnTo>
                    <a:pt x="457200" y="135255"/>
                  </a:lnTo>
                  <a:lnTo>
                    <a:pt x="342900" y="271462"/>
                  </a:lnTo>
                  <a:lnTo>
                    <a:pt x="342900" y="195262"/>
                  </a:lnTo>
                  <a:lnTo>
                    <a:pt x="0" y="195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6096000" y="2896552"/>
              <a:ext cx="2095500" cy="1085850"/>
            </a:xfrm>
            <a:prstGeom prst="roundRect">
              <a:avLst>
                <a:gd name="adj" fmla="val 8772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589598" y="3288665"/>
              <a:ext cx="110830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编写程序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8248650" y="3304222"/>
              <a:ext cx="457200" cy="271462"/>
            </a:xfrm>
            <a:custGeom>
              <a:avLst/>
              <a:gdLst/>
              <a:ahLst/>
              <a:cxnLst/>
              <a:rect l="l" t="t" r="r" b="b"/>
              <a:pathLst>
                <a:path w="457200" h="271462">
                  <a:moveTo>
                    <a:pt x="0" y="75248"/>
                  </a:moveTo>
                  <a:lnTo>
                    <a:pt x="342900" y="75248"/>
                  </a:lnTo>
                  <a:lnTo>
                    <a:pt x="342900" y="0"/>
                  </a:lnTo>
                  <a:lnTo>
                    <a:pt x="457200" y="135255"/>
                  </a:lnTo>
                  <a:lnTo>
                    <a:pt x="342900" y="271462"/>
                  </a:lnTo>
                  <a:lnTo>
                    <a:pt x="342900" y="195262"/>
                  </a:lnTo>
                  <a:lnTo>
                    <a:pt x="0" y="1952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8763000" y="2896552"/>
              <a:ext cx="2095500" cy="1085850"/>
            </a:xfrm>
            <a:prstGeom prst="roundRect">
              <a:avLst>
                <a:gd name="adj" fmla="val 8772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120632" y="3107690"/>
              <a:ext cx="138023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调试、编译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120632" y="3492500"/>
              <a:ext cx="138023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运行、测试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1809750" y="2375535"/>
              <a:ext cx="8001000" cy="453390"/>
            </a:xfrm>
            <a:custGeom>
              <a:avLst/>
              <a:gdLst/>
              <a:ahLst/>
              <a:cxnLst/>
              <a:rect l="l" t="t" r="r" b="b"/>
              <a:pathLst>
                <a:path w="8001000" h="453390">
                  <a:moveTo>
                    <a:pt x="8001000" y="453390"/>
                  </a:moveTo>
                  <a:lnTo>
                    <a:pt x="8001000" y="0"/>
                  </a:lnTo>
                  <a:lnTo>
                    <a:pt x="0" y="0"/>
                  </a:lnTo>
                  <a:lnTo>
                    <a:pt x="0" y="384810"/>
                  </a:lnTo>
                </a:path>
              </a:pathLst>
            </a:custGeom>
            <a:noFill/>
            <a:ln w="23812">
              <a:solidFill>
                <a:schemeClr val="accent2"/>
              </a:solidFill>
              <a:custDash>
                <a:ds d="320000" sp="200000"/>
              </a:custDash>
            </a:ln>
          </p:spPr>
        </p:sp>
        <p:sp>
          <p:nvSpPr>
            <p:cNvPr id="24" name="Freeform 24"/>
            <p:cNvSpPr/>
            <p:nvPr/>
          </p:nvSpPr>
          <p:spPr>
            <a:xfrm>
              <a:off x="1733550" y="2715578"/>
              <a:ext cx="152400" cy="158115"/>
            </a:xfrm>
            <a:custGeom>
              <a:avLst/>
              <a:gdLst/>
              <a:ahLst/>
              <a:cxnLst/>
              <a:rect l="l" t="t" r="r" b="b"/>
              <a:pathLst>
                <a:path w="152400" h="158115">
                  <a:moveTo>
                    <a:pt x="0" y="0"/>
                  </a:moveTo>
                  <a:lnTo>
                    <a:pt x="152400" y="0"/>
                  </a:lnTo>
                  <a:lnTo>
                    <a:pt x="76200" y="1581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296435" y="2047240"/>
              <a:ext cx="302762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72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结果不正确，回到前面重新想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9696450" y="4050982"/>
              <a:ext cx="228600" cy="452438"/>
            </a:xfrm>
            <a:custGeom>
              <a:avLst/>
              <a:gdLst/>
              <a:ahLst/>
              <a:cxnLst/>
              <a:rect l="l" t="t" r="r" b="b"/>
              <a:pathLst>
                <a:path w="228600" h="452438">
                  <a:moveTo>
                    <a:pt x="64008" y="0"/>
                  </a:moveTo>
                  <a:lnTo>
                    <a:pt x="164592" y="0"/>
                  </a:lnTo>
                  <a:lnTo>
                    <a:pt x="164592" y="316230"/>
                  </a:lnTo>
                  <a:lnTo>
                    <a:pt x="228600" y="316230"/>
                  </a:lnTo>
                  <a:lnTo>
                    <a:pt x="114300" y="452438"/>
                  </a:lnTo>
                  <a:lnTo>
                    <a:pt x="0" y="316230"/>
                  </a:lnTo>
                  <a:lnTo>
                    <a:pt x="64008" y="31623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074658" y="4626610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得到正确结果</a:t>
              </a:r>
            </a:p>
          </p:txBody>
        </p:sp>
      </p:grpSp>
      <p:grpSp>
        <p:nvGrpSpPr>
          <p:cNvPr id="32" name="tip"/>
          <p:cNvGrpSpPr/>
          <p:nvPr/>
        </p:nvGrpSpPr>
        <p:grpSpPr>
          <a:xfrm>
            <a:off x="838200" y="5272088"/>
            <a:ext cx="10515600" cy="679132"/>
            <a:chOff x="838200" y="5272088"/>
            <a:chExt cx="10515600" cy="679132"/>
          </a:xfrm>
        </p:grpSpPr>
        <p:sp>
          <p:nvSpPr>
            <p:cNvPr id="29" name="Rectangle 29"/>
            <p:cNvSpPr/>
            <p:nvPr/>
          </p:nvSpPr>
          <p:spPr>
            <a:xfrm>
              <a:off x="838200" y="5272088"/>
              <a:ext cx="10515600" cy="679132"/>
            </a:xfrm>
            <a:prstGeom prst="roundRect">
              <a:avLst>
                <a:gd name="adj" fmla="val 11220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7844" y="548417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先想后写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123694" y="5496878"/>
              <a:ext cx="89976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前两步都是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在纸上想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：先弄清"做什么"，再想"怎么做"，最后才动手写程序。</a:t>
              </a:r>
            </a:p>
          </p:txBody>
        </p:sp>
      </p:grpSp>
      <p:grpSp>
        <p:nvGrpSpPr>
          <p:cNvPr id="34" name="bookref"/>
          <p:cNvGrpSpPr/>
          <p:nvPr/>
        </p:nvGrpSpPr>
        <p:grpSpPr>
          <a:xfrm>
            <a:off x="9957683" y="6121400"/>
            <a:ext cx="1402975" cy="264033"/>
            <a:chOff x="9957683" y="6121400"/>
            <a:chExt cx="1402975" cy="264033"/>
          </a:xfrm>
        </p:grpSpPr>
        <p:sp>
          <p:nvSpPr>
            <p:cNvPr id="33" name="TextBox 33"/>
            <p:cNvSpPr txBox="1"/>
            <p:nvPr/>
          </p:nvSpPr>
          <p:spPr>
            <a:xfrm>
              <a:off x="9957683" y="6121400"/>
              <a:ext cx="14029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P4 · 图 1-2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02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一、让 cout 算数：例 1-2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第一、二步：把题意变成算式</a:t>
            </a:r>
          </a:p>
        </p:txBody>
      </p:sp>
      <p:grpSp>
        <p:nvGrpSpPr>
          <p:cNvPr id="22" name="apples"/>
          <p:cNvGrpSpPr/>
          <p:nvPr/>
        </p:nvGrpSpPr>
        <p:grpSpPr>
          <a:xfrm>
            <a:off x="1378628" y="2552700"/>
            <a:ext cx="6184222" cy="862457"/>
            <a:chOff x="1378628" y="2552700"/>
            <a:chExt cx="6184222" cy="862457"/>
          </a:xfrm>
        </p:grpSpPr>
        <p:sp>
          <p:nvSpPr>
            <p:cNvPr id="9" name="Ellipse 9"/>
            <p:cNvSpPr/>
            <p:nvPr/>
          </p:nvSpPr>
          <p:spPr>
            <a:xfrm>
              <a:off x="1428750" y="25527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2000250" y="25527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378628" y="3092450"/>
              <a:ext cx="10908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 A：2 个</a:t>
              </a:r>
            </a:p>
          </p:txBody>
        </p:sp>
        <p:sp>
          <p:nvSpPr>
            <p:cNvPr id="12" name="Ellipse 12"/>
            <p:cNvSpPr/>
            <p:nvPr/>
          </p:nvSpPr>
          <p:spPr>
            <a:xfrm>
              <a:off x="2857500" y="25527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3429000" y="25527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4000500" y="25527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4572000" y="2552700"/>
              <a:ext cx="419100" cy="419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404569" y="3092450"/>
              <a:ext cx="10394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Uim：4 个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5429250" y="2552700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000750" y="2552700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6572250" y="2552700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143750" y="2552700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5710238" y="3092450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八尾勇：剩下的</a:t>
              </a:r>
            </a:p>
          </p:txBody>
        </p:sp>
      </p:grpSp>
      <p:grpSp>
        <p:nvGrpSpPr>
          <p:cNvPr id="26" name="q1"/>
          <p:cNvGrpSpPr/>
          <p:nvPr/>
        </p:nvGrpSpPr>
        <p:grpSpPr>
          <a:xfrm>
            <a:off x="838200" y="3714750"/>
            <a:ext cx="10515600" cy="666750"/>
            <a:chOff x="838200" y="3714750"/>
            <a:chExt cx="10515600" cy="666750"/>
          </a:xfrm>
        </p:grpSpPr>
        <p:sp>
          <p:nvSpPr>
            <p:cNvPr id="23" name="Rectangle 23"/>
            <p:cNvSpPr/>
            <p:nvPr/>
          </p:nvSpPr>
          <p:spPr>
            <a:xfrm>
              <a:off x="838200" y="3714750"/>
              <a:ext cx="10515600" cy="6667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1057656" y="3917950"/>
              <a:ext cx="404233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问：小 A 和 Uim 一共拿走多少？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260902" y="3879850"/>
              <a:ext cx="79876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+ 4</a:t>
              </a:r>
            </a:p>
          </p:txBody>
        </p:sp>
      </p:grpSp>
      <p:grpSp>
        <p:nvGrpSpPr>
          <p:cNvPr id="30" name="q2"/>
          <p:cNvGrpSpPr/>
          <p:nvPr/>
        </p:nvGrpSpPr>
        <p:grpSpPr>
          <a:xfrm>
            <a:off x="838200" y="4533900"/>
            <a:ext cx="10515600" cy="666750"/>
            <a:chOff x="838200" y="4533900"/>
            <a:chExt cx="10515600" cy="666750"/>
          </a:xfrm>
        </p:grpSpPr>
        <p:sp>
          <p:nvSpPr>
            <p:cNvPr id="27" name="Rectangle 27"/>
            <p:cNvSpPr/>
            <p:nvPr/>
          </p:nvSpPr>
          <p:spPr>
            <a:xfrm>
              <a:off x="838200" y="4533900"/>
              <a:ext cx="10515600" cy="666750"/>
            </a:xfrm>
            <a:prstGeom prst="roundRect">
              <a:avLst>
                <a:gd name="adj" fmla="val 11429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57656" y="4737100"/>
              <a:ext cx="32047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问：八尾勇能拿走多少？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483471" y="4699000"/>
              <a:ext cx="157619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10 - 2 - 4</a:t>
              </a:r>
            </a:p>
          </p:txBody>
        </p:sp>
      </p:grpSp>
      <p:grpSp>
        <p:nvGrpSpPr>
          <p:cNvPr id="32" name="tip"/>
          <p:cNvGrpSpPr/>
          <p:nvPr/>
        </p:nvGrpSpPr>
        <p:grpSpPr>
          <a:xfrm>
            <a:off x="829437" y="5499100"/>
            <a:ext cx="5111547" cy="337376"/>
            <a:chOff x="829437" y="5499100"/>
            <a:chExt cx="5111547" cy="337376"/>
          </a:xfrm>
        </p:grpSpPr>
        <p:sp>
          <p:nvSpPr>
            <p:cNvPr id="31" name="TextBox 31"/>
            <p:cNvSpPr txBox="1"/>
            <p:nvPr/>
          </p:nvSpPr>
          <p:spPr>
            <a:xfrm>
              <a:off x="829437" y="5499100"/>
              <a:ext cx="511154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本题的算法很简单：直接输出这两个算式的结果。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02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一、让 cout 算数：例 1-2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2468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第三步：用 cout 拼出输出</a:t>
            </a:r>
          </a:p>
        </p:txBody>
      </p:sp>
      <p:grpSp>
        <p:nvGrpSpPr>
          <p:cNvPr id="20" name="segs"/>
          <p:cNvGrpSpPr/>
          <p:nvPr/>
        </p:nvGrpSpPr>
        <p:grpSpPr>
          <a:xfrm>
            <a:off x="1428750" y="2381250"/>
            <a:ext cx="9048750" cy="1379220"/>
            <a:chOff x="1428750" y="2381250"/>
            <a:chExt cx="9048750" cy="1379220"/>
          </a:xfrm>
        </p:grpSpPr>
        <p:sp>
          <p:nvSpPr>
            <p:cNvPr id="9" name="Rectangle 9"/>
            <p:cNvSpPr/>
            <p:nvPr/>
          </p:nvSpPr>
          <p:spPr>
            <a:xfrm>
              <a:off x="1428750" y="2381250"/>
              <a:ext cx="2381250" cy="842010"/>
            </a:xfrm>
            <a:prstGeom prst="roundRect">
              <a:avLst>
                <a:gd name="adj" fmla="val 905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162937" y="2627312"/>
              <a:ext cx="9128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 + 4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249203" y="3392805"/>
              <a:ext cx="74034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算出 6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96360" y="2627312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&lt;&lt;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62500" y="2381250"/>
              <a:ext cx="2381250" cy="842010"/>
            </a:xfrm>
            <a:prstGeom prst="roundRect">
              <a:avLst>
                <a:gd name="adj" fmla="val 9050"/>
              </a:avLst>
            </a:prstGeom>
            <a:solidFill>
              <a:schemeClr val="lt2"/>
            </a:solidFill>
            <a:ln w="19050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5674385" y="2627312"/>
              <a:ext cx="55747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" "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437429" y="339280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一个空格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430110" y="2627312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&lt;&lt;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096250" y="2381250"/>
              <a:ext cx="2381250" cy="842010"/>
            </a:xfrm>
            <a:prstGeom prst="roundRect">
              <a:avLst>
                <a:gd name="adj" fmla="val 9050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386191" y="2627312"/>
              <a:ext cx="18013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10 - 2 - 4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8916703" y="3392805"/>
              <a:ext cx="74034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算出 4</a:t>
              </a:r>
            </a:p>
          </p:txBody>
        </p:sp>
      </p:grpSp>
      <p:grpSp>
        <p:nvGrpSpPr>
          <p:cNvPr id="24" name="code"/>
          <p:cNvGrpSpPr/>
          <p:nvPr/>
        </p:nvGrpSpPr>
        <p:grpSpPr>
          <a:xfrm>
            <a:off x="838200" y="4135755"/>
            <a:ext cx="10515600" cy="760095"/>
            <a:chOff x="838200" y="4135755"/>
            <a:chExt cx="10515600" cy="760095"/>
          </a:xfrm>
        </p:grpSpPr>
        <p:sp>
          <p:nvSpPr>
            <p:cNvPr id="21" name="Rectangle 21"/>
            <p:cNvSpPr/>
            <p:nvPr/>
          </p:nvSpPr>
          <p:spPr>
            <a:xfrm>
              <a:off x="838200" y="4135755"/>
              <a:ext cx="10515600" cy="76009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8200" y="4135755"/>
              <a:ext cx="38100" cy="76009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35558" y="4358958"/>
              <a:ext cx="62438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2 + 4 &lt;&lt; " " &lt;&lt; 10 - 2 - 4;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838200" y="5306378"/>
            <a:ext cx="10515600" cy="701992"/>
            <a:chOff x="838200" y="5306378"/>
            <a:chExt cx="10515600" cy="701992"/>
          </a:xfrm>
        </p:grpSpPr>
        <p:sp>
          <p:nvSpPr>
            <p:cNvPr id="25" name="Rectangle 25"/>
            <p:cNvSpPr/>
            <p:nvPr/>
          </p:nvSpPr>
          <p:spPr>
            <a:xfrm>
              <a:off x="838200" y="5306378"/>
              <a:ext cx="10515600" cy="701992"/>
            </a:xfrm>
            <a:prstGeom prst="roundRect">
              <a:avLst>
                <a:gd name="adj" fmla="val 1085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7844" y="5532755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5544" y="5532755"/>
              <a:ext cx="68450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算式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不加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双引号，要计算；空格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要加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双引号，要原样输出。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02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一、让 cout 算数：例 1-2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1-2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114550"/>
            <a:ext cx="6858000" cy="2814638"/>
            <a:chOff x="838200" y="2114550"/>
            <a:chExt cx="6858000" cy="2814638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6858000" cy="281463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14550"/>
              <a:ext cx="38100" cy="28146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082" y="2320290"/>
              <a:ext cx="5742051" cy="246335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32"/>
                </a:lnSpc>
              </a:pP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2 + 4 &lt;&lt; " " &lt;&lt; 10 - 2 - 4;</a:t>
              </a:r>
              <a:br>
                <a:rPr lang="en-US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539688" y="6121400"/>
            <a:ext cx="1820970" cy="264033"/>
            <a:chOff x="9539688" y="6121400"/>
            <a:chExt cx="1820970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539688" y="6121400"/>
              <a:ext cx="18209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 · 例 1-2 代码</a:t>
              </a:r>
            </a:p>
          </p:txBody>
        </p:sp>
      </p:grpSp>
      <p:grpSp>
        <p:nvGrpSpPr>
          <p:cNvPr id="24" name="console"/>
          <p:cNvGrpSpPr/>
          <p:nvPr/>
        </p:nvGrpSpPr>
        <p:grpSpPr>
          <a:xfrm>
            <a:off x="8182356" y="2114550"/>
            <a:ext cx="3171444" cy="1854454"/>
            <a:chOff x="8182356" y="2114550"/>
            <a:chExt cx="3171444" cy="1854454"/>
          </a:xfrm>
        </p:grpSpPr>
        <p:sp>
          <p:nvSpPr>
            <p:cNvPr id="15" name="Rectangle 15"/>
            <p:cNvSpPr/>
            <p:nvPr/>
          </p:nvSpPr>
          <p:spPr>
            <a:xfrm>
              <a:off x="8191500" y="2114550"/>
              <a:ext cx="3162300" cy="1295400"/>
            </a:xfrm>
            <a:prstGeom prst="roundRect">
              <a:avLst>
                <a:gd name="adj" fmla="val 588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191500" y="2114550"/>
              <a:ext cx="3162300" cy="398145"/>
            </a:xfrm>
            <a:prstGeom prst="roundRect">
              <a:avLst>
                <a:gd name="adj" fmla="val 19139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191500" y="2363152"/>
              <a:ext cx="3162300" cy="149542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305800" y="225647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496300" y="225647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686800" y="225647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984742" y="2223770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51520" y="2868930"/>
              <a:ext cx="52263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6 4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182356" y="3616960"/>
              <a:ext cx="28529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Dev-C++ 按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F11</a:t>
              </a: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编译运行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838200" y="5202555"/>
            <a:ext cx="10515600" cy="746760"/>
            <a:chOff x="838200" y="5202555"/>
            <a:chExt cx="10515600" cy="746760"/>
          </a:xfrm>
        </p:grpSpPr>
        <p:sp>
          <p:nvSpPr>
            <p:cNvPr id="25" name="Rectangle 25"/>
            <p:cNvSpPr/>
            <p:nvPr/>
          </p:nvSpPr>
          <p:spPr>
            <a:xfrm>
              <a:off x="838200" y="5202555"/>
              <a:ext cx="10515600" cy="746760"/>
            </a:xfrm>
            <a:prstGeom prst="roundRect">
              <a:avLst>
                <a:gd name="adj" fmla="val 10204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548481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检查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6687" y="5497512"/>
              <a:ext cx="89914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第一个数 6 是小 A 和 Uim 一共拿走的，第二个数 4 是八尾勇拿走的，中间有一个空格。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02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一、让 cout 算数：例 1-2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35983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cout 可以一次输出多个项目</a:t>
            </a:r>
          </a:p>
        </p:txBody>
      </p:sp>
      <p:grpSp>
        <p:nvGrpSpPr>
          <p:cNvPr id="24" name="diagram"/>
          <p:cNvGrpSpPr/>
          <p:nvPr/>
        </p:nvGrpSpPr>
        <p:grpSpPr>
          <a:xfrm>
            <a:off x="895350" y="2266950"/>
            <a:ext cx="5616509" cy="1809750"/>
            <a:chOff x="895350" y="2266950"/>
            <a:chExt cx="5616509" cy="1809750"/>
          </a:xfrm>
        </p:grpSpPr>
        <p:sp>
          <p:nvSpPr>
            <p:cNvPr id="9" name="Ellipse 9"/>
            <p:cNvSpPr/>
            <p:nvPr/>
          </p:nvSpPr>
          <p:spPr>
            <a:xfrm>
              <a:off x="895350" y="232410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3677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1390650" y="2266950"/>
              <a:ext cx="2476500" cy="476250"/>
            </a:xfrm>
            <a:prstGeom prst="roundRect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286571" y="237490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 + 4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144137" y="2387600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1 项：计算后输出 6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895350" y="29908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94280" y="30345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390650" y="2933700"/>
              <a:ext cx="2476500" cy="476250"/>
            </a:xfrm>
            <a:prstGeom prst="roundRect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2419845" y="3041650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" "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144137" y="3054350"/>
              <a:ext cx="23677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2 项：输出一个空格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895350" y="365760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4280" y="37012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1390650" y="3600450"/>
              <a:ext cx="2476500" cy="476250"/>
            </a:xfrm>
            <a:prstGeom prst="roundRect">
              <a:avLst>
                <a:gd name="adj" fmla="val 12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953387" y="3708400"/>
              <a:ext cx="13510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10 - 2 - 4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4144137" y="3721100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3 项：计算后输出 4</a:t>
              </a:r>
            </a:p>
          </p:txBody>
        </p:sp>
      </p:grpSp>
      <p:grpSp>
        <p:nvGrpSpPr>
          <p:cNvPr id="28" name="note"/>
          <p:cNvGrpSpPr/>
          <p:nvPr/>
        </p:nvGrpSpPr>
        <p:grpSpPr>
          <a:xfrm>
            <a:off x="838200" y="4476750"/>
            <a:ext cx="10515600" cy="552450"/>
            <a:chOff x="838200" y="4476750"/>
            <a:chExt cx="10515600" cy="552450"/>
          </a:xfrm>
        </p:grpSpPr>
        <p:sp>
          <p:nvSpPr>
            <p:cNvPr id="25" name="Rectangle 25"/>
            <p:cNvSpPr/>
            <p:nvPr/>
          </p:nvSpPr>
          <p:spPr>
            <a:xfrm>
              <a:off x="838200" y="447675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9749" y="464820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49349" y="4648200"/>
              <a:ext cx="7672385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可以同时输出多个项目，中间用 &lt;&lt; 分隔。请在书本 P5 倒数第二段下画线。</a:t>
              </a:r>
            </a:p>
          </p:txBody>
        </p:sp>
      </p:grpSp>
      <p:grpSp>
        <p:nvGrpSpPr>
          <p:cNvPr id="30" name="extra"/>
          <p:cNvGrpSpPr/>
          <p:nvPr/>
        </p:nvGrpSpPr>
        <p:grpSpPr>
          <a:xfrm>
            <a:off x="829818" y="5511800"/>
            <a:ext cx="7791069" cy="322707"/>
            <a:chOff x="829818" y="5511800"/>
            <a:chExt cx="7791069" cy="322707"/>
          </a:xfrm>
        </p:grpSpPr>
        <p:sp>
          <p:nvSpPr>
            <p:cNvPr id="29" name="TextBox 29"/>
            <p:cNvSpPr txBox="1"/>
            <p:nvPr/>
          </p:nvSpPr>
          <p:spPr>
            <a:xfrm>
              <a:off x="829818" y="5511800"/>
              <a:ext cx="77910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双引号里的内容可以随意改，比如换成两个空格或一个逗号，输出也会跟着变。</a:t>
              </a:r>
            </a:p>
          </p:txBody>
        </p:sp>
      </p:grpSp>
      <p:grpSp>
        <p:nvGrpSpPr>
          <p:cNvPr id="32" name="bookref"/>
          <p:cNvGrpSpPr/>
          <p:nvPr/>
        </p:nvGrpSpPr>
        <p:grpSpPr>
          <a:xfrm>
            <a:off x="9585122" y="6121400"/>
            <a:ext cx="1775536" cy="264033"/>
            <a:chOff x="9585122" y="6121400"/>
            <a:chExt cx="1775536" cy="264033"/>
          </a:xfrm>
        </p:grpSpPr>
        <p:sp>
          <p:nvSpPr>
            <p:cNvPr id="31" name="TextBox 31"/>
            <p:cNvSpPr txBox="1"/>
            <p:nvPr/>
          </p:nvSpPr>
          <p:spPr>
            <a:xfrm>
              <a:off x="9585122" y="6121400"/>
              <a:ext cx="177553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P5 · 倒数第二段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41022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一、让 cout 算数：例 1-2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86168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模拟练习：这些输出符合题目要求吗？</a:t>
            </a:r>
          </a:p>
        </p:txBody>
      </p:sp>
      <p:grpSp>
        <p:nvGrpSpPr>
          <p:cNvPr id="10" name="q"/>
          <p:cNvGrpSpPr/>
          <p:nvPr/>
        </p:nvGrpSpPr>
        <p:grpSpPr>
          <a:xfrm>
            <a:off x="828294" y="2135188"/>
            <a:ext cx="5532501" cy="381381"/>
            <a:chOff x="828294" y="2135188"/>
            <a:chExt cx="5532501" cy="381381"/>
          </a:xfrm>
        </p:grpSpPr>
        <p:sp>
          <p:nvSpPr>
            <p:cNvPr id="9" name="TextBox 9"/>
            <p:cNvSpPr txBox="1"/>
            <p:nvPr/>
          </p:nvSpPr>
          <p:spPr>
            <a:xfrm>
              <a:off x="828294" y="2135188"/>
              <a:ext cx="55325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题目要求：输出两个数字，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中间使用空格分开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4" name="thead-w"/>
          <p:cNvGrpSpPr/>
          <p:nvPr/>
        </p:nvGrpSpPr>
        <p:grpSpPr>
          <a:xfrm>
            <a:off x="838200" y="2597468"/>
            <a:ext cx="10515600" cy="684848"/>
            <a:chOff x="838200" y="2597468"/>
            <a:chExt cx="10515600" cy="684848"/>
          </a:xfrm>
        </p:grpSpPr>
        <p:sp>
          <p:nvSpPr>
            <p:cNvPr id="11" name="Rectangle 11"/>
            <p:cNvSpPr/>
            <p:nvPr/>
          </p:nvSpPr>
          <p:spPr>
            <a:xfrm>
              <a:off x="838200" y="2597468"/>
              <a:ext cx="10515600" cy="6848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743075" y="2802255"/>
              <a:ext cx="1031392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程序输出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172075" y="2802255"/>
              <a:ext cx="153756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符合要求吗？</a:t>
              </a:r>
            </a:p>
          </p:txBody>
        </p:sp>
      </p:grpSp>
      <p:grpSp>
        <p:nvGrpSpPr>
          <p:cNvPr id="29" name="table-w"/>
          <p:cNvGrpSpPr/>
          <p:nvPr/>
        </p:nvGrpSpPr>
        <p:grpSpPr>
          <a:xfrm>
            <a:off x="838200" y="3484245"/>
            <a:ext cx="4191000" cy="2545080"/>
            <a:chOff x="838200" y="3484245"/>
            <a:chExt cx="4191000" cy="2545080"/>
          </a:xfrm>
        </p:grpSpPr>
        <p:sp>
          <p:nvSpPr>
            <p:cNvPr id="15" name="TextBox 15"/>
            <p:cNvSpPr txBox="1"/>
            <p:nvPr/>
          </p:nvSpPr>
          <p:spPr>
            <a:xfrm>
              <a:off x="981075" y="348424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743075" y="3484245"/>
              <a:ext cx="43664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6 4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96621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966210"/>
              <a:ext cx="4191000" cy="68484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075" y="4168140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3075" y="4168140"/>
              <a:ext cx="29744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64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4651058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075" y="4852988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743075" y="4852988"/>
              <a:ext cx="1195898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答案：6 4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5334952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5334952"/>
              <a:ext cx="4191000" cy="68484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981075" y="5536882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743075" y="5536882"/>
              <a:ext cx="43664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6,4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601980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0" name="answers"/>
          <p:cNvGrpSpPr/>
          <p:nvPr/>
        </p:nvGrpSpPr>
        <p:grpSpPr>
          <a:xfrm>
            <a:off x="5029200" y="3484245"/>
            <a:ext cx="6324600" cy="2545080"/>
            <a:chOff x="5029200" y="3484245"/>
            <a:chExt cx="6324600" cy="2545080"/>
          </a:xfrm>
        </p:grpSpPr>
        <p:sp>
          <p:nvSpPr>
            <p:cNvPr id="30" name="Line 30"/>
            <p:cNvSpPr/>
            <p:nvPr/>
          </p:nvSpPr>
          <p:spPr>
            <a:xfrm>
              <a:off x="5029200" y="3966210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5029200" y="3966210"/>
              <a:ext cx="6324600" cy="68484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2" name="Line 32"/>
            <p:cNvSpPr/>
            <p:nvPr/>
          </p:nvSpPr>
          <p:spPr>
            <a:xfrm>
              <a:off x="5029200" y="4651058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Line 33"/>
            <p:cNvSpPr/>
            <p:nvPr/>
          </p:nvSpPr>
          <p:spPr>
            <a:xfrm>
              <a:off x="5029200" y="5334952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5029200" y="5334952"/>
              <a:ext cx="6324600" cy="68484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5029200" y="6019800"/>
              <a:ext cx="6324600" cy="9525"/>
            </a:xfrm>
            <a:custGeom>
              <a:avLst/>
              <a:gdLst/>
              <a:ahLst/>
              <a:cxnLst/>
              <a:rect l="l" t="t" r="r" b="b"/>
              <a:pathLst>
                <a:path w="6324600" h="9525">
                  <a:moveTo>
                    <a:pt x="0" y="0"/>
                  </a:moveTo>
                  <a:lnTo>
                    <a:pt x="6324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172075" y="3484245"/>
              <a:ext cx="306873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✔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两个数，中间一个空格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172075" y="4168140"/>
              <a:ext cx="392922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少了空格，看起来像一个数 64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172075" y="4852988"/>
              <a:ext cx="306873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多了题目没要求的文字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172075" y="5536882"/>
              <a:ext cx="281564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✘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用了逗号，不是空格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第二部分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878915" y="3111500"/>
            <a:ext cx="4434169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第一次提交到 OJ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562191" y="4038600"/>
            <a:ext cx="5067618" cy="308991"/>
            <a:chOff x="3562191" y="4038600"/>
            <a:chExt cx="5067618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562191" y="4038600"/>
              <a:ext cx="5067618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本地验证 · 登录 · 找题目 · 复制粘贴 · 递交 · 看结果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8477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二、第一次提交到 OJ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09791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什么是 OJ？提交前先在本地验证</a:t>
            </a:r>
          </a:p>
        </p:txBody>
      </p:sp>
      <p:grpSp>
        <p:nvGrpSpPr>
          <p:cNvPr id="11" name="what"/>
          <p:cNvGrpSpPr/>
          <p:nvPr/>
        </p:nvGrpSpPr>
        <p:grpSpPr>
          <a:xfrm>
            <a:off x="838200" y="2038350"/>
            <a:ext cx="10515600" cy="1143000"/>
            <a:chOff x="838200" y="2038350"/>
            <a:chExt cx="10515600" cy="1143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1430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656" y="2171700"/>
              <a:ext cx="8342757" cy="7520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OJ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（Online Judge，在线评测系统）：把代码交上去，网站会自动运行你的程序、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检查答案对不对，然后给出分数。我们用的是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Hydro OJ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5" name="local"/>
          <p:cNvGrpSpPr/>
          <p:nvPr/>
        </p:nvGrpSpPr>
        <p:grpSpPr>
          <a:xfrm>
            <a:off x="829056" y="3403600"/>
            <a:ext cx="6676644" cy="1558544"/>
            <a:chOff x="829056" y="3403600"/>
            <a:chExt cx="6676644" cy="1558544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3403600"/>
              <a:ext cx="34107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提交之前，先在自己电脑上验证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38200" y="373380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14288">
              <a:solidFill>
                <a:schemeClr val="accent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29056" y="3810000"/>
              <a:ext cx="4734878" cy="1152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① 在 Dev-C++ 中写好代码，按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F11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编译运行。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检查黑窗口里显示的是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6 4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中间有一个空格，没有多余的文字。</a:t>
              </a:r>
            </a:p>
          </p:txBody>
        </p:sp>
      </p:grpSp>
      <p:grpSp>
        <p:nvGrpSpPr>
          <p:cNvPr id="24" name="console"/>
          <p:cNvGrpSpPr/>
          <p:nvPr/>
        </p:nvGrpSpPr>
        <p:grpSpPr>
          <a:xfrm>
            <a:off x="7905750" y="3543300"/>
            <a:ext cx="3448050" cy="1752600"/>
            <a:chOff x="7905750" y="3543300"/>
            <a:chExt cx="3448050" cy="1752600"/>
          </a:xfrm>
        </p:grpSpPr>
        <p:sp>
          <p:nvSpPr>
            <p:cNvPr id="16" name="Rectangle 16"/>
            <p:cNvSpPr/>
            <p:nvPr/>
          </p:nvSpPr>
          <p:spPr>
            <a:xfrm>
              <a:off x="7905750" y="3543300"/>
              <a:ext cx="3448050" cy="1752600"/>
            </a:xfrm>
            <a:prstGeom prst="roundRect">
              <a:avLst>
                <a:gd name="adj" fmla="val 4348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905750" y="3543300"/>
              <a:ext cx="344805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905750" y="3733800"/>
              <a:ext cx="344805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020050" y="36385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36385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8401050" y="36385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699754" y="36004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065770" y="4032250"/>
              <a:ext cx="494348" cy="1202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  <a:b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6 4</a:t>
              </a:r>
              <a:b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 xml:space="preserve"> </a:t>
              </a:r>
            </a:p>
          </p:txBody>
        </p:sp>
      </p:grpSp>
      <p:grpSp>
        <p:nvGrpSpPr>
          <p:cNvPr id="29" name="tip"/>
          <p:cNvGrpSpPr/>
          <p:nvPr/>
        </p:nvGrpSpPr>
        <p:grpSpPr>
          <a:xfrm>
            <a:off x="838200" y="5524500"/>
            <a:ext cx="10515600" cy="571500"/>
            <a:chOff x="838200" y="5524500"/>
            <a:chExt cx="10515600" cy="571500"/>
          </a:xfrm>
        </p:grpSpPr>
        <p:sp>
          <p:nvSpPr>
            <p:cNvPr id="25" name="Rectangle 25"/>
            <p:cNvSpPr/>
            <p:nvPr/>
          </p:nvSpPr>
          <p:spPr>
            <a:xfrm>
              <a:off x="838200" y="55245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55245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8987" y="5689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86687" y="5702300"/>
              <a:ext cx="75869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只比对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输出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：多一个空格、少一个数字或多一句提示文字，都会判错。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8477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二、第一次提交到 OJ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第一步：打开网站并登录</a:t>
            </a:r>
          </a:p>
        </p:txBody>
      </p:sp>
      <p:grpSp>
        <p:nvGrpSpPr>
          <p:cNvPr id="10" name="steps"/>
          <p:cNvGrpSpPr/>
          <p:nvPr/>
        </p:nvGrpSpPr>
        <p:grpSpPr>
          <a:xfrm>
            <a:off x="829056" y="2006600"/>
            <a:ext cx="4621149" cy="2409444"/>
            <a:chOff x="829056" y="2006600"/>
            <a:chExt cx="4621149" cy="24094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06600"/>
              <a:ext cx="4621149" cy="2409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0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双击桌面上的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浏览器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图标。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在地址栏输入网址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zmwl.online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，按回车。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输入自己的用户名和密码登录，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 初始密码统一为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zmwl0000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 登录成功后，看到右边的欢迎界面。</a:t>
              </a:r>
            </a:p>
          </p:txBody>
        </p:sp>
      </p:grpSp>
      <p:grpSp>
        <p:nvGrpSpPr>
          <p:cNvPr id="13" name="shot"/>
          <p:cNvGrpSpPr/>
          <p:nvPr/>
        </p:nvGrpSpPr>
        <p:grpSpPr>
          <a:xfrm>
            <a:off x="7715250" y="2038350"/>
            <a:ext cx="3638550" cy="3571875"/>
            <a:chOff x="7715250" y="2038350"/>
            <a:chExt cx="3638550" cy="3571875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15250" y="2038350"/>
              <a:ext cx="3638550" cy="3571875"/>
            </a:xfrm>
            <a:prstGeom prst="rect">
              <a:avLst/>
            </a:prstGeom>
          </p:spPr>
        </p:pic>
        <p:sp>
          <p:nvSpPr>
            <p:cNvPr id="12" name="Rectangle 12"/>
            <p:cNvSpPr/>
            <p:nvPr/>
          </p:nvSpPr>
          <p:spPr>
            <a:xfrm>
              <a:off x="7715250" y="2038350"/>
              <a:ext cx="3638550" cy="3571875"/>
            </a:xfrm>
            <a:prstGeom prst="rect">
              <a:avLst/>
            </a:prstGeom>
            <a:noFill/>
            <a:ln w="14288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8477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二、第一次提交到 OJ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第二步：找到题目，复制代码</a:t>
            </a:r>
          </a:p>
        </p:txBody>
      </p:sp>
      <p:grpSp>
        <p:nvGrpSpPr>
          <p:cNvPr id="14" name="find"/>
          <p:cNvGrpSpPr/>
          <p:nvPr/>
        </p:nvGrpSpPr>
        <p:grpSpPr>
          <a:xfrm>
            <a:off x="895350" y="2114550"/>
            <a:ext cx="10458450" cy="2571750"/>
            <a:chOff x="895350" y="2114550"/>
            <a:chExt cx="10458450" cy="2571750"/>
          </a:xfrm>
        </p:grpSpPr>
        <p:sp>
          <p:nvSpPr>
            <p:cNvPr id="9" name="Ellipse 9"/>
            <p:cNvSpPr/>
            <p:nvPr/>
          </p:nvSpPr>
          <p:spPr>
            <a:xfrm>
              <a:off x="895350" y="21145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158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506" y="2155825"/>
              <a:ext cx="59916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点击上方的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题库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，找到编号 </a:t>
              </a:r>
              <a:r>
                <a:rPr lang="en-US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B0001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的题目，点击进入：</a:t>
              </a:r>
            </a:p>
          </p:txBody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9801" y="2571750"/>
              <a:ext cx="9944849" cy="2114550"/>
            </a:xfrm>
            <a:prstGeom prst="rect">
              <a:avLst/>
            </a:prstGeom>
          </p:spPr>
        </p:pic>
        <p:sp>
          <p:nvSpPr>
            <p:cNvPr id="13" name="Rectangle 13"/>
            <p:cNvSpPr/>
            <p:nvPr/>
          </p:nvSpPr>
          <p:spPr>
            <a:xfrm>
              <a:off x="1390650" y="2571750"/>
              <a:ext cx="9963150" cy="2114550"/>
            </a:xfrm>
            <a:prstGeom prst="rect">
              <a:avLst/>
            </a:prstGeom>
            <a:noFill/>
            <a:ln w="14288">
              <a:solidFill>
                <a:schemeClr val="accent6"/>
              </a:solidFill>
            </a:ln>
          </p:spPr>
        </p:sp>
      </p:grpSp>
      <p:grpSp>
        <p:nvGrpSpPr>
          <p:cNvPr id="24" name="copy"/>
          <p:cNvGrpSpPr/>
          <p:nvPr/>
        </p:nvGrpSpPr>
        <p:grpSpPr>
          <a:xfrm>
            <a:off x="895350" y="4838700"/>
            <a:ext cx="8338566" cy="990600"/>
            <a:chOff x="895350" y="4838700"/>
            <a:chExt cx="8338566" cy="990600"/>
          </a:xfrm>
        </p:grpSpPr>
        <p:sp>
          <p:nvSpPr>
            <p:cNvPr id="15" name="Ellipse 15"/>
            <p:cNvSpPr/>
            <p:nvPr/>
          </p:nvSpPr>
          <p:spPr>
            <a:xfrm>
              <a:off x="895350" y="483870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4280" y="48823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81506" y="4879975"/>
              <a:ext cx="725227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切换回 Dev-C++，按住左下角的 Ctrl 键不松开，再按一下字母键：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390650" y="5334000"/>
              <a:ext cx="1428750" cy="495300"/>
            </a:xfrm>
            <a:prstGeom prst="roundRect">
              <a:avLst>
                <a:gd name="adj" fmla="val 15385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575326" y="5454650"/>
              <a:ext cx="10593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Ctrl + A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63418" y="5454650"/>
              <a:ext cx="201587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全选：代码背景变蓝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5867400" y="5334000"/>
              <a:ext cx="1428750" cy="495300"/>
            </a:xfrm>
            <a:prstGeom prst="roundRect">
              <a:avLst>
                <a:gd name="adj" fmla="val 15385"/>
              </a:avLst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052076" y="5454650"/>
              <a:ext cx="10593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Ctrl + C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40168" y="5454650"/>
              <a:ext cx="179374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复制：存进剪贴板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8477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二、第一次提交到 OJ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第三步：粘贴代码，点击递交</a:t>
            </a:r>
          </a:p>
        </p:txBody>
      </p:sp>
      <p:grpSp>
        <p:nvGrpSpPr>
          <p:cNvPr id="14" name="s1"/>
          <p:cNvGrpSpPr/>
          <p:nvPr/>
        </p:nvGrpSpPr>
        <p:grpSpPr>
          <a:xfrm>
            <a:off x="895350" y="2114550"/>
            <a:ext cx="4495800" cy="2933700"/>
            <a:chOff x="895350" y="2114550"/>
            <a:chExt cx="4495800" cy="2933700"/>
          </a:xfrm>
        </p:grpSpPr>
        <p:sp>
          <p:nvSpPr>
            <p:cNvPr id="9" name="Ellipse 9"/>
            <p:cNvSpPr/>
            <p:nvPr/>
          </p:nvSpPr>
          <p:spPr>
            <a:xfrm>
              <a:off x="895350" y="21145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94280" y="2158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81506" y="2155825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在题目页面右侧点击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递交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</a:t>
              </a:r>
            </a:p>
          </p:txBody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0650" y="2574131"/>
              <a:ext cx="4000500" cy="2471738"/>
            </a:xfrm>
            <a:prstGeom prst="rect">
              <a:avLst/>
            </a:prstGeom>
          </p:spPr>
        </p:pic>
        <p:sp>
          <p:nvSpPr>
            <p:cNvPr id="13" name="Rectangle 13"/>
            <p:cNvSpPr/>
            <p:nvPr/>
          </p:nvSpPr>
          <p:spPr>
            <a:xfrm>
              <a:off x="1390650" y="2571750"/>
              <a:ext cx="4000500" cy="2476500"/>
            </a:xfrm>
            <a:prstGeom prst="rect">
              <a:avLst/>
            </a:prstGeom>
            <a:noFill/>
            <a:ln w="14288">
              <a:solidFill>
                <a:schemeClr val="accent6"/>
              </a:solidFill>
            </a:ln>
          </p:spPr>
        </p:sp>
      </p:grpSp>
      <p:grpSp>
        <p:nvGrpSpPr>
          <p:cNvPr id="18" name="s2"/>
          <p:cNvGrpSpPr/>
          <p:nvPr/>
        </p:nvGrpSpPr>
        <p:grpSpPr>
          <a:xfrm>
            <a:off x="5924550" y="2079625"/>
            <a:ext cx="3311017" cy="1480375"/>
            <a:chOff x="5924550" y="2079625"/>
            <a:chExt cx="3311017" cy="1480375"/>
          </a:xfrm>
        </p:grpSpPr>
        <p:sp>
          <p:nvSpPr>
            <p:cNvPr id="15" name="Ellipse 15"/>
            <p:cNvSpPr/>
            <p:nvPr/>
          </p:nvSpPr>
          <p:spPr>
            <a:xfrm>
              <a:off x="5924550" y="21145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023480" y="2158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411087" y="2079625"/>
              <a:ext cx="2824480" cy="1480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在空白的代码框里点一下，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再按 </a:t>
              </a:r>
              <a:r>
                <a:rPr lang="en-US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Ctrl + V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粘贴。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检查从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到最后的 }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都粘贴完整了。</a:t>
              </a:r>
            </a:p>
          </p:txBody>
        </p:sp>
      </p:grpSp>
      <p:grpSp>
        <p:nvGrpSpPr>
          <p:cNvPr id="24" name="s3"/>
          <p:cNvGrpSpPr/>
          <p:nvPr/>
        </p:nvGrpSpPr>
        <p:grpSpPr>
          <a:xfrm>
            <a:off x="5924550" y="4019550"/>
            <a:ext cx="4305300" cy="1628775"/>
            <a:chOff x="5924550" y="4019550"/>
            <a:chExt cx="4305300" cy="1628775"/>
          </a:xfrm>
        </p:grpSpPr>
        <p:sp>
          <p:nvSpPr>
            <p:cNvPr id="19" name="Ellipse 19"/>
            <p:cNvSpPr/>
            <p:nvPr/>
          </p:nvSpPr>
          <p:spPr>
            <a:xfrm>
              <a:off x="5924550" y="4019550"/>
              <a:ext cx="342900" cy="3429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023480" y="40632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11087" y="4060825"/>
              <a:ext cx="233299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点击下方的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递交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按钮：</a:t>
              </a:r>
            </a:p>
          </p:txBody>
        </p:sp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19850" y="4476750"/>
              <a:ext cx="3810000" cy="1171575"/>
            </a:xfrm>
            <a:prstGeom prst="rect">
              <a:avLst/>
            </a:prstGeom>
          </p:spPr>
        </p:pic>
        <p:sp>
          <p:nvSpPr>
            <p:cNvPr id="23" name="Rectangle 23"/>
            <p:cNvSpPr/>
            <p:nvPr/>
          </p:nvSpPr>
          <p:spPr>
            <a:xfrm>
              <a:off x="6419850" y="4476750"/>
              <a:ext cx="3810000" cy="1171575"/>
            </a:xfrm>
            <a:prstGeom prst="rect">
              <a:avLst/>
            </a:prstGeom>
            <a:noFill/>
            <a:ln w="14288">
              <a:solidFill>
                <a:schemeClr val="accent6"/>
              </a:solidFill>
            </a:ln>
          </p:spPr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2784775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二、第一次提交到 OJ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第四步：查看评测结果</a:t>
            </a:r>
          </a:p>
        </p:txBody>
      </p:sp>
      <p:grpSp>
        <p:nvGrpSpPr>
          <p:cNvPr id="11" name="shot"/>
          <p:cNvGrpSpPr/>
          <p:nvPr/>
        </p:nvGrpSpPr>
        <p:grpSpPr>
          <a:xfrm>
            <a:off x="838200" y="2038350"/>
            <a:ext cx="7239000" cy="3609975"/>
            <a:chOff x="838200" y="2038350"/>
            <a:chExt cx="7239000" cy="3609975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2038350"/>
              <a:ext cx="7239000" cy="3609975"/>
            </a:xfrm>
            <a:prstGeom prst="rect">
              <a:avLst/>
            </a:prstGeom>
          </p:spPr>
        </p:pic>
        <p:sp>
          <p:nvSpPr>
            <p:cNvPr id="10" name="Rectangle 10"/>
            <p:cNvSpPr/>
            <p:nvPr/>
          </p:nvSpPr>
          <p:spPr>
            <a:xfrm>
              <a:off x="838200" y="2038350"/>
              <a:ext cx="7239000" cy="3609975"/>
            </a:xfrm>
            <a:prstGeom prst="rect">
              <a:avLst/>
            </a:prstGeom>
            <a:noFill/>
            <a:ln w="14288">
              <a:solidFill>
                <a:schemeClr val="accent6"/>
              </a:solidFill>
            </a:ln>
          </p:spPr>
        </p:sp>
      </p:grpSp>
      <p:grpSp>
        <p:nvGrpSpPr>
          <p:cNvPr id="15" name="tip"/>
          <p:cNvGrpSpPr/>
          <p:nvPr/>
        </p:nvGrpSpPr>
        <p:grpSpPr>
          <a:xfrm>
            <a:off x="8382000" y="2038350"/>
            <a:ext cx="2971800" cy="1504950"/>
            <a:chOff x="8382000" y="2038350"/>
            <a:chExt cx="2971800" cy="1504950"/>
          </a:xfrm>
        </p:grpSpPr>
        <p:sp>
          <p:nvSpPr>
            <p:cNvPr id="12" name="Rectangle 12"/>
            <p:cNvSpPr/>
            <p:nvPr/>
          </p:nvSpPr>
          <p:spPr>
            <a:xfrm>
              <a:off x="8382000" y="2038350"/>
              <a:ext cx="2971800" cy="1504950"/>
            </a:xfrm>
            <a:prstGeom prst="roundRect">
              <a:avLst>
                <a:gd name="adj" fmla="val 506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583168" y="2206625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通过了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421368" y="2168525"/>
              <a:ext cx="1693164" cy="12656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看到绿色的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100 Accepted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说明程序通过了，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得到满分！</a:t>
              </a:r>
            </a:p>
          </p:txBody>
        </p:sp>
      </p:grpSp>
      <p:grpSp>
        <p:nvGrpSpPr>
          <p:cNvPr id="20" name="fail"/>
          <p:cNvGrpSpPr/>
          <p:nvPr/>
        </p:nvGrpSpPr>
        <p:grpSpPr>
          <a:xfrm>
            <a:off x="8382000" y="4000500"/>
            <a:ext cx="2971800" cy="1466850"/>
            <a:chOff x="8382000" y="4000500"/>
            <a:chExt cx="2971800" cy="1466850"/>
          </a:xfrm>
        </p:grpSpPr>
        <p:sp>
          <p:nvSpPr>
            <p:cNvPr id="16" name="Rectangle 16"/>
            <p:cNvSpPr/>
            <p:nvPr/>
          </p:nvSpPr>
          <p:spPr>
            <a:xfrm>
              <a:off x="8382000" y="4000500"/>
              <a:ext cx="2971800" cy="1466850"/>
            </a:xfrm>
            <a:prstGeom prst="roundRect">
              <a:avLst>
                <a:gd name="adj" fmla="val 5195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0" y="4000500"/>
              <a:ext cx="47625" cy="14668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8583549" y="4171950"/>
              <a:ext cx="866800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没通过？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593199" y="4133850"/>
              <a:ext cx="1450721" cy="1223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回到 Dev-C++，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检查输出是否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和要求一样，</a:t>
              </a:r>
              <a:b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或者问老师。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4690117" y="2590800"/>
            <a:ext cx="2811766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第三部分 · 第二课时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3532632" y="3111500"/>
            <a:ext cx="512673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除法、取余与优先级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556874" y="4038600"/>
            <a:ext cx="5078252" cy="308991"/>
            <a:chOff x="3556874" y="4038600"/>
            <a:chExt cx="5078252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556874" y="4038600"/>
              <a:ext cx="5078252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整数除法 · 浮点除法 · 取余 · 优先级 · 例 1-3 ～ 1-5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517512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平分零花钱：每人应该得到多少？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1047750"/>
            <a:chOff x="838200" y="2038350"/>
            <a:chExt cx="10515600" cy="10477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047750"/>
            </a:xfrm>
            <a:prstGeom prst="roundRect">
              <a:avLst>
                <a:gd name="adj" fmla="val 9091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165350"/>
              <a:ext cx="7728458" cy="718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小六有 6 元钱，弟弟小七有 5 元钱，小七大哭不公平。妈妈把两人的钱收起来，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重新分得一样多。每个人应该得到多少钱？</a:t>
              </a:r>
            </a:p>
          </p:txBody>
        </p:sp>
      </p:grpSp>
      <p:grpSp>
        <p:nvGrpSpPr>
          <p:cNvPr id="16" name="code"/>
          <p:cNvGrpSpPr/>
          <p:nvPr/>
        </p:nvGrpSpPr>
        <p:grpSpPr>
          <a:xfrm>
            <a:off x="829056" y="3365500"/>
            <a:ext cx="5343144" cy="2501900"/>
            <a:chOff x="829056" y="3365500"/>
            <a:chExt cx="5343144" cy="2501900"/>
          </a:xfrm>
        </p:grpSpPr>
        <p:sp>
          <p:nvSpPr>
            <p:cNvPr id="12" name="TextBox 12"/>
            <p:cNvSpPr txBox="1"/>
            <p:nvPr/>
          </p:nvSpPr>
          <p:spPr>
            <a:xfrm>
              <a:off x="829056" y="336550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某同学写了这样的程序：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838200" y="3771900"/>
              <a:ext cx="53340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3771900"/>
              <a:ext cx="38100" cy="2095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987" y="3924300"/>
              <a:ext cx="2900934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(6 + 5) / 2;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1" name="q"/>
          <p:cNvGrpSpPr/>
          <p:nvPr/>
        </p:nvGrpSpPr>
        <p:grpSpPr>
          <a:xfrm>
            <a:off x="6667500" y="3771900"/>
            <a:ext cx="4686300" cy="1219200"/>
            <a:chOff x="6667500" y="3771900"/>
            <a:chExt cx="4686300" cy="1219200"/>
          </a:xfrm>
        </p:grpSpPr>
        <p:sp>
          <p:nvSpPr>
            <p:cNvPr id="17" name="Rectangle 17"/>
            <p:cNvSpPr/>
            <p:nvPr/>
          </p:nvSpPr>
          <p:spPr>
            <a:xfrm>
              <a:off x="6667500" y="3771900"/>
              <a:ext cx="4686300" cy="1219200"/>
            </a:xfrm>
            <a:prstGeom prst="roundRect">
              <a:avLst>
                <a:gd name="adj" fmla="val 625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6667500" y="3771900"/>
              <a:ext cx="47625" cy="1219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868287" y="3937000"/>
              <a:ext cx="71216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735062" y="3898900"/>
              <a:ext cx="1983486" cy="9850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口算：每人应该得到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多少钱？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程序会输出什么？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76509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运行结果：怎么会是 5？</a:t>
            </a:r>
          </a:p>
        </p:txBody>
      </p:sp>
      <p:grpSp>
        <p:nvGrpSpPr>
          <p:cNvPr id="17" name="console"/>
          <p:cNvGrpSpPr/>
          <p:nvPr/>
        </p:nvGrpSpPr>
        <p:grpSpPr>
          <a:xfrm>
            <a:off x="838200" y="2190750"/>
            <a:ext cx="4953000" cy="1402080"/>
            <a:chOff x="838200" y="2190750"/>
            <a:chExt cx="4953000" cy="1402080"/>
          </a:xfrm>
        </p:grpSpPr>
        <p:sp>
          <p:nvSpPr>
            <p:cNvPr id="9" name="Rectangle 9"/>
            <p:cNvSpPr/>
            <p:nvPr/>
          </p:nvSpPr>
          <p:spPr>
            <a:xfrm>
              <a:off x="838200" y="2190750"/>
              <a:ext cx="4953000" cy="1402080"/>
            </a:xfrm>
            <a:prstGeom prst="roundRect">
              <a:avLst>
                <a:gd name="adj" fmla="val 5435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190750"/>
              <a:ext cx="4953000" cy="415290"/>
            </a:xfrm>
            <a:prstGeom prst="roundRect">
              <a:avLst>
                <a:gd name="adj" fmla="val 18349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38200" y="2450782"/>
              <a:ext cx="4953000" cy="15621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52500" y="2341245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1143000" y="2341245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1333500" y="2341245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631061" y="2298700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6696" y="2988945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27" name="cmp"/>
          <p:cNvGrpSpPr/>
          <p:nvPr/>
        </p:nvGrpSpPr>
        <p:grpSpPr>
          <a:xfrm>
            <a:off x="6400800" y="2190750"/>
            <a:ext cx="4953000" cy="2346007"/>
            <a:chOff x="6400800" y="2190750"/>
            <a:chExt cx="4953000" cy="2346007"/>
          </a:xfrm>
        </p:grpSpPr>
        <p:sp>
          <p:nvSpPr>
            <p:cNvPr id="18" name="Rectangle 18"/>
            <p:cNvSpPr/>
            <p:nvPr/>
          </p:nvSpPr>
          <p:spPr>
            <a:xfrm>
              <a:off x="6400800" y="2190750"/>
              <a:ext cx="4953000" cy="7791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017889" y="2421890"/>
              <a:ext cx="64825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541389" y="3196272"/>
              <a:ext cx="64825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口算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017889" y="3196272"/>
              <a:ext cx="944961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5.5 元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6400800" y="3748088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400800" y="3748088"/>
              <a:ext cx="4953000" cy="77914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6541389" y="3975418"/>
              <a:ext cx="64825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程序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017889" y="3975418"/>
              <a:ext cx="610000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23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元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6400800" y="4527232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2" name="q"/>
          <p:cNvGrpSpPr/>
          <p:nvPr/>
        </p:nvGrpSpPr>
        <p:grpSpPr>
          <a:xfrm>
            <a:off x="838200" y="4786312"/>
            <a:ext cx="10515600" cy="1220152"/>
            <a:chOff x="838200" y="4786312"/>
            <a:chExt cx="10515600" cy="1220152"/>
          </a:xfrm>
        </p:grpSpPr>
        <p:sp>
          <p:nvSpPr>
            <p:cNvPr id="28" name="Rectangle 28"/>
            <p:cNvSpPr/>
            <p:nvPr/>
          </p:nvSpPr>
          <p:spPr>
            <a:xfrm>
              <a:off x="838200" y="4786312"/>
              <a:ext cx="10515600" cy="1220152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9" name="Rectangle 29"/>
            <p:cNvSpPr/>
            <p:nvPr/>
          </p:nvSpPr>
          <p:spPr>
            <a:xfrm>
              <a:off x="838200" y="4786312"/>
              <a:ext cx="47625" cy="12201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37082" y="5052378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问题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684782" y="4976178"/>
              <a:ext cx="7222236" cy="8517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72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两人各拿 5 元，还剩 1 元没分出去，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半元丢了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！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是程序算错了吗？是不是所有的除法都这样？我们多试几个。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再试几道除法，找一找共同点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038350"/>
            <a:ext cx="10515600" cy="571500"/>
            <a:chOff x="838200" y="2038350"/>
            <a:chExt cx="10515600" cy="5715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456" y="21904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600956" y="2190496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数学结果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458456" y="2190496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程序输出</a:t>
              </a:r>
            </a:p>
          </p:txBody>
        </p:sp>
      </p:grpSp>
      <p:grpSp>
        <p:nvGrpSpPr>
          <p:cNvPr id="32" name="table-w"/>
          <p:cNvGrpSpPr/>
          <p:nvPr/>
        </p:nvGrpSpPr>
        <p:grpSpPr>
          <a:xfrm>
            <a:off x="838200" y="2765425"/>
            <a:ext cx="6477000" cy="2139950"/>
            <a:chOff x="838200" y="2765425"/>
            <a:chExt cx="6477000" cy="2139950"/>
          </a:xfrm>
        </p:grpSpPr>
        <p:sp>
          <p:nvSpPr>
            <p:cNvPr id="14" name="TextBox 14"/>
            <p:cNvSpPr txBox="1"/>
            <p:nvPr/>
          </p:nvSpPr>
          <p:spPr>
            <a:xfrm>
              <a:off x="981456" y="27654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43456" y="2765425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5 / 2;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600956" y="276542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2.5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38200" y="31813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838200" y="3181350"/>
              <a:ext cx="6477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81456" y="33369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743456" y="3336925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7 / 2;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600956" y="333692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3.5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37528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81456" y="39084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743456" y="3908425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8 / 2;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00956" y="39084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3243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8200" y="4324350"/>
              <a:ext cx="64770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81456" y="44799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743456" y="4479925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9 / 4;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4600956" y="4479925"/>
              <a:ext cx="5513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2.25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838200" y="489585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7315200" y="2765425"/>
            <a:ext cx="4038600" cy="2139950"/>
            <a:chOff x="7315200" y="2765425"/>
            <a:chExt cx="4038600" cy="2139950"/>
          </a:xfrm>
        </p:grpSpPr>
        <p:sp>
          <p:nvSpPr>
            <p:cNvPr id="33" name="Line 33"/>
            <p:cNvSpPr/>
            <p:nvPr/>
          </p:nvSpPr>
          <p:spPr>
            <a:xfrm>
              <a:off x="7315200" y="318135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7315200" y="3181350"/>
              <a:ext cx="4038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5" name="Line 35"/>
            <p:cNvSpPr/>
            <p:nvPr/>
          </p:nvSpPr>
          <p:spPr>
            <a:xfrm>
              <a:off x="7315200" y="375285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6" name="Line 36"/>
            <p:cNvSpPr/>
            <p:nvPr/>
          </p:nvSpPr>
          <p:spPr>
            <a:xfrm>
              <a:off x="7315200" y="432435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7" name="Rectangle 37"/>
            <p:cNvSpPr/>
            <p:nvPr/>
          </p:nvSpPr>
          <p:spPr>
            <a:xfrm>
              <a:off x="7315200" y="4324350"/>
              <a:ext cx="4038600" cy="571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8" name="Line 38"/>
            <p:cNvSpPr/>
            <p:nvPr/>
          </p:nvSpPr>
          <p:spPr>
            <a:xfrm>
              <a:off x="7315200" y="4895850"/>
              <a:ext cx="4038600" cy="9525"/>
            </a:xfrm>
            <a:custGeom>
              <a:avLst/>
              <a:gdLst/>
              <a:ahLst/>
              <a:cxnLst/>
              <a:rect l="l" t="t" r="r" b="b"/>
              <a:pathLst>
                <a:path w="4038600" h="9525">
                  <a:moveTo>
                    <a:pt x="0" y="0"/>
                  </a:moveTo>
                  <a:lnTo>
                    <a:pt x="4038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458456" y="27654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458456" y="3336925"/>
              <a:ext cx="23027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不是四舍五入成 4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458456" y="3908425"/>
              <a:ext cx="18544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除得尽，一样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458456" y="44799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47" name="q"/>
          <p:cNvGrpSpPr/>
          <p:nvPr/>
        </p:nvGrpSpPr>
        <p:grpSpPr>
          <a:xfrm>
            <a:off x="838200" y="5048250"/>
            <a:ext cx="10515600" cy="571500"/>
            <a:chOff x="838200" y="5048250"/>
            <a:chExt cx="10515600" cy="571500"/>
          </a:xfrm>
        </p:grpSpPr>
        <p:sp>
          <p:nvSpPr>
            <p:cNvPr id="44" name="Rectangle 44"/>
            <p:cNvSpPr/>
            <p:nvPr/>
          </p:nvSpPr>
          <p:spPr>
            <a:xfrm>
              <a:off x="838200" y="50482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38987" y="5213350"/>
              <a:ext cx="1406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发现了什么？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2562987" y="5213350"/>
              <a:ext cx="67323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相除，结果也是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，小数部分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直接去掉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，不四舍五入。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整数除法：小数部分直接去掉</a:t>
            </a:r>
          </a:p>
        </p:txBody>
      </p:sp>
      <p:grpSp>
        <p:nvGrpSpPr>
          <p:cNvPr id="11" name="rule"/>
          <p:cNvGrpSpPr/>
          <p:nvPr/>
        </p:nvGrpSpPr>
        <p:grpSpPr>
          <a:xfrm>
            <a:off x="838200" y="2038350"/>
            <a:ext cx="10515600" cy="762000"/>
            <a:chOff x="838200" y="2038350"/>
            <a:chExt cx="10515600" cy="7620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762000"/>
            </a:xfrm>
            <a:prstGeom prst="roundRect">
              <a:avLst>
                <a:gd name="adj" fmla="val 12500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2399538" y="2292350"/>
              <a:ext cx="769110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 / 整数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，结果还是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：小数部分直接去掉，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四舍五入</a:t>
              </a:r>
            </a:p>
          </p:txBody>
        </p:sp>
      </p:grpSp>
      <p:grpSp>
        <p:nvGrpSpPr>
          <p:cNvPr id="29" name="ex"/>
          <p:cNvGrpSpPr/>
          <p:nvPr/>
        </p:nvGrpSpPr>
        <p:grpSpPr>
          <a:xfrm>
            <a:off x="838200" y="3086100"/>
            <a:ext cx="10515600" cy="1990725"/>
            <a:chOff x="838200" y="3086100"/>
            <a:chExt cx="10515600" cy="1990725"/>
          </a:xfrm>
        </p:grpSpPr>
        <p:sp>
          <p:nvSpPr>
            <p:cNvPr id="12" name="Rectangle 12"/>
            <p:cNvSpPr/>
            <p:nvPr/>
          </p:nvSpPr>
          <p:spPr>
            <a:xfrm>
              <a:off x="838200" y="308610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81456" y="320014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算式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410456" y="3200146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数学结果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267956" y="3200146"/>
              <a:ext cx="1027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C++ 结果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81456" y="3698875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7 / 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10456" y="369887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67956" y="36988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0767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838200" y="407670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456" y="4194175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14 / 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410456" y="419417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3.5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267956" y="41941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38200" y="4572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456" y="4689475"/>
              <a:ext cx="14843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(6 + 5) / 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410456" y="4689475"/>
              <a:ext cx="4181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5.5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267956" y="468947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8" name="Line 28"/>
            <p:cNvSpPr/>
            <p:nvPr/>
          </p:nvSpPr>
          <p:spPr>
            <a:xfrm>
              <a:off x="838200" y="5067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3" name="note"/>
          <p:cNvGrpSpPr/>
          <p:nvPr/>
        </p:nvGrpSpPr>
        <p:grpSpPr>
          <a:xfrm>
            <a:off x="838200" y="5143500"/>
            <a:ext cx="10515600" cy="552450"/>
            <a:chOff x="838200" y="5143500"/>
            <a:chExt cx="10515600" cy="552450"/>
          </a:xfrm>
        </p:grpSpPr>
        <p:sp>
          <p:nvSpPr>
            <p:cNvPr id="30" name="Rectangle 30"/>
            <p:cNvSpPr/>
            <p:nvPr/>
          </p:nvSpPr>
          <p:spPr>
            <a:xfrm>
              <a:off x="838200" y="51435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9749" y="5314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49349" y="5314950"/>
              <a:ext cx="699174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整数相除，结果是整数，小数部分去掉。请在书本 P6 倒数第四段下画线。</a:t>
              </a:r>
            </a:p>
          </p:txBody>
        </p:sp>
      </p:grpSp>
      <p:grpSp>
        <p:nvGrpSpPr>
          <p:cNvPr id="35" name="bookref"/>
          <p:cNvGrpSpPr/>
          <p:nvPr/>
        </p:nvGrpSpPr>
        <p:grpSpPr>
          <a:xfrm>
            <a:off x="9585122" y="6121400"/>
            <a:ext cx="1775536" cy="264033"/>
            <a:chOff x="9585122" y="6121400"/>
            <a:chExt cx="1775536" cy="264033"/>
          </a:xfrm>
        </p:grpSpPr>
        <p:sp>
          <p:nvSpPr>
            <p:cNvPr id="34" name="TextBox 34"/>
            <p:cNvSpPr txBox="1"/>
            <p:nvPr/>
          </p:nvSpPr>
          <p:spPr>
            <a:xfrm>
              <a:off x="9585122" y="6121400"/>
              <a:ext cx="177553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 · 倒数第四段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83184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想要小数：让除号一边是浮点数</a:t>
            </a:r>
          </a:p>
        </p:txBody>
      </p:sp>
      <p:grpSp>
        <p:nvGrpSpPr>
          <p:cNvPr id="31" name="ex"/>
          <p:cNvGrpSpPr/>
          <p:nvPr/>
        </p:nvGrpSpPr>
        <p:grpSpPr>
          <a:xfrm>
            <a:off x="838200" y="2038350"/>
            <a:ext cx="10515600" cy="2486025"/>
            <a:chOff x="838200" y="2038350"/>
            <a:chExt cx="10515600" cy="24860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456" y="21523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172456" y="21523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029956" y="2152396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456" y="2651125"/>
              <a:ext cx="18841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5 / 2;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172456" y="265112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029956" y="265112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两边都是整数：整除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028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0289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146425"/>
              <a:ext cx="2150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5.0 / 2;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172456" y="3146425"/>
              <a:ext cx="438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2.5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029956" y="314642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左边是小数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524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456" y="3641725"/>
              <a:ext cx="2150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5 / 2.0;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172456" y="3641725"/>
              <a:ext cx="438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029956" y="3641725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右边是小数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19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0195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456" y="4137025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5.0 / 2.0;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172456" y="4137025"/>
              <a:ext cx="438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2.5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029956" y="4137025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两边都是小数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514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829437" y="4711700"/>
            <a:ext cx="7890104" cy="3373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7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500 是</a:t>
            </a:r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整数</a:t>
            </a:r>
            <a:r>
              <a:rPr lang="zh-CN" sz="17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，500.0 是</a:t>
            </a:r>
            <a:r>
              <a:rPr lang="zh-CN" sz="172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浮点数</a:t>
            </a:r>
            <a:r>
              <a:rPr lang="zh-CN" sz="172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（带小数点的数），在计算机里完全是两码事。</a:t>
            </a:r>
          </a:p>
        </p:txBody>
      </p:sp>
      <p:grpSp>
        <p:nvGrpSpPr>
          <p:cNvPr id="36" name="note"/>
          <p:cNvGrpSpPr/>
          <p:nvPr/>
        </p:nvGrpSpPr>
        <p:grpSpPr>
          <a:xfrm>
            <a:off x="838200" y="5219700"/>
            <a:ext cx="10515600" cy="552450"/>
            <a:chOff x="838200" y="5219700"/>
            <a:chExt cx="10515600" cy="552450"/>
          </a:xfrm>
        </p:grpSpPr>
        <p:sp>
          <p:nvSpPr>
            <p:cNvPr id="33" name="Rectangle 33"/>
            <p:cNvSpPr/>
            <p:nvPr/>
          </p:nvSpPr>
          <p:spPr>
            <a:xfrm>
              <a:off x="838200" y="52197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9749" y="53911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49349" y="5391150"/>
              <a:ext cx="8205197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想得到小数，运算符两边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至少一个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写成浮点数，最简单是加 </a:t>
              </a:r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.0</a:t>
              </a:r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。记在 P7 例 1-4 下方。</a:t>
              </a:r>
            </a:p>
          </p:txBody>
        </p:sp>
      </p:grpSp>
      <p:grpSp>
        <p:nvGrpSpPr>
          <p:cNvPr id="38" name="bookref"/>
          <p:cNvGrpSpPr/>
          <p:nvPr/>
        </p:nvGrpSpPr>
        <p:grpSpPr>
          <a:xfrm>
            <a:off x="9357951" y="6121400"/>
            <a:ext cx="2002707" cy="264033"/>
            <a:chOff x="9357951" y="6121400"/>
            <a:chExt cx="2002707" cy="264033"/>
          </a:xfrm>
        </p:grpSpPr>
        <p:sp>
          <p:nvSpPr>
            <p:cNvPr id="37" name="TextBox 37"/>
            <p:cNvSpPr txBox="1"/>
            <p:nvPr/>
          </p:nvSpPr>
          <p:spPr>
            <a:xfrm>
              <a:off x="9357951" y="6121400"/>
              <a:ext cx="20027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P7 · 例 1-4 下一段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519142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模拟练习：哪些写法能得到 5.5？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609600"/>
            <a:chOff x="838200" y="2038350"/>
            <a:chExt cx="10515600" cy="6096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09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8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744337" y="220611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2825750"/>
            <a:ext cx="4762500" cy="2270125"/>
            <a:chOff x="838200" y="2825750"/>
            <a:chExt cx="4762500" cy="2270125"/>
          </a:xfrm>
        </p:grpSpPr>
        <p:sp>
          <p:nvSpPr>
            <p:cNvPr id="13" name="TextBox 13"/>
            <p:cNvSpPr txBox="1"/>
            <p:nvPr/>
          </p:nvSpPr>
          <p:spPr>
            <a:xfrm>
              <a:off x="981837" y="28257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3837" y="2825750"/>
              <a:ext cx="281923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(6 + 5) / 2.0;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2575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257550"/>
              <a:ext cx="47625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837" y="34353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3837" y="3435350"/>
              <a:ext cx="281923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(6.0 + 5) / 2;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8671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837" y="40449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3837" y="4044950"/>
              <a:ext cx="358334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(6 + 5) / (2 * 1.0);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4767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476750"/>
              <a:ext cx="47625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837" y="4654550"/>
              <a:ext cx="14487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3837" y="4654550"/>
              <a:ext cx="33286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(6 + 5) / 2 * 1.0;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0863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5600700" y="2825750"/>
            <a:ext cx="5753100" cy="2270125"/>
            <a:chOff x="5600700" y="2825750"/>
            <a:chExt cx="5753100" cy="2270125"/>
          </a:xfrm>
        </p:grpSpPr>
        <p:sp>
          <p:nvSpPr>
            <p:cNvPr id="28" name="Line 28"/>
            <p:cNvSpPr/>
            <p:nvPr/>
          </p:nvSpPr>
          <p:spPr>
            <a:xfrm>
              <a:off x="5600700" y="32575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5600700" y="3257550"/>
              <a:ext cx="57531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5600700" y="38671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5600700" y="44767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5600700" y="4476750"/>
              <a:ext cx="5753100" cy="60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5600700" y="5086350"/>
              <a:ext cx="5753100" cy="9525"/>
            </a:xfrm>
            <a:custGeom>
              <a:avLst/>
              <a:gdLst/>
              <a:ahLst/>
              <a:cxnLst/>
              <a:rect l="l" t="t" r="r" b="b"/>
              <a:pathLst>
                <a:path w="5753100" h="9525">
                  <a:moveTo>
                    <a:pt x="0" y="0"/>
                  </a:moveTo>
                  <a:lnTo>
                    <a:pt x="5753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744337" y="2825750"/>
              <a:ext cx="203950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5.5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除数是浮点数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744337" y="3435350"/>
              <a:ext cx="261837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5.5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括号里先得到 11.0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744337" y="4044950"/>
              <a:ext cx="249102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5.5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括号里先得到 2.0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744337" y="4654550"/>
              <a:ext cx="40643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先算 11/2 得 5，再乘 1.0 已经晚了</a:t>
              </a:r>
            </a:p>
          </p:txBody>
        </p:sp>
      </p:grpSp>
      <p:grpSp>
        <p:nvGrpSpPr>
          <p:cNvPr id="43" name="tip"/>
          <p:cNvGrpSpPr/>
          <p:nvPr/>
        </p:nvGrpSpPr>
        <p:grpSpPr>
          <a:xfrm>
            <a:off x="838200" y="5257800"/>
            <a:ext cx="10515600" cy="571500"/>
            <a:chOff x="838200" y="5257800"/>
            <a:chExt cx="10515600" cy="571500"/>
          </a:xfrm>
        </p:grpSpPr>
        <p:sp>
          <p:nvSpPr>
            <p:cNvPr id="39" name="Rectangle 39"/>
            <p:cNvSpPr/>
            <p:nvPr/>
          </p:nvSpPr>
          <p:spPr>
            <a:xfrm>
              <a:off x="838200" y="52578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838200" y="52578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8987" y="54229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关键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86687" y="5435600"/>
              <a:ext cx="887417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除号两边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在除的那一刻是不是浮点数。半元在整除时就丢了，再乘 1.0 也找不回来。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52374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取余 %：分完之后还剩几个？</a:t>
            </a:r>
          </a:p>
        </p:txBody>
      </p:sp>
      <p:grpSp>
        <p:nvGrpSpPr>
          <p:cNvPr id="23" name="apples"/>
          <p:cNvGrpSpPr/>
          <p:nvPr/>
        </p:nvGrpSpPr>
        <p:grpSpPr>
          <a:xfrm>
            <a:off x="1143000" y="2571750"/>
            <a:ext cx="5735955" cy="824357"/>
            <a:chOff x="1143000" y="2571750"/>
            <a:chExt cx="5735955" cy="824357"/>
          </a:xfrm>
        </p:grpSpPr>
        <p:sp>
          <p:nvSpPr>
            <p:cNvPr id="9" name="Ellipse 9"/>
            <p:cNvSpPr/>
            <p:nvPr/>
          </p:nvSpPr>
          <p:spPr>
            <a:xfrm>
              <a:off x="1143000" y="25717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1638300" y="25717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2133600" y="2571750"/>
              <a:ext cx="381000" cy="381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464188" y="307340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 1 人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2914650" y="257175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3409950" y="257175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3905250" y="2571750"/>
              <a:ext cx="381000" cy="381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235838" y="307340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 2 人</a:t>
              </a:r>
            </a:p>
          </p:txBody>
        </p:sp>
        <p:sp>
          <p:nvSpPr>
            <p:cNvPr id="17" name="Ellipse 17"/>
            <p:cNvSpPr/>
            <p:nvPr/>
          </p:nvSpPr>
          <p:spPr>
            <a:xfrm>
              <a:off x="4686300" y="2571750"/>
              <a:ext cx="381000" cy="381000"/>
            </a:xfrm>
            <a:prstGeom prst="ellipse">
              <a:avLst/>
            </a:prstGeom>
            <a:solidFill>
              <a:srgbClr val="C07000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5181600" y="2571750"/>
              <a:ext cx="381000" cy="381000"/>
            </a:xfrm>
            <a:prstGeom prst="ellipse">
              <a:avLst/>
            </a:prstGeom>
            <a:solidFill>
              <a:srgbClr val="C07000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5676900" y="2571750"/>
              <a:ext cx="381000" cy="381000"/>
            </a:xfrm>
            <a:prstGeom prst="ellipse">
              <a:avLst/>
            </a:prstGeom>
            <a:solidFill>
              <a:srgbClr val="C07000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007488" y="3073400"/>
              <a:ext cx="72922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C07000"/>
                  </a:solidFill>
                  <a:latin typeface="+mn-lt"/>
                  <a:ea typeface="+mn-ea"/>
                  <a:cs typeface="+mn-cs"/>
                </a:rPr>
                <a:t>第 3 人</a:t>
              </a:r>
            </a:p>
          </p:txBody>
        </p:sp>
        <p:sp>
          <p:nvSpPr>
            <p:cNvPr id="21" name="Ellipse 21"/>
            <p:cNvSpPr/>
            <p:nvPr/>
          </p:nvSpPr>
          <p:spPr>
            <a:xfrm>
              <a:off x="6457950" y="2571750"/>
              <a:ext cx="381000" cy="381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417945" y="3073400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剩下</a:t>
              </a:r>
            </a:p>
          </p:txBody>
        </p:sp>
      </p:grpSp>
      <p:grpSp>
        <p:nvGrpSpPr>
          <p:cNvPr id="30" name="two"/>
          <p:cNvGrpSpPr/>
          <p:nvPr/>
        </p:nvGrpSpPr>
        <p:grpSpPr>
          <a:xfrm>
            <a:off x="838200" y="3619500"/>
            <a:ext cx="10515600" cy="1143000"/>
            <a:chOff x="838200" y="3619500"/>
            <a:chExt cx="10515600" cy="1143000"/>
          </a:xfrm>
        </p:grpSpPr>
        <p:sp>
          <p:nvSpPr>
            <p:cNvPr id="24" name="Rectangle 24"/>
            <p:cNvSpPr/>
            <p:nvPr/>
          </p:nvSpPr>
          <p:spPr>
            <a:xfrm>
              <a:off x="838200" y="3619500"/>
              <a:ext cx="5067300" cy="1143000"/>
            </a:xfrm>
            <a:prstGeom prst="roundRect">
              <a:avLst>
                <a:gd name="adj" fmla="val 8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56132" y="3784600"/>
              <a:ext cx="158397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10 / 3 = 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058418" y="4311650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除法关心：每人分到几个？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6286500" y="3619500"/>
              <a:ext cx="5067300" cy="1143000"/>
            </a:xfrm>
            <a:prstGeom prst="roundRect">
              <a:avLst>
                <a:gd name="adj" fmla="val 8333"/>
              </a:avLst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504432" y="3784600"/>
              <a:ext cx="158397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10 % 3 =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06718" y="4311650"/>
              <a:ext cx="26822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取余关心：分完还剩几个？</a:t>
              </a:r>
            </a:p>
          </p:txBody>
        </p:sp>
      </p:grpSp>
      <p:grpSp>
        <p:nvGrpSpPr>
          <p:cNvPr id="35" name="tip"/>
          <p:cNvGrpSpPr/>
          <p:nvPr/>
        </p:nvGrpSpPr>
        <p:grpSpPr>
          <a:xfrm>
            <a:off x="838200" y="5029200"/>
            <a:ext cx="10515600" cy="571500"/>
            <a:chOff x="838200" y="5029200"/>
            <a:chExt cx="10515600" cy="571500"/>
          </a:xfrm>
        </p:grpSpPr>
        <p:sp>
          <p:nvSpPr>
            <p:cNvPr id="31" name="Rectangle 31"/>
            <p:cNvSpPr/>
            <p:nvPr/>
          </p:nvSpPr>
          <p:spPr>
            <a:xfrm>
              <a:off x="838200" y="5029200"/>
              <a:ext cx="10515600" cy="571500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8200" y="5029200"/>
              <a:ext cx="47625" cy="5715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038987" y="51943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686687" y="5207000"/>
              <a:ext cx="752596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在 C++ 里，%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不是百分号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，它叫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取余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（也叫求模），优先级和乘除一样。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275063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用除法竖式看 10 % 4</a:t>
            </a:r>
          </a:p>
        </p:txBody>
      </p:sp>
      <p:grpSp>
        <p:nvGrpSpPr>
          <p:cNvPr id="13" name="eq"/>
          <p:cNvGrpSpPr/>
          <p:nvPr/>
        </p:nvGrpSpPr>
        <p:grpSpPr>
          <a:xfrm>
            <a:off x="2286000" y="2190750"/>
            <a:ext cx="7620000" cy="1622044"/>
            <a:chOff x="2286000" y="2190750"/>
            <a:chExt cx="7620000" cy="1622044"/>
          </a:xfrm>
        </p:grpSpPr>
        <p:sp>
          <p:nvSpPr>
            <p:cNvPr id="9" name="Rectangle 9"/>
            <p:cNvSpPr/>
            <p:nvPr/>
          </p:nvSpPr>
          <p:spPr>
            <a:xfrm>
              <a:off x="2286000" y="2190750"/>
              <a:ext cx="7620000" cy="1143000"/>
            </a:xfrm>
            <a:prstGeom prst="roundRect">
              <a:avLst>
                <a:gd name="adj" fmla="val 10000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3953637" y="2520950"/>
              <a:ext cx="3334497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10 ÷ 4 = </a:t>
              </a:r>
              <a:r>
                <a:rPr lang="zh-CN" sz="36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36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…… </a:t>
              </a:r>
              <a:r>
                <a:rPr lang="zh-CN" sz="3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715256" y="3460750"/>
              <a:ext cx="12153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商：10 / 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077456" y="3460750"/>
              <a:ext cx="15085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余数：10 % 4</a:t>
              </a:r>
            </a:p>
          </p:txBody>
        </p:sp>
      </p:grpSp>
      <p:grpSp>
        <p:nvGrpSpPr>
          <p:cNvPr id="17" name="ans"/>
          <p:cNvGrpSpPr/>
          <p:nvPr/>
        </p:nvGrpSpPr>
        <p:grpSpPr>
          <a:xfrm>
            <a:off x="2286000" y="4000500"/>
            <a:ext cx="7620000" cy="942975"/>
            <a:chOff x="2286000" y="4000500"/>
            <a:chExt cx="7620000" cy="942975"/>
          </a:xfrm>
        </p:grpSpPr>
        <p:sp>
          <p:nvSpPr>
            <p:cNvPr id="14" name="Rectangle 14"/>
            <p:cNvSpPr/>
            <p:nvPr/>
          </p:nvSpPr>
          <p:spPr>
            <a:xfrm>
              <a:off x="2286000" y="4000500"/>
              <a:ext cx="7620000" cy="942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2286000" y="4000500"/>
              <a:ext cx="38100" cy="9429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2485644" y="4156075"/>
              <a:ext cx="3016377" cy="724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10 / 4; 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2</a:t>
              </a:r>
              <a:b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10 % 4;   </a:t>
              </a:r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2</a:t>
              </a:r>
            </a:p>
          </p:txBody>
        </p:sp>
      </p:grpSp>
      <p:grpSp>
        <p:nvGrpSpPr>
          <p:cNvPr id="19" name="tip"/>
          <p:cNvGrpSpPr/>
          <p:nvPr/>
        </p:nvGrpSpPr>
        <p:grpSpPr>
          <a:xfrm>
            <a:off x="2276856" y="5308600"/>
            <a:ext cx="3519754" cy="352044"/>
            <a:chOff x="2276856" y="5308600"/>
            <a:chExt cx="3519754" cy="352044"/>
          </a:xfrm>
        </p:grpSpPr>
        <p:sp>
          <p:nvSpPr>
            <p:cNvPr id="18" name="TextBox 18"/>
            <p:cNvSpPr txBox="1"/>
            <p:nvPr/>
          </p:nvSpPr>
          <p:spPr>
            <a:xfrm>
              <a:off x="2276856" y="5308600"/>
              <a:ext cx="35197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 % b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就是求 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 除以 b 的余数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145280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模拟练习：算一算商和余数</a:t>
            </a:r>
          </a:p>
        </p:txBody>
      </p:sp>
      <p:grpSp>
        <p:nvGrpSpPr>
          <p:cNvPr id="13" name="thead-w"/>
          <p:cNvGrpSpPr/>
          <p:nvPr/>
        </p:nvGrpSpPr>
        <p:grpSpPr>
          <a:xfrm>
            <a:off x="838200" y="2038350"/>
            <a:ext cx="10515600" cy="590550"/>
            <a:chOff x="838200" y="20383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456" y="22000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算式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600956" y="2200021"/>
              <a:ext cx="47687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商 /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839456" y="2200021"/>
              <a:ext cx="7700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余数 %</a:t>
              </a:r>
            </a:p>
          </p:txBody>
        </p:sp>
      </p:grpSp>
      <p:grpSp>
        <p:nvGrpSpPr>
          <p:cNvPr id="28" name="table-w"/>
          <p:cNvGrpSpPr/>
          <p:nvPr/>
        </p:nvGrpSpPr>
        <p:grpSpPr>
          <a:xfrm>
            <a:off x="838200" y="2794000"/>
            <a:ext cx="3619500" cy="2206625"/>
            <a:chOff x="838200" y="2794000"/>
            <a:chExt cx="3619500" cy="2206625"/>
          </a:xfrm>
        </p:grpSpPr>
        <p:sp>
          <p:nvSpPr>
            <p:cNvPr id="14" name="TextBox 14"/>
            <p:cNvSpPr txBox="1"/>
            <p:nvPr/>
          </p:nvSpPr>
          <p:spPr>
            <a:xfrm>
              <a:off x="981456" y="27940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743456" y="2794000"/>
              <a:ext cx="6725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和 2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21945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219450"/>
              <a:ext cx="3619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456" y="33845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743456" y="3384550"/>
              <a:ext cx="8058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和 4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38200" y="381000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1456" y="39751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43456" y="3975100"/>
              <a:ext cx="6725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和 5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40055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838200" y="4400550"/>
              <a:ext cx="36195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981456" y="45656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743456" y="4565650"/>
              <a:ext cx="80581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14 和 4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4991100"/>
              <a:ext cx="3619500" cy="9525"/>
            </a:xfrm>
            <a:custGeom>
              <a:avLst/>
              <a:gdLst/>
              <a:ahLst/>
              <a:cxnLst/>
              <a:rect l="l" t="t" r="r" b="b"/>
              <a:pathLst>
                <a:path w="3619500" h="9525">
                  <a:moveTo>
                    <a:pt x="0" y="0"/>
                  </a:moveTo>
                  <a:lnTo>
                    <a:pt x="3619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43" name="answers"/>
          <p:cNvGrpSpPr/>
          <p:nvPr/>
        </p:nvGrpSpPr>
        <p:grpSpPr>
          <a:xfrm>
            <a:off x="4457700" y="2794000"/>
            <a:ext cx="6896100" cy="2206625"/>
            <a:chOff x="4457700" y="2794000"/>
            <a:chExt cx="6896100" cy="2206625"/>
          </a:xfrm>
        </p:grpSpPr>
        <p:sp>
          <p:nvSpPr>
            <p:cNvPr id="29" name="Line 29"/>
            <p:cNvSpPr/>
            <p:nvPr/>
          </p:nvSpPr>
          <p:spPr>
            <a:xfrm>
              <a:off x="4457700" y="3219450"/>
              <a:ext cx="6896100" cy="9525"/>
            </a:xfrm>
            <a:custGeom>
              <a:avLst/>
              <a:gdLst/>
              <a:ahLst/>
              <a:cxnLst/>
              <a:rect l="l" t="t" r="r" b="b"/>
              <a:pathLst>
                <a:path w="6896100" h="9525">
                  <a:moveTo>
                    <a:pt x="0" y="0"/>
                  </a:moveTo>
                  <a:lnTo>
                    <a:pt x="689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4457700" y="3219450"/>
              <a:ext cx="6896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1" name="Line 31"/>
            <p:cNvSpPr/>
            <p:nvPr/>
          </p:nvSpPr>
          <p:spPr>
            <a:xfrm>
              <a:off x="4457700" y="3810000"/>
              <a:ext cx="6896100" cy="9525"/>
            </a:xfrm>
            <a:custGeom>
              <a:avLst/>
              <a:gdLst/>
              <a:ahLst/>
              <a:cxnLst/>
              <a:rect l="l" t="t" r="r" b="b"/>
              <a:pathLst>
                <a:path w="6896100" h="9525">
                  <a:moveTo>
                    <a:pt x="0" y="0"/>
                  </a:moveTo>
                  <a:lnTo>
                    <a:pt x="689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Line 32"/>
            <p:cNvSpPr/>
            <p:nvPr/>
          </p:nvSpPr>
          <p:spPr>
            <a:xfrm>
              <a:off x="4457700" y="4400550"/>
              <a:ext cx="6896100" cy="9525"/>
            </a:xfrm>
            <a:custGeom>
              <a:avLst/>
              <a:gdLst/>
              <a:ahLst/>
              <a:cxnLst/>
              <a:rect l="l" t="t" r="r" b="b"/>
              <a:pathLst>
                <a:path w="6896100" h="9525">
                  <a:moveTo>
                    <a:pt x="0" y="0"/>
                  </a:moveTo>
                  <a:lnTo>
                    <a:pt x="689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4457700" y="4400550"/>
              <a:ext cx="689610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4" name="Line 34"/>
            <p:cNvSpPr/>
            <p:nvPr/>
          </p:nvSpPr>
          <p:spPr>
            <a:xfrm>
              <a:off x="4457700" y="4991100"/>
              <a:ext cx="6896100" cy="9525"/>
            </a:xfrm>
            <a:custGeom>
              <a:avLst/>
              <a:gdLst/>
              <a:ahLst/>
              <a:cxnLst/>
              <a:rect l="l" t="t" r="r" b="b"/>
              <a:pathLst>
                <a:path w="6896100" h="9525">
                  <a:moveTo>
                    <a:pt x="0" y="0"/>
                  </a:moveTo>
                  <a:lnTo>
                    <a:pt x="6896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4600956" y="279400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839456" y="279400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4600956" y="33845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839456" y="3384550"/>
              <a:ext cx="13698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　正好除尽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600956" y="397510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839456" y="3975100"/>
              <a:ext cx="20967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　不够分，全剩下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600956" y="45656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7839456" y="45656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47" name="tip"/>
          <p:cNvGrpSpPr/>
          <p:nvPr/>
        </p:nvGrpSpPr>
        <p:grpSpPr>
          <a:xfrm>
            <a:off x="838200" y="5200650"/>
            <a:ext cx="10515600" cy="571500"/>
            <a:chOff x="838200" y="5200650"/>
            <a:chExt cx="10515600" cy="571500"/>
          </a:xfrm>
        </p:grpSpPr>
        <p:sp>
          <p:nvSpPr>
            <p:cNvPr id="44" name="Rectangle 44"/>
            <p:cNvSpPr/>
            <p:nvPr/>
          </p:nvSpPr>
          <p:spPr>
            <a:xfrm>
              <a:off x="838200" y="520065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1038987" y="53657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检查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686687" y="5378450"/>
              <a:ext cx="718388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商 × 除数 + 余数 = 被除数，例如 3 × 4 + 2 = 14。余数一定比除数小。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24288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运算的先后顺序</a:t>
            </a:r>
          </a:p>
        </p:txBody>
      </p:sp>
      <p:grpSp>
        <p:nvGrpSpPr>
          <p:cNvPr id="22" name="levels"/>
          <p:cNvGrpSpPr/>
          <p:nvPr/>
        </p:nvGrpSpPr>
        <p:grpSpPr>
          <a:xfrm>
            <a:off x="838200" y="2114550"/>
            <a:ext cx="10515600" cy="1771650"/>
            <a:chOff x="838200" y="2114550"/>
            <a:chExt cx="10515600" cy="1771650"/>
          </a:xfrm>
        </p:grpSpPr>
        <p:sp>
          <p:nvSpPr>
            <p:cNvPr id="9" name="Rectangle 9"/>
            <p:cNvSpPr/>
            <p:nvPr/>
          </p:nvSpPr>
          <p:spPr>
            <a:xfrm>
              <a:off x="838200" y="2114550"/>
              <a:ext cx="5905500" cy="514350"/>
            </a:xfrm>
            <a:prstGeom prst="roundRect">
              <a:avLst>
                <a:gd name="adj" fmla="val 14815"/>
              </a:avLst>
            </a:prstGeom>
            <a:solidFill>
              <a:srgbClr val="E3ECF7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037" y="22415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最高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895856" y="2241550"/>
              <a:ext cx="9148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 ( )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1219200" y="2743200"/>
              <a:ext cx="55245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439037" y="28702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其次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276856" y="2870200"/>
              <a:ext cx="21385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 *、除 /、取余 %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1600200" y="3371850"/>
              <a:ext cx="5143500" cy="514350"/>
            </a:xfrm>
            <a:prstGeom prst="roundRect">
              <a:avLst>
                <a:gd name="adj" fmla="val 14815"/>
              </a:avLst>
            </a:prstGeom>
            <a:solidFill>
              <a:schemeClr val="lt2"/>
            </a:solidFill>
            <a:ln w="14288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820037" y="349885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最低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657856" y="3498850"/>
              <a:ext cx="11571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 +、减 -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29856" y="224155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同一级：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从左往右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7239000" y="2667000"/>
              <a:ext cx="4114800" cy="1181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7239000" y="2667000"/>
              <a:ext cx="38100" cy="1181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439787" y="2819400"/>
              <a:ext cx="1819656" cy="9469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14 - 14 / 4 * 4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= 14 - 3 * 4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= 14 - 12 = 2</a:t>
              </a:r>
            </a:p>
          </p:txBody>
        </p:sp>
      </p:grpSp>
      <p:grpSp>
        <p:nvGrpSpPr>
          <p:cNvPr id="25" name="bracket"/>
          <p:cNvGrpSpPr/>
          <p:nvPr/>
        </p:nvGrpSpPr>
        <p:grpSpPr>
          <a:xfrm>
            <a:off x="829056" y="4140200"/>
            <a:ext cx="7855753" cy="758444"/>
            <a:chOff x="829056" y="4140200"/>
            <a:chExt cx="7855753" cy="758444"/>
          </a:xfrm>
        </p:grpSpPr>
        <p:sp>
          <p:nvSpPr>
            <p:cNvPr id="23" name="TextBox 23"/>
            <p:cNvSpPr txBox="1"/>
            <p:nvPr/>
          </p:nvSpPr>
          <p:spPr>
            <a:xfrm>
              <a:off x="829437" y="4140200"/>
              <a:ext cx="785537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想先算减法？加括号：(14 - 14) / 4 * 4。注意：括号前后的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乘号不能省略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29056" y="4546600"/>
              <a:ext cx="33016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✘ 3(4 - 2)　　✔ 3 * (4 - 2)</a:t>
              </a:r>
            </a:p>
          </p:txBody>
        </p:sp>
      </p:grpSp>
      <p:grpSp>
        <p:nvGrpSpPr>
          <p:cNvPr id="29" name="note"/>
          <p:cNvGrpSpPr/>
          <p:nvPr/>
        </p:nvGrpSpPr>
        <p:grpSpPr>
          <a:xfrm>
            <a:off x="838200" y="5143500"/>
            <a:ext cx="10515600" cy="552450"/>
            <a:chOff x="838200" y="5143500"/>
            <a:chExt cx="10515600" cy="552450"/>
          </a:xfrm>
        </p:grpSpPr>
        <p:sp>
          <p:nvSpPr>
            <p:cNvPr id="26" name="Rectangle 26"/>
            <p:cNvSpPr/>
            <p:nvPr/>
          </p:nvSpPr>
          <p:spPr>
            <a:xfrm>
              <a:off x="838200" y="51435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39749" y="53149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笔记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49349" y="5314950"/>
              <a:ext cx="8278579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 &gt; 乘除取余 &gt; 加减，同级从左往右；3(4-2) 要写成 3*(4-2)。记在 P7 第一段旁。</a:t>
              </a:r>
            </a:p>
          </p:txBody>
        </p:sp>
      </p:grpSp>
      <p:grpSp>
        <p:nvGrpSpPr>
          <p:cNvPr id="31" name="bookref"/>
          <p:cNvGrpSpPr/>
          <p:nvPr/>
        </p:nvGrpSpPr>
        <p:grpSpPr>
          <a:xfrm>
            <a:off x="9737369" y="6121400"/>
            <a:ext cx="1623289" cy="264033"/>
            <a:chOff x="9737369" y="6121400"/>
            <a:chExt cx="1623289" cy="264033"/>
          </a:xfrm>
        </p:grpSpPr>
        <p:sp>
          <p:nvSpPr>
            <p:cNvPr id="30" name="TextBox 30"/>
            <p:cNvSpPr txBox="1"/>
            <p:nvPr/>
          </p:nvSpPr>
          <p:spPr>
            <a:xfrm>
              <a:off x="9737369" y="6121400"/>
              <a:ext cx="16232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P6–7 · 优先级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80199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模拟练习：按顺序算一算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688658"/>
            <a:chOff x="838200" y="2038350"/>
            <a:chExt cx="10515600" cy="688658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6886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075" y="2243138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算式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362575" y="2243138"/>
              <a:ext cx="5252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2928938"/>
            <a:ext cx="4381500" cy="2562225"/>
            <a:chOff x="838200" y="2928938"/>
            <a:chExt cx="4381500" cy="2562225"/>
          </a:xfrm>
        </p:grpSpPr>
        <p:sp>
          <p:nvSpPr>
            <p:cNvPr id="13" name="TextBox 13"/>
            <p:cNvSpPr txBox="1"/>
            <p:nvPr/>
          </p:nvSpPr>
          <p:spPr>
            <a:xfrm>
              <a:off x="981075" y="2928938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3075" y="2928938"/>
              <a:ext cx="196780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18 - 8 / 3 * 2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415665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415665"/>
              <a:ext cx="4381500" cy="68865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075" y="3617595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3075" y="3617595"/>
              <a:ext cx="224620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(18 - 8) / 3 * 2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4104322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075" y="4306252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3075" y="4306252"/>
              <a:ext cx="168941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18 / (3 * 3)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792980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792980"/>
              <a:ext cx="4381500" cy="68865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075" y="4994910"/>
              <a:ext cx="158247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3075" y="4994910"/>
              <a:ext cx="141102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17 % 5 * 2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5481638"/>
              <a:ext cx="4381500" cy="9525"/>
            </a:xfrm>
            <a:custGeom>
              <a:avLst/>
              <a:gdLst/>
              <a:ahLst/>
              <a:cxnLst/>
              <a:rect l="l" t="t" r="r" b="b"/>
              <a:pathLst>
                <a:path w="4381500" h="9525">
                  <a:moveTo>
                    <a:pt x="0" y="0"/>
                  </a:moveTo>
                  <a:lnTo>
                    <a:pt x="4381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5219700" y="2928938"/>
            <a:ext cx="6134100" cy="2562225"/>
            <a:chOff x="5219700" y="2928938"/>
            <a:chExt cx="6134100" cy="2562225"/>
          </a:xfrm>
        </p:grpSpPr>
        <p:sp>
          <p:nvSpPr>
            <p:cNvPr id="28" name="Line 28"/>
            <p:cNvSpPr/>
            <p:nvPr/>
          </p:nvSpPr>
          <p:spPr>
            <a:xfrm>
              <a:off x="5219700" y="3415665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5219700" y="3415665"/>
              <a:ext cx="6134100" cy="68865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5219700" y="4104322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5219700" y="4792980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5219700" y="4792980"/>
              <a:ext cx="6134100" cy="68865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5219700" y="5481638"/>
              <a:ext cx="6134100" cy="9525"/>
            </a:xfrm>
            <a:custGeom>
              <a:avLst/>
              <a:gdLst/>
              <a:ahLst/>
              <a:cxnLst/>
              <a:rect l="l" t="t" r="r" b="b"/>
              <a:pathLst>
                <a:path w="6134100" h="9525">
                  <a:moveTo>
                    <a:pt x="0" y="0"/>
                  </a:moveTo>
                  <a:lnTo>
                    <a:pt x="61341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5362575" y="2928938"/>
              <a:ext cx="3323083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14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8/3 = 2，2*2 = 4，18-4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362575" y="3617595"/>
              <a:ext cx="3442665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括号得 10，10/3 = 3，3*2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362575" y="4306252"/>
              <a:ext cx="2202546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括号得 9，18/9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362575" y="4994910"/>
              <a:ext cx="2126620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17%5 = 2，2*2</a:t>
              </a:r>
            </a:p>
          </p:txBody>
        </p:sp>
      </p:grpSp>
      <p:grpSp>
        <p:nvGrpSpPr>
          <p:cNvPr id="40" name="tip"/>
          <p:cNvGrpSpPr/>
          <p:nvPr/>
        </p:nvGrpSpPr>
        <p:grpSpPr>
          <a:xfrm>
            <a:off x="829056" y="5718175"/>
            <a:ext cx="6076188" cy="352044"/>
            <a:chOff x="829056" y="5718175"/>
            <a:chExt cx="6076188" cy="352044"/>
          </a:xfrm>
        </p:grpSpPr>
        <p:sp>
          <p:nvSpPr>
            <p:cNvPr id="39" name="TextBox 39"/>
            <p:cNvSpPr txBox="1"/>
            <p:nvPr/>
          </p:nvSpPr>
          <p:spPr>
            <a:xfrm>
              <a:off x="829056" y="5718175"/>
              <a:ext cx="60761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写出每一步的中间结果，特别注意整数除法会去掉小数。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23987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1-3 分苹果：读题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1619250"/>
            <a:chOff x="838200" y="2038350"/>
            <a:chExt cx="10515600" cy="16192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619250"/>
            </a:xfrm>
            <a:prstGeom prst="roundRect">
              <a:avLst>
                <a:gd name="adj" fmla="val 5882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8418" y="2133600"/>
              <a:ext cx="8325422" cy="11228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现在有 14 个苹果，要均分给 4 名同学，分不掉的苹果放回冰箱。请问：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1）每位同学能分得几个苹果？　2）一共分出去多少个苹果？　3）把几个苹果放回冰箱？</a:t>
              </a:r>
              <a:b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 3 个数字作为答案，</a:t>
              </a:r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每行一个数字</a:t>
              </a:r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957683" y="6121400"/>
            <a:ext cx="1402975" cy="264033"/>
            <a:chOff x="9957683" y="6121400"/>
            <a:chExt cx="1402975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957683" y="6121400"/>
              <a:ext cx="14029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 · 例 1-3</a:t>
              </a:r>
            </a:p>
          </p:txBody>
        </p:sp>
      </p:grpSp>
      <p:grpSp>
        <p:nvGrpSpPr>
          <p:cNvPr id="33" name="apples"/>
          <p:cNvGrpSpPr/>
          <p:nvPr/>
        </p:nvGrpSpPr>
        <p:grpSpPr>
          <a:xfrm>
            <a:off x="1047750" y="4086225"/>
            <a:ext cx="6996303" cy="795782"/>
            <a:chOff x="1047750" y="4086225"/>
            <a:chExt cx="6996303" cy="795782"/>
          </a:xfrm>
        </p:grpSpPr>
        <p:sp>
          <p:nvSpPr>
            <p:cNvPr id="14" name="Ellipse 14"/>
            <p:cNvSpPr/>
            <p:nvPr/>
          </p:nvSpPr>
          <p:spPr>
            <a:xfrm>
              <a:off x="1047750" y="40862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1466850" y="40862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885950" y="40862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99148" y="4559300"/>
              <a:ext cx="659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同学 1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2590800" y="40862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3009900" y="40862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3429000" y="4086225"/>
              <a:ext cx="323850" cy="3238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842198" y="4559300"/>
              <a:ext cx="659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同学 2</a:t>
              </a:r>
            </a:p>
          </p:txBody>
        </p:sp>
        <p:sp>
          <p:nvSpPr>
            <p:cNvPr id="22" name="Ellipse 22"/>
            <p:cNvSpPr/>
            <p:nvPr/>
          </p:nvSpPr>
          <p:spPr>
            <a:xfrm>
              <a:off x="4133850" y="4086225"/>
              <a:ext cx="323850" cy="323850"/>
            </a:xfrm>
            <a:prstGeom prst="ellipse">
              <a:avLst/>
            </a:prstGeom>
            <a:solidFill>
              <a:srgbClr val="C07000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4552950" y="4086225"/>
              <a:ext cx="323850" cy="323850"/>
            </a:xfrm>
            <a:prstGeom prst="ellipse">
              <a:avLst/>
            </a:prstGeom>
            <a:solidFill>
              <a:srgbClr val="C07000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972050" y="4086225"/>
              <a:ext cx="323850" cy="323850"/>
            </a:xfrm>
            <a:prstGeom prst="ellipse">
              <a:avLst/>
            </a:prstGeom>
            <a:solidFill>
              <a:srgbClr val="C07000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385248" y="4559300"/>
              <a:ext cx="659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C07000"/>
                  </a:solidFill>
                  <a:latin typeface="+mn-lt"/>
                  <a:ea typeface="+mn-ea"/>
                  <a:cs typeface="+mn-cs"/>
                </a:rPr>
                <a:t>同学 3</a:t>
              </a:r>
            </a:p>
          </p:txBody>
        </p:sp>
        <p:sp>
          <p:nvSpPr>
            <p:cNvPr id="26" name="Ellipse 26"/>
            <p:cNvSpPr/>
            <p:nvPr/>
          </p:nvSpPr>
          <p:spPr>
            <a:xfrm>
              <a:off x="5676900" y="4086225"/>
              <a:ext cx="323850" cy="323850"/>
            </a:xfrm>
            <a:prstGeom prst="ellipse">
              <a:avLst/>
            </a:prstGeom>
            <a:solidFill>
              <a:srgbClr val="7A4FB0"/>
            </a:solidFill>
            <a:ln>
              <a:noFill/>
            </a:ln>
          </p:spPr>
        </p:sp>
        <p:sp>
          <p:nvSpPr>
            <p:cNvPr id="27" name="Ellipse 27"/>
            <p:cNvSpPr/>
            <p:nvPr/>
          </p:nvSpPr>
          <p:spPr>
            <a:xfrm>
              <a:off x="6096000" y="4086225"/>
              <a:ext cx="323850" cy="323850"/>
            </a:xfrm>
            <a:prstGeom prst="ellipse">
              <a:avLst/>
            </a:prstGeom>
            <a:solidFill>
              <a:srgbClr val="7A4FB0"/>
            </a:solidFill>
            <a:ln>
              <a:noFill/>
            </a:ln>
          </p:spPr>
        </p:sp>
        <p:sp>
          <p:nvSpPr>
            <p:cNvPr id="28" name="Ellipse 28"/>
            <p:cNvSpPr/>
            <p:nvPr/>
          </p:nvSpPr>
          <p:spPr>
            <a:xfrm>
              <a:off x="6515100" y="4086225"/>
              <a:ext cx="323850" cy="323850"/>
            </a:xfrm>
            <a:prstGeom prst="ellipse">
              <a:avLst/>
            </a:prstGeom>
            <a:solidFill>
              <a:srgbClr val="7A4FB0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5928298" y="4559300"/>
              <a:ext cx="65925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7A4FB0"/>
                  </a:solidFill>
                  <a:latin typeface="+mn-lt"/>
                  <a:ea typeface="+mn-ea"/>
                  <a:cs typeface="+mn-cs"/>
                </a:rPr>
                <a:t>同学 4</a:t>
              </a:r>
            </a:p>
          </p:txBody>
        </p:sp>
        <p:sp>
          <p:nvSpPr>
            <p:cNvPr id="30" name="Ellipse 30"/>
            <p:cNvSpPr/>
            <p:nvPr/>
          </p:nvSpPr>
          <p:spPr>
            <a:xfrm>
              <a:off x="7219950" y="40862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Ellipse 31"/>
            <p:cNvSpPr/>
            <p:nvPr/>
          </p:nvSpPr>
          <p:spPr>
            <a:xfrm>
              <a:off x="7639050" y="4086225"/>
              <a:ext cx="323850" cy="3238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138797" y="4559300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放回冰箱</a:t>
              </a:r>
            </a:p>
          </p:txBody>
        </p:sp>
      </p:grpSp>
      <p:grpSp>
        <p:nvGrpSpPr>
          <p:cNvPr id="35" name="map"/>
          <p:cNvGrpSpPr/>
          <p:nvPr/>
        </p:nvGrpSpPr>
        <p:grpSpPr>
          <a:xfrm>
            <a:off x="829056" y="5308600"/>
            <a:ext cx="6924294" cy="352044"/>
            <a:chOff x="829056" y="5308600"/>
            <a:chExt cx="6924294" cy="352044"/>
          </a:xfrm>
        </p:grpSpPr>
        <p:sp>
          <p:nvSpPr>
            <p:cNvPr id="34" name="TextBox 34"/>
            <p:cNvSpPr txBox="1"/>
            <p:nvPr/>
          </p:nvSpPr>
          <p:spPr>
            <a:xfrm>
              <a:off x="829056" y="5308600"/>
              <a:ext cx="69242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每人 14 / 4 = 3 个，分出去 3 × 4 = 12 个，剩下 14 % 4 = 2 个。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1-3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858000" cy="3532822"/>
            <a:chOff x="838200" y="2038350"/>
            <a:chExt cx="6858000" cy="3532822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858000" cy="353282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35328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19325"/>
              <a:ext cx="4746498" cy="323278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20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14 / 4 &lt;&lt; endl;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14 / 4 * 4 &lt;&lt; endl;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14 - 14 / 4 * 4 &lt;&lt; endl;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    </a:t>
              </a:r>
              <a:r>
                <a:rPr lang="en-US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cout &lt;&lt; 14 % 4 &lt;&lt; endl;</a:t>
              </a:r>
              <a:br>
                <a:rPr lang="en-US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539688" y="6121400"/>
            <a:ext cx="1820970" cy="264033"/>
            <a:chOff x="9539688" y="6121400"/>
            <a:chExt cx="1820970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539688" y="6121400"/>
              <a:ext cx="18209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 · 例 1-3 代码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8191500" y="2038350"/>
            <a:ext cx="3162300" cy="1855470"/>
            <a:chOff x="8191500" y="2038350"/>
            <a:chExt cx="3162300" cy="1855470"/>
          </a:xfrm>
        </p:grpSpPr>
        <p:sp>
          <p:nvSpPr>
            <p:cNvPr id="15" name="Rectangle 15"/>
            <p:cNvSpPr/>
            <p:nvPr/>
          </p:nvSpPr>
          <p:spPr>
            <a:xfrm>
              <a:off x="8191500" y="2038350"/>
              <a:ext cx="3162300" cy="1855470"/>
            </a:xfrm>
            <a:prstGeom prst="roundRect">
              <a:avLst>
                <a:gd name="adj" fmla="val 410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191500" y="2038350"/>
              <a:ext cx="3162300" cy="358140"/>
            </a:xfrm>
            <a:prstGeom prst="roundRect">
              <a:avLst>
                <a:gd name="adj" fmla="val 21277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191500" y="2262188"/>
              <a:ext cx="3162300" cy="134302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305800" y="216027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496300" y="216027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686800" y="216027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984742" y="2118995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51139" y="2666048"/>
              <a:ext cx="347726" cy="117100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20"/>
                </a:lnSpc>
              </a:pPr>
              <a:r>
                <a:rPr lang="zh-CN" sz="23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23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3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12</a:t>
              </a:r>
              <a:br>
                <a:rPr lang="zh-CN" sz="23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3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27" name="tip"/>
          <p:cNvGrpSpPr/>
          <p:nvPr/>
        </p:nvGrpSpPr>
        <p:grpSpPr>
          <a:xfrm>
            <a:off x="8191500" y="4230052"/>
            <a:ext cx="3162300" cy="1722120"/>
            <a:chOff x="8191500" y="4230052"/>
            <a:chExt cx="3162300" cy="1722120"/>
          </a:xfrm>
        </p:grpSpPr>
        <p:sp>
          <p:nvSpPr>
            <p:cNvPr id="24" name="Rectangle 24"/>
            <p:cNvSpPr/>
            <p:nvPr/>
          </p:nvSpPr>
          <p:spPr>
            <a:xfrm>
              <a:off x="8191500" y="4230052"/>
              <a:ext cx="3162300" cy="1722120"/>
            </a:xfrm>
            <a:prstGeom prst="roundRect">
              <a:avLst>
                <a:gd name="adj" fmla="val 4425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392287" y="4438968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说明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001887" y="4388168"/>
              <a:ext cx="1765046" cy="14117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2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endl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表示换行，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每个答案占一行。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 3 问也可以写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14 % 4。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131058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三、除法、取余与优先级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993184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// 是注释：计算机会跳过这一行</a:t>
            </a:r>
          </a:p>
        </p:txBody>
      </p:sp>
      <p:grpSp>
        <p:nvGrpSpPr>
          <p:cNvPr id="10" name="what"/>
          <p:cNvGrpSpPr/>
          <p:nvPr/>
        </p:nvGrpSpPr>
        <p:grpSpPr>
          <a:xfrm>
            <a:off x="829056" y="2044700"/>
            <a:ext cx="5207508" cy="771144"/>
            <a:chOff x="829056" y="2044700"/>
            <a:chExt cx="5207508" cy="7711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044700"/>
              <a:ext cx="5207508" cy="7711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以 // 开头的内容叫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注释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，计算机运行时会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忽略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它。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可以在 // 后面写任何说明或备忘，给人看的。</a:t>
              </a:r>
            </a:p>
          </p:txBody>
        </p:sp>
      </p:grpSp>
      <p:grpSp>
        <p:nvGrpSpPr>
          <p:cNvPr id="23" name="exp"/>
          <p:cNvGrpSpPr/>
          <p:nvPr/>
        </p:nvGrpSpPr>
        <p:grpSpPr>
          <a:xfrm>
            <a:off x="829056" y="3308350"/>
            <a:ext cx="10524744" cy="2273300"/>
            <a:chOff x="829056" y="3308350"/>
            <a:chExt cx="10524744" cy="2273300"/>
          </a:xfrm>
        </p:grpSpPr>
        <p:sp>
          <p:nvSpPr>
            <p:cNvPr id="11" name="TextBox 11"/>
            <p:cNvSpPr txBox="1"/>
            <p:nvPr/>
          </p:nvSpPr>
          <p:spPr>
            <a:xfrm>
              <a:off x="829056" y="3308350"/>
              <a:ext cx="47864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做个实验：去掉第 7 行前面的 //，再运行：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838200" y="3733800"/>
              <a:ext cx="5905500" cy="895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838200" y="3733800"/>
              <a:ext cx="38100" cy="895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38606" y="3883025"/>
              <a:ext cx="4041648" cy="66636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14 - 14 / 4 * 4 &lt;&lt; endl;</a:t>
              </a:r>
              <a:b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cout &lt;&lt; 14 % 4 &lt;&lt; endl;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239000" y="3733800"/>
              <a:ext cx="4114800" cy="1847850"/>
            </a:xfrm>
            <a:prstGeom prst="roundRect">
              <a:avLst>
                <a:gd name="adj" fmla="val 4124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7239000" y="373380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239000" y="392430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7353300" y="38290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543800" y="38290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734300" y="38290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033004" y="37909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401306" y="4238625"/>
              <a:ext cx="269748" cy="12664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3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12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  <a:b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25" name="tip"/>
          <p:cNvGrpSpPr/>
          <p:nvPr/>
        </p:nvGrpSpPr>
        <p:grpSpPr>
          <a:xfrm>
            <a:off x="829437" y="5721350"/>
            <a:ext cx="4613722" cy="337376"/>
            <a:chOff x="829437" y="5721350"/>
            <a:chExt cx="4613722" cy="337376"/>
          </a:xfrm>
        </p:grpSpPr>
        <p:sp>
          <p:nvSpPr>
            <p:cNvPr id="24" name="TextBox 24"/>
            <p:cNvSpPr txBox="1"/>
            <p:nvPr/>
          </p:nvSpPr>
          <p:spPr>
            <a:xfrm>
              <a:off x="829437" y="5721350"/>
              <a:ext cx="461372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多输出了一行 2：两种方法算出的结果一样。</a:t>
              </a:r>
            </a:p>
          </p:txBody>
        </p:sp>
      </p:grpSp>
      <p:grpSp>
        <p:nvGrpSpPr>
          <p:cNvPr id="27" name="bookref"/>
          <p:cNvGrpSpPr/>
          <p:nvPr/>
        </p:nvGrpSpPr>
        <p:grpSpPr>
          <a:xfrm>
            <a:off x="9766859" y="6121400"/>
            <a:ext cx="1593799" cy="264033"/>
            <a:chOff x="9766859" y="6121400"/>
            <a:chExt cx="1593799" cy="264033"/>
          </a:xfrm>
        </p:grpSpPr>
        <p:sp>
          <p:nvSpPr>
            <p:cNvPr id="26" name="TextBox 26"/>
            <p:cNvSpPr txBox="1"/>
            <p:nvPr/>
          </p:nvSpPr>
          <p:spPr>
            <a:xfrm>
              <a:off x="9766859" y="6121400"/>
              <a:ext cx="159379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P6 · 最后一段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5156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三、浮点数：例 1-4、1-5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60736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1-4 均分肥宅水：500 毫升分给 3 人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9437" y="2159000"/>
            <a:ext cx="8445815" cy="337376"/>
            <a:chOff x="829437" y="2159000"/>
            <a:chExt cx="8445815" cy="337376"/>
          </a:xfrm>
        </p:grpSpPr>
        <p:sp>
          <p:nvSpPr>
            <p:cNvPr id="9" name="TextBox 9"/>
            <p:cNvSpPr txBox="1"/>
            <p:nvPr/>
          </p:nvSpPr>
          <p:spPr>
            <a:xfrm>
              <a:off x="829437" y="2159000"/>
              <a:ext cx="844581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现在有 500 毫升的肥宅快乐水，要均分给 3 位同学，每位同学可以分到多少毫升？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957683" y="6121400"/>
            <a:ext cx="1402975" cy="264033"/>
            <a:chOff x="9957683" y="6121400"/>
            <a:chExt cx="1402975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957683" y="6121400"/>
              <a:ext cx="14029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P7 · 例 1-4</a:t>
              </a:r>
            </a:p>
          </p:txBody>
        </p:sp>
      </p:grpSp>
      <p:grpSp>
        <p:nvGrpSpPr>
          <p:cNvPr id="24" name="code"/>
          <p:cNvGrpSpPr/>
          <p:nvPr/>
        </p:nvGrpSpPr>
        <p:grpSpPr>
          <a:xfrm>
            <a:off x="838200" y="2628900"/>
            <a:ext cx="10515600" cy="2095500"/>
            <a:chOff x="838200" y="2628900"/>
            <a:chExt cx="10515600" cy="2095500"/>
          </a:xfrm>
        </p:grpSpPr>
        <p:sp>
          <p:nvSpPr>
            <p:cNvPr id="13" name="Rectangle 13"/>
            <p:cNvSpPr/>
            <p:nvPr/>
          </p:nvSpPr>
          <p:spPr>
            <a:xfrm>
              <a:off x="838200" y="2628900"/>
              <a:ext cx="59055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38200" y="2628900"/>
              <a:ext cx="38100" cy="2095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38987" y="2781300"/>
              <a:ext cx="3621786" cy="18613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500.0 / 3 &lt;&lt; endl;</a:t>
              </a:r>
              <a:br>
                <a:rPr lang="en-US" sz="17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7239000" y="2628900"/>
              <a:ext cx="4114800" cy="990600"/>
            </a:xfrm>
            <a:prstGeom prst="roundRect">
              <a:avLst>
                <a:gd name="adj" fmla="val 7692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7239000" y="2628900"/>
              <a:ext cx="4114800" cy="304800"/>
            </a:xfrm>
            <a:prstGeom prst="roundRect">
              <a:avLst>
                <a:gd name="adj" fmla="val 25000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7239000" y="2819400"/>
              <a:ext cx="4114800" cy="11430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353300" y="272415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7543800" y="272415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7734300" y="272415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8033004" y="2686050"/>
              <a:ext cx="4968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399020" y="3143250"/>
              <a:ext cx="11890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166.667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838200" y="4762500"/>
            <a:ext cx="10515600" cy="895350"/>
            <a:chOff x="838200" y="4762500"/>
            <a:chExt cx="10515600" cy="895350"/>
          </a:xfrm>
        </p:grpSpPr>
        <p:sp>
          <p:nvSpPr>
            <p:cNvPr id="25" name="Rectangle 25"/>
            <p:cNvSpPr/>
            <p:nvPr/>
          </p:nvSpPr>
          <p:spPr>
            <a:xfrm>
              <a:off x="838200" y="4762500"/>
              <a:ext cx="10515600" cy="895350"/>
            </a:xfrm>
            <a:prstGeom prst="roundRect">
              <a:avLst>
                <a:gd name="adj" fmla="val 85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8987" y="49276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两点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6687" y="4889500"/>
              <a:ext cx="7726820" cy="66122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饮料可以继续分，所以要用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浮点数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500.0，否则 500 / 3 只得 166。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166.667 是 cout 显示的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近似值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：默认最多显示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 位有效数字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，不是 6 位小数。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5156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三、浮点数：例 1-4、1-5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269719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1-5 输入程序，观察输出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6858000" cy="2033588"/>
            <a:chOff x="838200" y="2038350"/>
            <a:chExt cx="6858000" cy="2033588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6858000" cy="2033588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03358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42820"/>
              <a:ext cx="5928360" cy="16192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85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500.0 / 3 &lt;&lt; endl;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5000000.0 / 3 &lt;&lt; endl;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0.000005 / 3 &lt;&lt; endl;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 &lt;&lt; 5e6 / 3 + 5e-6 / 3 - 5e6 / 3 &lt;&lt; endl;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746456" y="6121400"/>
            <a:ext cx="1614202" cy="264033"/>
            <a:chOff x="9746456" y="6121400"/>
            <a:chExt cx="1614202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746456" y="6121400"/>
              <a:ext cx="161420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P7–8 · 例 1-5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8191500" y="2038350"/>
            <a:ext cx="3162300" cy="2528888"/>
            <a:chOff x="8191500" y="2038350"/>
            <a:chExt cx="3162300" cy="2528888"/>
          </a:xfrm>
        </p:grpSpPr>
        <p:sp>
          <p:nvSpPr>
            <p:cNvPr id="15" name="Rectangle 15"/>
            <p:cNvSpPr/>
            <p:nvPr/>
          </p:nvSpPr>
          <p:spPr>
            <a:xfrm>
              <a:off x="8191500" y="2038350"/>
              <a:ext cx="3162300" cy="2528888"/>
            </a:xfrm>
            <a:prstGeom prst="roundRect">
              <a:avLst>
                <a:gd name="adj" fmla="val 301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191500" y="2038350"/>
              <a:ext cx="3162300" cy="417195"/>
            </a:xfrm>
            <a:prstGeom prst="roundRect">
              <a:avLst>
                <a:gd name="adj" fmla="val 18265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191500" y="2299335"/>
              <a:ext cx="3162300" cy="15621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305800" y="2189798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496300" y="2189798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686800" y="2189798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984361" y="2147252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51901" y="2724785"/>
              <a:ext cx="1697101" cy="16779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85"/>
                </a:lnSpc>
              </a:pPr>
              <a:r>
                <a:rPr lang="zh-CN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166.667</a:t>
              </a:r>
              <a:br>
                <a:rPr lang="zh-CN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1.66667e+06</a:t>
              </a:r>
              <a:br>
                <a:rPr lang="en-US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1.66667e-06</a:t>
              </a:r>
              <a:br>
                <a:rPr lang="en-US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1.6666e-06</a:t>
              </a:r>
            </a:p>
          </p:txBody>
        </p:sp>
      </p:grpSp>
      <p:grpSp>
        <p:nvGrpSpPr>
          <p:cNvPr id="28" name="q"/>
          <p:cNvGrpSpPr/>
          <p:nvPr/>
        </p:nvGrpSpPr>
        <p:grpSpPr>
          <a:xfrm>
            <a:off x="838200" y="4724400"/>
            <a:ext cx="10515600" cy="1225868"/>
            <a:chOff x="838200" y="4724400"/>
            <a:chExt cx="10515600" cy="1225868"/>
          </a:xfrm>
        </p:grpSpPr>
        <p:sp>
          <p:nvSpPr>
            <p:cNvPr id="24" name="Rectangle 24"/>
            <p:cNvSpPr/>
            <p:nvPr/>
          </p:nvSpPr>
          <p:spPr>
            <a:xfrm>
              <a:off x="838200" y="4724400"/>
              <a:ext cx="10515600" cy="1225868"/>
            </a:xfrm>
            <a:prstGeom prst="roundRect">
              <a:avLst>
                <a:gd name="adj" fmla="val 6216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8200" y="4724400"/>
              <a:ext cx="47625" cy="12258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037082" y="4991418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观察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684782" y="4915218"/>
              <a:ext cx="8169021" cy="8536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88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数字太大或太小时，输出里出现了字母 </a:t>
              </a:r>
              <a:r>
                <a:rPr lang="en-US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，这是什么意思？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最后一行算出来应该是 0.000005 / 3，为什么和第 3 行不完全一样？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3351566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三、浮点数：例 1-4、1-5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4338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带 e 的数怎么读？</a:t>
            </a:r>
          </a:p>
        </p:txBody>
      </p:sp>
      <p:grpSp>
        <p:nvGrpSpPr>
          <p:cNvPr id="31" name="table"/>
          <p:cNvGrpSpPr/>
          <p:nvPr/>
        </p:nvGrpSpPr>
        <p:grpSpPr>
          <a:xfrm>
            <a:off x="838200" y="2038350"/>
            <a:ext cx="10515600" cy="2486025"/>
            <a:chOff x="838200" y="2038350"/>
            <a:chExt cx="10515600" cy="248602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495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489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写法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9337" y="21489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读作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268337" y="2148967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等于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654300"/>
              <a:ext cx="14183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1.66667e+06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39337" y="2654300"/>
              <a:ext cx="1557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1.66667 × 10⁶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268337" y="2654300"/>
              <a:ext cx="332864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约 1666670（小数点右移 6 位）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028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0289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149600"/>
              <a:ext cx="1418382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1.66667e-06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39337" y="3149600"/>
              <a:ext cx="16846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1.66667 × 10⁻⁶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268337" y="3149600"/>
              <a:ext cx="339810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约 0.00000166667（左移 6 位）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5242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644900"/>
              <a:ext cx="39957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5e6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9337" y="3644900"/>
              <a:ext cx="79320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× 10⁶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268337" y="3644900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5000000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195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019550"/>
              <a:ext cx="10515600" cy="495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4140200"/>
              <a:ext cx="526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5e-6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839337" y="4140200"/>
              <a:ext cx="92055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 × 10⁻⁶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268337" y="4140200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0.000005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5148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829818" y="4559300"/>
            <a:ext cx="7089077" cy="68465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178118" indent="-178118">
              <a:lnSpc>
                <a:spcPts val="2850"/>
              </a:lnSpc>
              <a:buClr>
                <a:schemeClr val="dk1"/>
              </a:buClr>
              <a:buSzTx/>
              <a:buFontTx/>
              <a:buChar char="•"/>
            </a:pPr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这叫</a:t>
            </a:r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科学记数法</a:t>
            </a:r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en-US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e</a:t>
            </a:r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后面的数表示乘以 10 的几次方；正号可以省略。</a:t>
            </a:r>
          </a:p>
          <a:p>
            <a:pPr algn="l" marL="178118" indent="-178118">
              <a:lnSpc>
                <a:spcPts val="2850"/>
              </a:lnSpc>
              <a:buClr>
                <a:schemeClr val="dk1"/>
              </a:buClr>
              <a:buSzTx/>
              <a:buFontTx/>
              <a:buChar char="•"/>
            </a:pPr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在程序里也能这样写浮点数，但</a:t>
            </a:r>
            <a:r>
              <a:rPr lang="zh-CN" sz="165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中间不能有空格</a:t>
            </a:r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en-US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1.667 e - 17</a:t>
            </a:r>
            <a:r>
              <a:rPr lang="zh-CN" sz="16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 xml:space="preserve"> 是错的。</a:t>
            </a:r>
          </a:p>
        </p:txBody>
      </p:sp>
      <p:grpSp>
        <p:nvGrpSpPr>
          <p:cNvPr id="36" name="prec"/>
          <p:cNvGrpSpPr/>
          <p:nvPr/>
        </p:nvGrpSpPr>
        <p:grpSpPr>
          <a:xfrm>
            <a:off x="838200" y="5410200"/>
            <a:ext cx="10515600" cy="552450"/>
            <a:chOff x="838200" y="5410200"/>
            <a:chExt cx="10515600" cy="552450"/>
          </a:xfrm>
        </p:grpSpPr>
        <p:sp>
          <p:nvSpPr>
            <p:cNvPr id="33" name="Rectangle 33"/>
            <p:cNvSpPr/>
            <p:nvPr/>
          </p:nvSpPr>
          <p:spPr>
            <a:xfrm>
              <a:off x="838200" y="5410200"/>
              <a:ext cx="10515600" cy="552450"/>
            </a:xfrm>
            <a:prstGeom prst="roundRect">
              <a:avLst>
                <a:gd name="adj" fmla="val 13793"/>
              </a:avLst>
            </a:prstGeom>
            <a:solidFill>
              <a:schemeClr val="lt2"/>
            </a:solidFill>
            <a:ln w="14288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039749" y="5581650"/>
              <a:ext cx="44140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精度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49349" y="5581650"/>
              <a:ext cx="848144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浮点数能保存的有效数字有限，超出的部分会被舍去，所以最后一行变成了 1.6666e-06。</a:t>
              </a:r>
            </a:p>
          </p:txBody>
        </p:sp>
      </p:grpSp>
      <p:grpSp>
        <p:nvGrpSpPr>
          <p:cNvPr id="38" name="bookref"/>
          <p:cNvGrpSpPr/>
          <p:nvPr/>
        </p:nvGrpSpPr>
        <p:grpSpPr>
          <a:xfrm>
            <a:off x="9585122" y="6121400"/>
            <a:ext cx="1775536" cy="264033"/>
            <a:chOff x="9585122" y="6121400"/>
            <a:chExt cx="1775536" cy="264033"/>
          </a:xfrm>
        </p:grpSpPr>
        <p:sp>
          <p:nvSpPr>
            <p:cNvPr id="37" name="TextBox 37"/>
            <p:cNvSpPr txBox="1"/>
            <p:nvPr/>
          </p:nvSpPr>
          <p:spPr>
            <a:xfrm>
              <a:off x="9585122" y="6121400"/>
              <a:ext cx="177553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P8 · 第一、二段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number-slot Placeholder Carrier"/>
          <p:cNvSpPr txBox="1"/>
          <p:nvPr>
            <p:ph type="subTitle" idx="1"/>
          </p:nvPr>
        </p:nvSpPr>
        <p:spPr>
          <a:xfrm>
            <a:off x="5478780" y="2578100"/>
            <a:ext cx="123444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b="1" dirty="0">
                <a:solidFill>
                  <a:schemeClr val="accent3"/>
                </a:solidFill>
                <a:latin typeface="+mn-lt"/>
                <a:ea typeface="+mn-ea"/>
                <a:cs typeface="+mn-cs"/>
              </a:rPr>
              <a:t>第四部分</a:t>
            </a:r>
          </a:p>
        </p:txBody>
      </p:sp>
      <p:sp>
        <p:nvSpPr>
          <p:cNvPr id="6" name="chapter-title-slot Placeholder Carrier"/>
          <p:cNvSpPr txBox="1"/>
          <p:nvPr>
            <p:ph type="title"/>
          </p:nvPr>
        </p:nvSpPr>
        <p:spPr>
          <a:xfrm>
            <a:off x="2479567" y="3111500"/>
            <a:ext cx="7232866" cy="8191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例 1-6 火车与例 1-7 对角线</a:t>
            </a:r>
          </a:p>
        </p:txBody>
      </p:sp>
      <p:grpSp>
        <p:nvGrpSpPr>
          <p:cNvPr id="8" name="section-desc"/>
          <p:cNvGrpSpPr/>
          <p:nvPr/>
        </p:nvGrpSpPr>
        <p:grpSpPr>
          <a:xfrm>
            <a:off x="3296317" y="4038600"/>
            <a:ext cx="5599366" cy="308991"/>
            <a:chOff x="3296317" y="4038600"/>
            <a:chExt cx="5599366" cy="308991"/>
          </a:xfrm>
        </p:grpSpPr>
        <p:sp>
          <p:nvSpPr>
            <p:cNvPr id="7" name="TextBox 7"/>
            <p:cNvSpPr txBox="1"/>
            <p:nvPr/>
          </p:nvSpPr>
          <p:spPr>
            <a:xfrm>
              <a:off x="3296317" y="4038600"/>
              <a:ext cx="559936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dirty="0">
                  <a:solidFill>
                    <a:srgbClr val="B4C4D7"/>
                  </a:solidFill>
                  <a:latin typeface="+mn-lt"/>
                  <a:ea typeface="+mn-ea"/>
                  <a:cs typeface="+mn-cs"/>
                </a:rPr>
                <a:t>相对路程 · 相对速度 · 勾股定理 · sqrt 与 pow · 数学函数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18412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1-6 火车与例 1-7 对角线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58315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1-6 火车问题：读题</a:t>
            </a:r>
          </a:p>
        </p:txBody>
      </p:sp>
      <p:grpSp>
        <p:nvGrpSpPr>
          <p:cNvPr id="11" name="task"/>
          <p:cNvGrpSpPr/>
          <p:nvPr/>
        </p:nvGrpSpPr>
        <p:grpSpPr>
          <a:xfrm>
            <a:off x="838200" y="2038350"/>
            <a:ext cx="10515600" cy="1676400"/>
            <a:chOff x="838200" y="2038350"/>
            <a:chExt cx="10515600" cy="167640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676400"/>
            </a:xfrm>
            <a:prstGeom prst="roundRect">
              <a:avLst>
                <a:gd name="adj" fmla="val 5682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7275" y="2165350"/>
              <a:ext cx="7990053" cy="12439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甲列火车长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260 m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，每秒前进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12 m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；乙列火车长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220 m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，每秒前进 </a:t>
              </a:r>
              <a:r>
                <a:rPr lang="en-US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20 m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两车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相向而行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，从两车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车头相遇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时开始计时，多长时间后两车</a:t>
              </a:r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车尾相离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  <a:b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已知答案是整数。</a:t>
              </a:r>
            </a:p>
          </p:txBody>
        </p:sp>
      </p:grpSp>
      <p:grpSp>
        <p:nvGrpSpPr>
          <p:cNvPr id="13" name="bookref"/>
          <p:cNvGrpSpPr/>
          <p:nvPr/>
        </p:nvGrpSpPr>
        <p:grpSpPr>
          <a:xfrm>
            <a:off x="9957683" y="6121400"/>
            <a:ext cx="1402975" cy="264033"/>
            <a:chOff x="9957683" y="6121400"/>
            <a:chExt cx="1402975" cy="264033"/>
          </a:xfrm>
        </p:grpSpPr>
        <p:sp>
          <p:nvSpPr>
            <p:cNvPr id="12" name="TextBox 12"/>
            <p:cNvSpPr txBox="1"/>
            <p:nvPr/>
          </p:nvSpPr>
          <p:spPr>
            <a:xfrm>
              <a:off x="9957683" y="6121400"/>
              <a:ext cx="14029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P8 · 例 1-6</a:t>
              </a:r>
            </a:p>
          </p:txBody>
        </p:sp>
      </p:grpSp>
      <p:grpSp>
        <p:nvGrpSpPr>
          <p:cNvPr id="24" name="q"/>
          <p:cNvGrpSpPr/>
          <p:nvPr/>
        </p:nvGrpSpPr>
        <p:grpSpPr>
          <a:xfrm>
            <a:off x="838200" y="3943350"/>
            <a:ext cx="10515600" cy="1962150"/>
            <a:chOff x="838200" y="3943350"/>
            <a:chExt cx="10515600" cy="1962150"/>
          </a:xfrm>
        </p:grpSpPr>
        <p:sp>
          <p:nvSpPr>
            <p:cNvPr id="14" name="Rectangle 14"/>
            <p:cNvSpPr/>
            <p:nvPr/>
          </p:nvSpPr>
          <p:spPr>
            <a:xfrm>
              <a:off x="838200" y="3943350"/>
              <a:ext cx="5143500" cy="1962150"/>
            </a:xfrm>
            <a:prstGeom prst="roundRect">
              <a:avLst>
                <a:gd name="adj" fmla="val 582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838200" y="3943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42291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38606" y="4060825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先想 ①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75944" y="4629150"/>
              <a:ext cx="2496312" cy="8385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从开始到结束，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两车一共要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错开多远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210300" y="3943350"/>
              <a:ext cx="5143500" cy="1962150"/>
            </a:xfrm>
            <a:prstGeom prst="roundRect">
              <a:avLst>
                <a:gd name="adj" fmla="val 5825"/>
              </a:avLst>
            </a:prstGeom>
            <a:solidFill>
              <a:schemeClr val="lt1"/>
            </a:solidFill>
            <a:ln w="14288">
              <a:solidFill>
                <a:schemeClr val="accent6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6210300" y="3943350"/>
              <a:ext cx="5143500" cy="495300"/>
            </a:xfrm>
            <a:prstGeom prst="roundRect">
              <a:avLst>
                <a:gd name="adj" fmla="val 23077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6210300" y="4229100"/>
              <a:ext cx="5143500" cy="209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410706" y="4060825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再想 ②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48044" y="4629150"/>
              <a:ext cx="2001012" cy="8385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每秒钟，</a:t>
              </a:r>
              <a:b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两车能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错开多远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18412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1-6 火车与例 1-7 对角线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45871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两车一共要错开多远？</a:t>
            </a:r>
          </a:p>
        </p:txBody>
      </p:sp>
      <p:grpSp>
        <p:nvGrpSpPr>
          <p:cNvPr id="14" name="start"/>
          <p:cNvGrpSpPr/>
          <p:nvPr/>
        </p:nvGrpSpPr>
        <p:grpSpPr>
          <a:xfrm>
            <a:off x="828675" y="2247900"/>
            <a:ext cx="8467725" cy="502920"/>
            <a:chOff x="828675" y="2247900"/>
            <a:chExt cx="8467725" cy="502920"/>
          </a:xfrm>
        </p:grpSpPr>
        <p:sp>
          <p:nvSpPr>
            <p:cNvPr id="9" name="TextBox 9"/>
            <p:cNvSpPr txBox="1"/>
            <p:nvPr/>
          </p:nvSpPr>
          <p:spPr>
            <a:xfrm>
              <a:off x="828675" y="2316480"/>
              <a:ext cx="179064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开始：车头相遇</a:t>
              </a:r>
            </a:p>
          </p:txBody>
        </p:sp>
        <p:sp>
          <p:nvSpPr>
            <p:cNvPr id="10" name="Rectangle 10"/>
            <p:cNvSpPr/>
            <p:nvPr/>
          </p:nvSpPr>
          <p:spPr>
            <a:xfrm>
              <a:off x="3810000" y="2247900"/>
              <a:ext cx="2971800" cy="502920"/>
            </a:xfrm>
            <a:prstGeom prst="roundRect">
              <a:avLst>
                <a:gd name="adj" fmla="val 11364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4648283" y="2362200"/>
              <a:ext cx="129523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甲 260 m →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781800" y="2247900"/>
              <a:ext cx="2514600" cy="502920"/>
            </a:xfrm>
            <a:prstGeom prst="roundRect">
              <a:avLst>
                <a:gd name="adj" fmla="val 11364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391483" y="2362200"/>
              <a:ext cx="129523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← 乙 220 m</a:t>
              </a:r>
            </a:p>
          </p:txBody>
        </p:sp>
      </p:grpSp>
      <p:grpSp>
        <p:nvGrpSpPr>
          <p:cNvPr id="20" name="end"/>
          <p:cNvGrpSpPr/>
          <p:nvPr/>
        </p:nvGrpSpPr>
        <p:grpSpPr>
          <a:xfrm>
            <a:off x="828675" y="3390900"/>
            <a:ext cx="5953125" cy="502920"/>
            <a:chOff x="828675" y="3390900"/>
            <a:chExt cx="5953125" cy="502920"/>
          </a:xfrm>
        </p:grpSpPr>
        <p:sp>
          <p:nvSpPr>
            <p:cNvPr id="15" name="TextBox 15"/>
            <p:cNvSpPr txBox="1"/>
            <p:nvPr/>
          </p:nvSpPr>
          <p:spPr>
            <a:xfrm>
              <a:off x="828675" y="3459480"/>
              <a:ext cx="179064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b="1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结束：车尾相离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3810000" y="3390900"/>
              <a:ext cx="2971800" cy="502920"/>
            </a:xfrm>
            <a:prstGeom prst="roundRect">
              <a:avLst>
                <a:gd name="adj" fmla="val 11364"/>
              </a:avLst>
            </a:prstGeom>
            <a:solidFill>
              <a:srgbClr val="E3ECF7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400575" y="3505200"/>
              <a:ext cx="1790649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甲（看作不动）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1295400" y="3390900"/>
              <a:ext cx="2514600" cy="502920"/>
            </a:xfrm>
            <a:prstGeom prst="roundRect">
              <a:avLst>
                <a:gd name="adj" fmla="val 11364"/>
              </a:avLst>
            </a:prstGeom>
            <a:solidFill>
              <a:srgbClr val="FBECEC"/>
            </a:solidFill>
            <a:ln w="19050">
              <a:solidFill>
                <a:schemeClr val="accent2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303693" y="3505200"/>
              <a:ext cx="49801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← 乙</a:t>
              </a:r>
            </a:p>
          </p:txBody>
        </p:sp>
      </p:grpSp>
      <p:grpSp>
        <p:nvGrpSpPr>
          <p:cNvPr id="26" name="dist"/>
          <p:cNvGrpSpPr/>
          <p:nvPr/>
        </p:nvGrpSpPr>
        <p:grpSpPr>
          <a:xfrm>
            <a:off x="1295400" y="3985260"/>
            <a:ext cx="8159502" cy="838581"/>
            <a:chOff x="1295400" y="3985260"/>
            <a:chExt cx="8159502" cy="838581"/>
          </a:xfrm>
        </p:grpSpPr>
        <p:sp>
          <p:nvSpPr>
            <p:cNvPr id="21" name="Line 21"/>
            <p:cNvSpPr/>
            <p:nvPr/>
          </p:nvSpPr>
          <p:spPr>
            <a:xfrm>
              <a:off x="6781800" y="3985260"/>
              <a:ext cx="9525" cy="365760"/>
            </a:xfrm>
            <a:custGeom>
              <a:avLst/>
              <a:gdLst/>
              <a:ahLst/>
              <a:cxnLst/>
              <a:rect l="l" t="t" r="r" b="b"/>
              <a:pathLst>
                <a:path w="9525" h="365760">
                  <a:moveTo>
                    <a:pt x="0" y="0"/>
                  </a:moveTo>
                  <a:lnTo>
                    <a:pt x="0" y="365760"/>
                  </a:lnTo>
                </a:path>
              </a:pathLst>
            </a:custGeom>
            <a:noFill/>
            <a:ln w="19050">
              <a:solidFill>
                <a:srgbClr val="538135"/>
              </a:solidFill>
              <a:custDash>
                <a:ds d="250000" sp="200000"/>
              </a:custDash>
            </a:ln>
          </p:spPr>
        </p:sp>
        <p:sp>
          <p:nvSpPr>
            <p:cNvPr id="22" name="Line 22"/>
            <p:cNvSpPr/>
            <p:nvPr/>
          </p:nvSpPr>
          <p:spPr>
            <a:xfrm>
              <a:off x="1295400" y="4008120"/>
              <a:ext cx="9525" cy="342900"/>
            </a:xfrm>
            <a:custGeom>
              <a:avLst/>
              <a:gdLst/>
              <a:ahLst/>
              <a:cxnLst/>
              <a:rect l="l" t="t" r="r" b="b"/>
              <a:pathLst>
                <a:path w="9525" h="342900">
                  <a:moveTo>
                    <a:pt x="0" y="0"/>
                  </a:moveTo>
                  <a:lnTo>
                    <a:pt x="0" y="342900"/>
                  </a:lnTo>
                </a:path>
              </a:pathLst>
            </a:custGeom>
            <a:noFill/>
            <a:ln w="19050">
              <a:solidFill>
                <a:srgbClr val="538135"/>
              </a:solidFill>
            </a:ln>
          </p:spPr>
        </p:sp>
        <p:sp>
          <p:nvSpPr>
            <p:cNvPr id="23" name="Freeform 23"/>
            <p:cNvSpPr/>
            <p:nvPr/>
          </p:nvSpPr>
          <p:spPr>
            <a:xfrm>
              <a:off x="1390650" y="4259580"/>
              <a:ext cx="5391150" cy="9525"/>
            </a:xfrm>
            <a:custGeom>
              <a:avLst/>
              <a:gdLst/>
              <a:ahLst/>
              <a:cxnLst/>
              <a:rect l="l" t="t" r="r" b="b"/>
              <a:pathLst>
                <a:path w="5391150" h="9525">
                  <a:moveTo>
                    <a:pt x="5391150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23812">
              <a:solidFill>
                <a:srgbClr val="538135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1295400" y="4168140"/>
              <a:ext cx="133350" cy="182880"/>
            </a:xfrm>
            <a:custGeom>
              <a:avLst/>
              <a:gdLst/>
              <a:ahLst/>
              <a:cxnLst/>
              <a:rect l="l" t="t" r="r" b="b"/>
              <a:pathLst>
                <a:path w="133350" h="182880">
                  <a:moveTo>
                    <a:pt x="0" y="91440"/>
                  </a:moveTo>
                  <a:lnTo>
                    <a:pt x="133350" y="0"/>
                  </a:lnTo>
                  <a:lnTo>
                    <a:pt x="133350" y="182880"/>
                  </a:lnTo>
                  <a:close/>
                </a:path>
              </a:pathLst>
            </a:custGeom>
            <a:solidFill>
              <a:srgbClr val="538135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3361944" y="4442460"/>
              <a:ext cx="609295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 xml:space="preserve">乙车头走过：乙车长 220 m + 甲车长 260 m = </a:t>
              </a:r>
              <a:r>
                <a:rPr lang="en-US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480 m</a:t>
              </a:r>
            </a:p>
          </p:txBody>
        </p:sp>
      </p:grpSp>
      <p:grpSp>
        <p:nvGrpSpPr>
          <p:cNvPr id="30" name="tip"/>
          <p:cNvGrpSpPr/>
          <p:nvPr/>
        </p:nvGrpSpPr>
        <p:grpSpPr>
          <a:xfrm>
            <a:off x="838200" y="5265420"/>
            <a:ext cx="10515600" cy="685800"/>
            <a:chOff x="838200" y="5265420"/>
            <a:chExt cx="10515600" cy="685800"/>
          </a:xfrm>
        </p:grpSpPr>
        <p:sp>
          <p:nvSpPr>
            <p:cNvPr id="27" name="Rectangle 27"/>
            <p:cNvSpPr/>
            <p:nvPr/>
          </p:nvSpPr>
          <p:spPr>
            <a:xfrm>
              <a:off x="838200" y="5265420"/>
              <a:ext cx="10515600" cy="685800"/>
            </a:xfrm>
            <a:prstGeom prst="roundRect">
              <a:avLst>
                <a:gd name="adj" fmla="val 11111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038987" y="5506720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书上的方法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343912" y="5519420"/>
              <a:ext cx="881628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站在甲车上看（把甲车看作不动），乙车要走过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两车长度之和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480 m，才能车尾相离。</a:t>
              </a:r>
            </a:p>
          </p:txBody>
        </p:sp>
      </p:grpSp>
      <p:grpSp>
        <p:nvGrpSpPr>
          <p:cNvPr id="32" name="bookref"/>
          <p:cNvGrpSpPr/>
          <p:nvPr/>
        </p:nvGrpSpPr>
        <p:grpSpPr>
          <a:xfrm>
            <a:off x="9539688" y="6121400"/>
            <a:ext cx="1820970" cy="264033"/>
            <a:chOff x="9539688" y="6121400"/>
            <a:chExt cx="1820970" cy="264033"/>
          </a:xfrm>
        </p:grpSpPr>
        <p:sp>
          <p:nvSpPr>
            <p:cNvPr id="31" name="TextBox 31"/>
            <p:cNvSpPr txBox="1"/>
            <p:nvPr/>
          </p:nvSpPr>
          <p:spPr>
            <a:xfrm>
              <a:off x="9539688" y="6121400"/>
              <a:ext cx="18209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P8 · 例 1-6 分析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18412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1-6 火车与例 1-7 对角线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4488561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每秒错开多远？需要多少秒？</a:t>
            </a:r>
          </a:p>
        </p:txBody>
      </p:sp>
      <p:grpSp>
        <p:nvGrpSpPr>
          <p:cNvPr id="11" name="speed"/>
          <p:cNvGrpSpPr/>
          <p:nvPr/>
        </p:nvGrpSpPr>
        <p:grpSpPr>
          <a:xfrm>
            <a:off x="838200" y="2038350"/>
            <a:ext cx="10515600" cy="1469708"/>
            <a:chOff x="838200" y="2038350"/>
            <a:chExt cx="10515600" cy="1469708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1469708"/>
            </a:xfrm>
            <a:prstGeom prst="roundRect">
              <a:avLst>
                <a:gd name="adj" fmla="val 6481"/>
              </a:avLst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056513" y="2208530"/>
              <a:ext cx="8437010" cy="9104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050"/>
                </a:lnSpc>
              </a:pP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秒钟：甲往右走 12 m，乙往左走 20 m，两车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又错开了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12 + 20 = </a:t>
              </a:r>
              <a:r>
                <a:rPr lang="en-US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32 m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相向而行，速度要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相加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，这叫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相对速度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5" name="time"/>
          <p:cNvGrpSpPr/>
          <p:nvPr/>
        </p:nvGrpSpPr>
        <p:grpSpPr>
          <a:xfrm>
            <a:off x="838200" y="3875722"/>
            <a:ext cx="10515600" cy="1347788"/>
            <a:chOff x="838200" y="3875722"/>
            <a:chExt cx="10515600" cy="1347788"/>
          </a:xfrm>
        </p:grpSpPr>
        <p:sp>
          <p:nvSpPr>
            <p:cNvPr id="12" name="Rectangle 12"/>
            <p:cNvSpPr/>
            <p:nvPr/>
          </p:nvSpPr>
          <p:spPr>
            <a:xfrm>
              <a:off x="838200" y="3875722"/>
              <a:ext cx="10515600" cy="1347788"/>
            </a:xfrm>
            <a:prstGeom prst="roundRect">
              <a:avLst>
                <a:gd name="adj" fmla="val 7067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817495" y="4197668"/>
              <a:ext cx="60671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时间 = 总路程 ÷ 相对速度 = 480 ÷ 32 = </a:t>
              </a:r>
              <a:r>
                <a:rPr lang="zh-CN" sz="22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15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秒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297242" y="4699952"/>
              <a:ext cx="359751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(260 + 220) ÷ (12 + 20)</a:t>
              </a:r>
            </a:p>
          </p:txBody>
        </p:sp>
      </p:grpSp>
      <p:grpSp>
        <p:nvGrpSpPr>
          <p:cNvPr id="17" name="tip"/>
          <p:cNvGrpSpPr/>
          <p:nvPr/>
        </p:nvGrpSpPr>
        <p:grpSpPr>
          <a:xfrm>
            <a:off x="827532" y="5655310"/>
            <a:ext cx="5279593" cy="410718"/>
            <a:chOff x="827532" y="5655310"/>
            <a:chExt cx="5279593" cy="410718"/>
          </a:xfrm>
        </p:grpSpPr>
        <p:sp>
          <p:nvSpPr>
            <p:cNvPr id="16" name="TextBox 16"/>
            <p:cNvSpPr txBox="1"/>
            <p:nvPr/>
          </p:nvSpPr>
          <p:spPr>
            <a:xfrm>
              <a:off x="827532" y="5655310"/>
              <a:ext cx="527959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两个括号分别表示：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总路程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 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相对速度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18412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1-6 火车与例 1-7 对角线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1-6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2689860"/>
            <a:chOff x="838200" y="2038350"/>
            <a:chExt cx="7239000" cy="268986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268986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6898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7463" y="2234882"/>
              <a:ext cx="6228842" cy="235343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82"/>
                </a:lnSpc>
              </a:pP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(260 + 220) / (12 + 20) &lt;&lt; endl;</a:t>
              </a:r>
              <a:br>
                <a:rPr lang="en-US" sz="202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539688" y="6121400"/>
            <a:ext cx="1820970" cy="264033"/>
            <a:chOff x="9539688" y="6121400"/>
            <a:chExt cx="1820970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539688" y="6121400"/>
              <a:ext cx="18209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P8 · 例 1-6 代码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8572500" y="2038350"/>
            <a:ext cx="2781300" cy="1271588"/>
            <a:chOff x="8572500" y="2038350"/>
            <a:chExt cx="2781300" cy="1271588"/>
          </a:xfrm>
        </p:grpSpPr>
        <p:sp>
          <p:nvSpPr>
            <p:cNvPr id="15" name="Rectangle 15"/>
            <p:cNvSpPr/>
            <p:nvPr/>
          </p:nvSpPr>
          <p:spPr>
            <a:xfrm>
              <a:off x="8572500" y="2038350"/>
              <a:ext cx="2781300" cy="1271588"/>
            </a:xfrm>
            <a:prstGeom prst="roundRect">
              <a:avLst>
                <a:gd name="adj" fmla="val 5993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572500" y="2038350"/>
              <a:ext cx="2781300" cy="391478"/>
            </a:xfrm>
            <a:prstGeom prst="roundRect">
              <a:avLst>
                <a:gd name="adj" fmla="val 19465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572500" y="2283142"/>
              <a:ext cx="2781300" cy="146685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686800" y="2176462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877300" y="2176462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9067800" y="2176462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365361" y="2129155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732520" y="2773680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27" name="q"/>
          <p:cNvGrpSpPr/>
          <p:nvPr/>
        </p:nvGrpSpPr>
        <p:grpSpPr>
          <a:xfrm>
            <a:off x="838200" y="4801552"/>
            <a:ext cx="10515600" cy="1148715"/>
            <a:chOff x="838200" y="4801552"/>
            <a:chExt cx="10515600" cy="1148715"/>
          </a:xfrm>
        </p:grpSpPr>
        <p:sp>
          <p:nvSpPr>
            <p:cNvPr id="24" name="Rectangle 24"/>
            <p:cNvSpPr/>
            <p:nvPr/>
          </p:nvSpPr>
          <p:spPr>
            <a:xfrm>
              <a:off x="838200" y="4801552"/>
              <a:ext cx="10515600" cy="1148715"/>
            </a:xfrm>
            <a:prstGeom prst="roundRect">
              <a:avLst>
                <a:gd name="adj" fmla="val 6633"/>
              </a:avLst>
            </a:prstGeom>
            <a:solidFill>
              <a:srgbClr val="EEF5E9"/>
            </a:solidFill>
            <a:ln w="14288">
              <a:solidFill>
                <a:schemeClr val="accent3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38606" y="5074285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想一想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905381" y="4972685"/>
              <a:ext cx="8796528" cy="76733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7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这里用的是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整数除法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，为什么没问题？</a:t>
              </a:r>
              <a:b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书上说：题目已经</a:t>
              </a:r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保证答案是整数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，所以可以用整除。很多时候不能保证，就要加 .0。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18412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1-6 火车与例 1-7 对角线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926438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1-7 对角线问题：读题</a:t>
            </a:r>
          </a:p>
        </p:txBody>
      </p:sp>
      <p:grpSp>
        <p:nvGrpSpPr>
          <p:cNvPr id="10" name="task"/>
          <p:cNvGrpSpPr/>
          <p:nvPr/>
        </p:nvGrpSpPr>
        <p:grpSpPr>
          <a:xfrm>
            <a:off x="827151" y="2165032"/>
            <a:ext cx="8121914" cy="426339"/>
            <a:chOff x="827151" y="2165032"/>
            <a:chExt cx="8121914" cy="426339"/>
          </a:xfrm>
        </p:grpSpPr>
        <p:sp>
          <p:nvSpPr>
            <p:cNvPr id="9" name="TextBox 9"/>
            <p:cNvSpPr txBox="1"/>
            <p:nvPr/>
          </p:nvSpPr>
          <p:spPr>
            <a:xfrm>
              <a:off x="827151" y="2165032"/>
              <a:ext cx="8121914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一个长方形的长和宽分别是 6 cm、9 cm，求它的</a:t>
              </a:r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对角线</a:t>
              </a: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长度。</a:t>
              </a:r>
            </a:p>
          </p:txBody>
        </p:sp>
      </p:grpSp>
      <p:grpSp>
        <p:nvGrpSpPr>
          <p:cNvPr id="12" name="bookref"/>
          <p:cNvGrpSpPr/>
          <p:nvPr/>
        </p:nvGrpSpPr>
        <p:grpSpPr>
          <a:xfrm>
            <a:off x="9957683" y="6121400"/>
            <a:ext cx="1402975" cy="264033"/>
            <a:chOff x="9957683" y="6121400"/>
            <a:chExt cx="1402975" cy="264033"/>
          </a:xfrm>
        </p:grpSpPr>
        <p:sp>
          <p:nvSpPr>
            <p:cNvPr id="11" name="TextBox 11"/>
            <p:cNvSpPr txBox="1"/>
            <p:nvPr/>
          </p:nvSpPr>
          <p:spPr>
            <a:xfrm>
              <a:off x="9957683" y="6121400"/>
              <a:ext cx="14029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P8 · 例 1-7</a:t>
              </a:r>
            </a:p>
          </p:txBody>
        </p:sp>
      </p:grpSp>
      <p:grpSp>
        <p:nvGrpSpPr>
          <p:cNvPr id="18" name="fig"/>
          <p:cNvGrpSpPr/>
          <p:nvPr/>
        </p:nvGrpSpPr>
        <p:grpSpPr>
          <a:xfrm>
            <a:off x="1143000" y="3092768"/>
            <a:ext cx="3272075" cy="2887471"/>
            <a:chOff x="1143000" y="3092768"/>
            <a:chExt cx="3272075" cy="2887471"/>
          </a:xfrm>
        </p:grpSpPr>
        <p:sp>
          <p:nvSpPr>
            <p:cNvPr id="13" name="Rectangle 13"/>
            <p:cNvSpPr/>
            <p:nvPr/>
          </p:nvSpPr>
          <p:spPr>
            <a:xfrm>
              <a:off x="1143000" y="3092768"/>
              <a:ext cx="2571750" cy="2286000"/>
            </a:xfrm>
            <a:prstGeom prst="rect">
              <a:avLst/>
            </a:prstGeom>
            <a:solidFill>
              <a:schemeClr val="lt2"/>
            </a:solidFill>
            <a:ln w="23812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143000" y="3092768"/>
              <a:ext cx="2571750" cy="2286000"/>
            </a:xfrm>
            <a:custGeom>
              <a:avLst/>
              <a:gdLst/>
              <a:ahLst/>
              <a:cxnLst/>
              <a:rect l="l" t="t" r="r" b="b"/>
              <a:pathLst>
                <a:path w="2571750" h="2286000">
                  <a:moveTo>
                    <a:pt x="0" y="2286000"/>
                  </a:moveTo>
                  <a:lnTo>
                    <a:pt x="257175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2169772" y="5657532"/>
              <a:ext cx="51820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 cm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896868" y="4133533"/>
              <a:ext cx="51820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6 cm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983424" y="3803332"/>
              <a:ext cx="22415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?</a:t>
              </a:r>
            </a:p>
          </p:txBody>
        </p:sp>
      </p:grpSp>
      <p:grpSp>
        <p:nvGrpSpPr>
          <p:cNvPr id="20" name="math"/>
          <p:cNvGrpSpPr/>
          <p:nvPr/>
        </p:nvGrpSpPr>
        <p:grpSpPr>
          <a:xfrm>
            <a:off x="5323332" y="2927032"/>
            <a:ext cx="4137184" cy="2647188"/>
            <a:chOff x="5323332" y="2927032"/>
            <a:chExt cx="4137184" cy="2647188"/>
          </a:xfrm>
        </p:grpSpPr>
        <p:sp>
          <p:nvSpPr>
            <p:cNvPr id="19" name="TextBox 19"/>
            <p:cNvSpPr txBox="1"/>
            <p:nvPr/>
          </p:nvSpPr>
          <p:spPr>
            <a:xfrm>
              <a:off x="5323332" y="2927032"/>
              <a:ext cx="4137184" cy="26471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402"/>
                </a:lnSpc>
              </a:pP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勾股定理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：直角三角形里，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斜边² = 直角边² + 直角边²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对角线² = 6² + 9² = 36 + 81 = </a:t>
              </a:r>
              <a: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117</a:t>
              </a:r>
              <a:br>
                <a:rPr lang="zh-CN" sz="21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对角线 = √117，在 10 和 11 之间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（10² = 100，11² = 121）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18412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1-6 火车与例 1-7 对角线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72647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开根号的工具：sqrt( )</a:t>
            </a:r>
          </a:p>
        </p:txBody>
      </p:sp>
      <p:grpSp>
        <p:nvGrpSpPr>
          <p:cNvPr id="10" name="what"/>
          <p:cNvGrpSpPr/>
          <p:nvPr/>
        </p:nvGrpSpPr>
        <p:grpSpPr>
          <a:xfrm>
            <a:off x="827151" y="2165985"/>
            <a:ext cx="10587076" cy="426339"/>
            <a:chOff x="827151" y="2165985"/>
            <a:chExt cx="10587076" cy="426339"/>
          </a:xfrm>
        </p:grpSpPr>
        <p:sp>
          <p:nvSpPr>
            <p:cNvPr id="9" name="TextBox 9"/>
            <p:cNvSpPr txBox="1"/>
            <p:nvPr/>
          </p:nvSpPr>
          <p:spPr>
            <a:xfrm>
              <a:off x="827151" y="2165985"/>
              <a:ext cx="10587076" cy="42633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函数</a:t>
              </a: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是一种实现特定功能的</a:t>
              </a:r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工具</a:t>
              </a: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：把数据放进括号，它算完后把结果</a:t>
              </a:r>
              <a:r>
                <a:rPr lang="zh-CN" sz="218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返回</a:t>
              </a:r>
              <a:r>
                <a:rPr lang="zh-CN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给我们。</a:t>
              </a:r>
            </a:p>
          </p:txBody>
        </p:sp>
      </p:grpSp>
      <p:grpSp>
        <p:nvGrpSpPr>
          <p:cNvPr id="19" name="demo"/>
          <p:cNvGrpSpPr/>
          <p:nvPr/>
        </p:nvGrpSpPr>
        <p:grpSpPr>
          <a:xfrm>
            <a:off x="1524000" y="2967990"/>
            <a:ext cx="8648700" cy="1274445"/>
            <a:chOff x="1524000" y="2967990"/>
            <a:chExt cx="8648700" cy="1274445"/>
          </a:xfrm>
        </p:grpSpPr>
        <p:sp>
          <p:nvSpPr>
            <p:cNvPr id="11" name="Rectangle 11"/>
            <p:cNvSpPr/>
            <p:nvPr/>
          </p:nvSpPr>
          <p:spPr>
            <a:xfrm>
              <a:off x="1524000" y="3095625"/>
              <a:ext cx="1905000" cy="1019175"/>
            </a:xfrm>
            <a:prstGeom prst="roundRect">
              <a:avLst>
                <a:gd name="adj" fmla="val 7477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369144" y="3453765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3543300" y="3439478"/>
              <a:ext cx="762000" cy="331470"/>
            </a:xfrm>
            <a:custGeom>
              <a:avLst/>
              <a:gdLst/>
              <a:ahLst/>
              <a:cxnLst/>
              <a:rect l="l" t="t" r="r" b="b"/>
              <a:pathLst>
                <a:path w="762000" h="331470">
                  <a:moveTo>
                    <a:pt x="0" y="93345"/>
                  </a:moveTo>
                  <a:lnTo>
                    <a:pt x="638175" y="93345"/>
                  </a:lnTo>
                  <a:lnTo>
                    <a:pt x="638175" y="0"/>
                  </a:lnTo>
                  <a:lnTo>
                    <a:pt x="762000" y="165735"/>
                  </a:lnTo>
                  <a:lnTo>
                    <a:pt x="638175" y="331470"/>
                  </a:lnTo>
                  <a:lnTo>
                    <a:pt x="638175" y="239077"/>
                  </a:lnTo>
                  <a:lnTo>
                    <a:pt x="0" y="23907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4419600" y="2967990"/>
              <a:ext cx="2857500" cy="1274445"/>
            </a:xfrm>
            <a:prstGeom prst="roundRect">
              <a:avLst>
                <a:gd name="adj" fmla="val 8969"/>
              </a:avLst>
            </a:prstGeom>
            <a:solidFill>
              <a:srgbClr val="E3ECF7"/>
            </a:solidFill>
            <a:ln w="23812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174580" y="3453765"/>
              <a:ext cx="134754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5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sqrt( )</a:t>
              </a:r>
            </a:p>
          </p:txBody>
        </p:sp>
        <p:sp>
          <p:nvSpPr>
            <p:cNvPr id="16" name="Freeform 16"/>
            <p:cNvSpPr/>
            <p:nvPr/>
          </p:nvSpPr>
          <p:spPr>
            <a:xfrm>
              <a:off x="7391400" y="3439478"/>
              <a:ext cx="762000" cy="331470"/>
            </a:xfrm>
            <a:custGeom>
              <a:avLst/>
              <a:gdLst/>
              <a:ahLst/>
              <a:cxnLst/>
              <a:rect l="l" t="t" r="r" b="b"/>
              <a:pathLst>
                <a:path w="762000" h="331470">
                  <a:moveTo>
                    <a:pt x="0" y="93345"/>
                  </a:moveTo>
                  <a:lnTo>
                    <a:pt x="638175" y="93345"/>
                  </a:lnTo>
                  <a:lnTo>
                    <a:pt x="638175" y="0"/>
                  </a:lnTo>
                  <a:lnTo>
                    <a:pt x="762000" y="165735"/>
                  </a:lnTo>
                  <a:lnTo>
                    <a:pt x="638175" y="331470"/>
                  </a:lnTo>
                  <a:lnTo>
                    <a:pt x="638175" y="239077"/>
                  </a:lnTo>
                  <a:lnTo>
                    <a:pt x="0" y="23907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267700" y="3095625"/>
              <a:ext cx="1905000" cy="1019175"/>
            </a:xfrm>
            <a:prstGeom prst="roundRect">
              <a:avLst>
                <a:gd name="adj" fmla="val 7477"/>
              </a:avLst>
            </a:prstGeom>
            <a:solidFill>
              <a:srgbClr val="EEF5E9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112844" y="3453765"/>
              <a:ext cx="2147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23" name="code"/>
          <p:cNvGrpSpPr/>
          <p:nvPr/>
        </p:nvGrpSpPr>
        <p:grpSpPr>
          <a:xfrm>
            <a:off x="838200" y="4752022"/>
            <a:ext cx="5905500" cy="1198245"/>
            <a:chOff x="838200" y="4752022"/>
            <a:chExt cx="5905500" cy="1198245"/>
          </a:xfrm>
        </p:grpSpPr>
        <p:sp>
          <p:nvSpPr>
            <p:cNvPr id="20" name="Rectangle 20"/>
            <p:cNvSpPr/>
            <p:nvPr/>
          </p:nvSpPr>
          <p:spPr>
            <a:xfrm>
              <a:off x="838200" y="4752022"/>
              <a:ext cx="5905500" cy="119824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838200" y="4752022"/>
              <a:ext cx="38100" cy="11982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036701" y="4957445"/>
              <a:ext cx="4742561" cy="8463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8"/>
                </a:lnSpc>
              </a:pPr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sqrt(9);     </a:t>
              </a:r>
              <a:r>
                <a:rPr lang="zh-CN" sz="21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3</a:t>
              </a:r>
              <a:br>
                <a:rPr lang="zh-CN" sz="21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sqrt(117);   </a:t>
              </a:r>
              <a:r>
                <a:rPr lang="zh-CN" sz="21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10.8167</a:t>
              </a:r>
            </a:p>
          </p:txBody>
        </p:sp>
      </p:grpSp>
      <p:grpSp>
        <p:nvGrpSpPr>
          <p:cNvPr id="28" name="tip"/>
          <p:cNvGrpSpPr/>
          <p:nvPr/>
        </p:nvGrpSpPr>
        <p:grpSpPr>
          <a:xfrm>
            <a:off x="7239000" y="4752022"/>
            <a:ext cx="4114800" cy="1198245"/>
            <a:chOff x="7239000" y="4752022"/>
            <a:chExt cx="4114800" cy="1198245"/>
          </a:xfrm>
        </p:grpSpPr>
        <p:sp>
          <p:nvSpPr>
            <p:cNvPr id="24" name="Rectangle 24"/>
            <p:cNvSpPr/>
            <p:nvPr/>
          </p:nvSpPr>
          <p:spPr>
            <a:xfrm>
              <a:off x="7239000" y="4752022"/>
              <a:ext cx="4114800" cy="1198245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7239000" y="4752022"/>
              <a:ext cx="47625" cy="119824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437882" y="5007610"/>
              <a:ext cx="58674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085582" y="4931410"/>
              <a:ext cx="2368296" cy="84410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12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要先写头文件</a:t>
              </a:r>
              <a:b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&lt;cmath&gt;</a:t>
              </a:r>
            </a:p>
          </p:txBody>
        </p:sp>
      </p:grpSp>
      <p:grpSp>
        <p:nvGrpSpPr>
          <p:cNvPr id="30" name="bookref"/>
          <p:cNvGrpSpPr/>
          <p:nvPr/>
        </p:nvGrpSpPr>
        <p:grpSpPr>
          <a:xfrm>
            <a:off x="9721425" y="6121400"/>
            <a:ext cx="1639233" cy="264033"/>
            <a:chOff x="9721425" y="6121400"/>
            <a:chExt cx="1639233" cy="264033"/>
          </a:xfrm>
        </p:grpSpPr>
        <p:sp>
          <p:nvSpPr>
            <p:cNvPr id="29" name="TextBox 29"/>
            <p:cNvSpPr txBox="1"/>
            <p:nvPr/>
          </p:nvSpPr>
          <p:spPr>
            <a:xfrm>
              <a:off x="9721425" y="6121400"/>
              <a:ext cx="16392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P9 · 例 1-7 下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18412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1-6 火车与例 1-7 对角线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385177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乘方的工具：pow(x, y)</a:t>
            </a:r>
          </a:p>
        </p:txBody>
      </p:sp>
      <p:grpSp>
        <p:nvGrpSpPr>
          <p:cNvPr id="10" name="what"/>
          <p:cNvGrpSpPr/>
          <p:nvPr/>
        </p:nvGrpSpPr>
        <p:grpSpPr>
          <a:xfrm>
            <a:off x="827913" y="2165668"/>
            <a:ext cx="8627234" cy="396050"/>
            <a:chOff x="827913" y="2165668"/>
            <a:chExt cx="8627234" cy="396050"/>
          </a:xfrm>
        </p:grpSpPr>
        <p:sp>
          <p:nvSpPr>
            <p:cNvPr id="9" name="TextBox 9"/>
            <p:cNvSpPr txBox="1"/>
            <p:nvPr/>
          </p:nvSpPr>
          <p:spPr>
            <a:xfrm>
              <a:off x="827913" y="2165668"/>
              <a:ext cx="8627234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pow(x, y)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计算 </a:t>
              </a:r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x 的 y 次方</a:t>
              </a:r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：底数在前，指数在后，中间用逗号隔开。</a:t>
              </a:r>
            </a:p>
          </p:txBody>
        </p:sp>
      </p:grpSp>
      <p:grpSp>
        <p:nvGrpSpPr>
          <p:cNvPr id="28" name="table"/>
          <p:cNvGrpSpPr/>
          <p:nvPr/>
        </p:nvGrpSpPr>
        <p:grpSpPr>
          <a:xfrm>
            <a:off x="838200" y="2683192"/>
            <a:ext cx="10515600" cy="2503171"/>
            <a:chOff x="838200" y="2683192"/>
            <a:chExt cx="10515600" cy="2503171"/>
          </a:xfrm>
        </p:grpSpPr>
        <p:sp>
          <p:nvSpPr>
            <p:cNvPr id="11" name="Rectangle 11"/>
            <p:cNvSpPr/>
            <p:nvPr/>
          </p:nvSpPr>
          <p:spPr>
            <a:xfrm>
              <a:off x="838200" y="2683192"/>
              <a:ext cx="10515600" cy="62293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80313" y="2853372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599813" y="2853372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结果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457313" y="2853372"/>
              <a:ext cx="5644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含义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80313" y="3481070"/>
              <a:ext cx="13666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pow(2, 3)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599813" y="3481070"/>
              <a:ext cx="177615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457313" y="3481070"/>
              <a:ext cx="1094707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× 2 × 2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838200" y="3930015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38200" y="3930015"/>
              <a:ext cx="10515600" cy="62293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0313" y="4104958"/>
              <a:ext cx="13666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pow(6, 2)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599813" y="4104958"/>
              <a:ext cx="3346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36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457313" y="4104958"/>
              <a:ext cx="237278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6²，也可以写 6 * 6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838200" y="4553902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0313" y="4727893"/>
              <a:ext cx="1366639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pow(9, 2)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599813" y="4727893"/>
              <a:ext cx="334656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81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457313" y="4727893"/>
              <a:ext cx="319700" cy="396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9²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838200" y="5176838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3" name="warn"/>
          <p:cNvGrpSpPr/>
          <p:nvPr/>
        </p:nvGrpSpPr>
        <p:grpSpPr>
          <a:xfrm>
            <a:off x="838200" y="5315902"/>
            <a:ext cx="10515600" cy="692468"/>
            <a:chOff x="838200" y="5315902"/>
            <a:chExt cx="10515600" cy="692468"/>
          </a:xfrm>
        </p:grpSpPr>
        <p:sp>
          <p:nvSpPr>
            <p:cNvPr id="29" name="Rectangle 29"/>
            <p:cNvSpPr/>
            <p:nvPr/>
          </p:nvSpPr>
          <p:spPr>
            <a:xfrm>
              <a:off x="838200" y="5315902"/>
              <a:ext cx="10515600" cy="692468"/>
            </a:xfrm>
            <a:prstGeom prst="rect">
              <a:avLst/>
            </a:prstGeom>
            <a:solidFill>
              <a:srgbClr val="FBECEC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8200" y="5315902"/>
              <a:ext cx="47625" cy="6924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037844" y="553561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注意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685544" y="5548312"/>
              <a:ext cx="732028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C++ 里 ^ </a:t>
              </a:r>
              <a:r>
                <a:rPr lang="zh-CN" sz="195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不是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乘方，6^2 算不出 36。乘方要用 </a:t>
              </a:r>
              <a:r>
                <a:rPr 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或者连乘。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18412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1-6 火车与例 1-7 对角线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2896595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1-7 书上的程序</a:t>
            </a:r>
          </a:p>
        </p:txBody>
      </p:sp>
      <p:grpSp>
        <p:nvGrpSpPr>
          <p:cNvPr id="12" name="code"/>
          <p:cNvGrpSpPr/>
          <p:nvPr/>
        </p:nvGrpSpPr>
        <p:grpSpPr>
          <a:xfrm>
            <a:off x="838200" y="2038350"/>
            <a:ext cx="7239000" cy="2874645"/>
            <a:chOff x="838200" y="2038350"/>
            <a:chExt cx="7239000" cy="2874645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7239000" cy="287464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838200" y="2038350"/>
              <a:ext cx="38100" cy="287464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38225" y="2215197"/>
              <a:ext cx="6322314" cy="25565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72"/>
                </a:lnSpc>
              </a:pP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 &lt;iostream&gt;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#include &lt;cmath&gt;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using namespace std;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 main() {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    cout &lt;&lt; sqrt(pow(6, 2) + pow(9, 2)) &lt;&lt; endl;</a:t>
              </a:r>
              <a:br>
                <a:rPr lang="en-US" sz="188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</a:b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    return 0;</a:t>
              </a:r>
              <a:b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4" name="bookref"/>
          <p:cNvGrpSpPr/>
          <p:nvPr/>
        </p:nvGrpSpPr>
        <p:grpSpPr>
          <a:xfrm>
            <a:off x="9328461" y="6121400"/>
            <a:ext cx="2032197" cy="264033"/>
            <a:chOff x="9328461" y="6121400"/>
            <a:chExt cx="2032197" cy="264033"/>
          </a:xfrm>
        </p:grpSpPr>
        <p:sp>
          <p:nvSpPr>
            <p:cNvPr id="13" name="TextBox 13"/>
            <p:cNvSpPr txBox="1"/>
            <p:nvPr/>
          </p:nvSpPr>
          <p:spPr>
            <a:xfrm>
              <a:off x="9328461" y="6121400"/>
              <a:ext cx="20321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P8–9 · 例 1-7 代码</a:t>
              </a:r>
            </a:p>
          </p:txBody>
        </p:sp>
      </p:grpSp>
      <p:grpSp>
        <p:nvGrpSpPr>
          <p:cNvPr id="23" name="console"/>
          <p:cNvGrpSpPr/>
          <p:nvPr/>
        </p:nvGrpSpPr>
        <p:grpSpPr>
          <a:xfrm>
            <a:off x="8572500" y="2038350"/>
            <a:ext cx="2781300" cy="1163955"/>
            <a:chOff x="8572500" y="2038350"/>
            <a:chExt cx="2781300" cy="1163955"/>
          </a:xfrm>
        </p:grpSpPr>
        <p:sp>
          <p:nvSpPr>
            <p:cNvPr id="15" name="Rectangle 15"/>
            <p:cNvSpPr/>
            <p:nvPr/>
          </p:nvSpPr>
          <p:spPr>
            <a:xfrm>
              <a:off x="8572500" y="2038350"/>
              <a:ext cx="2781300" cy="1163955"/>
            </a:xfrm>
            <a:prstGeom prst="roundRect">
              <a:avLst>
                <a:gd name="adj" fmla="val 6547"/>
              </a:avLst>
            </a:prstGeom>
            <a:solidFill>
              <a:srgbClr val="1E1E1E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8572500" y="2038350"/>
              <a:ext cx="2781300" cy="364808"/>
            </a:xfrm>
            <a:prstGeom prst="roundRect">
              <a:avLst>
                <a:gd name="adj" fmla="val 20888"/>
              </a:avLst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572500" y="2266950"/>
              <a:ext cx="2781300" cy="137160"/>
            </a:xfrm>
            <a:prstGeom prst="rect">
              <a:avLst/>
            </a:prstGeom>
            <a:solidFill>
              <a:srgbClr val="3C3C3C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8686800" y="2164080"/>
              <a:ext cx="114300" cy="114300"/>
            </a:xfrm>
            <a:prstGeom prst="ellipse">
              <a:avLst/>
            </a:prstGeom>
            <a:solidFill>
              <a:srgbClr val="FF5F5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8877300" y="2164080"/>
              <a:ext cx="114300" cy="114300"/>
            </a:xfrm>
            <a:prstGeom prst="ellipse">
              <a:avLst/>
            </a:prstGeom>
            <a:solidFill>
              <a:srgbClr val="FEBC2E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9067800" y="2164080"/>
              <a:ext cx="114300" cy="114300"/>
            </a:xfrm>
            <a:prstGeom prst="ellipse">
              <a:avLst/>
            </a:prstGeom>
            <a:solidFill>
              <a:srgbClr val="28C840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365742" y="2123758"/>
              <a:ext cx="5589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BBBBB"/>
                  </a:solidFill>
                  <a:latin typeface="+mn-lt"/>
                  <a:ea typeface="+mn-ea"/>
                  <a:cs typeface="+mn-cs"/>
                </a:rPr>
                <a:t>控制台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732139" y="2671445"/>
              <a:ext cx="122604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rgbClr val="E8E8E8"/>
                  </a:solidFill>
                  <a:latin typeface="+mn-lt"/>
                  <a:ea typeface="+mn-ea"/>
                  <a:cs typeface="+mn-cs"/>
                </a:rPr>
                <a:t>10.8167</a:t>
              </a:r>
            </a:p>
          </p:txBody>
        </p:sp>
      </p:grpSp>
      <p:grpSp>
        <p:nvGrpSpPr>
          <p:cNvPr id="26" name="map"/>
          <p:cNvGrpSpPr/>
          <p:nvPr/>
        </p:nvGrpSpPr>
        <p:grpSpPr>
          <a:xfrm>
            <a:off x="828675" y="5140642"/>
            <a:ext cx="9433834" cy="869633"/>
            <a:chOff x="828675" y="5140642"/>
            <a:chExt cx="9433834" cy="869633"/>
          </a:xfrm>
        </p:grpSpPr>
        <p:sp>
          <p:nvSpPr>
            <p:cNvPr id="24" name="TextBox 24"/>
            <p:cNvSpPr txBox="1"/>
            <p:nvPr/>
          </p:nvSpPr>
          <p:spPr>
            <a:xfrm>
              <a:off x="828675" y="5140642"/>
              <a:ext cx="9433834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从里往外读：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pow(6,2)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= 36，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pow(9,2)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= 81，相加得 117，再 </a:t>
              </a:r>
              <a:r>
                <a:rPr lang="en-US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</a:t>
              </a:r>
              <a:r>
                <a:rPr lang="zh-CN" sz="18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得 10.8167。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28675" y="5642610"/>
              <a:ext cx="6232301" cy="367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检查：10.8167 在 10 和 11 之间，和我们的估计一致。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18412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1-6 火车与例 1-7 对角线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3115437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模拟练习：写出结果</a:t>
            </a:r>
          </a:p>
        </p:txBody>
      </p:sp>
      <p:grpSp>
        <p:nvGrpSpPr>
          <p:cNvPr id="12" name="thead-w"/>
          <p:cNvGrpSpPr/>
          <p:nvPr/>
        </p:nvGrpSpPr>
        <p:grpSpPr>
          <a:xfrm>
            <a:off x="838200" y="2038350"/>
            <a:ext cx="10515600" cy="590550"/>
            <a:chOff x="838200" y="2038350"/>
            <a:chExt cx="10515600" cy="590550"/>
          </a:xfrm>
        </p:grpSpPr>
        <p:sp>
          <p:nvSpPr>
            <p:cNvPr id="9" name="Rectangle 9"/>
            <p:cNvSpPr/>
            <p:nvPr/>
          </p:nvSpPr>
          <p:spPr>
            <a:xfrm>
              <a:off x="838200" y="2038350"/>
              <a:ext cx="10515600" cy="5905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743456" y="22000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代码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410706" y="2200021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  <p:grpSp>
        <p:nvGrpSpPr>
          <p:cNvPr id="27" name="table-w"/>
          <p:cNvGrpSpPr/>
          <p:nvPr/>
        </p:nvGrpSpPr>
        <p:grpSpPr>
          <a:xfrm>
            <a:off x="838200" y="2794000"/>
            <a:ext cx="5429250" cy="2206625"/>
            <a:chOff x="838200" y="2794000"/>
            <a:chExt cx="5429250" cy="2206625"/>
          </a:xfrm>
        </p:grpSpPr>
        <p:sp>
          <p:nvSpPr>
            <p:cNvPr id="13" name="TextBox 13"/>
            <p:cNvSpPr txBox="1"/>
            <p:nvPr/>
          </p:nvSpPr>
          <p:spPr>
            <a:xfrm>
              <a:off x="981456" y="27940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43456" y="2794000"/>
              <a:ext cx="22839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sqrt(16);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838200" y="321945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838200" y="3219450"/>
              <a:ext cx="54292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81456" y="33845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743456" y="3384550"/>
              <a:ext cx="24172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pow(3, 2);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838200" y="381000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81456" y="397510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43456" y="3975100"/>
              <a:ext cx="374995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sqrt(3 * 3 + 4 * 4);</a:t>
              </a:r>
            </a:p>
          </p:txBody>
        </p:sp>
        <p:sp>
          <p:nvSpPr>
            <p:cNvPr id="22" name="Line 22"/>
            <p:cNvSpPr/>
            <p:nvPr/>
          </p:nvSpPr>
          <p:spPr>
            <a:xfrm>
              <a:off x="838200" y="440055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838200" y="4400550"/>
              <a:ext cx="54292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81456" y="456565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④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43456" y="4565650"/>
              <a:ext cx="255049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pow(2, 10);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838200" y="4991100"/>
              <a:ext cx="5429250" cy="9525"/>
            </a:xfrm>
            <a:custGeom>
              <a:avLst/>
              <a:gdLst/>
              <a:ahLst/>
              <a:cxnLst/>
              <a:rect l="l" t="t" r="r" b="b"/>
              <a:pathLst>
                <a:path w="5429250" h="9525">
                  <a:moveTo>
                    <a:pt x="0" y="0"/>
                  </a:moveTo>
                  <a:lnTo>
                    <a:pt x="54292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8" name="answers"/>
          <p:cNvGrpSpPr/>
          <p:nvPr/>
        </p:nvGrpSpPr>
        <p:grpSpPr>
          <a:xfrm>
            <a:off x="6267450" y="2794000"/>
            <a:ext cx="5086350" cy="2206625"/>
            <a:chOff x="6267450" y="2794000"/>
            <a:chExt cx="5086350" cy="2206625"/>
          </a:xfrm>
        </p:grpSpPr>
        <p:sp>
          <p:nvSpPr>
            <p:cNvPr id="28" name="Line 28"/>
            <p:cNvSpPr/>
            <p:nvPr/>
          </p:nvSpPr>
          <p:spPr>
            <a:xfrm>
              <a:off x="6267450" y="3219450"/>
              <a:ext cx="5086350" cy="9525"/>
            </a:xfrm>
            <a:custGeom>
              <a:avLst/>
              <a:gdLst/>
              <a:ahLst/>
              <a:cxnLst/>
              <a:rect l="l" t="t" r="r" b="b"/>
              <a:pathLst>
                <a:path w="5086350" h="9525">
                  <a:moveTo>
                    <a:pt x="0" y="0"/>
                  </a:moveTo>
                  <a:lnTo>
                    <a:pt x="5086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267450" y="3219450"/>
              <a:ext cx="50863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0" name="Line 30"/>
            <p:cNvSpPr/>
            <p:nvPr/>
          </p:nvSpPr>
          <p:spPr>
            <a:xfrm>
              <a:off x="6267450" y="3810000"/>
              <a:ext cx="5086350" cy="9525"/>
            </a:xfrm>
            <a:custGeom>
              <a:avLst/>
              <a:gdLst/>
              <a:ahLst/>
              <a:cxnLst/>
              <a:rect l="l" t="t" r="r" b="b"/>
              <a:pathLst>
                <a:path w="5086350" h="9525">
                  <a:moveTo>
                    <a:pt x="0" y="0"/>
                  </a:moveTo>
                  <a:lnTo>
                    <a:pt x="5086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Line 31"/>
            <p:cNvSpPr/>
            <p:nvPr/>
          </p:nvSpPr>
          <p:spPr>
            <a:xfrm>
              <a:off x="6267450" y="4400550"/>
              <a:ext cx="5086350" cy="9525"/>
            </a:xfrm>
            <a:custGeom>
              <a:avLst/>
              <a:gdLst/>
              <a:ahLst/>
              <a:cxnLst/>
              <a:rect l="l" t="t" r="r" b="b"/>
              <a:pathLst>
                <a:path w="5086350" h="9525">
                  <a:moveTo>
                    <a:pt x="0" y="0"/>
                  </a:moveTo>
                  <a:lnTo>
                    <a:pt x="5086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6267450" y="4400550"/>
              <a:ext cx="5086350" cy="5905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3" name="Line 33"/>
            <p:cNvSpPr/>
            <p:nvPr/>
          </p:nvSpPr>
          <p:spPr>
            <a:xfrm>
              <a:off x="6267450" y="4991100"/>
              <a:ext cx="5086350" cy="9525"/>
            </a:xfrm>
            <a:custGeom>
              <a:avLst/>
              <a:gdLst/>
              <a:ahLst/>
              <a:cxnLst/>
              <a:rect l="l" t="t" r="r" b="b"/>
              <a:pathLst>
                <a:path w="5086350" h="9525">
                  <a:moveTo>
                    <a:pt x="0" y="0"/>
                  </a:moveTo>
                  <a:lnTo>
                    <a:pt x="50863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410706" y="279400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410706" y="33845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410706" y="3975100"/>
              <a:ext cx="21936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括号里先算出 25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410706" y="4565650"/>
              <a:ext cx="5780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1024</a:t>
              </a:r>
            </a:p>
          </p:txBody>
        </p:sp>
      </p:grpSp>
      <p:grpSp>
        <p:nvGrpSpPr>
          <p:cNvPr id="43" name="q"/>
          <p:cNvGrpSpPr/>
          <p:nvPr/>
        </p:nvGrpSpPr>
        <p:grpSpPr>
          <a:xfrm>
            <a:off x="838200" y="5181600"/>
            <a:ext cx="10515600" cy="571500"/>
            <a:chOff x="838200" y="5181600"/>
            <a:chExt cx="10515600" cy="571500"/>
          </a:xfrm>
        </p:grpSpPr>
        <p:sp>
          <p:nvSpPr>
            <p:cNvPr id="39" name="Rectangle 39"/>
            <p:cNvSpPr/>
            <p:nvPr/>
          </p:nvSpPr>
          <p:spPr>
            <a:xfrm>
              <a:off x="838200" y="5181600"/>
              <a:ext cx="10515600" cy="571500"/>
            </a:xfrm>
            <a:prstGeom prst="roundRect">
              <a:avLst>
                <a:gd name="adj" fmla="val 13333"/>
              </a:avLst>
            </a:prstGeom>
            <a:solidFill>
              <a:srgbClr val="E3ECF7"/>
            </a:solidFill>
            <a:ln>
              <a:noFill/>
            </a:ln>
          </p:spPr>
        </p:sp>
        <p:sp>
          <p:nvSpPr>
            <p:cNvPr id="40" name="Rectangle 40"/>
            <p:cNvSpPr/>
            <p:nvPr/>
          </p:nvSpPr>
          <p:spPr>
            <a:xfrm>
              <a:off x="838200" y="5181600"/>
              <a:ext cx="47625" cy="571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38987" y="5346700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追问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686687" y="5359400"/>
              <a:ext cx="793641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忘了写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&lt;cmath&gt;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会怎样？　→ 编译时报错，找不到 sqrt 和 pow。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4184123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四、例 1-6 火车与例 1-7 对角线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90650"/>
            <a:ext cx="4161586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常用的数学函数（表 1-1）</a:t>
            </a:r>
          </a:p>
        </p:txBody>
      </p:sp>
      <p:grpSp>
        <p:nvGrpSpPr>
          <p:cNvPr id="35" name="table"/>
          <p:cNvGrpSpPr/>
          <p:nvPr/>
        </p:nvGrpSpPr>
        <p:grpSpPr>
          <a:xfrm>
            <a:off x="838200" y="2000250"/>
            <a:ext cx="10515600" cy="3095625"/>
            <a:chOff x="838200" y="2000250"/>
            <a:chExt cx="10515600" cy="3095625"/>
          </a:xfrm>
        </p:grpSpPr>
        <p:sp>
          <p:nvSpPr>
            <p:cNvPr id="9" name="Rectangle 9"/>
            <p:cNvSpPr/>
            <p:nvPr/>
          </p:nvSpPr>
          <p:spPr>
            <a:xfrm>
              <a:off x="838200" y="2000250"/>
              <a:ext cx="105156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81837" y="21203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函数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39337" y="2133092"/>
              <a:ext cx="12233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例子 → 结果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15837" y="2120392"/>
              <a:ext cx="48061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作用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81837" y="26447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sqrt(x)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839337" y="2644775"/>
              <a:ext cx="130260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sqrt(9)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315837" y="2644775"/>
              <a:ext cx="149942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算术平方根 √x</a:t>
              </a:r>
            </a:p>
          </p:txBody>
        </p:sp>
        <p:sp>
          <p:nvSpPr>
            <p:cNvPr id="16" name="Line 16"/>
            <p:cNvSpPr/>
            <p:nvPr/>
          </p:nvSpPr>
          <p:spPr>
            <a:xfrm>
              <a:off x="838200" y="30289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838200" y="30289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81837" y="3159125"/>
              <a:ext cx="1163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pow(x, y)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839337" y="3159125"/>
              <a:ext cx="1557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pow(3, 2)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9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315837" y="3159125"/>
              <a:ext cx="117525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的 y 次方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838200" y="35433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981837" y="367347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fabs(x)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839337" y="3673475"/>
              <a:ext cx="16846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fabs(-10)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10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315837" y="3660775"/>
              <a:ext cx="1869897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绝对值：去掉负号</a:t>
              </a:r>
            </a:p>
          </p:txBody>
        </p:sp>
        <p:sp>
          <p:nvSpPr>
            <p:cNvPr id="25" name="Line 25"/>
            <p:cNvSpPr/>
            <p:nvPr/>
          </p:nvSpPr>
          <p:spPr>
            <a:xfrm>
              <a:off x="838200" y="40576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8200" y="4057650"/>
              <a:ext cx="10515600" cy="5143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81837" y="4187825"/>
              <a:ext cx="90898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ceil(x)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839337" y="4187825"/>
              <a:ext cx="155731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ceil(2.1)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3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315837" y="4187825"/>
              <a:ext cx="2529804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向上取整：有小数就进 1</a:t>
              </a:r>
            </a:p>
          </p:txBody>
        </p:sp>
        <p:sp>
          <p:nvSpPr>
            <p:cNvPr id="30" name="Line 30"/>
            <p:cNvSpPr/>
            <p:nvPr/>
          </p:nvSpPr>
          <p:spPr>
            <a:xfrm>
              <a:off x="838200" y="457200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981837" y="4702175"/>
              <a:ext cx="1036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floor(x)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839337" y="4702175"/>
              <a:ext cx="168466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floor(2.9)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→ 2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315837" y="4689475"/>
              <a:ext cx="256453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向下取整：去掉小数部分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838200" y="5086350"/>
              <a:ext cx="10515600" cy="9525"/>
            </a:xfrm>
            <a:custGeom>
              <a:avLst/>
              <a:gdLst/>
              <a:ahLst/>
              <a:cxnLst/>
              <a:rect l="l" t="t" r="r" b="b"/>
              <a:pathLst>
                <a:path w="10515600" h="9525">
                  <a:moveTo>
                    <a:pt x="0" y="0"/>
                  </a:moveTo>
                  <a:lnTo>
                    <a:pt x="105156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39" name="use"/>
          <p:cNvGrpSpPr/>
          <p:nvPr/>
        </p:nvGrpSpPr>
        <p:grpSpPr>
          <a:xfrm>
            <a:off x="838200" y="5257800"/>
            <a:ext cx="10515600" cy="428625"/>
            <a:chOff x="838200" y="5257800"/>
            <a:chExt cx="10515600" cy="428625"/>
          </a:xfrm>
        </p:grpSpPr>
        <p:sp>
          <p:nvSpPr>
            <p:cNvPr id="36" name="Rectangle 36"/>
            <p:cNvSpPr/>
            <p:nvPr/>
          </p:nvSpPr>
          <p:spPr>
            <a:xfrm>
              <a:off x="838200" y="5257800"/>
              <a:ext cx="10515600" cy="4286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838200" y="5257800"/>
              <a:ext cx="38100" cy="4286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963549" y="5362575"/>
              <a:ext cx="8555891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58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cout &lt;&lt; fabs(-2.5) &lt;&lt; " " &lt;&lt; ceil(2.1) &lt;&lt; " " &lt;&lt; floor(2.9);   </a:t>
              </a:r>
              <a:r>
                <a:rPr lang="zh-CN" sz="1580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// 2.5 3 2</a:t>
              </a:r>
            </a:p>
          </p:txBody>
        </p:sp>
      </p:grpSp>
      <p:grpSp>
        <p:nvGrpSpPr>
          <p:cNvPr id="41" name="bookref"/>
          <p:cNvGrpSpPr/>
          <p:nvPr/>
        </p:nvGrpSpPr>
        <p:grpSpPr>
          <a:xfrm>
            <a:off x="9957683" y="6121400"/>
            <a:ext cx="1402975" cy="264033"/>
            <a:chOff x="9957683" y="6121400"/>
            <a:chExt cx="1402975" cy="264033"/>
          </a:xfrm>
        </p:grpSpPr>
        <p:sp>
          <p:nvSpPr>
            <p:cNvPr id="40" name="TextBox 40"/>
            <p:cNvSpPr txBox="1"/>
            <p:nvPr/>
          </p:nvSpPr>
          <p:spPr>
            <a:xfrm>
              <a:off x="9957683" y="6121400"/>
              <a:ext cx="14029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书本 P9 · 表 1-1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-section-slot Placeholder Carrier"/>
          <p:cNvSpPr txBox="1"/>
          <p:nvPr>
            <p:ph type="body" idx="1"/>
          </p:nvPr>
        </p:nvSpPr>
        <p:spPr>
          <a:xfrm>
            <a:off x="998982" y="803275"/>
            <a:ext cx="1152144" cy="41071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1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本讲小结</a:t>
            </a:r>
          </a:p>
        </p:txBody>
      </p:sp>
      <p:sp>
        <p:nvSpPr>
          <p:cNvPr id="8" name="content-title-slot Placeholder Carrier"/>
          <p:cNvSpPr txBox="1"/>
          <p:nvPr>
            <p:ph type="title"/>
          </p:nvPr>
        </p:nvSpPr>
        <p:spPr>
          <a:xfrm>
            <a:off x="825246" y="1377950"/>
            <a:ext cx="1399032" cy="49872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55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本讲小结</a:t>
            </a:r>
          </a:p>
        </p:txBody>
      </p:sp>
      <p:grpSp>
        <p:nvGrpSpPr>
          <p:cNvPr id="10" name="lead"/>
          <p:cNvGrpSpPr/>
          <p:nvPr/>
        </p:nvGrpSpPr>
        <p:grpSpPr>
          <a:xfrm>
            <a:off x="829056" y="2146300"/>
            <a:ext cx="5409819" cy="352044"/>
            <a:chOff x="829056" y="2146300"/>
            <a:chExt cx="5409819" cy="352044"/>
          </a:xfrm>
        </p:grpSpPr>
        <p:sp>
          <p:nvSpPr>
            <p:cNvPr id="9" name="TextBox 9"/>
            <p:cNvSpPr txBox="1"/>
            <p:nvPr/>
          </p:nvSpPr>
          <p:spPr>
            <a:xfrm>
              <a:off x="829056" y="2146300"/>
              <a:ext cx="540981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回到开头："2+4" 和 2+4，现在能说清区别了吗？</a:t>
              </a:r>
            </a:p>
          </p:txBody>
        </p:sp>
      </p:grpSp>
      <p:grpSp>
        <p:nvGrpSpPr>
          <p:cNvPr id="14" name="pt1"/>
          <p:cNvGrpSpPr/>
          <p:nvPr/>
        </p:nvGrpSpPr>
        <p:grpSpPr>
          <a:xfrm>
            <a:off x="895350" y="2800350"/>
            <a:ext cx="7265218" cy="391351"/>
            <a:chOff x="895350" y="2800350"/>
            <a:chExt cx="7265218" cy="391351"/>
          </a:xfrm>
        </p:grpSpPr>
        <p:sp>
          <p:nvSpPr>
            <p:cNvPr id="11" name="Ellipse 11"/>
            <p:cNvSpPr/>
            <p:nvPr/>
          </p:nvSpPr>
          <p:spPr>
            <a:xfrm>
              <a:off x="895350" y="28003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94280" y="28440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81887" y="2854325"/>
              <a:ext cx="677868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带双引号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原样输出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，不带双引号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先计算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；cout 用 &lt;&lt; 一次输出多项</a:t>
              </a:r>
            </a:p>
          </p:txBody>
        </p:sp>
      </p:grpSp>
      <p:grpSp>
        <p:nvGrpSpPr>
          <p:cNvPr id="18" name="pt2"/>
          <p:cNvGrpSpPr/>
          <p:nvPr/>
        </p:nvGrpSpPr>
        <p:grpSpPr>
          <a:xfrm>
            <a:off x="895350" y="3429000"/>
            <a:ext cx="6628465" cy="391351"/>
            <a:chOff x="895350" y="3429000"/>
            <a:chExt cx="6628465" cy="391351"/>
          </a:xfrm>
        </p:grpSpPr>
        <p:sp>
          <p:nvSpPr>
            <p:cNvPr id="15" name="Ellipse 15"/>
            <p:cNvSpPr/>
            <p:nvPr/>
          </p:nvSpPr>
          <p:spPr>
            <a:xfrm>
              <a:off x="895350" y="34290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94280" y="34726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81887" y="3482975"/>
              <a:ext cx="6141928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运算符：+ - * / %；括号 &gt; 乘除取余 &gt; 加减，同级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从左往右</a:t>
              </a:r>
            </a:p>
          </p:txBody>
        </p:sp>
      </p:grpSp>
      <p:grpSp>
        <p:nvGrpSpPr>
          <p:cNvPr id="22" name="pt3"/>
          <p:cNvGrpSpPr/>
          <p:nvPr/>
        </p:nvGrpSpPr>
        <p:grpSpPr>
          <a:xfrm>
            <a:off x="895350" y="4057650"/>
            <a:ext cx="6515586" cy="391351"/>
            <a:chOff x="895350" y="4057650"/>
            <a:chExt cx="6515586" cy="391351"/>
          </a:xfrm>
        </p:grpSpPr>
        <p:sp>
          <p:nvSpPr>
            <p:cNvPr id="19" name="Ellipse 19"/>
            <p:cNvSpPr/>
            <p:nvPr/>
          </p:nvSpPr>
          <p:spPr>
            <a:xfrm>
              <a:off x="895350" y="40576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94280" y="41013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81887" y="4111625"/>
              <a:ext cx="6029049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整数 / 整数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结果是整数，小数直接去掉；想要小数就加 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.0</a:t>
              </a:r>
            </a:p>
          </p:txBody>
        </p:sp>
      </p:grpSp>
      <p:grpSp>
        <p:nvGrpSpPr>
          <p:cNvPr id="26" name="pt4"/>
          <p:cNvGrpSpPr/>
          <p:nvPr/>
        </p:nvGrpSpPr>
        <p:grpSpPr>
          <a:xfrm>
            <a:off x="895350" y="4686300"/>
            <a:ext cx="4046723" cy="391351"/>
            <a:chOff x="895350" y="4686300"/>
            <a:chExt cx="4046723" cy="391351"/>
          </a:xfrm>
        </p:grpSpPr>
        <p:sp>
          <p:nvSpPr>
            <p:cNvPr id="23" name="Ellipse 23"/>
            <p:cNvSpPr/>
            <p:nvPr/>
          </p:nvSpPr>
          <p:spPr>
            <a:xfrm>
              <a:off x="895350" y="468630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94280" y="472998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381887" y="4740275"/>
              <a:ext cx="3560186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% 求</a:t>
              </a:r>
              <a:r>
                <a:rPr lang="zh-CN" sz="172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余数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：14 / 4 = 3，14 % 4 = 2</a:t>
              </a:r>
            </a:p>
          </p:txBody>
        </p:sp>
      </p:grpSp>
      <p:grpSp>
        <p:nvGrpSpPr>
          <p:cNvPr id="30" name="pt5"/>
          <p:cNvGrpSpPr/>
          <p:nvPr/>
        </p:nvGrpSpPr>
        <p:grpSpPr>
          <a:xfrm>
            <a:off x="895350" y="5314950"/>
            <a:ext cx="8735538" cy="391351"/>
            <a:chOff x="895350" y="5314950"/>
            <a:chExt cx="8735538" cy="391351"/>
          </a:xfrm>
        </p:grpSpPr>
        <p:sp>
          <p:nvSpPr>
            <p:cNvPr id="27" name="Ellipse 27"/>
            <p:cNvSpPr/>
            <p:nvPr/>
          </p:nvSpPr>
          <p:spPr>
            <a:xfrm>
              <a:off x="895350" y="5314950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94280" y="5358638"/>
              <a:ext cx="14504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381887" y="5368925"/>
              <a:ext cx="824900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、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等数学函数要 </a:t>
              </a:r>
              <a:r>
                <a:rPr lang="en-US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&lt;cmath&gt;</a:t>
              </a: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；提交代码：复制 → 递交 → 看结果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hw-title"/>
          <p:cNvGrpSpPr/>
          <p:nvPr/>
        </p:nvGrpSpPr>
        <p:grpSpPr>
          <a:xfrm>
            <a:off x="4139184" y="774700"/>
            <a:ext cx="3913632" cy="704088"/>
            <a:chOff x="4139184" y="774700"/>
            <a:chExt cx="3913632" cy="704088"/>
          </a:xfrm>
        </p:grpSpPr>
        <p:sp>
          <p:nvSpPr>
            <p:cNvPr id="4" name="TextBox 4"/>
            <p:cNvSpPr txBox="1"/>
            <p:nvPr/>
          </p:nvSpPr>
          <p:spPr>
            <a:xfrm>
              <a:off x="4139184" y="774700"/>
              <a:ext cx="3913632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6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课后任务与下一讲</a:t>
              </a:r>
            </a:p>
          </p:txBody>
        </p:sp>
      </p:grpSp>
      <p:grpSp>
        <p:nvGrpSpPr>
          <p:cNvPr id="22" name="hw"/>
          <p:cNvGrpSpPr/>
          <p:nvPr/>
        </p:nvGrpSpPr>
        <p:grpSpPr>
          <a:xfrm>
            <a:off x="914400" y="1619250"/>
            <a:ext cx="4953000" cy="4191000"/>
            <a:chOff x="914400" y="1619250"/>
            <a:chExt cx="4953000" cy="4191000"/>
          </a:xfrm>
        </p:grpSpPr>
        <p:sp>
          <p:nvSpPr>
            <p:cNvPr id="6" name="Rectangle 6"/>
            <p:cNvSpPr/>
            <p:nvPr/>
          </p:nvSpPr>
          <p:spPr>
            <a:xfrm>
              <a:off x="9144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7" name="Rectangle 7"/>
            <p:cNvSpPr/>
            <p:nvPr/>
          </p:nvSpPr>
          <p:spPr>
            <a:xfrm>
              <a:off x="9144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8" name="Rectangle 8"/>
            <p:cNvSpPr/>
            <p:nvPr/>
          </p:nvSpPr>
          <p:spPr>
            <a:xfrm>
              <a:off x="914400" y="2000250"/>
              <a:ext cx="4953000" cy="228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1784350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课后提交</a:t>
              </a:r>
            </a:p>
          </p:txBody>
        </p:sp>
        <p:sp>
          <p:nvSpPr>
            <p:cNvPr id="10" name="Ellipse 10"/>
            <p:cNvSpPr/>
            <p:nvPr/>
          </p:nvSpPr>
          <p:spPr>
            <a:xfrm>
              <a:off x="1133475" y="24669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225982" y="25104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72387" y="2476500"/>
              <a:ext cx="242036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完成课后习题：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填空、选择、判断三部分</a:t>
              </a:r>
            </a:p>
          </p:txBody>
        </p:sp>
        <p:sp>
          <p:nvSpPr>
            <p:cNvPr id="13" name="Ellipse 13"/>
            <p:cNvSpPr/>
            <p:nvPr/>
          </p:nvSpPr>
          <p:spPr>
            <a:xfrm>
              <a:off x="1133475" y="33242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225982" y="33676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72387" y="3333750"/>
              <a:ext cx="181965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B0001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（例 1-2 拿苹果）</a:t>
              </a:r>
            </a:p>
          </p:txBody>
        </p:sp>
        <p:sp>
          <p:nvSpPr>
            <p:cNvPr id="16" name="Ellipse 16"/>
            <p:cNvSpPr/>
            <p:nvPr/>
          </p:nvSpPr>
          <p:spPr>
            <a:xfrm>
              <a:off x="1133475" y="418147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225982" y="422490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72387" y="4191000"/>
              <a:ext cx="1819656" cy="642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OJ 提交 B0002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（例 1-3 分苹果）</a:t>
              </a:r>
            </a:p>
          </p:txBody>
        </p:sp>
        <p:sp>
          <p:nvSpPr>
            <p:cNvPr id="19" name="Ellipse 19"/>
            <p:cNvSpPr/>
            <p:nvPr/>
          </p:nvSpPr>
          <p:spPr>
            <a:xfrm>
              <a:off x="1133475" y="5038725"/>
              <a:ext cx="323850" cy="3238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25982" y="5082159"/>
              <a:ext cx="138836" cy="3089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572387" y="5073650"/>
              <a:ext cx="2249983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整理笔记：书本 P4–9</a:t>
              </a:r>
            </a:p>
          </p:txBody>
        </p:sp>
      </p:grpSp>
      <p:grpSp>
        <p:nvGrpSpPr>
          <p:cNvPr id="30" name="next"/>
          <p:cNvGrpSpPr/>
          <p:nvPr/>
        </p:nvGrpSpPr>
        <p:grpSpPr>
          <a:xfrm>
            <a:off x="6324600" y="1619250"/>
            <a:ext cx="4953000" cy="4191000"/>
            <a:chOff x="6324600" y="1619250"/>
            <a:chExt cx="4953000" cy="4191000"/>
          </a:xfrm>
        </p:grpSpPr>
        <p:sp>
          <p:nvSpPr>
            <p:cNvPr id="23" name="Rectangle 23"/>
            <p:cNvSpPr/>
            <p:nvPr/>
          </p:nvSpPr>
          <p:spPr>
            <a:xfrm>
              <a:off x="6324600" y="1619250"/>
              <a:ext cx="4953000" cy="4191000"/>
            </a:xfrm>
            <a:prstGeom prst="roundRect">
              <a:avLst>
                <a:gd name="adj" fmla="val 4545"/>
              </a:avLst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324600" y="1619250"/>
              <a:ext cx="4953000" cy="609600"/>
            </a:xfrm>
            <a:prstGeom prst="roundRect">
              <a:avLst>
                <a:gd name="adj" fmla="val 3125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6324600" y="2000250"/>
              <a:ext cx="4953000" cy="228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80632" y="1784350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下一讲预告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79108" y="256540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变量与常量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82537" y="3213100"/>
              <a:ext cx="1638351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720" b="1" dirty="0">
                  <a:solidFill>
                    <a:srgbClr val="538135"/>
                  </a:solidFill>
                  <a:latin typeface="+mn-lt"/>
                  <a:ea typeface="+mn-ea"/>
                  <a:cs typeface="+mn-cs"/>
                </a:rPr>
                <a:t>带着问题预习：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582537" y="3556000"/>
              <a:ext cx="2944622" cy="10231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 1-2 里如果小 A 拿走的苹果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 2 个变成 3 个，程序要改</a:t>
              </a:r>
              <a:b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</a:br>
              <a:r>
                <a:rPr lang="zh-CN" sz="172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几处？能不能只改一处？</a:t>
              </a:r>
            </a:p>
          </p:txBody>
        </p:sp>
      </p:grpSp>
    </p:spTree>
  </p:cSld>
  <p:clrMapOvr>
    <a:masterClrMapping/>
  </p:clrMapOvr>
  <p:transition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72B49"/>
      </a:dk1>
      <a:lt1>
        <a:srgbClr val="FFFFFF"/>
      </a:lt1>
      <a:dk2>
        <a:srgbClr val="1F497D"/>
      </a:dk2>
      <a:lt2>
        <a:srgbClr val="F3F6FA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CED8E4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2026-11-04T13:13:41Z</dcterms:created>
  <dcterms:modified xsi:type="dcterms:W3CDTF">2026-11-04T13:13:41Z</dcterms:modified>
  <cp:category/>
  <cp:contentStatus/>
</cp:coreProperties>
</file>