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44"/>
  </p:notesMasterIdLst>
  <p:handoutMasterIdLst>
    <p:handoutMasterId r:id="rId45"/>
  </p:handoutMasterIdLst>
  <p:sldIdLst>
    <p:sldId id="365" r:id="rId2"/>
    <p:sldId id="582" r:id="rId3"/>
    <p:sldId id="583" r:id="rId4"/>
    <p:sldId id="288" r:id="rId5"/>
    <p:sldId id="434" r:id="rId6"/>
    <p:sldId id="585" r:id="rId7"/>
    <p:sldId id="586" r:id="rId8"/>
    <p:sldId id="587" r:id="rId9"/>
    <p:sldId id="588" r:id="rId10"/>
    <p:sldId id="433" r:id="rId11"/>
    <p:sldId id="589" r:id="rId12"/>
    <p:sldId id="590" r:id="rId13"/>
    <p:sldId id="436" r:id="rId14"/>
    <p:sldId id="591" r:id="rId15"/>
    <p:sldId id="446" r:id="rId16"/>
    <p:sldId id="447" r:id="rId17"/>
    <p:sldId id="448" r:id="rId18"/>
    <p:sldId id="449" r:id="rId19"/>
    <p:sldId id="450" r:id="rId20"/>
    <p:sldId id="451" r:id="rId21"/>
    <p:sldId id="452" r:id="rId22"/>
    <p:sldId id="453" r:id="rId23"/>
    <p:sldId id="454" r:id="rId24"/>
    <p:sldId id="455" r:id="rId25"/>
    <p:sldId id="456" r:id="rId26"/>
    <p:sldId id="457" r:id="rId27"/>
    <p:sldId id="458" r:id="rId28"/>
    <p:sldId id="459" r:id="rId29"/>
    <p:sldId id="461" r:id="rId30"/>
    <p:sldId id="462" r:id="rId31"/>
    <p:sldId id="463" r:id="rId32"/>
    <p:sldId id="464" r:id="rId33"/>
    <p:sldId id="465" r:id="rId34"/>
    <p:sldId id="592" r:id="rId35"/>
    <p:sldId id="466" r:id="rId36"/>
    <p:sldId id="593" r:id="rId37"/>
    <p:sldId id="594" r:id="rId38"/>
    <p:sldId id="467" r:id="rId39"/>
    <p:sldId id="468" r:id="rId40"/>
    <p:sldId id="469" r:id="rId41"/>
    <p:sldId id="470" r:id="rId42"/>
    <p:sldId id="471" r:id="rId43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3663" autoAdjust="0"/>
  </p:normalViewPr>
  <p:slideViewPr>
    <p:cSldViewPr>
      <p:cViewPr varScale="1">
        <p:scale>
          <a:sx n="119" d="100"/>
          <a:sy n="119" d="100"/>
        </p:scale>
        <p:origin x="279" y="6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1260" y="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62387BE-5D8D-945C-F867-67793D1304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75E30D-43F0-FC39-6ACE-6F2F83AA6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6789-4C39-4A48-8C12-B702515D477F}" type="datetimeFigureOut">
              <a:rPr lang="zh-CN" altLang="en-US" smtClean="0"/>
              <a:t>2026/10/5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4B0695-449D-AA35-D59D-15CA4560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C95CC-76CE-680A-53E5-1B4E6B9964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2938-4D6D-451E-A8FF-488E0B3EF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280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1E5AF-4045-4FAD-917A-507CA13AE336}" type="datetimeFigureOut">
              <a:rPr lang="zh-CN" altLang="en-US" smtClean="0"/>
              <a:t>2026/10/5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D3027-4DB6-404F-8FD9-32049D6A3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16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当我们拿到这道题时，应该怎么下手呢？大家看屏幕，我们一起来顺一下逻辑。</a:t>
            </a:r>
          </a:p>
          <a:p>
            <a:r>
              <a:rPr lang="zh-CN" altLang="en-US" dirty="0"/>
              <a:t>首先，题目中明确说了：‘现在需要编写一个程序，</a:t>
            </a:r>
            <a:r>
              <a:rPr lang="zh-CN" altLang="en-US" b="1" dirty="0"/>
              <a:t>输出两个数字作为答案，中间使用空格分开。</a:t>
            </a:r>
            <a:r>
              <a:rPr lang="zh-CN" altLang="en-US" dirty="0"/>
              <a:t>’ 这就是我们最终要达成的目标。</a:t>
            </a:r>
          </a:p>
          <a:p>
            <a:r>
              <a:rPr lang="zh-CN" altLang="en-US" dirty="0"/>
              <a:t>那么，这两个数字从哪来呢？我们接着看，题目一共有两个问： 第一问：小 </a:t>
            </a:r>
            <a:r>
              <a:rPr lang="en-US" altLang="zh-CN" dirty="0"/>
              <a:t>A </a:t>
            </a:r>
            <a:r>
              <a:rPr lang="zh-CN" altLang="en-US" dirty="0"/>
              <a:t>和 </a:t>
            </a:r>
            <a:r>
              <a:rPr lang="en-US" altLang="zh-CN" dirty="0" err="1"/>
              <a:t>Uim</a:t>
            </a:r>
            <a:r>
              <a:rPr lang="en-US" altLang="zh-CN" dirty="0"/>
              <a:t> </a:t>
            </a:r>
            <a:r>
              <a:rPr lang="zh-CN" altLang="en-US" dirty="0"/>
              <a:t>两个人一共拿走多少苹果？通过给出的条件，我们知道算式应该是 </a:t>
            </a:r>
            <a:r>
              <a:rPr lang="en-US" altLang="zh-CN" dirty="0"/>
              <a:t>2 + 4</a:t>
            </a:r>
            <a:r>
              <a:rPr lang="zh-CN" altLang="en-US" dirty="0"/>
              <a:t>。 第二问：八尾勇能拿走多少苹果？用总数减去前面两人拿走的，算式应该是 </a:t>
            </a:r>
            <a:r>
              <a:rPr lang="en-US" altLang="zh-CN" dirty="0"/>
              <a:t>10 - 2 - 4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也就是说，我们需要通过编程的方法，把这两个问题的答案给解出来。并且，不光要在后台解出来，题目还要求我们</a:t>
            </a:r>
            <a:r>
              <a:rPr lang="zh-CN" altLang="en-US" b="1" dirty="0"/>
              <a:t>输出</a:t>
            </a:r>
            <a:r>
              <a:rPr lang="zh-CN" altLang="en-US" dirty="0"/>
              <a:t>这两个答案数字，而且中间还得加个空格。</a:t>
            </a:r>
          </a:p>
          <a:p>
            <a:r>
              <a:rPr lang="zh-CN" altLang="en-US" dirty="0"/>
              <a:t>既然提到了‘输出’，大家回想一下我们刚刚学的知识：在 </a:t>
            </a:r>
            <a:r>
              <a:rPr lang="en-US" altLang="zh-CN" dirty="0"/>
              <a:t>C++ </a:t>
            </a:r>
            <a:r>
              <a:rPr lang="zh-CN" altLang="en-US" dirty="0"/>
              <a:t>里面，我们要往屏幕上输出东西，是通过什么工具？对，是通过 </a:t>
            </a:r>
            <a:r>
              <a:rPr lang="en-US" altLang="zh-CN" dirty="0" err="1"/>
              <a:t>cout</a:t>
            </a:r>
            <a:r>
              <a:rPr lang="en-US" altLang="zh-CN" dirty="0"/>
              <a:t> </a:t>
            </a:r>
            <a:r>
              <a:rPr lang="zh-CN" altLang="en-US" dirty="0"/>
              <a:t>这个输出指令。</a:t>
            </a:r>
          </a:p>
          <a:p>
            <a:r>
              <a:rPr lang="zh-CN" altLang="en-US" dirty="0"/>
              <a:t>所以，我们的解题思路就非常清晰了：</a:t>
            </a:r>
            <a:r>
              <a:rPr lang="zh-CN" altLang="en-US" b="1" dirty="0"/>
              <a:t>我们就需要通过 </a:t>
            </a:r>
            <a:r>
              <a:rPr lang="en-US" altLang="zh-CN" b="1" dirty="0" err="1"/>
              <a:t>cout</a:t>
            </a:r>
            <a:r>
              <a:rPr lang="zh-CN" altLang="en-US" b="1" dirty="0"/>
              <a:t>，把这两个问题的算式，以及题目要求的空格，连在一起输出出来。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922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思路理清了，接下来我们就是‘拼零件’了</a:t>
            </a:r>
            <a:br>
              <a:rPr lang="en-US" altLang="zh-CN" dirty="0"/>
            </a:br>
            <a:r>
              <a:rPr lang="zh-CN" altLang="en-US" dirty="0"/>
              <a:t>我们请出 </a:t>
            </a:r>
            <a:r>
              <a:rPr lang="en-US" altLang="zh-CN" dirty="0" err="1"/>
              <a:t>cout</a:t>
            </a:r>
            <a:r>
              <a:rPr lang="en-US" altLang="zh-CN" dirty="0"/>
              <a:t> </a:t>
            </a:r>
            <a:r>
              <a:rPr lang="zh-CN" altLang="en-US" dirty="0"/>
              <a:t>加上传送带 </a:t>
            </a:r>
            <a:r>
              <a:rPr lang="en-US" altLang="zh-CN" dirty="0"/>
              <a:t>&lt;&lt;</a:t>
            </a:r>
            <a:r>
              <a:rPr lang="zh-CN" altLang="en-US" dirty="0"/>
              <a:t>。 第一步，把第一个算式 </a:t>
            </a:r>
            <a:r>
              <a:rPr lang="en-US" altLang="zh-CN" dirty="0"/>
              <a:t>2 + 4 </a:t>
            </a:r>
            <a:r>
              <a:rPr lang="zh-CN" altLang="en-US" dirty="0"/>
              <a:t>送进去； 第二步，把第二个算式 </a:t>
            </a:r>
            <a:r>
              <a:rPr lang="en-US" altLang="zh-CN" dirty="0"/>
              <a:t>10 - 2 - 4 </a:t>
            </a:r>
            <a:r>
              <a:rPr lang="zh-CN" altLang="en-US" dirty="0"/>
              <a:t>送进去，第三步，因为题目说中间要用空格分开，那么我们在两个答案中间还需要送入一个用双引号包起来的空格 </a:t>
            </a:r>
            <a:r>
              <a:rPr lang="en-US" altLang="zh-CN" dirty="0"/>
              <a:t>" "</a:t>
            </a:r>
            <a:r>
              <a:rPr lang="zh-CN" altLang="en-US" dirty="0"/>
              <a:t>； ； 最后分号结束这句指令。</a:t>
            </a:r>
          </a:p>
          <a:p>
            <a:r>
              <a:rPr lang="zh-CN" altLang="en-US" dirty="0"/>
              <a:t>这样，我们就把题目要求的一段中文，翻译成了一句计算机能听懂的 </a:t>
            </a:r>
            <a:r>
              <a:rPr lang="en-US" altLang="zh-CN" dirty="0"/>
              <a:t>C++ </a:t>
            </a:r>
            <a:r>
              <a:rPr lang="zh-CN" altLang="en-US" dirty="0"/>
              <a:t>代码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500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思路理清了，接下来我们就是‘拼零件’了</a:t>
            </a:r>
            <a:br>
              <a:rPr lang="en-US" altLang="zh-CN" dirty="0"/>
            </a:br>
            <a:r>
              <a:rPr lang="zh-CN" altLang="en-US" dirty="0"/>
              <a:t>我们请出 </a:t>
            </a:r>
            <a:r>
              <a:rPr lang="en-US" altLang="zh-CN" dirty="0" err="1"/>
              <a:t>cout</a:t>
            </a:r>
            <a:r>
              <a:rPr lang="en-US" altLang="zh-CN" dirty="0"/>
              <a:t> </a:t>
            </a:r>
            <a:r>
              <a:rPr lang="zh-CN" altLang="en-US" dirty="0"/>
              <a:t>加上传送带 </a:t>
            </a:r>
            <a:r>
              <a:rPr lang="en-US" altLang="zh-CN" dirty="0"/>
              <a:t>&lt;&lt;</a:t>
            </a:r>
            <a:r>
              <a:rPr lang="zh-CN" altLang="en-US" dirty="0"/>
              <a:t>。 第一步，把第一个算式 </a:t>
            </a:r>
            <a:r>
              <a:rPr lang="en-US" altLang="zh-CN" dirty="0"/>
              <a:t>2 + 4 </a:t>
            </a:r>
            <a:r>
              <a:rPr lang="zh-CN" altLang="en-US" dirty="0"/>
              <a:t>送进去； 第二步，把第二个算式 </a:t>
            </a:r>
            <a:r>
              <a:rPr lang="en-US" altLang="zh-CN" dirty="0"/>
              <a:t>10 - 2 - 4 </a:t>
            </a:r>
            <a:r>
              <a:rPr lang="zh-CN" altLang="en-US" dirty="0"/>
              <a:t>送进去，第三步，因为题目说中间要用空格分开，那么我们在两个答案中间还需要送入一个用双引号包起来的空格 </a:t>
            </a:r>
            <a:r>
              <a:rPr lang="en-US" altLang="zh-CN" dirty="0"/>
              <a:t>" "</a:t>
            </a:r>
            <a:r>
              <a:rPr lang="zh-CN" altLang="en-US" dirty="0"/>
              <a:t>； ； 最后分号结束这句指令。</a:t>
            </a:r>
          </a:p>
          <a:p>
            <a:r>
              <a:rPr lang="zh-CN" altLang="en-US" dirty="0"/>
              <a:t>这样，我们就把题目要求的一段中文，翻译成了一句计算机能听懂的 </a:t>
            </a:r>
            <a:r>
              <a:rPr lang="en-US" altLang="zh-CN" dirty="0"/>
              <a:t>C++ </a:t>
            </a:r>
            <a:r>
              <a:rPr lang="zh-CN" altLang="en-US" dirty="0"/>
              <a:t>代码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822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190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737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530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778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2506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870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807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302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566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505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400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5747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629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912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557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8280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8602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53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01924" y="2124074"/>
            <a:ext cx="5788660" cy="2734945"/>
          </a:xfrm>
          <a:custGeom>
            <a:avLst/>
            <a:gdLst/>
            <a:ahLst/>
            <a:cxnLst/>
            <a:rect l="l" t="t" r="r" b="b"/>
            <a:pathLst>
              <a:path w="5788659" h="2734945">
                <a:moveTo>
                  <a:pt x="5788152" y="487680"/>
                </a:moveTo>
                <a:lnTo>
                  <a:pt x="5783605" y="442595"/>
                </a:lnTo>
                <a:lnTo>
                  <a:pt x="5770575" y="400608"/>
                </a:lnTo>
                <a:lnTo>
                  <a:pt x="5749963" y="362623"/>
                </a:lnTo>
                <a:lnTo>
                  <a:pt x="5722658" y="329526"/>
                </a:lnTo>
                <a:lnTo>
                  <a:pt x="5689562" y="302221"/>
                </a:lnTo>
                <a:lnTo>
                  <a:pt x="5651576" y="281609"/>
                </a:lnTo>
                <a:lnTo>
                  <a:pt x="5609590" y="268579"/>
                </a:lnTo>
                <a:lnTo>
                  <a:pt x="5564505" y="264033"/>
                </a:lnTo>
                <a:lnTo>
                  <a:pt x="1257414" y="264033"/>
                </a:lnTo>
                <a:lnTo>
                  <a:pt x="1257414" y="261035"/>
                </a:lnTo>
                <a:lnTo>
                  <a:pt x="863561" y="0"/>
                </a:lnTo>
                <a:lnTo>
                  <a:pt x="223875" y="0"/>
                </a:lnTo>
                <a:lnTo>
                  <a:pt x="173736" y="5575"/>
                </a:lnTo>
                <a:lnTo>
                  <a:pt x="127596" y="21501"/>
                </a:lnTo>
                <a:lnTo>
                  <a:pt x="86791" y="46545"/>
                </a:lnTo>
                <a:lnTo>
                  <a:pt x="52705" y="79502"/>
                </a:lnTo>
                <a:lnTo>
                  <a:pt x="26670" y="119138"/>
                </a:lnTo>
                <a:lnTo>
                  <a:pt x="10058" y="164261"/>
                </a:lnTo>
                <a:lnTo>
                  <a:pt x="4216" y="213639"/>
                </a:lnTo>
                <a:lnTo>
                  <a:pt x="4216" y="445757"/>
                </a:lnTo>
                <a:lnTo>
                  <a:pt x="0" y="487680"/>
                </a:lnTo>
                <a:lnTo>
                  <a:pt x="0" y="2510790"/>
                </a:lnTo>
                <a:lnTo>
                  <a:pt x="4533" y="2555887"/>
                </a:lnTo>
                <a:lnTo>
                  <a:pt x="17564" y="2597874"/>
                </a:lnTo>
                <a:lnTo>
                  <a:pt x="38176" y="2635859"/>
                </a:lnTo>
                <a:lnTo>
                  <a:pt x="65481" y="2668955"/>
                </a:lnTo>
                <a:lnTo>
                  <a:pt x="98577" y="2696260"/>
                </a:lnTo>
                <a:lnTo>
                  <a:pt x="136563" y="2716873"/>
                </a:lnTo>
                <a:lnTo>
                  <a:pt x="178549" y="2729903"/>
                </a:lnTo>
                <a:lnTo>
                  <a:pt x="223647" y="2734437"/>
                </a:lnTo>
                <a:lnTo>
                  <a:pt x="5564505" y="2734437"/>
                </a:lnTo>
                <a:lnTo>
                  <a:pt x="5609590" y="2729903"/>
                </a:lnTo>
                <a:lnTo>
                  <a:pt x="5651576" y="2716873"/>
                </a:lnTo>
                <a:lnTo>
                  <a:pt x="5689562" y="2696260"/>
                </a:lnTo>
                <a:lnTo>
                  <a:pt x="5722658" y="2668955"/>
                </a:lnTo>
                <a:lnTo>
                  <a:pt x="5749963" y="2635859"/>
                </a:lnTo>
                <a:lnTo>
                  <a:pt x="5770575" y="2597874"/>
                </a:lnTo>
                <a:lnTo>
                  <a:pt x="5783605" y="2555887"/>
                </a:lnTo>
                <a:lnTo>
                  <a:pt x="5788152" y="2510790"/>
                </a:lnTo>
                <a:lnTo>
                  <a:pt x="5788152" y="487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00627" y="2453640"/>
            <a:ext cx="0" cy="814705"/>
          </a:xfrm>
          <a:custGeom>
            <a:avLst/>
            <a:gdLst/>
            <a:ahLst/>
            <a:cxnLst/>
            <a:rect l="l" t="t" r="r" b="b"/>
            <a:pathLst>
              <a:path h="814704">
                <a:moveTo>
                  <a:pt x="0" y="0"/>
                </a:moveTo>
                <a:lnTo>
                  <a:pt x="0" y="814705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2374074"/>
            <a:ext cx="87502" cy="8750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3259518"/>
            <a:ext cx="87502" cy="8750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323843" y="4146804"/>
            <a:ext cx="2098675" cy="589915"/>
          </a:xfrm>
          <a:custGeom>
            <a:avLst/>
            <a:gdLst/>
            <a:ahLst/>
            <a:cxnLst/>
            <a:rect l="l" t="t" r="r" b="b"/>
            <a:pathLst>
              <a:path w="2098675" h="589914">
                <a:moveTo>
                  <a:pt x="2098548" y="589788"/>
                </a:moveTo>
                <a:lnTo>
                  <a:pt x="152273" y="589788"/>
                </a:lnTo>
                <a:lnTo>
                  <a:pt x="104939" y="582138"/>
                </a:lnTo>
                <a:lnTo>
                  <a:pt x="63805" y="560840"/>
                </a:lnTo>
                <a:lnTo>
                  <a:pt x="31352" y="528367"/>
                </a:lnTo>
                <a:lnTo>
                  <a:pt x="10061" y="487196"/>
                </a:lnTo>
                <a:lnTo>
                  <a:pt x="2412" y="439801"/>
                </a:lnTo>
                <a:lnTo>
                  <a:pt x="2154" y="390910"/>
                </a:lnTo>
                <a:lnTo>
                  <a:pt x="1888" y="342028"/>
                </a:lnTo>
                <a:lnTo>
                  <a:pt x="1618" y="293153"/>
                </a:lnTo>
                <a:lnTo>
                  <a:pt x="1344" y="244285"/>
                </a:lnTo>
                <a:lnTo>
                  <a:pt x="1068" y="195421"/>
                </a:lnTo>
                <a:lnTo>
                  <a:pt x="794" y="146562"/>
                </a:lnTo>
                <a:lnTo>
                  <a:pt x="524" y="97706"/>
                </a:lnTo>
                <a:lnTo>
                  <a:pt x="258" y="48852"/>
                </a:lnTo>
                <a:lnTo>
                  <a:pt x="0" y="0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769095" y="2721863"/>
            <a:ext cx="0" cy="611505"/>
          </a:xfrm>
          <a:custGeom>
            <a:avLst/>
            <a:gdLst/>
            <a:ahLst/>
            <a:cxnLst/>
            <a:rect l="l" t="t" r="r" b="b"/>
            <a:pathLst>
              <a:path h="611504">
                <a:moveTo>
                  <a:pt x="0" y="0"/>
                </a:moveTo>
                <a:lnTo>
                  <a:pt x="0" y="610997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6106" y="2640774"/>
            <a:ext cx="87502" cy="8902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599688"/>
            <a:ext cx="100583" cy="10058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415283"/>
            <a:ext cx="100583" cy="10058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784092"/>
            <a:ext cx="100583" cy="10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91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116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89CA70DD-EB62-FC16-6BB6-2004FF10FAAE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C2A6BCD-217B-5044-CF9E-929555F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416" y="792443"/>
            <a:ext cx="2226472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AD4241-51D0-FB80-E3E8-4468A92481B4}"/>
              </a:ext>
            </a:extLst>
          </p:cNvPr>
          <p:cNvSpPr/>
          <p:nvPr userDrawn="1"/>
        </p:nvSpPr>
        <p:spPr>
          <a:xfrm>
            <a:off x="1805940" y="604991"/>
            <a:ext cx="2752725" cy="573405"/>
          </a:xfrm>
          <a:custGeom>
            <a:avLst/>
            <a:gdLst/>
            <a:ahLst/>
            <a:cxnLst/>
            <a:rect l="l" t="t" r="r" b="b"/>
            <a:pathLst>
              <a:path w="2752725" h="573405">
                <a:moveTo>
                  <a:pt x="2752344" y="211963"/>
                </a:moveTo>
                <a:lnTo>
                  <a:pt x="2744419" y="172770"/>
                </a:lnTo>
                <a:lnTo>
                  <a:pt x="2722842" y="140754"/>
                </a:lnTo>
                <a:lnTo>
                  <a:pt x="2690825" y="119176"/>
                </a:lnTo>
                <a:lnTo>
                  <a:pt x="2651633" y="111252"/>
                </a:lnTo>
                <a:lnTo>
                  <a:pt x="547598" y="111252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11963"/>
                </a:lnTo>
                <a:lnTo>
                  <a:pt x="0" y="249936"/>
                </a:lnTo>
                <a:lnTo>
                  <a:pt x="0" y="472313"/>
                </a:lnTo>
                <a:lnTo>
                  <a:pt x="7912" y="511517"/>
                </a:lnTo>
                <a:lnTo>
                  <a:pt x="29489" y="543534"/>
                </a:lnTo>
                <a:lnTo>
                  <a:pt x="61506" y="565111"/>
                </a:lnTo>
                <a:lnTo>
                  <a:pt x="100711" y="573024"/>
                </a:lnTo>
                <a:lnTo>
                  <a:pt x="2651633" y="573024"/>
                </a:lnTo>
                <a:lnTo>
                  <a:pt x="2690825" y="565111"/>
                </a:lnTo>
                <a:lnTo>
                  <a:pt x="2722842" y="543534"/>
                </a:lnTo>
                <a:lnTo>
                  <a:pt x="2744419" y="511517"/>
                </a:lnTo>
                <a:lnTo>
                  <a:pt x="2752344" y="472313"/>
                </a:lnTo>
                <a:lnTo>
                  <a:pt x="2752344" y="2119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E5C4A157-6355-F6E7-45FB-4F54E0B5247B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0820400" y="595848"/>
            <a:ext cx="527303" cy="600455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F1A70FC4-2D9C-B1F0-89DF-67E3FE5D5F93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851916" y="655284"/>
            <a:ext cx="777240" cy="44348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D92BB433-77A1-3F59-00BF-CF310273A418}"/>
              </a:ext>
            </a:extLst>
          </p:cNvPr>
          <p:cNvSpPr/>
          <p:nvPr userDrawn="1"/>
        </p:nvSpPr>
        <p:spPr>
          <a:xfrm>
            <a:off x="2201481" y="641148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9E8F0760-09AB-D2FD-31EE-3DD30889D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3794" y="736839"/>
            <a:ext cx="2122728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66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8" r:id="rId2"/>
    <p:sldLayoutId id="214748366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13304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《C++</a:t>
            </a:r>
            <a:r>
              <a:rPr sz="2800" spc="-75" dirty="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2800" spc="-5" dirty="0" err="1">
                <a:solidFill>
                  <a:srgbClr val="FFFFFF"/>
                </a:solidFill>
                <a:latin typeface="微软雅黑"/>
                <a:cs typeface="微软雅黑"/>
              </a:rPr>
              <a:t>语言基础</a:t>
            </a: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四则运算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996883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59968" y="3200400"/>
            <a:ext cx="50720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 dirty="0">
                <a:latin typeface="Consolas" panose="020B0609020204030204" pitchFamily="49" charset="0"/>
              </a:rPr>
              <a:t>数学运算</a:t>
            </a:r>
            <a:endParaRPr lang="en-GB" sz="3600" b="1" dirty="0">
              <a:latin typeface="Consolas" panose="020B0609020204030204" pitchFamily="49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80100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"/>
          <p:cNvSpPr/>
          <p:nvPr/>
        </p:nvSpPr>
        <p:spPr>
          <a:xfrm>
            <a:off x="7049101" y="6417707"/>
            <a:ext cx="4389994" cy="25393"/>
          </a:xfrm>
          <a:prstGeom prst="rect">
            <a:avLst/>
          </a:prstGeom>
          <a:solidFill>
            <a:srgbClr val="40404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运算初步</a:t>
            </a:r>
            <a:endParaRPr sz="2200" dirty="0">
              <a:latin typeface="+mj-ea"/>
              <a:ea typeface="+mj-ea"/>
              <a:cs typeface="微软雅黑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E374DFB-97F3-BED6-4DE8-56684E34DD96}"/>
              </a:ext>
            </a:extLst>
          </p:cNvPr>
          <p:cNvSpPr txBox="1"/>
          <p:nvPr/>
        </p:nvSpPr>
        <p:spPr>
          <a:xfrm>
            <a:off x="1219200" y="1640846"/>
            <a:ext cx="9906000" cy="18846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我们之前学习了如何使用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让计算机在屏幕上输出一段用双引号包裹的文字（如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"Hello, World!"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接下来，我们将讲解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是如何进行数学运算的。在开始讲解运算之前，我们先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要了解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一个极其重要的规则：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双引号的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作用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59A7F18-8B12-256F-CB54-8443DE203E08}"/>
              </a:ext>
            </a:extLst>
          </p:cNvPr>
          <p:cNvSpPr txBox="1"/>
          <p:nvPr/>
        </p:nvSpPr>
        <p:spPr>
          <a:xfrm>
            <a:off x="1219200" y="4114800"/>
            <a:ext cx="9829800" cy="18846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带有双引号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""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计算机将其视为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纯文本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。不管里面写了什么，编译器都会像复读机一样原样输出。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没有双引号：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计算机将其视为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数学式子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。编译器会先在后台计算出结果，然后再将结果输出。</a:t>
            </a:r>
          </a:p>
        </p:txBody>
      </p:sp>
    </p:spTree>
    <p:extLst>
      <p:ext uri="{BB962C8B-B14F-4D97-AF65-F5344CB8AC3E}">
        <p14:creationId xmlns:p14="http://schemas.microsoft.com/office/powerpoint/2010/main" val="396309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" name="table 136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5552409"/>
              </p:ext>
            </p:extLst>
          </p:nvPr>
        </p:nvGraphicFramePr>
        <p:xfrm>
          <a:off x="5867400" y="2776522"/>
          <a:ext cx="5410201" cy="3382545"/>
        </p:xfrm>
        <a:graphic>
          <a:graphicData uri="http://schemas.openxmlformats.org/drawingml/2006/table">
            <a:tbl>
              <a:tblPr/>
              <a:tblGrid>
                <a:gridCol w="1806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6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12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+mn-ea"/>
                        </a:rPr>
                        <a:t>数学运算符号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+mn-ea"/>
                        </a:rPr>
                        <a:t>C++</a:t>
                      </a: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+mn-ea"/>
                        </a:rPr>
                        <a:t>符号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zh-CN" altLang="en-US" sz="18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+mn-ea"/>
                        </a:rPr>
                        <a:t>意义</a:t>
                      </a:r>
                      <a:endParaRPr lang="en-US" altLang="en-US" sz="18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69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Consolas" panose="020B0609020204030204" pitchFamily="49" charset="0"/>
                          <a:ea typeface="+mn-ea"/>
                        </a:rPr>
                        <a:t>+</a:t>
                      </a:r>
                      <a:endParaRPr lang="zh-CN" altLang="en-US" sz="3200" b="0" dirty="0"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C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Consolas" panose="020B0609020204030204" pitchFamily="49" charset="0"/>
                          <a:ea typeface="+mn-ea"/>
                        </a:rPr>
                        <a:t>+</a:t>
                      </a:r>
                      <a:endParaRPr lang="zh-CN" altLang="en-US" sz="3200" b="0" dirty="0"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C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+mn-ea"/>
                        </a:rPr>
                        <a:t>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C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61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Consolas" panose="020B0609020204030204" pitchFamily="49" charset="0"/>
                          <a:ea typeface="+mn-ea"/>
                        </a:rPr>
                        <a:t>-</a:t>
                      </a:r>
                      <a:endParaRPr lang="zh-CN" altLang="en-US" sz="3200" b="0" dirty="0"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8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Consolas" panose="020B0609020204030204" pitchFamily="49" charset="0"/>
                          <a:ea typeface="+mn-ea"/>
                        </a:rPr>
                        <a:t>-</a:t>
                      </a:r>
                      <a:endParaRPr lang="zh-CN" altLang="en-US" sz="3200" b="0" dirty="0"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8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+mn-ea"/>
                        </a:rPr>
                        <a:t>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8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799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Consolas" panose="020B0609020204030204" pitchFamily="49" charset="0"/>
                          <a:ea typeface="+mn-ea"/>
                        </a:rPr>
                        <a:t>×</a:t>
                      </a:r>
                      <a:endParaRPr lang="zh-CN" altLang="en-US" sz="3200" b="0" dirty="0"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AF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Consolas" panose="020B0609020204030204" pitchFamily="49" charset="0"/>
                          <a:ea typeface="+mn-ea"/>
                        </a:rPr>
                        <a:t>*</a:t>
                      </a:r>
                      <a:endParaRPr lang="zh-CN" altLang="en-US" sz="3200" b="0" dirty="0"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AF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+mn-ea"/>
                        </a:rPr>
                        <a:t>乘</a:t>
                      </a:r>
                      <a:endParaRPr lang="en-US" altLang="zh-CN" sz="20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AF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799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Consolas" panose="020B0609020204030204" pitchFamily="49" charset="0"/>
                          <a:ea typeface="+mn-ea"/>
                        </a:rPr>
                        <a:t>÷</a:t>
                      </a:r>
                      <a:endParaRPr lang="zh-CN" altLang="en-US" sz="3200" b="0" dirty="0"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Consolas" panose="020B0609020204030204" pitchFamily="49" charset="0"/>
                          <a:ea typeface="+mn-ea"/>
                        </a:rPr>
                        <a:t>/</a:t>
                      </a:r>
                      <a:endParaRPr lang="zh-CN" altLang="en-US" sz="3200" b="0" dirty="0"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+mn-ea"/>
                        </a:rPr>
                        <a:t>除</a:t>
                      </a:r>
                      <a:endParaRPr lang="en-US" altLang="zh-CN" sz="20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583403"/>
                  </a:ext>
                </a:extLst>
              </a:tr>
              <a:tr h="53799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Consolas" panose="020B0609020204030204" pitchFamily="49" charset="0"/>
                          <a:ea typeface="+mn-ea"/>
                        </a:rPr>
                        <a:t>···</a:t>
                      </a:r>
                      <a:endParaRPr lang="zh-CN" altLang="en-US" sz="3200" b="0" dirty="0"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Consolas" panose="020B0609020204030204" pitchFamily="49" charset="0"/>
                          <a:ea typeface="+mn-ea"/>
                        </a:rPr>
                        <a:t>%</a:t>
                      </a:r>
                      <a:endParaRPr lang="zh-CN" altLang="en-US" sz="3200" b="0" dirty="0"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ea typeface="+mn-ea"/>
                        </a:rPr>
                        <a:t>取余数</a:t>
                      </a:r>
                      <a:endParaRPr lang="en-US" altLang="zh-CN" sz="20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076430"/>
                  </a:ext>
                </a:extLst>
              </a:tr>
            </a:tbl>
          </a:graphicData>
        </a:graphic>
      </p:graphicFrame>
      <p:sp>
        <p:nvSpPr>
          <p:cNvPr id="154" name="rect"/>
          <p:cNvSpPr/>
          <p:nvPr/>
        </p:nvSpPr>
        <p:spPr>
          <a:xfrm>
            <a:off x="7192406" y="6527807"/>
            <a:ext cx="4389994" cy="25393"/>
          </a:xfrm>
          <a:prstGeom prst="rect">
            <a:avLst/>
          </a:prstGeom>
          <a:solidFill>
            <a:srgbClr val="40404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运算初步</a:t>
            </a:r>
            <a:endParaRPr sz="2200" dirty="0">
              <a:latin typeface="+mj-ea"/>
              <a:ea typeface="+mj-ea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90600" y="1371600"/>
            <a:ext cx="10448495" cy="11399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err="1"/>
              <a:t>cout</a:t>
            </a:r>
            <a:r>
              <a:rPr lang="en-US" altLang="zh-CN" sz="2400" dirty="0"/>
              <a:t> </a:t>
            </a:r>
            <a:r>
              <a:rPr lang="zh-CN" altLang="en-US" sz="2400" dirty="0"/>
              <a:t>除了输出文字以外，也可以</a:t>
            </a:r>
            <a:r>
              <a:rPr lang="zh-CN" altLang="en-US" sz="2400" b="1" dirty="0">
                <a:solidFill>
                  <a:srgbClr val="FF0000"/>
                </a:solidFill>
              </a:rPr>
              <a:t>输出数学运算</a:t>
            </a:r>
            <a:r>
              <a:rPr lang="zh-CN" altLang="en-US" sz="2400" dirty="0"/>
              <a:t>的结果，注意此时没有添加双引号，大家自己挨个在编程软件中尝试一下。</a:t>
            </a:r>
          </a:p>
        </p:txBody>
      </p:sp>
      <p:sp>
        <p:nvSpPr>
          <p:cNvPr id="5" name="矩形 4"/>
          <p:cNvSpPr/>
          <p:nvPr/>
        </p:nvSpPr>
        <p:spPr>
          <a:xfrm>
            <a:off x="1210105" y="2801784"/>
            <a:ext cx="3505200" cy="32547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cout&lt;&lt;</a:t>
            </a:r>
            <a:r>
              <a:rPr lang="zh-CN" altLang="zh-CN" sz="28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123</a:t>
            </a: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+</a:t>
            </a:r>
            <a:r>
              <a:rPr lang="zh-CN" altLang="zh-CN" sz="28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1142</a:t>
            </a: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;</a:t>
            </a:r>
            <a:b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cout&lt;&lt;</a:t>
            </a:r>
            <a:r>
              <a:rPr lang="zh-CN" altLang="zh-CN" sz="28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122</a:t>
            </a: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-</a:t>
            </a:r>
            <a:r>
              <a:rPr lang="zh-CN" altLang="zh-CN" sz="28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13</a:t>
            </a: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;</a:t>
            </a:r>
            <a:b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cout&lt;&lt;</a:t>
            </a:r>
            <a:r>
              <a:rPr lang="zh-CN" altLang="zh-CN" sz="28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133</a:t>
            </a: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*</a:t>
            </a:r>
            <a:r>
              <a:rPr lang="en-US" altLang="zh-CN" sz="28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2</a:t>
            </a: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;</a:t>
            </a:r>
            <a:b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cout&lt;&lt;</a:t>
            </a:r>
            <a:r>
              <a:rPr lang="zh-CN" altLang="zh-CN" sz="28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12</a:t>
            </a: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/</a:t>
            </a:r>
            <a:r>
              <a:rPr lang="zh-CN" altLang="zh-CN" sz="28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</a:t>
            </a: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;</a:t>
            </a:r>
            <a:b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cout&lt;&lt;</a:t>
            </a:r>
            <a:r>
              <a:rPr lang="en-US" altLang="zh-CN" sz="28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5</a:t>
            </a: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%</a:t>
            </a:r>
            <a:r>
              <a:rPr lang="zh-CN" altLang="zh-CN" sz="28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</a:t>
            </a:r>
            <a:r>
              <a:rPr lang="zh-CN" altLang="zh-CN" sz="28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;</a:t>
            </a:r>
            <a:endParaRPr lang="zh-CN" altLang="zh-CN" sz="5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99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04900" y="2821154"/>
            <a:ext cx="9982200" cy="33510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latin typeface="Consolas" panose="020B0609020204030204" pitchFamily="49" charset="0"/>
              </a:rPr>
              <a:t>例</a:t>
            </a:r>
            <a:r>
              <a:rPr lang="en-US" altLang="zh-CN" sz="2800" b="1" dirty="0">
                <a:latin typeface="Consolas" panose="020B0609020204030204" pitchFamily="49" charset="0"/>
              </a:rPr>
              <a:t>1-2(</a:t>
            </a:r>
            <a:r>
              <a:rPr lang="zh-CN" altLang="en-US" sz="2800" b="1" dirty="0">
                <a:latin typeface="Consolas" panose="020B0609020204030204" pitchFamily="49" charset="0"/>
              </a:rPr>
              <a:t>书本</a:t>
            </a:r>
            <a:r>
              <a:rPr lang="en-US" altLang="zh-CN" sz="2800" b="1" dirty="0">
                <a:latin typeface="Consolas" panose="020B0609020204030204" pitchFamily="49" charset="0"/>
              </a:rPr>
              <a:t>P4</a:t>
            </a:r>
            <a:r>
              <a:rPr lang="zh-CN" altLang="en-US" sz="2800" b="1" dirty="0">
                <a:latin typeface="Consolas" panose="020B0609020204030204" pitchFamily="49" charset="0"/>
              </a:rPr>
              <a:t>页</a:t>
            </a:r>
            <a:r>
              <a:rPr lang="en-US" altLang="zh-CN" sz="2800" b="1" dirty="0">
                <a:latin typeface="Consolas" panose="020B0609020204030204" pitchFamily="49" charset="0"/>
              </a:rPr>
              <a:t>)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Consolas" panose="020B0609020204030204" pitchFamily="49" charset="0"/>
              </a:rPr>
              <a:t>这里有 </a:t>
            </a:r>
            <a:r>
              <a:rPr lang="en-US" altLang="zh-CN" sz="2400" dirty="0">
                <a:latin typeface="Consolas" panose="020B0609020204030204" pitchFamily="49" charset="0"/>
              </a:rPr>
              <a:t>10 </a:t>
            </a:r>
            <a:r>
              <a:rPr lang="zh-CN" altLang="en-US" sz="2400" dirty="0">
                <a:latin typeface="Consolas" panose="020B0609020204030204" pitchFamily="49" charset="0"/>
              </a:rPr>
              <a:t>个苹果，小 </a:t>
            </a:r>
            <a:r>
              <a:rPr lang="en-US" altLang="zh-CN" sz="2400" dirty="0">
                <a:latin typeface="Consolas" panose="020B0609020204030204" pitchFamily="49" charset="0"/>
              </a:rPr>
              <a:t>A </a:t>
            </a:r>
            <a:r>
              <a:rPr lang="zh-CN" altLang="en-US" sz="2400" dirty="0">
                <a:latin typeface="Consolas" panose="020B0609020204030204" pitchFamily="49" charset="0"/>
              </a:rPr>
              <a:t>拿走了 </a:t>
            </a:r>
            <a:r>
              <a:rPr lang="en-US" altLang="zh-CN" sz="2400" dirty="0">
                <a:latin typeface="Consolas" panose="020B0609020204030204" pitchFamily="49" charset="0"/>
              </a:rPr>
              <a:t>2 </a:t>
            </a:r>
            <a:r>
              <a:rPr lang="zh-CN" altLang="en-US" sz="2400" dirty="0">
                <a:latin typeface="Consolas" panose="020B0609020204030204" pitchFamily="49" charset="0"/>
              </a:rPr>
              <a:t>个，</a:t>
            </a:r>
            <a:r>
              <a:rPr lang="en-US" altLang="zh-CN" sz="2400" dirty="0" err="1">
                <a:latin typeface="Consolas" panose="020B0609020204030204" pitchFamily="49" charset="0"/>
              </a:rPr>
              <a:t>Uim</a:t>
            </a:r>
            <a:r>
              <a:rPr lang="en-US" altLang="zh-CN" sz="2400" dirty="0">
                <a:latin typeface="Consolas" panose="020B0609020204030204" pitchFamily="49" charset="0"/>
              </a:rPr>
              <a:t> </a:t>
            </a:r>
            <a:r>
              <a:rPr lang="zh-CN" altLang="en-US" sz="2400" dirty="0">
                <a:latin typeface="Consolas" panose="020B0609020204030204" pitchFamily="49" charset="0"/>
              </a:rPr>
              <a:t>拿走了 </a:t>
            </a:r>
            <a:r>
              <a:rPr lang="en-US" altLang="zh-CN" sz="2400" dirty="0">
                <a:latin typeface="Consolas" panose="020B0609020204030204" pitchFamily="49" charset="0"/>
              </a:rPr>
              <a:t>4 </a:t>
            </a:r>
            <a:r>
              <a:rPr lang="zh-CN" altLang="en-US" sz="2400" dirty="0">
                <a:latin typeface="Consolas" panose="020B0609020204030204" pitchFamily="49" charset="0"/>
              </a:rPr>
              <a:t>个，八尾勇拿走剩下的所有的苹果。我们想知道：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marL="457200" lvl="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zh-CN" altLang="en-US" sz="2400" dirty="0">
                <a:latin typeface="Consolas" panose="020B0609020204030204" pitchFamily="49" charset="0"/>
              </a:rPr>
              <a:t>小</a:t>
            </a:r>
            <a:r>
              <a:rPr lang="en-US" altLang="zh-CN" sz="2400" dirty="0">
                <a:latin typeface="Consolas" panose="020B0609020204030204" pitchFamily="49" charset="0"/>
              </a:rPr>
              <a:t>A </a:t>
            </a:r>
            <a:r>
              <a:rPr lang="zh-CN" altLang="en-US" sz="2400" dirty="0">
                <a:latin typeface="Consolas" panose="020B0609020204030204" pitchFamily="49" charset="0"/>
              </a:rPr>
              <a:t>和 </a:t>
            </a:r>
            <a:r>
              <a:rPr lang="en-US" altLang="zh-CN" sz="2400" dirty="0" err="1">
                <a:latin typeface="Consolas" panose="020B0609020204030204" pitchFamily="49" charset="0"/>
              </a:rPr>
              <a:t>Uim</a:t>
            </a:r>
            <a:r>
              <a:rPr lang="en-US" altLang="zh-CN" sz="2400" dirty="0">
                <a:latin typeface="Consolas" panose="020B0609020204030204" pitchFamily="49" charset="0"/>
              </a:rPr>
              <a:t> </a:t>
            </a:r>
            <a:r>
              <a:rPr lang="zh-CN" altLang="en-US" sz="2400" dirty="0">
                <a:latin typeface="Consolas" panose="020B0609020204030204" pitchFamily="49" charset="0"/>
              </a:rPr>
              <a:t>两个人一共拿走多少苹果？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2. </a:t>
            </a:r>
            <a:r>
              <a:rPr lang="zh-CN" altLang="en-US" sz="2400" dirty="0">
                <a:latin typeface="Consolas" panose="020B0609020204030204" pitchFamily="49" charset="0"/>
              </a:rPr>
              <a:t>八尾勇能拿走多少苹果？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Consolas" panose="020B0609020204030204" pitchFamily="49" charset="0"/>
              </a:rPr>
              <a:t>现在需要编写一个程序，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输出两个数字作为答案，中间使用空格分开。</a:t>
            </a:r>
            <a:endParaRPr kumimoji="0" lang="zh-CN" altLang="zh-CN" sz="4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04900" y="1397719"/>
            <a:ext cx="9982200" cy="11399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了解了 </a:t>
            </a:r>
            <a:r>
              <a:rPr lang="en-US" altLang="zh-CN" sz="2400" dirty="0" err="1"/>
              <a:t>cout</a:t>
            </a:r>
            <a:r>
              <a:rPr lang="en-US" altLang="zh-CN" sz="2400" dirty="0"/>
              <a:t> </a:t>
            </a:r>
            <a:r>
              <a:rPr lang="zh-CN" altLang="en-US" sz="2400" dirty="0"/>
              <a:t>也可以用于</a:t>
            </a:r>
            <a:r>
              <a:rPr lang="zh-CN" altLang="en-US" sz="2400" b="1" dirty="0">
                <a:solidFill>
                  <a:srgbClr val="FF0000"/>
                </a:solidFill>
              </a:rPr>
              <a:t>输出数学运算</a:t>
            </a:r>
            <a:r>
              <a:rPr lang="zh-CN" altLang="en-US" sz="2400" dirty="0"/>
              <a:t>的结果，我们就通过来完成书上的一道例题来加深掌握：</a:t>
            </a:r>
          </a:p>
        </p:txBody>
      </p:sp>
    </p:spTree>
    <p:extLst>
      <p:ext uri="{BB962C8B-B14F-4D97-AF65-F5344CB8AC3E}">
        <p14:creationId xmlns:p14="http://schemas.microsoft.com/office/powerpoint/2010/main" val="159927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7851D71-5487-478F-C6CD-52DAE5B43BCC}"/>
              </a:ext>
            </a:extLst>
          </p:cNvPr>
          <p:cNvSpPr txBox="1"/>
          <p:nvPr/>
        </p:nvSpPr>
        <p:spPr>
          <a:xfrm>
            <a:off x="1122700" y="1524000"/>
            <a:ext cx="10134600" cy="10536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目标：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题目原话：“编写一个程序，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输出</a:t>
            </a:r>
            <a:r>
              <a:rPr lang="zh-CN" altLang="en-US" sz="2000" b="1" dirty="0">
                <a:solidFill>
                  <a:srgbClr val="7030A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两个数字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作为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，中间使用</a:t>
            </a:r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空格分开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。”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86933A6-7BAA-E92E-2B74-6449B7886AB7}"/>
              </a:ext>
            </a:extLst>
          </p:cNvPr>
          <p:cNvSpPr txBox="1"/>
          <p:nvPr/>
        </p:nvSpPr>
        <p:spPr>
          <a:xfrm>
            <a:off x="1122700" y="3047537"/>
            <a:ext cx="10134600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（书本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P4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页）拆解任务：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pitchFamily="34" charset="-122"/>
              <a:cs typeface="+mn-cs"/>
            </a:endParaRPr>
          </a:p>
          <a:p>
            <a:pPr marL="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微软雅黑" panose="020B0503020204020204" pitchFamily="34" charset="-122"/>
              <a:buChar char="•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第一问： 小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A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和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Uim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一共拿走多少苹果？ </a:t>
            </a:r>
          </a:p>
          <a:p>
            <a:pPr marL="742950" marR="0" lvl="1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微软雅黑" panose="020B0503020204020204" pitchFamily="34" charset="-122"/>
              <a:buChar char="•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转化为算式：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2 + 4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pitchFamily="34" charset="-122"/>
              <a:cs typeface="+mn-cs"/>
            </a:endParaRPr>
          </a:p>
          <a:p>
            <a:pPr marL="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微软雅黑" panose="020B0503020204020204" pitchFamily="34" charset="-122"/>
              <a:buChar char="•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第二问： 八尾勇能拿走多少苹果？ </a:t>
            </a:r>
          </a:p>
          <a:p>
            <a:pPr marL="742950" marR="0" lvl="1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微软雅黑" panose="020B0503020204020204" pitchFamily="34" charset="-122"/>
              <a:buChar char="•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转化为算式：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10 - 2 - 4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匹配编程工具：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pitchFamily="34" charset="-122"/>
              <a:cs typeface="+mn-cs"/>
            </a:endParaRPr>
          </a:p>
          <a:p>
            <a:pPr marL="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微软雅黑" panose="020B0503020204020204" pitchFamily="34" charset="-122"/>
              <a:buChar char="•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目标是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“输出”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答案。回顾一下知识：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C++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中负责输出的工具是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cout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。</a:t>
            </a:r>
          </a:p>
          <a:p>
            <a:pPr marL="0" marR="0" lvl="0" indent="-28575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微软雅黑" panose="020B0503020204020204" pitchFamily="34" charset="-122"/>
              <a:buChar char="•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结论：使用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cout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 结合算式和空格，把答案输出出来。</a:t>
            </a:r>
          </a:p>
        </p:txBody>
      </p:sp>
    </p:spTree>
    <p:extLst>
      <p:ext uri="{BB962C8B-B14F-4D97-AF65-F5344CB8AC3E}">
        <p14:creationId xmlns:p14="http://schemas.microsoft.com/office/powerpoint/2010/main" val="84498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0A1386-D97C-55EE-7E6B-FE9D2DD71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377081"/>
            <a:ext cx="10439400" cy="47508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我们就可以像拼装零件一样把最终指令完成了：</a:t>
            </a:r>
            <a:endParaRPr kumimoji="0" lang="en-US" altLang="zh-CN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第一问： 小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A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和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Uim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一共拿走多少苹果？ </a:t>
            </a:r>
            <a:endParaRPr kumimoji="0" lang="en-US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答案一：</a:t>
            </a: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2 + 4</a:t>
            </a: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endParaRPr kumimoji="0" lang="en-US" altLang="zh-CN" sz="20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</a:rPr>
              <a:t>第二问： 八尾勇能拿走多少苹果？ </a:t>
            </a:r>
            <a:endParaRPr kumimoji="0" lang="zh-CN" altLang="zh-CN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答案二：</a:t>
            </a: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10 - 2 - 4</a:t>
            </a: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endParaRPr lang="en-US" altLang="zh-CN" sz="2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kumimoji="0" lang="zh-CN" altLang="en-US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而题目还说了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中间使用空格分开，所以在两个答案中间还需要添加一个空格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分隔符（空格）：</a:t>
            </a: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“ ”</a:t>
            </a: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(注意</a:t>
            </a:r>
            <a:r>
              <a:rPr kumimoji="0" lang="zh-CN" altLang="en-US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这里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必须用双引号包起来</a:t>
            </a:r>
            <a:r>
              <a:rPr kumimoji="0" lang="zh-CN" altLang="en-US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，因为我们需要将空格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其视为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纯文本，让编译器原样输出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最终组装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成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的 C++ 语句：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cout &lt;&lt; 2 + 4 &lt;&lt; " " &lt;&lt; 10 - 2 - 4;</a:t>
            </a: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291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B5F7E2E-116E-BD81-0981-2E2485DF82AA}"/>
              </a:ext>
            </a:extLst>
          </p:cNvPr>
          <p:cNvSpPr txBox="1"/>
          <p:nvPr/>
        </p:nvSpPr>
        <p:spPr>
          <a:xfrm>
            <a:off x="1371600" y="1346936"/>
            <a:ext cx="9525000" cy="14284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最后只需要将代码填写在基础程序中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将核心逻辑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&lt;&lt; 2 + 4 &lt;&lt; “ ” &lt;&lt; 10 - 2 - 4;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填入到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main() { ... }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的大括号内部。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1279FC6-AE51-1478-FFDF-8F6C731C42AE}"/>
              </a:ext>
            </a:extLst>
          </p:cNvPr>
          <p:cNvSpPr txBox="1"/>
          <p:nvPr/>
        </p:nvSpPr>
        <p:spPr>
          <a:xfrm>
            <a:off x="1371600" y="5867400"/>
            <a:ext cx="95250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预期运行结果：屏幕上弹出一个黑色的控制台窗口，第一行显示：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6 4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F9CF27C-8BEB-0D94-78E9-269172BFCBA1}"/>
              </a:ext>
            </a:extLst>
          </p:cNvPr>
          <p:cNvSpPr txBox="1"/>
          <p:nvPr/>
        </p:nvSpPr>
        <p:spPr>
          <a:xfrm>
            <a:off x="1371600" y="3149254"/>
            <a:ext cx="9525000" cy="234423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#include &lt;iostream&gt;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using namespace std;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main()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核心代码填入此处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4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-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-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4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    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03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CF0DD84-FBDB-00BC-16D5-EC50E20463C8}"/>
              </a:ext>
            </a:extLst>
          </p:cNvPr>
          <p:cNvSpPr txBox="1"/>
          <p:nvPr/>
        </p:nvSpPr>
        <p:spPr>
          <a:xfrm>
            <a:off x="1066800" y="3581400"/>
            <a:ext cx="10058400" cy="25887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第一步：本地验证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在正式提交之前，请确保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本地运行是正确的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</a:p>
          <a:p>
            <a:pPr marL="0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微软雅黑" panose="020B0503020204020204" pitchFamily="34" charset="-122"/>
              <a:buAutoNum type="arabicPeriod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本地运行：在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Dev-C++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中输入好代码，并按下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F11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观察结果。 </a:t>
            </a:r>
          </a:p>
          <a:p>
            <a:pPr marL="457200" marR="0" lvl="1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控制台显示的数字必须是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6 4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（中间有一个空格），且没有多余的文字。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CC0AB15-3F49-B468-EFD0-87C40EB43F0C}"/>
              </a:ext>
            </a:extLst>
          </p:cNvPr>
          <p:cNvSpPr txBox="1"/>
          <p:nvPr/>
        </p:nvSpPr>
        <p:spPr>
          <a:xfrm>
            <a:off x="1066800" y="1573830"/>
            <a:ext cx="10058400" cy="14229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我们已经写好了代码，也在自己的电脑上运行成功了。那么，我们的代码是否能经受住各种复杂情况的考验呢？现在，我们要把代码提交到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OJ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（在线评测系统）中，让这位智能考官为我们打分。</a:t>
            </a:r>
          </a:p>
        </p:txBody>
      </p:sp>
    </p:spTree>
    <p:extLst>
      <p:ext uri="{BB962C8B-B14F-4D97-AF65-F5344CB8AC3E}">
        <p14:creationId xmlns:p14="http://schemas.microsoft.com/office/powerpoint/2010/main" val="43405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5F43F4A-3441-4758-A3AB-28DFA604878C}"/>
              </a:ext>
            </a:extLst>
          </p:cNvPr>
          <p:cNvSpPr txBox="1"/>
          <p:nvPr/>
        </p:nvSpPr>
        <p:spPr>
          <a:xfrm>
            <a:off x="685800" y="1686052"/>
            <a:ext cx="6019800" cy="3948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第一步：打开浏览器并访问网站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启动浏览器：在桌面上找到浏览器的图标，用鼠标左键双击打开。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输入网址：在浏览器最上方的地址栏中，输入网址：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zmwl.online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，然后按下键盘上的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Enter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（回车）键。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输入用户名和密码登录，初始密码统一为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zmwl0000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登录成功后即可看到如右图所示的欢迎界面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784CA2DC-0ED6-EE4E-D839-204C86695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1652185"/>
            <a:ext cx="419211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5F43F4A-3441-4758-A3AB-28DFA604878C}"/>
              </a:ext>
            </a:extLst>
          </p:cNvPr>
          <p:cNvSpPr txBox="1"/>
          <p:nvPr/>
        </p:nvSpPr>
        <p:spPr>
          <a:xfrm>
            <a:off x="990600" y="1371600"/>
            <a:ext cx="10210800" cy="22897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第二步：选择题目并提交答案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定位题目：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上方的</a:t>
            </a:r>
            <a:r>
              <a:rPr lang="zh-CN" altLang="en-US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题库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，并在网站的题目列表中，寻找编号为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B0001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的题目并点击，点击即可进入题目的详细界面。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/>
              <a:t>现在我们需要把你写在 </a:t>
            </a:r>
            <a:r>
              <a:rPr lang="en-US" altLang="zh-CN" b="1" dirty="0"/>
              <a:t>Dev-C++</a:t>
            </a:r>
            <a:r>
              <a:rPr lang="zh-CN" altLang="en-US" dirty="0"/>
              <a:t> 里的代码搬到网站上去。请大家切换回 </a:t>
            </a:r>
            <a:r>
              <a:rPr lang="en-US" altLang="zh-CN" dirty="0"/>
              <a:t>Dev-C++ </a:t>
            </a:r>
            <a:r>
              <a:rPr lang="zh-CN" altLang="en-US" dirty="0"/>
              <a:t>软件窗口。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B54CFF3-0650-5584-8271-6F9D3D1A257B}"/>
              </a:ext>
            </a:extLst>
          </p:cNvPr>
          <p:cNvSpPr txBox="1"/>
          <p:nvPr/>
        </p:nvSpPr>
        <p:spPr>
          <a:xfrm>
            <a:off x="990600" y="3810000"/>
            <a:ext cx="10210800" cy="253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全选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(Ctrl + A)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左手按住键盘左下角的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Ctrl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键不要松开，然后按一下字母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键。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你会发现代码区的背景全部变成了蓝色。这代表你已经把所有代码都圈起来了。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复制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(Ctrl + C)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继续按住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Ctrl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键，按一下字母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键。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电脑屏幕上虽然没变化，但代码已经被复制好存在于电脑的剪贴板中了。</a:t>
            </a:r>
          </a:p>
        </p:txBody>
      </p:sp>
    </p:spTree>
    <p:extLst>
      <p:ext uri="{BB962C8B-B14F-4D97-AF65-F5344CB8AC3E}">
        <p14:creationId xmlns:p14="http://schemas.microsoft.com/office/powerpoint/2010/main" val="368183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B54CFF3-0650-5584-8271-6F9D3D1A257B}"/>
              </a:ext>
            </a:extLst>
          </p:cNvPr>
          <p:cNvSpPr txBox="1"/>
          <p:nvPr/>
        </p:nvSpPr>
        <p:spPr>
          <a:xfrm>
            <a:off x="990600" y="1500844"/>
            <a:ext cx="10210800" cy="33658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lt"/>
                <a:ea typeface="微软雅黑" panose="020B0503020204020204" pitchFamily="34" charset="-122"/>
              </a:rPr>
              <a:t>第三步：网站递交与粘贴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j-lt"/>
                <a:ea typeface="微软雅黑" panose="020B0503020204020204" pitchFamily="34" charset="-122"/>
              </a:rPr>
              <a:t>点击递交：回到浏览器，在 </a:t>
            </a:r>
            <a:r>
              <a:rPr lang="en-US" altLang="zh-CN" sz="2000" dirty="0">
                <a:latin typeface="+mj-lt"/>
                <a:ea typeface="微软雅黑" panose="020B0503020204020204" pitchFamily="34" charset="-122"/>
              </a:rPr>
              <a:t>B0001 </a:t>
            </a:r>
            <a:r>
              <a:rPr lang="zh-CN" altLang="en-US" sz="2000" dirty="0">
                <a:latin typeface="+mj-lt"/>
                <a:ea typeface="微软雅黑" panose="020B0503020204020204" pitchFamily="34" charset="-122"/>
              </a:rPr>
              <a:t>题目页面找到并点击</a:t>
            </a:r>
            <a:r>
              <a:rPr lang="zh-CN" altLang="en-US" sz="2000" b="1" dirty="0">
                <a:solidFill>
                  <a:srgbClr val="C00000"/>
                </a:solidFill>
                <a:latin typeface="+mj-lt"/>
                <a:ea typeface="微软雅黑" panose="020B0503020204020204" pitchFamily="34" charset="-122"/>
              </a:rPr>
              <a:t>递交</a:t>
            </a:r>
            <a:r>
              <a:rPr lang="zh-CN" altLang="en-US" sz="2000" dirty="0">
                <a:latin typeface="+mj-lt"/>
                <a:ea typeface="微软雅黑" panose="020B0503020204020204" pitchFamily="34" charset="-122"/>
              </a:rPr>
              <a:t>按钮（在右上角）。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j-lt"/>
                <a:ea typeface="微软雅黑" panose="020B0503020204020204" pitchFamily="34" charset="-122"/>
              </a:rPr>
              <a:t>进入输入框：你会看到一个很大的空白输入框，这就是我们</a:t>
            </a:r>
            <a:r>
              <a:rPr lang="zh-CN" altLang="en-US" sz="2000" b="1" dirty="0">
                <a:latin typeface="+mj-lt"/>
                <a:ea typeface="微软雅黑" panose="020B0503020204020204" pitchFamily="34" charset="-122"/>
              </a:rPr>
              <a:t>要放代码的地方</a:t>
            </a:r>
            <a:r>
              <a:rPr lang="zh-CN" altLang="en-US" sz="2000" dirty="0">
                <a:latin typeface="+mj-lt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j-lt"/>
                <a:ea typeface="微软雅黑" panose="020B0503020204020204" pitchFamily="34" charset="-122"/>
              </a:rPr>
              <a:t>粘贴 </a:t>
            </a:r>
            <a:r>
              <a:rPr lang="en-US" altLang="zh-CN" sz="2000" dirty="0">
                <a:latin typeface="+mj-lt"/>
                <a:ea typeface="微软雅黑" panose="020B0503020204020204" pitchFamily="34" charset="-122"/>
              </a:rPr>
              <a:t>(Ctrl + V)</a:t>
            </a:r>
            <a:r>
              <a:rPr lang="zh-CN" altLang="en-US" sz="2000" dirty="0">
                <a:latin typeface="+mj-lt"/>
                <a:ea typeface="微软雅黑" panose="020B0503020204020204" pitchFamily="34" charset="-122"/>
              </a:rPr>
              <a:t>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j-lt"/>
                <a:ea typeface="微软雅黑" panose="020B0503020204020204" pitchFamily="34" charset="-122"/>
              </a:rPr>
              <a:t>鼠标左键先点击一下这个空白框，确保光标在闪烁。然后按住 </a:t>
            </a:r>
            <a:r>
              <a:rPr lang="en-US" altLang="zh-CN" sz="2000" dirty="0">
                <a:latin typeface="+mj-lt"/>
                <a:ea typeface="微软雅黑" panose="020B0503020204020204" pitchFamily="34" charset="-122"/>
              </a:rPr>
              <a:t>Ctrl</a:t>
            </a:r>
            <a:r>
              <a:rPr lang="zh-CN" altLang="en-US" sz="2000" dirty="0">
                <a:latin typeface="+mj-lt"/>
                <a:ea typeface="微软雅黑" panose="020B0503020204020204" pitchFamily="34" charset="-122"/>
              </a:rPr>
              <a:t> 键不放，按一下字母 </a:t>
            </a:r>
            <a:r>
              <a:rPr lang="en-US" altLang="zh-CN" sz="2000" dirty="0">
                <a:latin typeface="+mj-lt"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latin typeface="+mj-lt"/>
                <a:ea typeface="微软雅黑" panose="020B0503020204020204" pitchFamily="34" charset="-122"/>
              </a:rPr>
              <a:t> 键。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j-lt"/>
                <a:ea typeface="微软雅黑" panose="020B0503020204020204" pitchFamily="34" charset="-122"/>
              </a:rPr>
              <a:t>你就会发现，刚才在软件里写的代码，整齐地出现在了网页上！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22663E5-98E8-65E5-5194-FC5A0A06C122}"/>
              </a:ext>
            </a:extLst>
          </p:cNvPr>
          <p:cNvSpPr txBox="1"/>
          <p:nvPr/>
        </p:nvSpPr>
        <p:spPr>
          <a:xfrm>
            <a:off x="1447800" y="5715000"/>
            <a:ext cx="95250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最后点击下方的</a:t>
            </a:r>
            <a:r>
              <a:rPr lang="zh-CN" altLang="en-US" sz="24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递交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按钮。点击后。你会看到系统正在评测你的代码。</a:t>
            </a:r>
          </a:p>
        </p:txBody>
      </p:sp>
    </p:spTree>
    <p:extLst>
      <p:ext uri="{BB962C8B-B14F-4D97-AF65-F5344CB8AC3E}">
        <p14:creationId xmlns:p14="http://schemas.microsoft.com/office/powerpoint/2010/main" val="281254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四则运算初步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967" y="1657594"/>
            <a:ext cx="8991600" cy="448293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800600" y="1799727"/>
            <a:ext cx="1257075" cy="4623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100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分满分</a:t>
            </a:r>
            <a:endParaRPr lang="en-US" altLang="zh-CN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右箭头 7"/>
          <p:cNvSpPr/>
          <p:nvPr/>
        </p:nvSpPr>
        <p:spPr>
          <a:xfrm rot="10800000">
            <a:off x="3810000" y="1847641"/>
            <a:ext cx="762000" cy="366544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905000" y="4343400"/>
            <a:ext cx="8658404" cy="1676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09600" y="3373949"/>
            <a:ext cx="1704063" cy="5078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latin typeface="Consolas" panose="020B0609020204030204" pitchFamily="49" charset="0"/>
              </a:rPr>
              <a:t>你提交的代码</a:t>
            </a:r>
            <a:endParaRPr lang="en-US" altLang="zh-CN" b="1" dirty="0">
              <a:latin typeface="Consolas" panose="020B0609020204030204" pitchFamily="49" charset="0"/>
            </a:endParaRPr>
          </a:p>
        </p:txBody>
      </p:sp>
      <p:sp>
        <p:nvSpPr>
          <p:cNvPr id="13" name="右箭头 12"/>
          <p:cNvSpPr/>
          <p:nvPr/>
        </p:nvSpPr>
        <p:spPr>
          <a:xfrm rot="3157271">
            <a:off x="1479146" y="3898461"/>
            <a:ext cx="549208" cy="43200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361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四则运算初步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0994684-873D-1768-58A3-6FF641EA0429}"/>
              </a:ext>
            </a:extLst>
          </p:cNvPr>
          <p:cNvSpPr txBox="1"/>
          <p:nvPr/>
        </p:nvSpPr>
        <p:spPr>
          <a:xfrm>
            <a:off x="1066800" y="1565091"/>
            <a:ext cx="9982200" cy="5810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系统的判题反馈主要有这几种：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3A413B2-49CC-A60D-2E79-9C03B96B4798}"/>
              </a:ext>
            </a:extLst>
          </p:cNvPr>
          <p:cNvSpPr txBox="1"/>
          <p:nvPr/>
        </p:nvSpPr>
        <p:spPr>
          <a:xfrm>
            <a:off x="1066800" y="2667000"/>
            <a:ext cx="9982200" cy="18846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如果你看到绿色的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AC (Accepted)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：恭喜你，满分通过！。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如果你看到红色的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WA (Wrong Answer)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：说明输出答案不对。请检查你的 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cout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里是不是加了其他东西，或者没加空格。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如果你看到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CE (Compile Error)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：说明代码有语法错误，翻译官无法翻译你的代码。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B9F7F62-1C73-E7F7-737C-9CE969A19AA0}"/>
              </a:ext>
            </a:extLst>
          </p:cNvPr>
          <p:cNvSpPr txBox="1"/>
          <p:nvPr/>
        </p:nvSpPr>
        <p:spPr>
          <a:xfrm>
            <a:off x="1066800" y="4953000"/>
            <a:ext cx="9982200" cy="965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完成了这一步，才算真正完成了一次程序的编写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每次写程序的流程都是这样的：</a:t>
            </a:r>
            <a:r>
              <a:rPr lang="zh-CN" altLang="en-US" sz="2000" b="1" dirty="0"/>
              <a:t>理解需求 </a:t>
            </a:r>
            <a:r>
              <a:rPr lang="en-US" altLang="zh-CN" sz="2000" b="1" dirty="0"/>
              <a:t>-&gt; </a:t>
            </a:r>
            <a:r>
              <a:rPr lang="zh-CN" altLang="en-US" sz="2000" b="1" dirty="0"/>
              <a:t>逻辑设计 </a:t>
            </a:r>
            <a:r>
              <a:rPr lang="en-US" altLang="zh-CN" sz="2000" b="1" dirty="0"/>
              <a:t>-&gt; </a:t>
            </a:r>
            <a:r>
              <a:rPr lang="zh-CN" altLang="en-US" sz="2000" b="1" dirty="0"/>
              <a:t>代码实现 </a:t>
            </a:r>
            <a:r>
              <a:rPr lang="en-US" altLang="zh-CN" sz="2000" b="1" dirty="0"/>
              <a:t>-&gt; </a:t>
            </a:r>
            <a:r>
              <a:rPr lang="zh-CN" altLang="en-US" sz="2000" b="1" dirty="0"/>
              <a:t>平台验证。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9181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/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237481"/>
              </p:ext>
            </p:extLst>
          </p:nvPr>
        </p:nvGraphicFramePr>
        <p:xfrm>
          <a:off x="914398" y="3650784"/>
          <a:ext cx="10210799" cy="68580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3408512">
                  <a:extLst>
                    <a:ext uri="{9D8B030D-6E8A-4147-A177-3AD203B41FA5}">
                      <a16:colId xmlns:a16="http://schemas.microsoft.com/office/drawing/2014/main" val="4036991724"/>
                    </a:ext>
                  </a:extLst>
                </a:gridCol>
                <a:gridCol w="3393775">
                  <a:extLst>
                    <a:ext uri="{9D8B030D-6E8A-4147-A177-3AD203B41FA5}">
                      <a16:colId xmlns:a16="http://schemas.microsoft.com/office/drawing/2014/main" val="1003203500"/>
                    </a:ext>
                  </a:extLst>
                </a:gridCol>
                <a:gridCol w="3408512">
                  <a:extLst>
                    <a:ext uri="{9D8B030D-6E8A-4147-A177-3AD203B41FA5}">
                      <a16:colId xmlns:a16="http://schemas.microsoft.com/office/drawing/2014/main" val="3358881866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1590675" algn="l" rtl="0" eaLnBrk="0">
                        <a:lnSpc>
                          <a:spcPct val="100000"/>
                        </a:lnSpc>
                      </a:pPr>
                      <a:r>
                        <a:rPr sz="2800" b="1" kern="0" spc="890" dirty="0"/>
                        <a:t>÷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61099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kern="0" spc="80" dirty="0"/>
                        <a:t>/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50368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kern="0" spc="-10" dirty="0"/>
                        <a:t>除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43467829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826766" y="1468207"/>
            <a:ext cx="10386061" cy="19607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我们前面学习了</a:t>
            </a:r>
            <a:r>
              <a:rPr lang="en-US" altLang="zh-CN" sz="2800" dirty="0"/>
              <a:t>C++</a:t>
            </a:r>
            <a:r>
              <a:rPr lang="zh-CN" altLang="en-US" sz="2800" dirty="0"/>
              <a:t>中的四则运算，其中加减乘，取余以及运算顺序都与我们小学数学中所学习的是一致的。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但是</a:t>
            </a:r>
            <a:r>
              <a:rPr lang="en-US" altLang="zh-CN" sz="2800" dirty="0"/>
              <a:t>C++</a:t>
            </a:r>
            <a:r>
              <a:rPr lang="zh-CN" altLang="en-US" sz="2800" dirty="0"/>
              <a:t>中除法有点</a:t>
            </a:r>
            <a:r>
              <a:rPr lang="zh-CN" altLang="en-US" sz="2800" b="1" dirty="0"/>
              <a:t>特殊</a:t>
            </a:r>
            <a:r>
              <a:rPr lang="zh-CN" altLang="en-US" sz="2800" dirty="0"/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ECD90F4-3A0F-B039-855D-C9736BAF0FE0}"/>
              </a:ext>
            </a:extLst>
          </p:cNvPr>
          <p:cNvSpPr txBox="1"/>
          <p:nvPr/>
        </p:nvSpPr>
        <p:spPr>
          <a:xfrm>
            <a:off x="5638800" y="4517315"/>
            <a:ext cx="4861561" cy="185178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</a:t>
            </a:r>
            <a:r>
              <a:rPr lang="fr-FR" altLang="zh-CN" sz="28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/</a:t>
            </a:r>
            <a:r>
              <a:rPr lang="fr-FR" altLang="zh-CN" sz="28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&lt;&lt;endl;</a:t>
            </a:r>
          </a:p>
          <a:p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</a:t>
            </a:r>
            <a:r>
              <a:rPr lang="fr-FR" altLang="zh-CN" sz="2800" dirty="0">
                <a:solidFill>
                  <a:srgbClr val="098658"/>
                </a:solidFill>
                <a:latin typeface="Consolas" panose="020B0609020204030204" pitchFamily="49" charset="0"/>
              </a:rPr>
              <a:t>5.0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/</a:t>
            </a:r>
            <a:r>
              <a:rPr lang="fr-FR" altLang="zh-CN" sz="28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&lt;&lt;endl;</a:t>
            </a:r>
          </a:p>
          <a:p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</a:t>
            </a:r>
            <a:r>
              <a:rPr lang="fr-FR" altLang="zh-CN" sz="28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/</a:t>
            </a:r>
            <a:r>
              <a:rPr lang="fr-FR" altLang="zh-CN" sz="2800" dirty="0">
                <a:solidFill>
                  <a:srgbClr val="098658"/>
                </a:solidFill>
                <a:latin typeface="Consolas" panose="020B0609020204030204" pitchFamily="49" charset="0"/>
              </a:rPr>
              <a:t>2.0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&lt;&lt;endl;</a:t>
            </a:r>
          </a:p>
          <a:p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</a:t>
            </a:r>
            <a:r>
              <a:rPr lang="fr-FR" altLang="zh-CN" sz="2800" dirty="0">
                <a:solidFill>
                  <a:srgbClr val="098658"/>
                </a:solidFill>
                <a:latin typeface="Consolas" panose="020B0609020204030204" pitchFamily="49" charset="0"/>
              </a:rPr>
              <a:t>5.0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/</a:t>
            </a:r>
            <a:r>
              <a:rPr lang="fr-FR" altLang="zh-CN" sz="2800" dirty="0">
                <a:solidFill>
                  <a:srgbClr val="098658"/>
                </a:solidFill>
                <a:latin typeface="Consolas" panose="020B0609020204030204" pitchFamily="49" charset="0"/>
              </a:rPr>
              <a:t>2.0</a:t>
            </a:r>
            <a:r>
              <a:rPr lang="fr-FR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&lt;&lt;endl;</a:t>
            </a:r>
            <a:endParaRPr lang="zh-CN" altLang="en-US" sz="28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EC16727-A2B1-92A7-DF5C-AB5F87F4A7EB}"/>
              </a:ext>
            </a:extLst>
          </p:cNvPr>
          <p:cNvSpPr txBox="1"/>
          <p:nvPr/>
        </p:nvSpPr>
        <p:spPr>
          <a:xfrm>
            <a:off x="1295400" y="5181600"/>
            <a:ext cx="3962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推断右侧表达式的结果</a:t>
            </a:r>
            <a:r>
              <a:rPr lang="en-US" altLang="zh-CN" sz="2800" dirty="0"/>
              <a:t>: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04966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05000" y="1600200"/>
            <a:ext cx="800100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dirty="0"/>
              <a:t>实际运行一下程序，说说看你发现了什么？</a:t>
            </a: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/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067800" y="2548618"/>
            <a:ext cx="1752600" cy="36769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dirty="0"/>
              <a:t>2</a:t>
            </a:r>
          </a:p>
          <a:p>
            <a:pPr algn="ctr">
              <a:lnSpc>
                <a:spcPct val="150000"/>
              </a:lnSpc>
            </a:pPr>
            <a:r>
              <a:rPr lang="en-US" altLang="zh-CN" sz="4000" dirty="0"/>
              <a:t>2.5</a:t>
            </a:r>
          </a:p>
          <a:p>
            <a:pPr algn="ctr">
              <a:lnSpc>
                <a:spcPct val="150000"/>
              </a:lnSpc>
            </a:pPr>
            <a:r>
              <a:rPr lang="en-US" altLang="zh-CN" sz="4000" dirty="0"/>
              <a:t>2.5</a:t>
            </a:r>
          </a:p>
          <a:p>
            <a:pPr algn="ctr">
              <a:lnSpc>
                <a:spcPct val="150000"/>
              </a:lnSpc>
            </a:pPr>
            <a:r>
              <a:rPr lang="en-US" altLang="zh-CN" sz="4000" dirty="0"/>
              <a:t>2.5</a:t>
            </a:r>
            <a:endParaRPr lang="zh-CN" altLang="en-US" sz="4000" dirty="0"/>
          </a:p>
        </p:txBody>
      </p:sp>
      <p:sp>
        <p:nvSpPr>
          <p:cNvPr id="6" name="右箭头 5"/>
          <p:cNvSpPr/>
          <p:nvPr/>
        </p:nvSpPr>
        <p:spPr>
          <a:xfrm>
            <a:off x="8229600" y="4114800"/>
            <a:ext cx="6858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62000" y="2494244"/>
            <a:ext cx="7151370" cy="37856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altLang="zh-CN" sz="4000" dirty="0">
                <a:latin typeface="Consolas" panose="020B0609020204030204" pitchFamily="49" charset="0"/>
              </a:rPr>
              <a:t>1.cout&lt;&lt; 5/2 &lt;&lt; endl;</a:t>
            </a:r>
          </a:p>
          <a:p>
            <a:pPr>
              <a:lnSpc>
                <a:spcPct val="150000"/>
              </a:lnSpc>
            </a:pPr>
            <a:r>
              <a:rPr lang="fr-FR" altLang="zh-CN" sz="4000" dirty="0">
                <a:latin typeface="Consolas" panose="020B0609020204030204" pitchFamily="49" charset="0"/>
              </a:rPr>
              <a:t>2.cout&lt;&lt; 5.0/2 &lt;&lt; endl;</a:t>
            </a:r>
          </a:p>
          <a:p>
            <a:pPr>
              <a:lnSpc>
                <a:spcPct val="150000"/>
              </a:lnSpc>
            </a:pPr>
            <a:r>
              <a:rPr lang="fr-FR" altLang="zh-CN" sz="4000" dirty="0">
                <a:latin typeface="Consolas" panose="020B0609020204030204" pitchFamily="49" charset="0"/>
              </a:rPr>
              <a:t>3.cout&lt;&lt; 5/2.0 &lt;&lt; endl;</a:t>
            </a:r>
          </a:p>
          <a:p>
            <a:pPr>
              <a:lnSpc>
                <a:spcPct val="150000"/>
              </a:lnSpc>
            </a:pPr>
            <a:r>
              <a:rPr lang="fr-FR" altLang="zh-CN" sz="4000" dirty="0">
                <a:latin typeface="Consolas" panose="020B0609020204030204" pitchFamily="49" charset="0"/>
              </a:rPr>
              <a:t>4.cout&lt;&lt; 5.0/2.0 &lt;&lt; endl;</a:t>
            </a:r>
          </a:p>
        </p:txBody>
      </p:sp>
    </p:spTree>
    <p:extLst>
      <p:ext uri="{BB962C8B-B14F-4D97-AF65-F5344CB8AC3E}">
        <p14:creationId xmlns:p14="http://schemas.microsoft.com/office/powerpoint/2010/main" val="1141888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/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95400" y="1333143"/>
            <a:ext cx="9601200" cy="24006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整数相除（整除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，书本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P6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页倒数第四自然段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）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当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两个整数相除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时，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结果仍然是整数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，小数部分会被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截断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（而不是四舍五入）。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cout &lt;&lt; 7 / 2 &lt;&lt; endl; // 输出 3，而不是 3.5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注意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：7 除以 2 本应得到 3.5，但由于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整数相除的结果仍然是整数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，小数部分被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截断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所以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结果是 3。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295400" y="3886200"/>
            <a:ext cx="9601200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浮点数相除（正常数学除法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，书本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P7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页第五自然段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）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如果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至少有一个数是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小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数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，除法结果才会是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带小数的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cout &lt;&lt; 7.0 / 2 &lt;&lt; endl; // 输出 3.5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规则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：如果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除数或被除数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其中一个是</a:t>
            </a:r>
            <a:r>
              <a:rPr lang="zh-CN" altLang="en-US" sz="2000" b="1" dirty="0">
                <a:latin typeface="Consolas" panose="020B0609020204030204" pitchFamily="49" charset="0"/>
              </a:rPr>
              <a:t>小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数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，C++ 会自动进行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浮点除法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，结果带小数。</a:t>
            </a:r>
          </a:p>
        </p:txBody>
      </p:sp>
    </p:spTree>
    <p:extLst>
      <p:ext uri="{BB962C8B-B14F-4D97-AF65-F5344CB8AC3E}">
        <p14:creationId xmlns:p14="http://schemas.microsoft.com/office/powerpoint/2010/main" val="389772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71599" y="1564727"/>
            <a:ext cx="9196293" cy="14269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a typeface="+mj-ea"/>
              </a:rPr>
              <a:t>题目实例：</a:t>
            </a:r>
            <a:endParaRPr lang="en-US" altLang="zh-CN" sz="2000" b="1" dirty="0"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+mj-ea"/>
              </a:rPr>
              <a:t>小六有</a:t>
            </a:r>
            <a:r>
              <a:rPr lang="en-US" altLang="zh-CN" sz="2000" dirty="0">
                <a:ea typeface="+mj-ea"/>
              </a:rPr>
              <a:t>6</a:t>
            </a:r>
            <a:r>
              <a:rPr lang="zh-CN" altLang="en-US" sz="2000" dirty="0">
                <a:ea typeface="+mj-ea"/>
              </a:rPr>
              <a:t>元钱，小六弟弟小七有</a:t>
            </a:r>
            <a:r>
              <a:rPr lang="en-US" altLang="zh-CN" sz="2000" dirty="0">
                <a:ea typeface="+mj-ea"/>
              </a:rPr>
              <a:t>5</a:t>
            </a:r>
            <a:r>
              <a:rPr lang="zh-CN" altLang="en-US" sz="2000" dirty="0">
                <a:ea typeface="+mj-ea"/>
              </a:rPr>
              <a:t>元钱，小七大哭不公平。妈妈决定把两人的零花钱收起来，重新分得一样多。请编写一个程序计算一下，每个人应该得到多少钱？</a:t>
            </a: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68787" y="755958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/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71599" y="4058330"/>
            <a:ext cx="9196293" cy="22159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sing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i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cout &lt;&lt; 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(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6 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+ </a:t>
            </a:r>
            <a:r>
              <a:rPr lang="en-US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5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) / 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2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  <a:endParaRPr lang="en-US" altLang="zh-CN" sz="2400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return 0;</a:t>
            </a:r>
            <a:endParaRPr lang="zh-CN" altLang="zh-CN" sz="2400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582788A-7609-6EDD-25FA-2FA09A37633A}"/>
              </a:ext>
            </a:extLst>
          </p:cNvPr>
          <p:cNvSpPr txBox="1"/>
          <p:nvPr/>
        </p:nvSpPr>
        <p:spPr>
          <a:xfrm>
            <a:off x="1377980" y="3500803"/>
            <a:ext cx="9196293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Consolas" panose="020B0609020204030204" pitchFamily="49" charset="0"/>
              </a:rPr>
              <a:t>如下所示的代码正确吗？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358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box 176"/>
          <p:cNvSpPr/>
          <p:nvPr/>
        </p:nvSpPr>
        <p:spPr>
          <a:xfrm>
            <a:off x="491585" y="1578406"/>
            <a:ext cx="11104244" cy="10147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2800" dirty="0"/>
          </a:p>
        </p:txBody>
      </p:sp>
      <p:pic>
        <p:nvPicPr>
          <p:cNvPr id="182" name="picture 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95945" y="4780673"/>
            <a:ext cx="312990" cy="374599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09523" y="4403060"/>
            <a:ext cx="158797" cy="103224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280329" y="4504425"/>
            <a:ext cx="158275" cy="102885"/>
          </a:xfrm>
          <a:prstGeom prst="rect">
            <a:avLst/>
          </a:prstGeom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/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76132" y="3539653"/>
            <a:ext cx="9196293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cout &lt;&lt; 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(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6 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+ </a:t>
            </a:r>
            <a:r>
              <a:rPr lang="en-US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5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) / 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2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  <a:endParaRPr lang="en-US" altLang="zh-CN" sz="2400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return 0;</a:t>
            </a:r>
            <a:endParaRPr lang="zh-CN" altLang="zh-CN" sz="2400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2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 flipH="1">
            <a:off x="5736438" y="4190664"/>
            <a:ext cx="2485460" cy="1055200"/>
          </a:xfrm>
          <a:prstGeom prst="rect">
            <a:avLst/>
          </a:prstGeom>
        </p:spPr>
      </p:pic>
      <p:sp>
        <p:nvSpPr>
          <p:cNvPr id="11" name="textbox 224"/>
          <p:cNvSpPr/>
          <p:nvPr/>
        </p:nvSpPr>
        <p:spPr>
          <a:xfrm flipH="1">
            <a:off x="6225051" y="4318853"/>
            <a:ext cx="2070829" cy="727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indent="1905" algn="l" rtl="0" eaLnBrk="0">
              <a:lnSpc>
                <a:spcPct val="96000"/>
              </a:lnSpc>
            </a:pPr>
            <a:r>
              <a:rPr sz="24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怎么会是5呢？   </a:t>
            </a:r>
            <a:r>
              <a:rPr sz="24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我的零花钱呀！</a:t>
            </a:r>
            <a:endParaRPr lang="en-US" altLang="en-US" sz="24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85E5275-35CB-8C55-4626-AAA727B28D74}"/>
              </a:ext>
            </a:extLst>
          </p:cNvPr>
          <p:cNvSpPr/>
          <p:nvPr/>
        </p:nvSpPr>
        <p:spPr>
          <a:xfrm>
            <a:off x="1371599" y="1564727"/>
            <a:ext cx="9196293" cy="14269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a typeface="+mj-ea"/>
              </a:rPr>
              <a:t>题目实例：</a:t>
            </a:r>
            <a:endParaRPr lang="en-US" altLang="zh-CN" sz="2000" b="1" dirty="0"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+mj-ea"/>
              </a:rPr>
              <a:t>小六有</a:t>
            </a:r>
            <a:r>
              <a:rPr lang="en-US" altLang="zh-CN" sz="2000" dirty="0">
                <a:ea typeface="+mj-ea"/>
              </a:rPr>
              <a:t>6</a:t>
            </a:r>
            <a:r>
              <a:rPr lang="zh-CN" altLang="en-US" sz="2000" dirty="0">
                <a:ea typeface="+mj-ea"/>
              </a:rPr>
              <a:t>元钱，小六弟弟小七有</a:t>
            </a:r>
            <a:r>
              <a:rPr lang="en-US" altLang="zh-CN" sz="2000" dirty="0">
                <a:ea typeface="+mj-ea"/>
              </a:rPr>
              <a:t>5</a:t>
            </a:r>
            <a:r>
              <a:rPr lang="zh-CN" altLang="en-US" sz="2000" dirty="0">
                <a:ea typeface="+mj-ea"/>
              </a:rPr>
              <a:t>元钱，小七大哭不公平。妈妈决定把两人的零花钱收起来，重新分得一样多。请编写一个程序计算一下，每个人应该得到多少钱？</a:t>
            </a:r>
          </a:p>
        </p:txBody>
      </p:sp>
    </p:spTree>
    <p:extLst>
      <p:ext uri="{BB962C8B-B14F-4D97-AF65-F5344CB8AC3E}">
        <p14:creationId xmlns:p14="http://schemas.microsoft.com/office/powerpoint/2010/main" val="2605164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box 176"/>
          <p:cNvSpPr/>
          <p:nvPr/>
        </p:nvSpPr>
        <p:spPr>
          <a:xfrm>
            <a:off x="491585" y="1578406"/>
            <a:ext cx="11104244" cy="10147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2800" dirty="0"/>
          </a:p>
        </p:txBody>
      </p:sp>
      <p:pic>
        <p:nvPicPr>
          <p:cNvPr id="182" name="picture 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95945" y="4780673"/>
            <a:ext cx="312990" cy="374599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09523" y="4403060"/>
            <a:ext cx="158797" cy="103224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280329" y="4504425"/>
            <a:ext cx="158275" cy="102885"/>
          </a:xfrm>
          <a:prstGeom prst="rect">
            <a:avLst/>
          </a:prstGeom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/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76132" y="3539653"/>
            <a:ext cx="9196293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cout &lt;&lt; 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(</a:t>
            </a:r>
            <a:r>
              <a:rPr lang="zh-CN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6 + 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5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) / 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2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  <a:endParaRPr lang="en-US" altLang="zh-CN" sz="2400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return 0;</a:t>
            </a:r>
            <a:endParaRPr lang="zh-CN" altLang="zh-CN" sz="2400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2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 flipH="1">
            <a:off x="5736438" y="4190664"/>
            <a:ext cx="2485460" cy="1055200"/>
          </a:xfrm>
          <a:prstGeom prst="rect">
            <a:avLst/>
          </a:prstGeom>
        </p:spPr>
      </p:pic>
      <p:sp>
        <p:nvSpPr>
          <p:cNvPr id="11" name="textbox 224"/>
          <p:cNvSpPr/>
          <p:nvPr/>
        </p:nvSpPr>
        <p:spPr>
          <a:xfrm flipH="1">
            <a:off x="6225051" y="4318853"/>
            <a:ext cx="2070829" cy="727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indent="1905" algn="l" rtl="0" eaLnBrk="0">
              <a:lnSpc>
                <a:spcPct val="96000"/>
              </a:lnSpc>
            </a:pPr>
            <a:r>
              <a:rPr sz="24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怎么会是5呢？   </a:t>
            </a:r>
            <a:r>
              <a:rPr sz="24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我的零花钱呀！</a:t>
            </a:r>
            <a:endParaRPr lang="en-US" altLang="en-US" sz="2400" dirty="0"/>
          </a:p>
        </p:txBody>
      </p:sp>
      <p:grpSp>
        <p:nvGrpSpPr>
          <p:cNvPr id="15" name="group 26"/>
          <p:cNvGrpSpPr/>
          <p:nvPr/>
        </p:nvGrpSpPr>
        <p:grpSpPr>
          <a:xfrm>
            <a:off x="4038600" y="5467561"/>
            <a:ext cx="2438400" cy="519430"/>
            <a:chOff x="-12700" y="-12700"/>
            <a:chExt cx="875664" cy="519430"/>
          </a:xfrm>
        </p:grpSpPr>
        <p:pic>
          <p:nvPicPr>
            <p:cNvPr id="16" name="picture 26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849998" cy="469614"/>
            </a:xfrm>
            <a:prstGeom prst="rect">
              <a:avLst/>
            </a:prstGeom>
          </p:spPr>
        </p:pic>
        <p:sp>
          <p:nvSpPr>
            <p:cNvPr id="17" name="textbox 262"/>
            <p:cNvSpPr/>
            <p:nvPr/>
          </p:nvSpPr>
          <p:spPr>
            <a:xfrm>
              <a:off x="-12700" y="-12700"/>
              <a:ext cx="875664" cy="5194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700" dirty="0"/>
            </a:p>
            <a:p>
              <a:pPr marL="16827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2000" kern="0" spc="140" dirty="0" err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整数</a:t>
              </a:r>
              <a:r>
                <a:rPr lang="zh-CN" altLang="en-US" sz="2000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相加还是整数</a:t>
              </a:r>
              <a:endParaRPr lang="en-US" altLang="en-US" sz="2000" dirty="0"/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8B7CF4CE-AE8D-48EF-5B8B-0CCDA73EFC6A}"/>
              </a:ext>
            </a:extLst>
          </p:cNvPr>
          <p:cNvSpPr/>
          <p:nvPr/>
        </p:nvSpPr>
        <p:spPr>
          <a:xfrm>
            <a:off x="1371599" y="1564727"/>
            <a:ext cx="9196293" cy="14269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a typeface="+mj-ea"/>
              </a:rPr>
              <a:t>题目实例：</a:t>
            </a:r>
            <a:endParaRPr lang="en-US" altLang="zh-CN" sz="2000" b="1" dirty="0"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+mj-ea"/>
              </a:rPr>
              <a:t>小六有</a:t>
            </a:r>
            <a:r>
              <a:rPr lang="en-US" altLang="zh-CN" sz="2000" dirty="0">
                <a:ea typeface="+mj-ea"/>
              </a:rPr>
              <a:t>6</a:t>
            </a:r>
            <a:r>
              <a:rPr lang="zh-CN" altLang="en-US" sz="2000" dirty="0">
                <a:ea typeface="+mj-ea"/>
              </a:rPr>
              <a:t>元钱，小六弟弟小七有</a:t>
            </a:r>
            <a:r>
              <a:rPr lang="en-US" altLang="zh-CN" sz="2000" dirty="0">
                <a:ea typeface="+mj-ea"/>
              </a:rPr>
              <a:t>5</a:t>
            </a:r>
            <a:r>
              <a:rPr lang="zh-CN" altLang="en-US" sz="2000" dirty="0">
                <a:ea typeface="+mj-ea"/>
              </a:rPr>
              <a:t>元钱，小七大哭不公平。妈妈决定把两人的零花钱收起来，重新分得一样多。请编写一个程序计算一下，每个人应该得到多少钱？</a:t>
            </a:r>
          </a:p>
        </p:txBody>
      </p:sp>
    </p:spTree>
    <p:extLst>
      <p:ext uri="{BB962C8B-B14F-4D97-AF65-F5344CB8AC3E}">
        <p14:creationId xmlns:p14="http://schemas.microsoft.com/office/powerpoint/2010/main" val="4217337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95945" y="2808954"/>
            <a:ext cx="312990" cy="374599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09523" y="2431341"/>
            <a:ext cx="158797" cy="103224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280329" y="2532706"/>
            <a:ext cx="158275" cy="102885"/>
          </a:xfrm>
          <a:prstGeom prst="rect">
            <a:avLst/>
          </a:prstGeom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/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76132" y="1567934"/>
            <a:ext cx="9196293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cout &lt;&lt; 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(</a:t>
            </a:r>
            <a:r>
              <a:rPr lang="zh-CN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6 + 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5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) / 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2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  <a:endParaRPr lang="en-US" altLang="zh-CN" sz="2400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return 0;</a:t>
            </a:r>
            <a:endParaRPr lang="zh-CN" altLang="zh-CN" sz="2400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5" name="group 26"/>
          <p:cNvGrpSpPr/>
          <p:nvPr/>
        </p:nvGrpSpPr>
        <p:grpSpPr>
          <a:xfrm>
            <a:off x="4572000" y="3519706"/>
            <a:ext cx="2438400" cy="519430"/>
            <a:chOff x="-12700" y="-12700"/>
            <a:chExt cx="875664" cy="519430"/>
          </a:xfrm>
        </p:grpSpPr>
        <p:pic>
          <p:nvPicPr>
            <p:cNvPr id="16" name="picture 26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849998" cy="469614"/>
            </a:xfrm>
            <a:prstGeom prst="rect">
              <a:avLst/>
            </a:prstGeom>
          </p:spPr>
        </p:pic>
        <p:sp>
          <p:nvSpPr>
            <p:cNvPr id="17" name="textbox 262"/>
            <p:cNvSpPr/>
            <p:nvPr/>
          </p:nvSpPr>
          <p:spPr>
            <a:xfrm>
              <a:off x="-12700" y="-12700"/>
              <a:ext cx="875664" cy="5194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700" dirty="0"/>
            </a:p>
            <a:p>
              <a:pPr marL="16827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2000" kern="0" spc="140" dirty="0" err="1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整数</a:t>
              </a:r>
              <a:r>
                <a:rPr lang="zh-CN" altLang="en-US" sz="2000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相加还是整数</a:t>
              </a:r>
              <a:endParaRPr lang="en-US" altLang="en-US" sz="2000" dirty="0"/>
            </a:p>
          </p:txBody>
        </p:sp>
      </p:grpSp>
      <p:sp>
        <p:nvSpPr>
          <p:cNvPr id="14" name="矩形 13"/>
          <p:cNvSpPr/>
          <p:nvPr/>
        </p:nvSpPr>
        <p:spPr>
          <a:xfrm>
            <a:off x="3146230" y="5084331"/>
            <a:ext cx="592982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200" dirty="0"/>
              <a:t>如何将这个整数</a:t>
            </a:r>
            <a:r>
              <a:rPr lang="zh-CN" altLang="en-US" sz="3200" b="1" dirty="0">
                <a:solidFill>
                  <a:srgbClr val="FF0000"/>
                </a:solidFill>
              </a:rPr>
              <a:t>转化为小数</a:t>
            </a:r>
            <a:r>
              <a:rPr lang="zh-CN" altLang="en-US" sz="3200" dirty="0"/>
              <a:t>呢？</a:t>
            </a:r>
          </a:p>
        </p:txBody>
      </p:sp>
    </p:spTree>
    <p:extLst>
      <p:ext uri="{BB962C8B-B14F-4D97-AF65-F5344CB8AC3E}">
        <p14:creationId xmlns:p14="http://schemas.microsoft.com/office/powerpoint/2010/main" val="219888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box 176"/>
          <p:cNvSpPr/>
          <p:nvPr/>
        </p:nvSpPr>
        <p:spPr>
          <a:xfrm>
            <a:off x="491585" y="1578406"/>
            <a:ext cx="11104244" cy="10147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2800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/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92320" y="1730242"/>
            <a:ext cx="9196293" cy="22159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cout &lt;&lt; 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(</a:t>
            </a:r>
            <a:r>
              <a:rPr lang="zh-CN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.0 </a:t>
            </a:r>
            <a:r>
              <a:rPr lang="zh-CN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+ 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5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) / 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2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05000" y="4757838"/>
            <a:ext cx="8196475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+mn-ea"/>
              </a:rPr>
              <a:t>1. </a:t>
            </a:r>
            <a:r>
              <a:rPr lang="zh-CN" altLang="en-US" sz="2800" dirty="0">
                <a:latin typeface="+mn-ea"/>
              </a:rPr>
              <a:t>整数 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乘或除 一个浮点数 </a:t>
            </a:r>
            <a:r>
              <a:rPr lang="zh-CN" altLang="en-US" sz="2800" dirty="0">
                <a:latin typeface="+mn-ea"/>
              </a:rPr>
              <a:t>返回的结果是个浮点数</a:t>
            </a:r>
            <a:endParaRPr lang="en-US" altLang="zh-CN" sz="28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+mn-ea"/>
              </a:rPr>
              <a:t>2. </a:t>
            </a:r>
            <a:r>
              <a:rPr lang="zh-CN" altLang="en-US" sz="2800" dirty="0">
                <a:latin typeface="+mn-ea"/>
              </a:rPr>
              <a:t>整数 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加上一个 浮点数 </a:t>
            </a:r>
            <a:r>
              <a:rPr lang="zh-CN" altLang="en-US" sz="2800" dirty="0">
                <a:latin typeface="+mn-ea"/>
              </a:rPr>
              <a:t>返回的结果也是个浮点数</a:t>
            </a:r>
            <a:endParaRPr lang="en-US" altLang="zh-CN" sz="2800" dirty="0">
              <a:latin typeface="+mn-ea"/>
            </a:endParaRPr>
          </a:p>
        </p:txBody>
      </p:sp>
      <p:grpSp>
        <p:nvGrpSpPr>
          <p:cNvPr id="13" name="group 26"/>
          <p:cNvGrpSpPr/>
          <p:nvPr/>
        </p:nvGrpSpPr>
        <p:grpSpPr>
          <a:xfrm>
            <a:off x="5027769" y="3636055"/>
            <a:ext cx="875664" cy="519430"/>
            <a:chOff x="-12700" y="-12700"/>
            <a:chExt cx="875664" cy="519430"/>
          </a:xfrm>
        </p:grpSpPr>
        <p:pic>
          <p:nvPicPr>
            <p:cNvPr id="18" name="picture 26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849998" cy="469614"/>
            </a:xfrm>
            <a:prstGeom prst="rect">
              <a:avLst/>
            </a:prstGeom>
          </p:spPr>
        </p:pic>
        <p:sp>
          <p:nvSpPr>
            <p:cNvPr id="19" name="textbox 262"/>
            <p:cNvSpPr/>
            <p:nvPr/>
          </p:nvSpPr>
          <p:spPr>
            <a:xfrm>
              <a:off x="-12700" y="-12700"/>
              <a:ext cx="875664" cy="5194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700" dirty="0"/>
            </a:p>
            <a:p>
              <a:pPr marL="16827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2000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整数</a:t>
              </a:r>
              <a:endParaRPr lang="en-US" altLang="en-US" sz="2000" dirty="0"/>
            </a:p>
          </p:txBody>
        </p:sp>
      </p:grpSp>
      <p:grpSp>
        <p:nvGrpSpPr>
          <p:cNvPr id="20" name="group 26"/>
          <p:cNvGrpSpPr/>
          <p:nvPr/>
        </p:nvGrpSpPr>
        <p:grpSpPr>
          <a:xfrm>
            <a:off x="3581400" y="3623355"/>
            <a:ext cx="1066800" cy="519430"/>
            <a:chOff x="-12700" y="-12700"/>
            <a:chExt cx="875664" cy="519430"/>
          </a:xfrm>
        </p:grpSpPr>
        <p:pic>
          <p:nvPicPr>
            <p:cNvPr id="21" name="picture 26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849998" cy="469614"/>
            </a:xfrm>
            <a:prstGeom prst="rect">
              <a:avLst/>
            </a:prstGeom>
          </p:spPr>
        </p:pic>
        <p:sp>
          <p:nvSpPr>
            <p:cNvPr id="22" name="textbox 262"/>
            <p:cNvSpPr/>
            <p:nvPr/>
          </p:nvSpPr>
          <p:spPr>
            <a:xfrm>
              <a:off x="-12700" y="-12700"/>
              <a:ext cx="875664" cy="5194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700" dirty="0"/>
            </a:p>
            <a:p>
              <a:pPr marL="16827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lang="zh-CN" altLang="en-US" sz="2000" kern="0" spc="1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浮点数</a:t>
              </a:r>
              <a:endParaRPr lang="en-US" altLang="en-US" sz="2000" dirty="0"/>
            </a:p>
          </p:txBody>
        </p:sp>
      </p:grpSp>
      <p:sp>
        <p:nvSpPr>
          <p:cNvPr id="2" name="矩形 1"/>
          <p:cNvSpPr/>
          <p:nvPr/>
        </p:nvSpPr>
        <p:spPr>
          <a:xfrm>
            <a:off x="6020607" y="3968591"/>
            <a:ext cx="4901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n-ea"/>
              </a:rPr>
              <a:t>除了老师这种写法外</a:t>
            </a:r>
            <a:r>
              <a:rPr lang="en-US" altLang="zh-CN" b="1" dirty="0">
                <a:latin typeface="+mn-ea"/>
              </a:rPr>
              <a:t>,</a:t>
            </a:r>
            <a:r>
              <a:rPr lang="zh-CN" altLang="en-US" b="1" dirty="0">
                <a:latin typeface="+mn-ea"/>
              </a:rPr>
              <a:t>你还能想到什么写法呢</a:t>
            </a:r>
            <a:r>
              <a:rPr lang="en-US" altLang="zh-CN" b="1" dirty="0">
                <a:latin typeface="+mn-ea"/>
              </a:rPr>
              <a:t>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90788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box 176"/>
          <p:cNvSpPr/>
          <p:nvPr/>
        </p:nvSpPr>
        <p:spPr>
          <a:xfrm>
            <a:off x="491585" y="1578406"/>
            <a:ext cx="11104244" cy="10147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2800" dirty="0"/>
          </a:p>
        </p:txBody>
      </p:sp>
      <p:pic>
        <p:nvPicPr>
          <p:cNvPr id="182" name="picture 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95945" y="2808954"/>
            <a:ext cx="312990" cy="374599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09523" y="2431341"/>
            <a:ext cx="158797" cy="103224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280329" y="2532706"/>
            <a:ext cx="158275" cy="102885"/>
          </a:xfrm>
          <a:prstGeom prst="rect">
            <a:avLst/>
          </a:prstGeom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/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76132" y="1752600"/>
            <a:ext cx="9196293" cy="22159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cout &lt;&lt; 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(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6 + </a:t>
            </a:r>
            <a:r>
              <a:rPr lang="en-US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5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) / 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latin typeface="Consolas" panose="020B0609020204030204" pitchFamily="49" charset="0"/>
              </a:rPr>
              <a:t>*</a:t>
            </a:r>
            <a:r>
              <a:rPr lang="en-US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 1.0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37865" y="4953000"/>
            <a:ext cx="5211683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+mn-ea"/>
              </a:rPr>
              <a:t>这样也可以达成我们的效果吗？</a:t>
            </a:r>
            <a:endParaRPr lang="en-US" altLang="zh-CN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29753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box 176"/>
          <p:cNvSpPr/>
          <p:nvPr/>
        </p:nvSpPr>
        <p:spPr>
          <a:xfrm>
            <a:off x="491585" y="1578406"/>
            <a:ext cx="11104244" cy="10147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2800" dirty="0"/>
          </a:p>
        </p:txBody>
      </p:sp>
      <p:pic>
        <p:nvPicPr>
          <p:cNvPr id="182" name="picture 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295945" y="2808954"/>
            <a:ext cx="312990" cy="374599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709523" y="2431341"/>
            <a:ext cx="158797" cy="103224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280329" y="2532706"/>
            <a:ext cx="158275" cy="102885"/>
          </a:xfrm>
          <a:prstGeom prst="rect">
            <a:avLst/>
          </a:prstGeom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/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76132" y="1752600"/>
            <a:ext cx="9196293" cy="22159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cout &lt;&lt; 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(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6 + </a:t>
            </a:r>
            <a:r>
              <a:rPr lang="en-US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5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) /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(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latin typeface="Consolas" panose="020B0609020204030204" pitchFamily="49" charset="0"/>
              </a:rPr>
              <a:t>*</a:t>
            </a:r>
            <a:r>
              <a:rPr lang="en-US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 1.0</a:t>
            </a:r>
            <a:r>
              <a:rPr lang="en-US" altLang="zh-CN" sz="2400" dirty="0">
                <a:latin typeface="Consolas" panose="020B0609020204030204" pitchFamily="49" charset="0"/>
              </a:rPr>
              <a:t>)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3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6029" y="3429000"/>
            <a:ext cx="870733" cy="66677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743200" y="5105400"/>
            <a:ext cx="6167073" cy="662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+mn-ea"/>
              </a:rPr>
              <a:t>运算优先级为：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小括号 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</a:rPr>
              <a:t>&gt; 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乘除 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</a:rPr>
              <a:t>&gt; 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加减</a:t>
            </a:r>
            <a:endParaRPr lang="en-US" altLang="zh-CN" sz="28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26952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%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 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931678"/>
              </p:ext>
            </p:extLst>
          </p:nvPr>
        </p:nvGraphicFramePr>
        <p:xfrm>
          <a:off x="2666999" y="2692256"/>
          <a:ext cx="6858001" cy="1473488"/>
        </p:xfrm>
        <a:graphic>
          <a:graphicData uri="http://schemas.openxmlformats.org/drawingml/2006/table">
            <a:tbl>
              <a:tblPr/>
              <a:tblGrid>
                <a:gridCol w="2290065">
                  <a:extLst>
                    <a:ext uri="{9D8B030D-6E8A-4147-A177-3AD203B41FA5}">
                      <a16:colId xmlns:a16="http://schemas.microsoft.com/office/drawing/2014/main" val="1197549311"/>
                    </a:ext>
                  </a:extLst>
                </a:gridCol>
                <a:gridCol w="2277871">
                  <a:extLst>
                    <a:ext uri="{9D8B030D-6E8A-4147-A177-3AD203B41FA5}">
                      <a16:colId xmlns:a16="http://schemas.microsoft.com/office/drawing/2014/main" val="4055332576"/>
                    </a:ext>
                  </a:extLst>
                </a:gridCol>
                <a:gridCol w="2290065">
                  <a:extLst>
                    <a:ext uri="{9D8B030D-6E8A-4147-A177-3AD203B41FA5}">
                      <a16:colId xmlns:a16="http://schemas.microsoft.com/office/drawing/2014/main" val="2657864534"/>
                    </a:ext>
                  </a:extLst>
                </a:gridCol>
              </a:tblGrid>
              <a:tr h="80691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+mn-ea"/>
                        </a:rPr>
                        <a:t>数学运算符号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+mn-ea"/>
                        </a:rPr>
                        <a:t>C++</a:t>
                      </a:r>
                      <a:r>
                        <a:rPr lang="zh-CN" altLang="en-US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+mn-ea"/>
                        </a:rPr>
                        <a:t>符号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zh-CN" altLang="en-US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+mn-ea"/>
                        </a:rPr>
                        <a:t>意义</a:t>
                      </a:r>
                      <a:endParaRPr lang="en-US" alt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884047"/>
                  </a:ext>
                </a:extLst>
              </a:tr>
              <a:tr h="66657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</a:rPr>
                        <a:t>···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</a:rPr>
                        <a:t>%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</a:rPr>
                        <a:t>取余数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719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174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%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 </a:t>
            </a: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868534"/>
              </p:ext>
            </p:extLst>
          </p:nvPr>
        </p:nvGraphicFramePr>
        <p:xfrm>
          <a:off x="2309185" y="1390337"/>
          <a:ext cx="6858001" cy="1473488"/>
        </p:xfrm>
        <a:graphic>
          <a:graphicData uri="http://schemas.openxmlformats.org/drawingml/2006/table">
            <a:tbl>
              <a:tblPr/>
              <a:tblGrid>
                <a:gridCol w="2290065">
                  <a:extLst>
                    <a:ext uri="{9D8B030D-6E8A-4147-A177-3AD203B41FA5}">
                      <a16:colId xmlns:a16="http://schemas.microsoft.com/office/drawing/2014/main" val="1197549311"/>
                    </a:ext>
                  </a:extLst>
                </a:gridCol>
                <a:gridCol w="2277871">
                  <a:extLst>
                    <a:ext uri="{9D8B030D-6E8A-4147-A177-3AD203B41FA5}">
                      <a16:colId xmlns:a16="http://schemas.microsoft.com/office/drawing/2014/main" val="4055332576"/>
                    </a:ext>
                  </a:extLst>
                </a:gridCol>
                <a:gridCol w="2290065">
                  <a:extLst>
                    <a:ext uri="{9D8B030D-6E8A-4147-A177-3AD203B41FA5}">
                      <a16:colId xmlns:a16="http://schemas.microsoft.com/office/drawing/2014/main" val="2657864534"/>
                    </a:ext>
                  </a:extLst>
                </a:gridCol>
              </a:tblGrid>
              <a:tr h="80691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+mn-ea"/>
                        </a:rPr>
                        <a:t>数学运算符号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+mn-ea"/>
                        </a:rPr>
                        <a:t>C++</a:t>
                      </a:r>
                      <a:r>
                        <a:rPr lang="zh-CN" altLang="en-US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+mn-ea"/>
                        </a:rPr>
                        <a:t>符号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zh-CN" altLang="en-US" sz="2000" b="1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ea typeface="+mn-ea"/>
                        </a:rPr>
                        <a:t>意义</a:t>
                      </a:r>
                      <a:endParaRPr lang="en-US" altLang="en-US" sz="20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884047"/>
                  </a:ext>
                </a:extLst>
              </a:tr>
              <a:tr h="66657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</a:rPr>
                        <a:t>···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</a:rPr>
                        <a:t>%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+mn-ea"/>
                        </a:rPr>
                        <a:t>取余数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719060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6DEEB829-3ADA-2CDA-F262-8F4B61A4FC05}"/>
              </a:ext>
            </a:extLst>
          </p:cNvPr>
          <p:cNvSpPr txBox="1"/>
          <p:nvPr/>
        </p:nvSpPr>
        <p:spPr>
          <a:xfrm>
            <a:off x="1181101" y="3165449"/>
            <a:ext cx="9829800" cy="1135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C++ 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中，百分号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%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不代表百分数，它负责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求取除法的余数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。我们称之为取模运算或取余运算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9CB311A-C776-D562-F886-5E1E7FAD1FBF}"/>
              </a:ext>
            </a:extLst>
          </p:cNvPr>
          <p:cNvSpPr txBox="1"/>
          <p:nvPr/>
        </p:nvSpPr>
        <p:spPr>
          <a:xfrm>
            <a:off x="1181101" y="4495800"/>
            <a:ext cx="9829799" cy="1693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想象一下，你有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10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个苹果，要平均分给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个小朋友。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除法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/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关心的是： 每个小朋友分到几个？（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个）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取余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%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关心的是： 大家都分完一样多后，还剩下几个？（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个）</a:t>
            </a:r>
          </a:p>
        </p:txBody>
      </p:sp>
    </p:spTree>
    <p:extLst>
      <p:ext uri="{BB962C8B-B14F-4D97-AF65-F5344CB8AC3E}">
        <p14:creationId xmlns:p14="http://schemas.microsoft.com/office/powerpoint/2010/main" val="79127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%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 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9732DC8-36DA-FFD5-6AB4-12AD108C609E}"/>
              </a:ext>
            </a:extLst>
          </p:cNvPr>
          <p:cNvSpPr txBox="1"/>
          <p:nvPr/>
        </p:nvSpPr>
        <p:spPr>
          <a:xfrm>
            <a:off x="3048000" y="3276600"/>
            <a:ext cx="4762499" cy="9147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dirty="0">
                <a:effectLst/>
                <a:ea typeface="微软雅黑" panose="020B0503020204020204" pitchFamily="34" charset="-122"/>
              </a:rPr>
              <a:t>10 ÷ 4 = 2 ··· 2</a:t>
            </a:r>
            <a:endParaRPr lang="zh-CN" altLang="en-US" sz="4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16DB2BD-2275-AFF9-DF52-D17EEBCE363D}"/>
              </a:ext>
            </a:extLst>
          </p:cNvPr>
          <p:cNvSpPr txBox="1"/>
          <p:nvPr/>
        </p:nvSpPr>
        <p:spPr>
          <a:xfrm>
            <a:off x="1143000" y="1600200"/>
            <a:ext cx="9829800" cy="13157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effectLst/>
                <a:ea typeface="微软雅黑" panose="020B0503020204020204" pitchFamily="34" charset="-122"/>
              </a:rPr>
              <a:t>假设我们要求 </a:t>
            </a:r>
            <a:r>
              <a:rPr lang="en-US" altLang="zh-CN" sz="2800" dirty="0">
                <a:effectLst/>
                <a:ea typeface="微软雅黑" panose="020B0503020204020204" pitchFamily="34" charset="-122"/>
              </a:rPr>
              <a:t>10 </a:t>
            </a:r>
            <a:r>
              <a:rPr lang="en-US" altLang="zh-CN" sz="2800" dirty="0">
                <a:ea typeface="微软雅黑" panose="020B0503020204020204" pitchFamily="34" charset="-122"/>
              </a:rPr>
              <a:t>%</a:t>
            </a:r>
            <a:r>
              <a:rPr lang="en-US" altLang="zh-CN" sz="2800" dirty="0">
                <a:effectLst/>
                <a:ea typeface="微软雅黑" panose="020B0503020204020204" pitchFamily="34" charset="-122"/>
              </a:rPr>
              <a:t> 4 </a:t>
            </a:r>
            <a:r>
              <a:rPr lang="zh-CN" altLang="en-US" sz="2800" dirty="0">
                <a:effectLst/>
                <a:ea typeface="微软雅黑" panose="020B0503020204020204" pitchFamily="34" charset="-122"/>
              </a:rPr>
              <a:t>的结果</a:t>
            </a:r>
            <a:r>
              <a:rPr lang="en-US" altLang="zh-CN" sz="2800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800" dirty="0">
                <a:effectLst/>
                <a:ea typeface="微软雅黑" panose="020B0503020204020204" pitchFamily="34" charset="-122"/>
              </a:rPr>
              <a:t>其实就是在求</a:t>
            </a:r>
            <a:r>
              <a:rPr lang="en-US" altLang="zh-CN" sz="2800" dirty="0">
                <a:effectLst/>
                <a:ea typeface="微软雅黑" panose="020B0503020204020204" pitchFamily="34" charset="-122"/>
              </a:rPr>
              <a:t>10</a:t>
            </a:r>
            <a:r>
              <a:rPr lang="zh-CN" altLang="en-US" sz="2800" dirty="0">
                <a:effectLst/>
                <a:ea typeface="微软雅黑" panose="020B0503020204020204" pitchFamily="34" charset="-122"/>
              </a:rPr>
              <a:t>除以</a:t>
            </a:r>
            <a:r>
              <a:rPr lang="en-US" altLang="zh-CN" sz="2800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sz="2800" dirty="0">
                <a:ea typeface="微软雅黑" panose="020B0503020204020204" pitchFamily="34" charset="-122"/>
              </a:rPr>
              <a:t>的</a:t>
            </a:r>
            <a:r>
              <a:rPr lang="zh-CN" altLang="en-US" sz="28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余数部分</a:t>
            </a:r>
            <a:r>
              <a:rPr lang="zh-CN" altLang="en-US" sz="2800" dirty="0">
                <a:effectLst/>
                <a:ea typeface="微软雅黑" panose="020B0503020204020204" pitchFamily="34" charset="-122"/>
              </a:rPr>
              <a:t>是多少。</a:t>
            </a:r>
            <a:endParaRPr lang="zh-CN" altLang="en-US" sz="2800" dirty="0"/>
          </a:p>
        </p:txBody>
      </p:sp>
      <p:sp>
        <p:nvSpPr>
          <p:cNvPr id="5" name="箭头: 下 4">
            <a:extLst>
              <a:ext uri="{FF2B5EF4-FFF2-40B4-BE49-F238E27FC236}">
                <a16:creationId xmlns:a16="http://schemas.microsoft.com/office/drawing/2014/main" id="{DF0D217B-C08B-DDBD-D981-51A5E5B80F9F}"/>
              </a:ext>
            </a:extLst>
          </p:cNvPr>
          <p:cNvSpPr/>
          <p:nvPr/>
        </p:nvSpPr>
        <p:spPr>
          <a:xfrm>
            <a:off x="7391400" y="4285293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箭头: 下 5">
            <a:extLst>
              <a:ext uri="{FF2B5EF4-FFF2-40B4-BE49-F238E27FC236}">
                <a16:creationId xmlns:a16="http://schemas.microsoft.com/office/drawing/2014/main" id="{E67C8AC2-A7A3-1DDB-1008-6007740AD463}"/>
              </a:ext>
            </a:extLst>
          </p:cNvPr>
          <p:cNvSpPr/>
          <p:nvPr/>
        </p:nvSpPr>
        <p:spPr>
          <a:xfrm>
            <a:off x="5726636" y="4285293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6BAA57C-1777-CD60-4CC7-04B31E25AA11}"/>
              </a:ext>
            </a:extLst>
          </p:cNvPr>
          <p:cNvSpPr txBox="1"/>
          <p:nvPr/>
        </p:nvSpPr>
        <p:spPr>
          <a:xfrm>
            <a:off x="5688348" y="4872335"/>
            <a:ext cx="457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商</a:t>
            </a:r>
            <a:endParaRPr lang="zh-CN" altLang="en-US" sz="24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2215F0E-3BC6-BD56-6E3C-EFFB3866CC15}"/>
              </a:ext>
            </a:extLst>
          </p:cNvPr>
          <p:cNvSpPr txBox="1"/>
          <p:nvPr/>
        </p:nvSpPr>
        <p:spPr>
          <a:xfrm>
            <a:off x="7124700" y="4870102"/>
            <a:ext cx="914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余数</a:t>
            </a:r>
            <a:endParaRPr lang="zh-CN" altLang="en-US" sz="24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B062F2F-50D4-4138-9D79-5FD45BDD2604}"/>
              </a:ext>
            </a:extLst>
          </p:cNvPr>
          <p:cNvSpPr txBox="1"/>
          <p:nvPr/>
        </p:nvSpPr>
        <p:spPr>
          <a:xfrm>
            <a:off x="2590800" y="5718143"/>
            <a:ext cx="66294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dirty="0">
                <a:effectLst/>
                <a:ea typeface="微软雅黑" panose="020B0503020204020204" pitchFamily="34" charset="-122"/>
              </a:rPr>
              <a:t>故我们能得到结果： </a:t>
            </a:r>
            <a:r>
              <a:rPr lang="en-US" altLang="zh-CN" sz="3200" dirty="0">
                <a:effectLst/>
                <a:ea typeface="微软雅黑" panose="020B0503020204020204" pitchFamily="34" charset="-122"/>
              </a:rPr>
              <a:t>10 % 4 = 2</a:t>
            </a:r>
            <a:endParaRPr lang="zh-CN" altLang="en-US" sz="32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FF2F301-F5C6-9008-D558-CB7249A860A3}"/>
              </a:ext>
            </a:extLst>
          </p:cNvPr>
          <p:cNvSpPr/>
          <p:nvPr/>
        </p:nvSpPr>
        <p:spPr>
          <a:xfrm>
            <a:off x="7124700" y="3502967"/>
            <a:ext cx="914400" cy="18288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43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%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217EEF5-2F79-3B95-3868-C026E6EE7412}"/>
              </a:ext>
            </a:extLst>
          </p:cNvPr>
          <p:cNvSpPr txBox="1"/>
          <p:nvPr/>
        </p:nvSpPr>
        <p:spPr>
          <a:xfrm>
            <a:off x="1485900" y="1676400"/>
            <a:ext cx="9220200" cy="43612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effectLst/>
                <a:ea typeface="微软雅黑" panose="020B0503020204020204" pitchFamily="34" charset="-122"/>
              </a:rPr>
              <a:t>练习一下：</a:t>
            </a:r>
            <a:endParaRPr lang="zh-CN" altLang="en-US" sz="28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7 % 2 = ?</a:t>
            </a:r>
            <a:r>
              <a:rPr lang="zh-CN" altLang="en-US" sz="2800" dirty="0">
                <a:effectLst/>
                <a:ea typeface="微软雅黑" panose="020B0503020204020204" pitchFamily="34" charset="-122"/>
              </a:rPr>
              <a:t> </a:t>
            </a:r>
            <a:endParaRPr lang="en-US" altLang="zh-CN" sz="2800" dirty="0">
              <a:effectLst/>
              <a:ea typeface="微软雅黑" panose="020B0503020204020204" pitchFamily="34" charset="-122"/>
            </a:endParaRPr>
          </a:p>
          <a:p>
            <a:pPr marL="171450" lvl="1">
              <a:lnSpc>
                <a:spcPct val="150000"/>
              </a:lnSpc>
              <a:buClr>
                <a:srgbClr val="000000"/>
              </a:buClr>
            </a:pPr>
            <a:r>
              <a:rPr lang="en-US" altLang="zh-CN" sz="2400" dirty="0">
                <a:effectLst/>
                <a:ea typeface="微软雅黑" panose="020B0503020204020204" pitchFamily="34" charset="-122"/>
              </a:rPr>
              <a:t>7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除以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等于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余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，所以结果是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1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12 % 4 = ?</a:t>
            </a:r>
            <a:r>
              <a:rPr lang="zh-CN" altLang="en-US" sz="2800" dirty="0">
                <a:effectLst/>
                <a:ea typeface="微软雅黑" panose="020B0503020204020204" pitchFamily="34" charset="-122"/>
              </a:rPr>
              <a:t> </a:t>
            </a:r>
            <a:endParaRPr lang="en-US" altLang="zh-CN" sz="2800" dirty="0">
              <a:effectLst/>
              <a:ea typeface="微软雅黑" panose="020B0503020204020204" pitchFamily="34" charset="-122"/>
            </a:endParaRPr>
          </a:p>
          <a:p>
            <a:pPr marL="171450" lvl="1">
              <a:lnSpc>
                <a:spcPct val="150000"/>
              </a:lnSpc>
              <a:buClr>
                <a:srgbClr val="000000"/>
              </a:buClr>
            </a:pPr>
            <a:r>
              <a:rPr lang="en-US" altLang="zh-CN" sz="2400" dirty="0">
                <a:effectLst/>
                <a:ea typeface="微软雅黑" panose="020B0503020204020204" pitchFamily="34" charset="-122"/>
              </a:rPr>
              <a:t>12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除以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4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等于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余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，正好除尽，所以结果是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0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3 % 5 = ?</a:t>
            </a:r>
            <a:r>
              <a:rPr lang="zh-CN" altLang="en-US" sz="2800" dirty="0">
                <a:effectLst/>
                <a:ea typeface="微软雅黑" panose="020B0503020204020204" pitchFamily="34" charset="-122"/>
              </a:rPr>
              <a:t> </a:t>
            </a:r>
            <a:endParaRPr lang="en-US" altLang="zh-CN" sz="2800" dirty="0">
              <a:effectLst/>
              <a:ea typeface="微软雅黑" panose="020B0503020204020204" pitchFamily="34" charset="-122"/>
            </a:endParaRPr>
          </a:p>
          <a:p>
            <a:pPr marL="171450" lvl="1">
              <a:lnSpc>
                <a:spcPct val="150000"/>
              </a:lnSpc>
              <a:buClr>
                <a:srgbClr val="000000"/>
              </a:buClr>
            </a:pPr>
            <a:r>
              <a:rPr lang="en-US" altLang="zh-CN" sz="24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比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5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小，分不给任何人，所以全部剩下，结果还是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3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530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28800" y="1905000"/>
            <a:ext cx="8458200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完成书本第</a:t>
            </a:r>
            <a:r>
              <a:rPr lang="en-US" altLang="zh-CN" sz="2400" dirty="0">
                <a:latin typeface="Consolas" panose="020B0609020204030204" pitchFamily="49" charset="0"/>
              </a:rPr>
              <a:t>6</a:t>
            </a:r>
            <a:r>
              <a:rPr lang="zh-CN" altLang="en-US" sz="2400" dirty="0">
                <a:latin typeface="Consolas" panose="020B0609020204030204" pitchFamily="49" charset="0"/>
              </a:rPr>
              <a:t>页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b="1" dirty="0">
                <a:latin typeface="Consolas" panose="020B0609020204030204" pitchFamily="49" charset="0"/>
              </a:rPr>
              <a:t>例</a:t>
            </a:r>
            <a:r>
              <a:rPr lang="en-US" altLang="zh-CN" sz="2400" b="1" dirty="0">
                <a:latin typeface="Consolas" panose="020B0609020204030204" pitchFamily="49" charset="0"/>
              </a:rPr>
              <a:t>1-3: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分苹果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latin typeface="Consolas" panose="020B0609020204030204" pitchFamily="49" charset="0"/>
              </a:rPr>
              <a:t>题目编号</a:t>
            </a:r>
            <a:r>
              <a:rPr lang="en-US" altLang="zh-CN" sz="2400" dirty="0">
                <a:latin typeface="Consolas" panose="020B0609020204030204" pitchFamily="49" charset="0"/>
              </a:rPr>
              <a:t>:B0002)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28800" y="3200400"/>
            <a:ext cx="8458200" cy="2438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1C2127"/>
                </a:solidFill>
                <a:latin typeface="Open Sans" panose="020B0606030504020204" pitchFamily="34" charset="0"/>
              </a:rPr>
              <a:t>现在有 </a:t>
            </a:r>
            <a:r>
              <a:rPr lang="en-US" altLang="zh-CN" sz="2000" dirty="0">
                <a:solidFill>
                  <a:srgbClr val="1C2127"/>
                </a:solidFill>
                <a:latin typeface="KaTeX_Main"/>
              </a:rPr>
              <a:t>14</a:t>
            </a:r>
            <a:r>
              <a:rPr lang="zh-CN" altLang="en-US" sz="2000" dirty="0">
                <a:solidFill>
                  <a:srgbClr val="1C2127"/>
                </a:solidFill>
                <a:latin typeface="Open Sans" panose="020B0606030504020204" pitchFamily="34" charset="0"/>
              </a:rPr>
              <a:t>个苹果。要均分给 </a:t>
            </a:r>
            <a:r>
              <a:rPr lang="en-US" altLang="zh-CN" sz="2000" dirty="0">
                <a:solidFill>
                  <a:srgbClr val="1C2127"/>
                </a:solidFill>
                <a:latin typeface="KaTeX_Main"/>
              </a:rPr>
              <a:t>4</a:t>
            </a:r>
            <a:r>
              <a:rPr lang="zh-CN" altLang="en-US" sz="2000" dirty="0">
                <a:solidFill>
                  <a:srgbClr val="1C2127"/>
                </a:solidFill>
                <a:latin typeface="Open Sans" panose="020B0606030504020204" pitchFamily="34" charset="0"/>
              </a:rPr>
              <a:t> 名同学，分不掉的苹果放回冰箱。请问：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1C2127"/>
                </a:solidFill>
                <a:latin typeface="Open Sans" panose="020B0606030504020204" pitchFamily="34" charset="0"/>
              </a:rPr>
              <a:t>每位同学能分得几个苹果？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1C2127"/>
                </a:solidFill>
                <a:latin typeface="Open Sans" panose="020B0606030504020204" pitchFamily="34" charset="0"/>
              </a:rPr>
              <a:t>一共分出去多少苹果？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1C2127"/>
                </a:solidFill>
                <a:latin typeface="Open Sans" panose="020B0606030504020204" pitchFamily="34" charset="0"/>
              </a:rPr>
              <a:t>把几个苹果放回冰箱？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1C2127"/>
                </a:solidFill>
                <a:latin typeface="Open Sans" panose="020B0606030504020204" pitchFamily="34" charset="0"/>
              </a:rPr>
              <a:t>现在需要编写一个程序，输出三个数字作为答案，</a:t>
            </a:r>
            <a:r>
              <a:rPr lang="zh-CN" altLang="en-US" sz="2000" b="1" dirty="0">
                <a:solidFill>
                  <a:srgbClr val="FF0000"/>
                </a:solidFill>
                <a:latin typeface="Open Sans" panose="020B0606030504020204" pitchFamily="34" charset="0"/>
              </a:rPr>
              <a:t>每个数字一行</a:t>
            </a:r>
            <a:r>
              <a:rPr lang="zh-CN" altLang="en-US" sz="2000" dirty="0">
                <a:solidFill>
                  <a:srgbClr val="1C2127"/>
                </a:solidFill>
                <a:latin typeface="Open Sans" panose="020B0606030504020204" pitchFamily="34" charset="0"/>
              </a:rPr>
              <a:t>。</a:t>
            </a:r>
            <a:endParaRPr lang="zh-CN" altLang="en-US" sz="2000" b="0" i="0" dirty="0">
              <a:solidFill>
                <a:srgbClr val="1C2127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1290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34000" y="2057400"/>
            <a:ext cx="6096000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FF0000"/>
                </a:solidFill>
                <a:latin typeface="Consolas" panose="020B0609020204030204" pitchFamily="49" charset="0"/>
              </a:rPr>
              <a:t>#</a:t>
            </a:r>
            <a:r>
              <a:rPr lang="zh-CN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include</a:t>
            </a:r>
            <a:r>
              <a:rPr lang="zh-CN" altLang="zh-CN" sz="2400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zh-CN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sz="2400" dirty="0" err="1">
                <a:solidFill>
                  <a:srgbClr val="A31515"/>
                </a:solidFill>
                <a:latin typeface="Consolas" panose="020B0609020204030204" pitchFamily="49" charset="0"/>
              </a:rPr>
              <a:t>iostream</a:t>
            </a:r>
            <a:r>
              <a:rPr lang="zh-CN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 </a:t>
            </a:r>
            <a:endParaRPr lang="en-US" altLang="zh-CN" sz="2400" dirty="0">
              <a:solidFill>
                <a:srgbClr val="393A34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 </a:t>
            </a:r>
            <a:r>
              <a:rPr lang="zh-CN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 std; </a:t>
            </a:r>
            <a:endParaRPr lang="en-US" altLang="zh-CN" sz="2400" dirty="0">
              <a:solidFill>
                <a:srgbClr val="393A34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 main(){ </a:t>
            </a:r>
            <a:endParaRPr lang="en-US" altLang="zh-CN" sz="2400" dirty="0">
              <a:solidFill>
                <a:srgbClr val="393A34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	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cout &lt;&lt; </a:t>
            </a:r>
            <a:r>
              <a:rPr lang="zh-CN" altLang="zh-CN" sz="2400" dirty="0">
                <a:solidFill>
                  <a:srgbClr val="36ACAA"/>
                </a:solidFill>
                <a:latin typeface="Consolas" panose="020B0609020204030204" pitchFamily="49" charset="0"/>
              </a:rPr>
              <a:t>14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 / </a:t>
            </a:r>
            <a:r>
              <a:rPr lang="zh-CN" altLang="zh-CN" sz="2400" dirty="0">
                <a:solidFill>
                  <a:srgbClr val="36ACAA"/>
                </a:solidFill>
                <a:latin typeface="Consolas" panose="020B0609020204030204" pitchFamily="49" charset="0"/>
              </a:rPr>
              <a:t>4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 &lt;&lt; endl; </a:t>
            </a:r>
            <a:endParaRPr lang="en-US" altLang="zh-CN" sz="2400" dirty="0">
              <a:solidFill>
                <a:srgbClr val="393A34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	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cout &lt;&lt; (</a:t>
            </a:r>
            <a:r>
              <a:rPr lang="zh-CN" altLang="zh-CN" sz="2400" dirty="0">
                <a:solidFill>
                  <a:srgbClr val="36ACAA"/>
                </a:solidFill>
                <a:latin typeface="Consolas" panose="020B0609020204030204" pitchFamily="49" charset="0"/>
              </a:rPr>
              <a:t>14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 / </a:t>
            </a:r>
            <a:r>
              <a:rPr lang="zh-CN" altLang="zh-CN" sz="2400" dirty="0">
                <a:solidFill>
                  <a:srgbClr val="36ACAA"/>
                </a:solidFill>
                <a:latin typeface="Consolas" panose="020B0609020204030204" pitchFamily="49" charset="0"/>
              </a:rPr>
              <a:t>4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) * </a:t>
            </a:r>
            <a:r>
              <a:rPr lang="zh-CN" altLang="zh-CN" sz="2400" dirty="0">
                <a:solidFill>
                  <a:srgbClr val="36ACAA"/>
                </a:solidFill>
                <a:latin typeface="Consolas" panose="020B0609020204030204" pitchFamily="49" charset="0"/>
              </a:rPr>
              <a:t>4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 &lt;&lt; endl; </a:t>
            </a:r>
            <a:endParaRPr lang="en-US" altLang="zh-CN" sz="2400" dirty="0">
              <a:solidFill>
                <a:srgbClr val="393A34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	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cout &lt;&lt; </a:t>
            </a:r>
            <a:r>
              <a:rPr lang="zh-CN" altLang="zh-CN" sz="2400" dirty="0">
                <a:solidFill>
                  <a:srgbClr val="36ACAA"/>
                </a:solidFill>
                <a:latin typeface="Consolas" panose="020B0609020204030204" pitchFamily="49" charset="0"/>
              </a:rPr>
              <a:t>14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 % </a:t>
            </a:r>
            <a:r>
              <a:rPr lang="zh-CN" altLang="zh-CN" sz="2400" dirty="0">
                <a:solidFill>
                  <a:srgbClr val="36ACAA"/>
                </a:solidFill>
                <a:latin typeface="Consolas" panose="020B0609020204030204" pitchFamily="49" charset="0"/>
              </a:rPr>
              <a:t>4</a:t>
            </a: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; </a:t>
            </a:r>
            <a:endParaRPr lang="en-US" altLang="zh-CN" sz="2400" dirty="0">
              <a:solidFill>
                <a:srgbClr val="393A34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	return 0;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393A34"/>
                </a:solidFill>
                <a:latin typeface="Consolas" panose="020B0609020204030204" pitchFamily="49" charset="0"/>
              </a:rPr>
              <a:t>}</a:t>
            </a:r>
            <a:r>
              <a:rPr lang="zh-CN" altLang="zh-CN" sz="800" dirty="0"/>
              <a:t> </a:t>
            </a:r>
            <a:endParaRPr lang="zh-CN" altLang="zh-CN" sz="4800" dirty="0">
              <a:latin typeface="Arial" panose="020B0604020202020204" pitchFamily="34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5800" y="2133600"/>
            <a:ext cx="4572000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1C2127"/>
                </a:solidFill>
                <a:latin typeface="Open Sans" panose="020B0606030504020204" pitchFamily="34" charset="0"/>
              </a:rPr>
              <a:t>现在有 </a:t>
            </a:r>
            <a:r>
              <a:rPr lang="en-US" altLang="zh-CN" sz="2000" dirty="0">
                <a:solidFill>
                  <a:srgbClr val="1C2127"/>
                </a:solidFill>
                <a:latin typeface="KaTeX_Main"/>
              </a:rPr>
              <a:t>14</a:t>
            </a:r>
            <a:r>
              <a:rPr lang="zh-CN" altLang="en-US" sz="2000" dirty="0">
                <a:solidFill>
                  <a:srgbClr val="1C2127"/>
                </a:solidFill>
                <a:latin typeface="Open Sans" panose="020B0606030504020204" pitchFamily="34" charset="0"/>
              </a:rPr>
              <a:t>个苹果。要均分给 </a:t>
            </a:r>
            <a:r>
              <a:rPr lang="en-US" altLang="zh-CN" sz="2000" dirty="0">
                <a:solidFill>
                  <a:srgbClr val="1C2127"/>
                </a:solidFill>
                <a:latin typeface="KaTeX_Main"/>
              </a:rPr>
              <a:t>4</a:t>
            </a:r>
            <a:r>
              <a:rPr lang="zh-CN" altLang="en-US" sz="2000" dirty="0">
                <a:solidFill>
                  <a:srgbClr val="1C2127"/>
                </a:solidFill>
                <a:latin typeface="Open Sans" panose="020B0606030504020204" pitchFamily="34" charset="0"/>
              </a:rPr>
              <a:t> 名同学，分不掉的苹果放回冰箱。请问：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solidFill>
                  <a:srgbClr val="1C2127"/>
                </a:solidFill>
                <a:latin typeface="Open Sans" panose="020B0606030504020204" pitchFamily="34" charset="0"/>
              </a:rPr>
              <a:t>每位同学能分得几个苹果？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solidFill>
                  <a:srgbClr val="1C2127"/>
                </a:solidFill>
                <a:latin typeface="Open Sans" panose="020B0606030504020204" pitchFamily="34" charset="0"/>
              </a:rPr>
              <a:t>一共分出去多少苹果？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solidFill>
                  <a:srgbClr val="1C2127"/>
                </a:solidFill>
                <a:latin typeface="Open Sans" panose="020B0606030504020204" pitchFamily="34" charset="0"/>
              </a:rPr>
              <a:t>把几个苹果放回冰箱？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Open Sans" panose="020B0606030504020204" pitchFamily="34" charset="0"/>
              </a:rPr>
              <a:t>输出三个数字作为答案，每个数字一行</a:t>
            </a:r>
            <a:r>
              <a:rPr lang="zh-CN" altLang="en-US" sz="2000" dirty="0">
                <a:solidFill>
                  <a:srgbClr val="1C2127"/>
                </a:solidFill>
                <a:latin typeface="Open Sans" panose="020B0606030504020204" pitchFamily="34" charset="0"/>
              </a:rPr>
              <a:t>。</a:t>
            </a:r>
            <a:endParaRPr lang="zh-CN" altLang="en-US" sz="2000" b="0" i="0" dirty="0">
              <a:solidFill>
                <a:srgbClr val="1C2127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4850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28800" y="1524000"/>
            <a:ext cx="8458200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例</a:t>
            </a:r>
            <a:r>
              <a:rPr lang="en-US" altLang="zh-CN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1-4 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均分肥宅水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书本第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7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页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现在有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500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毫升的肥宅快乐水，要均分给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3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位同学，每位同学可以分到多少毫升？请输出一个数字作为答案。</a:t>
            </a:r>
            <a:endParaRPr lang="zh-CN" altLang="en-US" sz="2000" b="0" i="0" dirty="0">
              <a:solidFill>
                <a:srgbClr val="1C2127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28800" y="3872780"/>
            <a:ext cx="5282215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E880D"/>
                </a:solidFill>
                <a:effectLst/>
                <a:latin typeface="Consolas" panose="020B0609020204030204" pitchFamily="49" charset="0"/>
                <a:ea typeface="JetBrains Mono"/>
              </a:rPr>
              <a:t>#include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Consolas" panose="020B0609020204030204" pitchFamily="49" charset="0"/>
                <a:ea typeface="JetBrains Mono"/>
              </a:rPr>
              <a:t>&lt;iostream&gt;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67D17"/>
                </a:solidFill>
                <a:effectLst/>
                <a:latin typeface="Consolas" panose="020B0609020204030204" pitchFamily="49" charset="0"/>
                <a:ea typeface="JetBrains Mono"/>
              </a:rPr>
            </a:b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Consolas" panose="020B0609020204030204" pitchFamily="49" charset="0"/>
                <a:ea typeface="JetBrains Mono"/>
              </a:rPr>
              <a:t>using namespace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Consolas" panose="020B0609020204030204" pitchFamily="49" charset="0"/>
                <a:ea typeface="JetBrains Mono"/>
              </a:rPr>
              <a:t>std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  <a:ea typeface="JetBrains Mono"/>
              </a:rPr>
              <a:t>;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  <a:ea typeface="JetBrains Mono"/>
              </a:rPr>
            </a:b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Consolas" panose="020B0609020204030204" pitchFamily="49" charset="0"/>
                <a:ea typeface="JetBrains Mono"/>
              </a:rPr>
              <a:t>int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627A"/>
                </a:solidFill>
                <a:effectLst/>
                <a:latin typeface="Consolas" panose="020B0609020204030204" pitchFamily="49" charset="0"/>
                <a:ea typeface="JetBrains Mono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  <a:ea typeface="JetBrains Mono"/>
              </a:rPr>
              <a:t>(){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  <a:ea typeface="JetBrains Mono"/>
              </a:rPr>
            </a:b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  <a:ea typeface="JetBrains Mono"/>
              </a:rPr>
              <a:t>   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  <a:ea typeface="JetBrains Mono"/>
              </a:rPr>
              <a:t>cout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Consolas" panose="020B0609020204030204" pitchFamily="49" charset="0"/>
                <a:ea typeface="JetBrains Mono"/>
              </a:rPr>
              <a:t>&lt;&lt;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Consolas" panose="020B0609020204030204" pitchFamily="49" charset="0"/>
                <a:ea typeface="JetBrains Mono"/>
              </a:rPr>
              <a:t>500.0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  <a:ea typeface="JetBrains Mono"/>
              </a:rPr>
              <a:t>/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Consolas" panose="020B0609020204030204" pitchFamily="49" charset="0"/>
                <a:ea typeface="JetBrains Mono"/>
              </a:rPr>
              <a:t>3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Consolas" panose="020B0609020204030204" pitchFamily="49" charset="0"/>
                <a:ea typeface="JetBrains Mono"/>
              </a:rPr>
              <a:t>&lt;&lt;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  <a:ea typeface="JetBrains Mono"/>
              </a:rPr>
              <a:t>endl;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  <a:ea typeface="JetBrains Mono"/>
              </a:rPr>
            </a:b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  <a:ea typeface="JetBrains Mono"/>
              </a:rPr>
              <a:t>   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33B3"/>
                </a:solidFill>
                <a:effectLst/>
                <a:latin typeface="Consolas" panose="020B0609020204030204" pitchFamily="49" charset="0"/>
                <a:ea typeface="JetBrains Mono"/>
              </a:rPr>
              <a:t>return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1750EB"/>
                </a:solidFill>
                <a:effectLst/>
                <a:latin typeface="Consolas" panose="020B0609020204030204" pitchFamily="49" charset="0"/>
                <a:ea typeface="JetBrains Mono"/>
              </a:rPr>
              <a:t>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  <a:ea typeface="JetBrains Mono"/>
              </a:rPr>
              <a:t>;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  <a:ea typeface="JetBrains Mono"/>
              </a:rPr>
            </a:b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  <a:ea typeface="JetBrains Mono"/>
              </a:rPr>
              <a:t>}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620000" y="4343400"/>
            <a:ext cx="358140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本题非常简单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仅需使用浮点数除法即可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715351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28800" y="1524000"/>
            <a:ext cx="8458200" cy="7242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solidFill>
                  <a:srgbClr val="1C2127"/>
                </a:solidFill>
                <a:latin typeface="Consolas" panose="020B0609020204030204" pitchFamily="49" charset="0"/>
              </a:rPr>
              <a:t>例</a:t>
            </a:r>
            <a:r>
              <a:rPr lang="en-US" altLang="zh-CN" sz="2400" b="1" dirty="0">
                <a:solidFill>
                  <a:srgbClr val="1C2127"/>
                </a:solidFill>
                <a:latin typeface="Consolas" panose="020B0609020204030204" pitchFamily="49" charset="0"/>
              </a:rPr>
              <a:t>1-5 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输入程序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观察输出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书本第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7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页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85800" y="2667000"/>
            <a:ext cx="7467600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9E880D"/>
                </a:solidFill>
                <a:latin typeface="Consolas" panose="020B0609020204030204" pitchFamily="49" charset="0"/>
                <a:ea typeface="JetBrains Mono"/>
              </a:rPr>
              <a:t>#include </a:t>
            </a:r>
            <a:r>
              <a:rPr lang="zh-CN" altLang="zh-CN" sz="2400" dirty="0">
                <a:solidFill>
                  <a:srgbClr val="067D17"/>
                </a:solidFill>
                <a:latin typeface="Consolas" panose="020B0609020204030204" pitchFamily="49" charset="0"/>
                <a:ea typeface="JetBrains Mono"/>
              </a:rPr>
              <a:t>&lt;iostream&gt;</a:t>
            </a:r>
            <a:br>
              <a:rPr lang="zh-CN" altLang="zh-CN" sz="2400" dirty="0">
                <a:solidFill>
                  <a:srgbClr val="067D17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033B3"/>
                </a:solidFill>
                <a:latin typeface="Consolas" panose="020B0609020204030204" pitchFamily="49" charset="0"/>
                <a:ea typeface="JetBrains Mono"/>
              </a:rPr>
              <a:t>using namespace 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std;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033B3"/>
                </a:solidFill>
                <a:latin typeface="Consolas" panose="020B0609020204030204" pitchFamily="49" charset="0"/>
                <a:ea typeface="JetBrains Mono"/>
              </a:rPr>
              <a:t>int </a:t>
            </a:r>
            <a:r>
              <a:rPr lang="zh-CN" altLang="zh-CN" sz="2400" dirty="0">
                <a:solidFill>
                  <a:srgbClr val="00627A"/>
                </a:solidFill>
                <a:latin typeface="Consolas" panose="020B0609020204030204" pitchFamily="49" charset="0"/>
                <a:ea typeface="JetBrains Mono"/>
              </a:rPr>
              <a:t>main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(){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  <a:ea typeface="JetBrains Mono"/>
              </a:rPr>
              <a:t>cout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500.0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/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 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endl;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  <a:ea typeface="JetBrains Mono"/>
              </a:rPr>
              <a:t>cout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5000000.0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/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 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endl;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  <a:ea typeface="JetBrains Mono"/>
              </a:rPr>
              <a:t>cout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0.000005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/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 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endl;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  <a:ea typeface="JetBrains Mono"/>
              </a:rPr>
              <a:t>cout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5e6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/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 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+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5e-6 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/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-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5e6 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/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endl;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</a:t>
            </a:r>
            <a:r>
              <a:rPr lang="zh-CN" altLang="zh-CN" sz="2400" dirty="0">
                <a:solidFill>
                  <a:srgbClr val="0033B3"/>
                </a:solidFill>
                <a:latin typeface="Consolas" panose="020B0609020204030204" pitchFamily="49" charset="0"/>
                <a:ea typeface="JetBrains Mono"/>
              </a:rPr>
              <a:t>return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0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;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}</a:t>
            </a:r>
            <a:endParaRPr lang="zh-CN" altLang="zh-CN" sz="4800" dirty="0">
              <a:latin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29600" y="3220998"/>
            <a:ext cx="3352800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5e6</a:t>
            </a:r>
            <a:r>
              <a:rPr lang="zh-CN" altLang="en-US" sz="2400" dirty="0">
                <a:latin typeface="Consolas" panose="020B0609020204030204" pitchFamily="49" charset="0"/>
              </a:rPr>
              <a:t>是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科学计数</a:t>
            </a:r>
            <a:r>
              <a:rPr lang="zh-CN" altLang="en-US" sz="2400" dirty="0">
                <a:latin typeface="Consolas" panose="020B0609020204030204" pitchFamily="49" charset="0"/>
              </a:rPr>
              <a:t>法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代表着</a:t>
            </a:r>
            <a:r>
              <a:rPr lang="en-US" altLang="zh-CN" sz="2400" dirty="0">
                <a:latin typeface="Consolas" panose="020B0609020204030204" pitchFamily="49" charset="0"/>
              </a:rPr>
              <a:t>5 × 10</a:t>
            </a:r>
            <a:r>
              <a:rPr lang="zh-CN" altLang="en-US" sz="2400" dirty="0">
                <a:latin typeface="Consolas" panose="020B0609020204030204" pitchFamily="49" charset="0"/>
              </a:rPr>
              <a:t>的</a:t>
            </a:r>
            <a:r>
              <a:rPr lang="en-US" altLang="zh-CN" sz="2400" dirty="0">
                <a:latin typeface="Consolas" panose="020B0609020204030204" pitchFamily="49" charset="0"/>
              </a:rPr>
              <a:t>6</a:t>
            </a:r>
            <a:r>
              <a:rPr lang="zh-CN" altLang="en-US" sz="2400" dirty="0">
                <a:latin typeface="Consolas" panose="020B0609020204030204" pitchFamily="49" charset="0"/>
              </a:rPr>
              <a:t>次方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5e-6</a:t>
            </a:r>
            <a:r>
              <a:rPr lang="zh-CN" altLang="en-US" sz="2400" dirty="0">
                <a:latin typeface="Consolas" panose="020B0609020204030204" pitchFamily="49" charset="0"/>
              </a:rPr>
              <a:t>代表着</a:t>
            </a:r>
            <a:r>
              <a:rPr lang="en-US" altLang="zh-CN" sz="2400" dirty="0">
                <a:latin typeface="Consolas" panose="020B0609020204030204" pitchFamily="49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5 × 10</a:t>
            </a:r>
            <a:r>
              <a:rPr lang="zh-CN" altLang="en-US" sz="2400" dirty="0">
                <a:latin typeface="Consolas" panose="020B0609020204030204" pitchFamily="49" charset="0"/>
              </a:rPr>
              <a:t>的</a:t>
            </a:r>
            <a:r>
              <a:rPr lang="en-US" altLang="zh-CN" sz="2400" dirty="0">
                <a:latin typeface="Consolas" panose="020B0609020204030204" pitchFamily="49" charset="0"/>
              </a:rPr>
              <a:t>-6</a:t>
            </a:r>
            <a:r>
              <a:rPr lang="zh-CN" altLang="en-US" sz="2400" dirty="0">
                <a:latin typeface="Consolas" panose="020B0609020204030204" pitchFamily="49" charset="0"/>
              </a:rPr>
              <a:t>次方</a:t>
            </a:r>
            <a:endParaRPr lang="en-US" altLang="zh-CN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732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28800" y="1524000"/>
            <a:ext cx="8458200" cy="7242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solidFill>
                  <a:srgbClr val="1C2127"/>
                </a:solidFill>
                <a:latin typeface="Consolas" panose="020B0609020204030204" pitchFamily="49" charset="0"/>
              </a:rPr>
              <a:t>例</a:t>
            </a:r>
            <a:r>
              <a:rPr lang="en-US" altLang="zh-CN" sz="2400" b="1" dirty="0">
                <a:solidFill>
                  <a:srgbClr val="1C2127"/>
                </a:solidFill>
                <a:latin typeface="Consolas" panose="020B0609020204030204" pitchFamily="49" charset="0"/>
              </a:rPr>
              <a:t>1-5 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输入程序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观察输出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书本第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7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页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85800" y="2667000"/>
            <a:ext cx="7467600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9E880D"/>
                </a:solidFill>
                <a:latin typeface="Consolas" panose="020B0609020204030204" pitchFamily="49" charset="0"/>
                <a:ea typeface="JetBrains Mono"/>
              </a:rPr>
              <a:t>#include </a:t>
            </a:r>
            <a:r>
              <a:rPr lang="zh-CN" altLang="zh-CN" sz="2400" dirty="0">
                <a:solidFill>
                  <a:srgbClr val="067D17"/>
                </a:solidFill>
                <a:latin typeface="Consolas" panose="020B0609020204030204" pitchFamily="49" charset="0"/>
                <a:ea typeface="JetBrains Mono"/>
              </a:rPr>
              <a:t>&lt;iostream&gt;</a:t>
            </a:r>
            <a:br>
              <a:rPr lang="zh-CN" altLang="zh-CN" sz="2400" dirty="0">
                <a:solidFill>
                  <a:srgbClr val="067D17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033B3"/>
                </a:solidFill>
                <a:latin typeface="Consolas" panose="020B0609020204030204" pitchFamily="49" charset="0"/>
                <a:ea typeface="JetBrains Mono"/>
              </a:rPr>
              <a:t>using namespace 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std;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033B3"/>
                </a:solidFill>
                <a:latin typeface="Consolas" panose="020B0609020204030204" pitchFamily="49" charset="0"/>
                <a:ea typeface="JetBrains Mono"/>
              </a:rPr>
              <a:t>int </a:t>
            </a:r>
            <a:r>
              <a:rPr lang="zh-CN" altLang="zh-CN" sz="2400" dirty="0">
                <a:solidFill>
                  <a:srgbClr val="00627A"/>
                </a:solidFill>
                <a:latin typeface="Consolas" panose="020B0609020204030204" pitchFamily="49" charset="0"/>
                <a:ea typeface="JetBrains Mono"/>
              </a:rPr>
              <a:t>main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(){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  <a:ea typeface="JetBrains Mono"/>
              </a:rPr>
              <a:t>cout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500.0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/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endl;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  <a:ea typeface="JetBrains Mono"/>
              </a:rPr>
              <a:t>cout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5000000.0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/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endl;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  <a:ea typeface="JetBrains Mono"/>
              </a:rPr>
              <a:t>cout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0.000005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/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endl;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  <a:ea typeface="JetBrains Mono"/>
              </a:rPr>
              <a:t>cout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5e6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/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 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+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5e-6 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/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-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5e6 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/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3 </a:t>
            </a:r>
            <a:r>
              <a:rPr lang="zh-CN" altLang="zh-CN" sz="24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endl;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</a:t>
            </a:r>
            <a:r>
              <a:rPr lang="zh-CN" altLang="zh-CN" sz="2400" dirty="0">
                <a:solidFill>
                  <a:srgbClr val="0033B3"/>
                </a:solidFill>
                <a:latin typeface="Consolas" panose="020B0609020204030204" pitchFamily="49" charset="0"/>
                <a:ea typeface="JetBrains Mono"/>
              </a:rPr>
              <a:t>return </a:t>
            </a:r>
            <a:r>
              <a:rPr lang="zh-CN" altLang="zh-CN" sz="24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0</a:t>
            </a: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;</a:t>
            </a:r>
            <a:b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4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}</a:t>
            </a:r>
            <a:endParaRPr lang="zh-CN" altLang="zh-CN" sz="4800" dirty="0">
              <a:latin typeface="Consolas" panose="020B06090202040302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610600" y="3344108"/>
            <a:ext cx="2819400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Consolas" panose="020B0609020204030204" pitchFamily="49" charset="0"/>
              </a:rPr>
              <a:t>166.667</a:t>
            </a:r>
          </a:p>
          <a:p>
            <a:r>
              <a:rPr lang="zh-CN" altLang="en-US" sz="3200" dirty="0">
                <a:latin typeface="Consolas" panose="020B0609020204030204" pitchFamily="49" charset="0"/>
              </a:rPr>
              <a:t>1.66667e+06</a:t>
            </a:r>
          </a:p>
          <a:p>
            <a:r>
              <a:rPr lang="zh-CN" altLang="en-US" sz="3200" dirty="0">
                <a:latin typeface="Consolas" panose="020B0609020204030204" pitchFamily="49" charset="0"/>
              </a:rPr>
              <a:t>1.66667e-06</a:t>
            </a:r>
          </a:p>
          <a:p>
            <a:r>
              <a:rPr lang="zh-CN" altLang="en-US" sz="3200" dirty="0">
                <a:latin typeface="Consolas" panose="020B0609020204030204" pitchFamily="49" charset="0"/>
              </a:rPr>
              <a:t>1.6666e-06</a:t>
            </a:r>
          </a:p>
        </p:txBody>
      </p:sp>
    </p:spTree>
    <p:extLst>
      <p:ext uri="{BB962C8B-B14F-4D97-AF65-F5344CB8AC3E}">
        <p14:creationId xmlns:p14="http://schemas.microsoft.com/office/powerpoint/2010/main" val="8128684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14400" y="1447800"/>
            <a:ext cx="10439400" cy="24657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例</a:t>
            </a:r>
            <a:r>
              <a:rPr lang="en-US" altLang="zh-CN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1-6 </a:t>
            </a:r>
            <a:r>
              <a:rPr lang="zh-CN" altLang="en-US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火车问题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书本第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8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页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)</a:t>
            </a:r>
            <a:endParaRPr lang="en-US" altLang="zh-CN" sz="2000" b="1" dirty="0">
              <a:solidFill>
                <a:srgbClr val="1C2127"/>
              </a:solidFill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甲列火车长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260m,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每秒前进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12m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。</a:t>
            </a:r>
            <a:endParaRPr lang="en-US" altLang="zh-CN" sz="2000" dirty="0">
              <a:solidFill>
                <a:srgbClr val="1C2127"/>
              </a:solidFill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乙列火车长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220m,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每秒前进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20m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。</a:t>
            </a:r>
            <a:endParaRPr lang="en-US" altLang="zh-CN" sz="2000" dirty="0">
              <a:solidFill>
                <a:srgbClr val="1C2127"/>
              </a:solidFill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两车相向而行，从两车车头相遇时开始计时，多长时间后两车车尾相离？已知答案是整数。</a:t>
            </a:r>
            <a:endParaRPr lang="en-US" altLang="zh-CN" sz="2000" dirty="0">
              <a:solidFill>
                <a:srgbClr val="1C2127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B7F73FB-A12E-2E1C-1312-DF6E96828C71}"/>
              </a:ext>
            </a:extLst>
          </p:cNvPr>
          <p:cNvSpPr txBox="1"/>
          <p:nvPr/>
        </p:nvSpPr>
        <p:spPr>
          <a:xfrm>
            <a:off x="3581400" y="5179367"/>
            <a:ext cx="4114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sz="2400" b="1" dirty="0">
                <a:latin typeface="Consolas"/>
                <a:ea typeface="Microsoft YaHei"/>
                <a:cs typeface="Consolas"/>
              </a:rPr>
              <a:t>两车要相对通过多远？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6241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EBFF76BF-49D4-7EA0-F80C-AFDF41D92501}"/>
              </a:ext>
            </a:extLst>
          </p:cNvPr>
          <p:cNvGrpSpPr/>
          <p:nvPr/>
        </p:nvGrpSpPr>
        <p:grpSpPr>
          <a:xfrm>
            <a:off x="914400" y="1714500"/>
            <a:ext cx="10005822" cy="1181100"/>
            <a:chOff x="903732" y="2266950"/>
            <a:chExt cx="10005822" cy="1181100"/>
          </a:xfrm>
        </p:grpSpPr>
        <p:sp>
          <p:nvSpPr>
            <p:cNvPr id="4" name="TextBox 8">
              <a:extLst>
                <a:ext uri="{FF2B5EF4-FFF2-40B4-BE49-F238E27FC236}">
                  <a16:creationId xmlns:a16="http://schemas.microsoft.com/office/drawing/2014/main" id="{56BF728E-3AEC-F9C3-87FB-B27F2CD1963B}"/>
                </a:ext>
              </a:extLst>
            </p:cNvPr>
            <p:cNvSpPr txBox="1"/>
            <p:nvPr/>
          </p:nvSpPr>
          <p:spPr>
            <a:xfrm>
              <a:off x="903732" y="2326005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开始：车头相遇</a:t>
              </a:r>
            </a:p>
          </p:txBody>
        </p: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FAAFB7BA-28AE-9AC0-EEDF-DED753E78765}"/>
                </a:ext>
              </a:extLst>
            </p:cNvPr>
            <p:cNvSpPr/>
            <p:nvPr/>
          </p:nvSpPr>
          <p:spPr>
            <a:xfrm>
              <a:off x="3571875" y="2352675"/>
              <a:ext cx="24765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DE6F82F9-FEDD-E443-4D6B-938AE2594D99}"/>
                </a:ext>
              </a:extLst>
            </p:cNvPr>
            <p:cNvSpPr/>
            <p:nvPr/>
          </p:nvSpPr>
          <p:spPr>
            <a:xfrm>
              <a:off x="6048375" y="2943225"/>
              <a:ext cx="2095500" cy="381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9" name="Line 11">
              <a:extLst>
                <a:ext uri="{FF2B5EF4-FFF2-40B4-BE49-F238E27FC236}">
                  <a16:creationId xmlns:a16="http://schemas.microsoft.com/office/drawing/2014/main" id="{147A7134-1F84-D49F-8404-08BCB9302949}"/>
                </a:ext>
              </a:extLst>
            </p:cNvPr>
            <p:cNvSpPr/>
            <p:nvPr/>
          </p:nvSpPr>
          <p:spPr>
            <a:xfrm>
              <a:off x="6048375" y="2266950"/>
              <a:ext cx="9525" cy="1181100"/>
            </a:xfrm>
            <a:custGeom>
              <a:avLst/>
              <a:gdLst/>
              <a:ahLst/>
              <a:cxnLst/>
              <a:rect l="l" t="t" r="r" b="b"/>
              <a:pathLst>
                <a:path w="9525" h="1181100">
                  <a:moveTo>
                    <a:pt x="0" y="0"/>
                  </a:moveTo>
                  <a:lnTo>
                    <a:pt x="0" y="1181100"/>
                  </a:lnTo>
                </a:path>
              </a:pathLst>
            </a:custGeom>
            <a:noFill/>
            <a:ln w="19050">
              <a:solidFill>
                <a:srgbClr val="565B62"/>
              </a:solidFill>
              <a:custDash>
                <a:ds d="250000" sp="250000"/>
              </a:custDash>
            </a:ln>
          </p:spPr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9E6B1400-DB16-C0EF-104D-03735FA97243}"/>
                </a:ext>
              </a:extLst>
            </p:cNvPr>
            <p:cNvSpPr txBox="1"/>
            <p:nvPr/>
          </p:nvSpPr>
          <p:spPr>
            <a:xfrm>
              <a:off x="4146728" y="2444115"/>
              <a:ext cx="13267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甲 260 m →</a:t>
              </a: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3608DAB2-94E2-8024-F855-948305ACCEF6}"/>
                </a:ext>
              </a:extLst>
            </p:cNvPr>
            <p:cNvSpPr txBox="1"/>
            <p:nvPr/>
          </p:nvSpPr>
          <p:spPr>
            <a:xfrm>
              <a:off x="6432728" y="3034665"/>
              <a:ext cx="13267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← 乙 220 m</a:t>
              </a:r>
            </a:p>
          </p:txBody>
        </p:sp>
        <p:sp>
          <p:nvSpPr>
            <p:cNvPr id="13" name="TextBox 14">
              <a:extLst>
                <a:ext uri="{FF2B5EF4-FFF2-40B4-BE49-F238E27FC236}">
                  <a16:creationId xmlns:a16="http://schemas.microsoft.com/office/drawing/2014/main" id="{32562D1F-B20F-9BFD-6F5F-5D15C091D522}"/>
                </a:ext>
              </a:extLst>
            </p:cNvPr>
            <p:cNvSpPr txBox="1"/>
            <p:nvPr/>
          </p:nvSpPr>
          <p:spPr>
            <a:xfrm>
              <a:off x="8468106" y="263461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两个车头在这里相遇。</a:t>
              </a:r>
            </a:p>
          </p:txBody>
        </p:sp>
      </p:grpSp>
      <p:grpSp>
        <p:nvGrpSpPr>
          <p:cNvPr id="14" name="Group 23">
            <a:extLst>
              <a:ext uri="{FF2B5EF4-FFF2-40B4-BE49-F238E27FC236}">
                <a16:creationId xmlns:a16="http://schemas.microsoft.com/office/drawing/2014/main" id="{3EF0A6EA-1626-5F7F-51C1-FE6855CC9F00}"/>
              </a:ext>
            </a:extLst>
          </p:cNvPr>
          <p:cNvGrpSpPr/>
          <p:nvPr/>
        </p:nvGrpSpPr>
        <p:grpSpPr>
          <a:xfrm>
            <a:off x="914400" y="3248025"/>
            <a:ext cx="10096881" cy="1171575"/>
            <a:chOff x="903732" y="3800475"/>
            <a:chExt cx="10096881" cy="1171575"/>
          </a:xfrm>
        </p:grpSpPr>
        <p:sp>
          <p:nvSpPr>
            <p:cNvPr id="15" name="TextBox 16">
              <a:extLst>
                <a:ext uri="{FF2B5EF4-FFF2-40B4-BE49-F238E27FC236}">
                  <a16:creationId xmlns:a16="http://schemas.microsoft.com/office/drawing/2014/main" id="{01B18214-9E6D-AD52-231B-8BA1B73EBC02}"/>
                </a:ext>
              </a:extLst>
            </p:cNvPr>
            <p:cNvSpPr txBox="1"/>
            <p:nvPr/>
          </p:nvSpPr>
          <p:spPr>
            <a:xfrm>
              <a:off x="903732" y="384048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结束：车尾相离</a:t>
              </a: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9FC02650-A9DD-D935-7EDC-C7E91BCFB41C}"/>
                </a:ext>
              </a:extLst>
            </p:cNvPr>
            <p:cNvSpPr/>
            <p:nvPr/>
          </p:nvSpPr>
          <p:spPr>
            <a:xfrm>
              <a:off x="5286375" y="3876675"/>
              <a:ext cx="24765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Rectangle 18">
              <a:extLst>
                <a:ext uri="{FF2B5EF4-FFF2-40B4-BE49-F238E27FC236}">
                  <a16:creationId xmlns:a16="http://schemas.microsoft.com/office/drawing/2014/main" id="{05D25ABD-6D5B-056A-8EC6-8FD95E3378E0}"/>
                </a:ext>
              </a:extLst>
            </p:cNvPr>
            <p:cNvSpPr/>
            <p:nvPr/>
          </p:nvSpPr>
          <p:spPr>
            <a:xfrm>
              <a:off x="3190875" y="4467225"/>
              <a:ext cx="2095500" cy="381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Line 19">
              <a:extLst>
                <a:ext uri="{FF2B5EF4-FFF2-40B4-BE49-F238E27FC236}">
                  <a16:creationId xmlns:a16="http://schemas.microsoft.com/office/drawing/2014/main" id="{A4BB2FF4-50DB-E00C-E8BF-AFB129A43732}"/>
                </a:ext>
              </a:extLst>
            </p:cNvPr>
            <p:cNvSpPr/>
            <p:nvPr/>
          </p:nvSpPr>
          <p:spPr>
            <a:xfrm>
              <a:off x="5286375" y="3800475"/>
              <a:ext cx="9525" cy="1171575"/>
            </a:xfrm>
            <a:custGeom>
              <a:avLst/>
              <a:gdLst/>
              <a:ahLst/>
              <a:cxnLst/>
              <a:rect l="l" t="t" r="r" b="b"/>
              <a:pathLst>
                <a:path w="9525" h="1171575">
                  <a:moveTo>
                    <a:pt x="0" y="0"/>
                  </a:moveTo>
                  <a:lnTo>
                    <a:pt x="0" y="1171575"/>
                  </a:lnTo>
                </a:path>
              </a:pathLst>
            </a:custGeom>
            <a:noFill/>
            <a:ln w="19050">
              <a:solidFill>
                <a:srgbClr val="565B62"/>
              </a:solidFill>
              <a:custDash>
                <a:ds d="250000" sp="250000"/>
              </a:custDash>
            </a:ln>
          </p:spPr>
        </p:sp>
        <p:sp>
          <p:nvSpPr>
            <p:cNvPr id="19" name="TextBox 20">
              <a:extLst>
                <a:ext uri="{FF2B5EF4-FFF2-40B4-BE49-F238E27FC236}">
                  <a16:creationId xmlns:a16="http://schemas.microsoft.com/office/drawing/2014/main" id="{1B9F80E8-72D3-2CAB-810D-2C72E7B2F2A9}"/>
                </a:ext>
              </a:extLst>
            </p:cNvPr>
            <p:cNvSpPr txBox="1"/>
            <p:nvPr/>
          </p:nvSpPr>
          <p:spPr>
            <a:xfrm>
              <a:off x="5861228" y="3968115"/>
              <a:ext cx="13267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甲 260 m →</a:t>
              </a:r>
            </a:p>
          </p:txBody>
        </p:sp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id="{22A8019A-EDCE-FF81-7FA2-F8B16D5B4DE5}"/>
                </a:ext>
              </a:extLst>
            </p:cNvPr>
            <p:cNvSpPr txBox="1"/>
            <p:nvPr/>
          </p:nvSpPr>
          <p:spPr>
            <a:xfrm>
              <a:off x="3575228" y="4558665"/>
              <a:ext cx="13267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← 乙 220 m</a:t>
              </a:r>
            </a:p>
          </p:txBody>
        </p:sp>
        <p:sp>
          <p:nvSpPr>
            <p:cNvPr id="21" name="TextBox 22">
              <a:extLst>
                <a:ext uri="{FF2B5EF4-FFF2-40B4-BE49-F238E27FC236}">
                  <a16:creationId xmlns:a16="http://schemas.microsoft.com/office/drawing/2014/main" id="{F32E719B-37E0-E4A3-3C80-FCED615DC63E}"/>
                </a:ext>
              </a:extLst>
            </p:cNvPr>
            <p:cNvSpPr txBox="1"/>
            <p:nvPr/>
          </p:nvSpPr>
          <p:spPr>
            <a:xfrm>
              <a:off x="8801481" y="440626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两个车尾刚好错开。</a:t>
              </a:r>
            </a:p>
          </p:txBody>
        </p:sp>
      </p:grpSp>
      <p:grpSp>
        <p:nvGrpSpPr>
          <p:cNvPr id="22" name="Group 26">
            <a:extLst>
              <a:ext uri="{FF2B5EF4-FFF2-40B4-BE49-F238E27FC236}">
                <a16:creationId xmlns:a16="http://schemas.microsoft.com/office/drawing/2014/main" id="{92664FDB-AC3D-ADBE-125B-B7747AADC04E}"/>
              </a:ext>
            </a:extLst>
          </p:cNvPr>
          <p:cNvGrpSpPr/>
          <p:nvPr/>
        </p:nvGrpSpPr>
        <p:grpSpPr>
          <a:xfrm>
            <a:off x="914400" y="5234772"/>
            <a:ext cx="7595235" cy="840105"/>
            <a:chOff x="902970" y="5472112"/>
            <a:chExt cx="7595235" cy="840105"/>
          </a:xfrm>
        </p:grpSpPr>
        <p:sp>
          <p:nvSpPr>
            <p:cNvPr id="23" name="TextBox 24">
              <a:extLst>
                <a:ext uri="{FF2B5EF4-FFF2-40B4-BE49-F238E27FC236}">
                  <a16:creationId xmlns:a16="http://schemas.microsoft.com/office/drawing/2014/main" id="{61BBBC82-CD4C-4CBC-6AFC-D23DC714DA5B}"/>
                </a:ext>
              </a:extLst>
            </p:cNvPr>
            <p:cNvSpPr txBox="1"/>
            <p:nvPr/>
          </p:nvSpPr>
          <p:spPr>
            <a:xfrm>
              <a:off x="902970" y="5472112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相对看，乙车要通过自己的全长，还要通过甲车的全长。</a:t>
              </a:r>
            </a:p>
          </p:txBody>
        </p:sp>
        <p:sp>
          <p:nvSpPr>
            <p:cNvPr id="24" name="TextBox 25">
              <a:extLst>
                <a:ext uri="{FF2B5EF4-FFF2-40B4-BE49-F238E27FC236}">
                  <a16:creationId xmlns:a16="http://schemas.microsoft.com/office/drawing/2014/main" id="{BF7EEAF4-19D7-8BD5-2FF9-086D796BC8AC}"/>
                </a:ext>
              </a:extLst>
            </p:cNvPr>
            <p:cNvSpPr txBox="1"/>
            <p:nvPr/>
          </p:nvSpPr>
          <p:spPr>
            <a:xfrm>
              <a:off x="902970" y="5872162"/>
              <a:ext cx="585358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因此相对路程是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260 + 220，共 480 米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69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029C7059-4F23-286B-AD0F-85D9EAAA279A}"/>
              </a:ext>
            </a:extLst>
          </p:cNvPr>
          <p:cNvGrpSpPr/>
          <p:nvPr/>
        </p:nvGrpSpPr>
        <p:grpSpPr>
          <a:xfrm>
            <a:off x="902970" y="1604201"/>
            <a:ext cx="8519065" cy="440055"/>
            <a:chOff x="902970" y="2338388"/>
            <a:chExt cx="8519065" cy="440055"/>
          </a:xfrm>
        </p:grpSpPr>
        <p:sp>
          <p:nvSpPr>
            <p:cNvPr id="5" name="TextBox 8">
              <a:extLst>
                <a:ext uri="{FF2B5EF4-FFF2-40B4-BE49-F238E27FC236}">
                  <a16:creationId xmlns:a16="http://schemas.microsoft.com/office/drawing/2014/main" id="{38387495-F237-C46F-1A8F-B35FB695527E}"/>
                </a:ext>
              </a:extLst>
            </p:cNvPr>
            <p:cNvSpPr txBox="1"/>
            <p:nvPr/>
          </p:nvSpPr>
          <p:spPr>
            <a:xfrm>
              <a:off x="902970" y="2338388"/>
              <a:ext cx="85190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车头相遇以后再走 1 秒，甲向右走 12 米，乙向左走 20 米。</a:t>
              </a:r>
            </a:p>
          </p:txBody>
        </p:sp>
      </p:grpSp>
      <p:grpSp>
        <p:nvGrpSpPr>
          <p:cNvPr id="6" name="Group 18">
            <a:extLst>
              <a:ext uri="{FF2B5EF4-FFF2-40B4-BE49-F238E27FC236}">
                <a16:creationId xmlns:a16="http://schemas.microsoft.com/office/drawing/2014/main" id="{3E7B6447-6467-5A76-300B-932EAC168C32}"/>
              </a:ext>
            </a:extLst>
          </p:cNvPr>
          <p:cNvGrpSpPr/>
          <p:nvPr/>
        </p:nvGrpSpPr>
        <p:grpSpPr>
          <a:xfrm>
            <a:off x="2827782" y="2398585"/>
            <a:ext cx="5527167" cy="1968437"/>
            <a:chOff x="2827782" y="3132772"/>
            <a:chExt cx="5527167" cy="1968437"/>
          </a:xfrm>
        </p:grpSpPr>
        <p:sp>
          <p:nvSpPr>
            <p:cNvPr id="25" name="Line 10">
              <a:extLst>
                <a:ext uri="{FF2B5EF4-FFF2-40B4-BE49-F238E27FC236}">
                  <a16:creationId xmlns:a16="http://schemas.microsoft.com/office/drawing/2014/main" id="{C5F5F4F6-6642-CDD8-CC69-8B114D63660D}"/>
                </a:ext>
              </a:extLst>
            </p:cNvPr>
            <p:cNvSpPr/>
            <p:nvPr/>
          </p:nvSpPr>
          <p:spPr>
            <a:xfrm>
              <a:off x="6096000" y="3371850"/>
              <a:ext cx="9525" cy="1162050"/>
            </a:xfrm>
            <a:custGeom>
              <a:avLst/>
              <a:gdLst/>
              <a:ahLst/>
              <a:cxnLst/>
              <a:rect l="l" t="t" r="r" b="b"/>
              <a:pathLst>
                <a:path w="9525" h="1162050">
                  <a:moveTo>
                    <a:pt x="0" y="0"/>
                  </a:moveTo>
                  <a:lnTo>
                    <a:pt x="0" y="1162050"/>
                  </a:lnTo>
                </a:path>
              </a:pathLst>
            </a:custGeom>
            <a:noFill/>
            <a:ln w="19050">
              <a:solidFill>
                <a:srgbClr val="565B62"/>
              </a:solidFill>
              <a:custDash>
                <a:ds d="250000" sp="250000"/>
              </a:custDash>
            </a:ln>
          </p:spPr>
        </p:sp>
        <p:sp>
          <p:nvSpPr>
            <p:cNvPr id="26" name="Line 11">
              <a:extLst>
                <a:ext uri="{FF2B5EF4-FFF2-40B4-BE49-F238E27FC236}">
                  <a16:creationId xmlns:a16="http://schemas.microsoft.com/office/drawing/2014/main" id="{D0EAA740-8229-8DD9-DCDB-786DAC255D66}"/>
                </a:ext>
              </a:extLst>
            </p:cNvPr>
            <p:cNvSpPr/>
            <p:nvPr/>
          </p:nvSpPr>
          <p:spPr>
            <a:xfrm>
              <a:off x="6096000" y="3590925"/>
              <a:ext cx="1143000" cy="1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27" name="Line 12">
              <a:extLst>
                <a:ext uri="{FF2B5EF4-FFF2-40B4-BE49-F238E27FC236}">
                  <a16:creationId xmlns:a16="http://schemas.microsoft.com/office/drawing/2014/main" id="{858A71AC-D75D-CD0C-D5D8-1BACEF699FB8}"/>
                </a:ext>
              </a:extLst>
            </p:cNvPr>
            <p:cNvSpPr/>
            <p:nvPr/>
          </p:nvSpPr>
          <p:spPr>
            <a:xfrm flipH="1">
              <a:off x="4191000" y="4248150"/>
              <a:ext cx="1905000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tailEnd type="triangle" w="lg" len="lg"/>
            </a:ln>
          </p:spPr>
        </p:sp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110C9EAA-0D0A-3812-B610-72A615D14183}"/>
                </a:ext>
              </a:extLst>
            </p:cNvPr>
            <p:cNvSpPr txBox="1"/>
            <p:nvPr/>
          </p:nvSpPr>
          <p:spPr>
            <a:xfrm>
              <a:off x="7485507" y="3459480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甲车头</a:t>
              </a:r>
            </a:p>
          </p:txBody>
        </p:sp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09CC3E26-7CB6-3D76-827C-6DF18170B4A9}"/>
                </a:ext>
              </a:extLst>
            </p:cNvPr>
            <p:cNvSpPr txBox="1"/>
            <p:nvPr/>
          </p:nvSpPr>
          <p:spPr>
            <a:xfrm>
              <a:off x="2827782" y="4116705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乙车头</a:t>
              </a: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04520694-6AE1-67EE-0891-74DD08327EDC}"/>
                </a:ext>
              </a:extLst>
            </p:cNvPr>
            <p:cNvSpPr txBox="1"/>
            <p:nvPr/>
          </p:nvSpPr>
          <p:spPr>
            <a:xfrm>
              <a:off x="6543294" y="3132772"/>
              <a:ext cx="7154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米</a:t>
              </a:r>
            </a:p>
          </p:txBody>
        </p:sp>
        <p:sp>
          <p:nvSpPr>
            <p:cNvPr id="31" name="TextBox 16">
              <a:extLst>
                <a:ext uri="{FF2B5EF4-FFF2-40B4-BE49-F238E27FC236}">
                  <a16:creationId xmlns:a16="http://schemas.microsoft.com/office/drawing/2014/main" id="{DC2700AD-4A27-ED1E-56D7-36CFA8B82C35}"/>
                </a:ext>
              </a:extLst>
            </p:cNvPr>
            <p:cNvSpPr txBox="1"/>
            <p:nvPr/>
          </p:nvSpPr>
          <p:spPr>
            <a:xfrm>
              <a:off x="4695444" y="4456748"/>
              <a:ext cx="7154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 米</a:t>
              </a:r>
            </a:p>
          </p:txBody>
        </p:sp>
        <p:sp>
          <p:nvSpPr>
            <p:cNvPr id="32" name="TextBox 17">
              <a:extLst>
                <a:ext uri="{FF2B5EF4-FFF2-40B4-BE49-F238E27FC236}">
                  <a16:creationId xmlns:a16="http://schemas.microsoft.com/office/drawing/2014/main" id="{14D6165A-3DAA-5B6E-E69B-20483F5626C6}"/>
                </a:ext>
              </a:extLst>
            </p:cNvPr>
            <p:cNvSpPr txBox="1"/>
            <p:nvPr/>
          </p:nvSpPr>
          <p:spPr>
            <a:xfrm>
              <a:off x="4875276" y="474916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虚线：刚才相遇的位置</a:t>
              </a:r>
            </a:p>
          </p:txBody>
        </p:sp>
      </p:grpSp>
      <p:grpSp>
        <p:nvGrpSpPr>
          <p:cNvPr id="33" name="Group 21">
            <a:extLst>
              <a:ext uri="{FF2B5EF4-FFF2-40B4-BE49-F238E27FC236}">
                <a16:creationId xmlns:a16="http://schemas.microsoft.com/office/drawing/2014/main" id="{89730450-AD07-90B8-8475-7A9669CA8C27}"/>
              </a:ext>
            </a:extLst>
          </p:cNvPr>
          <p:cNvGrpSpPr/>
          <p:nvPr/>
        </p:nvGrpSpPr>
        <p:grpSpPr>
          <a:xfrm>
            <a:off x="902208" y="4556951"/>
            <a:ext cx="8201787" cy="929449"/>
            <a:chOff x="902208" y="5291138"/>
            <a:chExt cx="8201787" cy="929449"/>
          </a:xfrm>
        </p:grpSpPr>
        <p:sp>
          <p:nvSpPr>
            <p:cNvPr id="34" name="TextBox 19">
              <a:extLst>
                <a:ext uri="{FF2B5EF4-FFF2-40B4-BE49-F238E27FC236}">
                  <a16:creationId xmlns:a16="http://schemas.microsoft.com/office/drawing/2014/main" id="{E5C4B3A1-86D6-FDDE-C4B1-F6A487C78BC8}"/>
                </a:ext>
              </a:extLst>
            </p:cNvPr>
            <p:cNvSpPr txBox="1"/>
            <p:nvPr/>
          </p:nvSpPr>
          <p:spPr>
            <a:xfrm>
              <a:off x="902970" y="5291138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两边的移动都在帮助两车错开，所以每秒相对通过的长度是：</a:t>
              </a:r>
            </a:p>
          </p:txBody>
        </p:sp>
        <p:sp>
          <p:nvSpPr>
            <p:cNvPr id="35" name="TextBox 20">
              <a:extLst>
                <a:ext uri="{FF2B5EF4-FFF2-40B4-BE49-F238E27FC236}">
                  <a16:creationId xmlns:a16="http://schemas.microsoft.com/office/drawing/2014/main" id="{A3503118-AFC7-1DBA-65C4-52122BC17957}"/>
                </a:ext>
              </a:extLst>
            </p:cNvPr>
            <p:cNvSpPr txBox="1"/>
            <p:nvPr/>
          </p:nvSpPr>
          <p:spPr>
            <a:xfrm>
              <a:off x="902208" y="5751195"/>
              <a:ext cx="72130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 + 20，共 32 米。相对速度就是每秒 32 米。</a:t>
              </a:r>
            </a:p>
          </p:txBody>
        </p:sp>
      </p:grpSp>
      <p:grpSp>
        <p:nvGrpSpPr>
          <p:cNvPr id="36" name="Group 21">
            <a:extLst>
              <a:ext uri="{FF2B5EF4-FFF2-40B4-BE49-F238E27FC236}">
                <a16:creationId xmlns:a16="http://schemas.microsoft.com/office/drawing/2014/main" id="{18550220-0F2B-45B5-78AF-E33664927D30}"/>
              </a:ext>
            </a:extLst>
          </p:cNvPr>
          <p:cNvGrpSpPr/>
          <p:nvPr/>
        </p:nvGrpSpPr>
        <p:grpSpPr>
          <a:xfrm>
            <a:off x="896689" y="5770435"/>
            <a:ext cx="5770811" cy="440055"/>
            <a:chOff x="808297" y="5491623"/>
            <a:chExt cx="5770811" cy="628904"/>
          </a:xfrm>
        </p:grpSpPr>
        <p:sp>
          <p:nvSpPr>
            <p:cNvPr id="37" name="TextBox 19">
              <a:extLst>
                <a:ext uri="{FF2B5EF4-FFF2-40B4-BE49-F238E27FC236}">
                  <a16:creationId xmlns:a16="http://schemas.microsoft.com/office/drawing/2014/main" id="{CEE8309A-0A42-659C-7C48-DD78F14549CC}"/>
                </a:ext>
              </a:extLst>
            </p:cNvPr>
            <p:cNvSpPr txBox="1"/>
            <p:nvPr/>
          </p:nvSpPr>
          <p:spPr>
            <a:xfrm>
              <a:off x="808297" y="5491623"/>
              <a:ext cx="5770811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最后相对路程除以相对速度就可以得到答案。</a:t>
              </a:r>
              <a:endPara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TextBox 20">
              <a:extLst>
                <a:ext uri="{FF2B5EF4-FFF2-40B4-BE49-F238E27FC236}">
                  <a16:creationId xmlns:a16="http://schemas.microsoft.com/office/drawing/2014/main" id="{9879C670-5412-7C35-C523-A9CEAF4D4238}"/>
                </a:ext>
              </a:extLst>
            </p:cNvPr>
            <p:cNvSpPr txBox="1"/>
            <p:nvPr/>
          </p:nvSpPr>
          <p:spPr>
            <a:xfrm>
              <a:off x="902208" y="5751195"/>
              <a:ext cx="6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endParaRPr lang="zh-CN" sz="2400" b="1" dirty="0">
                <a:solidFill>
                  <a:schemeClr val="accent2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010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grpSp>
        <p:nvGrpSpPr>
          <p:cNvPr id="3" name="Group 16">
            <a:extLst>
              <a:ext uri="{FF2B5EF4-FFF2-40B4-BE49-F238E27FC236}">
                <a16:creationId xmlns:a16="http://schemas.microsoft.com/office/drawing/2014/main" id="{7EB480EB-74A1-1BB9-4668-351AA65EA81B}"/>
              </a:ext>
            </a:extLst>
          </p:cNvPr>
          <p:cNvGrpSpPr/>
          <p:nvPr/>
        </p:nvGrpSpPr>
        <p:grpSpPr>
          <a:xfrm>
            <a:off x="933450" y="1930527"/>
            <a:ext cx="5993688" cy="2717673"/>
            <a:chOff x="933450" y="2486025"/>
            <a:chExt cx="5700332" cy="2717673"/>
          </a:xfrm>
        </p:grpSpPr>
        <p:sp>
          <p:nvSpPr>
            <p:cNvPr id="4" name="Line 8">
              <a:extLst>
                <a:ext uri="{FF2B5EF4-FFF2-40B4-BE49-F238E27FC236}">
                  <a16:creationId xmlns:a16="http://schemas.microsoft.com/office/drawing/2014/main" id="{0145950C-7FBF-0AF5-53DE-FA53BE0CFFBB}"/>
                </a:ext>
              </a:extLst>
            </p:cNvPr>
            <p:cNvSpPr/>
            <p:nvPr/>
          </p:nvSpPr>
          <p:spPr>
            <a:xfrm>
              <a:off x="933450" y="2486025"/>
              <a:ext cx="9525" cy="2628900"/>
            </a:xfrm>
            <a:custGeom>
              <a:avLst/>
              <a:gdLst/>
              <a:ahLst/>
              <a:cxnLst/>
              <a:rect l="l" t="t" r="r" b="b"/>
              <a:pathLst>
                <a:path w="9525" h="2628900">
                  <a:moveTo>
                    <a:pt x="0" y="0"/>
                  </a:moveTo>
                  <a:lnTo>
                    <a:pt x="0" y="26289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25B296E9-33FD-11AA-5077-9E315D4FE369}"/>
                </a:ext>
              </a:extLst>
            </p:cNvPr>
            <p:cNvSpPr txBox="1"/>
            <p:nvPr/>
          </p:nvSpPr>
          <p:spPr>
            <a:xfrm>
              <a:off x="1170432" y="250698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C8BA31EB-0B7B-1BE0-2021-2541D64D14B0}"/>
                </a:ext>
              </a:extLst>
            </p:cNvPr>
            <p:cNvSpPr txBox="1"/>
            <p:nvPr/>
          </p:nvSpPr>
          <p:spPr>
            <a:xfrm>
              <a:off x="1170432" y="28879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9" name="TextBox 11">
              <a:extLst>
                <a:ext uri="{FF2B5EF4-FFF2-40B4-BE49-F238E27FC236}">
                  <a16:creationId xmlns:a16="http://schemas.microsoft.com/office/drawing/2014/main" id="{F19BF862-9514-A942-29C6-33F50ECB0F58}"/>
                </a:ext>
              </a:extLst>
            </p:cNvPr>
            <p:cNvSpPr txBox="1"/>
            <p:nvPr/>
          </p:nvSpPr>
          <p:spPr>
            <a:xfrm>
              <a:off x="1170432" y="32689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D810D882-CE10-994C-5995-443F177A3D57}"/>
                </a:ext>
              </a:extLst>
            </p:cNvPr>
            <p:cNvSpPr txBox="1"/>
            <p:nvPr/>
          </p:nvSpPr>
          <p:spPr>
            <a:xfrm>
              <a:off x="1170432" y="3649980"/>
              <a:ext cx="54633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(260 + 220) / (12 + 20)</a:t>
              </a: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5F40F4C1-21B9-8A23-05B9-96C63354AFE4}"/>
                </a:ext>
              </a:extLst>
            </p:cNvPr>
            <p:cNvSpPr txBox="1"/>
            <p:nvPr/>
          </p:nvSpPr>
          <p:spPr>
            <a:xfrm>
              <a:off x="1170432" y="403098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&lt;&lt; endl;</a:t>
              </a:r>
            </a:p>
          </p:txBody>
        </p:sp>
        <p:sp>
          <p:nvSpPr>
            <p:cNvPr id="13" name="TextBox 14">
              <a:extLst>
                <a:ext uri="{FF2B5EF4-FFF2-40B4-BE49-F238E27FC236}">
                  <a16:creationId xmlns:a16="http://schemas.microsoft.com/office/drawing/2014/main" id="{C48CE4AA-F1DC-8DD4-B9E4-818EB1A7569C}"/>
                </a:ext>
              </a:extLst>
            </p:cNvPr>
            <p:cNvSpPr txBox="1"/>
            <p:nvPr/>
          </p:nvSpPr>
          <p:spPr>
            <a:xfrm>
              <a:off x="1170432" y="441198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4" name="TextBox 15">
              <a:extLst>
                <a:ext uri="{FF2B5EF4-FFF2-40B4-BE49-F238E27FC236}">
                  <a16:creationId xmlns:a16="http://schemas.microsoft.com/office/drawing/2014/main" id="{A9023C2E-5195-6A09-20A1-1AD52788C2DA}"/>
                </a:ext>
              </a:extLst>
            </p:cNvPr>
            <p:cNvSpPr txBox="1"/>
            <p:nvPr/>
          </p:nvSpPr>
          <p:spPr>
            <a:xfrm>
              <a:off x="1170432" y="479298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5" name="Group 19">
            <a:extLst>
              <a:ext uri="{FF2B5EF4-FFF2-40B4-BE49-F238E27FC236}">
                <a16:creationId xmlns:a16="http://schemas.microsoft.com/office/drawing/2014/main" id="{3BEAFE40-F177-72A3-7797-679338A88420}"/>
              </a:ext>
            </a:extLst>
          </p:cNvPr>
          <p:cNvGrpSpPr/>
          <p:nvPr/>
        </p:nvGrpSpPr>
        <p:grpSpPr>
          <a:xfrm>
            <a:off x="9134094" y="2596324"/>
            <a:ext cx="1069848" cy="1211771"/>
            <a:chOff x="9134094" y="3151822"/>
            <a:chExt cx="1069848" cy="1211771"/>
          </a:xfrm>
        </p:grpSpPr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DB6094AA-85E1-0642-5310-09FC40C8EE5E}"/>
                </a:ext>
              </a:extLst>
            </p:cNvPr>
            <p:cNvSpPr txBox="1"/>
            <p:nvPr/>
          </p:nvSpPr>
          <p:spPr>
            <a:xfrm>
              <a:off x="9134094" y="31518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输出结果</a:t>
              </a: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A4164E3D-C628-47DF-C22C-222542ECC55D}"/>
                </a:ext>
              </a:extLst>
            </p:cNvPr>
            <p:cNvSpPr txBox="1"/>
            <p:nvPr/>
          </p:nvSpPr>
          <p:spPr>
            <a:xfrm>
              <a:off x="9220962" y="3659505"/>
              <a:ext cx="56967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  <p:sp>
        <p:nvSpPr>
          <p:cNvPr id="18" name="TextBox 20">
            <a:extLst>
              <a:ext uri="{FF2B5EF4-FFF2-40B4-BE49-F238E27FC236}">
                <a16:creationId xmlns:a16="http://schemas.microsoft.com/office/drawing/2014/main" id="{A69DDDE1-E38C-D4F4-FD4B-27014577BED5}"/>
              </a:ext>
            </a:extLst>
          </p:cNvPr>
          <p:cNvSpPr txBox="1"/>
          <p:nvPr/>
        </p:nvSpPr>
        <p:spPr>
          <a:xfrm>
            <a:off x="918488" y="5554980"/>
            <a:ext cx="6059351" cy="3462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两个括号</a:t>
            </a:r>
            <a:r>
              <a:rPr lang="zh-CN" altLang="en-US" sz="22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中的内容</a:t>
            </a:r>
            <a:r>
              <a: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分别</a:t>
            </a:r>
            <a:r>
              <a:rPr lang="zh-CN" altLang="en-US" sz="22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表示</a:t>
            </a:r>
            <a:r>
              <a: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总路程和相对速度。</a:t>
            </a:r>
          </a:p>
        </p:txBody>
      </p:sp>
    </p:spTree>
    <p:extLst>
      <p:ext uri="{BB962C8B-B14F-4D97-AF65-F5344CB8AC3E}">
        <p14:creationId xmlns:p14="http://schemas.microsoft.com/office/powerpoint/2010/main" val="208454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76400" y="1676400"/>
            <a:ext cx="929640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例</a:t>
            </a:r>
            <a:r>
              <a:rPr lang="en-US" altLang="zh-CN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1-7 </a:t>
            </a:r>
            <a:r>
              <a:rPr lang="zh-CN" altLang="en-US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对角线间题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书本第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8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页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)</a:t>
            </a:r>
            <a:endParaRPr lang="en-US" altLang="zh-CN" sz="2000" b="1" dirty="0">
              <a:solidFill>
                <a:srgbClr val="1C2127"/>
              </a:solidFill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一个长方形的长和宽分别是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6cm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、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9cm,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求它的对角线长度。</a:t>
            </a:r>
          </a:p>
        </p:txBody>
      </p:sp>
      <p:sp>
        <p:nvSpPr>
          <p:cNvPr id="6" name="矩形 5"/>
          <p:cNvSpPr/>
          <p:nvPr/>
        </p:nvSpPr>
        <p:spPr>
          <a:xfrm>
            <a:off x="3505200" y="3733800"/>
            <a:ext cx="4572000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根据勾股定理，直接就能求出答案</a:t>
            </a:r>
            <a:endParaRPr lang="en-US" altLang="zh-CN" sz="2000" dirty="0">
              <a:solidFill>
                <a:srgbClr val="1C2127"/>
              </a:solidFill>
              <a:latin typeface="Consolas" panose="020B0609020204030204" pitchFamily="49" charset="0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但是问题是如何算根号呢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197454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76400" y="1371600"/>
            <a:ext cx="929640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在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C++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当中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存在一个东西叫做函数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他就是一个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可以实现某个特定功能的工具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以后我们会专门进行学习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现在只需要学会使用工具即可</a:t>
            </a:r>
            <a:endParaRPr lang="zh-CN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1676400" y="3352800"/>
            <a:ext cx="9296400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而计算根号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就有这样对应的一个工具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它叫做</a:t>
            </a:r>
            <a:r>
              <a:rPr lang="en-US" altLang="zh-CN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sqrt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150000"/>
              </a:lnSpc>
            </a:pPr>
            <a:endParaRPr lang="en-US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需要计算谁的根号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就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丢到括号里面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这个工具就会自动帮忙计算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并且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返回对应的结果</a:t>
            </a:r>
            <a:r>
              <a:rPr lang="en-US" altLang="zh-CN" sz="2400" dirty="0">
                <a:latin typeface="Consolas" panose="020B0609020204030204" pitchFamily="49" charset="0"/>
              </a:rPr>
              <a:t>, </a:t>
            </a:r>
            <a:r>
              <a:rPr lang="zh-CN" altLang="en-US" sz="2400" dirty="0">
                <a:latin typeface="Consolas" panose="020B0609020204030204" pitchFamily="49" charset="0"/>
              </a:rPr>
              <a:t>下面这段代码就会输出</a:t>
            </a:r>
            <a:r>
              <a:rPr lang="en-US" altLang="zh-CN" sz="2400" dirty="0">
                <a:latin typeface="Consolas" panose="020B0609020204030204" pitchFamily="49" charset="0"/>
              </a:rPr>
              <a:t>3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例</a:t>
            </a:r>
            <a:r>
              <a:rPr lang="en-US" altLang="zh-CN" sz="2400" dirty="0">
                <a:latin typeface="Consolas" panose="020B0609020204030204" pitchFamily="49" charset="0"/>
              </a:rPr>
              <a:t>: </a:t>
            </a:r>
            <a:r>
              <a:rPr lang="en-US" altLang="zh-CN" sz="2400" dirty="0" err="1"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latin typeface="Consolas" panose="020B0609020204030204" pitchFamily="49" charset="0"/>
              </a:rPr>
              <a:t> &lt;&lt; </a:t>
            </a:r>
            <a:r>
              <a:rPr lang="en-US" altLang="zh-CN" sz="2400" dirty="0" err="1">
                <a:latin typeface="Consolas" panose="020B0609020204030204" pitchFamily="49" charset="0"/>
              </a:rPr>
              <a:t>sqrt</a:t>
            </a:r>
            <a:r>
              <a:rPr lang="en-US" altLang="zh-CN" sz="2400" dirty="0">
                <a:latin typeface="Consolas" panose="020B0609020204030204" pitchFamily="49" charset="0"/>
              </a:rPr>
              <a:t>(9); 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9060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66800" y="1752600"/>
            <a:ext cx="10287000" cy="45243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还有一个工具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它叫做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pow(x, y)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它是用来计算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x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的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y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次方的</a:t>
            </a:r>
            <a:endParaRPr lang="en-US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endParaRPr lang="en-US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需要计算谁的多少次方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也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丢到括号里面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只不过有两个数字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用逗号隔开即可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那么这个工具就会自动帮忙计算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并且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返回对应的结果</a:t>
            </a:r>
            <a:r>
              <a:rPr lang="en-US" altLang="zh-CN" sz="2400" dirty="0">
                <a:latin typeface="Consolas" panose="020B0609020204030204" pitchFamily="49" charset="0"/>
              </a:rPr>
              <a:t>, </a:t>
            </a:r>
            <a:r>
              <a:rPr lang="zh-CN" altLang="en-US" sz="2400" dirty="0">
                <a:latin typeface="Consolas" panose="020B0609020204030204" pitchFamily="49" charset="0"/>
              </a:rPr>
              <a:t>下面这段代码就会计算</a:t>
            </a:r>
            <a:r>
              <a:rPr lang="en-US" altLang="zh-CN" sz="2400" dirty="0">
                <a:latin typeface="Consolas" panose="020B0609020204030204" pitchFamily="49" charset="0"/>
              </a:rPr>
              <a:t>2</a:t>
            </a:r>
            <a:r>
              <a:rPr lang="zh-CN" altLang="en-US" sz="2400" dirty="0">
                <a:latin typeface="Consolas" panose="020B0609020204030204" pitchFamily="49" charset="0"/>
              </a:rPr>
              <a:t>的</a:t>
            </a:r>
            <a:r>
              <a:rPr lang="en-US" altLang="zh-CN" sz="2400" dirty="0">
                <a:latin typeface="Consolas" panose="020B0609020204030204" pitchFamily="49" charset="0"/>
              </a:rPr>
              <a:t>3</a:t>
            </a:r>
            <a:r>
              <a:rPr lang="zh-CN" altLang="en-US" sz="2400" dirty="0">
                <a:latin typeface="Consolas" panose="020B0609020204030204" pitchFamily="49" charset="0"/>
              </a:rPr>
              <a:t>次方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输出</a:t>
            </a:r>
            <a:r>
              <a:rPr lang="en-US" altLang="zh-CN" sz="2400" dirty="0">
                <a:latin typeface="Consolas" panose="020B0609020204030204" pitchFamily="49" charset="0"/>
              </a:rPr>
              <a:t>8</a:t>
            </a: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例</a:t>
            </a:r>
            <a:r>
              <a:rPr lang="en-US" altLang="zh-CN" sz="2400" dirty="0">
                <a:latin typeface="Consolas" panose="020B0609020204030204" pitchFamily="49" charset="0"/>
              </a:rPr>
              <a:t>: </a:t>
            </a:r>
            <a:r>
              <a:rPr lang="en-US" altLang="zh-CN" sz="2400" dirty="0" err="1"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latin typeface="Consolas" panose="020B0609020204030204" pitchFamily="49" charset="0"/>
              </a:rPr>
              <a:t> &lt;&lt;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66800" y="1524000"/>
            <a:ext cx="10287000" cy="45243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还有一个工具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它叫做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pow(x, y)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它是用来计算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x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的</a:t>
            </a:r>
            <a:r>
              <a:rPr lang="en-US" altLang="zh-CN" sz="2400" dirty="0">
                <a:solidFill>
                  <a:srgbClr val="1C2127"/>
                </a:solidFill>
                <a:latin typeface="Consolas" panose="020B0609020204030204" pitchFamily="49" charset="0"/>
              </a:rPr>
              <a:t>y</a:t>
            </a:r>
            <a:r>
              <a:rPr lang="zh-CN" altLang="en-US" sz="2400" dirty="0">
                <a:solidFill>
                  <a:srgbClr val="1C2127"/>
                </a:solidFill>
                <a:latin typeface="Consolas" panose="020B0609020204030204" pitchFamily="49" charset="0"/>
              </a:rPr>
              <a:t>次方的</a:t>
            </a:r>
            <a:endParaRPr lang="en-US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endParaRPr lang="en-US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需要计算谁的多少次方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也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丢到括号里面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只不过有两个数字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用逗号隔开即可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那么这个工具就会自动帮忙计算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并且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返回对应的结果</a:t>
            </a:r>
            <a:r>
              <a:rPr lang="en-US" altLang="zh-CN" sz="2400" dirty="0">
                <a:latin typeface="Consolas" panose="020B0609020204030204" pitchFamily="49" charset="0"/>
              </a:rPr>
              <a:t>, </a:t>
            </a:r>
            <a:r>
              <a:rPr lang="zh-CN" altLang="en-US" sz="2400" dirty="0">
                <a:latin typeface="Consolas" panose="020B0609020204030204" pitchFamily="49" charset="0"/>
              </a:rPr>
              <a:t>下面这段代码就会计算</a:t>
            </a:r>
            <a:r>
              <a:rPr lang="en-US" altLang="zh-CN" sz="2400" dirty="0">
                <a:latin typeface="Consolas" panose="020B0609020204030204" pitchFamily="49" charset="0"/>
              </a:rPr>
              <a:t>2</a:t>
            </a:r>
            <a:r>
              <a:rPr lang="zh-CN" altLang="en-US" sz="2400" dirty="0">
                <a:latin typeface="Consolas" panose="020B0609020204030204" pitchFamily="49" charset="0"/>
              </a:rPr>
              <a:t>的</a:t>
            </a:r>
            <a:r>
              <a:rPr lang="en-US" altLang="zh-CN" sz="2400" dirty="0">
                <a:latin typeface="Consolas" panose="020B0609020204030204" pitchFamily="49" charset="0"/>
              </a:rPr>
              <a:t>3</a:t>
            </a:r>
            <a:r>
              <a:rPr lang="zh-CN" altLang="en-US" sz="2400" dirty="0">
                <a:latin typeface="Consolas" panose="020B0609020204030204" pitchFamily="49" charset="0"/>
              </a:rPr>
              <a:t>次方</a:t>
            </a:r>
            <a:r>
              <a:rPr lang="en-US" altLang="zh-CN" sz="2400" dirty="0"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</a:rPr>
              <a:t>输出</a:t>
            </a:r>
            <a:r>
              <a:rPr lang="en-US" altLang="zh-CN" sz="2400" dirty="0">
                <a:latin typeface="Consolas" panose="020B0609020204030204" pitchFamily="49" charset="0"/>
              </a:rPr>
              <a:t>8</a:t>
            </a: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例</a:t>
            </a:r>
            <a:r>
              <a:rPr lang="en-US" altLang="zh-CN" sz="2400" dirty="0">
                <a:latin typeface="Consolas" panose="020B0609020204030204" pitchFamily="49" charset="0"/>
              </a:rPr>
              <a:t>: </a:t>
            </a:r>
            <a:r>
              <a:rPr lang="en-US" altLang="zh-CN" sz="2400" dirty="0" err="1"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latin typeface="Consolas" panose="020B0609020204030204" pitchFamily="49" charset="0"/>
              </a:rPr>
              <a:t> &lt;&lt; pow(2, 3); 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1180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76400" y="1563930"/>
            <a:ext cx="929640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例</a:t>
            </a:r>
            <a:r>
              <a:rPr lang="en-US" altLang="zh-CN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1-7 </a:t>
            </a:r>
            <a:r>
              <a:rPr lang="zh-CN" altLang="en-US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对角线间题</a:t>
            </a:r>
            <a:endParaRPr lang="en-US" altLang="zh-CN" sz="2000" b="1" dirty="0">
              <a:solidFill>
                <a:srgbClr val="1C2127"/>
              </a:solidFill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一个长方形的长和宽分别是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6cm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、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9cm,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求它的对角线长度。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905000" y="3352800"/>
                <a:ext cx="8153400" cy="226254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en-US" sz="2000" dirty="0">
                    <a:solidFill>
                      <a:srgbClr val="1C2127"/>
                    </a:solidFill>
                    <a:latin typeface="Consolas" panose="020B0609020204030204" pitchFamily="49" charset="0"/>
                  </a:rPr>
                  <a:t>那么本题就能直接解决了</a:t>
                </a:r>
                <a:r>
                  <a:rPr lang="en-US" altLang="zh-CN" sz="2000" dirty="0">
                    <a:solidFill>
                      <a:srgbClr val="1C2127"/>
                    </a:solidFill>
                    <a:latin typeface="Consolas" panose="020B0609020204030204" pitchFamily="49" charset="0"/>
                  </a:rPr>
                  <a:t>,</a:t>
                </a:r>
                <a:r>
                  <a:rPr lang="zh-CN" altLang="en-US" sz="2000" dirty="0">
                    <a:solidFill>
                      <a:srgbClr val="1C2127"/>
                    </a:solidFill>
                    <a:latin typeface="Consolas" panose="020B0609020204030204" pitchFamily="49" charset="0"/>
                  </a:rPr>
                  <a:t>直接计算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zh-CN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e>
                          <m:sup>
                            <m:r>
                              <a:rPr lang="en-US" altLang="zh-CN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e>
                          <m:sup>
                            <m: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zh-CN" altLang="en-US" sz="2000" dirty="0">
                    <a:solidFill>
                      <a:srgbClr val="1C2127"/>
                    </a:solidFill>
                    <a:latin typeface="Consolas" panose="020B0609020204030204" pitchFamily="49" charset="0"/>
                  </a:rPr>
                  <a:t> 即可</a:t>
                </a:r>
                <a:endParaRPr lang="en-US" altLang="zh-CN" sz="2000" dirty="0">
                  <a:solidFill>
                    <a:srgbClr val="1C2127"/>
                  </a:solidFill>
                  <a:latin typeface="Consolas" panose="020B0609020204030204" pitchFamily="49" charset="0"/>
                </a:endParaRPr>
              </a:p>
              <a:p>
                <a:pPr algn="ctr">
                  <a:lnSpc>
                    <a:spcPct val="20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e>
                      <m:sup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e>
                      <m:sup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zh-CN" sz="2000" b="1" dirty="0">
                    <a:latin typeface="Consolas" panose="020B0609020204030204" pitchFamily="49" charset="0"/>
                  </a:rPr>
                  <a:t>:</a:t>
                </a:r>
                <a:r>
                  <a:rPr lang="en-US" altLang="zh-CN" sz="2000" b="1" dirty="0">
                    <a:solidFill>
                      <a:schemeClr val="accent2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(6*6)+(9*9)</a:t>
                </a:r>
                <a:r>
                  <a:rPr lang="en-US" altLang="zh-CN" sz="2000" dirty="0">
                    <a:solidFill>
                      <a:srgbClr val="1C2127"/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zh-CN" altLang="en-US" sz="2000" dirty="0">
                    <a:solidFill>
                      <a:srgbClr val="1C2127"/>
                    </a:solidFill>
                    <a:latin typeface="Consolas" panose="020B0609020204030204" pitchFamily="49" charset="0"/>
                  </a:rPr>
                  <a:t>或者 </a:t>
                </a:r>
                <a:r>
                  <a:rPr lang="en-US" altLang="zh-CN" sz="2000" b="1" dirty="0">
                    <a:solidFill>
                      <a:schemeClr val="accent2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pow(6,2) + pow(9,2)</a:t>
                </a:r>
              </a:p>
              <a:p>
                <a:pPr algn="ctr">
                  <a:lnSpc>
                    <a:spcPct val="200000"/>
                  </a:lnSpc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e>
                          <m:sup>
                            <m: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e>
                          <m:sup>
                            <m: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altLang="zh-CN" sz="2000" dirty="0">
                    <a:solidFill>
                      <a:srgbClr val="1C2127"/>
                    </a:solidFill>
                    <a:latin typeface="Consolas" panose="020B0609020204030204" pitchFamily="49" charset="0"/>
                  </a:rPr>
                  <a:t>:</a:t>
                </a:r>
                <a:r>
                  <a:rPr lang="en-US" altLang="zh-CN" sz="2000" b="1" dirty="0" err="1">
                    <a:solidFill>
                      <a:schemeClr val="accent2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sqrt</a:t>
                </a:r>
                <a:r>
                  <a:rPr lang="en-US" altLang="zh-CN" sz="2000" b="1" dirty="0">
                    <a:solidFill>
                      <a:schemeClr val="accent2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((6*6)+(9*9)) </a:t>
                </a:r>
                <a:r>
                  <a:rPr lang="zh-CN" altLang="en-US" sz="2000" dirty="0">
                    <a:solidFill>
                      <a:srgbClr val="1C2127"/>
                    </a:solidFill>
                    <a:latin typeface="Consolas" panose="020B0609020204030204" pitchFamily="49" charset="0"/>
                  </a:rPr>
                  <a:t>或者 </a:t>
                </a:r>
                <a:r>
                  <a:rPr lang="en-US" altLang="zh-CN" sz="2000" b="1" dirty="0" err="1">
                    <a:solidFill>
                      <a:schemeClr val="accent2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sqrt</a:t>
                </a:r>
                <a:r>
                  <a:rPr lang="en-US" altLang="zh-CN" sz="2000" b="1" dirty="0">
                    <a:solidFill>
                      <a:schemeClr val="accent2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(pow(6,2) + pow(9,2))</a:t>
                </a: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3352800"/>
                <a:ext cx="8153400" cy="22625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71717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数学运算初步</a:t>
            </a:r>
            <a:endParaRPr lang="zh-CN" altLang="en-US" sz="2200" dirty="0">
              <a:latin typeface="+mj-ea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76400" y="1563930"/>
            <a:ext cx="929640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例</a:t>
            </a:r>
            <a:r>
              <a:rPr lang="en-US" altLang="zh-CN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1-7 </a:t>
            </a:r>
            <a:r>
              <a:rPr lang="zh-CN" altLang="en-US" sz="2000" b="1" dirty="0">
                <a:solidFill>
                  <a:srgbClr val="1C2127"/>
                </a:solidFill>
                <a:latin typeface="Consolas" panose="020B0609020204030204" pitchFamily="49" charset="0"/>
              </a:rPr>
              <a:t>对角线间题</a:t>
            </a:r>
            <a:endParaRPr lang="en-US" altLang="zh-CN" sz="2000" b="1" dirty="0">
              <a:solidFill>
                <a:srgbClr val="1C2127"/>
              </a:solidFill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一个长方形的长和宽分别是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6cm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、</a:t>
            </a:r>
            <a:r>
              <a:rPr lang="en-US" altLang="zh-CN" sz="2000" dirty="0">
                <a:solidFill>
                  <a:srgbClr val="1C2127"/>
                </a:solidFill>
                <a:latin typeface="Consolas" panose="020B0609020204030204" pitchFamily="49" charset="0"/>
              </a:rPr>
              <a:t>9cm,</a:t>
            </a:r>
            <a:r>
              <a:rPr lang="zh-CN" altLang="en-US" sz="2000" dirty="0">
                <a:solidFill>
                  <a:srgbClr val="1C2127"/>
                </a:solidFill>
                <a:latin typeface="Consolas" panose="020B0609020204030204" pitchFamily="49" charset="0"/>
              </a:rPr>
              <a:t>求它的对角线长度。</a:t>
            </a:r>
          </a:p>
        </p:txBody>
      </p:sp>
      <p:sp>
        <p:nvSpPr>
          <p:cNvPr id="6" name="矩形 5"/>
          <p:cNvSpPr/>
          <p:nvPr/>
        </p:nvSpPr>
        <p:spPr>
          <a:xfrm>
            <a:off x="1905000" y="3352800"/>
            <a:ext cx="8153400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9E880D"/>
                </a:solidFill>
                <a:latin typeface="Consolas" panose="020B0609020204030204" pitchFamily="49" charset="0"/>
                <a:ea typeface="JetBrains Mono"/>
              </a:rPr>
              <a:t>#include </a:t>
            </a:r>
            <a:r>
              <a:rPr lang="zh-CN" altLang="zh-CN" sz="2000" dirty="0">
                <a:solidFill>
                  <a:srgbClr val="067D17"/>
                </a:solidFill>
                <a:latin typeface="Consolas" panose="020B0609020204030204" pitchFamily="49" charset="0"/>
                <a:ea typeface="JetBrains Mono"/>
              </a:rPr>
              <a:t>&lt;iostream&gt;</a:t>
            </a:r>
            <a:br>
              <a:rPr lang="zh-CN" altLang="zh-CN" sz="2000" dirty="0">
                <a:solidFill>
                  <a:srgbClr val="067D17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000" dirty="0">
                <a:solidFill>
                  <a:srgbClr val="9E880D"/>
                </a:solidFill>
                <a:latin typeface="Consolas" panose="020B0609020204030204" pitchFamily="49" charset="0"/>
                <a:ea typeface="JetBrains Mono"/>
              </a:rPr>
              <a:t>#include </a:t>
            </a:r>
            <a:r>
              <a:rPr lang="zh-CN" altLang="zh-CN" sz="2000" dirty="0">
                <a:solidFill>
                  <a:srgbClr val="067D17"/>
                </a:solidFill>
                <a:latin typeface="Consolas" panose="020B0609020204030204" pitchFamily="49" charset="0"/>
                <a:ea typeface="JetBrains Mono"/>
              </a:rPr>
              <a:t>&lt;cmath&gt;</a:t>
            </a:r>
            <a:br>
              <a:rPr lang="zh-CN" altLang="zh-CN" sz="2000" dirty="0">
                <a:solidFill>
                  <a:srgbClr val="067D17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000" dirty="0">
                <a:solidFill>
                  <a:srgbClr val="0033B3"/>
                </a:solidFill>
                <a:latin typeface="Consolas" panose="020B0609020204030204" pitchFamily="49" charset="0"/>
                <a:ea typeface="JetBrains Mono"/>
              </a:rPr>
              <a:t>using namespace </a:t>
            </a:r>
            <a:r>
              <a:rPr lang="zh-CN" altLang="zh-CN" sz="20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std</a:t>
            </a: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;</a:t>
            </a:r>
            <a:b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000" dirty="0">
                <a:solidFill>
                  <a:srgbClr val="0033B3"/>
                </a:solidFill>
                <a:latin typeface="Consolas" panose="020B0609020204030204" pitchFamily="49" charset="0"/>
                <a:ea typeface="JetBrains Mono"/>
              </a:rPr>
              <a:t>int </a:t>
            </a:r>
            <a:r>
              <a:rPr lang="zh-CN" altLang="zh-CN" sz="2000" dirty="0">
                <a:solidFill>
                  <a:srgbClr val="00627A"/>
                </a:solidFill>
                <a:latin typeface="Consolas" panose="020B0609020204030204" pitchFamily="49" charset="0"/>
                <a:ea typeface="JetBrains Mono"/>
              </a:rPr>
              <a:t>main</a:t>
            </a: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(){</a:t>
            </a:r>
            <a:b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 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JetBrains Mono"/>
              </a:rPr>
              <a:t>cout </a:t>
            </a:r>
            <a:r>
              <a:rPr lang="zh-CN" altLang="zh-CN" sz="20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 </a:t>
            </a: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sqrt(pow(</a:t>
            </a:r>
            <a:r>
              <a:rPr lang="zh-CN" altLang="zh-CN" sz="20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6</a:t>
            </a: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, </a:t>
            </a:r>
            <a:r>
              <a:rPr lang="zh-CN" altLang="zh-CN" sz="20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2</a:t>
            </a: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) + pow(</a:t>
            </a:r>
            <a:r>
              <a:rPr lang="zh-CN" altLang="zh-CN" sz="20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9</a:t>
            </a: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, </a:t>
            </a:r>
            <a:r>
              <a:rPr lang="zh-CN" altLang="zh-CN" sz="20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2</a:t>
            </a: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)) </a:t>
            </a:r>
            <a:r>
              <a:rPr lang="zh-CN" altLang="zh-CN" sz="20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 </a:t>
            </a: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endl;</a:t>
            </a:r>
            <a:b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 </a:t>
            </a:r>
            <a:r>
              <a:rPr lang="zh-CN" altLang="zh-CN" sz="2000" dirty="0">
                <a:solidFill>
                  <a:srgbClr val="0033B3"/>
                </a:solidFill>
                <a:latin typeface="Consolas" panose="020B0609020204030204" pitchFamily="49" charset="0"/>
                <a:ea typeface="JetBrains Mono"/>
              </a:rPr>
              <a:t>return </a:t>
            </a:r>
            <a:r>
              <a:rPr lang="zh-CN" altLang="zh-CN" sz="20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0</a:t>
            </a: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;</a:t>
            </a:r>
            <a:b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}</a:t>
            </a:r>
            <a:endParaRPr lang="zh-CN" altLang="zh-CN" sz="4400" dirty="0"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15192" y="3200400"/>
            <a:ext cx="4934381" cy="8778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1C2127"/>
                </a:solidFill>
                <a:latin typeface="Consolas" panose="020B0609020204030204" pitchFamily="49" charset="0"/>
              </a:rPr>
              <a:t>特别注意</a:t>
            </a:r>
            <a:r>
              <a:rPr lang="en-US" altLang="zh-CN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dirty="0">
                <a:solidFill>
                  <a:srgbClr val="1C2127"/>
                </a:solidFill>
                <a:latin typeface="Consolas" panose="020B0609020204030204" pitchFamily="49" charset="0"/>
              </a:rPr>
              <a:t>要是用这个工具</a:t>
            </a:r>
            <a:r>
              <a:rPr lang="en-US" altLang="zh-CN" dirty="0">
                <a:solidFill>
                  <a:srgbClr val="1C2127"/>
                </a:solidFill>
                <a:latin typeface="Consolas" panose="020B0609020204030204" pitchFamily="49" charset="0"/>
              </a:rPr>
              <a:t>,</a:t>
            </a:r>
            <a:r>
              <a:rPr lang="zh-CN" altLang="en-US" dirty="0">
                <a:solidFill>
                  <a:srgbClr val="1C2127"/>
                </a:solidFill>
                <a:latin typeface="Consolas" panose="020B0609020204030204" pitchFamily="49" charset="0"/>
              </a:rPr>
              <a:t>需要包含</a:t>
            </a:r>
            <a:r>
              <a:rPr lang="en-US" altLang="zh-CN" dirty="0" err="1">
                <a:solidFill>
                  <a:srgbClr val="1C2127"/>
                </a:solidFill>
                <a:latin typeface="Consolas" panose="020B0609020204030204" pitchFamily="49" charset="0"/>
              </a:rPr>
              <a:t>cmath,cmath</a:t>
            </a:r>
            <a:r>
              <a:rPr lang="zh-CN" altLang="en-US" dirty="0">
                <a:solidFill>
                  <a:srgbClr val="1C2127"/>
                </a:solidFill>
                <a:latin typeface="Consolas" panose="020B0609020204030204" pitchFamily="49" charset="0"/>
              </a:rPr>
              <a:t>里面才有对应的</a:t>
            </a:r>
            <a:r>
              <a:rPr lang="en-US" altLang="zh-CN" dirty="0" err="1">
                <a:solidFill>
                  <a:srgbClr val="1C2127"/>
                </a:solidFill>
                <a:latin typeface="Consolas" panose="020B0609020204030204" pitchFamily="49" charset="0"/>
              </a:rPr>
              <a:t>sqrt</a:t>
            </a:r>
            <a:r>
              <a:rPr lang="zh-CN" altLang="en-US" dirty="0">
                <a:solidFill>
                  <a:srgbClr val="1C2127"/>
                </a:solidFill>
                <a:latin typeface="Consolas" panose="020B0609020204030204" pitchFamily="49" charset="0"/>
              </a:rPr>
              <a:t>的这些工具</a:t>
            </a:r>
            <a:endParaRPr lang="zh-CN" altLang="en-US" dirty="0"/>
          </a:p>
        </p:txBody>
      </p:sp>
      <p:sp>
        <p:nvSpPr>
          <p:cNvPr id="5" name="右箭头 4"/>
          <p:cNvSpPr/>
          <p:nvPr/>
        </p:nvSpPr>
        <p:spPr>
          <a:xfrm rot="21045647">
            <a:off x="4422937" y="3690522"/>
            <a:ext cx="1371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0254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365*161"/>
  <p:tag name="TABLE_ENDDRAG_RECT" val="531*111*365*161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onsolas"/>
        <a:ea typeface="Microsoft YaHei UI"/>
        <a:cs typeface=""/>
      </a:majorFont>
      <a:minorFont>
        <a:latin typeface="Consolas"/>
        <a:ea typeface="Microsoft Ya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5200</TotalTime>
  <Words>4060</Words>
  <Application>Microsoft Office PowerPoint</Application>
  <PresentationFormat>宽屏</PresentationFormat>
  <Paragraphs>390</Paragraphs>
  <Slides>42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2" baseType="lpstr">
      <vt:lpstr>KaTeX_Main</vt:lpstr>
      <vt:lpstr>等线</vt:lpstr>
      <vt:lpstr>宋体</vt:lpstr>
      <vt:lpstr>微软雅黑</vt:lpstr>
      <vt:lpstr>微软雅黑</vt:lpstr>
      <vt:lpstr>Arial</vt:lpstr>
      <vt:lpstr>Cambria Math</vt:lpstr>
      <vt:lpstr>Consolas</vt:lpstr>
      <vt:lpstr>Open Sans</vt:lpstr>
      <vt:lpstr>自定义设计方案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小林泉</dc:creator>
  <cp:lastModifiedBy>泉 小林</cp:lastModifiedBy>
  <cp:revision>295</cp:revision>
  <dcterms:created xsi:type="dcterms:W3CDTF">2024-12-19T06:36:53Z</dcterms:created>
  <dcterms:modified xsi:type="dcterms:W3CDTF">2026-10-05T12:40:40Z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