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307" r:id="rId48"/>
    <p:sldId id="308" r:id="rId49"/>
    <p:sldId id="309" r:id="rId50"/>
    <p:sldId id="310" r:id="rId51"/>
    <p:sldId id="311" r:id="rId52"/>
    <p:sldId id="312" r:id="rId5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3" d="100"/>
          <a:sy n="113" d="100"/>
        </p:scale>
        <p:origin x="483" y="5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请学生先口算两人拿走的数量和留下的数量，别急着给代码。上一课能让程序显示指定文字，今天想让它自己完成计算。点击显示本课目标，说明屏幕上的答案可以来自表达式的计算结果。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把两条语句分别放进上一课的完整程序中运行。让学生先预测，再点击看结果：双引号包住的内容按文字输出，没有引号的加法表达式会求值。这里只变了一对引号，程序接到的任务就不同了。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指着键盘上的星号和斜杠，确认学生知道怎样输入。四个例子依次运行，强调加减乘除都属于算术运算，但本页除法恰好除尽，还不能据此猜测所有除法的输出。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这是教材例 1-2。请学生用自己的话复述谁拿走多少、谁拿剩余，确认两个问题分别问哪两部分。输出顺序和空格是题目要求的一部分，不把人物姓名写到答案里。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圆点与苹果一一对应，左边两点属于小 A，中间四点属于 Uim，右边红色四点留给八尾勇。点击依次出现两条算式，让学生说出每个数字从哪里来。强调减去的是已经拿走的两部分。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把输出拆成三件事：第一个计算结果、一个空格、第二个计算结果。点击显示代码与结果，逐段对应。算式要执行运算，空格只需要原样显示，因此引号的用法不同。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完整代码仍从 main 开始执行。cout 的这一条语句在源代码中分了两行，以分号为结束，屏幕上的两个答案仍在同一行。请学生运行并用题意核对 6 和 4。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逐项指出这些输出与指定格式的差别，避免学生觉得数字对就足够了。平台对空白的容忍程度可能不同，写程序时仍应遵守题目要求，不主动增加说明文字。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介绍 OJ 时，按提交、编译运行、检查输出的顺序讲。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以教师当前指定的平台演示，学生使用自己的课堂账号。先确认题目再复制完整代码，语言选择 C++。若平台布局与旧截图不同，以现场界面为准，不让学生机械地寻找固定位置的按钮。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以教师当前指定的平台演示，学生使用自己的课堂账号。先确认题目再复制完整代码，语言选择 C++。若平台布局与旧截图不同，以现场界面为准，不让学生机械地寻找固定位置的按钮。</a:t>
            </a:r>
          </a:p>
        </p:txBody>
      </p:sp>
    </p:spTree>
    <p:extLst>
      <p:ext uri="{BB962C8B-B14F-4D97-AF65-F5344CB8AC3E}">
        <p14:creationId xmlns:p14="http://schemas.microsoft.com/office/powerpoint/2010/main" val="33099956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以教师当前指定的平台演示，学生使用自己的课堂账号。先确认题目再复制完整代码，语言选择 C++。若平台布局与旧截图不同，以现场界面为准，不让学生机械地寻找固定位置的按钮。</a:t>
            </a:r>
          </a:p>
        </p:txBody>
      </p:sp>
    </p:spTree>
    <p:extLst>
      <p:ext uri="{BB962C8B-B14F-4D97-AF65-F5344CB8AC3E}">
        <p14:creationId xmlns:p14="http://schemas.microsoft.com/office/powerpoint/2010/main" val="27810372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三个反馈逐个点击显示。AC 表示通过该题测试，仍要解释算法；WA 要回看题意与计算，不能只猜空格；CE 先读第一条编译错误及其附近代码。请学生练习说出每种反馈后的下一步。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事情说完整：小六有6元，小七有5元，妈妈把钱合起来再平均分给两人，允许分到角。请学生口算每人应该得到多少元。点击显示输出语句，说明括号内先求总金额，这里还不展开优先级。让学生把语句放进已经学过的main函数，先预测，再编译运行。本页不提前揭示整数除法规则，也不替学生公布实际输出。学生已经运行后，翻页比较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生活中的答案是每人5元5角。点击显示程序实际输出5，请学生说出差别：少了半元。如果两人各拿5元，还会剩1元，任务要求的钱还没有全部分完。这里不用责怪程序算错，先问是不是所有除法都这样。下一页换几组数亲自验证，让学生带着这个疑问观察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请学生逐个替换输出语句中的数字，每次只运行一条，并写下预测与实际结果。依次点击显示2、3、4、4。重点比较7/2：数学结果是3.5，程序得到3；若按四舍五入就会得到4。再看8/2，恰好除尽时没有差别。最后点击问题，让学生尝试用自己的话概括。规律留到下一页正式说明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回看刚才的输出，用观察结果引出整数除法的名称。除号两边都是整数时，结果仍是整数，商的小数部分被去掉，不四舍五入。7/2得到3，8/2得到4。负数例子作为补充，有需要再展开：-7/2得到-3，这是向零截断，不是向下取整。随后把注意力拉回分钱任务：11/2是怎样得到5的？请学生带着这条规则追踪下一页的算式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三步按顺序点击显示。加法得到整数十一，除法两侧仍是整数，所以结果已经成为五。输出语句只是显示收到的值，要修正的地方在计算发生之前。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前一页已经定位到11/2。提出具体目标：希望保留半元，可以怎样写？演示仅把2改为2.0，再运行观察5.5。对照两行代码，标出变化处，再介绍浮点数和浮点除法。这里的除法至少一边是浮点数，就不会按整数除法直接丢掉小数部分。让学生试5.0/2、5/2.0和5.0/2.0。补充显示形式不等于运算类型：6.0/2是浮点除法，cout默认仍可能只显示3。浮点数的精度问题在后面的课件中再讲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每一行都先让学生找除号左右的数。第一种把除数写成2.0；第二种把加数写成6.0，使括号里先得到浮点结果11.0，因此也能保留半元。第三种故意把乘1.0放在整数除法之后，用括号明确计算关系。11/2已经得到5，后来再乘1.0无法恢复被去掉的部分。逐条点击核对，不要同时亮出所有结论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运行修正后的完整程序，结果五点五。用两人份金额相加恢复十一元，完成题意层面的核对。输出单位是本任务没有要求的内容，因此只显示数字。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从分钱转到分完整苹果，说明任务条件发生了变化：苹果不切开，每个人拿一样多，而且尽量多拿。每个圆点代表一个苹果。10个苹果分给3人，每人能拿3个，一共拿走9个。请学生先数图中已分出的苹果，再点击显示桌上剩下1个。给这个剩余数量起名字：余数。接着提出程序任务，已经知道除法能求每人几个，想直接求剩余数量又该写什么？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继续使用上一页的10个苹果和3个人，避免换场景增加理解负担。点击介绍%，读作取余。两条语句分别回答不同的问题，/输出每人拿的数量3，%输出分完还剩的数量1。读10%3时明确左右顺序：10除以3的余数。提醒学生这里的百分号形状用作取余运算符，不表示百分比。最后让学生口头说出两个输出分别在问什么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留出独立计算时间，三组分别涵盖有余数、正好分完、不够每人一个。请学生同时写商和余数，并用分苹果的方式解释，不在此页提前显示答案。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依次讲评三组结果，让学生补充每人数量乘人数再加余数等于总数。三除以五时，完整分配轮数是零，不能凭感觉写一。正整数分配的余数小于除数，是因为还能分一轮就不该停。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一页集中说明本课所需的运算顺序，不另拆成多页讲规则。有括号先算括号内；无括号时乘、除、取余优先于加、减；同一级按从左往右分组理解。用20/3*3演示，整数除法先得到6，再乘3得到18。加括号成为20/(3*3)，结果变为2。最后提醒C++中的乘号不能像数学书写那样省略，例如3*(4-2)必须写出星号。下一页通过练习检查理解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四题集中作为这一小节的模拟练习。学生先独立写出中间步骤，再逐题点击核对。第一题18-8/3*2，8/3得到2，答案14；第二题先算括号得到10，10/3得到3，答案6；第三题括号内得到6，答案18；第四题17%5得到2，答案4。出现错误时请学生标出第一处不同的中间结果，分清是优先级还是整数除法理解有误。可以用cout运行验证。完成后，带着这些运算方法阅读例1-3的完整题意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这是教材例 1-3，请学生注意苹果不能切开。三问分别问每人的数量、总共分出的数量、未分完的数量，要求三个数字各占一行。先在纸上分一分，暂时不引入新符号。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让四位同学分别代表四份，逐轮数三次。只剩两个时，不够所有人再拿一个，因此停在每人三个。依次出现余下两点和解释，把完整分配的商与剩余的数量区分开。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前两页已把例1-3的题意和分配图讲清。本页把14个完整苹果均分给4人、每人尽量多拿的三个问题对应到三个算式。按问题逐条显示：每人3个，14/4；共分出12个，每人数量再乘4；放回冰箱2个，14%4。请学生每读一个算式，就说出结果对应题目的哪个数量。下一页继续研究最后一问，让学生把剩余与总数、已分出数量联系起来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标题与讲解都围绕例1-3最后一问：还要把几个苹果放回冰箱？已有方法是14%4。这次换个角度，已知道每人3个，4人一共拿走12个，原来14个减去12个便是剩余2个。点击显示数量关系，再显示cout语句。括号把每人分得的数量单独标出，帮助学生读懂代码。两种写法解决同一个问题，14-14/4*4也符合已有优先级规则，但保留括号更容易看出计算含义。不要把本页重新讲成优先级课。下一页展示例1-3完整程序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三条输出语句的顺序就是三问的顺序。让学生先读出 3、12、2，再运行核对。强调每条输出之后的 endl 让下一问的答案换到下一行。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这是教材例 1-4，饮料可以继续均分，三杯液体一样多。代码用 500.0 让除法按浮点运算进行。运行后请学生观察 166.667，留下显示位数的问题到下一页解释。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这里数学上的商有无限多位小数，屏幕输出只能给出近似值。指着六个有效数字数一遍，说明默认六位精度不是六位小数。显示精度和内部存储精度不同，不把后面的格式设置提前塞进本页。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 e 的写法与乘以十的幂逐项对应。正六次方相当于小数点右移六位，负六次方相当于左移六位，再读下面两个实际输出。e 不是乘法符号本身，而是科学记数法常量中的一部分，内部不能加空格。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这是教材例 1-6。逐项确认两车的长度、速度和相向方向，重点解释计时从车头相遇开始，到车尾相离结束。先不套公式，下一页用图画出这两个时刻。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两幅图中的车长使用相同尺度。蓝车向右、红车向左，开始时是车头在同处，结束时是两个车尾刚好错开；请学生亲手比画一次。若固定观察其中一列车，另一列车要越过两车长度之和，共四百八十米。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只看经过一秒以后两个车头的位置。甲走十二米、乙朝反方向走二十米，彼此又错开三十二米，因此相对速度相加。不要用两速度的差，那对应的情境与这里不同。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已有相对路程和每秒通过的长度，时间就是四百八十中有多少个三十二。指出原生分式中分子和分母各代表什么。结果为十五秒，题目保证整秒，所以代码中的整数除法不会损失本题答案。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读代码时把两个括号分别念成总路程和相对速度。运行后用十五乘三十二恢复四百八十，检查数值与题意吻合。不要在输出中额外加秒字。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这是教材例 1-7。让学生指明要测量的是红色对角线，六加九是沿两条边走的距离。确认厘米单位、无输入和只输出长度数字后，再考虑数学关系。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不假定学生已经熟悉勾股定理。先把平方解释成自己乘自己，再指出直角三角形的两条直角边和斜边。当前算出的 117 是长度的平方，不是对角线长度本身。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十的平方是一百，十一的平方是一百二十一，因此正的长度在十与十一之间。开平方就是反过来找这个乘自己得到一百一十七的非负数。这个估计会保留到运行结果出现时再核对。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把函数暂时当成完成某项计算的工具，先用九到三的简单例子。sqrt 的括号装要计算的值，函数返回结果给 cout。cmath 提供相关声明，本课只对非负数求算术平方根。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让学生先说二连乘三次怎么写，再给 pow 的两个参数逐一命名。底数在前、指数在后，逗号负责分开两个参数。强调 C++ 的脱字符不是乘方，不让纸面数学记法误导代码。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把平方和与开平方分为内外两层，读懂数学式子再映射到代码。两种实现都合理，平方较简单时直接相乘也很清楚。外层括号必须覆盖整个和，不能只给最后一项开平方。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运行包含两个头文件的完整代码，得到约十点八一六七。把结果放回十到十一的估计区间中检查，也能看出它大于九而小于沿两条边走的十五。注意这是显示出来的近似值。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让学生独立说出函数名字、括号里的数据以及运算结果。第三题必须先完成内部乘加，再开平方。后面两个问题检查误用脱字符和漏掉头文件这两类常见问题。</a:t>
            </a: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依次显示三个答案。第三题内部算出二十五，所以开平方得五；学生若说先把三个数都开平方，要回到括号的范围重新读。最后回收脱字符与 cmath 的作用。</a:t>
            </a: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此页是查用参考，不增加记背负担。数轴上到零的距离解释绝对值；朝右的数更大，用负二点一说明向上取整为负二、向下取整为负三。不要把向下取整与整数除法朝零截断混在一起。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zh-CN" dirty="0"/>
              <a:t>教材也列出了正弦、余弦、指数、对数等函数，这里保留为索引。没有学习相应数学概念的学生可以跳过，不能只凭函数名字套入数字。将来使用时还要核对弧度和参数范围。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堂开放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esson-label-frame Layout"/>
          <p:cNvSpPr/>
          <p:nvPr/>
        </p:nvSpPr>
        <p:spPr>
          <a:xfrm>
            <a:off x="809625" y="704850"/>
            <a:ext cx="3429000" cy="514350"/>
          </a:xfrm>
          <a:prstGeom prst="roundRect">
            <a:avLst>
              <a:gd name="adj" fmla="val 24074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rule Layout"/>
          <p:cNvSpPr/>
          <p:nvPr/>
        </p:nvSpPr>
        <p:spPr>
          <a:xfrm>
            <a:off x="762000" y="1924050"/>
            <a:ext cx="10668000" cy="1905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</p:sp>
      <p:sp>
        <p:nvSpPr>
          <p:cNvPr id="4" name="lesson-title-slot Placeholder"/>
          <p:cNvSpPr>
            <a:spLocks noGrp="1"/>
          </p:cNvSpPr>
          <p:nvPr>
            <p:ph type="title"/>
          </p:nvPr>
        </p:nvSpPr>
        <p:spPr>
          <a:xfrm>
            <a:off x="762000" y="1314450"/>
            <a:ext cx="10668000" cy="619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700"/>
            </a:lvl1pPr>
          </a:lstStyle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911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2124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星空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urse-frame Mast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0" y="0"/>
            <a:ext cx="12183539" cy="6858000"/>
          </a:xfrm>
          <a:prstGeom prst="rect">
            <a:avLst/>
          </a:prstGeom>
        </p:spPr>
      </p:pic>
      <p:sp>
        <p:nvSpPr>
          <p:cNvPr id="3" name="label-clear Master"/>
          <p:cNvSpPr/>
          <p:nvPr/>
        </p:nvSpPr>
        <p:spPr>
          <a:xfrm>
            <a:off x="762000" y="666750"/>
            <a:ext cx="3619500" cy="619125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5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5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2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1393" y="0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 idx="4294967295"/>
          </p:nvPr>
        </p:nvSpPr>
        <p:spPr>
          <a:xfrm>
            <a:off x="3752685" y="2242808"/>
            <a:ext cx="5262655" cy="83099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600" b="0" i="0" kern="1200">
                <a:solidFill>
                  <a:srgbClr val="BFBFBF"/>
                </a:solidFill>
                <a:latin typeface="宋体"/>
                <a:ea typeface="+mj-ea"/>
                <a:cs typeface="宋体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5400" b="1" dirty="0">
                <a:solidFill>
                  <a:srgbClr val="FFFFFF"/>
                </a:solidFill>
                <a:latin typeface="微软雅黑"/>
                <a:cs typeface="微软雅黑"/>
              </a:rPr>
              <a:t>C++</a:t>
            </a:r>
            <a:r>
              <a:rPr lang="zh-CN" altLang="en-US" sz="5400" b="1" dirty="0">
                <a:solidFill>
                  <a:srgbClr val="FFFFFF"/>
                </a:solidFill>
                <a:latin typeface="微软雅黑"/>
                <a:cs typeface="微软雅黑"/>
              </a:rPr>
              <a:t>程序与算法</a:t>
            </a:r>
            <a:endParaRPr sz="5400" dirty="0">
              <a:latin typeface="微软雅黑"/>
              <a:cs typeface="微软雅黑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90243" y="3885157"/>
            <a:ext cx="3572510" cy="133049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sz="2800" spc="-5" dirty="0">
                <a:solidFill>
                  <a:srgbClr val="FFFFFF"/>
                </a:solidFill>
                <a:latin typeface="微软雅黑"/>
                <a:cs typeface="微软雅黑"/>
              </a:rPr>
              <a:t>《C++</a:t>
            </a:r>
            <a:r>
              <a:rPr sz="2800" spc="-75" dirty="0">
                <a:solidFill>
                  <a:srgbClr val="FFFFFF"/>
                </a:solidFill>
                <a:latin typeface="微软雅黑"/>
                <a:cs typeface="微软雅黑"/>
              </a:rPr>
              <a:t> </a:t>
            </a:r>
            <a:r>
              <a:rPr lang="zh-CN" altLang="en-US" sz="2800" spc="-5" dirty="0">
                <a:solidFill>
                  <a:srgbClr val="FFFFFF"/>
                </a:solidFill>
                <a:latin typeface="微软雅黑"/>
                <a:cs typeface="微软雅黑"/>
              </a:rPr>
              <a:t>语言入门</a:t>
            </a:r>
            <a:r>
              <a:rPr sz="2800" spc="-5" dirty="0">
                <a:solidFill>
                  <a:srgbClr val="FFFFFF"/>
                </a:solidFill>
                <a:latin typeface="微软雅黑"/>
                <a:cs typeface="微软雅黑"/>
              </a:rPr>
              <a:t>》</a:t>
            </a:r>
            <a:endParaRPr lang="en-US" sz="2800" spc="-5" dirty="0">
              <a:solidFill>
                <a:srgbClr val="FFFFFF"/>
              </a:solidFill>
              <a:latin typeface="微软雅黑"/>
              <a:cs typeface="微软雅黑"/>
            </a:endParaRP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endParaRPr lang="en-US" sz="2800" spc="-5" dirty="0">
              <a:solidFill>
                <a:srgbClr val="FFFFFF"/>
              </a:solidFill>
              <a:latin typeface="微软雅黑"/>
              <a:cs typeface="微软雅黑"/>
            </a:endParaRPr>
          </a:p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zh-CN" altLang="en-US" sz="2800" spc="-5" dirty="0">
                <a:solidFill>
                  <a:srgbClr val="FFFFFF"/>
                </a:solidFill>
                <a:latin typeface="微软雅黑"/>
                <a:cs typeface="微软雅黑"/>
              </a:rPr>
              <a:t>四则运算</a:t>
            </a:r>
            <a:endParaRPr sz="2800" dirty="0">
              <a:latin typeface="微软雅黑"/>
              <a:cs typeface="微软雅黑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034790" y="3429761"/>
            <a:ext cx="4572000" cy="0"/>
          </a:xfrm>
          <a:custGeom>
            <a:avLst/>
            <a:gdLst/>
            <a:ahLst/>
            <a:cxnLst/>
            <a:rect l="l" t="t" r="r" b="b"/>
            <a:pathLst>
              <a:path w="4572000">
                <a:moveTo>
                  <a:pt x="0" y="0"/>
                </a:moveTo>
                <a:lnTo>
                  <a:pt x="4572000" y="0"/>
                </a:lnTo>
              </a:path>
            </a:pathLst>
          </a:custGeom>
          <a:ln w="25400">
            <a:solidFill>
              <a:srgbClr val="00A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042408" y="5674258"/>
            <a:ext cx="1854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800">
              <a:latin typeface="等线"/>
              <a:cs typeface="等线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22500" y="53415"/>
            <a:ext cx="99822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600">
              <a:latin typeface="宋体"/>
              <a:cs typeface="宋体"/>
            </a:endParaRPr>
          </a:p>
        </p:txBody>
      </p:sp>
      <p:sp>
        <p:nvSpPr>
          <p:cNvPr id="9" name="object 9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 rot="18900000">
            <a:off x="7756948" y="4555257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1520508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329869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让电脑帮我们算一算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数学运算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02970" y="2319338"/>
            <a:ext cx="7443788" cy="868679"/>
            <a:chOff x="902970" y="2319338"/>
            <a:chExt cx="7443788" cy="868679"/>
          </a:xfrm>
        </p:grpSpPr>
        <p:sp>
          <p:nvSpPr>
            <p:cNvPr id="8" name="TextBox 8"/>
            <p:cNvSpPr txBox="1"/>
            <p:nvPr/>
          </p:nvSpPr>
          <p:spPr>
            <a:xfrm>
              <a:off x="902970" y="2319338"/>
              <a:ext cx="744378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桌上有 10 个苹果。两位同学分别拿走 2 个和 4 个。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02970" y="2747962"/>
              <a:ext cx="638365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我们想让程序算出：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一共拿走多少，还剩多少？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190625" y="3571875"/>
            <a:ext cx="9715500" cy="981837"/>
            <a:chOff x="1190625" y="3571875"/>
            <a:chExt cx="9715500" cy="981837"/>
          </a:xfrm>
        </p:grpSpPr>
        <p:sp>
          <p:nvSpPr>
            <p:cNvPr id="11" name="Rectangle 11"/>
            <p:cNvSpPr/>
            <p:nvPr/>
          </p:nvSpPr>
          <p:spPr>
            <a:xfrm>
              <a:off x="1190625" y="3571875"/>
              <a:ext cx="2667000" cy="971550"/>
            </a:xfrm>
            <a:prstGeom prst="roundRect">
              <a:avLst>
                <a:gd name="adj" fmla="val 9804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2" name="Rectangle 12"/>
            <p:cNvSpPr/>
            <p:nvPr/>
          </p:nvSpPr>
          <p:spPr>
            <a:xfrm>
              <a:off x="4714875" y="3571875"/>
              <a:ext cx="2667000" cy="971550"/>
            </a:xfrm>
            <a:prstGeom prst="roundRect">
              <a:avLst>
                <a:gd name="adj" fmla="val 9804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3" name="Rectangle 13"/>
            <p:cNvSpPr/>
            <p:nvPr/>
          </p:nvSpPr>
          <p:spPr>
            <a:xfrm>
              <a:off x="8239125" y="3571875"/>
              <a:ext cx="2667000" cy="971550"/>
            </a:xfrm>
            <a:prstGeom prst="roundRect">
              <a:avLst>
                <a:gd name="adj" fmla="val 9804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2251710" y="374237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原来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083841" y="4084320"/>
              <a:ext cx="88056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 个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250942" y="3742372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两人分别拿走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196154" y="4084320"/>
              <a:ext cx="170444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 个、4 个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906446" y="3742372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留下的数量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471584" y="4084320"/>
              <a:ext cx="2020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?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02970" y="5291138"/>
            <a:ext cx="6989445" cy="849629"/>
            <a:chOff x="902970" y="5291138"/>
            <a:chExt cx="6989445" cy="849629"/>
          </a:xfrm>
        </p:grpSpPr>
        <p:sp>
          <p:nvSpPr>
            <p:cNvPr id="21" name="TextBox 21"/>
            <p:cNvSpPr txBox="1"/>
            <p:nvPr/>
          </p:nvSpPr>
          <p:spPr>
            <a:xfrm>
              <a:off x="902970" y="5291138"/>
              <a:ext cx="426339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上一课，程序按要求显示文字。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02970" y="5700712"/>
              <a:ext cx="698944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这一课，把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算式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交给它，让它计算以后再显示答案。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5188763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同样的 2+4，为什么显示不同？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332357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文字与计算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02970" y="2347912"/>
            <a:ext cx="7292340" cy="440055"/>
            <a:chOff x="902970" y="2347912"/>
            <a:chExt cx="7292340" cy="440055"/>
          </a:xfrm>
        </p:grpSpPr>
        <p:sp>
          <p:nvSpPr>
            <p:cNvPr id="8" name="TextBox 8"/>
            <p:cNvSpPr txBox="1"/>
            <p:nvPr/>
          </p:nvSpPr>
          <p:spPr>
            <a:xfrm>
              <a:off x="902970" y="2347912"/>
              <a:ext cx="72923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只改一对引号。猜一猜，再分别运行这两条输出语句。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33450" y="3276600"/>
            <a:ext cx="2747620" cy="1353312"/>
            <a:chOff x="933450" y="3276600"/>
            <a:chExt cx="2747620" cy="1353312"/>
          </a:xfrm>
        </p:grpSpPr>
        <p:sp>
          <p:nvSpPr>
            <p:cNvPr id="10" name="Line 10"/>
            <p:cNvSpPr/>
            <p:nvPr/>
          </p:nvSpPr>
          <p:spPr>
            <a:xfrm>
              <a:off x="933450" y="3276600"/>
              <a:ext cx="9525" cy="390525"/>
            </a:xfrm>
            <a:custGeom>
              <a:avLst/>
              <a:gdLst/>
              <a:ahLst/>
              <a:cxnLst/>
              <a:rect l="l" t="t" r="r" b="b"/>
              <a:pathLst>
                <a:path w="9525" h="390525">
                  <a:moveTo>
                    <a:pt x="0" y="0"/>
                  </a:moveTo>
                  <a:lnTo>
                    <a:pt x="0" y="39052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933450" y="4124325"/>
              <a:ext cx="9525" cy="390525"/>
            </a:xfrm>
            <a:custGeom>
              <a:avLst/>
              <a:gdLst/>
              <a:ahLst/>
              <a:cxnLst/>
              <a:rect l="l" t="t" r="r" b="b"/>
              <a:pathLst>
                <a:path w="9525" h="390525">
                  <a:moveTo>
                    <a:pt x="0" y="0"/>
                  </a:moveTo>
                  <a:lnTo>
                    <a:pt x="0" y="39052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68908" y="3312795"/>
              <a:ext cx="251216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"2+4"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68908" y="4160520"/>
              <a:ext cx="215676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2+4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;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749034" y="3280410"/>
            <a:ext cx="3012567" cy="1375791"/>
            <a:chOff x="6749034" y="3280410"/>
            <a:chExt cx="3012567" cy="1375791"/>
          </a:xfrm>
        </p:grpSpPr>
        <p:sp>
          <p:nvSpPr>
            <p:cNvPr id="15" name="TextBox 15"/>
            <p:cNvSpPr txBox="1"/>
            <p:nvPr/>
          </p:nvSpPr>
          <p:spPr>
            <a:xfrm>
              <a:off x="6749034" y="3280410"/>
              <a:ext cx="62716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2+4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429244" y="3342322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按文字输出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749034" y="4128135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429244" y="4190048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计算后输出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02970" y="5295900"/>
            <a:ext cx="10288905" cy="987743"/>
            <a:chOff x="902970" y="5295900"/>
            <a:chExt cx="10288905" cy="987743"/>
          </a:xfrm>
        </p:grpSpPr>
        <p:sp>
          <p:nvSpPr>
            <p:cNvPr id="20" name="Line 20"/>
            <p:cNvSpPr/>
            <p:nvPr/>
          </p:nvSpPr>
          <p:spPr>
            <a:xfrm>
              <a:off x="914400" y="5295900"/>
              <a:ext cx="10277475" cy="9525"/>
            </a:xfrm>
            <a:custGeom>
              <a:avLst/>
              <a:gdLst/>
              <a:ahLst/>
              <a:cxnLst/>
              <a:rect l="l" t="t" r="r" b="b"/>
              <a:pathLst>
                <a:path w="10277475" h="9525">
                  <a:moveTo>
                    <a:pt x="0" y="0"/>
                  </a:moveTo>
                  <a:lnTo>
                    <a:pt x="10277475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02970" y="5443538"/>
              <a:ext cx="8872622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这里的 2+4 </a:t>
              </a:r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没有加双引号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是一个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算术表达式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，表示要进行一次加法。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02970" y="5843588"/>
              <a:ext cx="738320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去掉引号，程序就会计算它的值，再交给 cout 输出。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511606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乘号和除号，要换成代码的写法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332357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算术运算符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02970" y="2347912"/>
            <a:ext cx="7822406" cy="440055"/>
            <a:chOff x="902970" y="2347912"/>
            <a:chExt cx="7822406" cy="440055"/>
          </a:xfrm>
        </p:grpSpPr>
        <p:sp>
          <p:nvSpPr>
            <p:cNvPr id="8" name="TextBox 8"/>
            <p:cNvSpPr txBox="1"/>
            <p:nvPr/>
          </p:nvSpPr>
          <p:spPr>
            <a:xfrm>
              <a:off x="902970" y="2347912"/>
              <a:ext cx="782240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加减号很熟悉。写乘法与除法时，键盘上要输入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* 和 /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33450" y="3105150"/>
            <a:ext cx="8814911" cy="2153412"/>
            <a:chOff x="933450" y="3105150"/>
            <a:chExt cx="8814911" cy="2153412"/>
          </a:xfrm>
        </p:grpSpPr>
        <p:sp>
          <p:nvSpPr>
            <p:cNvPr id="10" name="Line 10"/>
            <p:cNvSpPr/>
            <p:nvPr/>
          </p:nvSpPr>
          <p:spPr>
            <a:xfrm>
              <a:off x="933450" y="3105150"/>
              <a:ext cx="9525" cy="2028825"/>
            </a:xfrm>
            <a:custGeom>
              <a:avLst/>
              <a:gdLst/>
              <a:ahLst/>
              <a:cxnLst/>
              <a:rect l="l" t="t" r="r" b="b"/>
              <a:pathLst>
                <a:path w="9525" h="2028825">
                  <a:moveTo>
                    <a:pt x="0" y="0"/>
                  </a:moveTo>
                  <a:lnTo>
                    <a:pt x="0" y="202882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168908" y="3131820"/>
              <a:ext cx="340065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123 + 1142;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075170" y="3148012"/>
              <a:ext cx="267319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加法，结果是 1265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68908" y="3684270"/>
              <a:ext cx="304525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122 - 13;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075170" y="3700462"/>
              <a:ext cx="250659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减法，结果是 109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68908" y="4236720"/>
              <a:ext cx="286755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133 * 2;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075170" y="4252912"/>
              <a:ext cx="250659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乘法，结果是 266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68908" y="4789170"/>
              <a:ext cx="268986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12 / 3;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075170" y="4805362"/>
              <a:ext cx="21734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除法，结果是 4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02971" y="5664979"/>
            <a:ext cx="10671438" cy="346249"/>
            <a:chOff x="902970" y="5576888"/>
            <a:chExt cx="8993507" cy="346249"/>
          </a:xfrm>
        </p:grpSpPr>
        <p:sp>
          <p:nvSpPr>
            <p:cNvPr id="20" name="TextBox 20"/>
            <p:cNvSpPr txBox="1"/>
            <p:nvPr/>
          </p:nvSpPr>
          <p:spPr>
            <a:xfrm>
              <a:off x="902970" y="5576888"/>
              <a:ext cx="8993507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大家可以尝试改变数值将其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放进 main 中运行</a:t>
              </a:r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试试看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注意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算式不用双引号包起来。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1-2 拿苹果：题目要我们求什么？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读清题意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02208" y="2449640"/>
            <a:ext cx="7439216" cy="868679"/>
            <a:chOff x="902970" y="2319338"/>
            <a:chExt cx="7439216" cy="868679"/>
          </a:xfrm>
        </p:grpSpPr>
        <p:sp>
          <p:nvSpPr>
            <p:cNvPr id="8" name="TextBox 8"/>
            <p:cNvSpPr txBox="1"/>
            <p:nvPr/>
          </p:nvSpPr>
          <p:spPr>
            <a:xfrm>
              <a:off x="902970" y="2319338"/>
              <a:ext cx="743921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共有 10 个苹果。小 A 拿走 2 个，Uim 拿走 4 个，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02970" y="2747962"/>
              <a:ext cx="396049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八尾勇拿走剩下的全部苹果。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02208" y="3893820"/>
            <a:ext cx="6016142" cy="993267"/>
            <a:chOff x="902208" y="3893820"/>
            <a:chExt cx="6016142" cy="993267"/>
          </a:xfrm>
        </p:grpSpPr>
        <p:sp>
          <p:nvSpPr>
            <p:cNvPr id="12" name="TextBox 12"/>
            <p:cNvSpPr txBox="1"/>
            <p:nvPr/>
          </p:nvSpPr>
          <p:spPr>
            <a:xfrm>
              <a:off x="902208" y="3893820"/>
              <a:ext cx="601614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 A 和 Uim 两个人，一共拿走多少个？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02208" y="4417695"/>
              <a:ext cx="390144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八尾勇最后能拿到多少个？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02970" y="5305425"/>
            <a:ext cx="10288905" cy="903462"/>
            <a:chOff x="902970" y="5305425"/>
            <a:chExt cx="10288905" cy="903462"/>
          </a:xfrm>
        </p:grpSpPr>
        <p:sp>
          <p:nvSpPr>
            <p:cNvPr id="15" name="Line 15"/>
            <p:cNvSpPr/>
            <p:nvPr/>
          </p:nvSpPr>
          <p:spPr>
            <a:xfrm>
              <a:off x="914400" y="5305425"/>
              <a:ext cx="10277475" cy="9525"/>
            </a:xfrm>
            <a:custGeom>
              <a:avLst/>
              <a:gdLst/>
              <a:ahLst/>
              <a:cxnLst/>
              <a:rect l="l" t="t" r="r" b="b"/>
              <a:pathLst>
                <a:path w="10277475" h="9525">
                  <a:moveTo>
                    <a:pt x="0" y="0"/>
                  </a:moveTo>
                  <a:lnTo>
                    <a:pt x="10277475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02970" y="5462588"/>
              <a:ext cx="8944756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题目要求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按这两问的顺序，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在同一行输出两个数字，中间用空格分开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02970" y="5862638"/>
              <a:ext cx="2885405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不额外输出</a:t>
              </a:r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其他内容。</a:t>
              </a:r>
              <a:endParaRPr lang="zh-CN" sz="225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1-2 拿苹果：把十个苹果分成三部分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从题意到算式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02970" y="2309812"/>
            <a:ext cx="8201025" cy="440055"/>
            <a:chOff x="902970" y="2309812"/>
            <a:chExt cx="8201025" cy="440055"/>
          </a:xfrm>
        </p:grpSpPr>
        <p:sp>
          <p:nvSpPr>
            <p:cNvPr id="8" name="TextBox 8"/>
            <p:cNvSpPr txBox="1"/>
            <p:nvPr/>
          </p:nvSpPr>
          <p:spPr>
            <a:xfrm>
              <a:off x="902970" y="2309812"/>
              <a:ext cx="82010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每个圆点代表一个苹果。拿走的两部分，要从总数中分出来。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47750" y="3143250"/>
            <a:ext cx="10086975" cy="1498473"/>
            <a:chOff x="1047750" y="3143250"/>
            <a:chExt cx="10086975" cy="1498473"/>
          </a:xfrm>
        </p:grpSpPr>
        <p:sp>
          <p:nvSpPr>
            <p:cNvPr id="10" name="Rectangle 10"/>
            <p:cNvSpPr/>
            <p:nvPr/>
          </p:nvSpPr>
          <p:spPr>
            <a:xfrm>
              <a:off x="1047750" y="3143250"/>
              <a:ext cx="2133600" cy="923925"/>
            </a:xfrm>
            <a:prstGeom prst="roundRect">
              <a:avLst>
                <a:gd name="adj" fmla="val 10309"/>
              </a:avLst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3524250" y="3143250"/>
              <a:ext cx="3571875" cy="923925"/>
            </a:xfrm>
            <a:prstGeom prst="roundRect">
              <a:avLst>
                <a:gd name="adj" fmla="val 10309"/>
              </a:avLst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2" name="Rectangle 12"/>
            <p:cNvSpPr/>
            <p:nvPr/>
          </p:nvSpPr>
          <p:spPr>
            <a:xfrm>
              <a:off x="7429500" y="3143250"/>
              <a:ext cx="3705225" cy="923925"/>
            </a:xfrm>
            <a:prstGeom prst="roundRect">
              <a:avLst>
                <a:gd name="adj" fmla="val 10309"/>
              </a:avLst>
            </a:prstGeom>
            <a:noFill/>
            <a:ln w="19050">
              <a:solidFill>
                <a:schemeClr val="accent2"/>
              </a:solidFill>
            </a:ln>
          </p:spPr>
        </p:sp>
        <p:sp>
          <p:nvSpPr>
            <p:cNvPr id="13" name="Ellipse 13"/>
            <p:cNvSpPr/>
            <p:nvPr/>
          </p:nvSpPr>
          <p:spPr>
            <a:xfrm>
              <a:off x="1447800" y="3381375"/>
              <a:ext cx="419100" cy="419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Ellipse 14"/>
            <p:cNvSpPr/>
            <p:nvPr/>
          </p:nvSpPr>
          <p:spPr>
            <a:xfrm>
              <a:off x="2362200" y="3381375"/>
              <a:ext cx="419100" cy="419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3810000" y="3381375"/>
              <a:ext cx="419100" cy="419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4667250" y="3381375"/>
              <a:ext cx="419100" cy="419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5524500" y="3381375"/>
              <a:ext cx="419100" cy="419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6381750" y="3381375"/>
              <a:ext cx="419100" cy="419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772400" y="3381375"/>
              <a:ext cx="419100" cy="419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8629650" y="3381375"/>
              <a:ext cx="419100" cy="419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1" name="Ellipse 21"/>
            <p:cNvSpPr/>
            <p:nvPr/>
          </p:nvSpPr>
          <p:spPr>
            <a:xfrm>
              <a:off x="9486900" y="3381375"/>
              <a:ext cx="419100" cy="419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10344150" y="3381375"/>
              <a:ext cx="419100" cy="419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1360056" y="4231005"/>
              <a:ext cx="150898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 A：2 个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628464" y="4231005"/>
              <a:ext cx="13729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Uim：4 个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8569452" y="4231005"/>
              <a:ext cx="143484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留给八尾勇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02208" y="4960620"/>
            <a:ext cx="4999939" cy="469392"/>
            <a:chOff x="902208" y="4960620"/>
            <a:chExt cx="4999939" cy="469392"/>
          </a:xfrm>
        </p:grpSpPr>
        <p:sp>
          <p:nvSpPr>
            <p:cNvPr id="27" name="TextBox 27"/>
            <p:cNvSpPr txBox="1"/>
            <p:nvPr/>
          </p:nvSpPr>
          <p:spPr>
            <a:xfrm>
              <a:off x="902208" y="4960620"/>
              <a:ext cx="4999939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两人共拿走：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 + 4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，算出 6 个。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902208" y="5636895"/>
            <a:ext cx="5888431" cy="469392"/>
            <a:chOff x="902208" y="5636895"/>
            <a:chExt cx="5888431" cy="469392"/>
          </a:xfrm>
        </p:grpSpPr>
        <p:sp>
          <p:nvSpPr>
            <p:cNvPr id="29" name="TextBox 29"/>
            <p:cNvSpPr txBox="1"/>
            <p:nvPr/>
          </p:nvSpPr>
          <p:spPr>
            <a:xfrm>
              <a:off x="902208" y="5636895"/>
              <a:ext cx="588843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剩下的数量：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10 - 2 - 4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，算出 4 个。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1-2 拿苹果：怎样输出两个答案？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组织输出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02970" y="2386012"/>
            <a:ext cx="7095458" cy="868681"/>
            <a:chOff x="902970" y="2386012"/>
            <a:chExt cx="7095458" cy="868681"/>
          </a:xfrm>
        </p:grpSpPr>
        <p:sp>
          <p:nvSpPr>
            <p:cNvPr id="8" name="TextBox 8"/>
            <p:cNvSpPr txBox="1"/>
            <p:nvPr/>
          </p:nvSpPr>
          <p:spPr>
            <a:xfrm>
              <a:off x="902970" y="2386012"/>
              <a:ext cx="709545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第一个答案用 2 + 4，第二个答案用 10 - 2 - 4。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02970" y="2814638"/>
              <a:ext cx="517207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中间要隔开，所以还要输出一个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空格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33450" y="3657600"/>
            <a:ext cx="6479286" cy="515112"/>
            <a:chOff x="933450" y="3657600"/>
            <a:chExt cx="6479286" cy="515112"/>
          </a:xfrm>
        </p:grpSpPr>
        <p:sp>
          <p:nvSpPr>
            <p:cNvPr id="11" name="Line 11"/>
            <p:cNvSpPr/>
            <p:nvPr/>
          </p:nvSpPr>
          <p:spPr>
            <a:xfrm>
              <a:off x="933450" y="3657600"/>
              <a:ext cx="9525" cy="409575"/>
            </a:xfrm>
            <a:custGeom>
              <a:avLst/>
              <a:gdLst/>
              <a:ahLst/>
              <a:cxnLst/>
              <a:rect l="l" t="t" r="r" b="b"/>
              <a:pathLst>
                <a:path w="9525" h="409575">
                  <a:moveTo>
                    <a:pt x="0" y="0"/>
                  </a:moveTo>
                  <a:lnTo>
                    <a:pt x="0" y="40957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168908" y="3703320"/>
              <a:ext cx="624382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2 + 4 &lt;&lt; 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" "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&lt;&lt; 10 - 2 - 4;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02970" y="4652962"/>
            <a:ext cx="6574479" cy="440055"/>
            <a:chOff x="902970" y="4652962"/>
            <a:chExt cx="6574479" cy="440055"/>
          </a:xfrm>
        </p:grpSpPr>
        <p:sp>
          <p:nvSpPr>
            <p:cNvPr id="14" name="TextBox 14"/>
            <p:cNvSpPr txBox="1"/>
            <p:nvPr/>
          </p:nvSpPr>
          <p:spPr>
            <a:xfrm>
              <a:off x="902970" y="4652962"/>
              <a:ext cx="657447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依次输出：6、一个空格、4。屏幕上得到 </a:t>
              </a:r>
              <a:r>
                <a:rPr lang="zh-CN" sz="27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6 4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02970" y="5438775"/>
            <a:ext cx="10288905" cy="541512"/>
            <a:chOff x="902970" y="5438775"/>
            <a:chExt cx="10288905" cy="541512"/>
          </a:xfrm>
        </p:grpSpPr>
        <p:sp>
          <p:nvSpPr>
            <p:cNvPr id="16" name="Line 16"/>
            <p:cNvSpPr/>
            <p:nvPr/>
          </p:nvSpPr>
          <p:spPr>
            <a:xfrm>
              <a:off x="914400" y="5438775"/>
              <a:ext cx="10277475" cy="9525"/>
            </a:xfrm>
            <a:custGeom>
              <a:avLst/>
              <a:gdLst/>
              <a:ahLst/>
              <a:cxnLst/>
              <a:rect l="l" t="t" r="r" b="b"/>
              <a:pathLst>
                <a:path w="10277475" h="9525">
                  <a:moveTo>
                    <a:pt x="0" y="0"/>
                  </a:moveTo>
                  <a:lnTo>
                    <a:pt x="10277475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02970" y="5634038"/>
              <a:ext cx="8396529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算式需要计算，</a:t>
              </a:r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所以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不加引号；</a:t>
              </a:r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而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空格要原样显示，放在引号里。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1-2 拿苹果：完整程序与输出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完整实现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933449" y="2543176"/>
            <a:ext cx="7261243" cy="2385664"/>
            <a:chOff x="933449" y="2543176"/>
            <a:chExt cx="5216743" cy="2385664"/>
          </a:xfrm>
        </p:grpSpPr>
        <p:sp>
          <p:nvSpPr>
            <p:cNvPr id="8" name="Line 8"/>
            <p:cNvSpPr/>
            <p:nvPr/>
          </p:nvSpPr>
          <p:spPr>
            <a:xfrm>
              <a:off x="933449" y="2543176"/>
              <a:ext cx="32846" cy="2385664"/>
            </a:xfrm>
            <a:custGeom>
              <a:avLst/>
              <a:gdLst/>
              <a:ahLst/>
              <a:cxnLst/>
              <a:rect l="l" t="t" r="r" b="b"/>
              <a:pathLst>
                <a:path w="9525" h="2619375">
                  <a:moveTo>
                    <a:pt x="0" y="0"/>
                  </a:moveTo>
                  <a:lnTo>
                    <a:pt x="0" y="261937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70432" y="2554605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&lt;iostream&gt;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70432" y="2926080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 namespace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std;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70432" y="3297555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main()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70432" y="3669030"/>
              <a:ext cx="4979760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cout &lt;&lt; 2 + 4 &lt;&lt; " "</a:t>
              </a:r>
              <a:r>
                <a:rPr lang="zh-CN" alt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&lt;&lt; 10 - 2 - 4 &lt;&lt; endl;</a:t>
              </a:r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70432" y="4040505"/>
              <a:ext cx="47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70432" y="4090833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0;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70432" y="4462308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201912" y="2961322"/>
            <a:ext cx="1078230" cy="1211771"/>
            <a:chOff x="9201912" y="2961322"/>
            <a:chExt cx="1078230" cy="1211771"/>
          </a:xfrm>
        </p:grpSpPr>
        <p:sp>
          <p:nvSpPr>
            <p:cNvPr id="17" name="TextBox 17"/>
            <p:cNvSpPr txBox="1"/>
            <p:nvPr/>
          </p:nvSpPr>
          <p:spPr>
            <a:xfrm>
              <a:off x="9210294" y="2961322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输出结果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201912" y="3469005"/>
              <a:ext cx="836219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6 4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02970" y="5595938"/>
            <a:ext cx="7242367" cy="346249"/>
            <a:chOff x="902970" y="5595938"/>
            <a:chExt cx="7242367" cy="346249"/>
          </a:xfrm>
        </p:grpSpPr>
        <p:sp>
          <p:nvSpPr>
            <p:cNvPr id="20" name="TextBox 20"/>
            <p:cNvSpPr txBox="1"/>
            <p:nvPr/>
          </p:nvSpPr>
          <p:spPr>
            <a:xfrm>
              <a:off x="902970" y="5595938"/>
              <a:ext cx="7242367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编译运行后，检查</a:t>
              </a:r>
              <a:r>
                <a:rPr lang="zh-CN" altLang="en-US" sz="2250" dirty="0">
                  <a:solidFill>
                    <a:schemeClr val="dk1"/>
                  </a:solidFill>
                </a:rPr>
                <a:t>输出的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两个数字的顺序和中间的空格。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1-2 拿苹果：提交前检查输出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检查结果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02208" y="2369820"/>
            <a:ext cx="9683877" cy="369332"/>
            <a:chOff x="902208" y="2369820"/>
            <a:chExt cx="7946086" cy="369332"/>
          </a:xfrm>
        </p:grpSpPr>
        <p:sp>
          <p:nvSpPr>
            <p:cNvPr id="8" name="TextBox 8"/>
            <p:cNvSpPr txBox="1"/>
            <p:nvPr/>
          </p:nvSpPr>
          <p:spPr>
            <a:xfrm>
              <a:off x="902208" y="2369820"/>
              <a:ext cx="7946086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题目要求：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6 4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，两个数字在同一行，用空格隔开</a:t>
              </a:r>
              <a:r>
                <a:rPr lang="zh-CN" altLang="en-US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，以下为错误的情况：</a:t>
              </a:r>
              <a:endParaRPr lang="zh-CN" sz="24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31570" y="3290888"/>
            <a:ext cx="9454515" cy="1659255"/>
            <a:chOff x="1131570" y="3290888"/>
            <a:chExt cx="9454515" cy="1659255"/>
          </a:xfrm>
        </p:grpSpPr>
        <p:sp>
          <p:nvSpPr>
            <p:cNvPr id="10" name="TextBox 10"/>
            <p:cNvSpPr txBox="1"/>
            <p:nvPr/>
          </p:nvSpPr>
          <p:spPr>
            <a:xfrm>
              <a:off x="1131570" y="3290888"/>
              <a:ext cx="35604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64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4808220" y="3290888"/>
              <a:ext cx="426339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少了空格，两个答案连在一起。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31570" y="3900488"/>
              <a:ext cx="15676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6（换行）4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4808220" y="3900488"/>
              <a:ext cx="577786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数字对了，但没有按题目要求放在同一行。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31570" y="4510088"/>
              <a:ext cx="159791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答案是 6 4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808220" y="4510088"/>
              <a:ext cx="456628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多出了题目没有要求的说明文字。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02970" y="5429250"/>
            <a:ext cx="10288905" cy="616267"/>
            <a:chOff x="902970" y="5429250"/>
            <a:chExt cx="10288905" cy="616267"/>
          </a:xfrm>
        </p:grpSpPr>
        <p:sp>
          <p:nvSpPr>
            <p:cNvPr id="17" name="Line 17"/>
            <p:cNvSpPr/>
            <p:nvPr/>
          </p:nvSpPr>
          <p:spPr>
            <a:xfrm>
              <a:off x="914400" y="5429250"/>
              <a:ext cx="10277475" cy="9525"/>
            </a:xfrm>
            <a:custGeom>
              <a:avLst/>
              <a:gdLst/>
              <a:ahLst/>
              <a:cxnLst/>
              <a:rect l="l" t="t" r="r" b="b"/>
              <a:pathLst>
                <a:path w="10277475" h="9525">
                  <a:moveTo>
                    <a:pt x="0" y="0"/>
                  </a:moveTo>
                  <a:lnTo>
                    <a:pt x="10277475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02970" y="5605462"/>
              <a:ext cx="72923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检查时既要看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算得对不对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，也要看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输出是否符合要求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4389120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在线评测会怎样检查程序？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认识在线评测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02970" y="2338388"/>
            <a:ext cx="7292340" cy="859155"/>
            <a:chOff x="902970" y="2338388"/>
            <a:chExt cx="7292340" cy="859155"/>
          </a:xfrm>
        </p:grpSpPr>
        <p:sp>
          <p:nvSpPr>
            <p:cNvPr id="8" name="TextBox 8"/>
            <p:cNvSpPr txBox="1"/>
            <p:nvPr/>
          </p:nvSpPr>
          <p:spPr>
            <a:xfrm>
              <a:off x="902970" y="2338388"/>
              <a:ext cx="72923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自己运行并检查后，还可以把程序交给课堂平台评测。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02970" y="2757488"/>
              <a:ext cx="539724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这类平台叫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在线评测系统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，常写作 OJ。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28687" y="3581400"/>
            <a:ext cx="9880283" cy="1063943"/>
            <a:chOff x="928687" y="3581400"/>
            <a:chExt cx="9880283" cy="1063943"/>
          </a:xfrm>
        </p:grpSpPr>
        <p:sp>
          <p:nvSpPr>
            <p:cNvPr id="11" name="Line 11"/>
            <p:cNvSpPr/>
            <p:nvPr/>
          </p:nvSpPr>
          <p:spPr>
            <a:xfrm>
              <a:off x="2000250" y="3810000"/>
              <a:ext cx="8191500" cy="9525"/>
            </a:xfrm>
            <a:custGeom>
              <a:avLst/>
              <a:gdLst/>
              <a:ahLst/>
              <a:cxnLst/>
              <a:rect l="l" t="t" r="r" b="b"/>
              <a:pathLst>
                <a:path w="8191500" h="9525">
                  <a:moveTo>
                    <a:pt x="0" y="0"/>
                  </a:moveTo>
                  <a:lnTo>
                    <a:pt x="8191500" y="0"/>
                  </a:lnTo>
                </a:path>
              </a:pathLst>
            </a:custGeom>
            <a:noFill/>
            <a:ln w="28575">
              <a:solidFill>
                <a:schemeClr val="accent6"/>
              </a:solidFill>
            </a:ln>
          </p:spPr>
        </p:sp>
        <p:sp>
          <p:nvSpPr>
            <p:cNvPr id="12" name="Ellipse 12"/>
            <p:cNvSpPr/>
            <p:nvPr/>
          </p:nvSpPr>
          <p:spPr>
            <a:xfrm>
              <a:off x="1771650" y="3581400"/>
              <a:ext cx="457200" cy="457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3" name="Ellipse 13"/>
            <p:cNvSpPr/>
            <p:nvPr/>
          </p:nvSpPr>
          <p:spPr>
            <a:xfrm>
              <a:off x="5867400" y="3581400"/>
              <a:ext cx="457200" cy="457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4" name="Ellipse 14"/>
            <p:cNvSpPr/>
            <p:nvPr/>
          </p:nvSpPr>
          <p:spPr>
            <a:xfrm>
              <a:off x="9963150" y="3581400"/>
              <a:ext cx="457200" cy="457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918154" y="368522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013904" y="368522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109654" y="368522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28687" y="42052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提交完整源代码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5024438" y="42052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系统编译、运行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574530" y="42052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检查输出</a:t>
              </a:r>
            </a:p>
          </p:txBody>
        </p:sp>
      </p:grpSp>
      <p:sp>
        <p:nvSpPr>
          <p:cNvPr id="3" name="文本框 2">
            <a:extLst>
              <a:ext uri="{FF2B5EF4-FFF2-40B4-BE49-F238E27FC236}">
                <a16:creationId xmlns:a16="http://schemas.microsoft.com/office/drawing/2014/main" id="{C177BD3A-5B63-81F4-500C-A4FC03BA3192}"/>
              </a:ext>
            </a:extLst>
          </p:cNvPr>
          <p:cNvSpPr txBox="1"/>
          <p:nvPr/>
        </p:nvSpPr>
        <p:spPr>
          <a:xfrm>
            <a:off x="902970" y="5268367"/>
            <a:ext cx="990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200" dirty="0">
                <a:effectLst/>
                <a:ea typeface="微软雅黑" panose="020B0503020204020204" pitchFamily="34" charset="-122"/>
              </a:rPr>
              <a:t>代码在自己的电脑上运行成功了。接下来我们要把代码提交到 </a:t>
            </a:r>
            <a:r>
              <a:rPr lang="en-US" altLang="zh-CN" sz="2200" b="1" dirty="0">
                <a:effectLst/>
                <a:ea typeface="微软雅黑" panose="020B0503020204020204" pitchFamily="34" charset="-122"/>
              </a:rPr>
              <a:t>OJ </a:t>
            </a:r>
            <a:r>
              <a:rPr lang="zh-CN" altLang="en-US" sz="2200" b="1" dirty="0">
                <a:effectLst/>
                <a:ea typeface="微软雅黑" panose="020B0503020204020204" pitchFamily="34" charset="-122"/>
              </a:rPr>
              <a:t>系统</a:t>
            </a:r>
            <a:r>
              <a:rPr lang="zh-CN" altLang="en-US" sz="2200" dirty="0">
                <a:effectLst/>
                <a:ea typeface="微软雅黑" panose="020B0503020204020204" pitchFamily="34" charset="-122"/>
              </a:rPr>
              <a:t>（在线评测系统）中，让这位智能考官为我们打分。</a:t>
            </a:r>
            <a:endParaRPr lang="zh-CN" altLang="en-US" sz="2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 xmlns:a16="http://schemas.microsoft.com/office/drawing/2014/main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366217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把完整源代码提交上去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动手提交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02970" y="2204797"/>
            <a:ext cx="9127860" cy="1471834"/>
            <a:chOff x="902970" y="2328862"/>
            <a:chExt cx="9127860" cy="1471834"/>
          </a:xfrm>
        </p:grpSpPr>
        <p:sp>
          <p:nvSpPr>
            <p:cNvPr id="8" name="TextBox 8"/>
            <p:cNvSpPr txBox="1"/>
            <p:nvPr/>
          </p:nvSpPr>
          <p:spPr>
            <a:xfrm>
              <a:off x="902970" y="2328862"/>
              <a:ext cx="6636432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在桌面上找到浏览器的图标，用鼠标左键双击打开。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02970" y="2818761"/>
              <a:ext cx="9127860" cy="9819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在浏览器最上方的地址栏中，输入网址：</a:t>
              </a:r>
              <a:r>
                <a:rPr lang="en-US" altLang="zh-CN" sz="2250" dirty="0" err="1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zmwl.online</a:t>
              </a:r>
              <a:endParaRPr lang="en-US" altLang="zh-CN" sz="2250" dirty="0">
                <a:solidFill>
                  <a:schemeClr val="dk1"/>
                </a:solidFill>
              </a:endParaRPr>
            </a:p>
            <a:p>
              <a:pPr algn="l">
                <a:lnSpc>
                  <a:spcPct val="150000"/>
                </a:lnSpc>
              </a:pPr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然后按下键盘上的 </a:t>
              </a:r>
              <a:r>
                <a:rPr lang="en-US" alt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Enter</a:t>
              </a:r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（回车）键。</a:t>
              </a: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id="{E73AAA76-47B3-1A67-66FC-BE0710343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0360" y="3921095"/>
            <a:ext cx="4686253" cy="2162886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5C98AFF3-4B8B-5EEA-B34B-9D5837C5E0CA}"/>
              </a:ext>
            </a:extLst>
          </p:cNvPr>
          <p:cNvSpPr txBox="1"/>
          <p:nvPr/>
        </p:nvSpPr>
        <p:spPr>
          <a:xfrm>
            <a:off x="865387" y="4407837"/>
            <a:ext cx="5428905" cy="13486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2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输入用户名和密码登录，密码为 </a:t>
            </a:r>
            <a:r>
              <a:rPr lang="en-US" altLang="zh-CN" sz="22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zmwl0000</a:t>
            </a:r>
          </a:p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登录成功后即可看到如右图所示的界面</a:t>
            </a:r>
            <a:endParaRPr lang="zh-CN" altLang="en-US" sz="2200" dirty="0"/>
          </a:p>
        </p:txBody>
      </p:sp>
      <p:sp>
        <p:nvSpPr>
          <p:cNvPr id="19" name="Line 11">
            <a:extLst>
              <a:ext uri="{FF2B5EF4-FFF2-40B4-BE49-F238E27FC236}">
                <a16:creationId xmlns:a16="http://schemas.microsoft.com/office/drawing/2014/main" id="{44BD5033-2CC2-D9C8-3217-450906F9A9F8}"/>
              </a:ext>
            </a:extLst>
          </p:cNvPr>
          <p:cNvSpPr/>
          <p:nvPr/>
        </p:nvSpPr>
        <p:spPr>
          <a:xfrm>
            <a:off x="914400" y="3826706"/>
            <a:ext cx="10277475" cy="9525"/>
          </a:xfrm>
          <a:custGeom>
            <a:avLst/>
            <a:gdLst/>
            <a:ahLst/>
            <a:cxnLst/>
            <a:rect l="l" t="t" r="r" b="b"/>
            <a:pathLst>
              <a:path w="10277475" h="9525">
                <a:moveTo>
                  <a:pt x="0" y="0"/>
                </a:moveTo>
                <a:lnTo>
                  <a:pt x="10277475" y="0"/>
                </a:lnTo>
              </a:path>
            </a:pathLst>
          </a:custGeom>
          <a:noFill/>
          <a:ln w="19050">
            <a:solidFill>
              <a:schemeClr val="accent6"/>
            </a:solidFill>
          </a:ln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 xmlns:a16="http://schemas.microsoft.com/office/drawing/2014/main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366217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把完整源代码提交上去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动手提交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05256" y="2232512"/>
            <a:ext cx="8208979" cy="34624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回到</a:t>
            </a:r>
            <a:r>
              <a:rPr lang="zh-CN" altLang="en-US" sz="2250" dirty="0">
                <a:solidFill>
                  <a:schemeClr val="dk1"/>
                </a:solidFill>
              </a:rPr>
              <a:t>编程软件中</a:t>
            </a:r>
            <a:r>
              <a:rPr lang="zh-CN" sz="22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：</a:t>
            </a:r>
            <a:r>
              <a:rPr lang="zh-CN" altLang="en-US" sz="22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按住 </a:t>
            </a:r>
            <a:r>
              <a:rPr lang="zh-CN" sz="22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Ctrl + A 全选代码，Ctrl + C 复制。</a:t>
            </a:r>
          </a:p>
        </p:txBody>
      </p:sp>
      <p:sp>
        <p:nvSpPr>
          <p:cNvPr id="19" name="TextBox 12">
            <a:extLst>
              <a:ext uri="{FF2B5EF4-FFF2-40B4-BE49-F238E27FC236}">
                <a16:creationId xmlns:a16="http://schemas.microsoft.com/office/drawing/2014/main" id="{44AE9BCD-E7BD-70B7-C0D7-7840D20A3F5F}"/>
              </a:ext>
            </a:extLst>
          </p:cNvPr>
          <p:cNvSpPr txBox="1"/>
          <p:nvPr/>
        </p:nvSpPr>
        <p:spPr>
          <a:xfrm>
            <a:off x="905256" y="2730297"/>
            <a:ext cx="10335173" cy="12849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250" dirty="0">
                <a:ea typeface="微软雅黑" panose="020B0503020204020204" pitchFamily="34" charset="-122"/>
              </a:rPr>
              <a:t>然后回到浏览器，点击网站</a:t>
            </a:r>
            <a:r>
              <a:rPr lang="zh-CN" altLang="en-US" sz="2250" dirty="0">
                <a:effectLst/>
                <a:ea typeface="微软雅黑" panose="020B0503020204020204" pitchFamily="34" charset="-122"/>
              </a:rPr>
              <a:t>上方的</a:t>
            </a:r>
            <a:r>
              <a:rPr lang="zh-CN" altLang="en-US" sz="2250" b="1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题库</a:t>
            </a:r>
            <a:r>
              <a:rPr lang="zh-CN" altLang="en-US" sz="2250" dirty="0">
                <a:effectLst/>
                <a:ea typeface="微软雅黑" panose="020B0503020204020204" pitchFamily="34" charset="-122"/>
              </a:rPr>
              <a:t>，并在网站的题目列表中，寻找编号为 </a:t>
            </a:r>
            <a:r>
              <a:rPr lang="en-US" altLang="zh-CN" sz="2250" dirty="0">
                <a:effectLst/>
                <a:ea typeface="微软雅黑" panose="020B0503020204020204" pitchFamily="34" charset="-122"/>
              </a:rPr>
              <a:t>B0001</a:t>
            </a:r>
            <a:r>
              <a:rPr lang="zh-CN" altLang="en-US" sz="2250" dirty="0">
                <a:effectLst/>
                <a:ea typeface="微软雅黑" panose="020B0503020204020204" pitchFamily="34" charset="-122"/>
              </a:rPr>
              <a:t> 的题目并点击，点击即可进入题目的详细界面。</a:t>
            </a:r>
            <a:endParaRPr lang="en-US" altLang="zh-CN" sz="2250" dirty="0">
              <a:effectLst/>
              <a:ea typeface="微软雅黑" panose="020B0503020204020204" pitchFamily="34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2F1C8C5D-D498-171F-D626-01295812D0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8867" y="4228542"/>
            <a:ext cx="8929504" cy="1898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55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 xmlns:a16="http://schemas.microsoft.com/office/drawing/2014/main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366217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把完整源代码提交上去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动手提交</a:t>
            </a:r>
          </a:p>
        </p:txBody>
      </p:sp>
      <p:sp>
        <p:nvSpPr>
          <p:cNvPr id="2" name="TextBox 13"/>
          <p:cNvSpPr txBox="1"/>
          <p:nvPr/>
        </p:nvSpPr>
        <p:spPr>
          <a:xfrm>
            <a:off x="888872" y="3229105"/>
            <a:ext cx="10326253" cy="98193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50000"/>
              </a:lnSpc>
            </a:pPr>
            <a:r>
              <a:rPr lang="zh-CN" sz="22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在网页递交框内单击，再按 Ctrl + V 粘贴。</a:t>
            </a:r>
            <a:r>
              <a:rPr lang="zh-CN" altLang="zh-CN" sz="22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从 #include 到最后的花括号，检查是否</a:t>
            </a:r>
            <a:r>
              <a:rPr lang="zh-CN" altLang="zh-CN" sz="2250" b="1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复制完整</a:t>
            </a:r>
            <a:r>
              <a:rPr lang="zh-CN" altLang="zh-CN" sz="2250" dirty="0">
                <a:solidFill>
                  <a:schemeClr val="dk1"/>
                </a:solidFill>
                <a:latin typeface="+mn-lt"/>
                <a:ea typeface="+mn-ea"/>
                <a:cs typeface="+mn-cs"/>
              </a:rPr>
              <a:t>。</a:t>
            </a:r>
          </a:p>
        </p:txBody>
      </p:sp>
      <p:sp>
        <p:nvSpPr>
          <p:cNvPr id="22" name="TextBox 12">
            <a:extLst>
              <a:ext uri="{FF2B5EF4-FFF2-40B4-BE49-F238E27FC236}">
                <a16:creationId xmlns:a16="http://schemas.microsoft.com/office/drawing/2014/main" id="{A8C30A44-BC95-804A-E8E4-4F10C5557025}"/>
              </a:ext>
            </a:extLst>
          </p:cNvPr>
          <p:cNvSpPr txBox="1"/>
          <p:nvPr/>
        </p:nvSpPr>
        <p:spPr>
          <a:xfrm>
            <a:off x="887590" y="2122388"/>
            <a:ext cx="10237043" cy="98193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250" dirty="0">
                <a:latin typeface="+mj-lt"/>
                <a:ea typeface="微软雅黑" panose="020B0503020204020204" pitchFamily="34" charset="-122"/>
              </a:rPr>
              <a:t>在题目页面找到并点击</a:t>
            </a:r>
            <a:r>
              <a:rPr lang="zh-CN" altLang="en-US" sz="2250" b="1" dirty="0">
                <a:solidFill>
                  <a:srgbClr val="C00000"/>
                </a:solidFill>
                <a:latin typeface="+mj-lt"/>
                <a:ea typeface="微软雅黑" panose="020B0503020204020204" pitchFamily="34" charset="-122"/>
              </a:rPr>
              <a:t>递交</a:t>
            </a:r>
            <a:r>
              <a:rPr lang="zh-CN" altLang="en-US" sz="2250" dirty="0">
                <a:latin typeface="+mj-lt"/>
                <a:ea typeface="微软雅黑" panose="020B0503020204020204" pitchFamily="34" charset="-122"/>
              </a:rPr>
              <a:t>按钮（在右上角）。</a:t>
            </a: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250" dirty="0">
                <a:latin typeface="+mj-lt"/>
                <a:ea typeface="微软雅黑" panose="020B0503020204020204" pitchFamily="34" charset="-122"/>
              </a:rPr>
              <a:t>进入输入框：你会看到一个空白输入框，这就是我们</a:t>
            </a:r>
            <a:r>
              <a:rPr lang="zh-CN" altLang="en-US" sz="2250" b="1" dirty="0">
                <a:latin typeface="+mj-lt"/>
                <a:ea typeface="微软雅黑" panose="020B0503020204020204" pitchFamily="34" charset="-122"/>
              </a:rPr>
              <a:t>要放代码的地方</a:t>
            </a:r>
            <a:r>
              <a:rPr lang="zh-CN" altLang="en-US" sz="2250" dirty="0">
                <a:latin typeface="+mj-lt"/>
                <a:ea typeface="微软雅黑" panose="020B0503020204020204" pitchFamily="34" charset="-122"/>
              </a:rPr>
              <a:t>。</a:t>
            </a: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80067005-D927-0A85-8012-EF698AD4CB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5618" y="4396557"/>
            <a:ext cx="2921845" cy="1805282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87C3A2BE-2DAC-5DA7-34AB-BE2B164472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206" y="4626013"/>
            <a:ext cx="4824574" cy="1484484"/>
          </a:xfrm>
          <a:prstGeom prst="rect">
            <a:avLst/>
          </a:prstGeom>
        </p:spPr>
      </p:pic>
      <p:sp>
        <p:nvSpPr>
          <p:cNvPr id="27" name="箭头: 右 26">
            <a:extLst>
              <a:ext uri="{FF2B5EF4-FFF2-40B4-BE49-F238E27FC236}">
                <a16:creationId xmlns:a16="http://schemas.microsoft.com/office/drawing/2014/main" id="{3D2BF463-AE53-056F-B3D1-2FE9E245237D}"/>
              </a:ext>
            </a:extLst>
          </p:cNvPr>
          <p:cNvSpPr/>
          <p:nvPr/>
        </p:nvSpPr>
        <p:spPr>
          <a:xfrm>
            <a:off x="5168821" y="5236612"/>
            <a:ext cx="838572" cy="361300"/>
          </a:xfrm>
          <a:prstGeom prst="rightArrow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0371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 xmlns:a16="http://schemas.microsoft.com/office/drawing/2014/main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3808735" cy="4154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altLang="en-US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点击递交后，会</a:t>
            </a:r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看到反馈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评测反馈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902208" y="2379345"/>
            <a:ext cx="6830187" cy="868108"/>
            <a:chOff x="902208" y="2379345"/>
            <a:chExt cx="6830187" cy="868108"/>
          </a:xfrm>
        </p:grpSpPr>
        <p:sp>
          <p:nvSpPr>
            <p:cNvPr id="8" name="TextBox 8"/>
            <p:cNvSpPr txBox="1"/>
            <p:nvPr/>
          </p:nvSpPr>
          <p:spPr>
            <a:xfrm>
              <a:off x="902208" y="2379345"/>
              <a:ext cx="39989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AC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2198370" y="2386012"/>
              <a:ext cx="5020605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Accepted：</a:t>
              </a:r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代表满分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通过该题的评测。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2199894" y="2866072"/>
              <a:ext cx="55325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保留代码，也要能解释它为什么得到正确结果。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02208" y="3552825"/>
            <a:ext cx="10289667" cy="994455"/>
            <a:chOff x="902208" y="3552825"/>
            <a:chExt cx="10289667" cy="994455"/>
          </a:xfrm>
        </p:grpSpPr>
        <p:sp>
          <p:nvSpPr>
            <p:cNvPr id="12" name="Line 12"/>
            <p:cNvSpPr/>
            <p:nvPr/>
          </p:nvSpPr>
          <p:spPr>
            <a:xfrm>
              <a:off x="914400" y="3552825"/>
              <a:ext cx="10277475" cy="9525"/>
            </a:xfrm>
            <a:custGeom>
              <a:avLst/>
              <a:gdLst/>
              <a:ahLst/>
              <a:cxnLst/>
              <a:rect l="l" t="t" r="r" b="b"/>
              <a:pathLst>
                <a:path w="10277475" h="9525">
                  <a:moveTo>
                    <a:pt x="0" y="0"/>
                  </a:moveTo>
                  <a:lnTo>
                    <a:pt x="10277475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02208" y="3750945"/>
              <a:ext cx="39989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WA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198370" y="3757612"/>
              <a:ext cx="507149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Wrong Answer：输出没有通过检查。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199894" y="4247198"/>
              <a:ext cx="3751027" cy="3000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1950" dirty="0">
                  <a:solidFill>
                    <a:schemeClr val="dk1"/>
                  </a:solidFill>
                </a:rPr>
                <a:t>检查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算式、答案顺序和输出格式。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02208" y="4943475"/>
            <a:ext cx="10289667" cy="975405"/>
            <a:chOff x="902208" y="4943475"/>
            <a:chExt cx="10289667" cy="975405"/>
          </a:xfrm>
        </p:grpSpPr>
        <p:sp>
          <p:nvSpPr>
            <p:cNvPr id="17" name="Line 17"/>
            <p:cNvSpPr/>
            <p:nvPr/>
          </p:nvSpPr>
          <p:spPr>
            <a:xfrm>
              <a:off x="914400" y="4943475"/>
              <a:ext cx="10277475" cy="9525"/>
            </a:xfrm>
            <a:custGeom>
              <a:avLst/>
              <a:gdLst/>
              <a:ahLst/>
              <a:cxnLst/>
              <a:rect l="l" t="t" r="r" b="b"/>
              <a:pathLst>
                <a:path w="10277475" h="9525">
                  <a:moveTo>
                    <a:pt x="0" y="0"/>
                  </a:moveTo>
                  <a:lnTo>
                    <a:pt x="10277475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02208" y="5122545"/>
              <a:ext cx="39989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CE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198370" y="5129212"/>
              <a:ext cx="46321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Compile Error：编译没有通过。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199894" y="5618798"/>
              <a:ext cx="2500685" cy="3000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</a:t>
              </a:r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第一条编译消息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altLang="en-US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例：</a:t>
            </a:r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平分零花钱</a:t>
            </a:r>
          </a:p>
        </p:txBody>
      </p:sp>
      <p:sp>
        <p:nvSpPr>
          <p:cNvPr id="7" name="TextBox 7"/>
          <p:cNvSpPr/>
          <p:nvPr/>
        </p:nvSpPr>
        <p:spPr>
          <a:xfrm>
            <a:off x="952500" y="781050"/>
            <a:ext cx="3181350" cy="428625"/>
          </a:xfrm>
          <a:prstGeom prst="rect">
            <a:avLst/>
          </a:prstGeom>
          <a:noFill/>
          <a:ln>
            <a:noFill/>
          </a:ln>
        </p:spPr>
        <p:txBody>
          <a:bodyPr wrap="none" lIns="38100" tIns="75248" rIns="0" bIns="0" anchor="t" anchorCtr="0">
            <a:no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先试着算一算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41070" y="2290762"/>
            <a:ext cx="7452360" cy="878205"/>
            <a:chOff x="941070" y="2290762"/>
            <a:chExt cx="7452360" cy="878205"/>
          </a:xfrm>
        </p:grpSpPr>
        <p:sp>
          <p:nvSpPr>
            <p:cNvPr id="4" name="TextBox 4"/>
            <p:cNvSpPr txBox="1"/>
            <p:nvPr/>
          </p:nvSpPr>
          <p:spPr>
            <a:xfrm>
              <a:off x="941070" y="2290762"/>
              <a:ext cx="7452360" cy="87820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小六有 6 元，小七有 5 元。妈妈把两人的钱合起来，</a:t>
              </a:r>
              <a:br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重新平均分给两人。钱可以分到角，每人应该得到多少元？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19784" y="3604260"/>
            <a:ext cx="8967292" cy="528066"/>
            <a:chOff x="1319784" y="3604260"/>
            <a:chExt cx="8967292" cy="528066"/>
          </a:xfrm>
        </p:grpSpPr>
        <p:sp>
          <p:nvSpPr>
            <p:cNvPr id="8" name="TextBox 8"/>
            <p:cNvSpPr txBox="1"/>
            <p:nvPr/>
          </p:nvSpPr>
          <p:spPr>
            <a:xfrm>
              <a:off x="1319784" y="3604260"/>
              <a:ext cx="171758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小六 6 元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4034409" y="3604260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70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+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4748784" y="3604260"/>
              <a:ext cx="171758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小七 5 元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606284" y="3604260"/>
              <a:ext cx="268079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→ 合起来 11 元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52500" y="4495800"/>
            <a:ext cx="9737217" cy="585407"/>
            <a:chOff x="952500" y="4495800"/>
            <a:chExt cx="9737217" cy="585407"/>
          </a:xfrm>
        </p:grpSpPr>
        <p:sp>
          <p:nvSpPr>
            <p:cNvPr id="13" name="Line 13"/>
            <p:cNvSpPr/>
            <p:nvPr/>
          </p:nvSpPr>
          <p:spPr>
            <a:xfrm>
              <a:off x="952500" y="4495800"/>
              <a:ext cx="9525" cy="495300"/>
            </a:xfrm>
            <a:custGeom>
              <a:avLst/>
              <a:gdLst/>
              <a:ahLst/>
              <a:cxnLst/>
              <a:rect l="l" t="t" r="r" b="b"/>
              <a:pathLst>
                <a:path w="9525" h="495300">
                  <a:moveTo>
                    <a:pt x="0" y="0"/>
                  </a:moveTo>
                  <a:lnTo>
                    <a:pt x="0" y="495300"/>
                  </a:lnTo>
                </a:path>
              </a:pathLst>
            </a:custGeom>
            <a:noFill/>
            <a:ln w="38100">
              <a:solidFill>
                <a:srgbClr val="244D87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1168146" y="4582478"/>
              <a:ext cx="3801999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55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cout &lt;&lt; (6 + 5) / 2;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275957" y="4612005"/>
              <a:ext cx="341376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括号内先算两人的总金额。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41451" y="5400675"/>
            <a:ext cx="10298049" cy="924021"/>
            <a:chOff x="941451" y="5400675"/>
            <a:chExt cx="10298049" cy="924021"/>
          </a:xfrm>
        </p:grpSpPr>
        <p:sp>
          <p:nvSpPr>
            <p:cNvPr id="17" name="Line 17"/>
            <p:cNvSpPr/>
            <p:nvPr/>
          </p:nvSpPr>
          <p:spPr>
            <a:xfrm>
              <a:off x="952500" y="540067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941451" y="5527834"/>
              <a:ext cx="7303516" cy="7968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先写下你认为会显示的数字，再把语句放进 main 中运行。</a:t>
              </a:r>
              <a:br/>
              <a:r>
                <a:rPr lang="zh-CN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只输出每人的金额数值。实际结果和你的猜想一样吗？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程序的结果和口算一样吗？</a:t>
            </a:r>
          </a:p>
        </p:txBody>
      </p:sp>
      <p:sp>
        <p:nvSpPr>
          <p:cNvPr id="7" name="TextBox 7"/>
          <p:cNvSpPr/>
          <p:nvPr/>
        </p:nvSpPr>
        <p:spPr>
          <a:xfrm>
            <a:off x="952500" y="781050"/>
            <a:ext cx="3181350" cy="428625"/>
          </a:xfrm>
          <a:prstGeom prst="rect">
            <a:avLst/>
          </a:prstGeom>
          <a:noFill/>
          <a:ln>
            <a:noFill/>
          </a:ln>
        </p:spPr>
        <p:txBody>
          <a:bodyPr wrap="none" lIns="38100" tIns="75248" rIns="0" bIns="0" anchor="t" anchorCtr="0">
            <a:no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观察运行结果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41070" y="2300288"/>
            <a:ext cx="8852249" cy="440055"/>
            <a:chOff x="941070" y="2300288"/>
            <a:chExt cx="8852249" cy="440055"/>
          </a:xfrm>
        </p:grpSpPr>
        <p:sp>
          <p:nvSpPr>
            <p:cNvPr id="4" name="TextBox 4"/>
            <p:cNvSpPr txBox="1"/>
            <p:nvPr/>
          </p:nvSpPr>
          <p:spPr>
            <a:xfrm>
              <a:off x="941070" y="2300288"/>
              <a:ext cx="885224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11 元可以分到角。两人各得 5 元 5 角，合起来正好是 11 元。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52500" y="3209925"/>
            <a:ext cx="4140733" cy="630079"/>
            <a:chOff x="952500" y="3209925"/>
            <a:chExt cx="4140733" cy="630079"/>
          </a:xfrm>
        </p:grpSpPr>
        <p:sp>
          <p:nvSpPr>
            <p:cNvPr id="8" name="Line 8"/>
            <p:cNvSpPr/>
            <p:nvPr/>
          </p:nvSpPr>
          <p:spPr>
            <a:xfrm>
              <a:off x="952500" y="3209925"/>
              <a:ext cx="9525" cy="552450"/>
            </a:xfrm>
            <a:custGeom>
              <a:avLst/>
              <a:gdLst/>
              <a:ahLst/>
              <a:cxnLst/>
              <a:rect l="l" t="t" r="r" b="b"/>
              <a:pathLst>
                <a:path w="9525" h="552450">
                  <a:moveTo>
                    <a:pt x="0" y="0"/>
                  </a:moveTo>
                  <a:lnTo>
                    <a:pt x="0" y="552450"/>
                  </a:lnTo>
                </a:path>
              </a:pathLst>
            </a:custGeom>
            <a:noFill/>
            <a:ln w="38100">
              <a:solidFill>
                <a:srgbClr val="244D87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86815" y="3326606"/>
              <a:ext cx="3906418" cy="51339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62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cout &lt;&lt; (6 + 5) / 2;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31748" y="4167188"/>
            <a:ext cx="7845552" cy="1042797"/>
            <a:chOff x="1031748" y="4167188"/>
            <a:chExt cx="7845552" cy="1042797"/>
          </a:xfrm>
        </p:grpSpPr>
        <p:sp>
          <p:nvSpPr>
            <p:cNvPr id="11" name="TextBox 11"/>
            <p:cNvSpPr txBox="1"/>
            <p:nvPr/>
          </p:nvSpPr>
          <p:spPr>
            <a:xfrm>
              <a:off x="1036320" y="41671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我们想得到的金额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037070" y="41671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程序实际输出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1748" y="4593908"/>
              <a:ext cx="731691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150" b="1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5.5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032498" y="4593908"/>
              <a:ext cx="265233" cy="6160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31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5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41451" y="5379112"/>
            <a:ext cx="10298049" cy="515186"/>
            <a:chOff x="941451" y="5324475"/>
            <a:chExt cx="10298049" cy="515186"/>
          </a:xfrm>
        </p:grpSpPr>
        <p:sp>
          <p:nvSpPr>
            <p:cNvPr id="16" name="Line 16"/>
            <p:cNvSpPr/>
            <p:nvPr/>
          </p:nvSpPr>
          <p:spPr>
            <a:xfrm>
              <a:off x="952500" y="532447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41451" y="5461159"/>
              <a:ext cx="3068148" cy="3785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altLang="en-US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让我们</a:t>
              </a:r>
              <a:r>
                <a:rPr lang="zh-CN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再试几组数看看。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再试几道除法，找一找共同点</a:t>
            </a:r>
          </a:p>
        </p:txBody>
      </p:sp>
      <p:sp>
        <p:nvSpPr>
          <p:cNvPr id="7" name="TextBox 7"/>
          <p:cNvSpPr/>
          <p:nvPr/>
        </p:nvSpPr>
        <p:spPr>
          <a:xfrm>
            <a:off x="952500" y="781050"/>
            <a:ext cx="3181350" cy="428625"/>
          </a:xfrm>
          <a:prstGeom prst="rect">
            <a:avLst/>
          </a:prstGeom>
          <a:noFill/>
          <a:ln>
            <a:noFill/>
          </a:ln>
        </p:spPr>
        <p:txBody>
          <a:bodyPr wrap="none" lIns="38100" tIns="75248" rIns="0" bIns="0" anchor="t" anchorCtr="0">
            <a:no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预测与验证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41451" y="2308384"/>
            <a:ext cx="8532774" cy="425386"/>
            <a:chOff x="941451" y="2308384"/>
            <a:chExt cx="8532774" cy="425386"/>
          </a:xfrm>
        </p:grpSpPr>
        <p:sp>
          <p:nvSpPr>
            <p:cNvPr id="4" name="TextBox 4"/>
            <p:cNvSpPr txBox="1"/>
            <p:nvPr/>
          </p:nvSpPr>
          <p:spPr>
            <a:xfrm>
              <a:off x="941451" y="2308384"/>
              <a:ext cx="8532774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先写预测，再分别运行。每次只改除法里的数字，记录实际输出。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52500" y="2962275"/>
            <a:ext cx="2728570" cy="2096262"/>
            <a:chOff x="952500" y="2962275"/>
            <a:chExt cx="2728570" cy="2096262"/>
          </a:xfrm>
        </p:grpSpPr>
        <p:sp>
          <p:nvSpPr>
            <p:cNvPr id="8" name="Line 8"/>
            <p:cNvSpPr/>
            <p:nvPr/>
          </p:nvSpPr>
          <p:spPr>
            <a:xfrm>
              <a:off x="952500" y="2962275"/>
              <a:ext cx="9525" cy="2009775"/>
            </a:xfrm>
            <a:custGeom>
              <a:avLst/>
              <a:gdLst/>
              <a:ahLst/>
              <a:cxnLst/>
              <a:rect l="l" t="t" r="r" b="b"/>
              <a:pathLst>
                <a:path w="9525" h="2009775">
                  <a:moveTo>
                    <a:pt x="0" y="0"/>
                  </a:moveTo>
                  <a:lnTo>
                    <a:pt x="0" y="2009775"/>
                  </a:lnTo>
                </a:path>
              </a:pathLst>
            </a:custGeom>
            <a:noFill/>
            <a:ln w="38100">
              <a:solidFill>
                <a:srgbClr val="244D87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68908" y="3046095"/>
              <a:ext cx="251216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cout &lt;&lt; 5 / 2;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68908" y="3560445"/>
              <a:ext cx="251216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cout &lt;&lt; 7 / 2;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68908" y="4074795"/>
              <a:ext cx="251216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cout &lt;&lt; 9 / 2;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68908" y="4589145"/>
              <a:ext cx="251216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40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cout &lt;&lt; 8 / 2;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369683" y="3046095"/>
            <a:ext cx="1025957" cy="469392"/>
            <a:chOff x="7369683" y="3046095"/>
            <a:chExt cx="1025957" cy="469392"/>
          </a:xfrm>
        </p:grpSpPr>
        <p:sp>
          <p:nvSpPr>
            <p:cNvPr id="14" name="TextBox 14"/>
            <p:cNvSpPr txBox="1"/>
            <p:nvPr/>
          </p:nvSpPr>
          <p:spPr>
            <a:xfrm>
              <a:off x="7369683" y="3046095"/>
              <a:ext cx="102595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输出 2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7369683" y="3560445"/>
            <a:ext cx="1025957" cy="469392"/>
            <a:chOff x="7369683" y="3560445"/>
            <a:chExt cx="1025957" cy="469392"/>
          </a:xfrm>
        </p:grpSpPr>
        <p:sp>
          <p:nvSpPr>
            <p:cNvPr id="16" name="TextBox 16"/>
            <p:cNvSpPr txBox="1"/>
            <p:nvPr/>
          </p:nvSpPr>
          <p:spPr>
            <a:xfrm>
              <a:off x="7369683" y="3560445"/>
              <a:ext cx="102595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输出 3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7369683" y="4074795"/>
            <a:ext cx="1025957" cy="469392"/>
            <a:chOff x="7369683" y="4074795"/>
            <a:chExt cx="1025957" cy="469392"/>
          </a:xfrm>
        </p:grpSpPr>
        <p:sp>
          <p:nvSpPr>
            <p:cNvPr id="18" name="TextBox 18"/>
            <p:cNvSpPr txBox="1"/>
            <p:nvPr/>
          </p:nvSpPr>
          <p:spPr>
            <a:xfrm>
              <a:off x="7369683" y="4074795"/>
              <a:ext cx="102595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输出 4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7369683" y="4589145"/>
            <a:ext cx="1025957" cy="469392"/>
            <a:chOff x="7369683" y="4589145"/>
            <a:chExt cx="1025957" cy="469392"/>
          </a:xfrm>
        </p:grpSpPr>
        <p:sp>
          <p:nvSpPr>
            <p:cNvPr id="20" name="TextBox 20"/>
            <p:cNvSpPr txBox="1"/>
            <p:nvPr/>
          </p:nvSpPr>
          <p:spPr>
            <a:xfrm>
              <a:off x="7369683" y="4589145"/>
              <a:ext cx="102595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输出 4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41451" y="5295900"/>
            <a:ext cx="10298049" cy="952595"/>
            <a:chOff x="941451" y="5295900"/>
            <a:chExt cx="10298049" cy="952595"/>
          </a:xfrm>
        </p:grpSpPr>
        <p:sp>
          <p:nvSpPr>
            <p:cNvPr id="22" name="Line 22"/>
            <p:cNvSpPr/>
            <p:nvPr/>
          </p:nvSpPr>
          <p:spPr>
            <a:xfrm>
              <a:off x="952500" y="529590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41451" y="5423059"/>
              <a:ext cx="7414260" cy="8254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口算中的 2.5、3.5、4.5，到了程序里分别成了 2、3、4。</a:t>
              </a:r>
              <a:br/>
              <a:r>
                <a:rPr lang="zh-CN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观察这些结果：小数部分去了哪里？程序有没有四舍五入？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刚才的除法，为什么只得到整数？</a:t>
            </a:r>
          </a:p>
        </p:txBody>
      </p:sp>
      <p:sp>
        <p:nvSpPr>
          <p:cNvPr id="7" name="TextBox 7"/>
          <p:cNvSpPr/>
          <p:nvPr/>
        </p:nvSpPr>
        <p:spPr>
          <a:xfrm>
            <a:off x="952500" y="781050"/>
            <a:ext cx="3181350" cy="428625"/>
          </a:xfrm>
          <a:prstGeom prst="rect">
            <a:avLst/>
          </a:prstGeom>
          <a:noFill/>
          <a:ln>
            <a:noFill/>
          </a:ln>
        </p:spPr>
        <p:txBody>
          <a:bodyPr wrap="none" lIns="38100" tIns="75248" rIns="0" bIns="0" anchor="t" anchorCtr="0">
            <a:no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认识整数除法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41070" y="2319338"/>
            <a:ext cx="5899023" cy="440055"/>
            <a:chOff x="941070" y="2319338"/>
            <a:chExt cx="5899023" cy="440055"/>
          </a:xfrm>
        </p:grpSpPr>
        <p:sp>
          <p:nvSpPr>
            <p:cNvPr id="4" name="TextBox 4"/>
            <p:cNvSpPr txBox="1"/>
            <p:nvPr/>
          </p:nvSpPr>
          <p:spPr>
            <a:xfrm>
              <a:off x="941070" y="2319338"/>
              <a:ext cx="589902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刚才写下的 5、7、9、8 和 2，都是整数。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40689" y="3111341"/>
            <a:ext cx="9271769" cy="905697"/>
            <a:chOff x="940689" y="3111341"/>
            <a:chExt cx="9271769" cy="905697"/>
          </a:xfrm>
        </p:grpSpPr>
        <p:sp>
          <p:nvSpPr>
            <p:cNvPr id="8" name="TextBox 8"/>
            <p:cNvSpPr txBox="1"/>
            <p:nvPr/>
          </p:nvSpPr>
          <p:spPr>
            <a:xfrm>
              <a:off x="940689" y="3111341"/>
              <a:ext cx="9271769" cy="90569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75"/>
                </a:lnSpc>
              </a:pPr>
              <a:r>
                <a:rPr lang="zh-CN" sz="232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当 / 两边都是整数时，C++ </a:t>
              </a:r>
              <a:r>
                <a:rPr lang="zh-CN" altLang="en-US" sz="232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会</a:t>
              </a:r>
              <a:r>
                <a:rPr lang="zh-CN" sz="232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进行</a:t>
              </a:r>
              <a:r>
                <a:rPr lang="zh-CN" sz="23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整数除法</a:t>
              </a:r>
              <a:r>
                <a:rPr lang="zh-CN" sz="232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>
                <a:rPr dirty="0"/>
              </a:br>
              <a:r>
                <a:rPr lang="zh-CN" altLang="en-US" sz="232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整数除法得到的</a:t>
              </a:r>
              <a:r>
                <a:rPr lang="zh-CN" sz="232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结果仍是整数：商的小数部分直接去掉，</a:t>
              </a:r>
              <a:r>
                <a:rPr lang="zh-CN" sz="23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不四舍五入</a:t>
              </a:r>
              <a:r>
                <a:rPr lang="zh-CN" sz="232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35939" y="4349591"/>
            <a:ext cx="8732596" cy="882682"/>
            <a:chOff x="1035939" y="4349591"/>
            <a:chExt cx="8732596" cy="882682"/>
          </a:xfrm>
        </p:grpSpPr>
        <p:sp>
          <p:nvSpPr>
            <p:cNvPr id="10" name="TextBox 10"/>
            <p:cNvSpPr txBox="1"/>
            <p:nvPr/>
          </p:nvSpPr>
          <p:spPr>
            <a:xfrm>
              <a:off x="1035939" y="4349591"/>
              <a:ext cx="2022460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32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7 / 2 得到 3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608064" y="4349591"/>
              <a:ext cx="2022460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32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8 / 2 得到 4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082" y="4821555"/>
              <a:ext cx="318759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3.5 的小数部分被去掉。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609207" y="4821555"/>
              <a:ext cx="315932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恰好除尽，结果就是 4。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41070" y="5381625"/>
            <a:ext cx="10298430" cy="731294"/>
            <a:chOff x="941070" y="5381625"/>
            <a:chExt cx="10298430" cy="731294"/>
          </a:xfrm>
        </p:grpSpPr>
        <p:sp>
          <p:nvSpPr>
            <p:cNvPr id="15" name="Line 15"/>
            <p:cNvSpPr/>
            <p:nvPr/>
          </p:nvSpPr>
          <p:spPr>
            <a:xfrm>
              <a:off x="952500" y="538162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41070" y="5758783"/>
              <a:ext cx="7750520" cy="35413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02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现在回到零花钱</a:t>
              </a:r>
              <a:r>
                <a:rPr lang="zh-CN" altLang="en-US" sz="202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的例子中</a:t>
              </a:r>
              <a:r>
                <a:rPr lang="zh-CN" sz="202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：是哪一次整数除法，让 5.5 变成了 5？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平分零花钱：半元在哪一步丢掉了？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追踪计算过程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33450" y="2438400"/>
            <a:ext cx="3813810" cy="515112"/>
            <a:chOff x="933450" y="2438400"/>
            <a:chExt cx="3813810" cy="515112"/>
          </a:xfrm>
        </p:grpSpPr>
        <p:sp>
          <p:nvSpPr>
            <p:cNvPr id="8" name="Line 8"/>
            <p:cNvSpPr/>
            <p:nvPr/>
          </p:nvSpPr>
          <p:spPr>
            <a:xfrm>
              <a:off x="933450" y="2438400"/>
              <a:ext cx="9525" cy="381000"/>
            </a:xfrm>
            <a:custGeom>
              <a:avLst/>
              <a:gdLst/>
              <a:ahLst/>
              <a:cxnLst/>
              <a:rect l="l" t="t" r="r" b="b"/>
              <a:pathLst>
                <a:path w="9525" h="381000">
                  <a:moveTo>
                    <a:pt x="0" y="0"/>
                  </a:moveTo>
                  <a:lnTo>
                    <a:pt x="0" y="38100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68908" y="2484120"/>
              <a:ext cx="357835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(6 + 5) / 2;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205484" y="3432810"/>
            <a:ext cx="2039398" cy="1079183"/>
            <a:chOff x="1205484" y="3432810"/>
            <a:chExt cx="2039398" cy="1079183"/>
          </a:xfrm>
        </p:grpSpPr>
        <p:sp>
          <p:nvSpPr>
            <p:cNvPr id="11" name="TextBox 11"/>
            <p:cNvSpPr txBox="1"/>
            <p:nvPr/>
          </p:nvSpPr>
          <p:spPr>
            <a:xfrm>
              <a:off x="1205484" y="3432810"/>
              <a:ext cx="102698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 + 5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207770" y="4071938"/>
              <a:ext cx="203711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算出整数 11。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082159" y="3432810"/>
            <a:ext cx="2145411" cy="1079183"/>
            <a:chOff x="5082159" y="3432810"/>
            <a:chExt cx="2145411" cy="1079183"/>
          </a:xfrm>
        </p:grpSpPr>
        <p:sp>
          <p:nvSpPr>
            <p:cNvPr id="14" name="TextBox 14"/>
            <p:cNvSpPr txBox="1"/>
            <p:nvPr/>
          </p:nvSpPr>
          <p:spPr>
            <a:xfrm>
              <a:off x="5082159" y="3432810"/>
              <a:ext cx="122689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11 / 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5084445" y="407193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两个整数相除。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225534" y="3432810"/>
            <a:ext cx="1842516" cy="1079183"/>
            <a:chOff x="9225534" y="3432810"/>
            <a:chExt cx="1842516" cy="1079183"/>
          </a:xfrm>
        </p:grpSpPr>
        <p:sp>
          <p:nvSpPr>
            <p:cNvPr id="17" name="TextBox 17"/>
            <p:cNvSpPr txBox="1"/>
            <p:nvPr/>
          </p:nvSpPr>
          <p:spPr>
            <a:xfrm>
              <a:off x="9225534" y="3432810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227820" y="407193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小数被截掉。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02970" y="5243512"/>
            <a:ext cx="8201025" cy="784399"/>
            <a:chOff x="902970" y="5243512"/>
            <a:chExt cx="8201025" cy="784399"/>
          </a:xfrm>
        </p:grpSpPr>
        <p:sp>
          <p:nvSpPr>
            <p:cNvPr id="20" name="TextBox 20"/>
            <p:cNvSpPr txBox="1"/>
            <p:nvPr/>
          </p:nvSpPr>
          <p:spPr>
            <a:xfrm>
              <a:off x="902970" y="5243512"/>
              <a:ext cx="82010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加法没有算错。到了除法这一步，结果就已经只剩整数部分。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02970" y="5681662"/>
              <a:ext cx="7646324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接到的是 5。想保留</a:t>
              </a:r>
              <a:r>
                <a:rPr lang="en-US" alt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0.5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元，要改变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除法的计算方式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平分零花钱：把 2 写成 2.0，再试一次</a:t>
            </a:r>
          </a:p>
        </p:txBody>
      </p:sp>
      <p:sp>
        <p:nvSpPr>
          <p:cNvPr id="7" name="TextBox 7"/>
          <p:cNvSpPr/>
          <p:nvPr/>
        </p:nvSpPr>
        <p:spPr>
          <a:xfrm>
            <a:off x="952500" y="781050"/>
            <a:ext cx="3181350" cy="428625"/>
          </a:xfrm>
          <a:prstGeom prst="rect">
            <a:avLst/>
          </a:prstGeom>
          <a:noFill/>
          <a:ln>
            <a:noFill/>
          </a:ln>
        </p:spPr>
        <p:txBody>
          <a:bodyPr wrap="none" lIns="38100" tIns="75248" rIns="0" bIns="0" anchor="t" anchorCtr="0">
            <a:no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比较两种除法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41451" y="2308384"/>
            <a:ext cx="7704032" cy="335476"/>
            <a:chOff x="941451" y="2308384"/>
            <a:chExt cx="7704032" cy="335476"/>
          </a:xfrm>
        </p:grpSpPr>
        <p:sp>
          <p:nvSpPr>
            <p:cNvPr id="4" name="TextBox 4"/>
            <p:cNvSpPr txBox="1"/>
            <p:nvPr/>
          </p:nvSpPr>
          <p:spPr>
            <a:xfrm>
              <a:off x="941451" y="2308384"/>
              <a:ext cx="7704032" cy="3354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我们要保留</a:t>
              </a:r>
              <a:r>
                <a:rPr lang="en-US" altLang="zh-CN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 0.5 </a:t>
              </a:r>
              <a:r>
                <a:rPr lang="zh-CN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元。把除数 2 改成 2.0，其他部分先不动。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52500" y="3095625"/>
            <a:ext cx="8436102" cy="1000887"/>
            <a:chOff x="952500" y="3095625"/>
            <a:chExt cx="8436102" cy="1000887"/>
          </a:xfrm>
        </p:grpSpPr>
        <p:sp>
          <p:nvSpPr>
            <p:cNvPr id="8" name="Line 8"/>
            <p:cNvSpPr/>
            <p:nvPr/>
          </p:nvSpPr>
          <p:spPr>
            <a:xfrm>
              <a:off x="952500" y="3095625"/>
              <a:ext cx="9525" cy="885825"/>
            </a:xfrm>
            <a:custGeom>
              <a:avLst/>
              <a:gdLst/>
              <a:ahLst/>
              <a:cxnLst/>
              <a:rect l="l" t="t" r="r" b="b"/>
              <a:pathLst>
                <a:path w="9525" h="885825">
                  <a:moveTo>
                    <a:pt x="0" y="0"/>
                  </a:moveTo>
                  <a:lnTo>
                    <a:pt x="0" y="885825"/>
                  </a:lnTo>
                </a:path>
              </a:pathLst>
            </a:custGeom>
            <a:noFill/>
            <a:ln w="38100">
              <a:solidFill>
                <a:srgbClr val="244D87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68908" y="3169920"/>
              <a:ext cx="3712464" cy="926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240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cout &lt;&lt; (6 + 5) / 2;</a:t>
              </a:r>
              <a:br/>
              <a:r>
                <a:rPr lang="en-US" sz="240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cout &lt;&lt; (6 + 5) / </a:t>
              </a:r>
              <a:r>
                <a:rPr lang="en-US" sz="240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2.0</a:t>
              </a:r>
              <a:r>
                <a:rPr lang="en-US" sz="240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084058" y="3169920"/>
              <a:ext cx="1304544" cy="926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4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输出 5</a:t>
              </a:r>
              <a:br/>
              <a:r>
                <a:rPr lang="zh-CN" sz="24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输出 5.5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41451" y="4337209"/>
            <a:ext cx="7742504" cy="811312"/>
            <a:chOff x="941451" y="4337209"/>
            <a:chExt cx="7742504" cy="811312"/>
          </a:xfrm>
        </p:grpSpPr>
        <p:sp>
          <p:nvSpPr>
            <p:cNvPr id="12" name="TextBox 12"/>
            <p:cNvSpPr txBox="1"/>
            <p:nvPr/>
          </p:nvSpPr>
          <p:spPr>
            <a:xfrm>
              <a:off x="941451" y="4337209"/>
              <a:ext cx="7742504" cy="8113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2.0 这样的写法表示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浮点数</a:t>
              </a:r>
              <a:r>
                <a:rPr lang="en-US" alt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(</a:t>
              </a:r>
              <a:r>
                <a:rPr lang="zh-CN" altLang="en-US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小数</a:t>
              </a:r>
              <a:r>
                <a:rPr lang="en-US" alt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)</a:t>
              </a:r>
              <a:r>
                <a:rPr lang="zh-CN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，可以用于小数计算。</a:t>
              </a:r>
              <a:br>
                <a:rPr dirty="0"/>
              </a:br>
              <a:r>
                <a:rPr lang="zh-CN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这里 / 至少有一边是浮点数，</a:t>
              </a:r>
              <a:r>
                <a:rPr lang="zh-CN" altLang="en-US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那么</a:t>
              </a:r>
              <a:r>
                <a:rPr lang="zh-CN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就会进行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浮点</a:t>
              </a:r>
              <a:r>
                <a:rPr lang="en-US" alt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(</a:t>
              </a:r>
              <a:r>
                <a:rPr lang="zh-CN" altLang="en-US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小数</a:t>
              </a:r>
              <a:r>
                <a:rPr lang="en-US" alt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)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除法</a:t>
              </a:r>
              <a:r>
                <a:rPr lang="zh-CN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41832" y="5391150"/>
            <a:ext cx="10297668" cy="907923"/>
            <a:chOff x="941832" y="5391150"/>
            <a:chExt cx="10297668" cy="907923"/>
          </a:xfrm>
        </p:grpSpPr>
        <p:sp>
          <p:nvSpPr>
            <p:cNvPr id="14" name="Line 14"/>
            <p:cNvSpPr/>
            <p:nvPr/>
          </p:nvSpPr>
          <p:spPr>
            <a:xfrm>
              <a:off x="952500" y="539115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41832" y="5516880"/>
              <a:ext cx="7595616" cy="78219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925"/>
                </a:lnSpc>
              </a:pPr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也试试 5.0 / 2、5 / 2.0、5.0 / 2.0，它们都会得到 2.5。</a:t>
              </a:r>
              <a:br>
                <a:rPr dirty="0"/>
              </a:br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浮点结果不一定显示小数点，例如 6.0 / 2 默认显示为 3。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平分零花钱</a:t>
            </a:r>
            <a:r>
              <a:rPr lang="zh-CN" altLang="en-US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应该怎么做？</a:t>
            </a:r>
            <a:endParaRPr lang="zh-CN" sz="2700" b="1" dirty="0">
              <a:solidFill>
                <a:srgbClr val="244D87"/>
              </a:solidFill>
              <a:latin typeface="Consolas"/>
              <a:ea typeface="Microsoft YaHei"/>
              <a:cs typeface="Consolas"/>
            </a:endParaRPr>
          </a:p>
        </p:txBody>
      </p:sp>
      <p:sp>
        <p:nvSpPr>
          <p:cNvPr id="7" name="TextBox 7"/>
          <p:cNvSpPr/>
          <p:nvPr/>
        </p:nvSpPr>
        <p:spPr>
          <a:xfrm>
            <a:off x="952500" y="781050"/>
            <a:ext cx="3181350" cy="428625"/>
          </a:xfrm>
          <a:prstGeom prst="rect">
            <a:avLst/>
          </a:prstGeom>
          <a:noFill/>
          <a:ln>
            <a:noFill/>
          </a:ln>
        </p:spPr>
        <p:txBody>
          <a:bodyPr wrap="none" lIns="38100" tIns="75248" rIns="0" bIns="0" anchor="t" anchorCtr="0">
            <a:no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检查改写方法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035939" y="2369096"/>
            <a:ext cx="8668197" cy="835057"/>
            <a:chOff x="1035939" y="3082766"/>
            <a:chExt cx="8668197" cy="835057"/>
          </a:xfrm>
        </p:grpSpPr>
        <p:sp>
          <p:nvSpPr>
            <p:cNvPr id="8" name="TextBox 8"/>
            <p:cNvSpPr txBox="1"/>
            <p:nvPr/>
          </p:nvSpPr>
          <p:spPr>
            <a:xfrm>
              <a:off x="1035939" y="3082766"/>
              <a:ext cx="2256699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32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(6 + 5) / </a:t>
              </a:r>
              <a:r>
                <a:rPr lang="en-US" sz="232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2.0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6369939" y="3082766"/>
              <a:ext cx="3334197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32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11 / 2.0，得到 5.5。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082" y="3507105"/>
              <a:ext cx="256565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让除数成为浮点数。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52500" y="3296355"/>
            <a:ext cx="10287000" cy="946023"/>
            <a:chOff x="952500" y="4010025"/>
            <a:chExt cx="10287000" cy="946023"/>
          </a:xfrm>
        </p:grpSpPr>
        <p:sp>
          <p:nvSpPr>
            <p:cNvPr id="12" name="Line 12"/>
            <p:cNvSpPr/>
            <p:nvPr/>
          </p:nvSpPr>
          <p:spPr>
            <a:xfrm>
              <a:off x="952500" y="401002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035939" y="4120991"/>
              <a:ext cx="2256699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32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(</a:t>
              </a:r>
              <a:r>
                <a:rPr lang="en-US" sz="232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6.0</a:t>
              </a:r>
              <a:r>
                <a:rPr lang="en-US" sz="232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 + 5) / 2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369939" y="4120991"/>
              <a:ext cx="3646515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32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11.0 / 2，也得到 5.5。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37082" y="4545330"/>
              <a:ext cx="397916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括号里的加法先得到浮点结果。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52500" y="4363155"/>
            <a:ext cx="10287000" cy="543020"/>
            <a:chOff x="952500" y="5076825"/>
            <a:chExt cx="10287000" cy="543020"/>
          </a:xfrm>
        </p:grpSpPr>
        <p:sp>
          <p:nvSpPr>
            <p:cNvPr id="17" name="Line 17"/>
            <p:cNvSpPr/>
            <p:nvPr/>
          </p:nvSpPr>
          <p:spPr>
            <a:xfrm>
              <a:off x="952500" y="507682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036701" y="5194459"/>
              <a:ext cx="3088876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18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((6 + 5) / 2) * 1.0</a:t>
              </a:r>
            </a:p>
          </p:txBody>
        </p:sp>
      </p:grpSp>
      <p:sp>
        <p:nvSpPr>
          <p:cNvPr id="2" name="TextBox 19"/>
          <p:cNvSpPr txBox="1"/>
          <p:nvPr/>
        </p:nvSpPr>
        <p:spPr>
          <a:xfrm>
            <a:off x="1037082" y="5134146"/>
            <a:ext cx="4248089" cy="42538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180" b="1" dirty="0">
                <a:solidFill>
                  <a:srgbClr val="C00000"/>
                </a:solidFill>
                <a:latin typeface="Consolas"/>
                <a:ea typeface="Microsoft YaHei"/>
                <a:cs typeface="Consolas"/>
              </a:rPr>
              <a:t>先得到 5，再乘 1.0，仍是 5。</a:t>
            </a:r>
          </a:p>
        </p:txBody>
      </p:sp>
      <p:sp>
        <p:nvSpPr>
          <p:cNvPr id="23" name="TextBox 20"/>
          <p:cNvSpPr txBox="1"/>
          <p:nvPr/>
        </p:nvSpPr>
        <p:spPr>
          <a:xfrm>
            <a:off x="1035939" y="5754854"/>
            <a:ext cx="7771358" cy="33547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en-US" altLang="zh-CN" sz="2180" dirty="0">
                <a:solidFill>
                  <a:srgbClr val="202124"/>
                </a:solidFill>
                <a:latin typeface="Consolas"/>
                <a:ea typeface="Microsoft YaHei"/>
                <a:cs typeface="Consolas"/>
              </a:rPr>
              <a:t>0.5</a:t>
            </a:r>
            <a:r>
              <a:rPr lang="zh-CN" sz="2180" dirty="0">
                <a:solidFill>
                  <a:srgbClr val="202124"/>
                </a:solidFill>
                <a:latin typeface="Consolas"/>
                <a:ea typeface="Microsoft YaHei"/>
                <a:cs typeface="Consolas"/>
              </a:rPr>
              <a:t>元已经在整数除法时丢掉了，后面再乘 1.0，也找不回来。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平分零花钱：</a:t>
            </a:r>
            <a:r>
              <a:rPr lang="zh-CN" altLang="en-US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程序代码</a:t>
            </a:r>
            <a:endParaRPr lang="zh-CN" sz="2700" b="1" dirty="0">
              <a:solidFill>
                <a:srgbClr val="244D87"/>
              </a:solidFill>
              <a:latin typeface="Consolas"/>
              <a:ea typeface="Microsoft YaHei"/>
              <a:cs typeface="Consola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完整实现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933450" y="2857217"/>
            <a:ext cx="5544845" cy="2441448"/>
            <a:chOff x="933450" y="2571750"/>
            <a:chExt cx="5544845" cy="2441448"/>
          </a:xfrm>
        </p:grpSpPr>
        <p:sp>
          <p:nvSpPr>
            <p:cNvPr id="8" name="Line 8"/>
            <p:cNvSpPr/>
            <p:nvPr/>
          </p:nvSpPr>
          <p:spPr>
            <a:xfrm>
              <a:off x="933450" y="2571750"/>
              <a:ext cx="9525" cy="2400300"/>
            </a:xfrm>
            <a:custGeom>
              <a:avLst/>
              <a:gdLst/>
              <a:ahLst/>
              <a:cxnLst/>
              <a:rect l="l" t="t" r="r" b="b"/>
              <a:pathLst>
                <a:path w="9525" h="2400300">
                  <a:moveTo>
                    <a:pt x="0" y="0"/>
                  </a:moveTo>
                  <a:lnTo>
                    <a:pt x="0" y="240030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70432" y="2602230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&lt;iostream&gt;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70432" y="3002280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 namespace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std;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70432" y="3402330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main()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70432" y="3802380"/>
              <a:ext cx="530786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cout &lt;&lt; (6 + 5) / </a:t>
              </a:r>
              <a:r>
                <a:rPr lang="zh-CN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2.0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&lt;&lt; endl;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70432" y="4202430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0;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70432" y="4602480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180074" y="3429000"/>
            <a:ext cx="1078230" cy="1211771"/>
            <a:chOff x="9068562" y="3113722"/>
            <a:chExt cx="1078230" cy="1211771"/>
          </a:xfrm>
        </p:grpSpPr>
        <p:sp>
          <p:nvSpPr>
            <p:cNvPr id="16" name="TextBox 16"/>
            <p:cNvSpPr txBox="1"/>
            <p:nvPr/>
          </p:nvSpPr>
          <p:spPr>
            <a:xfrm>
              <a:off x="9076944" y="3113722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输出结果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068562" y="3621405"/>
              <a:ext cx="836219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5.5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altLang="en-US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商和余数</a:t>
            </a:r>
            <a:endParaRPr lang="zh-CN" sz="2700" b="1" dirty="0">
              <a:solidFill>
                <a:srgbClr val="244D87"/>
              </a:solidFill>
              <a:latin typeface="Consolas"/>
              <a:ea typeface="Microsoft YaHei"/>
              <a:cs typeface="Consolas"/>
            </a:endParaRPr>
          </a:p>
        </p:txBody>
      </p:sp>
      <p:sp>
        <p:nvSpPr>
          <p:cNvPr id="7" name="TextBox 7"/>
          <p:cNvSpPr/>
          <p:nvPr/>
        </p:nvSpPr>
        <p:spPr>
          <a:xfrm>
            <a:off x="952500" y="781050"/>
            <a:ext cx="3181350" cy="428625"/>
          </a:xfrm>
          <a:prstGeom prst="rect">
            <a:avLst/>
          </a:prstGeom>
          <a:noFill/>
          <a:ln>
            <a:noFill/>
          </a:ln>
        </p:spPr>
        <p:txBody>
          <a:bodyPr wrap="none" lIns="38100" tIns="75248" rIns="0" bIns="0" anchor="t" anchorCtr="0">
            <a:no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余数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41070" y="2249201"/>
            <a:ext cx="10474021" cy="791179"/>
            <a:chOff x="941070" y="2249201"/>
            <a:chExt cx="10474021" cy="791179"/>
          </a:xfrm>
        </p:grpSpPr>
        <p:sp>
          <p:nvSpPr>
            <p:cNvPr id="4" name="TextBox 4"/>
            <p:cNvSpPr txBox="1"/>
            <p:nvPr/>
          </p:nvSpPr>
          <p:spPr>
            <a:xfrm>
              <a:off x="941070" y="2249201"/>
              <a:ext cx="10474021" cy="79117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altLang="en-US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例：</a:t>
              </a:r>
              <a:r>
                <a:rPr lang="en-US" alt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10 </a:t>
              </a:r>
              <a:r>
                <a:rPr lang="zh-CN" altLang="en-US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个苹果分给 </a:t>
              </a:r>
              <a:r>
                <a:rPr lang="en-US" alt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3 </a:t>
              </a:r>
              <a:r>
                <a:rPr lang="zh-CN" altLang="en-US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人，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苹果不切开，三个人拿得一样多，而且每人尽量多拿。</a:t>
              </a:r>
              <a:br>
                <a:rPr dirty="0"/>
              </a:br>
              <a:r>
                <a:rPr lang="zh-CN" altLang="en-US" sz="2250" dirty="0">
                  <a:solidFill>
                    <a:srgbClr val="202124"/>
                  </a:solidFill>
                  <a:latin typeface="Consolas"/>
                  <a:ea typeface="Microsoft YaHei"/>
                </a:rPr>
                <a:t>求每人可以分到几个苹果，最终还剩几个。</a:t>
              </a:r>
              <a:endParaRPr lang="zh-CN" sz="2250" dirty="0">
                <a:solidFill>
                  <a:srgbClr val="202124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47750" y="3449955"/>
            <a:ext cx="6343650" cy="1522190"/>
            <a:chOff x="1047750" y="3449955"/>
            <a:chExt cx="6343650" cy="1522190"/>
          </a:xfrm>
        </p:grpSpPr>
        <p:sp>
          <p:nvSpPr>
            <p:cNvPr id="8" name="TextBox 8"/>
            <p:cNvSpPr txBox="1"/>
            <p:nvPr/>
          </p:nvSpPr>
          <p:spPr>
            <a:xfrm>
              <a:off x="1132332" y="3449955"/>
              <a:ext cx="89771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同学 1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3513582" y="3449955"/>
              <a:ext cx="89771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同学 2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5894832" y="3449955"/>
              <a:ext cx="89771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同学 3</a:t>
              </a:r>
            </a:p>
          </p:txBody>
        </p:sp>
        <p:sp>
          <p:nvSpPr>
            <p:cNvPr id="11" name="Ellipse 11"/>
            <p:cNvSpPr/>
            <p:nvPr/>
          </p:nvSpPr>
          <p:spPr>
            <a:xfrm>
              <a:off x="1047750" y="4019550"/>
              <a:ext cx="381000" cy="381000"/>
            </a:xfrm>
            <a:prstGeom prst="ellipse">
              <a:avLst/>
            </a:prstGeom>
            <a:solidFill>
              <a:srgbClr val="244D87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1647825" y="4019550"/>
              <a:ext cx="381000" cy="381000"/>
            </a:xfrm>
            <a:prstGeom prst="ellipse">
              <a:avLst/>
            </a:prstGeom>
            <a:solidFill>
              <a:srgbClr val="244D87"/>
            </a:solidFill>
            <a:ln>
              <a:noFill/>
            </a:ln>
          </p:spPr>
        </p:sp>
        <p:sp>
          <p:nvSpPr>
            <p:cNvPr id="13" name="Ellipse 13"/>
            <p:cNvSpPr/>
            <p:nvPr/>
          </p:nvSpPr>
          <p:spPr>
            <a:xfrm>
              <a:off x="2247900" y="4019550"/>
              <a:ext cx="381000" cy="381000"/>
            </a:xfrm>
            <a:prstGeom prst="ellipse">
              <a:avLst/>
            </a:prstGeom>
            <a:solidFill>
              <a:srgbClr val="244D87"/>
            </a:solidFill>
            <a:ln>
              <a:noFill/>
            </a:ln>
          </p:spPr>
        </p:sp>
        <p:sp>
          <p:nvSpPr>
            <p:cNvPr id="14" name="Ellipse 14"/>
            <p:cNvSpPr/>
            <p:nvPr/>
          </p:nvSpPr>
          <p:spPr>
            <a:xfrm>
              <a:off x="3429000" y="4019550"/>
              <a:ext cx="381000" cy="381000"/>
            </a:xfrm>
            <a:prstGeom prst="ellipse">
              <a:avLst/>
            </a:prstGeom>
            <a:solidFill>
              <a:srgbClr val="244D87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4029075" y="4019550"/>
              <a:ext cx="381000" cy="381000"/>
            </a:xfrm>
            <a:prstGeom prst="ellipse">
              <a:avLst/>
            </a:prstGeom>
            <a:solidFill>
              <a:srgbClr val="244D87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4629150" y="4019550"/>
              <a:ext cx="381000" cy="381000"/>
            </a:xfrm>
            <a:prstGeom prst="ellipse">
              <a:avLst/>
            </a:prstGeom>
            <a:solidFill>
              <a:srgbClr val="244D87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5810250" y="4019550"/>
              <a:ext cx="381000" cy="381000"/>
            </a:xfrm>
            <a:prstGeom prst="ellipse">
              <a:avLst/>
            </a:prstGeom>
            <a:solidFill>
              <a:srgbClr val="244D87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6410325" y="4019550"/>
              <a:ext cx="381000" cy="381000"/>
            </a:xfrm>
            <a:prstGeom prst="ellipse">
              <a:avLst/>
            </a:prstGeom>
            <a:solidFill>
              <a:srgbClr val="244D87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7010400" y="4019550"/>
              <a:ext cx="381000" cy="381000"/>
            </a:xfrm>
            <a:prstGeom prst="ellipse">
              <a:avLst/>
            </a:prstGeom>
            <a:solidFill>
              <a:srgbClr val="244D87"/>
            </a:solidFill>
            <a:ln>
              <a:noFill/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1131951" y="4546759"/>
              <a:ext cx="4512213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三个人各 3 个，一共分出 9 个。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8942832" y="3449955"/>
            <a:ext cx="1152144" cy="1515618"/>
            <a:chOff x="8942832" y="3449955"/>
            <a:chExt cx="1152144" cy="1515618"/>
          </a:xfrm>
        </p:grpSpPr>
        <p:sp>
          <p:nvSpPr>
            <p:cNvPr id="22" name="TextBox 22"/>
            <p:cNvSpPr txBox="1"/>
            <p:nvPr/>
          </p:nvSpPr>
          <p:spPr>
            <a:xfrm>
              <a:off x="8942832" y="3449955"/>
              <a:ext cx="115214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桌上剩下</a:t>
              </a:r>
            </a:p>
          </p:txBody>
        </p:sp>
        <p:sp>
          <p:nvSpPr>
            <p:cNvPr id="23" name="Ellipse 23"/>
            <p:cNvSpPr/>
            <p:nvPr/>
          </p:nvSpPr>
          <p:spPr>
            <a:xfrm>
              <a:off x="9315450" y="4019550"/>
              <a:ext cx="381000" cy="381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9047607" y="4554855"/>
              <a:ext cx="61501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1 个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41451" y="5219700"/>
            <a:ext cx="10298049" cy="935079"/>
            <a:chOff x="941451" y="5219700"/>
            <a:chExt cx="10298049" cy="935079"/>
          </a:xfrm>
        </p:grpSpPr>
        <p:sp>
          <p:nvSpPr>
            <p:cNvPr id="26" name="Line 26"/>
            <p:cNvSpPr/>
            <p:nvPr/>
          </p:nvSpPr>
          <p:spPr>
            <a:xfrm>
              <a:off x="952500" y="521970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41451" y="5365909"/>
              <a:ext cx="9752670" cy="7888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225"/>
                </a:lnSpc>
              </a:pPr>
              <a:r>
                <a:rPr lang="zh-CN" altLang="en-US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可以使用</a:t>
              </a:r>
              <a:r>
                <a:rPr lang="zh-CN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除法</a:t>
              </a:r>
              <a:r>
                <a:rPr lang="zh-CN" altLang="en-US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，因为除法的</a:t>
              </a:r>
              <a:r>
                <a:rPr lang="zh-CN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商告诉我们“每人几个”，剩下的 1 个叫作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余数</a:t>
              </a:r>
              <a:r>
                <a:rPr lang="zh-CN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。</a:t>
              </a:r>
              <a:br>
                <a:rPr dirty="0"/>
              </a:br>
              <a:r>
                <a:rPr lang="zh-CN" altLang="en-US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那</a:t>
              </a:r>
              <a:r>
                <a:rPr lang="zh-CN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如果程序要直接算出“还剩几个”，应该用什么运算？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/ 求商，% 求余数</a:t>
            </a:r>
          </a:p>
        </p:txBody>
      </p:sp>
      <p:sp>
        <p:nvSpPr>
          <p:cNvPr id="7" name="TextBox 7"/>
          <p:cNvSpPr/>
          <p:nvPr/>
        </p:nvSpPr>
        <p:spPr>
          <a:xfrm>
            <a:off x="952500" y="781050"/>
            <a:ext cx="3181350" cy="428625"/>
          </a:xfrm>
          <a:prstGeom prst="rect">
            <a:avLst/>
          </a:prstGeom>
          <a:noFill/>
          <a:ln>
            <a:noFill/>
          </a:ln>
        </p:spPr>
        <p:txBody>
          <a:bodyPr wrap="none" lIns="38100" tIns="75248" rIns="0" bIns="0" anchor="t" anchorCtr="0">
            <a:no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认识取余运算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41070" y="2300288"/>
            <a:ext cx="9117881" cy="346249"/>
            <a:chOff x="941070" y="2300288"/>
            <a:chExt cx="9117881" cy="346249"/>
          </a:xfrm>
        </p:grpSpPr>
        <p:sp>
          <p:nvSpPr>
            <p:cNvPr id="4" name="TextBox 4"/>
            <p:cNvSpPr txBox="1"/>
            <p:nvPr/>
          </p:nvSpPr>
          <p:spPr>
            <a:xfrm>
              <a:off x="941070" y="2300288"/>
              <a:ext cx="9117881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还是把 10 个完整苹果均分给 3 人，每人尽量多拿</a:t>
              </a:r>
              <a:r>
                <a:rPr lang="zh-CN" altLang="en-US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，求剩下几个苹果。</a:t>
              </a:r>
              <a:endParaRPr lang="zh-CN" sz="2250" dirty="0">
                <a:solidFill>
                  <a:srgbClr val="202124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40689" y="3101816"/>
            <a:ext cx="5949716" cy="454724"/>
            <a:chOff x="940689" y="3101816"/>
            <a:chExt cx="5949716" cy="454724"/>
          </a:xfrm>
        </p:grpSpPr>
        <p:sp>
          <p:nvSpPr>
            <p:cNvPr id="8" name="TextBox 8"/>
            <p:cNvSpPr txBox="1"/>
            <p:nvPr/>
          </p:nvSpPr>
          <p:spPr>
            <a:xfrm>
              <a:off x="940689" y="3101816"/>
              <a:ext cx="5949716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32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C++ 用 </a:t>
              </a:r>
              <a:r>
                <a:rPr lang="en-US" sz="232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%</a:t>
              </a:r>
              <a:r>
                <a:rPr lang="zh-CN" sz="232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 求除法的余数，叫作</a:t>
              </a:r>
              <a:r>
                <a:rPr lang="zh-CN" sz="23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取余运算</a:t>
              </a:r>
              <a:r>
                <a:rPr lang="zh-CN" sz="232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62025" y="3907950"/>
            <a:ext cx="9013317" cy="1043243"/>
            <a:chOff x="962025" y="4046220"/>
            <a:chExt cx="9013317" cy="1043243"/>
          </a:xfrm>
        </p:grpSpPr>
        <p:sp>
          <p:nvSpPr>
            <p:cNvPr id="10" name="Line 10"/>
            <p:cNvSpPr/>
            <p:nvPr/>
          </p:nvSpPr>
          <p:spPr>
            <a:xfrm>
              <a:off x="962025" y="4136963"/>
              <a:ext cx="9525" cy="952500"/>
            </a:xfrm>
            <a:custGeom>
              <a:avLst/>
              <a:gdLst/>
              <a:ahLst/>
              <a:cxnLst/>
              <a:rect l="l" t="t" r="r" b="b"/>
              <a:pathLst>
                <a:path w="9525" h="952500">
                  <a:moveTo>
                    <a:pt x="0" y="0"/>
                  </a:moveTo>
                  <a:lnTo>
                    <a:pt x="0" y="952500"/>
                  </a:lnTo>
                </a:path>
              </a:pathLst>
            </a:custGeom>
            <a:noFill/>
            <a:ln w="38100">
              <a:solidFill>
                <a:srgbClr val="244D87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168908" y="4046220"/>
              <a:ext cx="2538984" cy="98374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050"/>
                </a:lnSpc>
              </a:pPr>
              <a:r>
                <a:rPr lang="en-US" sz="240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cout &lt;&lt; 10 / 3;</a:t>
              </a:r>
              <a:br>
                <a:rPr dirty="0"/>
              </a:br>
              <a:r>
                <a:rPr lang="en-US" sz="240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cout &lt;&lt; 10 % 3;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6369558" y="4046220"/>
              <a:ext cx="3605784" cy="98374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4050"/>
                </a:lnSpc>
              </a:pPr>
              <a:r>
                <a:rPr lang="zh-CN" sz="24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输出 3：每人拿 3 个。</a:t>
              </a:r>
              <a:br>
                <a:rPr dirty="0"/>
              </a:br>
              <a:r>
                <a:rPr lang="zh-CN" sz="24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输出 </a:t>
              </a:r>
              <a:r>
                <a:rPr lang="en-US" sz="240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1</a:t>
              </a:r>
              <a:r>
                <a:rPr lang="zh-CN" sz="24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：分完还剩 1 个。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41451" y="5276850"/>
            <a:ext cx="10298049" cy="925554"/>
            <a:chOff x="941451" y="5276850"/>
            <a:chExt cx="10298049" cy="925554"/>
          </a:xfrm>
        </p:grpSpPr>
        <p:sp>
          <p:nvSpPr>
            <p:cNvPr id="14" name="Line 14"/>
            <p:cNvSpPr/>
            <p:nvPr/>
          </p:nvSpPr>
          <p:spPr>
            <a:xfrm>
              <a:off x="952500" y="527685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41451" y="5413534"/>
              <a:ext cx="8415765" cy="7888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150"/>
                </a:lnSpc>
              </a:pPr>
              <a:r>
                <a:rPr lang="zh-CN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10 % 3 读作“10 除以 3 的余数”。左边是被除数，右边是除数。</a:t>
              </a:r>
              <a:br>
                <a:rPr dirty="0"/>
              </a:br>
              <a:r>
                <a:rPr lang="zh-CN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这里的 % </a:t>
              </a:r>
              <a:r>
                <a:rPr lang="zh-CN" sz="21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不是百分数</a:t>
              </a:r>
              <a:r>
                <a:rPr lang="en-US" altLang="zh-CN" sz="2180" b="1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altLang="en-US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的意思</a:t>
              </a:r>
              <a:r>
                <a:rPr lang="zh-CN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547954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模拟练习：商和余数分别是多少？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模拟练习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02970" y="2347912"/>
            <a:ext cx="4039567" cy="346249"/>
            <a:chOff x="902970" y="2347912"/>
            <a:chExt cx="4039567" cy="346249"/>
          </a:xfrm>
        </p:grpSpPr>
        <p:sp>
          <p:nvSpPr>
            <p:cNvPr id="8" name="TextBox 8"/>
            <p:cNvSpPr txBox="1"/>
            <p:nvPr/>
          </p:nvSpPr>
          <p:spPr>
            <a:xfrm>
              <a:off x="902970" y="2347912"/>
              <a:ext cx="4039567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分别算出下面两个表达式的值。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681734" y="3308985"/>
            <a:ext cx="6503746" cy="1937766"/>
            <a:chOff x="1681734" y="3308985"/>
            <a:chExt cx="6503746" cy="1937766"/>
          </a:xfrm>
        </p:grpSpPr>
        <p:sp>
          <p:nvSpPr>
            <p:cNvPr id="10" name="TextBox 10"/>
            <p:cNvSpPr txBox="1"/>
            <p:nvPr/>
          </p:nvSpPr>
          <p:spPr>
            <a:xfrm>
              <a:off x="1681734" y="3308985"/>
              <a:ext cx="102698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 / 2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958584" y="3308985"/>
              <a:ext cx="102698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7 % 2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681734" y="4013835"/>
              <a:ext cx="122689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 / 4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958584" y="4013835"/>
              <a:ext cx="122689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12 % 4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681734" y="4718685"/>
              <a:ext cx="102698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 / 5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958584" y="4718685"/>
              <a:ext cx="1026986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3 % 5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02970" y="5586412"/>
            <a:ext cx="8201025" cy="440055"/>
            <a:chOff x="902970" y="5586412"/>
            <a:chExt cx="8201025" cy="440055"/>
          </a:xfrm>
        </p:grpSpPr>
        <p:sp>
          <p:nvSpPr>
            <p:cNvPr id="17" name="TextBox 17"/>
            <p:cNvSpPr txBox="1"/>
            <p:nvPr/>
          </p:nvSpPr>
          <p:spPr>
            <a:xfrm>
              <a:off x="902970" y="5586412"/>
              <a:ext cx="82010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特别想一想：正好分完时，余数是多少？不够每人一个时呢？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3298698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除得尽，余数就是零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练习讲评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02970" y="2366962"/>
            <a:ext cx="5258391" cy="842391"/>
            <a:chOff x="902970" y="2366962"/>
            <a:chExt cx="5258391" cy="842391"/>
          </a:xfrm>
        </p:grpSpPr>
        <p:sp>
          <p:nvSpPr>
            <p:cNvPr id="8" name="TextBox 8"/>
            <p:cNvSpPr txBox="1"/>
            <p:nvPr/>
          </p:nvSpPr>
          <p:spPr>
            <a:xfrm>
              <a:off x="902970" y="2366962"/>
              <a:ext cx="450570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7 / 2 得到 3；7 % 2 得到 1。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04494" y="2827972"/>
              <a:ext cx="525686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两人各拿 3 个，共拿走 6 个，还剩 1 个。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02970" y="3419475"/>
            <a:ext cx="10288905" cy="970978"/>
            <a:chOff x="902970" y="3419475"/>
            <a:chExt cx="10288905" cy="970978"/>
          </a:xfrm>
        </p:grpSpPr>
        <p:sp>
          <p:nvSpPr>
            <p:cNvPr id="11" name="Line 11"/>
            <p:cNvSpPr/>
            <p:nvPr/>
          </p:nvSpPr>
          <p:spPr>
            <a:xfrm>
              <a:off x="914400" y="3419475"/>
              <a:ext cx="10277475" cy="9525"/>
            </a:xfrm>
            <a:custGeom>
              <a:avLst/>
              <a:gdLst/>
              <a:ahLst/>
              <a:cxnLst/>
              <a:rect l="l" t="t" r="r" b="b"/>
              <a:pathLst>
                <a:path w="10277475" h="9525">
                  <a:moveTo>
                    <a:pt x="0" y="0"/>
                  </a:moveTo>
                  <a:lnTo>
                    <a:pt x="10277475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902970" y="3557588"/>
              <a:ext cx="483889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 / 4 得到 3；12 % 4 得到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04494" y="4009072"/>
              <a:ext cx="467934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四人各拿 3 个，恰好分完，余数是 0。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02970" y="4657725"/>
            <a:ext cx="10288905" cy="942404"/>
            <a:chOff x="902970" y="4657725"/>
            <a:chExt cx="10288905" cy="942404"/>
          </a:xfrm>
        </p:grpSpPr>
        <p:sp>
          <p:nvSpPr>
            <p:cNvPr id="15" name="Line 15"/>
            <p:cNvSpPr/>
            <p:nvPr/>
          </p:nvSpPr>
          <p:spPr>
            <a:xfrm>
              <a:off x="914400" y="4657725"/>
              <a:ext cx="10277475" cy="9525"/>
            </a:xfrm>
            <a:custGeom>
              <a:avLst/>
              <a:gdLst/>
              <a:ahLst/>
              <a:cxnLst/>
              <a:rect l="l" t="t" r="r" b="b"/>
              <a:pathLst>
                <a:path w="10277475" h="9525">
                  <a:moveTo>
                    <a:pt x="0" y="0"/>
                  </a:moveTo>
                  <a:lnTo>
                    <a:pt x="10277475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02970" y="4795838"/>
              <a:ext cx="4505706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 / 5 得到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0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；3 % 5 得到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04494" y="5218748"/>
              <a:ext cx="582126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不够五人各拿一个，无法均分一轮，3 个都留下。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altLang="en-US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运算优先级</a:t>
            </a:r>
            <a:endParaRPr lang="zh-CN" sz="2700" b="1" dirty="0">
              <a:solidFill>
                <a:srgbClr val="244D87"/>
              </a:solidFill>
              <a:latin typeface="Consolas"/>
              <a:ea typeface="Microsoft YaHei"/>
              <a:cs typeface="Consolas"/>
            </a:endParaRPr>
          </a:p>
        </p:txBody>
      </p:sp>
      <p:sp>
        <p:nvSpPr>
          <p:cNvPr id="7" name="TextBox 7"/>
          <p:cNvSpPr/>
          <p:nvPr/>
        </p:nvSpPr>
        <p:spPr>
          <a:xfrm>
            <a:off x="952500" y="781050"/>
            <a:ext cx="3181350" cy="428625"/>
          </a:xfrm>
          <a:prstGeom prst="rect">
            <a:avLst/>
          </a:prstGeom>
          <a:noFill/>
          <a:ln>
            <a:noFill/>
          </a:ln>
        </p:spPr>
        <p:txBody>
          <a:bodyPr wrap="none" lIns="38100" tIns="75248" rIns="0" bIns="0" anchor="t" anchorCtr="0">
            <a:no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运算优先级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41070" y="2290762"/>
            <a:ext cx="5193729" cy="1332994"/>
            <a:chOff x="941070" y="2290762"/>
            <a:chExt cx="5193729" cy="1332994"/>
          </a:xfrm>
        </p:grpSpPr>
        <p:sp>
          <p:nvSpPr>
            <p:cNvPr id="4" name="TextBox 4"/>
            <p:cNvSpPr txBox="1"/>
            <p:nvPr/>
          </p:nvSpPr>
          <p:spPr>
            <a:xfrm>
              <a:off x="941070" y="2290762"/>
              <a:ext cx="5193729" cy="133299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有括号，先算括号内。没有括号时：</a:t>
              </a:r>
            </a:p>
            <a:p>
              <a:pPr algn="l">
                <a:lnSpc>
                  <a:spcPts val="3450"/>
                </a:lnSpc>
                <a:spcBef>
                  <a:spcPts val="150"/>
                </a:spcBef>
              </a:pPr>
              <a:r>
                <a:rPr lang="zh-CN" alt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先算</a:t>
              </a:r>
              <a:r>
                <a:rPr lang="en-US" alt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 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*、/、% ，</a:t>
              </a:r>
              <a:r>
                <a:rPr lang="zh-CN" altLang="en-US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再算 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+、- 。</a:t>
              </a:r>
              <a:br>
                <a:rPr dirty="0"/>
              </a:b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同一级的这些运算，从左往右</a:t>
              </a:r>
              <a:r>
                <a:rPr lang="zh-CN" altLang="en-US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依次运算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1070" y="4232937"/>
            <a:ext cx="10298430" cy="1700531"/>
            <a:chOff x="941070" y="4570002"/>
            <a:chExt cx="10298430" cy="1700531"/>
          </a:xfrm>
        </p:grpSpPr>
        <p:sp>
          <p:nvSpPr>
            <p:cNvPr id="12" name="Line 12"/>
            <p:cNvSpPr/>
            <p:nvPr/>
          </p:nvSpPr>
          <p:spPr>
            <a:xfrm>
              <a:off x="952500" y="4570002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41070" y="4764672"/>
              <a:ext cx="7319311" cy="150586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  <a:spcBef>
                  <a:spcPts val="375"/>
                </a:spcBef>
              </a:pPr>
              <a:r>
                <a:rPr lang="zh-CN" altLang="en-US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需要指定优先级时，可以使用</a:t>
              </a:r>
              <a:r>
                <a:rPr lang="zh-CN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括号改变计算顺序。</a:t>
              </a:r>
              <a:endParaRPr lang="en-US" altLang="zh-CN" sz="2180" dirty="0">
                <a:solidFill>
                  <a:srgbClr val="202124"/>
                </a:solidFill>
                <a:latin typeface="Consolas"/>
                <a:ea typeface="Microsoft YaHei"/>
                <a:cs typeface="Consolas"/>
              </a:endParaRPr>
            </a:p>
            <a:p>
              <a:pPr algn="l">
                <a:lnSpc>
                  <a:spcPct val="150000"/>
                </a:lnSpc>
                <a:spcBef>
                  <a:spcPts val="375"/>
                </a:spcBef>
              </a:pPr>
              <a:r>
                <a:rPr lang="zh-CN" altLang="en-US" sz="2180" dirty="0">
                  <a:solidFill>
                    <a:srgbClr val="202124"/>
                  </a:solidFill>
                  <a:latin typeface="Consolas"/>
                  <a:ea typeface="Microsoft YaHei"/>
                </a:rPr>
                <a:t>注意在 </a:t>
              </a:r>
              <a:r>
                <a:rPr lang="en-US" altLang="zh-CN" sz="2180" dirty="0">
                  <a:solidFill>
                    <a:srgbClr val="202124"/>
                  </a:solidFill>
                  <a:latin typeface="Consolas"/>
                  <a:ea typeface="Microsoft YaHei"/>
                </a:rPr>
                <a:t>C++ </a:t>
              </a:r>
              <a:r>
                <a:rPr lang="zh-CN" altLang="en-US" sz="2180" dirty="0">
                  <a:solidFill>
                    <a:srgbClr val="202124"/>
                  </a:solidFill>
                  <a:latin typeface="Consolas"/>
                  <a:ea typeface="Microsoft YaHei"/>
                </a:rPr>
                <a:t>中括号前的乘法不能简写。</a:t>
              </a:r>
              <a:br>
                <a:rPr dirty="0"/>
              </a:br>
              <a:r>
                <a:rPr lang="zh-CN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例如 3 * (4 - 2)，括号前的 * 不能省略成 3(4 - 2)。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sp>
        <p:nvSpPr>
          <p:cNvPr id="7" name="TextBox 7"/>
          <p:cNvSpPr/>
          <p:nvPr/>
        </p:nvSpPr>
        <p:spPr>
          <a:xfrm>
            <a:off x="952500" y="781050"/>
            <a:ext cx="3181350" cy="428625"/>
          </a:xfrm>
          <a:prstGeom prst="rect">
            <a:avLst/>
          </a:prstGeom>
          <a:noFill/>
          <a:ln>
            <a:noFill/>
          </a:ln>
        </p:spPr>
        <p:txBody>
          <a:bodyPr wrap="none" lIns="38100" tIns="75248" rIns="0" bIns="0" anchor="t" anchorCtr="0">
            <a:no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模拟练习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41451" y="2308384"/>
            <a:ext cx="3347070" cy="335476"/>
            <a:chOff x="941451" y="2308384"/>
            <a:chExt cx="3347070" cy="335476"/>
          </a:xfrm>
        </p:grpSpPr>
        <p:sp>
          <p:nvSpPr>
            <p:cNvPr id="4" name="TextBox 4"/>
            <p:cNvSpPr txBox="1"/>
            <p:nvPr/>
          </p:nvSpPr>
          <p:spPr>
            <a:xfrm>
              <a:off x="941451" y="2308384"/>
              <a:ext cx="3347070" cy="3354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写出下列表达式的运算结果</a:t>
              </a:r>
              <a:endParaRPr lang="zh-CN" sz="2180" dirty="0">
                <a:solidFill>
                  <a:srgbClr val="202124"/>
                </a:solidFill>
                <a:latin typeface="Consolas"/>
                <a:ea typeface="Microsoft YaHei"/>
                <a:cs typeface="Consolas"/>
              </a:endParaRP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88314" y="3092291"/>
            <a:ext cx="2772024" cy="2540699"/>
            <a:chOff x="988314" y="3092291"/>
            <a:chExt cx="2772024" cy="2540699"/>
          </a:xfrm>
        </p:grpSpPr>
        <p:sp>
          <p:nvSpPr>
            <p:cNvPr id="8" name="TextBox 8"/>
            <p:cNvSpPr txBox="1"/>
            <p:nvPr/>
          </p:nvSpPr>
          <p:spPr>
            <a:xfrm>
              <a:off x="988314" y="3092291"/>
              <a:ext cx="2428474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32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18 - 8 / 3 * 2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88314" y="3787616"/>
              <a:ext cx="2772024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32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(18 - 8) / 3 * 2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88314" y="4482941"/>
              <a:ext cx="1913148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32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3 * (4 + 2)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88314" y="5178266"/>
              <a:ext cx="1741373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32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17 % 5 + 2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180201" y="3108484"/>
            <a:ext cx="3294306" cy="425386"/>
            <a:chOff x="6180201" y="3108484"/>
            <a:chExt cx="3294306" cy="425386"/>
          </a:xfrm>
        </p:grpSpPr>
        <p:sp>
          <p:nvSpPr>
            <p:cNvPr id="13" name="TextBox 13"/>
            <p:cNvSpPr txBox="1"/>
            <p:nvPr/>
          </p:nvSpPr>
          <p:spPr>
            <a:xfrm>
              <a:off x="6180201" y="3108484"/>
              <a:ext cx="3294306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18 - 2 * 2，得到 14。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180201" y="3803809"/>
            <a:ext cx="3132897" cy="425386"/>
            <a:chOff x="6180201" y="3803809"/>
            <a:chExt cx="3132897" cy="425386"/>
          </a:xfrm>
        </p:grpSpPr>
        <p:sp>
          <p:nvSpPr>
            <p:cNvPr id="15" name="TextBox 15"/>
            <p:cNvSpPr txBox="1"/>
            <p:nvPr/>
          </p:nvSpPr>
          <p:spPr>
            <a:xfrm>
              <a:off x="6180201" y="3803809"/>
              <a:ext cx="3132897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10 / 3 * 2，得到 6。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180201" y="4499134"/>
            <a:ext cx="2487259" cy="425386"/>
            <a:chOff x="6180201" y="4499134"/>
            <a:chExt cx="2487259" cy="425386"/>
          </a:xfrm>
        </p:grpSpPr>
        <p:sp>
          <p:nvSpPr>
            <p:cNvPr id="17" name="TextBox 17"/>
            <p:cNvSpPr txBox="1"/>
            <p:nvPr/>
          </p:nvSpPr>
          <p:spPr>
            <a:xfrm>
              <a:off x="6180201" y="4499134"/>
              <a:ext cx="2487259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3 * 6，得到 18。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180201" y="5194459"/>
            <a:ext cx="2325850" cy="425386"/>
            <a:chOff x="6180201" y="5194459"/>
            <a:chExt cx="2325850" cy="425386"/>
          </a:xfrm>
        </p:grpSpPr>
        <p:sp>
          <p:nvSpPr>
            <p:cNvPr id="19" name="TextBox 19"/>
            <p:cNvSpPr txBox="1"/>
            <p:nvPr/>
          </p:nvSpPr>
          <p:spPr>
            <a:xfrm>
              <a:off x="6180201" y="5194459"/>
              <a:ext cx="2325850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2 + 2，得到 4。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42213" y="5877401"/>
            <a:ext cx="4440318" cy="310854"/>
            <a:chOff x="942213" y="5877401"/>
            <a:chExt cx="4440318" cy="310854"/>
          </a:xfrm>
        </p:grpSpPr>
        <p:sp>
          <p:nvSpPr>
            <p:cNvPr id="21" name="TextBox 21"/>
            <p:cNvSpPr txBox="1"/>
            <p:nvPr/>
          </p:nvSpPr>
          <p:spPr>
            <a:xfrm>
              <a:off x="942213" y="5877401"/>
              <a:ext cx="4440318" cy="31085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02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遇到 /，别忘了检查两边是不是整数。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1-3 分苹果：题目要我们求什么？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读清题意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02970" y="2338388"/>
            <a:ext cx="6989445" cy="868679"/>
            <a:chOff x="902970" y="2338388"/>
            <a:chExt cx="6989445" cy="868679"/>
          </a:xfrm>
        </p:grpSpPr>
        <p:sp>
          <p:nvSpPr>
            <p:cNvPr id="8" name="TextBox 8"/>
            <p:cNvSpPr txBox="1"/>
            <p:nvPr/>
          </p:nvSpPr>
          <p:spPr>
            <a:xfrm>
              <a:off x="902970" y="2338388"/>
              <a:ext cx="573243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现在有 14 个苹果，要均分给 4 位同学。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02970" y="2767012"/>
              <a:ext cx="698944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苹果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不切开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，每人拿到一样多，分不掉的放回冰箱。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02970" y="3662362"/>
            <a:ext cx="3657600" cy="1525905"/>
            <a:chOff x="902970" y="3662362"/>
            <a:chExt cx="3657600" cy="1525905"/>
          </a:xfrm>
        </p:grpSpPr>
        <p:sp>
          <p:nvSpPr>
            <p:cNvPr id="11" name="TextBox 11"/>
            <p:cNvSpPr txBox="1"/>
            <p:nvPr/>
          </p:nvSpPr>
          <p:spPr>
            <a:xfrm>
              <a:off x="902970" y="3662362"/>
              <a:ext cx="36576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每位同学能分得几个苹果？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02970" y="4205288"/>
              <a:ext cx="335470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一共分出去多少个苹果？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02970" y="4748212"/>
              <a:ext cx="36576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还要把几个苹果放回冰箱？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02970" y="5567362"/>
            <a:ext cx="7595235" cy="697052"/>
            <a:chOff x="902970" y="5567362"/>
            <a:chExt cx="7595235" cy="697052"/>
          </a:xfrm>
        </p:grpSpPr>
        <p:sp>
          <p:nvSpPr>
            <p:cNvPr id="15" name="TextBox 15"/>
            <p:cNvSpPr txBox="1"/>
            <p:nvPr/>
          </p:nvSpPr>
          <p:spPr>
            <a:xfrm>
              <a:off x="902970" y="5567362"/>
              <a:ext cx="75952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依次输出这三个数字，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每个数字一行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。本题不需要输入。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05256" y="5987415"/>
              <a:ext cx="3693319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先试着分一分，再决定怎么写程序。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1-3 分苹果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观察分配过程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02970" y="2328862"/>
            <a:ext cx="6883432" cy="440055"/>
            <a:chOff x="902970" y="2328862"/>
            <a:chExt cx="6883432" cy="440055"/>
          </a:xfrm>
        </p:grpSpPr>
        <p:sp>
          <p:nvSpPr>
            <p:cNvPr id="8" name="TextBox 8"/>
            <p:cNvSpPr txBox="1"/>
            <p:nvPr/>
          </p:nvSpPr>
          <p:spPr>
            <a:xfrm>
              <a:off x="902970" y="2328862"/>
              <a:ext cx="688343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一人一个地分。分了三轮，每位同学都拿到 3 个。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219200" y="3161348"/>
            <a:ext cx="7305675" cy="991552"/>
            <a:chOff x="1219200" y="3161348"/>
            <a:chExt cx="7305675" cy="991552"/>
          </a:xfrm>
        </p:grpSpPr>
        <p:sp>
          <p:nvSpPr>
            <p:cNvPr id="10" name="TextBox 10"/>
            <p:cNvSpPr txBox="1"/>
            <p:nvPr/>
          </p:nvSpPr>
          <p:spPr>
            <a:xfrm>
              <a:off x="1526305" y="3161348"/>
              <a:ext cx="8335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同学 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3478930" y="3161348"/>
              <a:ext cx="8335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同学 2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5431555" y="3161348"/>
              <a:ext cx="8335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同学 3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384180" y="3161348"/>
              <a:ext cx="8335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同学 4</a:t>
              </a:r>
            </a:p>
          </p:txBody>
        </p:sp>
        <p:sp>
          <p:nvSpPr>
            <p:cNvPr id="14" name="Ellipse 14"/>
            <p:cNvSpPr/>
            <p:nvPr/>
          </p:nvSpPr>
          <p:spPr>
            <a:xfrm>
              <a:off x="1219200" y="3733800"/>
              <a:ext cx="419100" cy="419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1733550" y="3733800"/>
              <a:ext cx="419100" cy="419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2247900" y="3733800"/>
              <a:ext cx="419100" cy="419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3171825" y="3733800"/>
              <a:ext cx="419100" cy="419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3686175" y="3733800"/>
              <a:ext cx="419100" cy="419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4200525" y="3733800"/>
              <a:ext cx="419100" cy="419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0" name="Ellipse 20"/>
            <p:cNvSpPr/>
            <p:nvPr/>
          </p:nvSpPr>
          <p:spPr>
            <a:xfrm>
              <a:off x="5124450" y="3733800"/>
              <a:ext cx="419100" cy="419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1" name="Ellipse 21"/>
            <p:cNvSpPr/>
            <p:nvPr/>
          </p:nvSpPr>
          <p:spPr>
            <a:xfrm>
              <a:off x="5638800" y="3733800"/>
              <a:ext cx="419100" cy="419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6153150" y="3733800"/>
              <a:ext cx="419100" cy="419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3" name="Ellipse 23"/>
            <p:cNvSpPr/>
            <p:nvPr/>
          </p:nvSpPr>
          <p:spPr>
            <a:xfrm>
              <a:off x="7077075" y="3733800"/>
              <a:ext cx="419100" cy="419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4" name="Ellipse 24"/>
            <p:cNvSpPr/>
            <p:nvPr/>
          </p:nvSpPr>
          <p:spPr>
            <a:xfrm>
              <a:off x="7591425" y="3733800"/>
              <a:ext cx="419100" cy="419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25" name="Ellipse 25"/>
            <p:cNvSpPr/>
            <p:nvPr/>
          </p:nvSpPr>
          <p:spPr>
            <a:xfrm>
              <a:off x="8105775" y="3733800"/>
              <a:ext cx="419100" cy="419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</p:grpSp>
      <p:grpSp>
        <p:nvGrpSpPr>
          <p:cNvPr id="30" name="Group 30"/>
          <p:cNvGrpSpPr/>
          <p:nvPr/>
        </p:nvGrpSpPr>
        <p:grpSpPr>
          <a:xfrm>
            <a:off x="9553575" y="3161348"/>
            <a:ext cx="1085850" cy="991552"/>
            <a:chOff x="9553575" y="3161348"/>
            <a:chExt cx="1085850" cy="991552"/>
          </a:xfrm>
        </p:grpSpPr>
        <p:sp>
          <p:nvSpPr>
            <p:cNvPr id="27" name="TextBox 27"/>
            <p:cNvSpPr txBox="1"/>
            <p:nvPr/>
          </p:nvSpPr>
          <p:spPr>
            <a:xfrm>
              <a:off x="9561576" y="316134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放回冰箱</a:t>
              </a:r>
            </a:p>
          </p:txBody>
        </p:sp>
        <p:sp>
          <p:nvSpPr>
            <p:cNvPr id="28" name="Ellipse 28"/>
            <p:cNvSpPr/>
            <p:nvPr/>
          </p:nvSpPr>
          <p:spPr>
            <a:xfrm>
              <a:off x="9553575" y="3733800"/>
              <a:ext cx="419100" cy="419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9" name="Ellipse 29"/>
            <p:cNvSpPr/>
            <p:nvPr/>
          </p:nvSpPr>
          <p:spPr>
            <a:xfrm>
              <a:off x="10220325" y="3733800"/>
              <a:ext cx="419100" cy="419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</p:grpSp>
      <p:grpSp>
        <p:nvGrpSpPr>
          <p:cNvPr id="34" name="Group 34"/>
          <p:cNvGrpSpPr/>
          <p:nvPr/>
        </p:nvGrpSpPr>
        <p:grpSpPr>
          <a:xfrm>
            <a:off x="902970" y="4834773"/>
            <a:ext cx="6016071" cy="1420133"/>
            <a:chOff x="902970" y="5414962"/>
            <a:chExt cx="6016071" cy="1420133"/>
          </a:xfrm>
        </p:grpSpPr>
        <p:sp>
          <p:nvSpPr>
            <p:cNvPr id="32" name="TextBox 32"/>
            <p:cNvSpPr txBox="1"/>
            <p:nvPr/>
          </p:nvSpPr>
          <p:spPr>
            <a:xfrm>
              <a:off x="902970" y="5414962"/>
              <a:ext cx="6016071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每人最多分到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3 个完整苹果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，共分出 12 个。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902970" y="5853160"/>
              <a:ext cx="5381281" cy="98193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剩余的 2 个不够再均分一轮，放回冰箱。</a:t>
              </a:r>
              <a:endParaRPr lang="en-US" altLang="zh-CN" sz="225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  <a:p>
              <a:pPr algn="l">
                <a:lnSpc>
                  <a:spcPct val="150000"/>
                </a:lnSpc>
              </a:pPr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应该如何通过</a:t>
              </a:r>
              <a:r>
                <a:rPr lang="zh-CN" altLang="en-US" sz="2250" dirty="0">
                  <a:solidFill>
                    <a:schemeClr val="dk1"/>
                  </a:solidFill>
                </a:rPr>
                <a:t>数学表达式计算出来呢？</a:t>
              </a:r>
              <a:endParaRPr lang="zh-CN" sz="225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1-3 分苹果</a:t>
            </a:r>
          </a:p>
        </p:txBody>
      </p:sp>
      <p:sp>
        <p:nvSpPr>
          <p:cNvPr id="7" name="TextBox 7"/>
          <p:cNvSpPr/>
          <p:nvPr/>
        </p:nvSpPr>
        <p:spPr>
          <a:xfrm>
            <a:off x="952500" y="781050"/>
            <a:ext cx="3181350" cy="428625"/>
          </a:xfrm>
          <a:prstGeom prst="rect">
            <a:avLst/>
          </a:prstGeom>
          <a:noFill/>
          <a:ln>
            <a:noFill/>
          </a:ln>
        </p:spPr>
        <p:txBody>
          <a:bodyPr wrap="none" lIns="38100" tIns="75248" rIns="0" bIns="0" anchor="t" anchorCtr="0">
            <a:no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题意与算式对应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41451" y="2308384"/>
            <a:ext cx="8944756" cy="335476"/>
            <a:chOff x="941451" y="2308384"/>
            <a:chExt cx="8944756" cy="335476"/>
          </a:xfrm>
        </p:grpSpPr>
        <p:sp>
          <p:nvSpPr>
            <p:cNvPr id="4" name="TextBox 4"/>
            <p:cNvSpPr txBox="1"/>
            <p:nvPr/>
          </p:nvSpPr>
          <p:spPr>
            <a:xfrm>
              <a:off x="941451" y="2308384"/>
              <a:ext cx="8944756" cy="3354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14 个完整苹果均分给 4 人，每人尽量多拿。三个问题</a:t>
              </a:r>
              <a:r>
                <a:rPr lang="zh-CN" altLang="en-US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可以</a:t>
              </a:r>
              <a:r>
                <a:rPr lang="zh-CN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分别计算。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41070" y="3148012"/>
            <a:ext cx="8688515" cy="440055"/>
            <a:chOff x="941070" y="3148012"/>
            <a:chExt cx="8688515" cy="440055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3148012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每人分得几个？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132070" y="3148012"/>
              <a:ext cx="102241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25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14 / 4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8970645" y="3148012"/>
              <a:ext cx="6589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3 个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41070" y="3895725"/>
            <a:ext cx="10298430" cy="993648"/>
            <a:chOff x="941070" y="3895725"/>
            <a:chExt cx="10298430" cy="993648"/>
          </a:xfrm>
        </p:grpSpPr>
        <p:sp>
          <p:nvSpPr>
            <p:cNvPr id="12" name="Line 12"/>
            <p:cNvSpPr/>
            <p:nvPr/>
          </p:nvSpPr>
          <p:spPr>
            <a:xfrm>
              <a:off x="952500" y="389572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941070" y="4024312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一共分出去几个？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132070" y="4024312"/>
              <a:ext cx="202196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25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(14 / 4) * 4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970645" y="4024312"/>
              <a:ext cx="82553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12 个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5132832" y="4478655"/>
              <a:ext cx="32158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每人 3 个，再乘 4 人。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41070" y="5114925"/>
            <a:ext cx="10298430" cy="984123"/>
            <a:chOff x="941070" y="5114925"/>
            <a:chExt cx="10298430" cy="984123"/>
          </a:xfrm>
        </p:grpSpPr>
        <p:sp>
          <p:nvSpPr>
            <p:cNvPr id="18" name="Line 18"/>
            <p:cNvSpPr/>
            <p:nvPr/>
          </p:nvSpPr>
          <p:spPr>
            <a:xfrm>
              <a:off x="952500" y="5114925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941070" y="5243512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放回冰箱几个？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5132070" y="5243512"/>
              <a:ext cx="102241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250" dirty="0">
                  <a:solidFill>
                    <a:srgbClr val="244D87"/>
                  </a:solidFill>
                  <a:latin typeface="Consolas"/>
                  <a:ea typeface="Consolas"/>
                  <a:cs typeface="Consolas"/>
                </a:rPr>
                <a:t>14 % 4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8970645" y="5243512"/>
              <a:ext cx="6589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2 个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5132832" y="5688330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求没能继续均分的余数。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1-3 分苹果：放回冰箱的数量还能怎样算？</a:t>
            </a:r>
          </a:p>
        </p:txBody>
      </p:sp>
      <p:sp>
        <p:nvSpPr>
          <p:cNvPr id="7" name="TextBox 7"/>
          <p:cNvSpPr/>
          <p:nvPr/>
        </p:nvSpPr>
        <p:spPr>
          <a:xfrm>
            <a:off x="952500" y="781050"/>
            <a:ext cx="3181350" cy="428625"/>
          </a:xfrm>
          <a:prstGeom prst="rect">
            <a:avLst/>
          </a:prstGeom>
          <a:noFill/>
          <a:ln>
            <a:noFill/>
          </a:ln>
        </p:spPr>
        <p:txBody>
          <a:bodyPr wrap="none" lIns="38100" tIns="75248" rIns="0" bIns="0" anchor="t" anchorCtr="0">
            <a:no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Consolas"/>
                <a:ea typeface="Microsoft YaHei"/>
                <a:cs typeface="Consolas"/>
              </a:rPr>
              <a:t>同一问题的另一种写法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41070" y="2300288"/>
            <a:ext cx="7322630" cy="440055"/>
            <a:chOff x="941070" y="2300288"/>
            <a:chExt cx="7322630" cy="440055"/>
          </a:xfrm>
        </p:grpSpPr>
        <p:sp>
          <p:nvSpPr>
            <p:cNvPr id="4" name="TextBox 4"/>
            <p:cNvSpPr txBox="1"/>
            <p:nvPr/>
          </p:nvSpPr>
          <p:spPr>
            <a:xfrm>
              <a:off x="941070" y="2300288"/>
              <a:ext cx="73226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不用 %，也能求剩余数量：</a:t>
              </a:r>
              <a:r>
                <a:rPr lang="zh-CN" sz="22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总数减去已经分出的数量</a:t>
              </a:r>
              <a:r>
                <a:rPr lang="zh-CN" sz="225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89076" y="3137059"/>
            <a:ext cx="10250424" cy="1179195"/>
            <a:chOff x="989076" y="3137059"/>
            <a:chExt cx="10250424" cy="1179195"/>
          </a:xfrm>
        </p:grpSpPr>
        <p:sp>
          <p:nvSpPr>
            <p:cNvPr id="8" name="TextBox 8"/>
            <p:cNvSpPr txBox="1"/>
            <p:nvPr/>
          </p:nvSpPr>
          <p:spPr>
            <a:xfrm>
              <a:off x="989076" y="3137059"/>
              <a:ext cx="1841622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原来有 14 个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4703826" y="3137059"/>
              <a:ext cx="3162244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分出 (14 / 4) * 4 个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752076" y="3137059"/>
              <a:ext cx="609041" cy="42538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8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剩下</a:t>
              </a:r>
            </a:p>
          </p:txBody>
        </p:sp>
        <p:sp>
          <p:nvSpPr>
            <p:cNvPr id="11" name="Line 11"/>
            <p:cNvSpPr/>
            <p:nvPr/>
          </p:nvSpPr>
          <p:spPr>
            <a:xfrm>
              <a:off x="1047750" y="3657600"/>
              <a:ext cx="10191750" cy="9525"/>
            </a:xfrm>
            <a:custGeom>
              <a:avLst/>
              <a:gdLst/>
              <a:ahLst/>
              <a:cxnLst/>
              <a:rect l="l" t="t" r="r" b="b"/>
              <a:pathLst>
                <a:path w="10191750" h="9525">
                  <a:moveTo>
                    <a:pt x="0" y="0"/>
                  </a:moveTo>
                  <a:lnTo>
                    <a:pt x="10191750" y="0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1272540" y="3802856"/>
              <a:ext cx="414645" cy="51339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62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14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329940" y="3802856"/>
              <a:ext cx="220657" cy="51339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62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−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5844540" y="3802856"/>
              <a:ext cx="414645" cy="51339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62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12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8387715" y="3802856"/>
              <a:ext cx="220657" cy="51339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62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→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987915" y="3802856"/>
              <a:ext cx="220657" cy="51339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62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2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52500" y="4505325"/>
            <a:ext cx="9009573" cy="565690"/>
            <a:chOff x="952500" y="4505325"/>
            <a:chExt cx="9009573" cy="565690"/>
          </a:xfrm>
        </p:grpSpPr>
        <p:sp>
          <p:nvSpPr>
            <p:cNvPr id="18" name="Line 18"/>
            <p:cNvSpPr/>
            <p:nvPr/>
          </p:nvSpPr>
          <p:spPr>
            <a:xfrm>
              <a:off x="952500" y="4505325"/>
              <a:ext cx="9525" cy="523875"/>
            </a:xfrm>
            <a:custGeom>
              <a:avLst/>
              <a:gdLst/>
              <a:ahLst/>
              <a:cxnLst/>
              <a:rect l="l" t="t" r="r" b="b"/>
              <a:pathLst>
                <a:path w="9525" h="523875">
                  <a:moveTo>
                    <a:pt x="0" y="0"/>
                  </a:moveTo>
                  <a:lnTo>
                    <a:pt x="0" y="523875"/>
                  </a:lnTo>
                </a:path>
              </a:pathLst>
            </a:custGeom>
            <a:noFill/>
            <a:ln w="38100">
              <a:solidFill>
                <a:srgbClr val="244D87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169289" y="4616291"/>
              <a:ext cx="4489775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2320" dirty="0">
                  <a:solidFill>
                    <a:srgbClr val="202124"/>
                  </a:solidFill>
                  <a:latin typeface="Consolas"/>
                  <a:ea typeface="Consolas"/>
                  <a:cs typeface="Consolas"/>
                </a:rPr>
                <a:t>cout &lt;&lt; 14 - (14 / 4) * 4;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8970264" y="4616291"/>
              <a:ext cx="991809" cy="45472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32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输出 2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41070" y="5656735"/>
            <a:ext cx="10297668" cy="453670"/>
            <a:chOff x="941832" y="5429250"/>
            <a:chExt cx="10297668" cy="453670"/>
          </a:xfrm>
        </p:grpSpPr>
        <p:sp>
          <p:nvSpPr>
            <p:cNvPr id="22" name="Line 22"/>
            <p:cNvSpPr/>
            <p:nvPr/>
          </p:nvSpPr>
          <p:spPr>
            <a:xfrm>
              <a:off x="952500" y="542925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19050">
              <a:solidFill>
                <a:srgbClr val="D5DEE8"/>
              </a:solidFill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41832" y="5545455"/>
              <a:ext cx="8412559" cy="3374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75"/>
                </a:lnSpc>
              </a:pPr>
              <a:r>
                <a:rPr lang="zh-CN" sz="2100" dirty="0">
                  <a:solidFill>
                    <a:srgbClr val="202124"/>
                  </a:solidFill>
                  <a:latin typeface="Consolas"/>
                  <a:ea typeface="Microsoft YaHei"/>
                  <a:cs typeface="Consolas"/>
                </a:rPr>
                <a:t>本题中，14 % 4 和 14 - (14 / 4) * 4 都能求出放回冰箱的数量。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1-3 分苹果：完整程序与输出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完整实现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933450" y="2438400"/>
            <a:ext cx="5389359" cy="2955798"/>
            <a:chOff x="933450" y="2438400"/>
            <a:chExt cx="5389359" cy="2955798"/>
          </a:xfrm>
        </p:grpSpPr>
        <p:sp>
          <p:nvSpPr>
            <p:cNvPr id="8" name="Line 8"/>
            <p:cNvSpPr/>
            <p:nvPr/>
          </p:nvSpPr>
          <p:spPr>
            <a:xfrm>
              <a:off x="933450" y="2438400"/>
              <a:ext cx="9525" cy="2828925"/>
            </a:xfrm>
            <a:custGeom>
              <a:avLst/>
              <a:gdLst/>
              <a:ahLst/>
              <a:cxnLst/>
              <a:rect l="l" t="t" r="r" b="b"/>
              <a:pathLst>
                <a:path w="9525" h="2828925">
                  <a:moveTo>
                    <a:pt x="0" y="0"/>
                  </a:moveTo>
                  <a:lnTo>
                    <a:pt x="0" y="2828925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70432" y="2449830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&lt;iostream&gt;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70432" y="2811780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 namespace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std;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70432" y="3173730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main()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70432" y="3535680"/>
              <a:ext cx="421946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cout &lt;&lt; 14 / 4 &lt;&lt; endl;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70432" y="3897630"/>
              <a:ext cx="5152377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cout &lt;&lt; (14 / 4) * 4 &lt;&lt; endl;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70432" y="4259580"/>
              <a:ext cx="421946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cout &lt;&lt; 14 % 4 &lt;&lt; endl;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70432" y="4621530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0;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70432" y="4983480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086469" y="2799398"/>
            <a:ext cx="1069848" cy="2056828"/>
            <a:chOff x="9086469" y="2799398"/>
            <a:chExt cx="1069848" cy="2056828"/>
          </a:xfrm>
        </p:grpSpPr>
        <p:sp>
          <p:nvSpPr>
            <p:cNvPr id="18" name="TextBox 18"/>
            <p:cNvSpPr txBox="1"/>
            <p:nvPr/>
          </p:nvSpPr>
          <p:spPr>
            <a:xfrm>
              <a:off x="9086469" y="2799398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输出结果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416034" y="3299460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416034" y="3813810"/>
              <a:ext cx="42725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416034" y="4328160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02970" y="5643562"/>
            <a:ext cx="9233297" cy="346249"/>
            <a:chOff x="902970" y="5643562"/>
            <a:chExt cx="9233297" cy="346249"/>
          </a:xfrm>
        </p:grpSpPr>
        <p:sp>
          <p:nvSpPr>
            <p:cNvPr id="23" name="TextBox 23"/>
            <p:cNvSpPr txBox="1"/>
            <p:nvPr/>
          </p:nvSpPr>
          <p:spPr>
            <a:xfrm>
              <a:off x="902970" y="5643562"/>
              <a:ext cx="9233297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每条语句后面都换行。</a:t>
              </a:r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注意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三行依次回答题目的三问，顺序</a:t>
              </a:r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不能调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换。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1-4 均分饮料：500 毫升怎样分成三杯？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教材例题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02970" y="2309812"/>
            <a:ext cx="8806815" cy="868681"/>
            <a:chOff x="902970" y="2309812"/>
            <a:chExt cx="8806815" cy="868681"/>
          </a:xfrm>
        </p:grpSpPr>
        <p:sp>
          <p:nvSpPr>
            <p:cNvPr id="8" name="TextBox 8"/>
            <p:cNvSpPr txBox="1"/>
            <p:nvPr/>
          </p:nvSpPr>
          <p:spPr>
            <a:xfrm>
              <a:off x="902970" y="2309812"/>
              <a:ext cx="862507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现有 500 毫升饮料，均分给 3 位同学，每人能分到多少毫升？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02970" y="2738438"/>
              <a:ext cx="880681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不需要输入，输出一个数字。饮料可以继续分，不能只保留整数。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7848600" y="3762375"/>
            <a:ext cx="3048000" cy="1894904"/>
            <a:chOff x="7848600" y="3762375"/>
            <a:chExt cx="3048000" cy="1894904"/>
          </a:xfrm>
        </p:grpSpPr>
        <p:sp>
          <p:nvSpPr>
            <p:cNvPr id="11" name="Rectangle 11"/>
            <p:cNvSpPr/>
            <p:nvPr/>
          </p:nvSpPr>
          <p:spPr>
            <a:xfrm>
              <a:off x="7848600" y="4152900"/>
              <a:ext cx="762000" cy="952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2" name="Rectangle 12"/>
            <p:cNvSpPr/>
            <p:nvPr/>
          </p:nvSpPr>
          <p:spPr>
            <a:xfrm>
              <a:off x="8991600" y="4152900"/>
              <a:ext cx="762000" cy="952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10134600" y="4152900"/>
              <a:ext cx="762000" cy="952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14" name="Freeform 14"/>
            <p:cNvSpPr/>
            <p:nvPr/>
          </p:nvSpPr>
          <p:spPr>
            <a:xfrm>
              <a:off x="7848600" y="3762375"/>
              <a:ext cx="3048000" cy="1343025"/>
            </a:xfrm>
            <a:custGeom>
              <a:avLst/>
              <a:gdLst/>
              <a:ahLst/>
              <a:cxnLst/>
              <a:rect l="l" t="t" r="r" b="b"/>
              <a:pathLst>
                <a:path w="3048000" h="1343025">
                  <a:moveTo>
                    <a:pt x="0" y="0"/>
                  </a:moveTo>
                  <a:lnTo>
                    <a:pt x="0" y="1343025"/>
                  </a:lnTo>
                  <a:lnTo>
                    <a:pt x="762000" y="1343025"/>
                  </a:lnTo>
                  <a:lnTo>
                    <a:pt x="762000" y="0"/>
                  </a:lnTo>
                  <a:moveTo>
                    <a:pt x="1143000" y="0"/>
                  </a:moveTo>
                  <a:lnTo>
                    <a:pt x="1143000" y="1343025"/>
                  </a:lnTo>
                  <a:lnTo>
                    <a:pt x="1905000" y="1343025"/>
                  </a:lnTo>
                  <a:lnTo>
                    <a:pt x="1905000" y="0"/>
                  </a:lnTo>
                  <a:moveTo>
                    <a:pt x="2286000" y="0"/>
                  </a:moveTo>
                  <a:lnTo>
                    <a:pt x="2286000" y="1343025"/>
                  </a:lnTo>
                  <a:lnTo>
                    <a:pt x="3048000" y="1343025"/>
                  </a:lnTo>
                  <a:lnTo>
                    <a:pt x="304800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706422" y="5275898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三杯一样多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33450" y="3505200"/>
            <a:ext cx="4922901" cy="2289048"/>
            <a:chOff x="933450" y="3505200"/>
            <a:chExt cx="4922901" cy="2289048"/>
          </a:xfrm>
        </p:grpSpPr>
        <p:sp>
          <p:nvSpPr>
            <p:cNvPr id="17" name="Line 17"/>
            <p:cNvSpPr/>
            <p:nvPr/>
          </p:nvSpPr>
          <p:spPr>
            <a:xfrm>
              <a:off x="933450" y="3505200"/>
              <a:ext cx="9525" cy="2228850"/>
            </a:xfrm>
            <a:custGeom>
              <a:avLst/>
              <a:gdLst/>
              <a:ahLst/>
              <a:cxnLst/>
              <a:rect l="l" t="t" r="r" b="b"/>
              <a:pathLst>
                <a:path w="9525" h="2228850">
                  <a:moveTo>
                    <a:pt x="0" y="0"/>
                  </a:moveTo>
                  <a:lnTo>
                    <a:pt x="0" y="222885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1170432" y="3526155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&lt;iostream&gt;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170432" y="3897630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 namespace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std;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170432" y="4269105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main() {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170432" y="4640580"/>
              <a:ext cx="468591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cout &lt;&lt; 500.0 / 3 &lt;&lt; endl;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170432" y="5012055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0;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170432" y="5383530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05256" y="5977890"/>
            <a:ext cx="4154984" cy="276999"/>
            <a:chOff x="905256" y="5977890"/>
            <a:chExt cx="4154984" cy="276999"/>
          </a:xfrm>
        </p:grpSpPr>
        <p:sp>
          <p:nvSpPr>
            <p:cNvPr id="25" name="TextBox 25"/>
            <p:cNvSpPr txBox="1"/>
            <p:nvPr/>
          </p:nvSpPr>
          <p:spPr>
            <a:xfrm>
              <a:off x="905256" y="5977890"/>
              <a:ext cx="415498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运行以后，看看屏幕显示了多少位数字。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1-4 均分饮料：166.667 表示什么？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观察输出精度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02970" y="2392680"/>
            <a:ext cx="6848551" cy="704088"/>
            <a:chOff x="902970" y="2392680"/>
            <a:chExt cx="6848551" cy="704088"/>
          </a:xfrm>
        </p:grpSpPr>
        <p:sp>
          <p:nvSpPr>
            <p:cNvPr id="8" name="TextBox 8"/>
            <p:cNvSpPr txBox="1"/>
            <p:nvPr/>
          </p:nvSpPr>
          <p:spPr>
            <a:xfrm>
              <a:off x="902970" y="2395538"/>
              <a:ext cx="290036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500.0 / 3 的输出：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849112" y="2392680"/>
              <a:ext cx="1902409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166.667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02970" y="3424238"/>
            <a:ext cx="8612935" cy="774873"/>
            <a:chOff x="902970" y="3424238"/>
            <a:chExt cx="8612935" cy="774873"/>
          </a:xfrm>
        </p:grpSpPr>
        <p:sp>
          <p:nvSpPr>
            <p:cNvPr id="11" name="TextBox 11"/>
            <p:cNvSpPr txBox="1"/>
            <p:nvPr/>
          </p:nvSpPr>
          <p:spPr>
            <a:xfrm>
              <a:off x="902970" y="3424238"/>
              <a:ext cx="8612935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数学上，500 除以 3 的小数部分会一直延续</a:t>
              </a:r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，这是一个循环小数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02970" y="3852862"/>
              <a:ext cx="8281113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但是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屏幕只能显示有限位数，这里的 166.667 是一个近似值。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02970" y="4817091"/>
            <a:ext cx="10288905" cy="1044892"/>
            <a:chOff x="902970" y="4638675"/>
            <a:chExt cx="10288905" cy="1044892"/>
          </a:xfrm>
        </p:grpSpPr>
        <p:sp>
          <p:nvSpPr>
            <p:cNvPr id="14" name="Line 14"/>
            <p:cNvSpPr/>
            <p:nvPr/>
          </p:nvSpPr>
          <p:spPr>
            <a:xfrm>
              <a:off x="914400" y="4638675"/>
              <a:ext cx="10277475" cy="9525"/>
            </a:xfrm>
            <a:custGeom>
              <a:avLst/>
              <a:gdLst/>
              <a:ahLst/>
              <a:cxnLst/>
              <a:rect l="l" t="t" r="r" b="b"/>
              <a:pathLst>
                <a:path w="10277475" h="9525">
                  <a:moveTo>
                    <a:pt x="0" y="0"/>
                  </a:moveTo>
                  <a:lnTo>
                    <a:pt x="10277475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02970" y="4814888"/>
              <a:ext cx="7516481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的默认</a:t>
              </a:r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精度是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6 位有效数字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，不是 6 位小数。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02970" y="5243512"/>
              <a:ext cx="804957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这次显示的 1、6、6、6、6、7，一共就是 6 位有效数字。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1-5 观察输出：带 e 的数怎样读？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332357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科学记数法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02970" y="2328862"/>
            <a:ext cx="10820270" cy="346249"/>
            <a:chOff x="902970" y="2328862"/>
            <a:chExt cx="10820270" cy="346249"/>
          </a:xfrm>
        </p:grpSpPr>
        <p:sp>
          <p:nvSpPr>
            <p:cNvPr id="8" name="TextBox 8"/>
            <p:cNvSpPr txBox="1"/>
            <p:nvPr/>
          </p:nvSpPr>
          <p:spPr>
            <a:xfrm>
              <a:off x="902970" y="2328862"/>
              <a:ext cx="10820270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如果数字很大，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连续写很多个 0 不方便，可以用 e 表示“乘以 10 的多少次方”。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00684" y="3194685"/>
            <a:ext cx="627164" cy="528066"/>
            <a:chOff x="900684" y="3194685"/>
            <a:chExt cx="627164" cy="528066"/>
          </a:xfrm>
        </p:grpSpPr>
        <p:sp>
          <p:nvSpPr>
            <p:cNvPr id="10" name="TextBox 10"/>
            <p:cNvSpPr txBox="1"/>
            <p:nvPr/>
          </p:nvSpPr>
          <p:spPr>
            <a:xfrm>
              <a:off x="900684" y="3194685"/>
              <a:ext cx="62716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5e6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p32-positive-math"/>
              <p:cNvSpPr txBox="1">
                <a:spLocks noGrp="1"/>
              </p:cNvSpPr>
              <p:nvPr/>
            </p:nvSpPr>
            <p:spPr>
              <a:xfrm>
                <a:off x="3429000" y="3086100"/>
                <a:ext cx="7334250" cy="619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zh-CN" sz="2400" dirty="0">
                          <a:solidFill>
                            <a:srgbClr val="20212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5×1</m:t>
                      </m:r>
                      <m:sSup>
                        <m:sSupPr>
                          <m:ctrlPr>
                            <a:rPr lang="zh-CN" sz="2400" i="1" dirty="0">
                              <a:solidFill>
                                <a:srgbClr val="202124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zh-CN" sz="24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0</m:t>
                          </m:r>
                        </m:e>
                        <m:sup>
                          <m:r>
                            <a:rPr lang="zh-CN" sz="24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6</m:t>
                          </m:r>
                        </m:sup>
                      </m:sSup>
                      <m:r>
                        <a:rPr lang="zh-CN" sz="2400" dirty="0">
                          <a:solidFill>
                            <a:srgbClr val="20212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=5000000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12" name="p32-positive-math"/>
              <p:cNvSpPr txBox="1"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0" y="3086100"/>
                <a:ext cx="7334250" cy="619125"/>
              </a:xfrm>
              <a:prstGeom prst="rect">
                <a:avLst/>
              </a:prstGeom>
              <a:blipFill>
                <a:blip r:embed="rId3"/>
                <a:stretch>
                  <a:fillRect l="-157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4"/>
          <p:cNvGrpSpPr/>
          <p:nvPr/>
        </p:nvGrpSpPr>
        <p:grpSpPr>
          <a:xfrm>
            <a:off x="900684" y="4061460"/>
            <a:ext cx="827075" cy="528066"/>
            <a:chOff x="900684" y="4061460"/>
            <a:chExt cx="827075" cy="528066"/>
          </a:xfrm>
        </p:grpSpPr>
        <p:sp>
          <p:nvSpPr>
            <p:cNvPr id="13" name="TextBox 13"/>
            <p:cNvSpPr txBox="1"/>
            <p:nvPr/>
          </p:nvSpPr>
          <p:spPr>
            <a:xfrm>
              <a:off x="900684" y="4061460"/>
              <a:ext cx="82707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5e-6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p32-negative-math"/>
              <p:cNvSpPr txBox="1">
                <a:spLocks noGrp="1"/>
              </p:cNvSpPr>
              <p:nvPr/>
            </p:nvSpPr>
            <p:spPr>
              <a:xfrm>
                <a:off x="3429000" y="3962400"/>
                <a:ext cx="7334250" cy="619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zh-CN" sz="2400" dirty="0">
                          <a:solidFill>
                            <a:srgbClr val="20212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5×1</m:t>
                      </m:r>
                      <m:sSup>
                        <m:sSupPr>
                          <m:ctrlPr>
                            <a:rPr lang="zh-CN" sz="2400" i="1" dirty="0">
                              <a:solidFill>
                                <a:srgbClr val="202124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zh-CN" sz="24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0</m:t>
                          </m:r>
                        </m:e>
                        <m:sup>
                          <m:r>
                            <a:rPr lang="zh-CN" sz="24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−6</m:t>
                          </m:r>
                        </m:sup>
                      </m:sSup>
                      <m:r>
                        <a:rPr lang="zh-CN" sz="2400" dirty="0">
                          <a:solidFill>
                            <a:srgbClr val="20212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=0.000005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15" name="p32-negative-math"/>
              <p:cNvSpPr txBox="1"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9000" y="3962400"/>
                <a:ext cx="7334250" cy="619125"/>
              </a:xfrm>
              <a:prstGeom prst="rect">
                <a:avLst/>
              </a:prstGeom>
              <a:blipFill>
                <a:blip r:embed="rId4"/>
                <a:stretch>
                  <a:fillRect l="-157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8"/>
          <p:cNvGrpSpPr/>
          <p:nvPr/>
        </p:nvGrpSpPr>
        <p:grpSpPr>
          <a:xfrm>
            <a:off x="903732" y="5021580"/>
            <a:ext cx="5321999" cy="820293"/>
            <a:chOff x="903732" y="5021580"/>
            <a:chExt cx="5321999" cy="820293"/>
          </a:xfrm>
        </p:grpSpPr>
        <p:sp>
          <p:nvSpPr>
            <p:cNvPr id="16" name="TextBox 16"/>
            <p:cNvSpPr txBox="1"/>
            <p:nvPr/>
          </p:nvSpPr>
          <p:spPr>
            <a:xfrm>
              <a:off x="903732" y="5021580"/>
              <a:ext cx="532199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5000000.0 / 3 默认显示：1.66667e+06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903732" y="5431155"/>
              <a:ext cx="516651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0.000005 / 3 默认显示：1.66667e-06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05256" y="5968365"/>
            <a:ext cx="2457404" cy="276999"/>
            <a:chOff x="905256" y="5968365"/>
            <a:chExt cx="2457404" cy="276999"/>
          </a:xfrm>
        </p:grpSpPr>
        <p:sp>
          <p:nvSpPr>
            <p:cNvPr id="19" name="TextBox 19"/>
            <p:cNvSpPr txBox="1"/>
            <p:nvPr/>
          </p:nvSpPr>
          <p:spPr>
            <a:xfrm>
              <a:off x="905256" y="5968365"/>
              <a:ext cx="245740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正指数的 + 可以省略。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 xmlns:a14="http://schemas.microsoft.com/office/drawing/2010/main" xmlns:m="http://schemas.openxmlformats.org/officeDocument/2006/math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1-6 火车问题：从哪里开始计时？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读清题意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02970" y="2386012"/>
            <a:ext cx="6974300" cy="944881"/>
            <a:chOff x="902970" y="2386012"/>
            <a:chExt cx="6974300" cy="944881"/>
          </a:xfrm>
        </p:grpSpPr>
        <p:sp>
          <p:nvSpPr>
            <p:cNvPr id="8" name="TextBox 8"/>
            <p:cNvSpPr txBox="1"/>
            <p:nvPr/>
          </p:nvSpPr>
          <p:spPr>
            <a:xfrm>
              <a:off x="902970" y="2386012"/>
              <a:ext cx="48540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甲车长 260 米，每秒前进 12 米。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02970" y="2890838"/>
              <a:ext cx="697430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乙车长 220 米，每秒前进 20 米，两车相向而行。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02208" y="3789045"/>
            <a:ext cx="5193792" cy="974217"/>
            <a:chOff x="902208" y="3789045"/>
            <a:chExt cx="5193792" cy="974217"/>
          </a:xfrm>
        </p:grpSpPr>
        <p:sp>
          <p:nvSpPr>
            <p:cNvPr id="11" name="TextBox 11"/>
            <p:cNvSpPr txBox="1"/>
            <p:nvPr/>
          </p:nvSpPr>
          <p:spPr>
            <a:xfrm>
              <a:off x="902208" y="3789045"/>
              <a:ext cx="422452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从两车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车头相遇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时开始计时，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02208" y="4293870"/>
              <a:ext cx="51937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经过多少秒，两车的</a:t>
              </a:r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车尾才会相离</a:t>
              </a: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？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02208" y="5401187"/>
            <a:ext cx="10288905" cy="568643"/>
            <a:chOff x="902970" y="5295900"/>
            <a:chExt cx="10288905" cy="568643"/>
          </a:xfrm>
        </p:grpSpPr>
        <p:sp>
          <p:nvSpPr>
            <p:cNvPr id="14" name="Line 14"/>
            <p:cNvSpPr/>
            <p:nvPr/>
          </p:nvSpPr>
          <p:spPr>
            <a:xfrm>
              <a:off x="914400" y="5295900"/>
              <a:ext cx="10277475" cy="9525"/>
            </a:xfrm>
            <a:custGeom>
              <a:avLst/>
              <a:gdLst/>
              <a:ahLst/>
              <a:cxnLst/>
              <a:rect l="l" t="t" r="r" b="b"/>
              <a:pathLst>
                <a:path w="10277475" h="9525">
                  <a:moveTo>
                    <a:pt x="0" y="0"/>
                  </a:moveTo>
                  <a:lnTo>
                    <a:pt x="10277475" y="0"/>
                  </a:lnTo>
                </a:path>
              </a:pathLst>
            </a:custGeom>
            <a:noFill/>
            <a:ln w="19050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02970" y="5424488"/>
              <a:ext cx="668655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已知答案是整数。本题没有输入，输出所需秒数。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1-6 火车问题：两车要相对通过多远？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比较起止位置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903732" y="2266950"/>
            <a:ext cx="10005822" cy="1181100"/>
            <a:chOff x="903732" y="2266950"/>
            <a:chExt cx="10005822" cy="1181100"/>
          </a:xfrm>
        </p:grpSpPr>
        <p:sp>
          <p:nvSpPr>
            <p:cNvPr id="8" name="TextBox 8"/>
            <p:cNvSpPr txBox="1"/>
            <p:nvPr/>
          </p:nvSpPr>
          <p:spPr>
            <a:xfrm>
              <a:off x="903732" y="2326005"/>
              <a:ext cx="200025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开始：车头相遇</a:t>
              </a:r>
            </a:p>
          </p:txBody>
        </p:sp>
        <p:sp>
          <p:nvSpPr>
            <p:cNvPr id="9" name="Rectangle 9"/>
            <p:cNvSpPr/>
            <p:nvPr/>
          </p:nvSpPr>
          <p:spPr>
            <a:xfrm>
              <a:off x="3571875" y="2352675"/>
              <a:ext cx="2476500" cy="381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0" name="Rectangle 10"/>
            <p:cNvSpPr/>
            <p:nvPr/>
          </p:nvSpPr>
          <p:spPr>
            <a:xfrm>
              <a:off x="6048375" y="2943225"/>
              <a:ext cx="2095500" cy="381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1" name="Line 11"/>
            <p:cNvSpPr/>
            <p:nvPr/>
          </p:nvSpPr>
          <p:spPr>
            <a:xfrm>
              <a:off x="6048375" y="2266950"/>
              <a:ext cx="9525" cy="1181100"/>
            </a:xfrm>
            <a:custGeom>
              <a:avLst/>
              <a:gdLst/>
              <a:ahLst/>
              <a:cxnLst/>
              <a:rect l="l" t="t" r="r" b="b"/>
              <a:pathLst>
                <a:path w="9525" h="1181100">
                  <a:moveTo>
                    <a:pt x="0" y="0"/>
                  </a:moveTo>
                  <a:lnTo>
                    <a:pt x="0" y="1181100"/>
                  </a:lnTo>
                </a:path>
              </a:pathLst>
            </a:custGeom>
            <a:noFill/>
            <a:ln w="19050">
              <a:solidFill>
                <a:srgbClr val="565B62"/>
              </a:solidFill>
              <a:custDash>
                <a:ds d="250000" sp="250000"/>
              </a:custDash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4146728" y="2444115"/>
              <a:ext cx="132679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甲 260 m →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6432728" y="3034665"/>
              <a:ext cx="132679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← 乙 220 m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8468106" y="2634615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两个车头在这里相遇。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03732" y="3800475"/>
            <a:ext cx="10096881" cy="1171575"/>
            <a:chOff x="903732" y="3800475"/>
            <a:chExt cx="10096881" cy="1171575"/>
          </a:xfrm>
        </p:grpSpPr>
        <p:sp>
          <p:nvSpPr>
            <p:cNvPr id="16" name="TextBox 16"/>
            <p:cNvSpPr txBox="1"/>
            <p:nvPr/>
          </p:nvSpPr>
          <p:spPr>
            <a:xfrm>
              <a:off x="903732" y="3840480"/>
              <a:ext cx="200025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结束：车尾相离</a:t>
              </a:r>
            </a:p>
          </p:txBody>
        </p:sp>
        <p:sp>
          <p:nvSpPr>
            <p:cNvPr id="17" name="Rectangle 17"/>
            <p:cNvSpPr/>
            <p:nvPr/>
          </p:nvSpPr>
          <p:spPr>
            <a:xfrm>
              <a:off x="5286375" y="3876675"/>
              <a:ext cx="2476500" cy="381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3190875" y="4467225"/>
              <a:ext cx="2095500" cy="381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9" name="Line 19"/>
            <p:cNvSpPr/>
            <p:nvPr/>
          </p:nvSpPr>
          <p:spPr>
            <a:xfrm>
              <a:off x="5286375" y="3800475"/>
              <a:ext cx="9525" cy="1171575"/>
            </a:xfrm>
            <a:custGeom>
              <a:avLst/>
              <a:gdLst/>
              <a:ahLst/>
              <a:cxnLst/>
              <a:rect l="l" t="t" r="r" b="b"/>
              <a:pathLst>
                <a:path w="9525" h="1171575">
                  <a:moveTo>
                    <a:pt x="0" y="0"/>
                  </a:moveTo>
                  <a:lnTo>
                    <a:pt x="0" y="1171575"/>
                  </a:lnTo>
                </a:path>
              </a:pathLst>
            </a:custGeom>
            <a:noFill/>
            <a:ln w="19050">
              <a:solidFill>
                <a:srgbClr val="565B62"/>
              </a:solidFill>
              <a:custDash>
                <a:ds d="250000" sp="250000"/>
              </a:custDash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5861228" y="3968115"/>
              <a:ext cx="132679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甲 260 m →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575228" y="4558665"/>
              <a:ext cx="1326794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rgbClr val="FFFFFF"/>
                  </a:solidFill>
                  <a:latin typeface="+mn-lt"/>
                  <a:ea typeface="+mn-ea"/>
                  <a:cs typeface="+mn-cs"/>
                </a:rPr>
                <a:t>← 乙 220 m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8801481" y="4406265"/>
              <a:ext cx="219913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两个车尾刚好错开。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902970" y="5472112"/>
            <a:ext cx="7595235" cy="840105"/>
            <a:chOff x="902970" y="5472112"/>
            <a:chExt cx="7595235" cy="840105"/>
          </a:xfrm>
        </p:grpSpPr>
        <p:sp>
          <p:nvSpPr>
            <p:cNvPr id="24" name="TextBox 24"/>
            <p:cNvSpPr txBox="1"/>
            <p:nvPr/>
          </p:nvSpPr>
          <p:spPr>
            <a:xfrm>
              <a:off x="902970" y="5472112"/>
              <a:ext cx="75952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相对看，乙车要通过自己的全长，还要通过甲车的全长。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902970" y="5872162"/>
              <a:ext cx="5853589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因此相对路程是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260 + 220，共 480 米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1-6 火车问题：每秒相对通过多少米？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相向运动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02970" y="2338388"/>
            <a:ext cx="8519065" cy="440055"/>
            <a:chOff x="902970" y="2338388"/>
            <a:chExt cx="8519065" cy="440055"/>
          </a:xfrm>
        </p:grpSpPr>
        <p:sp>
          <p:nvSpPr>
            <p:cNvPr id="8" name="TextBox 8"/>
            <p:cNvSpPr txBox="1"/>
            <p:nvPr/>
          </p:nvSpPr>
          <p:spPr>
            <a:xfrm>
              <a:off x="902970" y="2338388"/>
              <a:ext cx="851906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车头相遇以后再走 1 秒，甲向右走 12 米，乙向左走 20 米。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2827782" y="3132772"/>
            <a:ext cx="5527167" cy="1968437"/>
            <a:chOff x="2827782" y="3132772"/>
            <a:chExt cx="5527167" cy="1968437"/>
          </a:xfrm>
        </p:grpSpPr>
        <p:sp>
          <p:nvSpPr>
            <p:cNvPr id="10" name="Line 10"/>
            <p:cNvSpPr/>
            <p:nvPr/>
          </p:nvSpPr>
          <p:spPr>
            <a:xfrm>
              <a:off x="6096000" y="3371850"/>
              <a:ext cx="9525" cy="1162050"/>
            </a:xfrm>
            <a:custGeom>
              <a:avLst/>
              <a:gdLst/>
              <a:ahLst/>
              <a:cxnLst/>
              <a:rect l="l" t="t" r="r" b="b"/>
              <a:pathLst>
                <a:path w="9525" h="1162050">
                  <a:moveTo>
                    <a:pt x="0" y="0"/>
                  </a:moveTo>
                  <a:lnTo>
                    <a:pt x="0" y="1162050"/>
                  </a:lnTo>
                </a:path>
              </a:pathLst>
            </a:custGeom>
            <a:noFill/>
            <a:ln w="19050">
              <a:solidFill>
                <a:srgbClr val="565B62"/>
              </a:solidFill>
              <a:custDash>
                <a:ds d="250000" sp="250000"/>
              </a:custDash>
            </a:ln>
          </p:spPr>
        </p:sp>
        <p:sp>
          <p:nvSpPr>
            <p:cNvPr id="11" name="Line 11"/>
            <p:cNvSpPr/>
            <p:nvPr/>
          </p:nvSpPr>
          <p:spPr>
            <a:xfrm>
              <a:off x="6096000" y="3590925"/>
              <a:ext cx="1143000" cy="1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2" name="Line 12"/>
            <p:cNvSpPr/>
            <p:nvPr/>
          </p:nvSpPr>
          <p:spPr>
            <a:xfrm flipH="1">
              <a:off x="4191000" y="4248150"/>
              <a:ext cx="1905000" cy="1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tailEnd type="triangle" w="lg" len="lg"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7485507" y="3459480"/>
              <a:ext cx="86944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甲车头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2827782" y="4116705"/>
              <a:ext cx="86944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乙车头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543294" y="3132772"/>
              <a:ext cx="71546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12 米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4695444" y="4456748"/>
              <a:ext cx="71546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20 米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875276" y="4749165"/>
              <a:ext cx="24414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虚线：刚才相遇的位置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02208" y="5291138"/>
            <a:ext cx="8201787" cy="929449"/>
            <a:chOff x="902208" y="5291138"/>
            <a:chExt cx="8201787" cy="929449"/>
          </a:xfrm>
        </p:grpSpPr>
        <p:sp>
          <p:nvSpPr>
            <p:cNvPr id="19" name="TextBox 19"/>
            <p:cNvSpPr txBox="1"/>
            <p:nvPr/>
          </p:nvSpPr>
          <p:spPr>
            <a:xfrm>
              <a:off x="902970" y="5291138"/>
              <a:ext cx="82010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两边的移动都在帮助两车错开，所以每秒相对通过的长度是：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902208" y="5751195"/>
              <a:ext cx="721309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12 + 20，共 32 米。相对速度就是每秒 32 米。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1-6 火车问题：怎样求需要的时间？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从分析到算式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02970" y="2366962"/>
            <a:ext cx="8352473" cy="878205"/>
            <a:chOff x="902970" y="2366962"/>
            <a:chExt cx="8352473" cy="878205"/>
          </a:xfrm>
        </p:grpSpPr>
        <p:sp>
          <p:nvSpPr>
            <p:cNvPr id="8" name="TextBox 8"/>
            <p:cNvSpPr txBox="1"/>
            <p:nvPr/>
          </p:nvSpPr>
          <p:spPr>
            <a:xfrm>
              <a:off x="902970" y="2366962"/>
              <a:ext cx="667140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两列车要相对通过 480 米，每秒能通过 32 米。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02970" y="2805112"/>
              <a:ext cx="835247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480 里面有多少个 32，就需要多少秒。用 t 表示所求秒数。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p37-formula"/>
              <p:cNvSpPr txBox="1">
                <a:spLocks noGrp="1"/>
              </p:cNvSpPr>
              <p:nvPr/>
            </p:nvSpPr>
            <p:spPr>
              <a:xfrm>
                <a:off x="2286000" y="3571875"/>
                <a:ext cx="7620000" cy="12858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zh-CN" sz="2700" dirty="0">
                          <a:solidFill>
                            <a:srgbClr val="20212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𝑡</m:t>
                      </m:r>
                      <m:r>
                        <a:rPr lang="zh-CN" sz="2700" dirty="0">
                          <a:solidFill>
                            <a:srgbClr val="20212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zh-CN" sz="2700" i="1" dirty="0">
                              <a:solidFill>
                                <a:srgbClr val="202124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260+220</m:t>
                          </m:r>
                        </m:num>
                        <m:den>
                          <m: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12+20</m:t>
                          </m:r>
                        </m:den>
                      </m:f>
                      <m:r>
                        <a:rPr lang="zh-CN" sz="2700" dirty="0">
                          <a:solidFill>
                            <a:srgbClr val="20212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f>
                        <m:fPr>
                          <m:ctrlPr>
                            <a:rPr lang="zh-CN" sz="2700" i="1" dirty="0">
                              <a:solidFill>
                                <a:srgbClr val="202124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Cambria Math"/>
                            </a:rPr>
                          </m:ctrlPr>
                        </m:fPr>
                        <m:num>
                          <m: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480</m:t>
                          </m:r>
                        </m:num>
                        <m:den>
                          <m: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32</m:t>
                          </m:r>
                        </m:den>
                      </m:f>
                      <m:r>
                        <a:rPr lang="zh-CN" sz="2700" dirty="0">
                          <a:solidFill>
                            <a:srgbClr val="20212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=15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11" name="p37-formula"/>
              <p:cNvSpPr txBox="1"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0" y="3571875"/>
                <a:ext cx="7620000" cy="12858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4"/>
          <p:cNvGrpSpPr/>
          <p:nvPr/>
        </p:nvGrpSpPr>
        <p:grpSpPr>
          <a:xfrm>
            <a:off x="902970" y="5300662"/>
            <a:ext cx="7502054" cy="784399"/>
            <a:chOff x="902970" y="5300662"/>
            <a:chExt cx="7502054" cy="784399"/>
          </a:xfrm>
        </p:grpSpPr>
        <p:sp>
          <p:nvSpPr>
            <p:cNvPr id="12" name="TextBox 12"/>
            <p:cNvSpPr txBox="1"/>
            <p:nvPr/>
          </p:nvSpPr>
          <p:spPr>
            <a:xfrm>
              <a:off x="902970" y="5300662"/>
              <a:ext cx="705002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15 秒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。分子对应总路程，分母对应相对速度。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02970" y="5738812"/>
              <a:ext cx="7502054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因为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题目保证答案为整数，这道题可以直接使用整数除法。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 xmlns:a14="http://schemas.microsoft.com/office/drawing/2010/main" xmlns:m="http://schemas.openxmlformats.org/officeDocument/2006/math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1-6 火车问题：完整程序与检查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完整实现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933450" y="2486025"/>
            <a:ext cx="5993688" cy="2717673"/>
            <a:chOff x="933450" y="2486025"/>
            <a:chExt cx="5700332" cy="2717673"/>
          </a:xfrm>
        </p:grpSpPr>
        <p:sp>
          <p:nvSpPr>
            <p:cNvPr id="8" name="Line 8"/>
            <p:cNvSpPr/>
            <p:nvPr/>
          </p:nvSpPr>
          <p:spPr>
            <a:xfrm>
              <a:off x="933450" y="2486025"/>
              <a:ext cx="9525" cy="2628900"/>
            </a:xfrm>
            <a:custGeom>
              <a:avLst/>
              <a:gdLst/>
              <a:ahLst/>
              <a:cxnLst/>
              <a:rect l="l" t="t" r="r" b="b"/>
              <a:pathLst>
                <a:path w="9525" h="2628900">
                  <a:moveTo>
                    <a:pt x="0" y="0"/>
                  </a:moveTo>
                  <a:lnTo>
                    <a:pt x="0" y="262890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70432" y="2506980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&lt;iostream&gt;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70432" y="2887980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 namespace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std;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70432" y="3268980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main() {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70432" y="3649980"/>
              <a:ext cx="546335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cout &lt;&lt; (260 + 220) / (12 + 20)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70432" y="4030980"/>
              <a:ext cx="266460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     &lt;&lt; endl;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170432" y="4411980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0;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70432" y="4792980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134094" y="3151822"/>
            <a:ext cx="1069848" cy="1211771"/>
            <a:chOff x="9134094" y="3151822"/>
            <a:chExt cx="1069848" cy="1211771"/>
          </a:xfrm>
        </p:grpSpPr>
        <p:sp>
          <p:nvSpPr>
            <p:cNvPr id="17" name="TextBox 17"/>
            <p:cNvSpPr txBox="1"/>
            <p:nvPr/>
          </p:nvSpPr>
          <p:spPr>
            <a:xfrm>
              <a:off x="9134094" y="3151822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输出结果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220962" y="3659505"/>
              <a:ext cx="569671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15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18488" y="5554980"/>
            <a:ext cx="6059351" cy="742042"/>
            <a:chOff x="902970" y="5424488"/>
            <a:chExt cx="6059351" cy="742042"/>
          </a:xfrm>
        </p:grpSpPr>
        <p:sp>
          <p:nvSpPr>
            <p:cNvPr id="20" name="TextBox 20"/>
            <p:cNvSpPr txBox="1"/>
            <p:nvPr/>
          </p:nvSpPr>
          <p:spPr>
            <a:xfrm>
              <a:off x="902970" y="5424488"/>
              <a:ext cx="6059351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两个括号</a:t>
              </a:r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中的内容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分别</a:t>
              </a:r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表示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总路程和相对速度。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04494" y="5866448"/>
              <a:ext cx="65" cy="3000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endParaRPr lang="zh-CN" sz="195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1-7 对角线问题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读清题意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02970" y="2338388"/>
            <a:ext cx="8594788" cy="440055"/>
            <a:chOff x="902970" y="2338388"/>
            <a:chExt cx="8594788" cy="440055"/>
          </a:xfrm>
        </p:grpSpPr>
        <p:sp>
          <p:nvSpPr>
            <p:cNvPr id="8" name="TextBox 8"/>
            <p:cNvSpPr txBox="1"/>
            <p:nvPr/>
          </p:nvSpPr>
          <p:spPr>
            <a:xfrm>
              <a:off x="902970" y="2338388"/>
              <a:ext cx="859478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长方形的两条邻边分别长 6 厘米和 9 厘米，求对角线的长度。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23544" y="3249926"/>
            <a:ext cx="4029456" cy="2771203"/>
            <a:chOff x="923544" y="3067050"/>
            <a:chExt cx="4029456" cy="2771203"/>
          </a:xfrm>
        </p:grpSpPr>
        <p:sp>
          <p:nvSpPr>
            <p:cNvPr id="10" name="Rectangle 10"/>
            <p:cNvSpPr/>
            <p:nvPr/>
          </p:nvSpPr>
          <p:spPr>
            <a:xfrm>
              <a:off x="1524000" y="3067050"/>
              <a:ext cx="3429000" cy="2286000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1524000" y="3067050"/>
              <a:ext cx="3429000" cy="2286000"/>
            </a:xfrm>
            <a:custGeom>
              <a:avLst/>
              <a:gdLst/>
              <a:ahLst/>
              <a:cxnLst/>
              <a:rect l="l" t="t" r="r" b="b"/>
              <a:pathLst>
                <a:path w="3429000" h="2286000">
                  <a:moveTo>
                    <a:pt x="0" y="2286000"/>
                  </a:moveTo>
                  <a:lnTo>
                    <a:pt x="3429000" y="0"/>
                  </a:lnTo>
                </a:path>
              </a:pathLst>
            </a:custGeom>
            <a:noFill/>
            <a:ln w="38100">
              <a:solidFill>
                <a:schemeClr val="accent2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2939834" y="5456872"/>
              <a:ext cx="5973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 cm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23544" y="4123372"/>
              <a:ext cx="5973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 cm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3340608" y="3627120"/>
              <a:ext cx="2020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?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160770" y="3426138"/>
            <a:ext cx="4991751" cy="1983105"/>
            <a:chOff x="6160770" y="3243262"/>
            <a:chExt cx="4991751" cy="1983105"/>
          </a:xfrm>
        </p:grpSpPr>
        <p:sp>
          <p:nvSpPr>
            <p:cNvPr id="16" name="TextBox 16"/>
            <p:cNvSpPr txBox="1"/>
            <p:nvPr/>
          </p:nvSpPr>
          <p:spPr>
            <a:xfrm>
              <a:off x="6160770" y="3243262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图中红色的斜线，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6160770" y="3662362"/>
              <a:ext cx="305181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连接两个相对的顶点。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160770" y="4367212"/>
              <a:ext cx="4991751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不能直接 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 + 9</a:t>
              </a:r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算的是沿两条边走，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160770" y="4786312"/>
              <a:ext cx="335470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并不是这条斜线的长度。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1-7 对角线问题：先求长度的平方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补齐数学知识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923544" y="2652230"/>
            <a:ext cx="4029456" cy="2771203"/>
            <a:chOff x="923544" y="3067050"/>
            <a:chExt cx="4029456" cy="2771203"/>
          </a:xfrm>
        </p:grpSpPr>
        <p:sp>
          <p:nvSpPr>
            <p:cNvPr id="10" name="Rectangle 10"/>
            <p:cNvSpPr/>
            <p:nvPr/>
          </p:nvSpPr>
          <p:spPr>
            <a:xfrm>
              <a:off x="1524000" y="3067050"/>
              <a:ext cx="3429000" cy="2286000"/>
            </a:xfrm>
            <a:prstGeom prst="rect">
              <a:avLst/>
            </a:pr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1524000" y="3067050"/>
              <a:ext cx="3429000" cy="2286000"/>
            </a:xfrm>
            <a:custGeom>
              <a:avLst/>
              <a:gdLst/>
              <a:ahLst/>
              <a:cxnLst/>
              <a:rect l="l" t="t" r="r" b="b"/>
              <a:pathLst>
                <a:path w="3429000" h="2286000">
                  <a:moveTo>
                    <a:pt x="0" y="2286000"/>
                  </a:moveTo>
                  <a:lnTo>
                    <a:pt x="3429000" y="0"/>
                  </a:lnTo>
                </a:path>
              </a:pathLst>
            </a:custGeom>
            <a:noFill/>
            <a:ln w="38100">
              <a:solidFill>
                <a:schemeClr val="accent2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4714875" y="5114925"/>
              <a:ext cx="238125" cy="238125"/>
            </a:xfrm>
            <a:custGeom>
              <a:avLst/>
              <a:gdLst/>
              <a:ahLst/>
              <a:cxnLst/>
              <a:rect l="l" t="t" r="r" b="b"/>
              <a:pathLst>
                <a:path w="238125" h="238125">
                  <a:moveTo>
                    <a:pt x="0" y="238125"/>
                  </a:moveTo>
                  <a:lnTo>
                    <a:pt x="0" y="0"/>
                  </a:lnTo>
                  <a:lnTo>
                    <a:pt x="238125" y="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2939834" y="5456872"/>
              <a:ext cx="5973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 cm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23544" y="4123372"/>
              <a:ext cx="5973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6 cm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340608" y="3627120"/>
              <a:ext cx="20208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d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6056757" y="2635085"/>
            <a:ext cx="4261866" cy="1210818"/>
            <a:chOff x="6056757" y="3049905"/>
            <a:chExt cx="4261866" cy="1210818"/>
          </a:xfrm>
        </p:grpSpPr>
        <p:sp>
          <p:nvSpPr>
            <p:cNvPr id="17" name="TextBox 17"/>
            <p:cNvSpPr txBox="1"/>
            <p:nvPr/>
          </p:nvSpPr>
          <p:spPr>
            <a:xfrm>
              <a:off x="6056757" y="3049905"/>
              <a:ext cx="426186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对角线把长方形分成直角三角形。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056757" y="3449955"/>
              <a:ext cx="284835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两条直角边的平方和，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6056757" y="3850005"/>
              <a:ext cx="426186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等于斜边的平方。这叫勾股定理。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p40-formula"/>
              <p:cNvSpPr txBox="1">
                <a:spLocks noGrp="1"/>
              </p:cNvSpPr>
              <p:nvPr/>
            </p:nvSpPr>
            <p:spPr>
              <a:xfrm>
                <a:off x="6048375" y="4138130"/>
                <a:ext cx="5143500" cy="666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zh-CN" sz="24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zh-CN" sz="2400" dirty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𝑑</m:t>
                          </m:r>
                        </m:e>
                        <m:sup>
                          <m:r>
                            <a:rPr lang="zh-CN" sz="2400" dirty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sup>
                      </m:sSup>
                      <m:r>
                        <a:rPr lang="zh-CN" sz="2400" dirty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sSup>
                        <m:sSupPr>
                          <m:ctrlPr>
                            <a:rPr lang="zh-CN" sz="24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zh-CN" sz="2400" dirty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6</m:t>
                          </m:r>
                        </m:e>
                        <m:sup>
                          <m:r>
                            <a:rPr lang="zh-CN" sz="2400" dirty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sup>
                      </m:sSup>
                      <m:r>
                        <a:rPr lang="zh-CN" sz="2400" dirty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+</m:t>
                      </m:r>
                      <m:sSup>
                        <m:sSupPr>
                          <m:ctrlPr>
                            <a:rPr lang="zh-CN" sz="24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zh-CN" sz="2400" dirty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9</m:t>
                          </m:r>
                        </m:e>
                        <m:sup>
                          <m:r>
                            <a:rPr lang="zh-CN" sz="2400" dirty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sup>
                      </m:sSup>
                      <m:r>
                        <a:rPr lang="zh-CN" sz="2400" dirty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=117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21" name="p40-formula"/>
              <p:cNvSpPr txBox="1"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8375" y="4138130"/>
                <a:ext cx="5143500" cy="666750"/>
              </a:xfrm>
              <a:prstGeom prst="rect">
                <a:avLst/>
              </a:prstGeom>
              <a:blipFill>
                <a:blip r:embed="rId3"/>
                <a:stretch>
                  <a:fillRect l="-213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Group 23"/>
          <p:cNvGrpSpPr/>
          <p:nvPr/>
        </p:nvGrpSpPr>
        <p:grpSpPr>
          <a:xfrm>
            <a:off x="904494" y="5952172"/>
            <a:ext cx="7854714" cy="300082"/>
            <a:chOff x="904494" y="5952172"/>
            <a:chExt cx="7854714" cy="300082"/>
          </a:xfrm>
        </p:grpSpPr>
        <p:sp>
          <p:nvSpPr>
            <p:cNvPr id="22" name="TextBox 22"/>
            <p:cNvSpPr txBox="1"/>
            <p:nvPr/>
          </p:nvSpPr>
          <p:spPr>
            <a:xfrm>
              <a:off x="904494" y="5952172"/>
              <a:ext cx="7854714" cy="3000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 表示对角线的长度。我们知道了 d 的平方，还要找出 d 是多少。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 xmlns:a14="http://schemas.microsoft.com/office/drawing/2010/main" xmlns:m="http://schemas.openxmlformats.org/officeDocument/2006/math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1-7 对角线问题：怎样由平方求长度？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332357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理解开平方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02208" y="2360295"/>
            <a:ext cx="7777734" cy="961072"/>
            <a:chOff x="902208" y="2360295"/>
            <a:chExt cx="7777734" cy="961072"/>
          </a:xfrm>
        </p:grpSpPr>
        <p:sp>
          <p:nvSpPr>
            <p:cNvPr id="8" name="TextBox 8"/>
            <p:cNvSpPr txBox="1"/>
            <p:nvPr/>
          </p:nvSpPr>
          <p:spPr>
            <a:xfrm>
              <a:off x="902208" y="2360295"/>
              <a:ext cx="651845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 乘 10 得到 100；11 乘 11 得到 121。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02970" y="2881312"/>
              <a:ext cx="7776972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117 在两者之间，所以对角线的长度在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10 与 11 之间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02970" y="3748088"/>
            <a:ext cx="8685657" cy="440055"/>
            <a:chOff x="902970" y="3748088"/>
            <a:chExt cx="8685657" cy="440055"/>
          </a:xfrm>
        </p:grpSpPr>
        <p:sp>
          <p:nvSpPr>
            <p:cNvPr id="11" name="TextBox 11"/>
            <p:cNvSpPr txBox="1"/>
            <p:nvPr/>
          </p:nvSpPr>
          <p:spPr>
            <a:xfrm>
              <a:off x="902970" y="3748088"/>
              <a:ext cx="8685657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找出这个“平方等于 117 的正数”，就是求 117 的算术平方根。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p41-formula"/>
              <p:cNvSpPr txBox="1">
                <a:spLocks noGrp="1"/>
              </p:cNvSpPr>
              <p:nvPr/>
            </p:nvSpPr>
            <p:spPr>
              <a:xfrm>
                <a:off x="3524250" y="4533900"/>
                <a:ext cx="5143500" cy="7810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zh-CN" sz="2700" dirty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𝑑</m:t>
                      </m:r>
                      <m:r>
                        <a:rPr lang="zh-CN" sz="2700" dirty="0">
                          <a:solidFill>
                            <a:srgbClr val="C00000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zh-CN" sz="2700" i="1" dirty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Cambria Math"/>
                            </a:rPr>
                          </m:ctrlPr>
                        </m:radPr>
                        <m:deg/>
                        <m:e>
                          <m:r>
                            <a:rPr lang="zh-CN" sz="2700" dirty="0">
                              <a:solidFill>
                                <a:srgbClr val="C00000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117</m:t>
                          </m:r>
                        </m:e>
                      </m:rad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13" name="p41-formula"/>
              <p:cNvSpPr txBox="1"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4250" y="4533900"/>
                <a:ext cx="5143500" cy="7810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5"/>
          <p:cNvGrpSpPr/>
          <p:nvPr/>
        </p:nvGrpSpPr>
        <p:grpSpPr>
          <a:xfrm>
            <a:off x="902970" y="5672138"/>
            <a:ext cx="4962897" cy="346249"/>
            <a:chOff x="902970" y="5672138"/>
            <a:chExt cx="4962897" cy="346249"/>
          </a:xfrm>
        </p:grpSpPr>
        <p:sp>
          <p:nvSpPr>
            <p:cNvPr id="14" name="TextBox 14"/>
            <p:cNvSpPr txBox="1"/>
            <p:nvPr/>
          </p:nvSpPr>
          <p:spPr>
            <a:xfrm>
              <a:off x="902970" y="5672138"/>
              <a:ext cx="4962897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C++ 有现成的工具，可以帮我们计算。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 xmlns:a14="http://schemas.microsoft.com/office/drawing/2010/main" xmlns:m="http://schemas.openxmlformats.org/officeDocument/2006/math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1-7 对角线问题：用 sqrt 求平方根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594866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使用数学函数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02970" y="2328862"/>
            <a:ext cx="8125301" cy="849631"/>
            <a:chOff x="902970" y="2328862"/>
            <a:chExt cx="8125301" cy="849631"/>
          </a:xfrm>
        </p:grpSpPr>
        <p:sp>
          <p:nvSpPr>
            <p:cNvPr id="8" name="TextBox 8"/>
            <p:cNvSpPr txBox="1"/>
            <p:nvPr/>
          </p:nvSpPr>
          <p:spPr>
            <a:xfrm>
              <a:off x="902970" y="2328862"/>
              <a:ext cx="547497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这类能完成特定任务的工具，叫作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函数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02970" y="2738438"/>
              <a:ext cx="812530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sqrt 的任务是求算术平方根，把要计算的数写在括号里面。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415034" y="3524250"/>
            <a:ext cx="7971168" cy="619887"/>
            <a:chOff x="1415034" y="3524250"/>
            <a:chExt cx="7971168" cy="619887"/>
          </a:xfrm>
        </p:grpSpPr>
        <p:sp>
          <p:nvSpPr>
            <p:cNvPr id="11" name="TextBox 11"/>
            <p:cNvSpPr txBox="1"/>
            <p:nvPr/>
          </p:nvSpPr>
          <p:spPr>
            <a:xfrm>
              <a:off x="1415034" y="3566160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12" name="Line 12"/>
            <p:cNvSpPr/>
            <p:nvPr/>
          </p:nvSpPr>
          <p:spPr>
            <a:xfrm>
              <a:off x="2257425" y="3743325"/>
              <a:ext cx="1866900" cy="9525"/>
            </a:xfrm>
            <a:custGeom>
              <a:avLst/>
              <a:gdLst/>
              <a:ahLst/>
              <a:cxnLst/>
              <a:rect l="l" t="t" r="r" b="b"/>
              <a:pathLst>
                <a:path w="1866900" h="9525">
                  <a:moveTo>
                    <a:pt x="0" y="0"/>
                  </a:moveTo>
                  <a:lnTo>
                    <a:pt x="186690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3" name="Rectangle 13"/>
            <p:cNvSpPr/>
            <p:nvPr/>
          </p:nvSpPr>
          <p:spPr>
            <a:xfrm>
              <a:off x="4238625" y="3524250"/>
              <a:ext cx="2619375" cy="619125"/>
            </a:xfrm>
            <a:prstGeom prst="roundRect">
              <a:avLst>
                <a:gd name="adj" fmla="val 15385"/>
              </a:avLst>
            </a:prstGeom>
            <a:solidFill>
              <a:schemeClr val="lt2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4909414" y="3674745"/>
              <a:ext cx="126827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sqrt(9)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6972300" y="3743325"/>
              <a:ext cx="1809750" cy="9525"/>
            </a:xfrm>
            <a:custGeom>
              <a:avLst/>
              <a:gdLst/>
              <a:ahLst/>
              <a:cxnLst/>
              <a:rect l="l" t="t" r="r" b="b"/>
              <a:pathLst>
                <a:path w="1809750" h="9525">
                  <a:moveTo>
                    <a:pt x="0" y="0"/>
                  </a:moveTo>
                  <a:lnTo>
                    <a:pt x="1809750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9158859" y="3566160"/>
              <a:ext cx="22734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942975" y="4907857"/>
            <a:ext cx="10597000" cy="772668"/>
            <a:chOff x="942975" y="4631055"/>
            <a:chExt cx="10597000" cy="772668"/>
          </a:xfrm>
        </p:grpSpPr>
        <p:sp>
          <p:nvSpPr>
            <p:cNvPr id="18" name="Line 18"/>
            <p:cNvSpPr/>
            <p:nvPr/>
          </p:nvSpPr>
          <p:spPr>
            <a:xfrm>
              <a:off x="942975" y="4674876"/>
              <a:ext cx="9525" cy="628650"/>
            </a:xfrm>
            <a:custGeom>
              <a:avLst/>
              <a:gdLst/>
              <a:ahLst/>
              <a:cxnLst/>
              <a:rect l="l" t="t" r="r" b="b"/>
              <a:pathLst>
                <a:path w="9525" h="628650">
                  <a:moveTo>
                    <a:pt x="0" y="0"/>
                  </a:moveTo>
                  <a:lnTo>
                    <a:pt x="0" y="62865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1170432" y="4631055"/>
              <a:ext cx="250911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&lt;cmath&gt;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6038469" y="4647248"/>
              <a:ext cx="5501506" cy="3000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1950" dirty="0">
                  <a:solidFill>
                    <a:schemeClr val="dk1"/>
                  </a:solidFill>
                </a:rPr>
                <a:t>必须在代码最前面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先包含提供相关</a:t>
              </a:r>
              <a:r>
                <a:rPr lang="zh-CN" alt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工具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的头文件。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170432" y="4993005"/>
              <a:ext cx="2820086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sqrt(117);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038469" y="5009198"/>
              <a:ext cx="5466240" cy="3000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alt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求平方根的工具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返回的计算结果，再交给 cout。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1-7 对角线问题：用 pow 表示平方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122350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使用 pow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02969" y="2319338"/>
            <a:ext cx="10447763" cy="346249"/>
            <a:chOff x="902970" y="2319338"/>
            <a:chExt cx="7739437" cy="346249"/>
          </a:xfrm>
        </p:grpSpPr>
        <p:sp>
          <p:nvSpPr>
            <p:cNvPr id="8" name="TextBox 8"/>
            <p:cNvSpPr txBox="1"/>
            <p:nvPr/>
          </p:nvSpPr>
          <p:spPr>
            <a:xfrm>
              <a:off x="902970" y="2319338"/>
              <a:ext cx="7739437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计算乘方可以</a:t>
              </a:r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也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使用 pow</a:t>
              </a:r>
              <a:r>
                <a:rPr lang="en-US" alt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工具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  <a:r>
                <a:rPr lang="zh-CN" alt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</a:t>
              </a:r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例如计算 </a:t>
              </a:r>
              <a:r>
                <a:rPr lang="zh-CN" alt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 连乘 3 次，也叫 2 的 3 次方。</a:t>
              </a:r>
              <a:endParaRPr lang="zh-CN" sz="225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p43-math"/>
              <p:cNvSpPr txBox="1">
                <a:spLocks noGrp="1"/>
              </p:cNvSpPr>
              <p:nvPr/>
            </p:nvSpPr>
            <p:spPr>
              <a:xfrm>
                <a:off x="914400" y="3314417"/>
                <a:ext cx="4762500" cy="666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l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zh-CN" sz="2400" i="1" dirty="0">
                              <a:solidFill>
                                <a:srgbClr val="202124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Cambria Math"/>
                            </a:rPr>
                          </m:ctrlPr>
                        </m:sSupPr>
                        <m:e>
                          <m:r>
                            <a:rPr lang="zh-CN" sz="24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e>
                        <m:sup>
                          <m:r>
                            <a:rPr lang="zh-CN" sz="24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3</m:t>
                          </m:r>
                        </m:sup>
                      </m:sSup>
                      <m:r>
                        <a:rPr lang="zh-CN" sz="2400" dirty="0">
                          <a:solidFill>
                            <a:srgbClr val="20212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=2×2×2=8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10" name="p43-math"/>
              <p:cNvSpPr txBox="1"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0" y="3314417"/>
                <a:ext cx="4762500" cy="666750"/>
              </a:xfrm>
              <a:prstGeom prst="rect">
                <a:avLst/>
              </a:prstGeom>
              <a:blipFill>
                <a:blip r:embed="rId3"/>
                <a:stretch>
                  <a:fillRect l="-217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Group 13"/>
          <p:cNvGrpSpPr/>
          <p:nvPr/>
        </p:nvGrpSpPr>
        <p:grpSpPr>
          <a:xfrm>
            <a:off x="6429375" y="3466817"/>
            <a:ext cx="3429838" cy="505587"/>
            <a:chOff x="6429375" y="3181350"/>
            <a:chExt cx="3429838" cy="505587"/>
          </a:xfrm>
        </p:grpSpPr>
        <p:sp>
          <p:nvSpPr>
            <p:cNvPr id="11" name="Line 11"/>
            <p:cNvSpPr/>
            <p:nvPr/>
          </p:nvSpPr>
          <p:spPr>
            <a:xfrm>
              <a:off x="6429375" y="3181350"/>
              <a:ext cx="9525" cy="400050"/>
            </a:xfrm>
            <a:custGeom>
              <a:avLst/>
              <a:gdLst/>
              <a:ahLst/>
              <a:cxnLst/>
              <a:rect l="l" t="t" r="r" b="b"/>
              <a:pathLst>
                <a:path w="9525" h="400050">
                  <a:moveTo>
                    <a:pt x="0" y="0"/>
                  </a:moveTo>
                  <a:lnTo>
                    <a:pt x="0" y="40005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6636258" y="3217545"/>
              <a:ext cx="322295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cout &lt;&lt; pow(2, 3);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02970" y="4747879"/>
            <a:ext cx="8291894" cy="1170666"/>
            <a:chOff x="902970" y="4110038"/>
            <a:chExt cx="8291894" cy="1170666"/>
          </a:xfrm>
        </p:grpSpPr>
        <p:sp>
          <p:nvSpPr>
            <p:cNvPr id="14" name="TextBox 14"/>
            <p:cNvSpPr txBox="1"/>
            <p:nvPr/>
          </p:nvSpPr>
          <p:spPr>
            <a:xfrm>
              <a:off x="902970" y="4110038"/>
              <a:ext cx="829189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第一个数 2 是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底数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，第二个数 3 是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指数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，中间用逗号分开。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902970" y="4548188"/>
              <a:ext cx="712574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pow(6, 2) 求 6 的平方，也可以直接写成 6 * 6。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04494" y="4980622"/>
              <a:ext cx="3629199" cy="3000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pow 使用前同样要包含 cmath。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 xmlns:a14="http://schemas.microsoft.com/office/drawing/2010/main" xmlns:m="http://schemas.openxmlformats.org/officeDocument/2006/math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1-7 对角线问题：从数学式到代码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857375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对应公式与实现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p44-math"/>
              <p:cNvSpPr txBox="1">
                <a:spLocks noGrp="1"/>
              </p:cNvSpPr>
              <p:nvPr/>
            </p:nvSpPr>
            <p:spPr>
              <a:xfrm>
                <a:off x="2857500" y="2247900"/>
                <a:ext cx="6477000" cy="94297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zh-CN" sz="2700" dirty="0">
                          <a:solidFill>
                            <a:srgbClr val="20212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𝑑</m:t>
                      </m:r>
                      <m:r>
                        <a:rPr lang="zh-CN" sz="2700" dirty="0">
                          <a:solidFill>
                            <a:srgbClr val="202124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zh-CN" sz="2700" i="1" dirty="0">
                              <a:solidFill>
                                <a:srgbClr val="202124"/>
                              </a:solidFill>
                              <a:latin typeface="Cambria Math" panose="02040503050406030204" pitchFamily="18" charset="0"/>
                              <a:ea typeface="Cambria Math"/>
                              <a:cs typeface="Cambria Math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zh-CN" sz="2700" i="1" dirty="0">
                                  <a:solidFill>
                                    <a:srgbClr val="202124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sSupPr>
                            <m:e>
                              <m:r>
                                <a:rPr lang="zh-CN" sz="2700" dirty="0">
                                  <a:solidFill>
                                    <a:srgbClr val="202124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6</m:t>
                              </m:r>
                            </m:e>
                            <m:sup>
                              <m:r>
                                <a:rPr lang="zh-CN" sz="2700" dirty="0">
                                  <a:solidFill>
                                    <a:srgbClr val="202124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a:rPr lang="zh-CN" sz="2700" dirty="0">
                              <a:solidFill>
                                <a:srgbClr val="202124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sSup>
                            <m:sSupPr>
                              <m:ctrlPr>
                                <a:rPr lang="zh-CN" sz="2700" i="1" dirty="0">
                                  <a:solidFill>
                                    <a:srgbClr val="202124"/>
                                  </a:solidFill>
                                  <a:latin typeface="Cambria Math" panose="02040503050406030204" pitchFamily="18" charset="0"/>
                                  <a:ea typeface="Cambria Math"/>
                                  <a:cs typeface="Cambria Math"/>
                                </a:rPr>
                              </m:ctrlPr>
                            </m:sSupPr>
                            <m:e>
                              <m:r>
                                <a:rPr lang="zh-CN" sz="2700" dirty="0">
                                  <a:solidFill>
                                    <a:srgbClr val="202124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9</m:t>
                              </m:r>
                            </m:e>
                            <m:sup>
                              <m:r>
                                <a:rPr lang="zh-CN" sz="2700" dirty="0">
                                  <a:solidFill>
                                    <a:srgbClr val="202124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8" name="p44-math"/>
              <p:cNvSpPr txBox="1">
                <a:spLocks noGrp="1"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7500" y="2247900"/>
                <a:ext cx="6477000" cy="942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" name="Group 12"/>
          <p:cNvGrpSpPr/>
          <p:nvPr/>
        </p:nvGrpSpPr>
        <p:grpSpPr>
          <a:xfrm>
            <a:off x="904494" y="3495675"/>
            <a:ext cx="7284568" cy="486537"/>
            <a:chOff x="904494" y="3495675"/>
            <a:chExt cx="7284568" cy="486537"/>
          </a:xfrm>
        </p:grpSpPr>
        <p:sp>
          <p:nvSpPr>
            <p:cNvPr id="9" name="TextBox 9"/>
            <p:cNvSpPr txBox="1"/>
            <p:nvPr/>
          </p:nvSpPr>
          <p:spPr>
            <a:xfrm>
              <a:off x="904494" y="3561398"/>
              <a:ext cx="21198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用乘法表示平方：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4788408" y="3512820"/>
              <a:ext cx="340065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sqrt(6 * 6 + 9 * 9)</a:t>
              </a:r>
            </a:p>
          </p:txBody>
        </p:sp>
        <p:sp>
          <p:nvSpPr>
            <p:cNvPr id="11" name="Line 11"/>
            <p:cNvSpPr/>
            <p:nvPr/>
          </p:nvSpPr>
          <p:spPr>
            <a:xfrm>
              <a:off x="4591050" y="3495675"/>
              <a:ext cx="9525" cy="419100"/>
            </a:xfrm>
            <a:custGeom>
              <a:avLst/>
              <a:gdLst/>
              <a:ahLst/>
              <a:cxnLst/>
              <a:rect l="l" t="t" r="r" b="b"/>
              <a:pathLst>
                <a:path w="9525" h="419100">
                  <a:moveTo>
                    <a:pt x="0" y="0"/>
                  </a:moveTo>
                  <a:lnTo>
                    <a:pt x="0" y="41910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904494" y="4505325"/>
            <a:ext cx="8104899" cy="450723"/>
            <a:chOff x="904494" y="4505325"/>
            <a:chExt cx="8104899" cy="450723"/>
          </a:xfrm>
        </p:grpSpPr>
        <p:sp>
          <p:nvSpPr>
            <p:cNvPr id="13" name="TextBox 13"/>
            <p:cNvSpPr txBox="1"/>
            <p:nvPr/>
          </p:nvSpPr>
          <p:spPr>
            <a:xfrm>
              <a:off x="904494" y="4561522"/>
              <a:ext cx="23167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 pow 表示平方：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4789932" y="4545330"/>
              <a:ext cx="421946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sqrt(pow(6, 2) + pow(9, 2))</a:t>
              </a:r>
            </a:p>
          </p:txBody>
        </p:sp>
        <p:sp>
          <p:nvSpPr>
            <p:cNvPr id="15" name="Line 15"/>
            <p:cNvSpPr/>
            <p:nvPr/>
          </p:nvSpPr>
          <p:spPr>
            <a:xfrm>
              <a:off x="4591050" y="4505325"/>
              <a:ext cx="9525" cy="419100"/>
            </a:xfrm>
            <a:custGeom>
              <a:avLst/>
              <a:gdLst/>
              <a:ahLst/>
              <a:cxnLst/>
              <a:rect l="l" t="t" r="r" b="b"/>
              <a:pathLst>
                <a:path w="9525" h="419100">
                  <a:moveTo>
                    <a:pt x="0" y="0"/>
                  </a:moveTo>
                  <a:lnTo>
                    <a:pt x="0" y="41910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902970" y="5529262"/>
            <a:ext cx="8872622" cy="713468"/>
            <a:chOff x="902970" y="5529262"/>
            <a:chExt cx="8872622" cy="713468"/>
          </a:xfrm>
        </p:grpSpPr>
        <p:sp>
          <p:nvSpPr>
            <p:cNvPr id="17" name="TextBox 17"/>
            <p:cNvSpPr txBox="1"/>
            <p:nvPr/>
          </p:nvSpPr>
          <p:spPr>
            <a:xfrm>
              <a:off x="902970" y="5529262"/>
              <a:ext cx="8872622" cy="34624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两种写法都</a:t>
              </a:r>
              <a:r>
                <a:rPr lang="zh-CN" altLang="en-US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可以，都是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先算出括号里的平方和，再对 117 求平方根。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04494" y="5942648"/>
              <a:ext cx="8104899" cy="30008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alt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注意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外层 sqrt 的括号，要包住整个平方和</a:t>
              </a:r>
              <a:r>
                <a:rPr lang="zh-CN" altLang="en-US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，代表计算其中的平方根</a:t>
              </a:r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 xmlns:a14="http://schemas.microsoft.com/office/drawing/2010/main" xmlns:m="http://schemas.openxmlformats.org/officeDocument/2006/math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/>
          <p:nvPr/>
        </p:nvSpPr>
        <p:spPr>
          <a:xfrm>
            <a:off x="762000" y="1381125"/>
            <a:ext cx="10668000" cy="533400"/>
          </a:xfrm>
          <a:prstGeom prst="rect">
            <a:avLst/>
          </a:prstGeom>
          <a:noFill/>
          <a:ln>
            <a:noFill/>
          </a:ln>
        </p:spPr>
        <p:txBody>
          <a:bodyPr wrap="none" lIns="0" tIns="51435" rIns="0" bIns="0" anchor="t" anchorCtr="0">
            <a:noAutofit/>
          </a:bodyPr>
          <a:lstStyle/>
          <a:p>
            <a:pPr algn="l"/>
            <a:r>
              <a:rPr lang="zh-CN" sz="2700" b="1" dirty="0">
                <a:solidFill>
                  <a:srgbClr val="244D87"/>
                </a:solidFill>
                <a:latin typeface="Consolas"/>
                <a:ea typeface="Microsoft YaHei"/>
                <a:cs typeface="Consolas"/>
              </a:rPr>
              <a:t>例 1-7 对角线问题：完整程序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完整实现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933450" y="2646599"/>
            <a:ext cx="6136033" cy="2800350"/>
            <a:chOff x="933450" y="2486025"/>
            <a:chExt cx="6136033" cy="2800350"/>
          </a:xfrm>
        </p:grpSpPr>
        <p:sp>
          <p:nvSpPr>
            <p:cNvPr id="8" name="Line 8"/>
            <p:cNvSpPr/>
            <p:nvPr/>
          </p:nvSpPr>
          <p:spPr>
            <a:xfrm>
              <a:off x="933450" y="2486025"/>
              <a:ext cx="9525" cy="2800350"/>
            </a:xfrm>
            <a:custGeom>
              <a:avLst/>
              <a:gdLst/>
              <a:ahLst/>
              <a:cxnLst/>
              <a:rect l="l" t="t" r="r" b="b"/>
              <a:pathLst>
                <a:path w="9525" h="2800350">
                  <a:moveTo>
                    <a:pt x="0" y="0"/>
                  </a:moveTo>
                  <a:lnTo>
                    <a:pt x="0" y="2800350"/>
                  </a:lnTo>
                </a:path>
              </a:pathLst>
            </a:custGeom>
            <a:noFill/>
            <a:ln w="38100">
              <a:solidFill>
                <a:schemeClr val="accent1"/>
              </a:solidFill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170432" y="2506980"/>
              <a:ext cx="29755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&lt;iostream&gt;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70432" y="2868930"/>
              <a:ext cx="250911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#include &lt;cmath&gt;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170432" y="3230880"/>
              <a:ext cx="31310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using namespace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std;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70432" y="3592830"/>
              <a:ext cx="188716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int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main() {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170432" y="3954780"/>
              <a:ext cx="5899051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cout &lt;&lt; sqrt(6 * 6 + 9 * 9)</a:t>
              </a:r>
              <a:r>
                <a:rPr lang="zh-CN" alt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&lt;&lt; endl;</a:t>
              </a:r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403661" y="4324629"/>
              <a:ext cx="65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70432" y="4361990"/>
              <a:ext cx="2042655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   </a:t>
              </a:r>
              <a:r>
                <a:rPr lang="zh-CN" sz="2100" dirty="0">
                  <a:solidFill>
                    <a:srgbClr val="0000FF"/>
                  </a:solidFill>
                  <a:latin typeface="+mn-lt"/>
                  <a:ea typeface="+mn-ea"/>
                  <a:cs typeface="+mn-cs"/>
                </a:rPr>
                <a:t>return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 0;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70432" y="4723940"/>
              <a:ext cx="17682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206484" y="3554238"/>
            <a:ext cx="1426807" cy="990028"/>
            <a:chOff x="9206484" y="3237548"/>
            <a:chExt cx="1426807" cy="990028"/>
          </a:xfrm>
        </p:grpSpPr>
        <p:sp>
          <p:nvSpPr>
            <p:cNvPr id="18" name="TextBox 18"/>
            <p:cNvSpPr txBox="1"/>
            <p:nvPr/>
          </p:nvSpPr>
          <p:spPr>
            <a:xfrm>
              <a:off x="9210294" y="3237548"/>
              <a:ext cx="500137" cy="30008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9206484" y="3699510"/>
              <a:ext cx="1426807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10.8167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1384995" cy="4154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模拟练习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模拟练习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22020" y="2405062"/>
            <a:ext cx="7595235" cy="440055"/>
            <a:chOff x="922020" y="2405062"/>
            <a:chExt cx="7595235" cy="440055"/>
          </a:xfrm>
        </p:grpSpPr>
        <p:sp>
          <p:nvSpPr>
            <p:cNvPr id="8" name="TextBox 8"/>
            <p:cNvSpPr txBox="1"/>
            <p:nvPr/>
          </p:nvSpPr>
          <p:spPr>
            <a:xfrm>
              <a:off x="922020" y="2405062"/>
              <a:ext cx="75952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先说每个工具要做什么，再算出下面三个表达式的结果。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54608" y="3179445"/>
            <a:ext cx="3756050" cy="1764792"/>
            <a:chOff x="1054608" y="3179445"/>
            <a:chExt cx="3756050" cy="1764792"/>
          </a:xfrm>
        </p:grpSpPr>
        <p:sp>
          <p:nvSpPr>
            <p:cNvPr id="10" name="TextBox 10"/>
            <p:cNvSpPr txBox="1"/>
            <p:nvPr/>
          </p:nvSpPr>
          <p:spPr>
            <a:xfrm>
              <a:off x="1054608" y="3179445"/>
              <a:ext cx="18013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① sqrt(25)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54608" y="3827145"/>
              <a:ext cx="197906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② pow(3, 2)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54608" y="4474845"/>
              <a:ext cx="37560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③ sqrt(3 * 3 + 4 * 4)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922782" y="5598581"/>
            <a:ext cx="10316718" cy="610418"/>
            <a:chOff x="922782" y="5295900"/>
            <a:chExt cx="10316718" cy="534620"/>
          </a:xfrm>
        </p:grpSpPr>
        <p:sp>
          <p:nvSpPr>
            <p:cNvPr id="14" name="Line 14"/>
            <p:cNvSpPr/>
            <p:nvPr/>
          </p:nvSpPr>
          <p:spPr>
            <a:xfrm>
              <a:off x="933450" y="5295900"/>
              <a:ext cx="10306050" cy="9525"/>
            </a:xfrm>
            <a:custGeom>
              <a:avLst/>
              <a:gdLst/>
              <a:ahLst/>
              <a:cxnLst/>
              <a:rect l="l" t="t" r="r" b="b"/>
              <a:pathLst>
                <a:path w="10306050" h="9525">
                  <a:moveTo>
                    <a:pt x="0" y="0"/>
                  </a:moveTo>
                  <a:lnTo>
                    <a:pt x="103060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922782" y="5507355"/>
              <a:ext cx="65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endParaRPr lang="zh-CN" sz="2100" dirty="0">
                <a:solidFill>
                  <a:schemeClr val="dk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33450" y="5394937"/>
              <a:ext cx="5347618" cy="3231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代码中的 #include &lt;cmath&gt; </a:t>
              </a:r>
              <a:r>
                <a:rPr lang="zh-CN" altLang="en-US" sz="2100" dirty="0">
                  <a:solidFill>
                    <a:schemeClr val="dk1"/>
                  </a:solidFill>
                </a:rPr>
                <a:t>是什么意思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？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4752594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先看括号里，再看工具做什么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练习讲评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41070" y="2405062"/>
            <a:ext cx="7095458" cy="440055"/>
            <a:chOff x="941070" y="2405062"/>
            <a:chExt cx="7095458" cy="440055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405062"/>
              <a:ext cx="7095458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sqrt(25) 得到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。正数 5 乘自己，正好等于 25。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41070" y="3195638"/>
            <a:ext cx="7368064" cy="440055"/>
            <a:chOff x="941070" y="3195638"/>
            <a:chExt cx="7368064" cy="440055"/>
          </a:xfrm>
        </p:grpSpPr>
        <p:sp>
          <p:nvSpPr>
            <p:cNvPr id="10" name="TextBox 10"/>
            <p:cNvSpPr txBox="1"/>
            <p:nvPr/>
          </p:nvSpPr>
          <p:spPr>
            <a:xfrm>
              <a:off x="941070" y="3195638"/>
              <a:ext cx="7368064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pow(3, 2) 得到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9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。第二个参数 2 表示乘方的次数。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1070" y="3976688"/>
            <a:ext cx="6595681" cy="868679"/>
            <a:chOff x="941070" y="3976688"/>
            <a:chExt cx="6595681" cy="868679"/>
          </a:xfrm>
        </p:grpSpPr>
        <p:sp>
          <p:nvSpPr>
            <p:cNvPr id="12" name="TextBox 12"/>
            <p:cNvSpPr txBox="1"/>
            <p:nvPr/>
          </p:nvSpPr>
          <p:spPr>
            <a:xfrm>
              <a:off x="941070" y="3976688"/>
              <a:ext cx="3188113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sqrt(3 * 3 + 4 * 4)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41070" y="4405312"/>
              <a:ext cx="6595681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括号内算出 9 + 16 = 25，再开平方，得到 </a:t>
              </a:r>
              <a:r>
                <a:rPr lang="zh-CN" sz="22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5</a:t>
              </a:r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41832" y="5274663"/>
            <a:ext cx="10278618" cy="619795"/>
            <a:chOff x="941832" y="5172075"/>
            <a:chExt cx="10278618" cy="619795"/>
          </a:xfrm>
        </p:grpSpPr>
        <p:sp>
          <p:nvSpPr>
            <p:cNvPr id="15" name="Line 15"/>
            <p:cNvSpPr/>
            <p:nvPr/>
          </p:nvSpPr>
          <p:spPr>
            <a:xfrm>
              <a:off x="952500" y="5172075"/>
              <a:ext cx="10267950" cy="9525"/>
            </a:xfrm>
            <a:custGeom>
              <a:avLst/>
              <a:gdLst/>
              <a:ahLst/>
              <a:cxnLst/>
              <a:rect l="l" t="t" r="r" b="b"/>
              <a:pathLst>
                <a:path w="10267950" h="9525">
                  <a:moveTo>
                    <a:pt x="0" y="0"/>
                  </a:moveTo>
                  <a:lnTo>
                    <a:pt x="10267950" y="0"/>
                  </a:lnTo>
                </a:path>
              </a:pathLst>
            </a:custGeom>
            <a:noFill/>
            <a:ln w="9525">
              <a:solidFill>
                <a:schemeClr val="accent6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941832" y="5468705"/>
              <a:ext cx="5443798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cmath 提供 sqrt、pow 等数学函数的</a:t>
              </a:r>
              <a:r>
                <a:rPr lang="zh-CN" altLang="en-US" sz="2100" dirty="0">
                  <a:solidFill>
                    <a:schemeClr val="dk1"/>
                  </a:solidFill>
                </a:rPr>
                <a:t>工具</a:t>
              </a: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5539978" cy="415498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altLang="en-US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其他的一些拓展</a:t>
            </a:r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工具：绝对值与取整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拓展参考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22782" y="2326005"/>
            <a:ext cx="8290370" cy="867918"/>
            <a:chOff x="922782" y="2326005"/>
            <a:chExt cx="8290370" cy="867918"/>
          </a:xfrm>
        </p:grpSpPr>
        <p:sp>
          <p:nvSpPr>
            <p:cNvPr id="8" name="TextBox 8"/>
            <p:cNvSpPr txBox="1"/>
            <p:nvPr/>
          </p:nvSpPr>
          <p:spPr>
            <a:xfrm>
              <a:off x="922782" y="2326005"/>
              <a:ext cx="829037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数轴上，−10 离 0 有多远？距离是 10，这就是 −10 的绝对值。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22782" y="2783205"/>
              <a:ext cx="721610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fabs(-10) 得到 10。使用这些工具，也要包含 cmath。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314450" y="3580448"/>
            <a:ext cx="9420225" cy="939736"/>
            <a:chOff x="1314450" y="3580448"/>
            <a:chExt cx="9420225" cy="939736"/>
          </a:xfrm>
        </p:grpSpPr>
        <p:sp>
          <p:nvSpPr>
            <p:cNvPr id="11" name="Line 11"/>
            <p:cNvSpPr/>
            <p:nvPr/>
          </p:nvSpPr>
          <p:spPr>
            <a:xfrm>
              <a:off x="1314450" y="3990975"/>
              <a:ext cx="9420225" cy="9525"/>
            </a:xfrm>
            <a:custGeom>
              <a:avLst/>
              <a:gdLst/>
              <a:ahLst/>
              <a:cxnLst/>
              <a:rect l="l" t="t" r="r" b="b"/>
              <a:pathLst>
                <a:path w="9420225" h="9525">
                  <a:moveTo>
                    <a:pt x="0" y="0"/>
                  </a:moveTo>
                  <a:lnTo>
                    <a:pt x="9420225" y="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10620375" y="3924300"/>
              <a:ext cx="114300" cy="133350"/>
            </a:xfrm>
            <a:custGeom>
              <a:avLst/>
              <a:gdLst/>
              <a:ahLst/>
              <a:cxnLst/>
              <a:rect l="l" t="t" r="r" b="b"/>
              <a:pathLst>
                <a:path w="114300" h="133350">
                  <a:moveTo>
                    <a:pt x="0" y="0"/>
                  </a:moveTo>
                  <a:lnTo>
                    <a:pt x="114300" y="66675"/>
                  </a:lnTo>
                  <a:lnTo>
                    <a:pt x="0" y="13335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1619250" y="3914775"/>
              <a:ext cx="9525" cy="152400"/>
            </a:xfrm>
            <a:custGeom>
              <a:avLst/>
              <a:gdLst/>
              <a:ahLst/>
              <a:cxnLst/>
              <a:rect l="l" t="t" r="r" b="b"/>
              <a:pathLst>
                <a:path w="9525" h="152400">
                  <a:moveTo>
                    <a:pt x="0" y="0"/>
                  </a:moveTo>
                  <a:lnTo>
                    <a:pt x="0" y="1524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4191000" y="3914775"/>
              <a:ext cx="9525" cy="152400"/>
            </a:xfrm>
            <a:custGeom>
              <a:avLst/>
              <a:gdLst/>
              <a:ahLst/>
              <a:cxnLst/>
              <a:rect l="l" t="t" r="r" b="b"/>
              <a:pathLst>
                <a:path w="9525" h="152400">
                  <a:moveTo>
                    <a:pt x="0" y="0"/>
                  </a:moveTo>
                  <a:lnTo>
                    <a:pt x="0" y="1524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15" name="Ellipse 15"/>
            <p:cNvSpPr/>
            <p:nvPr/>
          </p:nvSpPr>
          <p:spPr>
            <a:xfrm>
              <a:off x="3876675" y="3933825"/>
              <a:ext cx="114300" cy="114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429131" y="416814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−3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4058031" y="4168140"/>
              <a:ext cx="28483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−2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523869" y="3580448"/>
              <a:ext cx="5973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−2.1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6953250" y="3914775"/>
              <a:ext cx="9525" cy="152400"/>
            </a:xfrm>
            <a:custGeom>
              <a:avLst/>
              <a:gdLst/>
              <a:ahLst/>
              <a:cxnLst/>
              <a:rect l="l" t="t" r="r" b="b"/>
              <a:pathLst>
                <a:path w="9525" h="152400">
                  <a:moveTo>
                    <a:pt x="0" y="0"/>
                  </a:moveTo>
                  <a:lnTo>
                    <a:pt x="0" y="1524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0" name="Line 20"/>
            <p:cNvSpPr/>
            <p:nvPr/>
          </p:nvSpPr>
          <p:spPr>
            <a:xfrm>
              <a:off x="9525000" y="3914775"/>
              <a:ext cx="9525" cy="152400"/>
            </a:xfrm>
            <a:custGeom>
              <a:avLst/>
              <a:gdLst/>
              <a:ahLst/>
              <a:cxnLst/>
              <a:rect l="l" t="t" r="r" b="b"/>
              <a:pathLst>
                <a:path w="9525" h="152400">
                  <a:moveTo>
                    <a:pt x="0" y="0"/>
                  </a:moveTo>
                  <a:lnTo>
                    <a:pt x="0" y="152400"/>
                  </a:lnTo>
                </a:path>
              </a:pathLst>
            </a:cu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21" name="Ellipse 21"/>
            <p:cNvSpPr/>
            <p:nvPr/>
          </p:nvSpPr>
          <p:spPr>
            <a:xfrm>
              <a:off x="7153275" y="3933825"/>
              <a:ext cx="114300" cy="114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6867906" y="416814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9439656" y="4168140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6971919" y="3580448"/>
              <a:ext cx="4529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2.1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5372481" y="3872865"/>
              <a:ext cx="15156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…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22782" y="4764405"/>
            <a:ext cx="7852181" cy="829818"/>
            <a:chOff x="922782" y="4764405"/>
            <a:chExt cx="7852181" cy="829818"/>
          </a:xfrm>
        </p:grpSpPr>
        <p:sp>
          <p:nvSpPr>
            <p:cNvPr id="27" name="TextBox 27"/>
            <p:cNvSpPr txBox="1"/>
            <p:nvPr/>
          </p:nvSpPr>
          <p:spPr>
            <a:xfrm>
              <a:off x="922782" y="4764405"/>
              <a:ext cx="738572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ceil 向上取整：ceil(2.1) 是 3，ceil(-2.1) 是 −2。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922782" y="5183505"/>
              <a:ext cx="785218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floor 向下取整：floor(2.9) 是 2，floor(-2.1) 是 −3。</a:t>
              </a:r>
            </a:p>
          </p:txBody>
        </p:sp>
      </p:grpSp>
      <p:grpSp>
        <p:nvGrpSpPr>
          <p:cNvPr id="31" name="Group 31"/>
          <p:cNvGrpSpPr/>
          <p:nvPr/>
        </p:nvGrpSpPr>
        <p:grpSpPr>
          <a:xfrm>
            <a:off x="922782" y="5888355"/>
            <a:ext cx="7682560" cy="410718"/>
            <a:chOff x="922782" y="5888355"/>
            <a:chExt cx="7682560" cy="410718"/>
          </a:xfrm>
        </p:grpSpPr>
        <p:sp>
          <p:nvSpPr>
            <p:cNvPr id="30" name="TextBox 30"/>
            <p:cNvSpPr txBox="1"/>
            <p:nvPr/>
          </p:nvSpPr>
          <p:spPr>
            <a:xfrm>
              <a:off x="922782" y="5888355"/>
              <a:ext cx="768256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“向上”指朝较大的数取整。遇到负数时，别只去掉小数部分。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esson-title-slot Placeholder Carrier"/>
          <p:cNvSpPr txBox="1">
            <a:spLocks noGrp="1"/>
          </p:cNvSpPr>
          <p:nvPr>
            <p:ph type="title"/>
          </p:nvPr>
        </p:nvSpPr>
        <p:spPr>
          <a:xfrm>
            <a:off x="748284" y="1432560"/>
            <a:ext cx="5479542" cy="52806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教材中的其他数学工具，暂作查阅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0694" y="846772"/>
            <a:ext cx="106984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950" b="1" dirty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拓展参考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941070" y="2347912"/>
            <a:ext cx="7595235" cy="887731"/>
            <a:chOff x="941070" y="2347912"/>
            <a:chExt cx="7595235" cy="887731"/>
          </a:xfrm>
        </p:grpSpPr>
        <p:sp>
          <p:nvSpPr>
            <p:cNvPr id="8" name="TextBox 8"/>
            <p:cNvSpPr txBox="1"/>
            <p:nvPr/>
          </p:nvSpPr>
          <p:spPr>
            <a:xfrm>
              <a:off x="941070" y="2347912"/>
              <a:ext cx="608076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工具能代我们计算，却不能代我们理解题目。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941070" y="2795588"/>
              <a:ext cx="75952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下面这些名字先留作索引，学到对应数学知识时再来查。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41832" y="3630930"/>
            <a:ext cx="8134883" cy="410718"/>
            <a:chOff x="941832" y="3630930"/>
            <a:chExt cx="8134883" cy="410718"/>
          </a:xfrm>
        </p:grpSpPr>
        <p:sp>
          <p:nvSpPr>
            <p:cNvPr id="11" name="TextBox 11"/>
            <p:cNvSpPr txBox="1"/>
            <p:nvPr/>
          </p:nvSpPr>
          <p:spPr>
            <a:xfrm>
              <a:off x="941832" y="3630930"/>
              <a:ext cx="813488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sin(x)、cos(x)：正弦、余弦。x 用弧度，不能直接填角度数。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41832" y="4421505"/>
            <a:ext cx="4996891" cy="410718"/>
            <a:chOff x="941832" y="4421505"/>
            <a:chExt cx="4996891" cy="410718"/>
          </a:xfrm>
        </p:grpSpPr>
        <p:sp>
          <p:nvSpPr>
            <p:cNvPr id="13" name="TextBox 13"/>
            <p:cNvSpPr txBox="1"/>
            <p:nvPr/>
          </p:nvSpPr>
          <p:spPr>
            <a:xfrm>
              <a:off x="941832" y="4421505"/>
              <a:ext cx="499689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exp(x)：计算自然常数 e 的 x 次方。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41832" y="5183505"/>
            <a:ext cx="7541209" cy="410718"/>
            <a:chOff x="941832" y="5183505"/>
            <a:chExt cx="7541209" cy="410718"/>
          </a:xfrm>
        </p:grpSpPr>
        <p:sp>
          <p:nvSpPr>
            <p:cNvPr id="15" name="TextBox 15"/>
            <p:cNvSpPr txBox="1"/>
            <p:nvPr/>
          </p:nvSpPr>
          <p:spPr>
            <a:xfrm>
              <a:off x="941832" y="5183505"/>
              <a:ext cx="754120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log(x)：计算自然对数，本课涉及的实数计算要求 x &gt; 0。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42594" y="5942648"/>
            <a:ext cx="8813864" cy="381381"/>
            <a:chOff x="942594" y="5942648"/>
            <a:chExt cx="8813864" cy="381381"/>
          </a:xfrm>
        </p:grpSpPr>
        <p:sp>
          <p:nvSpPr>
            <p:cNvPr id="17" name="TextBox 17"/>
            <p:cNvSpPr txBox="1"/>
            <p:nvPr/>
          </p:nvSpPr>
          <p:spPr>
            <a:xfrm>
              <a:off x="942594" y="5942648"/>
              <a:ext cx="88138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这一页不要求记背。当前能用好整数运算、浮点除法、sqrt 和 pow 即可。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202124"/>
      </a:dk1>
      <a:lt1>
        <a:srgbClr val="FFFFFF"/>
      </a:lt1>
      <a:dk2>
        <a:srgbClr val="202124"/>
      </a:dk2>
      <a:lt2>
        <a:srgbClr val="F2F5F8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65B62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202124"/>
      </a:dk1>
      <a:lt1>
        <a:srgbClr val="FFFFFF"/>
      </a:lt1>
      <a:dk2>
        <a:srgbClr val="202124"/>
      </a:dk2>
      <a:lt2>
        <a:srgbClr val="F2F5F8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65B62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7624</Words>
  <Application>Microsoft Office PowerPoint</Application>
  <PresentationFormat>宽屏</PresentationFormat>
  <Paragraphs>547</Paragraphs>
  <Slides>52</Slides>
  <Notes>51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52</vt:i4>
      </vt:variant>
    </vt:vector>
  </HeadingPairs>
  <TitlesOfParts>
    <vt:vector size="59" baseType="lpstr">
      <vt:lpstr>等线</vt:lpstr>
      <vt:lpstr>宋体</vt:lpstr>
      <vt:lpstr>微软雅黑</vt:lpstr>
      <vt:lpstr>Arial</vt:lpstr>
      <vt:lpstr>Cambria Math</vt:lpstr>
      <vt:lpstr>Consolas</vt:lpstr>
      <vt:lpstr>Office Theme</vt:lpstr>
      <vt:lpstr>C++程序与算法</vt:lpstr>
      <vt:lpstr>让电脑帮我们算一算</vt:lpstr>
      <vt:lpstr>同样的 2+4，为什么显示不同？</vt:lpstr>
      <vt:lpstr>乘号和除号，要换成代码的写法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在线评测会怎样检查程序？</vt:lpstr>
      <vt:lpstr>把完整源代码提交上去</vt:lpstr>
      <vt:lpstr>把完整源代码提交上去</vt:lpstr>
      <vt:lpstr>把完整源代码提交上去</vt:lpstr>
      <vt:lpstr>点击递交后，会看到反馈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模拟练习：商和余数分别是多少？</vt:lpstr>
      <vt:lpstr>除得尽，余数就是零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模拟练习</vt:lpstr>
      <vt:lpstr>先看括号里，再看工具做什么</vt:lpstr>
      <vt:lpstr>其他的一些拓展工具：绝对值与取整</vt:lpstr>
      <vt:lpstr>教材中的其他数学工具，暂作查阅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泉 小林</cp:lastModifiedBy>
  <cp:revision>8</cp:revision>
  <dcterms:created xsi:type="dcterms:W3CDTF">2026-10-04T13:09:02Z</dcterms:created>
  <dcterms:modified xsi:type="dcterms:W3CDTF">2026-10-05T09:20:24Z</dcterms:modified>
  <cp:category/>
  <cp:contentStatus/>
  <dc:language>zh-CN</dc:language>
</cp:coreProperties>
</file>