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defaultTextStyle>
    <a:defPPr>
      <a:defRPr lang="zh-CN"/>
    </a:defPPr>
    <a:lvl1pPr marL="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上一课我们用 cout 让程序算出了表达式的结果。这一课要解决一个新问题：如果一道题要连续算好几步，中间的结果放在哪里？答案就是变量，再加上不能被修改的常量。今天的例题都在书本第 1 章 1.3 节，请大家把书翻到第 9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讲分五部分。先认识变量，知道怎样定义一个变量；再学习怎样给变量赋值和初始化。第三部分是课堂练习，把前面学的写法都练一遍。最后学习常量，并用猴子吃桃和评测机队列两道例题把今天的内容串起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先请一位同学读一下例 1-8。账户原来有 100 元，接着存 10 元、花 20 元、全部取出，每做完一次都要输出余额。如果只用上一课的写法，每一行都得自己先算好再写进程序，这就失去了让计算机计算的意义。请大家想一想：第二次计算要用到第一次的结果，这个结果应该存在哪里？我们带着这个问题开始今天的内容，最后的小结会回答它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第一部分我们来认识变量。先弄清楚为什么需要变量、变量放在哪里，再学习怎样定义一个变量、怎样选择类型、怎样起名字。这部分内容是后面所有程序的基础，请大家认真听。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这一段是书本 1.3 节开头的原话，有的问题要经过多个表达式才能算完，需要把中间结果存起来。看下面的余额变化：100 变成 110，再变成 90，最后变成 0，每一步都要用到上一步的结果。变量就是用来保存这些结果的地方，它有一个名字，里面的值可以读出来，也可以改成新的。有的同学会以为变量里的值定下来就不变了，其实"可以变"正是它叫变量的原因。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我们用做菜来打个比方，这段话在书本第 15 页 2.1 节的第一段。原材料相当于要处理的数据，容器相当于变量，操作台相当于内存。不同的食材要用不同的容器，同样，不同的数据也要用不同类型的变量来装。大家记住这三组对应关系，后面讲数据类型时还会用到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内存可以想成很多排小抽屉，每个抽屉都能放一点数据。一个变量要占用几个抽屉，取决于它的类型：常见环境下 int 占 4 个字节，char 占 1 个，double 占 8 个。就像一张照片和一段视频占的空间不一样，装大数据的类型占的地方也更多。这只是一个帮助理解的比喻，字节的知识第 2 章还会细讲。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生活中要用一个柜子，先选合适的柜子，再贴上自己的名字，别人就知道这个柜子有人用了。写程序也一样，先写类型名，再写变量名，最后加分号，比如 int num; 就定义了一个能装整数的变量 num。注意类型名和变量名之间用空格隔开，不是加号。变量一定要先定义才能使用，请大家把这个格式记在书本第 15 页。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这张表整理自书本第 16 页的表 2-1，另外补充了 short 和 bool。整数有 short、int、long long 三种，范围一个比一个大；小数有 float 和 double，double 的精度更高。char 只能装一个字符，bool 只能装真和假。大家不用把范围数字都背下来，平时整数用 int、小数用 double 就够了，int 装不下再换 long long。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看左边两个鞋盒，只写了 A 和 B，想找运动鞋就得一个个打开看。右边写清了运动鞋和皮鞋，一眼就能找到。变量名也是这样，名字能说明用途，过一段时间再看程序也不会糊涂。英文不熟悉可以用拼音，但是不能用中文当变量名。书本第 11 页也提醒我们，全用 a、b、x、y 这样的名字，过一段时间自己都看不懂。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这是书本第 11 页的命名规则。只能用字母、数字、下划线，而且不能以数字开头，所以 1num 不行，num1 可以。int、return 这些词 C++ 已经有用途了，叫关键字，不能拿来当变量名。还要注意大小写，Ans 和 aNS 是两个不同的变量；同一个范围里同一个名字只能定义一次，范围的概念以后学函数时再细讲。有的同学会写 num-1，这里的减号不是下划线，编译器会把它当成减法。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请大家先自己判断，再点击看答案。kkksc03、_1apple、a、iPhone 都合法，其中 a 虽然合法，但看不出用途，不推荐。char 是关键字，kkk@SH 含有 @，11dimensions 以数字开头，这三个都不合法。最后一个 __stdcall 以两个下划线开头，这类名字留给编译器使用，在 Windows 的编译器里它本身就是关键字，所以算非法，我们自己起名时也要避开双下划线。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我们把定义变量的过程归纳成四步：先想好要存什么数据，再选类型，然后起名字，最后写成一条语句。以例 1-8 为例，余额是整数，所以选 int，名字叫 balance，写成 int balance;。现在 balance 已经准备好了，可是里面还没有放进 100 元。怎样把数据放进变量，就是下一部分要学的赋值。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第二部分讲赋值与初始化，也就是怎样把数据放进变量、怎样修改变量的值。这一部分有一个很容易错的地方：程序里的等号和数学里的等号意思不一样，请大家特别留意。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变量定义好以后，用等号把数据放进去，这个等号叫赋值运算符。num = 3; 的意思是把 3 放进 num 里，方向是从右往左。书本第 10 页专门提醒，虽然写的是等号，但并不是说左右两边相等。很多同学刚学时会把它读成"num 等于 3"，建议大家读成"把 3 赋给 num"，这样以后就不容易糊涂。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左边先定义变量，再用一条赋值语句放进数据，这是我们刚学的办法。右边在定义的同时就给出初值，这叫初始化，一句话就完成了两件事。两边执行完的结果完全一样，num1 都是 23，num2 都是 3.14。书本例 1-8 的第一行 int balance = 100; 就是初始化，大家可以对照书本第 10 页的说明看一看。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左边的 num 定义后没有给值，就直接输出了。它里面是什么，谁也说不准，每次运行可能都不一样，所以不能依赖这个结果。右边先给 num 一个确定的值 0，再输出，就没有问题。书本第 15 页用了一个很形象的比喻：没初始化的变量就像别人用过的碗，里面不知道剩了什么。有同学会以为没赋值的变量一定是 0，这是不对的，养成定义时就初始化的习惯最稳妥。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如果要定义好几个同类型的变量，不用写好几行，可以用逗号隔开一次定义。第二行在定义的同时分别给 a 和 b 初值，最后别忘了分号。第三行是容易出错的地方：20 只给了 b，a 仍然没有初值，不能直接拿来用。这个知识点书上没有，请大家抄在书本第 15 页。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num1 一开始是 1。执行第二句时，先算右边的 3 加 5 减 1，得到 7。然后把 7 放进 num1，原来的 1 就被替换掉了，再也找不回来。这就是赋值的覆盖特性，就像往杯子里倒新水之前，要先把旧水倒掉。所以变量里永远只有一个值，就是最后一次放进去的那个。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先请大家猜一猜，执行完以后 num1 和 num2 各是多少。计算机先读出 num2 里的 2，加上 7 得到 9，再把 9 写进 num1，num1 原来的 1 被覆盖。那 num2 呢？它只是被读了一下，读取就像看一眼抽屉里的东西，并不会把东西拿走，所以 num2 还是 2。记住：赋值只改变左边的变量，右边的变量都不受影响。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这一句在数学里是不成立的，num1 怎么可能等于 num1 加 7？但在程序里它完全合法。计算机先看右边，读出 num1 原来的值 1，加 7 得到 8，再把 8 写回 num1。所以右边的 num1 是旧值，左边的 num1 接收新值，两者有先后顺序。书本例 1-8 的 balance = balance + 10 就是这样把余额加上 10 的，大家可以翻到第 10 页对照。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像 num1 = num1 + 7 这样给自己加一个数的操作很常见，C++ 提供了简写 num1 += 7，意思完全一样。减、乘、除、取余也都有对应的写法，书本第 10 页把它们叫作自赋值。看右边的例子，从 10 开始，每一句都在上一句的结果上继续算，最后得到 3。注意 24 除以 3 得 8，8 对 5 取余得 3，这里用的都是上一课学的整数除法和取余。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如果只是加 1 或减 1，还有更短的写法，就是两个加号或两个减号。左边 a 从 5 开始，a++ 变成 6，++a 再变成 7；右边 b 从 8 开始，减两次变成 6。单独写成一句的时候，加号写在前面还是后面没有区别。但放进 cout 这样的语句里就不一样了，下一页我们专门来看。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左边的 y++ 写在 cout 里，先把 y 原来的 5 拿去输出，然后 y 才变成 6，所以下一行输出 6。右边的 ++x 先把 x 加成 6，再拿去输出，所以直接输出 6。记忆方法很简单：加号在后就先用后加，加号在前就先加后用，减号也一样。初学时不建议把 ++ 写进复杂的表达式里，单独写成一句最不容易出错。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这一部分学过的写法放在一张表里。不管是普通赋值、自己更新，还是复合赋值和自增自减，本质都是同一件事：先算出右边的值，再写入左边的变量。初始化是在定义变量时顺便给值，只能在定义的那一句里写。接下来进入课堂练习，请大家用这条规则去分析每一道题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第三部分是课堂练习。每道题请大家先自己想、自己写，再点击看答案。做题时记住两条：先算右边再写左边，双引号里的内容原样输出。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请大家逐句判断，并说出理由。第一句 23 = a 是错的，23 是一个数字，不能往数字里放东西；第三句 x + y = z 也是错的，x + y 是一个算式，同样不能接收值。第二句和第四句都正确，先算右边，再把结果放进左边的 a。判断的关键就一条：等号左边必须是一个变量。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请一位同学来描述一下这两句是怎样执行的。参考答案：先算右边 num + 1，num 是 7，所以得到 8；再把 8 写回 num，num 变成 8。简便写法可以是 num += 1，也可以写 num++。注意这几种写法只选一种，如果连着写两句，num 就加了两次。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这三句是分别执行的，每次都从 num1 为 5、num2 为 0、num3 为 8 开始。第一句 num1 乘 num1 是 25，写回 num1，其余不变；第二句把 num1 的 5 复制给 num2，num1 自己还是 5。第三句 num1 加 num3 等于 13，写进 num2。红色的是被改写的那个变量，每一句只改变等号左边的一个变量，这和我们前面总结的规则一致。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请大家看看这个程序哪里出了问题。main 里一上来就给 num 赋值，可是前面从来没有定义过 num，编译器根本不认识它，会报类似 num was not declared 的错误。改法就是先定义：加一句 int num;，或者直接写成 int num = 30;。以后看到 not declared 这样的报错，第一反应就是检查变量有没有定义、名字有没有写错。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两段代码只差在加号的位置，请大家先写下自己的答案。代码 A 是前置，先加后用，num1 先变成 1，再把 1 交给 num2，所以输出 1 1。代码 B 是后置，先用后加，num2 拿到的是 num1 原来的 0，之后 num1 才变成 1，所以输出 1 0。两段最后 num1 都是 1，区别只在 num2 拿到的是加之前还是加之后的值。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这四句都和 x、y 有关，但输出完全不同，请大家逐句预测。第一句没有引号，x + y 先算出 11；第二句 x+y 在双引号里，原样输出 x+y。第三句依次输出 x 的值 5、加号、y 的值 6，得到 5+6；第四句先输出提示文字 x+y=，再输出计算结果 11。这就是变量和字符串的区别，判断时先找双引号。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两段代码只差一个赋值号，结果却不一样。代码 A 里 num + 1 确实算出了 1，可是这个结果没有放回任何变量，算完就丢了，num 还是 0。代码 B 用等号把 1 写回了 num，所以输出 1。有的同学觉得写了加 1 变量就会变，其实只有赋值才能改变变量。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第一课我们就写过 cout &lt;&lt; "a"，当时只知道要加双引号，现在可以解释原因了。因为我们完全可以定义一个叫 a 的变量。不加引号，计算机会去找变量 a，输出它的值 5；加了双引号，计算机就知道这是一段文字，原样输出字母 a。所以双引号是告诉计算机：这里是文字，不是变量。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现在回到开头的例 1-8，请大家先自己写，再和书上第 10 页的程序对照。第一行定义 balance 并初始化为 100，然后加 10 输出 110，减 20 输出 90，最后直接赋值为 0 输出 0。balance = 0 说明还可以直接给变量赋一个数，原来的 90 被覆盖。书上建议大家把加 10 那一句改成 balance += 10 试一试，运行结果是一样的。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变量的值可以改变，那有没有不能改变的量呢？这就是第四部分要学的常量。我们先认识直接写在代码里的常量，再学习用 const 给固定的值起名字。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cout 后面除了写字符串，还可以直接写数字、字符，这些写在代码里、运行时不会变的值就是常量。16 是整型常量，0.8 是浮点型常量。单引号括起来的一个字符是字符常量，双引号括起来的是字符串常量，单引号里只能放一个字符。这一页先认识写法，字符和字符串第 2 章再细讲。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请看书本第 10 页的例 1-9，要求圆的周长、面积和球的体积。三个公式里都有 π，如果每次都手写 3.141593，写三遍就可能抄错一次。用一个变量 PI 装起来当然方便，但变量是可以被修改的，万一哪一行不小心给 PI 赋了别的值，后面的结果就全错了。圆周率在程序运行中是不应该变的，有没有办法让计算机帮我们守住它？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只要在定义变量的语句前面加上 const，变量就变成了常量。const 是一个关键字，意思是不可修改；后面的类型、名字、初始值和定义变量完全一样。常量名习惯用大写字母，比如 PI，这样一看就知道它是常量。注意，名字大写只是习惯，并不能阻止修改，起作用的是 const 这个关键字。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常量有两个特点。第一，定义时必须给初值，因为以后再也没有机会给它赋值了，所以只写 const double PI; 会编译出错。第二，定义之后不能再赋值，PI = 4.1 这句编译器会直接报错。这正是我们想要的效果：如果不小心改了圆周率，编译器会马上提醒我们。大家可以在电脑上试一试，看看编译器给出的错误提示是什么样的。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这是书上例 1-9 的完整程序，PI 用 const 定义成常量，后面三行都用到它。pow(r, 3) 是 r 的三次方，上一课学过，用它要包含 cmath。请特别注意最后一行，不能写成 4 / 3，因为两个整数相除得到的是 1，球的体积就算错了，写成 4.0 / 3 才是 1.333。运行结果是 31.4159、78.5398 和 523.599，大家可以上机验证。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书本第 11 页还介绍了另一种方法，叫宏定义，写成 #define PI 3.141593。它的作用是在编译时把后面代码里所有的 PI 替换成 3.141593，所以不需要写类型，末尾也不加分号。我们这门课推荐用 const，因为能看清类型，出错时编译器的提示也更清楚。以后在书上和别人的代码里看到 #define，要能认出来它在做什么。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最后一部分我们用两道例题，把变量、赋值和常量的知识综合起来。猴子吃桃要用变量反复更新，评测机队列要用多个变量保存中间结果。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请看书本第 11 页的猴子吃桃。正着算的话，第一天有多少个桃子是未知的，没法下手。但第四天剩 1 个是已知的，我们可以倒着推：猴子每天是先吃一半再多吃一个，倒回去就是先把多吃的一个还回来，再翻倍。第四天 1 个，加 1 乘 2 得到第三天 4 个，再得到第二天 10 个、第一天 22 个。这种从结果往回推的方法，以后学递推时还会经常用到。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程序里只用了一个变量 num，从第四天的 1 开始，每执行一次 num = (num + 1) * 2 就往前推一天。执行三次后 num 就是第一天的桃子数 22。我们再正着验证一遍：22 吃掉一半 11 个再多吃 1 个，剩 10；然后剩 4；最后剩 1，完全符合题意。书上说也可以写成一行算式，但分步写能看清每一天的过程，这正是变量的好处。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这道例题是选读内容，书本第 12 页。难点在于评测机在评测的同时，还不断有新程序加进队列，所以不是简单的除法。这和小学数学的牛吃草问题一样：草在吃，草也在长。我们分几步来算，每一步的结果都用一个变量存起来。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先统一单位：假设一台评测机一分钟评测一份程序。8 台评测 30 分钟，一共评测了 240 份；10 台评测 6 分钟，一共评测了 60 份。这些程序都由两部分组成：原有的队列，加上这段时间新提交的。原有队列两次是一样的，那多出来的 180 份是从哪来的？请大家想一想。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把两个式子相减，原有队列被消掉，剩下的就是：多用的 24 分钟里，新提交了 180 份程序。所以每分钟新增 180 除以 24，等于 7.5 份。这个增长速度我们用一个变量 inc_rate 存起来，inc 是增加，rate 是速度，名字一看就懂。因为结果是 7.5，变量要用 double，计算时乘 1.0 避免两个整数相除丢掉小数，这在上一课已经学过。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有了增长速度，就能求原有队列：10 台 6 分钟评测了 60 份，其中 6 乘 7.5 等于 45 份是新提交的，所以原有队列是 15 份，存进 init_num。要求 10 分钟评测完，一共要评测原有的 15 份加上 10 分钟新增的 75 份，共 90 份。每台评测机 10 分钟能评测 10 份，所以需要 9 台，存进 ans。大家看，一个难题被拆成了三小步，每一步的结果都放进一个变量里。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这是书上的完整程序。前两行把题目给的数据都存进变量，n 表示台数，t 表示时间。接下来三行分别算出增长速度、原有队列和答案，正好对应我们刚才的三步。书上特别提醒，变量名不用很长，但要一看就知道是干什么的，如果都叫 a、b、c，过几天自己都看不懂。运行结果是 9，和我们手算的一样。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最后回答开头的问题：程序怎样记住余额？就是用变量 balance 把当前余额存起来，每次操作后用赋值把新余额写回去。今天学了五点：变量要先定义后使用，常用类型是 int 和 double，变量名要合法而且见名知意。等号是赋值，先算右边再写左边，加等于和加加是它的简写；const 定义的常量必须初始化，之后不能修改。请大家课后对照书本第 9 到 12 页，把今天的笔记再整理一遍。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课后请完成课后习题，并把书上例 1-8 到例 1-11 的程序都亲手输入电脑运行一遍，这就是书本第 13 页的习题 1-3。猴子吃桃请再理解一遍，可以试着把第四天剩下的桃子数改一改，看看程序哪里要跟着改。下一讲学习 cin 控制台输入。请大家带着问题预习：例 1-8 的 100 元是写死在程序里的，怎样才能让用户自己输入呢？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250"/>
            </a:lvl1pPr>
          </a:lstStyle>
          <a:p>
            <a:pPr marL="0" indent="0" algn="ctr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5400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2184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586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100"/>
            </a:lvl1pPr>
          </a:lstStyle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2550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12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250"/>
            </a:lvl1pPr>
          </a:lstStyle>
          <a:p>
            <a:pPr marL="0" indent="0" algn="ctr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4200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32515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xStyles>
    <p:titleStyle>
      <a:lvl1pPr algn="ctr" defTabSz="457200" rtl="0" eaLnBrk="1" latinLnBrk="0" hangingPunct="1">
        <a:spcBef>
          <a:spcPct val="0"/>
        </a:spcBef>
        <a:buNone/>
        <a:defRPr lang="zh-CN"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lang="zh-CN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lang="zh-CN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lang="zh-CN"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lang="zh-C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lang="zh-CN"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lang="zh-CN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lang="zh-CN"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lang="zh-CN"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>
            <a:spLocks noGrp="1"/>
          </p:cNvSpPr>
          <p:nvPr>
            <p:ph type="title"/>
          </p:nvPr>
        </p:nvSpPr>
        <p:spPr>
          <a:xfrm>
            <a:off x="4259580" y="2520950"/>
            <a:ext cx="367284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变量与常量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688661" y="3467100"/>
            <a:ext cx="4814678" cy="498729"/>
            <a:chOff x="3688661" y="3467100"/>
            <a:chExt cx="4814678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688661" y="3467100"/>
              <a:ext cx="481467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第1章 简简单单写程序 · 1.3 节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59181"/>
            <a:chOff x="3143250" y="4248150"/>
            <a:chExt cx="5905500" cy="559181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511040" y="4425950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让程序记住计算的中间结果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939800"/>
            <a:ext cx="2299716" cy="819150"/>
            <a:chOff x="4946142" y="9398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9398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429000" y="1905000"/>
            <a:ext cx="5334000" cy="590550"/>
            <a:chOff x="3429000" y="1905000"/>
            <a:chExt cx="5334000" cy="590550"/>
          </a:xfrm>
        </p:grpSpPr>
        <p:sp>
          <p:nvSpPr>
            <p:cNvPr id="6" name="Rectangle 6"/>
            <p:cNvSpPr/>
            <p:nvPr/>
          </p:nvSpPr>
          <p:spPr>
            <a:xfrm>
              <a:off x="3429000" y="190500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543300" y="19907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667145" y="20574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41470" y="2016125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认识变量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429000" y="2686050"/>
            <a:ext cx="5334000" cy="590550"/>
            <a:chOff x="3429000" y="2686050"/>
            <a:chExt cx="5334000" cy="590550"/>
          </a:xfrm>
        </p:grpSpPr>
        <p:sp>
          <p:nvSpPr>
            <p:cNvPr id="11" name="Rectangle 11"/>
            <p:cNvSpPr/>
            <p:nvPr/>
          </p:nvSpPr>
          <p:spPr>
            <a:xfrm>
              <a:off x="3429000" y="268605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543300" y="27717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667145" y="28384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41470" y="2797175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赋值与初始化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429000" y="3467100"/>
            <a:ext cx="5334000" cy="590550"/>
            <a:chOff x="3429000" y="3467100"/>
            <a:chExt cx="5334000" cy="590550"/>
          </a:xfrm>
        </p:grpSpPr>
        <p:sp>
          <p:nvSpPr>
            <p:cNvPr id="16" name="Rectangle 16"/>
            <p:cNvSpPr/>
            <p:nvPr/>
          </p:nvSpPr>
          <p:spPr>
            <a:xfrm>
              <a:off x="3429000" y="346710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43300" y="35528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67145" y="36195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41470" y="3578225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课堂练习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429000" y="4248150"/>
            <a:ext cx="5334000" cy="590550"/>
            <a:chOff x="3429000" y="4248150"/>
            <a:chExt cx="5334000" cy="590550"/>
          </a:xfrm>
        </p:grpSpPr>
        <p:sp>
          <p:nvSpPr>
            <p:cNvPr id="21" name="Rectangle 21"/>
            <p:cNvSpPr/>
            <p:nvPr/>
          </p:nvSpPr>
          <p:spPr>
            <a:xfrm>
              <a:off x="3429000" y="424815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543300" y="43338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667145" y="44005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41470" y="4359275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常量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3429000" y="5029200"/>
            <a:ext cx="5334000" cy="590550"/>
            <a:chOff x="3429000" y="5029200"/>
            <a:chExt cx="5334000" cy="590550"/>
          </a:xfrm>
        </p:grpSpPr>
        <p:sp>
          <p:nvSpPr>
            <p:cNvPr id="26" name="Rectangle 26"/>
            <p:cNvSpPr/>
            <p:nvPr/>
          </p:nvSpPr>
          <p:spPr>
            <a:xfrm>
              <a:off x="3429000" y="502920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543300" y="51149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667145" y="51816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141470" y="5140325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综合例题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29956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1-8 存钱：程序怎样记住余额？</a:t>
            </a:r>
          </a:p>
        </p:txBody>
      </p:sp>
      <p:grpSp>
        <p:nvGrpSpPr>
          <p:cNvPr id="10" name="problem"/>
          <p:cNvGrpSpPr/>
          <p:nvPr/>
        </p:nvGrpSpPr>
        <p:grpSpPr>
          <a:xfrm>
            <a:off x="826770" y="2116455"/>
            <a:ext cx="7378165" cy="440055"/>
            <a:chOff x="826770" y="2116455"/>
            <a:chExt cx="7378165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826770" y="2116455"/>
              <a:ext cx="73781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Uim 的银行账户里面有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 元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。经过了下面三次操作：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346978" y="6121400"/>
            <a:ext cx="2013680" cy="264033"/>
            <a:chOff x="9346978" y="6121400"/>
            <a:chExt cx="2013680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346978" y="6121400"/>
              <a:ext cx="20136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P9 · 1.3 节 例 1-8</a:t>
              </a:r>
            </a:p>
          </p:txBody>
        </p:sp>
      </p:grpSp>
      <p:grpSp>
        <p:nvGrpSpPr>
          <p:cNvPr id="25" name="steps"/>
          <p:cNvGrpSpPr/>
          <p:nvPr/>
        </p:nvGrpSpPr>
        <p:grpSpPr>
          <a:xfrm>
            <a:off x="826770" y="2789872"/>
            <a:ext cx="9822180" cy="1740853"/>
            <a:chOff x="826770" y="2789872"/>
            <a:chExt cx="9822180" cy="1740853"/>
          </a:xfrm>
        </p:grpSpPr>
        <p:sp>
          <p:nvSpPr>
            <p:cNvPr id="13" name="Rectangle 13"/>
            <p:cNvSpPr/>
            <p:nvPr/>
          </p:nvSpPr>
          <p:spPr>
            <a:xfrm>
              <a:off x="838200" y="2789872"/>
              <a:ext cx="1238250" cy="8382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4359" y="3062288"/>
              <a:ext cx="9459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 元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71700" y="3053715"/>
              <a:ext cx="381000" cy="310515"/>
            </a:xfrm>
            <a:custGeom>
              <a:avLst/>
              <a:gdLst/>
              <a:ahLst/>
              <a:cxnLst/>
              <a:rect l="l" t="t" r="r" b="b"/>
              <a:pathLst>
                <a:path w="381000" h="310515">
                  <a:moveTo>
                    <a:pt x="0" y="86677"/>
                  </a:moveTo>
                  <a:lnTo>
                    <a:pt x="257175" y="86677"/>
                  </a:lnTo>
                  <a:lnTo>
                    <a:pt x="257175" y="0"/>
                  </a:lnTo>
                  <a:lnTo>
                    <a:pt x="381000" y="155257"/>
                  </a:lnTo>
                  <a:lnTo>
                    <a:pt x="257175" y="310515"/>
                  </a:lnTo>
                  <a:lnTo>
                    <a:pt x="257175" y="223838"/>
                  </a:lnTo>
                  <a:lnTo>
                    <a:pt x="0" y="2238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2647950" y="2789872"/>
              <a:ext cx="2286000" cy="838200"/>
            </a:xfrm>
            <a:prstGeom prst="roundRect">
              <a:avLst>
                <a:gd name="adj" fmla="val 9091"/>
              </a:avLst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995784" y="3062605"/>
              <a:ext cx="159033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存入 10 元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29200" y="3053715"/>
              <a:ext cx="381000" cy="310515"/>
            </a:xfrm>
            <a:custGeom>
              <a:avLst/>
              <a:gdLst/>
              <a:ahLst/>
              <a:cxnLst/>
              <a:rect l="l" t="t" r="r" b="b"/>
              <a:pathLst>
                <a:path w="381000" h="310515">
                  <a:moveTo>
                    <a:pt x="0" y="86677"/>
                  </a:moveTo>
                  <a:lnTo>
                    <a:pt x="257175" y="86677"/>
                  </a:lnTo>
                  <a:lnTo>
                    <a:pt x="257175" y="0"/>
                  </a:lnTo>
                  <a:lnTo>
                    <a:pt x="381000" y="155257"/>
                  </a:lnTo>
                  <a:lnTo>
                    <a:pt x="257175" y="310515"/>
                  </a:lnTo>
                  <a:lnTo>
                    <a:pt x="257175" y="223838"/>
                  </a:lnTo>
                  <a:lnTo>
                    <a:pt x="0" y="2238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505450" y="2789872"/>
              <a:ext cx="2286000" cy="838200"/>
            </a:xfrm>
            <a:prstGeom prst="roundRect">
              <a:avLst>
                <a:gd name="adj" fmla="val 9091"/>
              </a:avLst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570582" y="3062605"/>
              <a:ext cx="2155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购物花掉 20 元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886700" y="3053715"/>
              <a:ext cx="381000" cy="310515"/>
            </a:xfrm>
            <a:custGeom>
              <a:avLst/>
              <a:gdLst/>
              <a:ahLst/>
              <a:cxnLst/>
              <a:rect l="l" t="t" r="r" b="b"/>
              <a:pathLst>
                <a:path w="381000" h="310515">
                  <a:moveTo>
                    <a:pt x="0" y="86677"/>
                  </a:moveTo>
                  <a:lnTo>
                    <a:pt x="257175" y="86677"/>
                  </a:lnTo>
                  <a:lnTo>
                    <a:pt x="257175" y="0"/>
                  </a:lnTo>
                  <a:lnTo>
                    <a:pt x="381000" y="155257"/>
                  </a:lnTo>
                  <a:lnTo>
                    <a:pt x="257175" y="310515"/>
                  </a:lnTo>
                  <a:lnTo>
                    <a:pt x="257175" y="223838"/>
                  </a:lnTo>
                  <a:lnTo>
                    <a:pt x="0" y="2238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62950" y="2789872"/>
              <a:ext cx="2286000" cy="838200"/>
            </a:xfrm>
            <a:prstGeom prst="roundRect">
              <a:avLst>
                <a:gd name="adj" fmla="val 9091"/>
              </a:avLst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809730" y="3062605"/>
              <a:ext cx="13924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全部取出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6770" y="4090670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要求：在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每次操作后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输出账户余额，并使用换行符隔开。</a:t>
              </a:r>
            </a:p>
          </p:txBody>
        </p:sp>
      </p:grpSp>
      <p:grpSp>
        <p:nvGrpSpPr>
          <p:cNvPr id="30" name="question"/>
          <p:cNvGrpSpPr/>
          <p:nvPr/>
        </p:nvGrpSpPr>
        <p:grpSpPr>
          <a:xfrm>
            <a:off x="838200" y="4801552"/>
            <a:ext cx="10515600" cy="1149668"/>
            <a:chOff x="838200" y="4801552"/>
            <a:chExt cx="10515600" cy="1149668"/>
          </a:xfrm>
        </p:grpSpPr>
        <p:sp>
          <p:nvSpPr>
            <p:cNvPr id="26" name="Rectangle 26"/>
            <p:cNvSpPr/>
            <p:nvPr/>
          </p:nvSpPr>
          <p:spPr>
            <a:xfrm>
              <a:off x="838200" y="4801552"/>
              <a:ext cx="10515600" cy="1149668"/>
            </a:xfrm>
            <a:prstGeom prst="roundRect">
              <a:avLst>
                <a:gd name="adj" fmla="val 662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801552"/>
              <a:ext cx="47625" cy="11496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7082" y="502666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03832" y="4950460"/>
              <a:ext cx="8022336" cy="842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98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上一课学的表达式算完就结束了。这道题要连续算三次，每一次都要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接着上一次的结果算。那么，这个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中间结果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应该放在哪里？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认识变量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152745" y="4038600"/>
            <a:ext cx="5886511" cy="308991"/>
            <a:chOff x="3152745" y="4038600"/>
            <a:chExt cx="588651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152745" y="4038600"/>
              <a:ext cx="588651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为什么需要变量 · 变量与内存 · 定义变量 · 数据类型 · 变量名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为什么需要变量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44700"/>
            <a:ext cx="7201662" cy="752856"/>
            <a:chOff x="828294" y="2044700"/>
            <a:chExt cx="720166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44700"/>
              <a:ext cx="720166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有的问题需要通过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多个表达式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计算才能解决，因此需要有一个办法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能够储存计算的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中间结果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。这时，可以使用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来满足这个要求。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392412" y="6121400"/>
            <a:ext cx="1968246" cy="264033"/>
            <a:chOff x="9392412" y="6121400"/>
            <a:chExt cx="1968246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392412" y="6121400"/>
              <a:ext cx="196824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P9 · 1.3 节第一段</a:t>
              </a:r>
            </a:p>
          </p:txBody>
        </p:sp>
      </p:grpSp>
      <p:grpSp>
        <p:nvGrpSpPr>
          <p:cNvPr id="28" name="flow"/>
          <p:cNvGrpSpPr/>
          <p:nvPr/>
        </p:nvGrpSpPr>
        <p:grpSpPr>
          <a:xfrm>
            <a:off x="829437" y="3149600"/>
            <a:ext cx="9457563" cy="1136650"/>
            <a:chOff x="829437" y="3149600"/>
            <a:chExt cx="9457563" cy="1136650"/>
          </a:xfrm>
        </p:grpSpPr>
        <p:sp>
          <p:nvSpPr>
            <p:cNvPr id="13" name="TextBox 13"/>
            <p:cNvSpPr txBox="1"/>
            <p:nvPr/>
          </p:nvSpPr>
          <p:spPr>
            <a:xfrm>
              <a:off x="829437" y="3149600"/>
              <a:ext cx="70218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在例 1-8 中，余额要一笔一笔地往下算，每算完一笔都要先记下来：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143000" y="3619500"/>
              <a:ext cx="1428750" cy="666750"/>
            </a:xfrm>
            <a:prstGeom prst="roundRect">
              <a:avLst>
                <a:gd name="adj" fmla="val 1142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578635" y="376555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667000" y="3829050"/>
              <a:ext cx="952500" cy="247650"/>
            </a:xfrm>
            <a:custGeom>
              <a:avLst/>
              <a:gdLst/>
              <a:ahLst/>
              <a:cxnLst/>
              <a:rect l="l" t="t" r="r" b="b"/>
              <a:pathLst>
                <a:path w="952500" h="247650">
                  <a:moveTo>
                    <a:pt x="0" y="69342"/>
                  </a:moveTo>
                  <a:lnTo>
                    <a:pt x="828675" y="69342"/>
                  </a:lnTo>
                  <a:lnTo>
                    <a:pt x="828675" y="0"/>
                  </a:lnTo>
                  <a:lnTo>
                    <a:pt x="952500" y="123825"/>
                  </a:lnTo>
                  <a:lnTo>
                    <a:pt x="828675" y="247650"/>
                  </a:lnTo>
                  <a:lnTo>
                    <a:pt x="828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792349" y="3575050"/>
              <a:ext cx="7018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存入 10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714750" y="3619500"/>
              <a:ext cx="142875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150385" y="376555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110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5238750" y="3829050"/>
              <a:ext cx="952500" cy="247650"/>
            </a:xfrm>
            <a:custGeom>
              <a:avLst/>
              <a:gdLst/>
              <a:ahLst/>
              <a:cxnLst/>
              <a:rect l="l" t="t" r="r" b="b"/>
              <a:pathLst>
                <a:path w="952500" h="247650">
                  <a:moveTo>
                    <a:pt x="0" y="69342"/>
                  </a:moveTo>
                  <a:lnTo>
                    <a:pt x="828675" y="69342"/>
                  </a:lnTo>
                  <a:lnTo>
                    <a:pt x="828675" y="0"/>
                  </a:lnTo>
                  <a:lnTo>
                    <a:pt x="952500" y="123825"/>
                  </a:lnTo>
                  <a:lnTo>
                    <a:pt x="828675" y="247650"/>
                  </a:lnTo>
                  <a:lnTo>
                    <a:pt x="828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364099" y="3575050"/>
              <a:ext cx="7018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花掉 20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286500" y="3619500"/>
              <a:ext cx="142875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810985" y="376555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810500" y="3829050"/>
              <a:ext cx="952500" cy="247650"/>
            </a:xfrm>
            <a:custGeom>
              <a:avLst/>
              <a:gdLst/>
              <a:ahLst/>
              <a:cxnLst/>
              <a:rect l="l" t="t" r="r" b="b"/>
              <a:pathLst>
                <a:path w="952500" h="247650">
                  <a:moveTo>
                    <a:pt x="0" y="69342"/>
                  </a:moveTo>
                  <a:lnTo>
                    <a:pt x="828675" y="69342"/>
                  </a:lnTo>
                  <a:lnTo>
                    <a:pt x="828675" y="0"/>
                  </a:lnTo>
                  <a:lnTo>
                    <a:pt x="952500" y="123825"/>
                  </a:lnTo>
                  <a:lnTo>
                    <a:pt x="828675" y="247650"/>
                  </a:lnTo>
                  <a:lnTo>
                    <a:pt x="828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875270" y="357505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全部取出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858250" y="3619500"/>
              <a:ext cx="142875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471584" y="376555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2" name="define"/>
          <p:cNvGrpSpPr/>
          <p:nvPr/>
        </p:nvGrpSpPr>
        <p:grpSpPr>
          <a:xfrm>
            <a:off x="838200" y="4667250"/>
            <a:ext cx="10515600" cy="895350"/>
            <a:chOff x="838200" y="4667250"/>
            <a:chExt cx="10515600" cy="895350"/>
          </a:xfrm>
        </p:grpSpPr>
        <p:sp>
          <p:nvSpPr>
            <p:cNvPr id="29" name="Rectangle 29"/>
            <p:cNvSpPr/>
            <p:nvPr/>
          </p:nvSpPr>
          <p:spPr>
            <a:xfrm>
              <a:off x="838200" y="4667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4832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4794250"/>
              <a:ext cx="70076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就是程序里一个有名字、能保存数据的位置。它保存的值可以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被读取，也可以被改成新的值。下一笔计算就从这里取出上一笔的结果。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变量与内存：做菜的比喻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44700"/>
            <a:ext cx="7201662" cy="752856"/>
            <a:chOff x="828294" y="2044700"/>
            <a:chExt cx="720166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44700"/>
              <a:ext cx="720166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做一道菜要处理多种原材料。处理好一种，先把它装进容器，放在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操作台的空位上，等需要的时候再拿来用。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286799" y="6121400"/>
            <a:ext cx="2073859" cy="264033"/>
            <a:chOff x="9286799" y="6121400"/>
            <a:chExt cx="207385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286799" y="6121400"/>
              <a:ext cx="20738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P15 · 2.1 节第一段</a:t>
              </a:r>
            </a:p>
          </p:txBody>
        </p:sp>
      </p:grpSp>
      <p:grpSp>
        <p:nvGrpSpPr>
          <p:cNvPr id="30" name="map"/>
          <p:cNvGrpSpPr/>
          <p:nvPr/>
        </p:nvGrpSpPr>
        <p:grpSpPr>
          <a:xfrm>
            <a:off x="838200" y="3009900"/>
            <a:ext cx="10515600" cy="1685925"/>
            <a:chOff x="838200" y="3009900"/>
            <a:chExt cx="10515600" cy="1685925"/>
          </a:xfrm>
        </p:grpSpPr>
        <p:sp>
          <p:nvSpPr>
            <p:cNvPr id="13" name="Rectangle 13"/>
            <p:cNvSpPr/>
            <p:nvPr/>
          </p:nvSpPr>
          <p:spPr>
            <a:xfrm>
              <a:off x="838200" y="3009900"/>
              <a:ext cx="105156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837" y="30824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生活中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458337" y="30824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程序中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34837" y="30824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1837" y="34988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原材料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58337" y="3498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934837" y="3511550"/>
              <a:ext cx="27845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要处理的数，例如余额 100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48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3848100"/>
              <a:ext cx="10515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917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容器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8337" y="3917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934837" y="39179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保存数据的地方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267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43370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操作台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58337" y="43370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内存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934837" y="43370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变量所在的地方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686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type"/>
          <p:cNvGrpSpPr/>
          <p:nvPr/>
        </p:nvGrpSpPr>
        <p:grpSpPr>
          <a:xfrm>
            <a:off x="838200" y="4819650"/>
            <a:ext cx="10515600" cy="1190625"/>
            <a:chOff x="838200" y="4819650"/>
            <a:chExt cx="10515600" cy="1190625"/>
          </a:xfrm>
        </p:grpSpPr>
        <p:sp>
          <p:nvSpPr>
            <p:cNvPr id="31" name="Rectangle 31"/>
            <p:cNvSpPr/>
            <p:nvPr/>
          </p:nvSpPr>
          <p:spPr>
            <a:xfrm>
              <a:off x="838200" y="4819650"/>
              <a:ext cx="10515600" cy="1190625"/>
            </a:xfrm>
            <a:prstGeom prst="roundRect">
              <a:avLst>
                <a:gd name="adj" fmla="val 64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9368" y="4987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68018" y="4949825"/>
              <a:ext cx="6512814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一般不会把一只鸡和一撮葱花装在同样大小的容器中，也不会把熬好的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高汤倒入菜篓子。C++ 也有很多种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变量类型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，能保存的数据范围和精度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都不一样，要根据数据的实际情况选择合适的类型。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内存像一排排小抽屉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44700"/>
            <a:ext cx="6954012" cy="752856"/>
            <a:chOff x="828294" y="2044700"/>
            <a:chExt cx="695401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44700"/>
              <a:ext cx="695401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计算机中的数据放在变量里，而变量存在于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内存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中。可以把内存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想成一排排小抽屉，数据就放在这些小抽屉里：</a:t>
              </a:r>
            </a:p>
          </p:txBody>
        </p:sp>
      </p:grpSp>
      <p:grpSp>
        <p:nvGrpSpPr>
          <p:cNvPr id="43" name="drawers"/>
          <p:cNvGrpSpPr/>
          <p:nvPr/>
        </p:nvGrpSpPr>
        <p:grpSpPr>
          <a:xfrm>
            <a:off x="1363980" y="2832100"/>
            <a:ext cx="9456420" cy="1648841"/>
            <a:chOff x="1363980" y="2832100"/>
            <a:chExt cx="9456420" cy="1648841"/>
          </a:xfrm>
        </p:grpSpPr>
        <p:sp>
          <p:nvSpPr>
            <p:cNvPr id="11" name="Rectangle 11"/>
            <p:cNvSpPr/>
            <p:nvPr/>
          </p:nvSpPr>
          <p:spPr>
            <a:xfrm>
              <a:off x="1371600" y="3143250"/>
              <a:ext cx="590550" cy="5334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rgbClr val="536176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962150" y="3143250"/>
              <a:ext cx="590550" cy="533400"/>
            </a:xfrm>
            <a:prstGeom prst="rect">
              <a:avLst/>
            </a:prstGeom>
            <a:solidFill>
              <a:srgbClr val="E3ECF7"/>
            </a:solidFill>
            <a:ln w="11430">
              <a:solidFill>
                <a:srgbClr val="53617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2552700" y="3143250"/>
              <a:ext cx="590550" cy="533400"/>
            </a:xfrm>
            <a:prstGeom prst="rect">
              <a:avLst/>
            </a:prstGeom>
            <a:solidFill>
              <a:srgbClr val="E3ECF7"/>
            </a:solidFill>
            <a:ln w="11430">
              <a:solidFill>
                <a:srgbClr val="53617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143250" y="3143250"/>
              <a:ext cx="590550" cy="533400"/>
            </a:xfrm>
            <a:prstGeom prst="rect">
              <a:avLst/>
            </a:prstGeom>
            <a:solidFill>
              <a:srgbClr val="E3ECF7"/>
            </a:solidFill>
            <a:ln w="11430">
              <a:solidFill>
                <a:srgbClr val="53617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3733800" y="3143250"/>
              <a:ext cx="590550" cy="533400"/>
            </a:xfrm>
            <a:prstGeom prst="rect">
              <a:avLst/>
            </a:prstGeom>
            <a:solidFill>
              <a:srgbClr val="E3ECF7"/>
            </a:solidFill>
            <a:ln w="11430">
              <a:solidFill>
                <a:srgbClr val="53617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324350" y="3143250"/>
              <a:ext cx="590550" cy="5334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rgbClr val="53617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914900" y="3143250"/>
              <a:ext cx="590550" cy="533400"/>
            </a:xfrm>
            <a:prstGeom prst="rect">
              <a:avLst/>
            </a:prstGeom>
            <a:solidFill>
              <a:srgbClr val="EEF5E9"/>
            </a:solidFill>
            <a:ln w="11430">
              <a:solidFill>
                <a:srgbClr val="53617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5505450" y="3143250"/>
              <a:ext cx="590550" cy="5334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rgbClr val="53617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09600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68655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727710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786765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45820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904875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963930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10229850" y="3143250"/>
              <a:ext cx="590550" cy="533400"/>
            </a:xfrm>
            <a:prstGeom prst="rect">
              <a:avLst/>
            </a:prstGeom>
            <a:solidFill>
              <a:srgbClr val="FCEFD9"/>
            </a:solidFill>
            <a:ln w="11430">
              <a:solidFill>
                <a:srgbClr val="53617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2000250" y="381000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2000250" y="373380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4286250" y="373380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732715" y="3905250"/>
              <a:ext cx="8210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变量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800247" y="4171950"/>
              <a:ext cx="6860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占 4 格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4953000" y="381000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28575">
              <a:solidFill>
                <a:srgbClr val="538135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4953000" y="373380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28575">
              <a:solidFill>
                <a:srgbClr val="538135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5467350" y="373380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28575">
              <a:solidFill>
                <a:srgbClr val="538135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4956506" y="3905250"/>
              <a:ext cx="5073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char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005427" y="4171950"/>
              <a:ext cx="409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 格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6134100" y="3810000"/>
              <a:ext cx="4648200" cy="9525"/>
            </a:xfrm>
            <a:custGeom>
              <a:avLst/>
              <a:gdLst/>
              <a:ahLst/>
              <a:cxnLst/>
              <a:rect l="l" t="t" r="r" b="b"/>
              <a:pathLst>
                <a:path w="4648200" h="9525">
                  <a:moveTo>
                    <a:pt x="0" y="0"/>
                  </a:moveTo>
                  <a:lnTo>
                    <a:pt x="4648200" y="0"/>
                  </a:lnTo>
                </a:path>
              </a:pathLst>
            </a:custGeom>
            <a:noFill/>
            <a:ln w="28575">
              <a:solidFill>
                <a:srgbClr val="B26B00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6134100" y="373380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28575">
              <a:solidFill>
                <a:srgbClr val="B26B00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10782300" y="373380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28575">
              <a:solidFill>
                <a:srgbClr val="B26B00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863414" y="3905250"/>
              <a:ext cx="11895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B26B00"/>
                  </a:solidFill>
                  <a:latin typeface="+mn-lt"/>
                  <a:ea typeface="+mn-ea"/>
                  <a:cs typeface="+mn-cs"/>
                </a:rPr>
                <a:t>double 变量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115197" y="4171950"/>
              <a:ext cx="6860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26B00"/>
                  </a:solidFill>
                  <a:latin typeface="+mn-lt"/>
                  <a:ea typeface="+mn-ea"/>
                  <a:cs typeface="+mn-cs"/>
                </a:rPr>
                <a:t>占 8 格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363980" y="28321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内存</a:t>
              </a:r>
            </a:p>
          </p:txBody>
        </p:sp>
      </p:grpSp>
      <p:grpSp>
        <p:nvGrpSpPr>
          <p:cNvPr id="49" name="explain"/>
          <p:cNvGrpSpPr/>
          <p:nvPr/>
        </p:nvGrpSpPr>
        <p:grpSpPr>
          <a:xfrm>
            <a:off x="829056" y="4737100"/>
            <a:ext cx="10524744" cy="1035050"/>
            <a:chOff x="829056" y="4737100"/>
            <a:chExt cx="10524744" cy="1035050"/>
          </a:xfrm>
        </p:grpSpPr>
        <p:sp>
          <p:nvSpPr>
            <p:cNvPr id="44" name="TextBox 44"/>
            <p:cNvSpPr txBox="1"/>
            <p:nvPr/>
          </p:nvSpPr>
          <p:spPr>
            <a:xfrm>
              <a:off x="829056" y="4737100"/>
              <a:ext cx="84993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不同类型的变量占用的抽屉数目不同，就像照片和视频占用的存储空间不一样。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38200" y="5219700"/>
              <a:ext cx="10515600" cy="5524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219700"/>
              <a:ext cx="47625" cy="5524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9749" y="53911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649349" y="5391150"/>
              <a:ext cx="820012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抽屉只是比喻。图中每一格表示 1 个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字节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，格数取自常见环境（见书本 P16 表 2-1）。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1083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定义变量：类型名 变量名;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44700"/>
            <a:ext cx="7474077" cy="752856"/>
            <a:chOff x="828294" y="2044700"/>
            <a:chExt cx="747407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44700"/>
              <a:ext cx="747407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想用一个抽屉，要先说明"这个我用了"：选一个合适的类型，再写上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名字。在代码中，这叫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定义变量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（也常说声明变量）。</a:t>
              </a:r>
            </a:p>
          </p:txBody>
        </p:sp>
      </p:grpSp>
      <p:grpSp>
        <p:nvGrpSpPr>
          <p:cNvPr id="23" name="syntax"/>
          <p:cNvGrpSpPr/>
          <p:nvPr/>
        </p:nvGrpSpPr>
        <p:grpSpPr>
          <a:xfrm>
            <a:off x="1905000" y="3009900"/>
            <a:ext cx="8382000" cy="1506220"/>
            <a:chOff x="1905000" y="3009900"/>
            <a:chExt cx="8382000" cy="1506220"/>
          </a:xfrm>
        </p:grpSpPr>
        <p:sp>
          <p:nvSpPr>
            <p:cNvPr id="11" name="Rectangle 11"/>
            <p:cNvSpPr/>
            <p:nvPr/>
          </p:nvSpPr>
          <p:spPr>
            <a:xfrm>
              <a:off x="1905000" y="3009900"/>
              <a:ext cx="22860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751839" y="3219450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691917" y="3898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类型名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35555" y="422275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装什么数据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953000" y="3009900"/>
              <a:ext cx="22860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799839" y="3219450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739917" y="3898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变量名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482590" y="422275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容器上的标签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001000" y="3009900"/>
              <a:ext cx="22860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036644" y="32194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03691" y="3898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分号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2520" y="422275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语句结束</a:t>
              </a:r>
            </a:p>
          </p:txBody>
        </p:sp>
      </p:grpSp>
      <p:grpSp>
        <p:nvGrpSpPr>
          <p:cNvPr id="31" name="examples"/>
          <p:cNvGrpSpPr/>
          <p:nvPr/>
        </p:nvGrpSpPr>
        <p:grpSpPr>
          <a:xfrm>
            <a:off x="838200" y="4648200"/>
            <a:ext cx="10515600" cy="876300"/>
            <a:chOff x="838200" y="4648200"/>
            <a:chExt cx="10515600" cy="876300"/>
          </a:xfrm>
        </p:grpSpPr>
        <p:sp>
          <p:nvSpPr>
            <p:cNvPr id="24" name="Rectangle 24"/>
            <p:cNvSpPr/>
            <p:nvPr/>
          </p:nvSpPr>
          <p:spPr>
            <a:xfrm>
              <a:off x="838200" y="4648200"/>
              <a:ext cx="6096000" cy="847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48200"/>
              <a:ext cx="38100" cy="847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368" y="4813300"/>
              <a:ext cx="466877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num;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一个保存整数的变量 num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price;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一个保存小数的变量 price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200900" y="4648200"/>
              <a:ext cx="41529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200900" y="464820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402068" y="4816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030718" y="4778375"/>
              <a:ext cx="25313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先定义，后使用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。定义变量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就是向内存申请一块空间。</a:t>
              </a:r>
            </a:p>
          </p:txBody>
        </p:sp>
      </p:grpSp>
      <p:grpSp>
        <p:nvGrpSpPr>
          <p:cNvPr id="35" name="note"/>
          <p:cNvGrpSpPr/>
          <p:nvPr/>
        </p:nvGrpSpPr>
        <p:grpSpPr>
          <a:xfrm>
            <a:off x="838200" y="5695950"/>
            <a:ext cx="10515600" cy="552450"/>
            <a:chOff x="838200" y="5695950"/>
            <a:chExt cx="10515600" cy="552450"/>
          </a:xfrm>
        </p:grpSpPr>
        <p:sp>
          <p:nvSpPr>
            <p:cNvPr id="32" name="Rectangle 32"/>
            <p:cNvSpPr/>
            <p:nvPr/>
          </p:nvSpPr>
          <p:spPr>
            <a:xfrm>
              <a:off x="838200" y="56959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749" y="58674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49349" y="5867400"/>
              <a:ext cx="66155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请把格式"类型名 变量名;"和例子 int num; 写在书本 P15 页空白处。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常用的数据类型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8014716" cy="352044"/>
            <a:chOff x="829056" y="2070100"/>
            <a:chExt cx="801471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80147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存储不同类型的数据，需要定义不同类型的变量。下面是本课常用的几种：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P16 · 表 2-1</a:t>
              </a:r>
            </a:p>
          </p:txBody>
        </p:sp>
      </p:grpSp>
      <p:grpSp>
        <p:nvGrpSpPr>
          <p:cNvPr id="53" name="table"/>
          <p:cNvGrpSpPr/>
          <p:nvPr/>
        </p:nvGrpSpPr>
        <p:grpSpPr>
          <a:xfrm>
            <a:off x="838200" y="2495550"/>
            <a:ext cx="10515600" cy="2910332"/>
            <a:chOff x="838200" y="2495550"/>
            <a:chExt cx="10515600" cy="2910332"/>
          </a:xfrm>
        </p:grpSpPr>
        <p:sp>
          <p:nvSpPr>
            <p:cNvPr id="13" name="Rectangle 13"/>
            <p:cNvSpPr/>
            <p:nvPr/>
          </p:nvSpPr>
          <p:spPr>
            <a:xfrm>
              <a:off x="838200" y="2495550"/>
              <a:ext cx="10515600" cy="361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218" y="25487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类别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01468" y="25487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01718" y="2548763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能保存什么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59218" y="2548763"/>
              <a:ext cx="117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范围 / 精度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2218" y="2911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601468" y="2911475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short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601718" y="2911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459218" y="2911475"/>
              <a:ext cx="16160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-32768 ~ 32767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3219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3219450"/>
              <a:ext cx="10515600" cy="361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601468" y="3273425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01718" y="32734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整数（最常用）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459218" y="3273425"/>
              <a:ext cx="239348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-2.1×10⁹ ~ 2.1×10⁹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601468" y="363537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long long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01718" y="36353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很大的整数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459218" y="3635375"/>
              <a:ext cx="26378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-9.2×10¹⁸ ~ 9.2×10¹⁸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3943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3943350"/>
              <a:ext cx="10515600" cy="361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39973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浮点型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601468" y="3997325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float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01718" y="39973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459218" y="3997325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6 位有效数字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838200" y="4305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2601468" y="4359275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601718" y="435927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小数（最常用）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459218" y="4359275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15 位有效数字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838200" y="4667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838200" y="4667250"/>
              <a:ext cx="10515600" cy="361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82218" y="47212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字符型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601468" y="4721225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601718" y="47212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单个字符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459218" y="4721225"/>
              <a:ext cx="26290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'A'、'!'、'b'、'+'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838200" y="5029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82218" y="50831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布尔型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601468" y="5083175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601718" y="5083175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 / 假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459218" y="5083175"/>
              <a:ext cx="26600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 true 和 false 两种值</a:t>
              </a:r>
            </a:p>
          </p:txBody>
        </p:sp>
        <p:sp>
          <p:nvSpPr>
            <p:cNvPr id="52" name="Line 52"/>
            <p:cNvSpPr/>
            <p:nvPr/>
          </p:nvSpPr>
          <p:spPr>
            <a:xfrm>
              <a:off x="838200" y="5391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7" name="advice"/>
          <p:cNvGrpSpPr/>
          <p:nvPr/>
        </p:nvGrpSpPr>
        <p:grpSpPr>
          <a:xfrm>
            <a:off x="838200" y="5448300"/>
            <a:ext cx="10515600" cy="561975"/>
            <a:chOff x="838200" y="5448300"/>
            <a:chExt cx="10515600" cy="561975"/>
          </a:xfrm>
        </p:grpSpPr>
        <p:sp>
          <p:nvSpPr>
            <p:cNvPr id="54" name="Rectangle 54"/>
            <p:cNvSpPr/>
            <p:nvPr/>
          </p:nvSpPr>
          <p:spPr>
            <a:xfrm>
              <a:off x="838200" y="54483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1039368" y="5616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建议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668018" y="5616575"/>
              <a:ext cx="72762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一般情况下，整数用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，小数用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；int 存不下时再用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long long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给变量起名：见名知意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44700"/>
            <a:ext cx="7201662" cy="752856"/>
            <a:chOff x="828294" y="2044700"/>
            <a:chExt cx="7201662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44700"/>
              <a:ext cx="720166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数据类型选好了，接下来是变量名。变量名要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见名知意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：名字最好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说明里面装的是什么。</a:t>
              </a:r>
            </a:p>
          </p:txBody>
        </p:sp>
      </p:grpSp>
      <p:grpSp>
        <p:nvGrpSpPr>
          <p:cNvPr id="26" name="boxes"/>
          <p:cNvGrpSpPr/>
          <p:nvPr/>
        </p:nvGrpSpPr>
        <p:grpSpPr>
          <a:xfrm>
            <a:off x="1162050" y="2971800"/>
            <a:ext cx="9010650" cy="1548257"/>
            <a:chOff x="1162050" y="2971800"/>
            <a:chExt cx="9010650" cy="1548257"/>
          </a:xfrm>
        </p:grpSpPr>
        <p:sp>
          <p:nvSpPr>
            <p:cNvPr id="11" name="Rectangle 11"/>
            <p:cNvSpPr/>
            <p:nvPr/>
          </p:nvSpPr>
          <p:spPr>
            <a:xfrm>
              <a:off x="1238250" y="3143250"/>
              <a:ext cx="1428750" cy="819150"/>
            </a:xfrm>
            <a:prstGeom prst="roundRect">
              <a:avLst>
                <a:gd name="adj" fmla="val 4651"/>
              </a:avLst>
            </a:prstGeom>
            <a:solidFill>
              <a:schemeClr val="lt1"/>
            </a:solidFill>
            <a:ln w="19050">
              <a:solidFill>
                <a:srgbClr val="536176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162050" y="3009900"/>
              <a:ext cx="1581150" cy="209550"/>
            </a:xfrm>
            <a:prstGeom prst="roundRect">
              <a:avLst>
                <a:gd name="adj" fmla="val 18182"/>
              </a:avLst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855706" y="3422650"/>
              <a:ext cx="1938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048000" y="3143250"/>
              <a:ext cx="1428750" cy="819150"/>
            </a:xfrm>
            <a:prstGeom prst="roundRect">
              <a:avLst>
                <a:gd name="adj" fmla="val 4651"/>
              </a:avLst>
            </a:prstGeom>
            <a:solidFill>
              <a:schemeClr val="lt1"/>
            </a:solidFill>
            <a:ln w="19050">
              <a:solidFill>
                <a:srgbClr val="53617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2971800" y="3009900"/>
              <a:ext cx="1581150" cy="209550"/>
            </a:xfrm>
            <a:prstGeom prst="roundRect">
              <a:avLst>
                <a:gd name="adj" fmla="val 18182"/>
              </a:avLst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665456" y="3422650"/>
              <a:ext cx="1938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5220" y="4197350"/>
              <a:ext cx="34550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只写 A、B：要打开才知道装了什么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858000" y="3143250"/>
              <a:ext cx="1428750" cy="819150"/>
            </a:xfrm>
            <a:prstGeom prst="roundRect">
              <a:avLst>
                <a:gd name="adj" fmla="val 465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781800" y="3009900"/>
              <a:ext cx="1581150" cy="209550"/>
            </a:xfrm>
            <a:prstGeom prst="roundRect">
              <a:avLst>
                <a:gd name="adj" fmla="val 18182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137654" y="342265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运动鞋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667750" y="3143250"/>
              <a:ext cx="1428750" cy="819150"/>
            </a:xfrm>
            <a:prstGeom prst="roundRect">
              <a:avLst>
                <a:gd name="adj" fmla="val 465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591550" y="3009900"/>
              <a:ext cx="1581150" cy="209550"/>
            </a:xfrm>
            <a:prstGeom prst="roundRect">
              <a:avLst>
                <a:gd name="adj" fmla="val 18182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088755" y="342265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皮鞋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42442" y="4197350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写清内容：一眼就能找到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6096000" y="2971800"/>
              <a:ext cx="9525" cy="1504950"/>
            </a:xfrm>
            <a:custGeom>
              <a:avLst/>
              <a:gdLst/>
              <a:ahLst/>
              <a:cxnLst/>
              <a:rect l="l" t="t" r="r" b="b"/>
              <a:pathLst>
                <a:path w="9525" h="1504950">
                  <a:moveTo>
                    <a:pt x="0" y="0"/>
                  </a:moveTo>
                  <a:lnTo>
                    <a:pt x="0" y="1504950"/>
                  </a:lnTo>
                </a:path>
              </a:pathLst>
            </a:custGeom>
            <a:noFill/>
            <a:ln w="14288">
              <a:solidFill>
                <a:schemeClr val="accent6"/>
              </a:solidFill>
              <a:custDash>
                <a:ds d="400000" sp="400000"/>
              </a:custDash>
            </a:ln>
          </p:spPr>
        </p:sp>
      </p:grpSp>
      <p:grpSp>
        <p:nvGrpSpPr>
          <p:cNvPr id="31" name="names"/>
          <p:cNvGrpSpPr/>
          <p:nvPr/>
        </p:nvGrpSpPr>
        <p:grpSpPr>
          <a:xfrm>
            <a:off x="829056" y="4737100"/>
            <a:ext cx="10524744" cy="1044575"/>
            <a:chOff x="829056" y="4737100"/>
            <a:chExt cx="10524744" cy="1044575"/>
          </a:xfrm>
        </p:grpSpPr>
        <p:sp>
          <p:nvSpPr>
            <p:cNvPr id="27" name="TextBox 27"/>
            <p:cNvSpPr txBox="1"/>
            <p:nvPr/>
          </p:nvSpPr>
          <p:spPr>
            <a:xfrm>
              <a:off x="829056" y="4737100"/>
              <a:ext cx="91493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变量名也一样：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a、b、x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不如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balance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（余额）、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（数量）、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price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（单价）。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38200" y="5219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5387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68018" y="5387975"/>
              <a:ext cx="60029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英文不熟时可以用拼音（如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yue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），但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不能用中文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作变量名。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变量名的命名规则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5591556" cy="352044"/>
            <a:chOff x="829056" y="2070100"/>
            <a:chExt cx="559155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变量和常量的名字不能随便起，要遵守下面的规则：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P11 · 命名规则</a:t>
              </a:r>
            </a:p>
          </p:txBody>
        </p:sp>
      </p:grpSp>
      <p:grpSp>
        <p:nvGrpSpPr>
          <p:cNvPr id="38" name="rules"/>
          <p:cNvGrpSpPr/>
          <p:nvPr/>
        </p:nvGrpSpPr>
        <p:grpSpPr>
          <a:xfrm>
            <a:off x="838200" y="2495550"/>
            <a:ext cx="10515600" cy="2524125"/>
            <a:chOff x="838200" y="2495550"/>
            <a:chExt cx="10515600" cy="2524125"/>
          </a:xfrm>
        </p:grpSpPr>
        <p:sp>
          <p:nvSpPr>
            <p:cNvPr id="13" name="Rectangle 13"/>
            <p:cNvSpPr/>
            <p:nvPr/>
          </p:nvSpPr>
          <p:spPr>
            <a:xfrm>
              <a:off x="838200" y="2495550"/>
              <a:ext cx="105156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218" y="25773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35218" y="2577338"/>
              <a:ext cx="764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✔ 可以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78468" y="2577338"/>
              <a:ext cx="9863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✘ 不可以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2218" y="2997200"/>
              <a:ext cx="40371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只能由英文字母、数字和下划线 _ 组成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935218" y="2997200"/>
              <a:ext cx="13606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num_1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  </a:t>
              </a: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_num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078468" y="2997200"/>
              <a:ext cx="16215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num-1</a:t>
              </a:r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</a:t>
              </a:r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kkk@SH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333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3333750"/>
              <a:ext cx="10515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416300"/>
              <a:ext cx="17698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不能以数字开头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35218" y="3416300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num1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078468" y="3416300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1num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752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3835400"/>
              <a:ext cx="1991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不能和关键字重复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935218" y="38354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count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078468" y="3835400"/>
              <a:ext cx="13606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</a:t>
              </a:r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return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171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171950"/>
              <a:ext cx="10515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2218" y="4254500"/>
              <a:ext cx="13256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区分大小写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935218" y="4254500"/>
              <a:ext cx="23031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Ans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 和 </a:t>
              </a: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aNS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 是两个名字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4591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2218" y="4673600"/>
              <a:ext cx="26583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 同一范围内不能重复定义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935218" y="467360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int a; int b;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78468" y="467360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 a; int a;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838200" y="5010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keyword"/>
          <p:cNvGrpSpPr/>
          <p:nvPr/>
        </p:nvGrpSpPr>
        <p:grpSpPr>
          <a:xfrm>
            <a:off x="838200" y="5143500"/>
            <a:ext cx="10515600" cy="876300"/>
            <a:chOff x="838200" y="5143500"/>
            <a:chExt cx="10515600" cy="876300"/>
          </a:xfrm>
        </p:grpSpPr>
        <p:sp>
          <p:nvSpPr>
            <p:cNvPr id="39" name="Rectangle 39"/>
            <p:cNvSpPr/>
            <p:nvPr/>
          </p:nvSpPr>
          <p:spPr>
            <a:xfrm>
              <a:off x="838200" y="514350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9368" y="5311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68018" y="5273675"/>
              <a:ext cx="653376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关键字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（保留字）是 C++ 已经规定了用途的词，如 int、if、return。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不必全背下来，出现编译错误时换一个名字即可。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概念检查：下列变量名是否合法？</a:t>
            </a:r>
          </a:p>
        </p:txBody>
      </p:sp>
      <p:grpSp>
        <p:nvGrpSpPr>
          <p:cNvPr id="10" name="qlead"/>
          <p:cNvGrpSpPr/>
          <p:nvPr/>
        </p:nvGrpSpPr>
        <p:grpSpPr>
          <a:xfrm>
            <a:off x="829056" y="2070100"/>
            <a:ext cx="8002600" cy="352044"/>
            <a:chOff x="829056" y="2070100"/>
            <a:chExt cx="800260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80026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习题 1-2：下列变量名中，哪些是合法（可通过编译）的，哪些是非法的？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670332" y="6121400"/>
            <a:ext cx="1690326" cy="264033"/>
            <a:chOff x="9670332" y="6121400"/>
            <a:chExt cx="1690326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670332" y="6121400"/>
              <a:ext cx="16903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P13 · 习题 1-2</a:t>
              </a:r>
            </a:p>
          </p:txBody>
        </p:sp>
      </p:grpSp>
      <p:grpSp>
        <p:nvGrpSpPr>
          <p:cNvPr id="17" name="thead-w"/>
          <p:cNvGrpSpPr/>
          <p:nvPr/>
        </p:nvGrpSpPr>
        <p:grpSpPr>
          <a:xfrm>
            <a:off x="838200" y="2476500"/>
            <a:ext cx="10515600" cy="366395"/>
            <a:chOff x="838200" y="2476500"/>
            <a:chExt cx="10515600" cy="366395"/>
          </a:xfrm>
        </p:grpSpPr>
        <p:sp>
          <p:nvSpPr>
            <p:cNvPr id="13" name="Rectangle 13"/>
            <p:cNvSpPr/>
            <p:nvPr/>
          </p:nvSpPr>
          <p:spPr>
            <a:xfrm>
              <a:off x="838200" y="2476500"/>
              <a:ext cx="105156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218" y="25201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编号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4218" y="2520188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97218" y="252018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判断与理由</a:t>
              </a:r>
            </a:p>
          </p:txBody>
        </p:sp>
      </p:grpSp>
      <p:grpSp>
        <p:nvGrpSpPr>
          <p:cNvPr id="49" name="question-w"/>
          <p:cNvGrpSpPr/>
          <p:nvPr/>
        </p:nvGrpSpPr>
        <p:grpSpPr>
          <a:xfrm>
            <a:off x="838200" y="2863850"/>
            <a:ext cx="5715000" cy="3065907"/>
            <a:chOff x="838200" y="2863850"/>
            <a:chExt cx="5715000" cy="3065907"/>
          </a:xfrm>
        </p:grpSpPr>
        <p:sp>
          <p:nvSpPr>
            <p:cNvPr id="18" name="TextBox 18"/>
            <p:cNvSpPr txBox="1"/>
            <p:nvPr/>
          </p:nvSpPr>
          <p:spPr>
            <a:xfrm>
              <a:off x="982218" y="28638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(1)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44218" y="28638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kkksc03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1623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3162300"/>
              <a:ext cx="57150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2067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(2)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4218" y="3206750"/>
              <a:ext cx="41174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OhILoveLuoguVeryMuchAndIWillStudy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5052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35496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(3)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744218" y="35496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_1apple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38481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3848100"/>
              <a:ext cx="57150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38925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(4)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4218" y="3892550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41910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2218" y="42354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(5)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744218" y="4235450"/>
              <a:ext cx="7663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kkk@SH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45339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4533900"/>
              <a:ext cx="57150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2218" y="45783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(6)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744218" y="45783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38200" y="48768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82218" y="49212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(7)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744218" y="4921250"/>
              <a:ext cx="7566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iPhone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838200" y="52197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838200" y="5219700"/>
              <a:ext cx="57150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82218" y="52641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(8)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744218" y="5264150"/>
              <a:ext cx="1482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11dimensions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838200" y="55626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82218" y="5607050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(9)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744218" y="5607050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__stdcall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838200" y="59055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2" name="answers"/>
          <p:cNvGrpSpPr/>
          <p:nvPr/>
        </p:nvGrpSpPr>
        <p:grpSpPr>
          <a:xfrm>
            <a:off x="6553200" y="2876550"/>
            <a:ext cx="4800600" cy="3052191"/>
            <a:chOff x="6553200" y="2876550"/>
            <a:chExt cx="4800600" cy="3052191"/>
          </a:xfrm>
        </p:grpSpPr>
        <p:sp>
          <p:nvSpPr>
            <p:cNvPr id="50" name="Line 50"/>
            <p:cNvSpPr/>
            <p:nvPr/>
          </p:nvSpPr>
          <p:spPr>
            <a:xfrm>
              <a:off x="6553200" y="31623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6553200" y="3162300"/>
              <a:ext cx="4800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2" name="Line 52"/>
            <p:cNvSpPr/>
            <p:nvPr/>
          </p:nvSpPr>
          <p:spPr>
            <a:xfrm>
              <a:off x="6553200" y="35052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3" name="Line 53"/>
            <p:cNvSpPr/>
            <p:nvPr/>
          </p:nvSpPr>
          <p:spPr>
            <a:xfrm>
              <a:off x="6553200" y="38481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6553200" y="3848100"/>
              <a:ext cx="4800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5" name="Line 55"/>
            <p:cNvSpPr/>
            <p:nvPr/>
          </p:nvSpPr>
          <p:spPr>
            <a:xfrm>
              <a:off x="6553200" y="41910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6" name="Line 56"/>
            <p:cNvSpPr/>
            <p:nvPr/>
          </p:nvSpPr>
          <p:spPr>
            <a:xfrm>
              <a:off x="6553200" y="45339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6553200" y="4533900"/>
              <a:ext cx="4800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8" name="Line 58"/>
            <p:cNvSpPr/>
            <p:nvPr/>
          </p:nvSpPr>
          <p:spPr>
            <a:xfrm>
              <a:off x="6553200" y="48768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9" name="Line 59"/>
            <p:cNvSpPr/>
            <p:nvPr/>
          </p:nvSpPr>
          <p:spPr>
            <a:xfrm>
              <a:off x="6553200" y="52197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6553200" y="5219700"/>
              <a:ext cx="4800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1" name="Line 61"/>
            <p:cNvSpPr/>
            <p:nvPr/>
          </p:nvSpPr>
          <p:spPr>
            <a:xfrm>
              <a:off x="6553200" y="55626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2" name="Line 62"/>
            <p:cNvSpPr/>
            <p:nvPr/>
          </p:nvSpPr>
          <p:spPr>
            <a:xfrm>
              <a:off x="6553200" y="59055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6697599" y="2876550"/>
              <a:ext cx="7317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合法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6697599" y="3219450"/>
              <a:ext cx="264603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合法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（长，但只有字母）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6697599" y="3562350"/>
              <a:ext cx="264603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合法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（下划线可以开头）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6697599" y="3905250"/>
              <a:ext cx="232698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非法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：char 是关键字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6697599" y="4248150"/>
              <a:ext cx="15506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非法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：含有 @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6697599" y="4591050"/>
              <a:ext cx="243333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合法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（但不见名知意）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6697599" y="4933950"/>
              <a:ext cx="222063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合法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（区分大小写）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6697599" y="5276850"/>
              <a:ext cx="200793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非法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：以数字开头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6697599" y="5619750"/>
              <a:ext cx="370953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非法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：双下划线名字是编译器保留的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一、认识变量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小结：怎样定义一个变量</a:t>
            </a:r>
          </a:p>
        </p:txBody>
      </p:sp>
      <p:grpSp>
        <p:nvGrpSpPr>
          <p:cNvPr id="24" name="flow"/>
          <p:cNvGrpSpPr/>
          <p:nvPr/>
        </p:nvGrpSpPr>
        <p:grpSpPr>
          <a:xfrm>
            <a:off x="838200" y="2286000"/>
            <a:ext cx="10287000" cy="1346835"/>
            <a:chOff x="838200" y="2286000"/>
            <a:chExt cx="10287000" cy="1346835"/>
          </a:xfrm>
        </p:grpSpPr>
        <p:sp>
          <p:nvSpPr>
            <p:cNvPr id="9" name="Rectangle 9"/>
            <p:cNvSpPr/>
            <p:nvPr/>
          </p:nvSpPr>
          <p:spPr>
            <a:xfrm>
              <a:off x="838200" y="2286000"/>
              <a:ext cx="2286000" cy="1346835"/>
            </a:xfrm>
            <a:prstGeom prst="roundRect">
              <a:avLst>
                <a:gd name="adj" fmla="val 7072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61085" y="256952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想好要存什么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12418" y="3109912"/>
              <a:ext cx="15375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整数？小数？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181350" y="2812732"/>
              <a:ext cx="266700" cy="293370"/>
            </a:xfrm>
            <a:custGeom>
              <a:avLst/>
              <a:gdLst/>
              <a:ahLst/>
              <a:cxnLst/>
              <a:rect l="l" t="t" r="r" b="b"/>
              <a:pathLst>
                <a:path w="266700" h="293370">
                  <a:moveTo>
                    <a:pt x="0" y="81915"/>
                  </a:moveTo>
                  <a:lnTo>
                    <a:pt x="152400" y="81915"/>
                  </a:lnTo>
                  <a:lnTo>
                    <a:pt x="152400" y="0"/>
                  </a:lnTo>
                  <a:lnTo>
                    <a:pt x="266700" y="146685"/>
                  </a:lnTo>
                  <a:lnTo>
                    <a:pt x="152400" y="293370"/>
                  </a:lnTo>
                  <a:lnTo>
                    <a:pt x="152400" y="211455"/>
                  </a:lnTo>
                  <a:lnTo>
                    <a:pt x="0" y="2114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3505200" y="2286000"/>
              <a:ext cx="2286000" cy="1346835"/>
            </a:xfrm>
            <a:prstGeom prst="roundRect">
              <a:avLst>
                <a:gd name="adj" fmla="val 7072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182428" y="2569528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选类型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22474" y="3109912"/>
              <a:ext cx="165145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 / double …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5848350" y="2812732"/>
              <a:ext cx="266700" cy="293370"/>
            </a:xfrm>
            <a:custGeom>
              <a:avLst/>
              <a:gdLst/>
              <a:ahLst/>
              <a:cxnLst/>
              <a:rect l="l" t="t" r="r" b="b"/>
              <a:pathLst>
                <a:path w="266700" h="293370">
                  <a:moveTo>
                    <a:pt x="0" y="81915"/>
                  </a:moveTo>
                  <a:lnTo>
                    <a:pt x="152400" y="81915"/>
                  </a:lnTo>
                  <a:lnTo>
                    <a:pt x="152400" y="0"/>
                  </a:lnTo>
                  <a:lnTo>
                    <a:pt x="266700" y="146685"/>
                  </a:lnTo>
                  <a:lnTo>
                    <a:pt x="152400" y="293370"/>
                  </a:lnTo>
                  <a:lnTo>
                    <a:pt x="152400" y="211455"/>
                  </a:lnTo>
                  <a:lnTo>
                    <a:pt x="0" y="2114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172200" y="2286000"/>
              <a:ext cx="2286000" cy="1346835"/>
            </a:xfrm>
            <a:prstGeom prst="roundRect">
              <a:avLst>
                <a:gd name="adj" fmla="val 7072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849427" y="2569528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起名字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19875" y="3109912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合法、见名知意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8515350" y="2812732"/>
              <a:ext cx="266700" cy="293370"/>
            </a:xfrm>
            <a:custGeom>
              <a:avLst/>
              <a:gdLst/>
              <a:ahLst/>
              <a:cxnLst/>
              <a:rect l="l" t="t" r="r" b="b"/>
              <a:pathLst>
                <a:path w="266700" h="293370">
                  <a:moveTo>
                    <a:pt x="0" y="81915"/>
                  </a:moveTo>
                  <a:lnTo>
                    <a:pt x="152400" y="81915"/>
                  </a:lnTo>
                  <a:lnTo>
                    <a:pt x="152400" y="0"/>
                  </a:lnTo>
                  <a:lnTo>
                    <a:pt x="266700" y="146685"/>
                  </a:lnTo>
                  <a:lnTo>
                    <a:pt x="152400" y="293370"/>
                  </a:lnTo>
                  <a:lnTo>
                    <a:pt x="152400" y="211455"/>
                  </a:lnTo>
                  <a:lnTo>
                    <a:pt x="0" y="2114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839200" y="2286000"/>
              <a:ext cx="2286000" cy="1346835"/>
            </a:xfrm>
            <a:prstGeom prst="roundRect">
              <a:avLst>
                <a:gd name="adj" fmla="val 7072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364980" y="256952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写成语句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05857" y="3109912"/>
              <a:ext cx="175268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类型名 变量名;</a:t>
              </a:r>
            </a:p>
          </p:txBody>
        </p:sp>
      </p:grpSp>
      <p:grpSp>
        <p:nvGrpSpPr>
          <p:cNvPr id="34" name="example"/>
          <p:cNvGrpSpPr/>
          <p:nvPr/>
        </p:nvGrpSpPr>
        <p:grpSpPr>
          <a:xfrm>
            <a:off x="827913" y="4174490"/>
            <a:ext cx="10525887" cy="1845310"/>
            <a:chOff x="827913" y="4174490"/>
            <a:chExt cx="10525887" cy="1845310"/>
          </a:xfrm>
        </p:grpSpPr>
        <p:sp>
          <p:nvSpPr>
            <p:cNvPr id="25" name="TextBox 25"/>
            <p:cNvSpPr txBox="1"/>
            <p:nvPr/>
          </p:nvSpPr>
          <p:spPr>
            <a:xfrm>
              <a:off x="827913" y="4174490"/>
              <a:ext cx="147881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 1-8 中：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27913" y="4688840"/>
              <a:ext cx="717239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余额是一个整数 → 选 </a:t>
              </a:r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→ 起名 </a:t>
              </a:r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balance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（余额） → 写成：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38200" y="5248275"/>
              <a:ext cx="4000500" cy="771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248275"/>
              <a:ext cx="38100" cy="771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6701" y="5508308"/>
              <a:ext cx="195901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balance;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5143500" y="5248275"/>
              <a:ext cx="6210300" cy="734378"/>
            </a:xfrm>
            <a:prstGeom prst="roundRect">
              <a:avLst>
                <a:gd name="adj" fmla="val 1037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5143500" y="5248275"/>
              <a:ext cx="47625" cy="7343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343144" y="549656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下一步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209919" y="5509260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定义好了，怎样往 balance 里放进 100？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赋值与初始化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365444" y="4038600"/>
            <a:ext cx="5461112" cy="308991"/>
            <a:chOff x="3365444" y="4038600"/>
            <a:chExt cx="546111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365444" y="4038600"/>
              <a:ext cx="546111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赋值运算符 · 初始化 · 覆盖与读取 · 复合赋值 · 自增自减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04869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赋值运算符 =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95500"/>
            <a:ext cx="7337907" cy="381381"/>
            <a:chOff x="828294" y="2095500"/>
            <a:chExt cx="7337907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95500"/>
              <a:ext cx="73379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变量定义好了，怎样往里面装数据？使用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，它叫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赋值运算符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6957102" y="6121400"/>
            <a:ext cx="4403556" cy="264033"/>
            <a:chOff x="6957102" y="6121400"/>
            <a:chExt cx="4403556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6957102" y="6121400"/>
              <a:ext cx="44035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P10 · "balance = balance + 10 是赋值语句"一段</a:t>
              </a:r>
            </a:p>
          </p:txBody>
        </p:sp>
      </p:grpSp>
      <p:grpSp>
        <p:nvGrpSpPr>
          <p:cNvPr id="25" name="diagram"/>
          <p:cNvGrpSpPr/>
          <p:nvPr/>
        </p:nvGrpSpPr>
        <p:grpSpPr>
          <a:xfrm>
            <a:off x="838200" y="2692400"/>
            <a:ext cx="8926475" cy="1502791"/>
            <a:chOff x="838200" y="2692400"/>
            <a:chExt cx="8926475" cy="1502791"/>
          </a:xfrm>
        </p:grpSpPr>
        <p:sp>
          <p:nvSpPr>
            <p:cNvPr id="13" name="Rectangle 13"/>
            <p:cNvSpPr/>
            <p:nvPr/>
          </p:nvSpPr>
          <p:spPr>
            <a:xfrm>
              <a:off x="838200" y="2705100"/>
              <a:ext cx="2857500" cy="990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705100"/>
              <a:ext cx="3810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7082" y="2844800"/>
              <a:ext cx="1194816" cy="7821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 = 3;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848586" y="26924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5334000" y="3009900"/>
              <a:ext cx="1428750" cy="723900"/>
            </a:xfrm>
            <a:prstGeom prst="roundRect">
              <a:avLst>
                <a:gd name="adj" fmla="val 1052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941019" y="31813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0" y="3009900"/>
              <a:ext cx="1047750" cy="723900"/>
            </a:xfrm>
            <a:prstGeom prst="roundRect">
              <a:avLst>
                <a:gd name="adj" fmla="val 10526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798519" y="31813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858000" y="3248025"/>
              <a:ext cx="1428750" cy="247650"/>
            </a:xfrm>
            <a:custGeom>
              <a:avLst/>
              <a:gdLst/>
              <a:ahLst/>
              <a:cxnLst/>
              <a:rect l="l" t="t" r="r" b="b"/>
              <a:pathLst>
                <a:path w="1428750" h="247650">
                  <a:moveTo>
                    <a:pt x="1428750" y="66675"/>
                  </a:moveTo>
                  <a:lnTo>
                    <a:pt x="247650" y="66675"/>
                  </a:lnTo>
                  <a:lnTo>
                    <a:pt x="247650" y="0"/>
                  </a:lnTo>
                  <a:lnTo>
                    <a:pt x="0" y="123825"/>
                  </a:lnTo>
                  <a:lnTo>
                    <a:pt x="247650" y="247650"/>
                  </a:lnTo>
                  <a:lnTo>
                    <a:pt x="247650" y="180975"/>
                  </a:lnTo>
                  <a:lnTo>
                    <a:pt x="1428750" y="1809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351674" y="30099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976876" y="3886200"/>
              <a:ext cx="21429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左边：接收数据的变量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047076" y="388620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右边：要存入的值</a:t>
              </a:r>
            </a:p>
          </p:txBody>
        </p:sp>
      </p:grpSp>
      <p:grpSp>
        <p:nvGrpSpPr>
          <p:cNvPr id="31" name="order"/>
          <p:cNvGrpSpPr/>
          <p:nvPr/>
        </p:nvGrpSpPr>
        <p:grpSpPr>
          <a:xfrm>
            <a:off x="829056" y="4413250"/>
            <a:ext cx="10524744" cy="1339850"/>
            <a:chOff x="829056" y="4413250"/>
            <a:chExt cx="10524744" cy="1339850"/>
          </a:xfrm>
        </p:grpSpPr>
        <p:sp>
          <p:nvSpPr>
            <p:cNvPr id="26" name="TextBox 26"/>
            <p:cNvSpPr txBox="1"/>
            <p:nvPr/>
          </p:nvSpPr>
          <p:spPr>
            <a:xfrm>
              <a:off x="829056" y="441325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执行顺序：先算出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右边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的值，再把它放进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的变量。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38200" y="4876800"/>
              <a:ext cx="105156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87680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50450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68018" y="5006975"/>
              <a:ext cx="587368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虽然写作 =，但它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数学里的"等于"，不是说左右两边相等，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而是一次"把右边的值放进左边"的动作。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先定义后赋值，或定义时初始化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3410712" cy="352044"/>
            <a:chOff x="829056" y="2108200"/>
            <a:chExt cx="341071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给变量第一个值，有两种写法：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8001781" y="6121400"/>
            <a:ext cx="3358877" cy="264033"/>
            <a:chOff x="8001781" y="6121400"/>
            <a:chExt cx="3358877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8001781" y="6121400"/>
              <a:ext cx="335887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P10 · "程序定义了 balance……"一段</a:t>
              </a:r>
            </a:p>
          </p:txBody>
        </p:sp>
      </p:grpSp>
      <p:grpSp>
        <p:nvGrpSpPr>
          <p:cNvPr id="17" name="left"/>
          <p:cNvGrpSpPr/>
          <p:nvPr/>
        </p:nvGrpSpPr>
        <p:grpSpPr>
          <a:xfrm>
            <a:off x="829056" y="2603500"/>
            <a:ext cx="4962144" cy="1930400"/>
            <a:chOff x="829056" y="2603500"/>
            <a:chExt cx="4962144" cy="1930400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26035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写法一：先定义，后赋值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009900"/>
              <a:ext cx="49530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0990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3159125"/>
              <a:ext cx="152704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 = 23;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num2;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num2 = 3.14;</a:t>
              </a:r>
            </a:p>
          </p:txBody>
        </p:sp>
      </p:grpSp>
      <p:grpSp>
        <p:nvGrpSpPr>
          <p:cNvPr id="23" name="right"/>
          <p:cNvGrpSpPr/>
          <p:nvPr/>
        </p:nvGrpSpPr>
        <p:grpSpPr>
          <a:xfrm>
            <a:off x="6391656" y="2603500"/>
            <a:ext cx="4962144" cy="1783207"/>
            <a:chOff x="6391656" y="2603500"/>
            <a:chExt cx="4962144" cy="1783207"/>
          </a:xfrm>
        </p:grpSpPr>
        <p:sp>
          <p:nvSpPr>
            <p:cNvPr id="18" name="TextBox 18"/>
            <p:cNvSpPr txBox="1"/>
            <p:nvPr/>
          </p:nvSpPr>
          <p:spPr>
            <a:xfrm>
              <a:off x="6391656" y="26035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写法二：定义时初始化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00800" y="3009900"/>
              <a:ext cx="4953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300990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01206" y="3159125"/>
              <a:ext cx="240715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23;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num2 = 3.14;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92418" y="4064000"/>
              <a:ext cx="36151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一句话同时完成"定义"和"给初值"。</a:t>
              </a:r>
            </a:p>
          </p:txBody>
        </p:sp>
      </p:grpSp>
      <p:grpSp>
        <p:nvGrpSpPr>
          <p:cNvPr id="27" name="result"/>
          <p:cNvGrpSpPr/>
          <p:nvPr/>
        </p:nvGrpSpPr>
        <p:grpSpPr>
          <a:xfrm>
            <a:off x="838200" y="4705350"/>
            <a:ext cx="10515600" cy="876300"/>
            <a:chOff x="838200" y="4705350"/>
            <a:chExt cx="10515600" cy="876300"/>
          </a:xfrm>
        </p:grpSpPr>
        <p:sp>
          <p:nvSpPr>
            <p:cNvPr id="24" name="Rectangle 24"/>
            <p:cNvSpPr/>
            <p:nvPr/>
          </p:nvSpPr>
          <p:spPr>
            <a:xfrm>
              <a:off x="838200" y="470535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368" y="4873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68018" y="4835525"/>
              <a:ext cx="720432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两种写法执行完，num1 都是 23，num2 都是 3.14。在定义变量的同时赋值，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叫作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。例 1-8 的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balance = 100;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就是初始化。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使用变量前，一定要有确定的值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7913" y="2126615"/>
            <a:ext cx="7090816" cy="396050"/>
            <a:chOff x="827913" y="2126615"/>
            <a:chExt cx="7090816" cy="39605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126615"/>
              <a:ext cx="709081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如果定义了变量，却没有给它值，就直接拿来用，会怎样？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7962005" y="6121400"/>
            <a:ext cx="3398653" cy="264033"/>
            <a:chOff x="7962005" y="6121400"/>
            <a:chExt cx="3398653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7962005" y="6121400"/>
              <a:ext cx="33986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P15 · 例 2-1 后"需要注意的是"一段</a:t>
              </a:r>
            </a:p>
          </p:txBody>
        </p:sp>
      </p:grpSp>
      <p:grpSp>
        <p:nvGrpSpPr>
          <p:cNvPr id="17" name="wrong"/>
          <p:cNvGrpSpPr/>
          <p:nvPr/>
        </p:nvGrpSpPr>
        <p:grpSpPr>
          <a:xfrm>
            <a:off x="827913" y="2725738"/>
            <a:ext cx="4963287" cy="1509076"/>
            <a:chOff x="827913" y="2725738"/>
            <a:chExt cx="4963287" cy="1509076"/>
          </a:xfrm>
        </p:grpSpPr>
        <p:sp>
          <p:nvSpPr>
            <p:cNvPr id="13" name="TextBox 13"/>
            <p:cNvSpPr txBox="1"/>
            <p:nvPr/>
          </p:nvSpPr>
          <p:spPr>
            <a:xfrm>
              <a:off x="827913" y="2725738"/>
              <a:ext cx="175142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错误的做法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174682"/>
              <a:ext cx="4953000" cy="106013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74682"/>
              <a:ext cx="38100" cy="10601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7844" y="3356292"/>
              <a:ext cx="3573590" cy="749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02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num;   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没有初始化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 &lt;&lt; num;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值不确定！</a:t>
              </a:r>
            </a:p>
          </p:txBody>
        </p:sp>
      </p:grpSp>
      <p:grpSp>
        <p:nvGrpSpPr>
          <p:cNvPr id="22" name="right"/>
          <p:cNvGrpSpPr/>
          <p:nvPr/>
        </p:nvGrpSpPr>
        <p:grpSpPr>
          <a:xfrm>
            <a:off x="6390513" y="2725738"/>
            <a:ext cx="4963287" cy="1509076"/>
            <a:chOff x="6390513" y="2725738"/>
            <a:chExt cx="4963287" cy="1509076"/>
          </a:xfrm>
        </p:grpSpPr>
        <p:sp>
          <p:nvSpPr>
            <p:cNvPr id="18" name="TextBox 18"/>
            <p:cNvSpPr txBox="1"/>
            <p:nvPr/>
          </p:nvSpPr>
          <p:spPr>
            <a:xfrm>
              <a:off x="6390513" y="2725738"/>
              <a:ext cx="175142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正确的做法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00800" y="3174682"/>
              <a:ext cx="4953000" cy="106013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3174682"/>
              <a:ext cx="38100" cy="10601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00444" y="3356292"/>
              <a:ext cx="3821240" cy="749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02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 = 0;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先给确定的值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num;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0</a:t>
              </a:r>
            </a:p>
          </p:txBody>
        </p:sp>
      </p:grpSp>
      <p:grpSp>
        <p:nvGrpSpPr>
          <p:cNvPr id="27" name="warn"/>
          <p:cNvGrpSpPr/>
          <p:nvPr/>
        </p:nvGrpSpPr>
        <p:grpSpPr>
          <a:xfrm>
            <a:off x="838200" y="4511040"/>
            <a:ext cx="10515600" cy="1440180"/>
            <a:chOff x="838200" y="4511040"/>
            <a:chExt cx="10515600" cy="1440180"/>
          </a:xfrm>
        </p:grpSpPr>
        <p:sp>
          <p:nvSpPr>
            <p:cNvPr id="23" name="Rectangle 23"/>
            <p:cNvSpPr/>
            <p:nvPr/>
          </p:nvSpPr>
          <p:spPr>
            <a:xfrm>
              <a:off x="838200" y="4511040"/>
              <a:ext cx="10515600" cy="144018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511040"/>
              <a:ext cx="47625" cy="14401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225" y="473202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66875" y="4668520"/>
              <a:ext cx="7898130" cy="1127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9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在函数内（包括 main）定义的变量，如果没有初始化，就</a:t>
              </a: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拿来参与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计算或输出，但可以给它赋值。这就像拿到一个别人用过的碗，不知道里面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剩了什么，直接用就可能"食物中毒"。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一次定义多个变量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6119199" cy="352044"/>
            <a:chOff x="829056" y="2108200"/>
            <a:chExt cx="611919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1191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几个变量的类型相同时，可以用逗号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,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隔开，一次定义：</a:t>
              </a:r>
            </a:p>
          </p:txBody>
        </p:sp>
      </p:grpSp>
      <p:grpSp>
        <p:nvGrpSpPr>
          <p:cNvPr id="24" name="rows"/>
          <p:cNvGrpSpPr/>
          <p:nvPr/>
        </p:nvGrpSpPr>
        <p:grpSpPr>
          <a:xfrm>
            <a:off x="838200" y="2571750"/>
            <a:ext cx="10515600" cy="2066925"/>
            <a:chOff x="838200" y="2571750"/>
            <a:chExt cx="10515600" cy="20669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456" y="26953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81956" y="26953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456" y="321310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a,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81956" y="32131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定义两个整型变量 a 和 b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600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6004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727450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a = 10, b = 20;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81956" y="3727450"/>
              <a:ext cx="45011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定义的同时分别初始化：a 是 10，b 是 20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114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4241800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a, b = 20;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81956" y="4241800"/>
              <a:ext cx="40025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只有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被初始化为 20，a 还没有初值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629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9" name="tip"/>
          <p:cNvGrpSpPr/>
          <p:nvPr/>
        </p:nvGrpSpPr>
        <p:grpSpPr>
          <a:xfrm>
            <a:off x="838200" y="4762500"/>
            <a:ext cx="10515600" cy="561975"/>
            <a:chOff x="838200" y="4762500"/>
            <a:chExt cx="10515600" cy="561975"/>
          </a:xfrm>
        </p:grpSpPr>
        <p:sp>
          <p:nvSpPr>
            <p:cNvPr id="25" name="Rectangle 25"/>
            <p:cNvSpPr/>
            <p:nvPr/>
          </p:nvSpPr>
          <p:spPr>
            <a:xfrm>
              <a:off x="838200" y="47625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7625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368" y="4930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68018" y="4930775"/>
              <a:ext cx="66027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每个变量的初值要分别写清楚。写了 b = 20，并不等于 a 也是 20。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410200"/>
            <a:ext cx="10515600" cy="855345"/>
            <a:chOff x="838200" y="5410200"/>
            <a:chExt cx="10515600" cy="855345"/>
          </a:xfrm>
        </p:grpSpPr>
        <p:sp>
          <p:nvSpPr>
            <p:cNvPr id="30" name="Rectangle 30"/>
            <p:cNvSpPr/>
            <p:nvPr/>
          </p:nvSpPr>
          <p:spPr>
            <a:xfrm>
              <a:off x="838200" y="541020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58069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542598"/>
              <a:ext cx="7390257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书上没有这个写法，请抄在书本 P15 空白处：同类型的变量用逗号隔开一次定义，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 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10, b = 20;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；每个变量的初值要分别写。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赋值会覆盖原来的值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942975"/>
            <a:chOff x="838200" y="2114550"/>
            <a:chExt cx="4000500" cy="942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942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2335340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num1 = 3 + 5 - 1;</a:t>
              </a:r>
            </a:p>
          </p:txBody>
        </p:sp>
      </p:grpSp>
      <p:grpSp>
        <p:nvGrpSpPr>
          <p:cNvPr id="16" name="step1"/>
          <p:cNvGrpSpPr/>
          <p:nvPr/>
        </p:nvGrpSpPr>
        <p:grpSpPr>
          <a:xfrm>
            <a:off x="829437" y="3454400"/>
            <a:ext cx="1532763" cy="1308100"/>
            <a:chOff x="829437" y="3454400"/>
            <a:chExt cx="1532763" cy="1308100"/>
          </a:xfrm>
        </p:grpSpPr>
        <p:sp>
          <p:nvSpPr>
            <p:cNvPr id="13" name="TextBox 13"/>
            <p:cNvSpPr txBox="1"/>
            <p:nvPr/>
          </p:nvSpPr>
          <p:spPr>
            <a:xfrm>
              <a:off x="829437" y="34544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原来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4000500"/>
              <a:ext cx="152400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492844" y="41910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1" name="step2"/>
          <p:cNvGrpSpPr/>
          <p:nvPr/>
        </p:nvGrpSpPr>
        <p:grpSpPr>
          <a:xfrm>
            <a:off x="2552700" y="3454400"/>
            <a:ext cx="4000500" cy="1308100"/>
            <a:chOff x="2552700" y="3454400"/>
            <a:chExt cx="4000500" cy="1308100"/>
          </a:xfrm>
        </p:grpSpPr>
        <p:sp>
          <p:nvSpPr>
            <p:cNvPr id="17" name="Freeform 17"/>
            <p:cNvSpPr/>
            <p:nvPr/>
          </p:nvSpPr>
          <p:spPr>
            <a:xfrm>
              <a:off x="2552700" y="4257675"/>
              <a:ext cx="571500" cy="247650"/>
            </a:xfrm>
            <a:custGeom>
              <a:avLst/>
              <a:gdLst/>
              <a:ahLst/>
              <a:cxnLst/>
              <a:rect l="l" t="t" r="r" b="b"/>
              <a:pathLst>
                <a:path w="571500" h="247650">
                  <a:moveTo>
                    <a:pt x="0" y="69342"/>
                  </a:moveTo>
                  <a:lnTo>
                    <a:pt x="447675" y="69342"/>
                  </a:lnTo>
                  <a:lnTo>
                    <a:pt x="447675" y="0"/>
                  </a:lnTo>
                  <a:lnTo>
                    <a:pt x="571500" y="123825"/>
                  </a:lnTo>
                  <a:lnTo>
                    <a:pt x="447675" y="247650"/>
                  </a:lnTo>
                  <a:lnTo>
                    <a:pt x="447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401187" y="345440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先算右边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409950" y="4000500"/>
              <a:ext cx="314325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960247" y="422275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+ 5 - 1 = 7</a:t>
              </a:r>
            </a:p>
          </p:txBody>
        </p:sp>
      </p:grpSp>
      <p:grpSp>
        <p:nvGrpSpPr>
          <p:cNvPr id="28" name="step3"/>
          <p:cNvGrpSpPr/>
          <p:nvPr/>
        </p:nvGrpSpPr>
        <p:grpSpPr>
          <a:xfrm>
            <a:off x="6743700" y="3454400"/>
            <a:ext cx="2571750" cy="1308100"/>
            <a:chOff x="6743700" y="3454400"/>
            <a:chExt cx="2571750" cy="1308100"/>
          </a:xfrm>
        </p:grpSpPr>
        <p:sp>
          <p:nvSpPr>
            <p:cNvPr id="22" name="Freeform 22"/>
            <p:cNvSpPr/>
            <p:nvPr/>
          </p:nvSpPr>
          <p:spPr>
            <a:xfrm>
              <a:off x="6743700" y="4257675"/>
              <a:ext cx="571500" cy="247650"/>
            </a:xfrm>
            <a:custGeom>
              <a:avLst/>
              <a:gdLst/>
              <a:ahLst/>
              <a:cxnLst/>
              <a:rect l="l" t="t" r="r" b="b"/>
              <a:pathLst>
                <a:path w="571500" h="247650">
                  <a:moveTo>
                    <a:pt x="0" y="69342"/>
                  </a:moveTo>
                  <a:lnTo>
                    <a:pt x="447675" y="69342"/>
                  </a:lnTo>
                  <a:lnTo>
                    <a:pt x="447675" y="0"/>
                  </a:lnTo>
                  <a:lnTo>
                    <a:pt x="571500" y="123825"/>
                  </a:lnTo>
                  <a:lnTo>
                    <a:pt x="447675" y="247650"/>
                  </a:lnTo>
                  <a:lnTo>
                    <a:pt x="447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592187" y="3454400"/>
              <a:ext cx="13437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写回 num1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600950" y="4000500"/>
              <a:ext cx="1714500" cy="762000"/>
            </a:xfrm>
            <a:prstGeom prst="roundRect">
              <a:avLst>
                <a:gd name="adj" fmla="val 100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810919" y="42513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776210" y="4286250"/>
              <a:ext cx="220980" cy="209550"/>
            </a:xfrm>
            <a:custGeom>
              <a:avLst/>
              <a:gdLst/>
              <a:ahLst/>
              <a:cxnLst/>
              <a:rect l="l" t="t" r="r" b="b"/>
              <a:pathLst>
                <a:path w="220980" h="209550">
                  <a:moveTo>
                    <a:pt x="0" y="209550"/>
                  </a:moveTo>
                  <a:lnTo>
                    <a:pt x="22098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484194" y="41910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33" name="rule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606" y="5308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05356" y="5308600"/>
              <a:ext cx="65608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对变量的赋值是一种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覆盖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：装进了新的值，旧的值就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不在了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读取变量不会改变它</a:t>
            </a:r>
          </a:p>
        </p:txBody>
      </p:sp>
      <p:grpSp>
        <p:nvGrpSpPr>
          <p:cNvPr id="16" name="code"/>
          <p:cNvGrpSpPr/>
          <p:nvPr/>
        </p:nvGrpSpPr>
        <p:grpSpPr>
          <a:xfrm>
            <a:off x="838200" y="2114550"/>
            <a:ext cx="10515600" cy="1285875"/>
            <a:chOff x="838200" y="2114550"/>
            <a:chExt cx="10515600" cy="12858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2199132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num2 = 2;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num1 = num2 + 7;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334000" y="2114550"/>
              <a:ext cx="60198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5334000" y="21145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534406" y="22796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01156" y="2241550"/>
              <a:ext cx="239572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执行后，num1 和 num2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分别是多少？</a:t>
              </a:r>
            </a:p>
          </p:txBody>
        </p:sp>
      </p:grpSp>
      <p:grpSp>
        <p:nvGrpSpPr>
          <p:cNvPr id="33" name="diagram"/>
          <p:cNvGrpSpPr/>
          <p:nvPr/>
        </p:nvGrpSpPr>
        <p:grpSpPr>
          <a:xfrm>
            <a:off x="952500" y="3683000"/>
            <a:ext cx="7696200" cy="1503807"/>
            <a:chOff x="952500" y="3683000"/>
            <a:chExt cx="7696200" cy="1503807"/>
          </a:xfrm>
        </p:grpSpPr>
        <p:sp>
          <p:nvSpPr>
            <p:cNvPr id="17" name="TextBox 17"/>
            <p:cNvSpPr txBox="1"/>
            <p:nvPr/>
          </p:nvSpPr>
          <p:spPr>
            <a:xfrm>
              <a:off x="1403411" y="36830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num2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952500" y="4000500"/>
              <a:ext cx="1428750" cy="723900"/>
            </a:xfrm>
            <a:prstGeom prst="roundRect">
              <a:avLst>
                <a:gd name="adj" fmla="val 1052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559519" y="41719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495550" y="4238625"/>
              <a:ext cx="666750" cy="247650"/>
            </a:xfrm>
            <a:custGeom>
              <a:avLst/>
              <a:gdLst/>
              <a:ahLst/>
              <a:cxnLst/>
              <a:rect l="l" t="t" r="r" b="b"/>
              <a:pathLst>
                <a:path w="666750" h="247650">
                  <a:moveTo>
                    <a:pt x="0" y="69342"/>
                  </a:moveTo>
                  <a:lnTo>
                    <a:pt x="542925" y="69342"/>
                  </a:lnTo>
                  <a:lnTo>
                    <a:pt x="542925" y="0"/>
                  </a:lnTo>
                  <a:lnTo>
                    <a:pt x="666750" y="123825"/>
                  </a:lnTo>
                  <a:lnTo>
                    <a:pt x="542925" y="247650"/>
                  </a:lnTo>
                  <a:lnTo>
                    <a:pt x="5429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3276600" y="4000500"/>
              <a:ext cx="2857500" cy="723900"/>
            </a:xfrm>
            <a:prstGeom prst="roundRect">
              <a:avLst>
                <a:gd name="adj" fmla="val 10526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994995" y="420370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+ 7 = 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19375" y="39751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读取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248400" y="4238625"/>
              <a:ext cx="666750" cy="247650"/>
            </a:xfrm>
            <a:custGeom>
              <a:avLst/>
              <a:gdLst/>
              <a:ahLst/>
              <a:cxnLst/>
              <a:rect l="l" t="t" r="r" b="b"/>
              <a:pathLst>
                <a:path w="666750" h="247650">
                  <a:moveTo>
                    <a:pt x="0" y="69342"/>
                  </a:moveTo>
                  <a:lnTo>
                    <a:pt x="542925" y="69342"/>
                  </a:lnTo>
                  <a:lnTo>
                    <a:pt x="542925" y="0"/>
                  </a:lnTo>
                  <a:lnTo>
                    <a:pt x="666750" y="123825"/>
                  </a:lnTo>
                  <a:lnTo>
                    <a:pt x="542925" y="247650"/>
                  </a:lnTo>
                  <a:lnTo>
                    <a:pt x="5429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72225" y="39751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575611" y="36830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num1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029450" y="4000500"/>
              <a:ext cx="1619250" cy="723900"/>
            </a:xfrm>
            <a:prstGeom prst="roundRect">
              <a:avLst>
                <a:gd name="adj" fmla="val 10526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239419" y="42322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7204710" y="4267200"/>
              <a:ext cx="220980" cy="209550"/>
            </a:xfrm>
            <a:custGeom>
              <a:avLst/>
              <a:gdLst/>
              <a:ahLst/>
              <a:cxnLst/>
              <a:rect l="l" t="t" r="r" b="b"/>
              <a:pathLst>
                <a:path w="220980" h="209550">
                  <a:moveTo>
                    <a:pt x="0" y="209550"/>
                  </a:moveTo>
                  <a:lnTo>
                    <a:pt x="22098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865069" y="41719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26186" y="4864100"/>
              <a:ext cx="8813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仍然是 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188202" y="4864100"/>
              <a:ext cx="13017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 被覆盖为 9</a:t>
              </a:r>
            </a:p>
          </p:txBody>
        </p:sp>
      </p:grpSp>
      <p:grpSp>
        <p:nvGrpSpPr>
          <p:cNvPr id="38" name="rul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86687" y="5499100"/>
              <a:ext cx="76585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赋值号右边的变量只是被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，读取不会改变它；只有左边的变量被改写。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186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自己更新自己：num1 = num1 + 7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38200" y="2114550"/>
            <a:ext cx="7705344" cy="942975"/>
            <a:chOff x="838200" y="2114550"/>
            <a:chExt cx="7705344" cy="942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942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2199132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num1 = num1 + 7;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24856" y="2254250"/>
              <a:ext cx="32186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 num1 出现在等号两边，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你能说出它的赋值过程吗？</a:t>
              </a:r>
            </a:p>
          </p:txBody>
        </p:sp>
      </p:grpSp>
      <p:grpSp>
        <p:nvGrpSpPr>
          <p:cNvPr id="15" name="bookref"/>
          <p:cNvGrpSpPr/>
          <p:nvPr/>
        </p:nvGrpSpPr>
        <p:grpSpPr>
          <a:xfrm>
            <a:off x="8283611" y="6121400"/>
            <a:ext cx="3077047" cy="264033"/>
            <a:chOff x="8283611" y="6121400"/>
            <a:chExt cx="3077047" cy="264033"/>
          </a:xfrm>
        </p:grpSpPr>
        <p:sp>
          <p:nvSpPr>
            <p:cNvPr id="14" name="TextBox 14"/>
            <p:cNvSpPr txBox="1"/>
            <p:nvPr/>
          </p:nvSpPr>
          <p:spPr>
            <a:xfrm>
              <a:off x="8283611" y="6121400"/>
              <a:ext cx="30770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P10 · "balance = balance + 10"</a:t>
              </a:r>
            </a:p>
          </p:txBody>
        </p:sp>
      </p:grpSp>
      <p:grpSp>
        <p:nvGrpSpPr>
          <p:cNvPr id="21" name="s1"/>
          <p:cNvGrpSpPr/>
          <p:nvPr/>
        </p:nvGrpSpPr>
        <p:grpSpPr>
          <a:xfrm>
            <a:off x="838200" y="3524250"/>
            <a:ext cx="3238500" cy="1047750"/>
            <a:chOff x="838200" y="3524250"/>
            <a:chExt cx="3238500" cy="1047750"/>
          </a:xfrm>
        </p:grpSpPr>
        <p:sp>
          <p:nvSpPr>
            <p:cNvPr id="16" name="Rectangle 16"/>
            <p:cNvSpPr/>
            <p:nvPr/>
          </p:nvSpPr>
          <p:spPr>
            <a:xfrm>
              <a:off x="838200" y="3524250"/>
              <a:ext cx="32385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0125" y="36861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92632" y="37296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20368" y="3721100"/>
              <a:ext cx="22713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读取右边 num1 的旧值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419606" y="4127500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得到 1</a:t>
              </a:r>
            </a:p>
          </p:txBody>
        </p:sp>
      </p:grpSp>
      <p:grpSp>
        <p:nvGrpSpPr>
          <p:cNvPr id="28" name="s2"/>
          <p:cNvGrpSpPr/>
          <p:nvPr/>
        </p:nvGrpSpPr>
        <p:grpSpPr>
          <a:xfrm>
            <a:off x="4095750" y="3524250"/>
            <a:ext cx="3524250" cy="1047750"/>
            <a:chOff x="4095750" y="3524250"/>
            <a:chExt cx="3524250" cy="1047750"/>
          </a:xfrm>
        </p:grpSpPr>
        <p:sp>
          <p:nvSpPr>
            <p:cNvPr id="22" name="Rectangle 22"/>
            <p:cNvSpPr/>
            <p:nvPr/>
          </p:nvSpPr>
          <p:spPr>
            <a:xfrm>
              <a:off x="4381500" y="3524250"/>
              <a:ext cx="32385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4543425" y="36861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635932" y="37296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63668" y="3721100"/>
              <a:ext cx="10557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 1 + 7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962906" y="4127500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得到 8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4095750" y="3943350"/>
              <a:ext cx="247650" cy="209550"/>
            </a:xfrm>
            <a:custGeom>
              <a:avLst/>
              <a:gdLst/>
              <a:ahLst/>
              <a:cxnLst/>
              <a:rect l="l" t="t" r="r" b="b"/>
              <a:pathLst>
                <a:path w="247650" h="209550">
                  <a:moveTo>
                    <a:pt x="0" y="58674"/>
                  </a:moveTo>
                  <a:lnTo>
                    <a:pt x="142875" y="58674"/>
                  </a:lnTo>
                  <a:lnTo>
                    <a:pt x="142875" y="0"/>
                  </a:lnTo>
                  <a:lnTo>
                    <a:pt x="247650" y="104775"/>
                  </a:lnTo>
                  <a:lnTo>
                    <a:pt x="142875" y="209550"/>
                  </a:lnTo>
                  <a:lnTo>
                    <a:pt x="14287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5" name="s3"/>
          <p:cNvGrpSpPr/>
          <p:nvPr/>
        </p:nvGrpSpPr>
        <p:grpSpPr>
          <a:xfrm>
            <a:off x="7639050" y="3524250"/>
            <a:ext cx="3524250" cy="1047750"/>
            <a:chOff x="7639050" y="3524250"/>
            <a:chExt cx="3524250" cy="1047750"/>
          </a:xfrm>
        </p:grpSpPr>
        <p:sp>
          <p:nvSpPr>
            <p:cNvPr id="29" name="Rectangle 29"/>
            <p:cNvSpPr/>
            <p:nvPr/>
          </p:nvSpPr>
          <p:spPr>
            <a:xfrm>
              <a:off x="7924800" y="3524250"/>
              <a:ext cx="3238500" cy="1047750"/>
            </a:xfrm>
            <a:prstGeom prst="roundRect">
              <a:avLst>
                <a:gd name="adj" fmla="val 9091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0" name="Ellipse 30"/>
            <p:cNvSpPr/>
            <p:nvPr/>
          </p:nvSpPr>
          <p:spPr>
            <a:xfrm>
              <a:off x="8086725" y="36861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179232" y="37296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506968" y="3721100"/>
              <a:ext cx="224743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8 写回左边的 num1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506206" y="4127500"/>
              <a:ext cx="1648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num1 现在是 8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7639050" y="3943350"/>
              <a:ext cx="247650" cy="209550"/>
            </a:xfrm>
            <a:custGeom>
              <a:avLst/>
              <a:gdLst/>
              <a:ahLst/>
              <a:cxnLst/>
              <a:rect l="l" t="t" r="r" b="b"/>
              <a:pathLst>
                <a:path w="247650" h="209550">
                  <a:moveTo>
                    <a:pt x="0" y="58674"/>
                  </a:moveTo>
                  <a:lnTo>
                    <a:pt x="142875" y="58674"/>
                  </a:lnTo>
                  <a:lnTo>
                    <a:pt x="142875" y="0"/>
                  </a:lnTo>
                  <a:lnTo>
                    <a:pt x="247650" y="104775"/>
                  </a:lnTo>
                  <a:lnTo>
                    <a:pt x="142875" y="209550"/>
                  </a:lnTo>
                  <a:lnTo>
                    <a:pt x="14287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9" name="rule"/>
          <p:cNvGrpSpPr/>
          <p:nvPr/>
        </p:nvGrpSpPr>
        <p:grpSpPr>
          <a:xfrm>
            <a:off x="838200" y="4876800"/>
            <a:ext cx="10515600" cy="876300"/>
            <a:chOff x="838200" y="4876800"/>
            <a:chExt cx="10515600" cy="876300"/>
          </a:xfrm>
        </p:grpSpPr>
        <p:sp>
          <p:nvSpPr>
            <p:cNvPr id="36" name="Rectangle 36"/>
            <p:cNvSpPr/>
            <p:nvPr/>
          </p:nvSpPr>
          <p:spPr>
            <a:xfrm>
              <a:off x="838200" y="487680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368" y="50450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68018" y="5006975"/>
              <a:ext cx="665949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右边先读旧值，左边后收新值，所以同一个名字出现两次并不矛盾。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1-8 中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= balance + 10;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就这样把余额从 100 变成 110。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复合赋值运算符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32000"/>
            <a:ext cx="7559230" cy="694944"/>
            <a:chOff x="829056" y="2032000"/>
            <a:chExt cx="7559230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32000"/>
              <a:ext cx="7559230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给变量自身加上某个数，有一种简便写法：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+=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就是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= a +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的简写。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教材把这种写法叫作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自赋值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7535330" y="6121400"/>
            <a:ext cx="3825328" cy="264033"/>
            <a:chOff x="7535330" y="6121400"/>
            <a:chExt cx="3825328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7535330" y="6121400"/>
              <a:ext cx="38253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P10 · "balance -= 20 也是赋值语句"一段</a:t>
              </a:r>
            </a:p>
          </p:txBody>
        </p:sp>
      </p:grpSp>
      <p:grpSp>
        <p:nvGrpSpPr>
          <p:cNvPr id="39" name="table"/>
          <p:cNvGrpSpPr/>
          <p:nvPr/>
        </p:nvGrpSpPr>
        <p:grpSpPr>
          <a:xfrm>
            <a:off x="838200" y="2857500"/>
            <a:ext cx="5429250" cy="2638425"/>
            <a:chOff x="838200" y="2857500"/>
            <a:chExt cx="5429250" cy="2638425"/>
          </a:xfrm>
        </p:grpSpPr>
        <p:sp>
          <p:nvSpPr>
            <p:cNvPr id="13" name="Rectangle 13"/>
            <p:cNvSpPr/>
            <p:nvPr/>
          </p:nvSpPr>
          <p:spPr>
            <a:xfrm>
              <a:off x="838200" y="2857500"/>
              <a:ext cx="542925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218" y="294881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220468" y="2948813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等价写法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15968" y="29488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2218" y="33877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+=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220468" y="338772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15968" y="33877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加后赋值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73380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3733800"/>
              <a:ext cx="54292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825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-=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220468" y="382587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- b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15968" y="38258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减后赋值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1719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2640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*=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220468" y="426402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* b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315968" y="42640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乘后赋值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61010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610100"/>
              <a:ext cx="54292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2218" y="47021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/=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220468" y="470217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/ b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315968" y="47021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除后赋值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0482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82218" y="51403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%=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220468" y="5140325"/>
              <a:ext cx="11162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% b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315968" y="51403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取余后赋值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38200" y="548640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trace"/>
          <p:cNvGrpSpPr/>
          <p:nvPr/>
        </p:nvGrpSpPr>
        <p:grpSpPr>
          <a:xfrm>
            <a:off x="6659118" y="2749550"/>
            <a:ext cx="4694682" cy="2432050"/>
            <a:chOff x="6659118" y="2749550"/>
            <a:chExt cx="4694682" cy="2432050"/>
          </a:xfrm>
        </p:grpSpPr>
        <p:sp>
          <p:nvSpPr>
            <p:cNvPr id="40" name="TextBox 40"/>
            <p:cNvSpPr txBox="1"/>
            <p:nvPr/>
          </p:nvSpPr>
          <p:spPr>
            <a:xfrm>
              <a:off x="6659118" y="2749550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按顺序执行，每句都接着新值算：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6667500" y="3086100"/>
              <a:ext cx="46863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6667500" y="3086100"/>
              <a:ext cx="381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868287" y="3238500"/>
              <a:ext cx="2059940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 = 10;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+= 5;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15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-= 3;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12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*= 2;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24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/= 3;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8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%= 5;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3</a:t>
              </a:r>
            </a:p>
          </p:txBody>
        </p:sp>
      </p:grpSp>
      <p:grpSp>
        <p:nvGrpSpPr>
          <p:cNvPr id="48" name="tip"/>
          <p:cNvGrpSpPr/>
          <p:nvPr/>
        </p:nvGrpSpPr>
        <p:grpSpPr>
          <a:xfrm>
            <a:off x="6667500" y="5334000"/>
            <a:ext cx="4686300" cy="552450"/>
            <a:chOff x="6667500" y="5334000"/>
            <a:chExt cx="4686300" cy="552450"/>
          </a:xfrm>
        </p:grpSpPr>
        <p:sp>
          <p:nvSpPr>
            <p:cNvPr id="45" name="Rectangle 45"/>
            <p:cNvSpPr/>
            <p:nvPr/>
          </p:nvSpPr>
          <p:spPr>
            <a:xfrm>
              <a:off x="6667500" y="5334000"/>
              <a:ext cx="46863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68690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478649" y="5505450"/>
              <a:ext cx="312141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本例中 /= 和 %= 都是整数运算。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85969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自增 ++ 与自减 --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8235224" cy="352044"/>
            <a:chOff x="829056" y="2070100"/>
            <a:chExt cx="8235224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82352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让变量加 1 或减 1，还有更短的写法：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++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和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--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。它们必须和变量一起使用。</a:t>
              </a:r>
            </a:p>
          </p:txBody>
        </p:sp>
      </p:grpSp>
      <p:grpSp>
        <p:nvGrpSpPr>
          <p:cNvPr id="16" name="inc"/>
          <p:cNvGrpSpPr/>
          <p:nvPr/>
        </p:nvGrpSpPr>
        <p:grpSpPr>
          <a:xfrm>
            <a:off x="829056" y="2641600"/>
            <a:ext cx="4962144" cy="1958975"/>
            <a:chOff x="829056" y="2641600"/>
            <a:chExt cx="4962144" cy="1958975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2641600"/>
              <a:ext cx="25292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++ 自增：变量的值加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818" y="2997200"/>
              <a:ext cx="16271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相当于 a = a + 1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390900"/>
              <a:ext cx="4953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39090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540125"/>
              <a:ext cx="223570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5;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a++;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 变成 6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++a;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 变成 7</a:t>
              </a:r>
            </a:p>
          </p:txBody>
        </p:sp>
      </p:grpSp>
      <p:grpSp>
        <p:nvGrpSpPr>
          <p:cNvPr id="22" name="dec"/>
          <p:cNvGrpSpPr/>
          <p:nvPr/>
        </p:nvGrpSpPr>
        <p:grpSpPr>
          <a:xfrm>
            <a:off x="6391656" y="2641600"/>
            <a:ext cx="4962144" cy="1958975"/>
            <a:chOff x="6391656" y="2641600"/>
            <a:chExt cx="4962144" cy="1958975"/>
          </a:xfrm>
        </p:grpSpPr>
        <p:sp>
          <p:nvSpPr>
            <p:cNvPr id="17" name="TextBox 17"/>
            <p:cNvSpPr txBox="1"/>
            <p:nvPr/>
          </p:nvSpPr>
          <p:spPr>
            <a:xfrm>
              <a:off x="6391656" y="2641600"/>
              <a:ext cx="25292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-- 自减：变量的值减 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392418" y="2997200"/>
              <a:ext cx="16271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相当于 b = b - 1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00800" y="3390900"/>
              <a:ext cx="4953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339090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01206" y="3540125"/>
              <a:ext cx="223570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b = 8;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b--;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b 变成 7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--b;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b 变成 6</a:t>
              </a:r>
            </a:p>
          </p:txBody>
        </p:sp>
      </p:grpSp>
      <p:grpSp>
        <p:nvGrpSpPr>
          <p:cNvPr id="26" name="tip"/>
          <p:cNvGrpSpPr/>
          <p:nvPr/>
        </p:nvGrpSpPr>
        <p:grpSpPr>
          <a:xfrm>
            <a:off x="838200" y="4895850"/>
            <a:ext cx="10515600" cy="876300"/>
            <a:chOff x="838200" y="4895850"/>
            <a:chExt cx="10515600" cy="876300"/>
          </a:xfrm>
        </p:grpSpPr>
        <p:sp>
          <p:nvSpPr>
            <p:cNvPr id="23" name="Rectangle 23"/>
            <p:cNvSpPr/>
            <p:nvPr/>
          </p:nvSpPr>
          <p:spPr>
            <a:xfrm>
              <a:off x="838200" y="489585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9368" y="50641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68018" y="5026025"/>
              <a:ext cx="613562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像上面这样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单独写成一句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时，a++ 和 ++a 效果一样，都让 a 加 1。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但如果把它们放进别的语句里，写在前面还是后面就有区别了。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前置与后置的区别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7913" y="2088515"/>
            <a:ext cx="8586445" cy="396050"/>
            <a:chOff x="827913" y="2088515"/>
            <a:chExt cx="8586445" cy="39605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088515"/>
              <a:ext cx="858644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 ++ 放进别的语句里（例如 cout 输出）时，位置不同，结果就不同：</a:t>
              </a:r>
            </a:p>
          </p:txBody>
        </p:sp>
      </p:grpSp>
      <p:grpSp>
        <p:nvGrpSpPr>
          <p:cNvPr id="15" name="post"/>
          <p:cNvGrpSpPr/>
          <p:nvPr/>
        </p:nvGrpSpPr>
        <p:grpSpPr>
          <a:xfrm>
            <a:off x="827913" y="2755265"/>
            <a:ext cx="5153787" cy="1838643"/>
            <a:chOff x="827913" y="2755265"/>
            <a:chExt cx="5153787" cy="1838643"/>
          </a:xfrm>
        </p:grpSpPr>
        <p:sp>
          <p:nvSpPr>
            <p:cNvPr id="11" name="TextBox 11"/>
            <p:cNvSpPr txBox="1"/>
            <p:nvPr/>
          </p:nvSpPr>
          <p:spPr>
            <a:xfrm>
              <a:off x="827913" y="2755265"/>
              <a:ext cx="32674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后置 y++：先使用，再加 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226118"/>
              <a:ext cx="5143500" cy="13677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26118"/>
              <a:ext cx="38100" cy="13677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225" y="3432175"/>
              <a:ext cx="4042156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1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y = 5;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y++ &lt;&lt; endl;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5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y &lt;&lt; endl;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6</a:t>
              </a:r>
            </a:p>
          </p:txBody>
        </p:sp>
      </p:grpSp>
      <p:grpSp>
        <p:nvGrpSpPr>
          <p:cNvPr id="20" name="pre"/>
          <p:cNvGrpSpPr/>
          <p:nvPr/>
        </p:nvGrpSpPr>
        <p:grpSpPr>
          <a:xfrm>
            <a:off x="6390513" y="2755265"/>
            <a:ext cx="4963287" cy="1493838"/>
            <a:chOff x="6390513" y="2755265"/>
            <a:chExt cx="4963287" cy="1493838"/>
          </a:xfrm>
        </p:grpSpPr>
        <p:sp>
          <p:nvSpPr>
            <p:cNvPr id="16" name="TextBox 16"/>
            <p:cNvSpPr txBox="1"/>
            <p:nvPr/>
          </p:nvSpPr>
          <p:spPr>
            <a:xfrm>
              <a:off x="6390513" y="2755265"/>
              <a:ext cx="32674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前置 ++x：先加 1，再使用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400800" y="3226118"/>
              <a:ext cx="4953000" cy="10229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00800" y="3226118"/>
              <a:ext cx="38100" cy="10229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00825" y="3432175"/>
              <a:ext cx="4042156" cy="712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1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x = 5;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++x &lt;&lt; endl;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6</a:t>
              </a:r>
            </a:p>
          </p:txBody>
        </p:sp>
      </p:grpSp>
      <p:grpSp>
        <p:nvGrpSpPr>
          <p:cNvPr id="23" name="rule"/>
          <p:cNvGrpSpPr/>
          <p:nvPr/>
        </p:nvGrpSpPr>
        <p:grpSpPr>
          <a:xfrm>
            <a:off x="838200" y="4973955"/>
            <a:ext cx="10515600" cy="1034415"/>
            <a:chOff x="838200" y="4973955"/>
            <a:chExt cx="10515600" cy="1034415"/>
          </a:xfrm>
        </p:grpSpPr>
        <p:sp>
          <p:nvSpPr>
            <p:cNvPr id="21" name="Rectangle 21"/>
            <p:cNvSpPr/>
            <p:nvPr/>
          </p:nvSpPr>
          <p:spPr>
            <a:xfrm>
              <a:off x="838200" y="4973955"/>
              <a:ext cx="10515600" cy="1034415"/>
            </a:xfrm>
            <a:prstGeom prst="roundRect">
              <a:avLst>
                <a:gd name="adj" fmla="val 920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084070" y="5362575"/>
              <a:ext cx="90036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 在后：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先用后加</a:t>
              </a:r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    ++ 在前：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先加后用</a:t>
              </a:r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    -- 同理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二、赋值与初始化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小结：赋值的几种写法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2981325"/>
            <a:chOff x="838200" y="2114550"/>
            <a:chExt cx="10515600" cy="29813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25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82087" y="2225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例子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25337" y="2225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17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赋值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982087" y="27305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 = 3;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25337" y="2717800"/>
              <a:ext cx="4185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把右边的值放进左边的变量，旧值被覆盖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05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051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213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82087" y="3225800"/>
              <a:ext cx="1545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num = 3;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25337" y="321310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定义变量的同时给初值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00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7084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自己更新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82087" y="3721100"/>
              <a:ext cx="1800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 = num + 7;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125337" y="37084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先读旧值，算出新值，再写回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0957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2037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复合赋值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82087" y="4216400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 += 7;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125337" y="4216400"/>
              <a:ext cx="2437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= num + 7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的简写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591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711700"/>
              <a:ext cx="12233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自增 / 自减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982087" y="4711700"/>
              <a:ext cx="1800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num++;</a:t>
              </a:r>
              <a:r>
                <a:rPr lang="zh-CN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</a:t>
              </a:r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num--;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125337" y="4711700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 1 / 减 1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086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rule"/>
          <p:cNvGrpSpPr/>
          <p:nvPr/>
        </p:nvGrpSpPr>
        <p:grpSpPr>
          <a:xfrm>
            <a:off x="838200" y="5276850"/>
            <a:ext cx="10515600" cy="723900"/>
            <a:chOff x="838200" y="5276850"/>
            <a:chExt cx="10515600" cy="723900"/>
          </a:xfrm>
        </p:grpSpPr>
        <p:sp>
          <p:nvSpPr>
            <p:cNvPr id="36" name="Rectangle 36"/>
            <p:cNvSpPr/>
            <p:nvPr/>
          </p:nvSpPr>
          <p:spPr>
            <a:xfrm>
              <a:off x="838200" y="52768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3818382" y="5480050"/>
              <a:ext cx="48272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所有赋值都是：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先算右边</a:t>
              </a:r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写入左边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课堂练习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370762" y="4038600"/>
            <a:ext cx="5450477" cy="308991"/>
            <a:chOff x="3370762" y="4038600"/>
            <a:chExt cx="545047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370762" y="4038600"/>
              <a:ext cx="545047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判断正误 · 跟踪变量 · 找出错误 · 预测输出 · 完成例 1-8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判断正误：赋值号左边能写什么？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7263536" cy="352044"/>
            <a:chOff x="829056" y="2070100"/>
            <a:chExt cx="726353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72635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 a、b、c、x、y、z 都是已经定义好、并有确定值的 int 变量。</a:t>
              </a:r>
            </a:p>
          </p:txBody>
        </p:sp>
      </p:grpSp>
      <p:grpSp>
        <p:nvGrpSpPr>
          <p:cNvPr id="13" name="card1-w"/>
          <p:cNvGrpSpPr/>
          <p:nvPr/>
        </p:nvGrpSpPr>
        <p:grpSpPr>
          <a:xfrm>
            <a:off x="838200" y="2552700"/>
            <a:ext cx="5162550" cy="704850"/>
            <a:chOff x="838200" y="2552700"/>
            <a:chExt cx="5162550" cy="7048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52700"/>
              <a:ext cx="5162550" cy="704850"/>
            </a:xfrm>
            <a:prstGeom prst="roundRect">
              <a:avLst>
                <a:gd name="adj" fmla="val 135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93470" y="2743200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23 = a;</a:t>
              </a:r>
            </a:p>
          </p:txBody>
        </p:sp>
      </p:grpSp>
      <p:grpSp>
        <p:nvGrpSpPr>
          <p:cNvPr id="16" name="card2-w"/>
          <p:cNvGrpSpPr/>
          <p:nvPr/>
        </p:nvGrpSpPr>
        <p:grpSpPr>
          <a:xfrm>
            <a:off x="6191250" y="2552700"/>
            <a:ext cx="5162550" cy="704850"/>
            <a:chOff x="6191250" y="2552700"/>
            <a:chExt cx="5162550" cy="704850"/>
          </a:xfrm>
        </p:grpSpPr>
        <p:sp>
          <p:nvSpPr>
            <p:cNvPr id="14" name="Rectangle 14"/>
            <p:cNvSpPr/>
            <p:nvPr/>
          </p:nvSpPr>
          <p:spPr>
            <a:xfrm>
              <a:off x="6191250" y="2552700"/>
              <a:ext cx="5162550" cy="704850"/>
            </a:xfrm>
            <a:prstGeom prst="roundRect">
              <a:avLst>
                <a:gd name="adj" fmla="val 135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446520" y="2743200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a = b + c;</a:t>
              </a:r>
            </a:p>
          </p:txBody>
        </p:sp>
      </p:grpSp>
      <p:grpSp>
        <p:nvGrpSpPr>
          <p:cNvPr id="19" name="card3-w"/>
          <p:cNvGrpSpPr/>
          <p:nvPr/>
        </p:nvGrpSpPr>
        <p:grpSpPr>
          <a:xfrm>
            <a:off x="838200" y="3962400"/>
            <a:ext cx="5162550" cy="704850"/>
            <a:chOff x="838200" y="3962400"/>
            <a:chExt cx="5162550" cy="704850"/>
          </a:xfrm>
        </p:grpSpPr>
        <p:sp>
          <p:nvSpPr>
            <p:cNvPr id="17" name="Rectangle 17"/>
            <p:cNvSpPr/>
            <p:nvPr/>
          </p:nvSpPr>
          <p:spPr>
            <a:xfrm>
              <a:off x="838200" y="3962400"/>
              <a:ext cx="5162550" cy="704850"/>
            </a:xfrm>
            <a:prstGeom prst="roundRect">
              <a:avLst>
                <a:gd name="adj" fmla="val 135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93470" y="4152900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x + y = z;</a:t>
              </a:r>
            </a:p>
          </p:txBody>
        </p:sp>
      </p:grpSp>
      <p:grpSp>
        <p:nvGrpSpPr>
          <p:cNvPr id="22" name="card4-w"/>
          <p:cNvGrpSpPr/>
          <p:nvPr/>
        </p:nvGrpSpPr>
        <p:grpSpPr>
          <a:xfrm>
            <a:off x="6191250" y="3962400"/>
            <a:ext cx="5162550" cy="704850"/>
            <a:chOff x="6191250" y="3962400"/>
            <a:chExt cx="5162550" cy="704850"/>
          </a:xfrm>
        </p:grpSpPr>
        <p:sp>
          <p:nvSpPr>
            <p:cNvPr id="20" name="Rectangle 20"/>
            <p:cNvSpPr/>
            <p:nvPr/>
          </p:nvSpPr>
          <p:spPr>
            <a:xfrm>
              <a:off x="6191250" y="3962400"/>
              <a:ext cx="5162550" cy="704850"/>
            </a:xfrm>
            <a:prstGeom prst="roundRect">
              <a:avLst>
                <a:gd name="adj" fmla="val 135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46520" y="4152900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a = a + 1;</a:t>
              </a:r>
            </a:p>
          </p:txBody>
        </p:sp>
      </p:grpSp>
      <p:grpSp>
        <p:nvGrpSpPr>
          <p:cNvPr id="24" name="a1"/>
          <p:cNvGrpSpPr/>
          <p:nvPr/>
        </p:nvGrpSpPr>
        <p:grpSpPr>
          <a:xfrm>
            <a:off x="1096137" y="3435350"/>
            <a:ext cx="3204762" cy="337376"/>
            <a:chOff x="1096137" y="3435350"/>
            <a:chExt cx="3204762" cy="337376"/>
          </a:xfrm>
        </p:grpSpPr>
        <p:sp>
          <p:nvSpPr>
            <p:cNvPr id="23" name="TextBox 23"/>
            <p:cNvSpPr txBox="1"/>
            <p:nvPr/>
          </p:nvSpPr>
          <p:spPr>
            <a:xfrm>
              <a:off x="1096137" y="3435350"/>
              <a:ext cx="32047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：23 是数字，不是变量</a:t>
              </a:r>
            </a:p>
          </p:txBody>
        </p:sp>
      </p:grpSp>
      <p:grpSp>
        <p:nvGrpSpPr>
          <p:cNvPr id="26" name="a2"/>
          <p:cNvGrpSpPr/>
          <p:nvPr/>
        </p:nvGrpSpPr>
        <p:grpSpPr>
          <a:xfrm>
            <a:off x="6449187" y="3435350"/>
            <a:ext cx="3204762" cy="337376"/>
            <a:chOff x="6449187" y="3435350"/>
            <a:chExt cx="3204762" cy="337376"/>
          </a:xfrm>
        </p:grpSpPr>
        <p:sp>
          <p:nvSpPr>
            <p:cNvPr id="25" name="TextBox 25"/>
            <p:cNvSpPr txBox="1"/>
            <p:nvPr/>
          </p:nvSpPr>
          <p:spPr>
            <a:xfrm>
              <a:off x="6449187" y="3435350"/>
              <a:ext cx="32047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：先算 b + c，再存入 a</a:t>
              </a:r>
            </a:p>
          </p:txBody>
        </p:sp>
      </p:grpSp>
      <p:grpSp>
        <p:nvGrpSpPr>
          <p:cNvPr id="28" name="a3"/>
          <p:cNvGrpSpPr/>
          <p:nvPr/>
        </p:nvGrpSpPr>
        <p:grpSpPr>
          <a:xfrm>
            <a:off x="1096137" y="4845050"/>
            <a:ext cx="3702587" cy="337376"/>
            <a:chOff x="1096137" y="4845050"/>
            <a:chExt cx="3702587" cy="337376"/>
          </a:xfrm>
        </p:grpSpPr>
        <p:sp>
          <p:nvSpPr>
            <p:cNvPr id="27" name="TextBox 27"/>
            <p:cNvSpPr txBox="1"/>
            <p:nvPr/>
          </p:nvSpPr>
          <p:spPr>
            <a:xfrm>
              <a:off x="1096137" y="4845050"/>
              <a:ext cx="37025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：x + y 是算式，不能接收值</a:t>
              </a:r>
            </a:p>
          </p:txBody>
        </p:sp>
      </p:grpSp>
      <p:grpSp>
        <p:nvGrpSpPr>
          <p:cNvPr id="30" name="a4"/>
          <p:cNvGrpSpPr/>
          <p:nvPr/>
        </p:nvGrpSpPr>
        <p:grpSpPr>
          <a:xfrm>
            <a:off x="6449187" y="4845050"/>
            <a:ext cx="2116494" cy="337376"/>
            <a:chOff x="6449187" y="4845050"/>
            <a:chExt cx="2116494" cy="337376"/>
          </a:xfrm>
        </p:grpSpPr>
        <p:sp>
          <p:nvSpPr>
            <p:cNvPr id="29" name="TextBox 29"/>
            <p:cNvSpPr txBox="1"/>
            <p:nvPr/>
          </p:nvSpPr>
          <p:spPr>
            <a:xfrm>
              <a:off x="6449187" y="4845050"/>
              <a:ext cx="211649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：a 的值加 1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29056" y="5499100"/>
            <a:ext cx="6560820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赋值号左边必须是一个</a:t>
            </a:r>
            <a:r>
              <a:rPr lang="zh-CN" sz="18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变量</a:t>
            </a: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；右边可以是数值、变量或算式。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描述赋值过程，写出简便写法</a:t>
            </a:r>
          </a:p>
        </p:txBody>
      </p:sp>
      <p:grpSp>
        <p:nvGrpSpPr>
          <p:cNvPr id="16" name="q"/>
          <p:cNvGrpSpPr/>
          <p:nvPr/>
        </p:nvGrpSpPr>
        <p:grpSpPr>
          <a:xfrm>
            <a:off x="838200" y="2114550"/>
            <a:ext cx="10515600" cy="1198245"/>
            <a:chOff x="838200" y="2114550"/>
            <a:chExt cx="10515600" cy="119824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119824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1982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5558" y="2291080"/>
              <a:ext cx="2371344" cy="9189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40"/>
                </a:lnSpc>
              </a:pPr>
              <a:r>
                <a:rPr lang="en-US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 = 7;</a:t>
              </a:r>
              <a:br>
                <a:rPr lang="en-US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 = num + 1;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334000" y="2114550"/>
              <a:ext cx="6019800" cy="1105852"/>
            </a:xfrm>
            <a:prstGeom prst="roundRect">
              <a:avLst>
                <a:gd name="adj" fmla="val 68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5334000" y="2114550"/>
              <a:ext cx="47625" cy="11058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533263" y="2334260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00013" y="2258060"/>
              <a:ext cx="3099054" cy="810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62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请描述第二句的赋值过程，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并给出它的简便写法。</a:t>
              </a:r>
            </a:p>
          </p:txBody>
        </p:sp>
      </p:grpSp>
      <p:grpSp>
        <p:nvGrpSpPr>
          <p:cNvPr id="20" name="a1"/>
          <p:cNvGrpSpPr/>
          <p:nvPr/>
        </p:nvGrpSpPr>
        <p:grpSpPr>
          <a:xfrm>
            <a:off x="885825" y="3887152"/>
            <a:ext cx="4579773" cy="426339"/>
            <a:chOff x="885825" y="3887152"/>
            <a:chExt cx="4579773" cy="426339"/>
          </a:xfrm>
        </p:grpSpPr>
        <p:sp>
          <p:nvSpPr>
            <p:cNvPr id="17" name="Ellipse 17"/>
            <p:cNvSpPr/>
            <p:nvPr/>
          </p:nvSpPr>
          <p:spPr>
            <a:xfrm>
              <a:off x="885825" y="388810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68637" y="3920808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41501" y="3887152"/>
              <a:ext cx="4124097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先计算等号右边的值：7 + 1 = 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  <p:grpSp>
        <p:nvGrpSpPr>
          <p:cNvPr id="24" name="a2"/>
          <p:cNvGrpSpPr/>
          <p:nvPr/>
        </p:nvGrpSpPr>
        <p:grpSpPr>
          <a:xfrm>
            <a:off x="885825" y="4577715"/>
            <a:ext cx="6325929" cy="426339"/>
            <a:chOff x="885825" y="4577715"/>
            <a:chExt cx="6325929" cy="426339"/>
          </a:xfrm>
        </p:grpSpPr>
        <p:sp>
          <p:nvSpPr>
            <p:cNvPr id="21" name="Ellipse 21"/>
            <p:cNvSpPr/>
            <p:nvPr/>
          </p:nvSpPr>
          <p:spPr>
            <a:xfrm>
              <a:off x="885825" y="4579620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68637" y="4612322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41501" y="4577715"/>
              <a:ext cx="5870253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 8 赋值给 num，现在 num 的值就是 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了</a:t>
              </a:r>
            </a:p>
          </p:txBody>
        </p:sp>
      </p:grpSp>
      <p:grpSp>
        <p:nvGrpSpPr>
          <p:cNvPr id="28" name="a3"/>
          <p:cNvGrpSpPr/>
          <p:nvPr/>
        </p:nvGrpSpPr>
        <p:grpSpPr>
          <a:xfrm>
            <a:off x="838200" y="5316855"/>
            <a:ext cx="10515600" cy="691515"/>
            <a:chOff x="838200" y="5316855"/>
            <a:chExt cx="10515600" cy="691515"/>
          </a:xfrm>
        </p:grpSpPr>
        <p:sp>
          <p:nvSpPr>
            <p:cNvPr id="25" name="Rectangle 25"/>
            <p:cNvSpPr/>
            <p:nvPr/>
          </p:nvSpPr>
          <p:spPr>
            <a:xfrm>
              <a:off x="838200" y="5316855"/>
              <a:ext cx="10515600" cy="691515"/>
            </a:xfrm>
            <a:prstGeom prst="roundRect">
              <a:avLst>
                <a:gd name="adj" fmla="val 1101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7463" y="553656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简便写法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161413" y="5536565"/>
              <a:ext cx="64517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+= 1;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或者单独写一句 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num++;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（选一种即可）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跟踪变量：执行后三个变量各是多少？</a:t>
            </a:r>
          </a:p>
        </p:txBody>
      </p:sp>
      <p:grpSp>
        <p:nvGrpSpPr>
          <p:cNvPr id="13" name="q"/>
          <p:cNvGrpSpPr/>
          <p:nvPr/>
        </p:nvGrpSpPr>
        <p:grpSpPr>
          <a:xfrm>
            <a:off x="838200" y="2114550"/>
            <a:ext cx="6981444" cy="1209675"/>
            <a:chOff x="838200" y="2114550"/>
            <a:chExt cx="6981444" cy="12096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14325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165277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5;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num2 =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num3 = 8;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72356" y="2241550"/>
              <a:ext cx="344728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下面三句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分别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接在这三行后面执行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（每次都从 5、0、8 开始），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执行后三个变量各是多少？</a:t>
              </a:r>
            </a:p>
          </p:txBody>
        </p:sp>
      </p:grpSp>
      <p:grpSp>
        <p:nvGrpSpPr>
          <p:cNvPr id="19" name="thead-w"/>
          <p:cNvGrpSpPr/>
          <p:nvPr/>
        </p:nvGrpSpPr>
        <p:grpSpPr>
          <a:xfrm>
            <a:off x="838200" y="3619500"/>
            <a:ext cx="10515600" cy="571500"/>
            <a:chOff x="838200" y="3619500"/>
            <a:chExt cx="10515600" cy="571500"/>
          </a:xfrm>
        </p:grpSpPr>
        <p:sp>
          <p:nvSpPr>
            <p:cNvPr id="14" name="Rectangle 14"/>
            <p:cNvSpPr/>
            <p:nvPr/>
          </p:nvSpPr>
          <p:spPr>
            <a:xfrm>
              <a:off x="838200" y="361950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81456" y="37716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53456" y="3771646"/>
              <a:ext cx="628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num1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34656" y="3771646"/>
              <a:ext cx="628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num2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515856" y="3771646"/>
              <a:ext cx="628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num3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4346575"/>
            <a:ext cx="4572000" cy="1568450"/>
            <a:chOff x="838200" y="4346575"/>
            <a:chExt cx="4572000" cy="1568450"/>
          </a:xfrm>
        </p:grpSpPr>
        <p:sp>
          <p:nvSpPr>
            <p:cNvPr id="20" name="TextBox 20"/>
            <p:cNvSpPr txBox="1"/>
            <p:nvPr/>
          </p:nvSpPr>
          <p:spPr>
            <a:xfrm>
              <a:off x="981456" y="4346575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num1 = num1 * num1;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7625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762500"/>
              <a:ext cx="4572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918075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num2 = num1;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3340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456" y="5489575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num2 = num1 + num3;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9055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a1"/>
          <p:cNvGrpSpPr/>
          <p:nvPr/>
        </p:nvGrpSpPr>
        <p:grpSpPr>
          <a:xfrm>
            <a:off x="5410200" y="4333875"/>
            <a:ext cx="5943600" cy="438150"/>
            <a:chOff x="5410200" y="4333875"/>
            <a:chExt cx="5943600" cy="438150"/>
          </a:xfrm>
        </p:grpSpPr>
        <p:sp>
          <p:nvSpPr>
            <p:cNvPr id="28" name="Line 28"/>
            <p:cNvSpPr/>
            <p:nvPr/>
          </p:nvSpPr>
          <p:spPr>
            <a:xfrm>
              <a:off x="5410200" y="47625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552694" y="4333875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533894" y="43338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15094" y="43338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  <p:grpSp>
        <p:nvGrpSpPr>
          <p:cNvPr id="38" name="a2"/>
          <p:cNvGrpSpPr/>
          <p:nvPr/>
        </p:nvGrpSpPr>
        <p:grpSpPr>
          <a:xfrm>
            <a:off x="5410200" y="4762500"/>
            <a:ext cx="5943600" cy="581025"/>
            <a:chOff x="5410200" y="4762500"/>
            <a:chExt cx="5943600" cy="581025"/>
          </a:xfrm>
        </p:grpSpPr>
        <p:sp>
          <p:nvSpPr>
            <p:cNvPr id="33" name="Rectangle 33"/>
            <p:cNvSpPr/>
            <p:nvPr/>
          </p:nvSpPr>
          <p:spPr>
            <a:xfrm>
              <a:off x="5410200" y="4762500"/>
              <a:ext cx="5943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5410200" y="53340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552694" y="49053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533894" y="49053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515094" y="49053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  <p:grpSp>
        <p:nvGrpSpPr>
          <p:cNvPr id="43" name="a3"/>
          <p:cNvGrpSpPr/>
          <p:nvPr/>
        </p:nvGrpSpPr>
        <p:grpSpPr>
          <a:xfrm>
            <a:off x="5410200" y="5476875"/>
            <a:ext cx="5943600" cy="438150"/>
            <a:chOff x="5410200" y="5476875"/>
            <a:chExt cx="5943600" cy="438150"/>
          </a:xfrm>
        </p:grpSpPr>
        <p:sp>
          <p:nvSpPr>
            <p:cNvPr id="39" name="Line 39"/>
            <p:cNvSpPr/>
            <p:nvPr/>
          </p:nvSpPr>
          <p:spPr>
            <a:xfrm>
              <a:off x="5410200" y="59055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552694" y="54768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533894" y="5476875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515094" y="547687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找出报错原因</a:t>
            </a:r>
          </a:p>
        </p:txBody>
      </p:sp>
      <p:grpSp>
        <p:nvGrpSpPr>
          <p:cNvPr id="13" name="q"/>
          <p:cNvGrpSpPr/>
          <p:nvPr/>
        </p:nvGrpSpPr>
        <p:grpSpPr>
          <a:xfrm>
            <a:off x="827913" y="2081848"/>
            <a:ext cx="4963287" cy="3319780"/>
            <a:chOff x="827913" y="2081848"/>
            <a:chExt cx="4963287" cy="331978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081848"/>
              <a:ext cx="491535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下面的程序编译时报错了，请找出原因：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70798"/>
              <a:ext cx="4953000" cy="283083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70798"/>
              <a:ext cx="38100" cy="28308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225" y="2753678"/>
              <a:ext cx="3170682" cy="2522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28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num = 30;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num &lt;&lt; endl;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a1"/>
          <p:cNvGrpSpPr/>
          <p:nvPr/>
        </p:nvGrpSpPr>
        <p:grpSpPr>
          <a:xfrm>
            <a:off x="6191250" y="2570798"/>
            <a:ext cx="5162550" cy="1438275"/>
            <a:chOff x="6191250" y="2570798"/>
            <a:chExt cx="5162550" cy="1438275"/>
          </a:xfrm>
        </p:grpSpPr>
        <p:sp>
          <p:nvSpPr>
            <p:cNvPr id="14" name="Rectangle 14"/>
            <p:cNvSpPr/>
            <p:nvPr/>
          </p:nvSpPr>
          <p:spPr>
            <a:xfrm>
              <a:off x="6191250" y="2570798"/>
              <a:ext cx="5162550" cy="14382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191250" y="2570798"/>
              <a:ext cx="47625" cy="14382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91275" y="279177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38975" y="2728278"/>
              <a:ext cx="3182620" cy="11315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变量必须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先定义后使用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编译器不认识 num：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"num 是什么？我不认识它。"</a:t>
              </a:r>
            </a:p>
          </p:txBody>
        </p:sp>
      </p:grpSp>
      <p:grpSp>
        <p:nvGrpSpPr>
          <p:cNvPr id="23" name="a2"/>
          <p:cNvGrpSpPr/>
          <p:nvPr/>
        </p:nvGrpSpPr>
        <p:grpSpPr>
          <a:xfrm>
            <a:off x="6180963" y="4553585"/>
            <a:ext cx="5172837" cy="1466215"/>
            <a:chOff x="6180963" y="4553585"/>
            <a:chExt cx="5172837" cy="1466215"/>
          </a:xfrm>
        </p:grpSpPr>
        <p:sp>
          <p:nvSpPr>
            <p:cNvPr id="19" name="TextBox 19"/>
            <p:cNvSpPr txBox="1"/>
            <p:nvPr/>
          </p:nvSpPr>
          <p:spPr>
            <a:xfrm>
              <a:off x="6180963" y="4553585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改正：在使用前加上定义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191250" y="5019675"/>
              <a:ext cx="5162550" cy="1000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191250" y="5019675"/>
              <a:ext cx="38100" cy="1000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391656" y="5215255"/>
              <a:ext cx="4144518" cy="6892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5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= 30;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或 int num = 30;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前置与后置：分别会输出什么？</a:t>
            </a:r>
          </a:p>
        </p:txBody>
      </p:sp>
      <p:grpSp>
        <p:nvGrpSpPr>
          <p:cNvPr id="18" name="q"/>
          <p:cNvGrpSpPr/>
          <p:nvPr/>
        </p:nvGrpSpPr>
        <p:grpSpPr>
          <a:xfrm>
            <a:off x="827913" y="2093277"/>
            <a:ext cx="10525887" cy="2435860"/>
            <a:chOff x="827913" y="2093277"/>
            <a:chExt cx="10525887" cy="243586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093277"/>
              <a:ext cx="437149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两段代码分别运行，各会输出什么？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7913" y="2680018"/>
              <a:ext cx="82087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 A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38200" y="3132772"/>
              <a:ext cx="4953000" cy="139636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132772"/>
              <a:ext cx="38100" cy="13963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3335655"/>
              <a:ext cx="3695954" cy="10725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num2 = ++num1;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num1 &lt;&lt; " " &lt;&lt; num2;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90513" y="2680018"/>
              <a:ext cx="82087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 B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00800" y="3132772"/>
              <a:ext cx="4953000" cy="139636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00800" y="3132772"/>
              <a:ext cx="38100" cy="13963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00825" y="3335655"/>
              <a:ext cx="3695954" cy="10725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num2 = num1++;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num1 &lt;&lt; " " &lt;&lt; num2;</a:t>
              </a:r>
            </a:p>
          </p:txBody>
        </p:sp>
      </p:grpSp>
      <p:grpSp>
        <p:nvGrpSpPr>
          <p:cNvPr id="21" name="a1"/>
          <p:cNvGrpSpPr/>
          <p:nvPr/>
        </p:nvGrpSpPr>
        <p:grpSpPr>
          <a:xfrm>
            <a:off x="826008" y="4741862"/>
            <a:ext cx="2213801" cy="1272922"/>
            <a:chOff x="826008" y="4741862"/>
            <a:chExt cx="2213801" cy="1272922"/>
          </a:xfrm>
        </p:grpSpPr>
        <p:sp>
          <p:nvSpPr>
            <p:cNvPr id="19" name="TextBox 19"/>
            <p:cNvSpPr txBox="1"/>
            <p:nvPr/>
          </p:nvSpPr>
          <p:spPr>
            <a:xfrm>
              <a:off x="826008" y="4741862"/>
              <a:ext cx="14685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8294" y="5234305"/>
              <a:ext cx="2211515" cy="7804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42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 num1 加成 1，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 1 交给 num2。</a:t>
              </a:r>
            </a:p>
          </p:txBody>
        </p:sp>
      </p:grpSp>
      <p:grpSp>
        <p:nvGrpSpPr>
          <p:cNvPr id="24" name="a2"/>
          <p:cNvGrpSpPr/>
          <p:nvPr/>
        </p:nvGrpSpPr>
        <p:grpSpPr>
          <a:xfrm>
            <a:off x="6388608" y="4741862"/>
            <a:ext cx="3204401" cy="1272922"/>
            <a:chOff x="6388608" y="4741862"/>
            <a:chExt cx="3204401" cy="1272922"/>
          </a:xfrm>
        </p:grpSpPr>
        <p:sp>
          <p:nvSpPr>
            <p:cNvPr id="22" name="TextBox 22"/>
            <p:cNvSpPr txBox="1"/>
            <p:nvPr/>
          </p:nvSpPr>
          <p:spPr>
            <a:xfrm>
              <a:off x="6388608" y="4741862"/>
              <a:ext cx="14685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0894" y="5234305"/>
              <a:ext cx="3202115" cy="7804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42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 num1 的 0 交给 num2，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 num1 才加成 1。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变量与字符串：分别会输出什么？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5991377" cy="352044"/>
            <a:chOff x="829056" y="2070100"/>
            <a:chExt cx="599137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x = 5, y = 6;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，下面四句分别会输出什么？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456" y="26667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86956" y="26667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3203575"/>
            <a:ext cx="5905500" cy="2006600"/>
            <a:chOff x="838200" y="3203575"/>
            <a:chExt cx="5905500" cy="2006600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20357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x + y;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6004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600450"/>
              <a:ext cx="5905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73697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"x+y";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338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270375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x &lt;&lt; "+" &lt;&lt; y;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672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667250"/>
              <a:ext cx="5905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803775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"x+y=" &lt;&lt; x + y;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2006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a"/>
          <p:cNvGrpSpPr/>
          <p:nvPr/>
        </p:nvGrpSpPr>
        <p:grpSpPr>
          <a:xfrm>
            <a:off x="6743700" y="3165475"/>
            <a:ext cx="4610100" cy="2044700"/>
            <a:chOff x="6743700" y="3165475"/>
            <a:chExt cx="4610100" cy="2044700"/>
          </a:xfrm>
        </p:grpSpPr>
        <p:sp>
          <p:nvSpPr>
            <p:cNvPr id="26" name="Line 26"/>
            <p:cNvSpPr/>
            <p:nvPr/>
          </p:nvSpPr>
          <p:spPr>
            <a:xfrm>
              <a:off x="6743700" y="36004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6743700" y="3600450"/>
              <a:ext cx="4610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6743700" y="41338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6743700" y="46672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743700" y="4667250"/>
              <a:ext cx="4610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6743700" y="52006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885432" y="316547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885432" y="3698875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x+y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885432" y="4232275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5+6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885432" y="4765675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x+y=11</a:t>
              </a:r>
            </a:p>
          </p:txBody>
        </p:sp>
      </p:grpSp>
      <p:grpSp>
        <p:nvGrpSpPr>
          <p:cNvPr id="41" name="rule"/>
          <p:cNvGrpSpPr/>
          <p:nvPr/>
        </p:nvGrpSpPr>
        <p:grpSpPr>
          <a:xfrm>
            <a:off x="838200" y="5295900"/>
            <a:ext cx="10515600" cy="571500"/>
            <a:chOff x="838200" y="52959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2959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2959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987" y="5461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686687" y="5461000"/>
              <a:ext cx="6963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双引号里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的内容原样输出；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双引号外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的变量和算式会先计算再输出。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只计算，没有赋值，变量会变吗？</a:t>
            </a:r>
          </a:p>
        </p:txBody>
      </p:sp>
      <p:grpSp>
        <p:nvGrpSpPr>
          <p:cNvPr id="18" name="q"/>
          <p:cNvGrpSpPr/>
          <p:nvPr/>
        </p:nvGrpSpPr>
        <p:grpSpPr>
          <a:xfrm>
            <a:off x="829056" y="2070100"/>
            <a:ext cx="10524744" cy="2073275"/>
            <a:chOff x="829056" y="2070100"/>
            <a:chExt cx="10524744" cy="207327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两段代码分别运行，各会输出什么？为什么？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546350"/>
              <a:ext cx="731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 A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38200" y="2933700"/>
              <a:ext cx="4953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93370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3082925"/>
              <a:ext cx="152704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 =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 + 1;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91656" y="2546350"/>
              <a:ext cx="731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 B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00800" y="2933700"/>
              <a:ext cx="4953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00800" y="293370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01206" y="3082925"/>
              <a:ext cx="177850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 =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 = num + 1;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num;</a:t>
              </a:r>
            </a:p>
          </p:txBody>
        </p:sp>
      </p:grpSp>
      <p:grpSp>
        <p:nvGrpSpPr>
          <p:cNvPr id="21" name="a1"/>
          <p:cNvGrpSpPr/>
          <p:nvPr/>
        </p:nvGrpSpPr>
        <p:grpSpPr>
          <a:xfrm>
            <a:off x="827532" y="4222750"/>
            <a:ext cx="3029534" cy="769176"/>
            <a:chOff x="827532" y="4222750"/>
            <a:chExt cx="3029534" cy="769176"/>
          </a:xfrm>
        </p:grpSpPr>
        <p:sp>
          <p:nvSpPr>
            <p:cNvPr id="19" name="TextBox 19"/>
            <p:cNvSpPr txBox="1"/>
            <p:nvPr/>
          </p:nvSpPr>
          <p:spPr>
            <a:xfrm>
              <a:off x="827532" y="4222750"/>
              <a:ext cx="10327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9437" y="465455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算出了 1，但没有存回 num。</a:t>
              </a:r>
            </a:p>
          </p:txBody>
        </p:sp>
      </p:grpSp>
      <p:grpSp>
        <p:nvGrpSpPr>
          <p:cNvPr id="24" name="a2"/>
          <p:cNvGrpSpPr/>
          <p:nvPr/>
        </p:nvGrpSpPr>
        <p:grpSpPr>
          <a:xfrm>
            <a:off x="6390132" y="4222750"/>
            <a:ext cx="2635905" cy="769176"/>
            <a:chOff x="6390132" y="4222750"/>
            <a:chExt cx="2635905" cy="769176"/>
          </a:xfrm>
        </p:grpSpPr>
        <p:sp>
          <p:nvSpPr>
            <p:cNvPr id="22" name="TextBox 22"/>
            <p:cNvSpPr txBox="1"/>
            <p:nvPr/>
          </p:nvSpPr>
          <p:spPr>
            <a:xfrm>
              <a:off x="6390132" y="4222750"/>
              <a:ext cx="10327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2037" y="4654550"/>
              <a:ext cx="26340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把算出的 1 写回了 num。</a:t>
              </a:r>
            </a:p>
          </p:txBody>
        </p:sp>
      </p:grpSp>
      <p:grpSp>
        <p:nvGrpSpPr>
          <p:cNvPr id="29" name="rule"/>
          <p:cNvGrpSpPr/>
          <p:nvPr/>
        </p:nvGrpSpPr>
        <p:grpSpPr>
          <a:xfrm>
            <a:off x="838200" y="5200650"/>
            <a:ext cx="10515600" cy="561975"/>
            <a:chOff x="838200" y="5200650"/>
            <a:chExt cx="10515600" cy="561975"/>
          </a:xfrm>
        </p:grpSpPr>
        <p:sp>
          <p:nvSpPr>
            <p:cNvPr id="25" name="Rectangle 25"/>
            <p:cNvSpPr/>
            <p:nvPr/>
          </p:nvSpPr>
          <p:spPr>
            <a:xfrm>
              <a:off x="838200" y="52006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2006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368" y="5368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68018" y="5368925"/>
              <a:ext cx="82414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+ 1;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不会改变 num。要改变变量的值，必须用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赋值：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= num + 1;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29956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回头看：为什么 "a" 要加双引号？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7554316" cy="352044"/>
            <a:chOff x="829056" y="2070100"/>
            <a:chExt cx="755431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75543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学过变量，再回顾最基本的输出语句：为什么输出字母 a 要写成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"a"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20" name="cmp"/>
          <p:cNvGrpSpPr/>
          <p:nvPr/>
        </p:nvGrpSpPr>
        <p:grpSpPr>
          <a:xfrm>
            <a:off x="829056" y="2641600"/>
            <a:ext cx="7494440" cy="2016125"/>
            <a:chOff x="829056" y="2641600"/>
            <a:chExt cx="7494440" cy="2016125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2641600"/>
              <a:ext cx="31199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假设已经定义了 </a:t>
              </a:r>
              <a:r>
                <a:rPr lang="en-US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 a = 5;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086100"/>
              <a:ext cx="36195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08610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7082" y="325120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52594" y="3219450"/>
              <a:ext cx="33589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  输出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：读取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 a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的值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4038600"/>
              <a:ext cx="36195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3860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7082" y="420370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"a";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52594" y="4171950"/>
              <a:ext cx="3570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  输出 </a:t>
              </a: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：输出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这个字母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本身</a:t>
              </a:r>
            </a:p>
          </p:txBody>
        </p:sp>
      </p:grpSp>
      <p:grpSp>
        <p:nvGrpSpPr>
          <p:cNvPr id="24" name="rule"/>
          <p:cNvGrpSpPr/>
          <p:nvPr/>
        </p:nvGrpSpPr>
        <p:grpSpPr>
          <a:xfrm>
            <a:off x="838200" y="5048250"/>
            <a:ext cx="10515600" cy="876300"/>
            <a:chOff x="838200" y="5048250"/>
            <a:chExt cx="10515600" cy="876300"/>
          </a:xfrm>
        </p:grpSpPr>
        <p:sp>
          <p:nvSpPr>
            <p:cNvPr id="21" name="Rectangle 21"/>
            <p:cNvSpPr/>
            <p:nvPr/>
          </p:nvSpPr>
          <p:spPr>
            <a:xfrm>
              <a:off x="838200" y="504825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368" y="52165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68018" y="5178425"/>
              <a:ext cx="678522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因为完全可以定义一个叫 a 的变量。不加引号，计算机就把 a 当作变量；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加上双引号，就明确表示要输出这段文字本身。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完成例 1-8 存钱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5300777" cy="352044"/>
            <a:chOff x="829056" y="2070100"/>
            <a:chExt cx="530077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5300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请先自己用 cout 写出程序，再对照书上的写法：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P10 · 例 1-8</a:t>
              </a:r>
            </a:p>
          </p:txBody>
        </p:sp>
      </p:grpSp>
      <p:grpSp>
        <p:nvGrpSpPr>
          <p:cNvPr id="16" name="code"/>
          <p:cNvGrpSpPr/>
          <p:nvPr/>
        </p:nvGrpSpPr>
        <p:grpSpPr>
          <a:xfrm>
            <a:off x="838200" y="2495550"/>
            <a:ext cx="6096000" cy="3486150"/>
            <a:chOff x="838200" y="2495550"/>
            <a:chExt cx="6096000" cy="3486150"/>
          </a:xfrm>
        </p:grpSpPr>
        <p:sp>
          <p:nvSpPr>
            <p:cNvPr id="13" name="Rectangle 13"/>
            <p:cNvSpPr/>
            <p:nvPr/>
          </p:nvSpPr>
          <p:spPr>
            <a:xfrm>
              <a:off x="838200" y="2495550"/>
              <a:ext cx="6096000" cy="3486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495550"/>
              <a:ext cx="38100" cy="3486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749" y="2663825"/>
              <a:ext cx="3798443" cy="3242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int balance = 100;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初始余额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balance = balance + 10;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balance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balance -= 20;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balance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balance =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balance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out"/>
          <p:cNvGrpSpPr/>
          <p:nvPr/>
        </p:nvGrpSpPr>
        <p:grpSpPr>
          <a:xfrm>
            <a:off x="7268337" y="2508250"/>
            <a:ext cx="3222277" cy="1577975"/>
            <a:chOff x="7268337" y="2508250"/>
            <a:chExt cx="3222277" cy="1577975"/>
          </a:xfrm>
        </p:grpSpPr>
        <p:sp>
          <p:nvSpPr>
            <p:cNvPr id="17" name="TextBox 17"/>
            <p:cNvSpPr txBox="1"/>
            <p:nvPr/>
          </p:nvSpPr>
          <p:spPr>
            <a:xfrm>
              <a:off x="7268337" y="25082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7277100" y="2876550"/>
              <a:ext cx="1905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77506" y="3025775"/>
              <a:ext cx="39547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110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1749" y="3048000"/>
              <a:ext cx="106886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100 → 110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21749" y="3362325"/>
              <a:ext cx="9518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110 → 90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21749" y="3676650"/>
              <a:ext cx="71791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90 → 0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7277100" y="4305300"/>
            <a:ext cx="4076700" cy="1190625"/>
            <a:chOff x="7277100" y="4305300"/>
            <a:chExt cx="4076700" cy="1190625"/>
          </a:xfrm>
        </p:grpSpPr>
        <p:sp>
          <p:nvSpPr>
            <p:cNvPr id="24" name="Rectangle 24"/>
            <p:cNvSpPr/>
            <p:nvPr/>
          </p:nvSpPr>
          <p:spPr>
            <a:xfrm>
              <a:off x="7277100" y="4305300"/>
              <a:ext cx="40767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478268" y="44735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试一试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316468" y="4435475"/>
              <a:ext cx="1839849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把第 5 行改成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+= 10;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结果一样吗？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5511546" y="3111500"/>
            <a:ext cx="116890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常量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47115" y="4038600"/>
            <a:ext cx="3897770" cy="308991"/>
            <a:chOff x="4147115" y="4038600"/>
            <a:chExt cx="3897770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47115" y="4038600"/>
              <a:ext cx="38977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字面常量 · const 常量 · #define 宏定义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四、常量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常量：运行中不会改变的量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32000"/>
            <a:ext cx="5847588" cy="694944"/>
            <a:chOff x="829056" y="2032000"/>
            <a:chExt cx="5847588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32000"/>
              <a:ext cx="58475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不仅能输出双引号里的字符串，还能直接输出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是程序运行过程中不会改变的量。</a:t>
              </a:r>
            </a:p>
          </p:txBody>
        </p:sp>
      </p:grpSp>
      <p:grpSp>
        <p:nvGrpSpPr>
          <p:cNvPr id="14" name="c1"/>
          <p:cNvGrpSpPr/>
          <p:nvPr/>
        </p:nvGrpSpPr>
        <p:grpSpPr>
          <a:xfrm>
            <a:off x="838200" y="3028950"/>
            <a:ext cx="5162550" cy="1143000"/>
            <a:chOff x="838200" y="3028950"/>
            <a:chExt cx="5162550" cy="1143000"/>
          </a:xfrm>
        </p:grpSpPr>
        <p:sp>
          <p:nvSpPr>
            <p:cNvPr id="11" name="Rectangle 11"/>
            <p:cNvSpPr/>
            <p:nvPr/>
          </p:nvSpPr>
          <p:spPr>
            <a:xfrm>
              <a:off x="838200" y="3028950"/>
              <a:ext cx="516255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94232" y="3270250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16;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6137" y="37274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整型常量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：整数</a:t>
              </a:r>
            </a:p>
          </p:txBody>
        </p:sp>
      </p:grpSp>
      <p:grpSp>
        <p:nvGrpSpPr>
          <p:cNvPr id="18" name="c2"/>
          <p:cNvGrpSpPr/>
          <p:nvPr/>
        </p:nvGrpSpPr>
        <p:grpSpPr>
          <a:xfrm>
            <a:off x="6191250" y="3028950"/>
            <a:ext cx="5162550" cy="1143000"/>
            <a:chOff x="6191250" y="3028950"/>
            <a:chExt cx="5162550" cy="1143000"/>
          </a:xfrm>
        </p:grpSpPr>
        <p:sp>
          <p:nvSpPr>
            <p:cNvPr id="15" name="Rectangle 15"/>
            <p:cNvSpPr/>
            <p:nvPr/>
          </p:nvSpPr>
          <p:spPr>
            <a:xfrm>
              <a:off x="6191250" y="3028950"/>
              <a:ext cx="516255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447282" y="327025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0.8;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449187" y="37274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浮点型常量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：小数</a:t>
              </a:r>
            </a:p>
          </p:txBody>
        </p:sp>
      </p:grpSp>
      <p:grpSp>
        <p:nvGrpSpPr>
          <p:cNvPr id="22" name="c3"/>
          <p:cNvGrpSpPr/>
          <p:nvPr/>
        </p:nvGrpSpPr>
        <p:grpSpPr>
          <a:xfrm>
            <a:off x="838200" y="4362450"/>
            <a:ext cx="5162550" cy="1143000"/>
            <a:chOff x="838200" y="4362450"/>
            <a:chExt cx="5162550" cy="1143000"/>
          </a:xfrm>
        </p:grpSpPr>
        <p:sp>
          <p:nvSpPr>
            <p:cNvPr id="19" name="Rectangle 19"/>
            <p:cNvSpPr/>
            <p:nvPr/>
          </p:nvSpPr>
          <p:spPr>
            <a:xfrm>
              <a:off x="838200" y="4362450"/>
              <a:ext cx="516255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94232" y="460375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'*';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6137" y="506095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字符常量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：单引号，一个字符</a:t>
              </a:r>
            </a:p>
          </p:txBody>
        </p:sp>
      </p:grpSp>
      <p:grpSp>
        <p:nvGrpSpPr>
          <p:cNvPr id="26" name="c4"/>
          <p:cNvGrpSpPr/>
          <p:nvPr/>
        </p:nvGrpSpPr>
        <p:grpSpPr>
          <a:xfrm>
            <a:off x="6191250" y="4362450"/>
            <a:ext cx="5162550" cy="1143000"/>
            <a:chOff x="6191250" y="4362450"/>
            <a:chExt cx="5162550" cy="1143000"/>
          </a:xfrm>
        </p:grpSpPr>
        <p:sp>
          <p:nvSpPr>
            <p:cNvPr id="23" name="Rectangle 23"/>
            <p:cNvSpPr/>
            <p:nvPr/>
          </p:nvSpPr>
          <p:spPr>
            <a:xfrm>
              <a:off x="6191250" y="4362450"/>
              <a:ext cx="516255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447282" y="460375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"**";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49187" y="5060950"/>
              <a:ext cx="3259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字符串常量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：双引号，一串字符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0199" y="5810250"/>
            <a:ext cx="5365397" cy="308991"/>
            <a:chOff x="830199" y="5810250"/>
            <a:chExt cx="5365397" cy="308991"/>
          </a:xfrm>
        </p:grpSpPr>
        <p:sp>
          <p:nvSpPr>
            <p:cNvPr id="27" name="TextBox 27"/>
            <p:cNvSpPr txBox="1"/>
            <p:nvPr/>
          </p:nvSpPr>
          <p:spPr>
            <a:xfrm>
              <a:off x="830199" y="5810250"/>
              <a:ext cx="5365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字符和字符串第 2 章还会细讲，这里先认识它们的写法。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四、常量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8481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1-9：圆周率能随意修改吗？</a:t>
            </a:r>
          </a:p>
        </p:txBody>
      </p:sp>
      <p:grpSp>
        <p:nvGrpSpPr>
          <p:cNvPr id="10" name="problem"/>
          <p:cNvGrpSpPr/>
          <p:nvPr/>
        </p:nvGrpSpPr>
        <p:grpSpPr>
          <a:xfrm>
            <a:off x="829056" y="2070100"/>
            <a:ext cx="8790127" cy="352044"/>
            <a:chOff x="829056" y="2070100"/>
            <a:chExt cx="879012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87901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1-9：当半径为 r = 5 时，请输出圆的周长、面积和球体积。取 π = 3.141593。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P10 · 例 1-9</a:t>
              </a:r>
            </a:p>
          </p:txBody>
        </p:sp>
      </p:grpSp>
      <p:grpSp>
        <p:nvGrpSpPr>
          <p:cNvPr id="22" name="formulas"/>
          <p:cNvGrpSpPr/>
          <p:nvPr/>
        </p:nvGrpSpPr>
        <p:grpSpPr>
          <a:xfrm>
            <a:off x="838200" y="2667000"/>
            <a:ext cx="10325100" cy="1047750"/>
            <a:chOff x="838200" y="2667000"/>
            <a:chExt cx="10325100" cy="1047750"/>
          </a:xfrm>
        </p:grpSpPr>
        <p:sp>
          <p:nvSpPr>
            <p:cNvPr id="13" name="Rectangle 13"/>
            <p:cNvSpPr/>
            <p:nvPr/>
          </p:nvSpPr>
          <p:spPr>
            <a:xfrm>
              <a:off x="838200" y="2667000"/>
              <a:ext cx="32385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004822" y="28638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圆的周长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66306" y="3213100"/>
              <a:ext cx="11822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l-GR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 = 2πr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381500" y="2667000"/>
              <a:ext cx="32385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548122" y="28638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圆的面积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409606" y="3213100"/>
              <a:ext cx="11822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l-GR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 = πr²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924800" y="2667000"/>
              <a:ext cx="32385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091422" y="28638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球的体积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572698" y="3213100"/>
              <a:ext cx="1942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l-GR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 = 4/3·πr³</a:t>
              </a:r>
            </a:p>
          </p:txBody>
        </p:sp>
      </p:grpSp>
      <p:grpSp>
        <p:nvGrpSpPr>
          <p:cNvPr id="24" name="think"/>
          <p:cNvGrpSpPr/>
          <p:nvPr/>
        </p:nvGrpSpPr>
        <p:grpSpPr>
          <a:xfrm>
            <a:off x="829056" y="3994150"/>
            <a:ext cx="6544818" cy="694944"/>
            <a:chOff x="829056" y="3994150"/>
            <a:chExt cx="6544818" cy="694944"/>
          </a:xfrm>
        </p:grpSpPr>
        <p:sp>
          <p:nvSpPr>
            <p:cNvPr id="23" name="TextBox 23"/>
            <p:cNvSpPr txBox="1"/>
            <p:nvPr/>
          </p:nvSpPr>
          <p:spPr>
            <a:xfrm>
              <a:off x="829056" y="3994150"/>
              <a:ext cx="65448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三个公式都要用到 π。每次都写 3.141593，既麻烦又容易抄错；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把它装进一个变量 PI 吧，又怕在程序里被不小心改掉。</a:t>
              </a:r>
            </a:p>
          </p:txBody>
        </p:sp>
      </p:grpSp>
      <p:grpSp>
        <p:nvGrpSpPr>
          <p:cNvPr id="29" name="question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048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0482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606" y="5213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05356" y="5213350"/>
              <a:ext cx="48888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能不能有一种"装好之后就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不能再改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"的容器？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四、常量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9498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const 定义常量</a:t>
            </a:r>
          </a:p>
        </p:txBody>
      </p:sp>
      <p:grpSp>
        <p:nvGrpSpPr>
          <p:cNvPr id="12" name="cmp"/>
          <p:cNvGrpSpPr/>
          <p:nvPr/>
        </p:nvGrpSpPr>
        <p:grpSpPr>
          <a:xfrm>
            <a:off x="838200" y="2114550"/>
            <a:ext cx="8572500" cy="914400"/>
            <a:chOff x="838200" y="2114550"/>
            <a:chExt cx="8572500" cy="914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8572500" cy="91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6131306" cy="6915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PI = 3.141593;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变量：之后还能改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const double PI = 3.141593;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常量：不能再改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P11 · 第一段</a:t>
              </a:r>
            </a:p>
          </p:txBody>
        </p:sp>
      </p:grpSp>
      <p:grpSp>
        <p:nvGrpSpPr>
          <p:cNvPr id="32" name="parts"/>
          <p:cNvGrpSpPr/>
          <p:nvPr/>
        </p:nvGrpSpPr>
        <p:grpSpPr>
          <a:xfrm>
            <a:off x="838200" y="3276600"/>
            <a:ext cx="10515600" cy="2010601"/>
            <a:chOff x="838200" y="3276600"/>
            <a:chExt cx="10515600" cy="2010601"/>
          </a:xfrm>
        </p:grpSpPr>
        <p:sp>
          <p:nvSpPr>
            <p:cNvPr id="15" name="Rectangle 15"/>
            <p:cNvSpPr/>
            <p:nvPr/>
          </p:nvSpPr>
          <p:spPr>
            <a:xfrm>
              <a:off x="838200" y="327660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339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组成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267837" y="3339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1837" y="3749675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const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67837" y="3749675"/>
              <a:ext cx="2587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关键字，表示"不可修改"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076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076700"/>
              <a:ext cx="10515600" cy="400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149725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267837" y="4137025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数据类型，和定义变量时一样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476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4549775"/>
              <a:ext cx="2866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PI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267837" y="4537075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常量名，习惯上用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大写字母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876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876800"/>
              <a:ext cx="10515600" cy="400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494982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3.141593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267837" y="49371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初始值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276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tip"/>
          <p:cNvGrpSpPr/>
          <p:nvPr/>
        </p:nvGrpSpPr>
        <p:grpSpPr>
          <a:xfrm>
            <a:off x="838200" y="5410200"/>
            <a:ext cx="10515600" cy="552450"/>
            <a:chOff x="838200" y="5410200"/>
            <a:chExt cx="10515600" cy="552450"/>
          </a:xfrm>
        </p:grpSpPr>
        <p:sp>
          <p:nvSpPr>
            <p:cNvPr id="33" name="Rectangle 33"/>
            <p:cNvSpPr/>
            <p:nvPr/>
          </p:nvSpPr>
          <p:spPr>
            <a:xfrm>
              <a:off x="838200" y="54102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749" y="5581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49349" y="5581650"/>
              <a:ext cx="903446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像定义变量那样，在类型前面加上 const 即可。名字大写只是习惯，真正限制修改的是 const。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四、常量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常量的两个特点</a:t>
            </a:r>
          </a:p>
        </p:txBody>
      </p:sp>
      <p:grpSp>
        <p:nvGrpSpPr>
          <p:cNvPr id="15" name="p1"/>
          <p:cNvGrpSpPr/>
          <p:nvPr/>
        </p:nvGrpSpPr>
        <p:grpSpPr>
          <a:xfrm>
            <a:off x="838200" y="2200275"/>
            <a:ext cx="10515600" cy="1381125"/>
            <a:chOff x="838200" y="2200275"/>
            <a:chExt cx="10515600" cy="1381125"/>
          </a:xfrm>
        </p:grpSpPr>
        <p:sp>
          <p:nvSpPr>
            <p:cNvPr id="9" name="Ellipse 9"/>
            <p:cNvSpPr/>
            <p:nvPr/>
          </p:nvSpPr>
          <p:spPr>
            <a:xfrm>
              <a:off x="885825" y="22002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78332" y="22437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42644" y="2206625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定义时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必须初始化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2686050"/>
              <a:ext cx="105156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6860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2835275"/>
              <a:ext cx="620191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const double PI;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✘ 编译错误：必须初始化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 double PI = 3.14;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✔ 正确</a:t>
              </a:r>
            </a:p>
          </p:txBody>
        </p:sp>
      </p:grpSp>
      <p:grpSp>
        <p:nvGrpSpPr>
          <p:cNvPr id="22" name="p2"/>
          <p:cNvGrpSpPr/>
          <p:nvPr/>
        </p:nvGrpSpPr>
        <p:grpSpPr>
          <a:xfrm>
            <a:off x="838200" y="3838575"/>
            <a:ext cx="10515600" cy="1381125"/>
            <a:chOff x="838200" y="3838575"/>
            <a:chExt cx="10515600" cy="1381125"/>
          </a:xfrm>
        </p:grpSpPr>
        <p:sp>
          <p:nvSpPr>
            <p:cNvPr id="16" name="Ellipse 16"/>
            <p:cNvSpPr/>
            <p:nvPr/>
          </p:nvSpPr>
          <p:spPr>
            <a:xfrm>
              <a:off x="885825" y="38385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78332" y="38820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42644" y="3844925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定义后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不能再赋值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4324350"/>
              <a:ext cx="105156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3243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606" y="4473575"/>
              <a:ext cx="643051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 double PI = 3.14;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PI = 4.1;       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✘ 编译错误：常量不能修改</a:t>
              </a:r>
            </a:p>
          </p:txBody>
        </p:sp>
      </p:grpSp>
      <p:grpSp>
        <p:nvGrpSpPr>
          <p:cNvPr id="24" name="tip"/>
          <p:cNvGrpSpPr/>
          <p:nvPr/>
        </p:nvGrpSpPr>
        <p:grpSpPr>
          <a:xfrm>
            <a:off x="829437" y="5594350"/>
            <a:ext cx="7427011" cy="337376"/>
            <a:chOff x="829437" y="5594350"/>
            <a:chExt cx="7427011" cy="337376"/>
          </a:xfrm>
        </p:grpSpPr>
        <p:sp>
          <p:nvSpPr>
            <p:cNvPr id="23" name="TextBox 23"/>
            <p:cNvSpPr txBox="1"/>
            <p:nvPr/>
          </p:nvSpPr>
          <p:spPr>
            <a:xfrm>
              <a:off x="829437" y="5594350"/>
              <a:ext cx="7427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常量一经定义，在程序运行过程中就不能修改了，否则会出现编译错误。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四、常量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1-9 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667500" cy="3603308"/>
            <a:chOff x="838200" y="2114550"/>
            <a:chExt cx="6667500" cy="3603308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667500" cy="360330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603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313940"/>
              <a:ext cx="5423916" cy="33187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48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&lt;cmath&gt;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double r = 5;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const double PI = 3.141593;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2 * PI * r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PI * r * r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cout &lt;&lt; 4.0 / 3 * PI * pow(r, 3) &lt;&lt; endl;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P11 · 例 1-9 程序</a:t>
              </a:r>
            </a:p>
          </p:txBody>
        </p:sp>
      </p:grpSp>
      <p:grpSp>
        <p:nvGrpSpPr>
          <p:cNvPr id="18" name="out"/>
          <p:cNvGrpSpPr/>
          <p:nvPr/>
        </p:nvGrpSpPr>
        <p:grpSpPr>
          <a:xfrm>
            <a:off x="7896225" y="2142172"/>
            <a:ext cx="1914525" cy="1752600"/>
            <a:chOff x="7896225" y="2142172"/>
            <a:chExt cx="1914525" cy="1752600"/>
          </a:xfrm>
        </p:grpSpPr>
        <p:sp>
          <p:nvSpPr>
            <p:cNvPr id="15" name="TextBox 15"/>
            <p:cNvSpPr txBox="1"/>
            <p:nvPr/>
          </p:nvSpPr>
          <p:spPr>
            <a:xfrm>
              <a:off x="7896225" y="2142172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905750" y="2541270"/>
              <a:ext cx="1905000" cy="135350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105394" y="2710815"/>
              <a:ext cx="973264" cy="1084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68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31.4159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78.5398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523.599</a:t>
              </a:r>
            </a:p>
          </p:txBody>
        </p:sp>
      </p:grpSp>
      <p:grpSp>
        <p:nvGrpSpPr>
          <p:cNvPr id="23" name="warn"/>
          <p:cNvGrpSpPr/>
          <p:nvPr/>
        </p:nvGrpSpPr>
        <p:grpSpPr>
          <a:xfrm>
            <a:off x="7905750" y="4054792"/>
            <a:ext cx="3448050" cy="1897380"/>
            <a:chOff x="7905750" y="4054792"/>
            <a:chExt cx="3448050" cy="1897380"/>
          </a:xfrm>
        </p:grpSpPr>
        <p:sp>
          <p:nvSpPr>
            <p:cNvPr id="19" name="Rectangle 19"/>
            <p:cNvSpPr/>
            <p:nvPr/>
          </p:nvSpPr>
          <p:spPr>
            <a:xfrm>
              <a:off x="7905750" y="4054792"/>
              <a:ext cx="3448050" cy="189738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905750" y="4054792"/>
              <a:ext cx="47625" cy="18973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106537" y="424370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16137" y="4218305"/>
              <a:ext cx="1950720" cy="1617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不能写成 4 / 3：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整数相除结果是 1，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答案就错了。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 4.0 / 3 才得到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1.333…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四、常量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5211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另一种写法：#define 宏定义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8572500" cy="1181100"/>
            <a:chOff x="838200" y="2114550"/>
            <a:chExt cx="8572500" cy="11811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85725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6505194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#define PI 3.141593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写在 main 前面，末尾没有分号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8365255" y="6121400"/>
            <a:ext cx="2995403" cy="264033"/>
            <a:chOff x="8365255" y="6121400"/>
            <a:chExt cx="2995403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8365255" y="6121400"/>
              <a:ext cx="2995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P11 · "还有另外一种方法"一段</a:t>
              </a:r>
            </a:p>
          </p:txBody>
        </p:sp>
      </p:grpSp>
      <p:grpSp>
        <p:nvGrpSpPr>
          <p:cNvPr id="16" name="explain"/>
          <p:cNvGrpSpPr/>
          <p:nvPr/>
        </p:nvGrpSpPr>
        <p:grpSpPr>
          <a:xfrm>
            <a:off x="829056" y="3517900"/>
            <a:ext cx="8555584" cy="352044"/>
            <a:chOff x="829056" y="3517900"/>
            <a:chExt cx="8555584" cy="352044"/>
          </a:xfrm>
        </p:grpSpPr>
        <p:sp>
          <p:nvSpPr>
            <p:cNvPr id="15" name="TextBox 15"/>
            <p:cNvSpPr txBox="1"/>
            <p:nvPr/>
          </p:nvSpPr>
          <p:spPr>
            <a:xfrm>
              <a:off x="829056" y="3517900"/>
              <a:ext cx="85555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编译时，会把后面代码中所有的 PI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直接替换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 3.141593，不需要写数据类型。</a:t>
              </a:r>
            </a:p>
          </p:txBody>
        </p:sp>
      </p:grpSp>
      <p:grpSp>
        <p:nvGrpSpPr>
          <p:cNvPr id="33" name="table"/>
          <p:cNvGrpSpPr/>
          <p:nvPr/>
        </p:nvGrpSpPr>
        <p:grpSpPr>
          <a:xfrm>
            <a:off x="838200" y="4000500"/>
            <a:ext cx="10515600" cy="1838325"/>
            <a:chOff x="838200" y="4000500"/>
            <a:chExt cx="10515600" cy="1838325"/>
          </a:xfrm>
        </p:grpSpPr>
        <p:sp>
          <p:nvSpPr>
            <p:cNvPr id="17" name="Rectangle 17"/>
            <p:cNvSpPr/>
            <p:nvPr/>
          </p:nvSpPr>
          <p:spPr>
            <a:xfrm>
              <a:off x="838200" y="400050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268218" y="4101338"/>
              <a:ext cx="33440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const double PI = 3.141593;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83018" y="4101338"/>
              <a:ext cx="23707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#define PI 3.141593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82218" y="45593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数据类型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68218" y="4559300"/>
              <a:ext cx="187149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有，写明是 double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383018" y="455930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没有，只做文字替换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9149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914900"/>
              <a:ext cx="1051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50165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分号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268218" y="50165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末尾有分号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383018" y="501650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不加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分号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372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54737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本课建议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268218" y="54737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推荐使用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83018" y="54737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认得即可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5829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综合例题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06796" y="4038600"/>
            <a:ext cx="4578408" cy="308991"/>
            <a:chOff x="3806796" y="4038600"/>
            <a:chExt cx="457840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06796" y="4038600"/>
              <a:ext cx="457840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例 1-10 猴子吃桃 · 例 1-11（选读）评测机队列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12468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1-10 猴子吃桃：倒着推</a:t>
            </a:r>
          </a:p>
        </p:txBody>
      </p:sp>
      <p:grpSp>
        <p:nvGrpSpPr>
          <p:cNvPr id="10" name="problem"/>
          <p:cNvGrpSpPr/>
          <p:nvPr/>
        </p:nvGrpSpPr>
        <p:grpSpPr>
          <a:xfrm>
            <a:off x="827913" y="2021205"/>
            <a:ext cx="7460234" cy="803720"/>
            <a:chOff x="827913" y="2021205"/>
            <a:chExt cx="7460234" cy="80372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021205"/>
              <a:ext cx="7460234" cy="803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10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小猴买了若干桃子。前三天，每天都吃掉剩下桃子的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一半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，再贪嘴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多吃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。第四天起来一看，只剩下一个了。小猴买了几个桃子？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752114" y="6121400"/>
            <a:ext cx="1608544" cy="264033"/>
            <a:chOff x="9752114" y="6121400"/>
            <a:chExt cx="1608544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752114" y="6121400"/>
              <a:ext cx="16085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P11 · 例 1-10</a:t>
              </a:r>
            </a:p>
          </p:txBody>
        </p:sp>
      </p:grpSp>
      <p:grpSp>
        <p:nvGrpSpPr>
          <p:cNvPr id="17" name="idea"/>
          <p:cNvGrpSpPr/>
          <p:nvPr/>
        </p:nvGrpSpPr>
        <p:grpSpPr>
          <a:xfrm>
            <a:off x="838200" y="3187065"/>
            <a:ext cx="10515600" cy="1064895"/>
            <a:chOff x="838200" y="3187065"/>
            <a:chExt cx="10515600" cy="1064895"/>
          </a:xfrm>
        </p:grpSpPr>
        <p:sp>
          <p:nvSpPr>
            <p:cNvPr id="13" name="Rectangle 13"/>
            <p:cNvSpPr/>
            <p:nvPr/>
          </p:nvSpPr>
          <p:spPr>
            <a:xfrm>
              <a:off x="838200" y="3187065"/>
              <a:ext cx="10515600" cy="1064895"/>
            </a:xfrm>
            <a:prstGeom prst="roundRect">
              <a:avLst>
                <a:gd name="adj" fmla="val 715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187065"/>
              <a:ext cx="47625" cy="10648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7844" y="339915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85544" y="3348355"/>
              <a:ext cx="7201662" cy="766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3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正着算不知道起点。从最后一天倒推回去就简单了：往前推一天，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还回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多吃的 1 个，再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翻倍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，也就是 (num + 1) × 2。</a:t>
              </a:r>
            </a:p>
          </p:txBody>
        </p:sp>
      </p:grpSp>
      <p:grpSp>
        <p:nvGrpSpPr>
          <p:cNvPr id="36" name="chain"/>
          <p:cNvGrpSpPr/>
          <p:nvPr/>
        </p:nvGrpSpPr>
        <p:grpSpPr>
          <a:xfrm>
            <a:off x="952500" y="4932045"/>
            <a:ext cx="9620250" cy="1020128"/>
            <a:chOff x="952500" y="4932045"/>
            <a:chExt cx="9620250" cy="1020128"/>
          </a:xfrm>
        </p:grpSpPr>
        <p:sp>
          <p:nvSpPr>
            <p:cNvPr id="18" name="Rectangle 18"/>
            <p:cNvSpPr/>
            <p:nvPr/>
          </p:nvSpPr>
          <p:spPr>
            <a:xfrm>
              <a:off x="952500" y="4932045"/>
              <a:ext cx="1619250" cy="1020128"/>
            </a:xfrm>
            <a:prstGeom prst="roundRect">
              <a:avLst>
                <a:gd name="adj" fmla="val 933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406042" y="505523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第四天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61084" y="5478145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2667000" y="5293995"/>
              <a:ext cx="857250" cy="294323"/>
            </a:xfrm>
            <a:custGeom>
              <a:avLst/>
              <a:gdLst/>
              <a:ahLst/>
              <a:cxnLst/>
              <a:rect l="l" t="t" r="r" b="b"/>
              <a:pathLst>
                <a:path w="857250" h="294323">
                  <a:moveTo>
                    <a:pt x="0" y="82868"/>
                  </a:moveTo>
                  <a:lnTo>
                    <a:pt x="733425" y="82868"/>
                  </a:lnTo>
                  <a:lnTo>
                    <a:pt x="733425" y="0"/>
                  </a:lnTo>
                  <a:lnTo>
                    <a:pt x="857250" y="147638"/>
                  </a:lnTo>
                  <a:lnTo>
                    <a:pt x="733425" y="294323"/>
                  </a:lnTo>
                  <a:lnTo>
                    <a:pt x="733425" y="212408"/>
                  </a:lnTo>
                  <a:lnTo>
                    <a:pt x="0" y="2124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763257" y="5013008"/>
              <a:ext cx="6647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+1, ×2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619500" y="4932045"/>
              <a:ext cx="1619250" cy="1020128"/>
            </a:xfrm>
            <a:prstGeom prst="roundRect">
              <a:avLst>
                <a:gd name="adj" fmla="val 933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073042" y="505523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第三天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328084" y="5478145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5334000" y="5293995"/>
              <a:ext cx="857250" cy="294323"/>
            </a:xfrm>
            <a:custGeom>
              <a:avLst/>
              <a:gdLst/>
              <a:ahLst/>
              <a:cxnLst/>
              <a:rect l="l" t="t" r="r" b="b"/>
              <a:pathLst>
                <a:path w="857250" h="294323">
                  <a:moveTo>
                    <a:pt x="0" y="82868"/>
                  </a:moveTo>
                  <a:lnTo>
                    <a:pt x="733425" y="82868"/>
                  </a:lnTo>
                  <a:lnTo>
                    <a:pt x="733425" y="0"/>
                  </a:lnTo>
                  <a:lnTo>
                    <a:pt x="857250" y="147638"/>
                  </a:lnTo>
                  <a:lnTo>
                    <a:pt x="733425" y="294323"/>
                  </a:lnTo>
                  <a:lnTo>
                    <a:pt x="733425" y="212408"/>
                  </a:lnTo>
                  <a:lnTo>
                    <a:pt x="0" y="2124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430257" y="5013008"/>
              <a:ext cx="6647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+1, ×2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286500" y="4932045"/>
              <a:ext cx="1619250" cy="1020128"/>
            </a:xfrm>
            <a:prstGeom prst="roundRect">
              <a:avLst>
                <a:gd name="adj" fmla="val 933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740042" y="505523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第二天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906235" y="5478145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8001000" y="5293995"/>
              <a:ext cx="857250" cy="294323"/>
            </a:xfrm>
            <a:custGeom>
              <a:avLst/>
              <a:gdLst/>
              <a:ahLst/>
              <a:cxnLst/>
              <a:rect l="l" t="t" r="r" b="b"/>
              <a:pathLst>
                <a:path w="857250" h="294323">
                  <a:moveTo>
                    <a:pt x="0" y="82868"/>
                  </a:moveTo>
                  <a:lnTo>
                    <a:pt x="733425" y="82868"/>
                  </a:lnTo>
                  <a:lnTo>
                    <a:pt x="733425" y="0"/>
                  </a:lnTo>
                  <a:lnTo>
                    <a:pt x="857250" y="147638"/>
                  </a:lnTo>
                  <a:lnTo>
                    <a:pt x="733425" y="294323"/>
                  </a:lnTo>
                  <a:lnTo>
                    <a:pt x="733425" y="212408"/>
                  </a:lnTo>
                  <a:lnTo>
                    <a:pt x="0" y="2124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097257" y="5013008"/>
              <a:ext cx="6647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+1, ×2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8953500" y="4932045"/>
              <a:ext cx="1619250" cy="1020128"/>
            </a:xfrm>
            <a:prstGeom prst="roundRect">
              <a:avLst>
                <a:gd name="adj" fmla="val 9337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407042" y="505523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第一天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573235" y="5478145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81124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1-10 猴子吃桃：程序与验证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2952750"/>
            <a:chOff x="838200" y="2114550"/>
            <a:chExt cx="5905500" cy="29527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2952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952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82825"/>
              <a:ext cx="3928872" cy="27092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num = 1;       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第四天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num = (num + 1) * 2;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第三天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num = (num + 1) * 2;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第二天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num = (num + 1) * 2;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第一天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num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P12 · 第一段</a:t>
              </a:r>
            </a:p>
          </p:txBody>
        </p:sp>
      </p:grpSp>
      <p:grpSp>
        <p:nvGrpSpPr>
          <p:cNvPr id="18" name="out"/>
          <p:cNvGrpSpPr/>
          <p:nvPr/>
        </p:nvGrpSpPr>
        <p:grpSpPr>
          <a:xfrm>
            <a:off x="7133844" y="2114550"/>
            <a:ext cx="2124265" cy="1821307"/>
            <a:chOff x="7133844" y="2114550"/>
            <a:chExt cx="2124265" cy="1821307"/>
          </a:xfrm>
        </p:grpSpPr>
        <p:sp>
          <p:nvSpPr>
            <p:cNvPr id="15" name="TextBox 15"/>
            <p:cNvSpPr txBox="1"/>
            <p:nvPr/>
          </p:nvSpPr>
          <p:spPr>
            <a:xfrm>
              <a:off x="7133844" y="2114550"/>
              <a:ext cx="16355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运行结果：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134987" y="26035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正着验证一遍：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135368" y="2927350"/>
              <a:ext cx="2122741" cy="1008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22 吃掉 11 + 1 → 剩 10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吃掉 5 + 1 → 剩 4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吃掉 2 + 1 → 剩 </a:t>
              </a:r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✔</a:t>
              </a:r>
            </a:p>
          </p:txBody>
        </p:sp>
      </p:grpSp>
      <p:grpSp>
        <p:nvGrpSpPr>
          <p:cNvPr id="22" name="tip"/>
          <p:cNvGrpSpPr/>
          <p:nvPr/>
        </p:nvGrpSpPr>
        <p:grpSpPr>
          <a:xfrm>
            <a:off x="838200" y="5162550"/>
            <a:ext cx="10515600" cy="828675"/>
            <a:chOff x="838200" y="5162550"/>
            <a:chExt cx="10515600" cy="828675"/>
          </a:xfrm>
        </p:grpSpPr>
        <p:sp>
          <p:nvSpPr>
            <p:cNvPr id="19" name="Rectangle 19"/>
            <p:cNvSpPr/>
            <p:nvPr/>
          </p:nvSpPr>
          <p:spPr>
            <a:xfrm>
              <a:off x="838200" y="5162550"/>
              <a:ext cx="10515600" cy="828675"/>
            </a:xfrm>
            <a:prstGeom prst="roundRect">
              <a:avLst>
                <a:gd name="adj" fmla="val 919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40130" y="53371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30680" y="5299075"/>
              <a:ext cx="7835265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= (num + 1) * 2</a:t>
              </a: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不是方程，而是把右边算出的结果存回 num，同样的操作重复 3 次。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也可以写成一行 (((1+1)*2+1)*2+1)*2，但不如分步写清楚。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38967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1-11（选读）评测机队列：读题</a:t>
            </a:r>
          </a:p>
        </p:txBody>
      </p:sp>
      <p:grpSp>
        <p:nvGrpSpPr>
          <p:cNvPr id="10" name="problem"/>
          <p:cNvGrpSpPr/>
          <p:nvPr/>
        </p:nvGrpSpPr>
        <p:grpSpPr>
          <a:xfrm>
            <a:off x="829056" y="2032000"/>
            <a:ext cx="7436358" cy="1037844"/>
            <a:chOff x="829056" y="2032000"/>
            <a:chExt cx="7436358" cy="10378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32000"/>
              <a:ext cx="743635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洛谷的评测任务是单位时间内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均匀增加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的。8 台评测机 30 min 可以刚好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把评测队列中的程序评测完毕，10 台评测机 6 min 也可以刚好评测完毕。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请问：几台评测机可以在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min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时刚好把评测队列中的程序评测完毕？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752114" y="6121400"/>
            <a:ext cx="1608544" cy="264033"/>
            <a:chOff x="9752114" y="6121400"/>
            <a:chExt cx="1608544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752114" y="6121400"/>
              <a:ext cx="16085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P12 · 例 1-11</a:t>
              </a:r>
            </a:p>
          </p:txBody>
        </p:sp>
      </p:grpSp>
      <p:grpSp>
        <p:nvGrpSpPr>
          <p:cNvPr id="24" name="diagram"/>
          <p:cNvGrpSpPr/>
          <p:nvPr/>
        </p:nvGrpSpPr>
        <p:grpSpPr>
          <a:xfrm>
            <a:off x="838200" y="3657600"/>
            <a:ext cx="10515600" cy="857250"/>
            <a:chOff x="838200" y="3657600"/>
            <a:chExt cx="10515600" cy="857250"/>
          </a:xfrm>
        </p:grpSpPr>
        <p:sp>
          <p:nvSpPr>
            <p:cNvPr id="13" name="Rectangle 13"/>
            <p:cNvSpPr/>
            <p:nvPr/>
          </p:nvSpPr>
          <p:spPr>
            <a:xfrm>
              <a:off x="838200" y="3657600"/>
              <a:ext cx="28575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773174" y="37846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原有队列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52575" y="416560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一开始就在排队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881831" y="3854450"/>
              <a:ext cx="2373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305300" y="3657600"/>
              <a:ext cx="2857500" cy="857250"/>
            </a:xfrm>
            <a:prstGeom prst="roundRect">
              <a:avLst>
                <a:gd name="adj" fmla="val 11111"/>
              </a:avLst>
            </a:prstGeom>
            <a:solidFill>
              <a:srgbClr val="FCEFD9"/>
            </a:solidFill>
            <a:ln w="19050">
              <a:solidFill>
                <a:srgbClr val="B26B00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997958" y="37846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B26B00"/>
                  </a:solidFill>
                  <a:latin typeface="+mn-lt"/>
                  <a:ea typeface="+mn-ea"/>
                  <a:cs typeface="+mn-cs"/>
                </a:rPr>
                <a:t>新提交的程序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19675" y="416560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每分钟都在增加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334250" y="3962400"/>
              <a:ext cx="762000" cy="247650"/>
            </a:xfrm>
            <a:custGeom>
              <a:avLst/>
              <a:gdLst/>
              <a:ahLst/>
              <a:cxnLst/>
              <a:rect l="l" t="t" r="r" b="b"/>
              <a:pathLst>
                <a:path w="762000" h="247650">
                  <a:moveTo>
                    <a:pt x="0" y="69342"/>
                  </a:moveTo>
                  <a:lnTo>
                    <a:pt x="638175" y="69342"/>
                  </a:lnTo>
                  <a:lnTo>
                    <a:pt x="638175" y="0"/>
                  </a:lnTo>
                  <a:lnTo>
                    <a:pt x="762000" y="123825"/>
                  </a:lnTo>
                  <a:lnTo>
                    <a:pt x="638175" y="247650"/>
                  </a:lnTo>
                  <a:lnTo>
                    <a:pt x="6381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267700" y="3657600"/>
              <a:ext cx="3086100" cy="85725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195816" y="37846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评测机处理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97340" y="416560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全部评测完毕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4819650"/>
            <a:ext cx="10515600" cy="876300"/>
            <a:chOff x="838200" y="4819650"/>
            <a:chExt cx="10515600" cy="876300"/>
          </a:xfrm>
        </p:grpSpPr>
        <p:sp>
          <p:nvSpPr>
            <p:cNvPr id="25" name="Rectangle 25"/>
            <p:cNvSpPr/>
            <p:nvPr/>
          </p:nvSpPr>
          <p:spPr>
            <a:xfrm>
              <a:off x="838200" y="481965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368" y="4987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68018" y="4949825"/>
              <a:ext cx="674331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这是著名的"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牛吃草问题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"的模型：评测机一边评测，队列里一边还在加入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新程序。这道题很难用一个式子直接算出来，我们把它拆成几小步。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评测机队列：统一工作量</a:t>
            </a:r>
          </a:p>
        </p:txBody>
      </p:sp>
      <p:grpSp>
        <p:nvGrpSpPr>
          <p:cNvPr id="13" name="assume"/>
          <p:cNvGrpSpPr/>
          <p:nvPr/>
        </p:nvGrpSpPr>
        <p:grpSpPr>
          <a:xfrm>
            <a:off x="838200" y="2114550"/>
            <a:ext cx="10515600" cy="667702"/>
            <a:chOff x="838200" y="2114550"/>
            <a:chExt cx="10515600" cy="667702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667702"/>
            </a:xfrm>
            <a:prstGeom prst="roundRect">
              <a:avLst>
                <a:gd name="adj" fmla="val 1141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6677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31806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假设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04594" y="2330768"/>
              <a:ext cx="47692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台评测机每 1 min 可以评测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份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程序。</a:t>
              </a:r>
            </a:p>
          </p:txBody>
        </p:sp>
      </p:grpSp>
      <p:grpSp>
        <p:nvGrpSpPr>
          <p:cNvPr id="27" name="rows"/>
          <p:cNvGrpSpPr/>
          <p:nvPr/>
        </p:nvGrpSpPr>
        <p:grpSpPr>
          <a:xfrm>
            <a:off x="838200" y="3205162"/>
            <a:ext cx="10515600" cy="2011681"/>
            <a:chOff x="838200" y="3205162"/>
            <a:chExt cx="10515600" cy="2011681"/>
          </a:xfrm>
        </p:grpSpPr>
        <p:sp>
          <p:nvSpPr>
            <p:cNvPr id="14" name="Rectangle 14"/>
            <p:cNvSpPr/>
            <p:nvPr/>
          </p:nvSpPr>
          <p:spPr>
            <a:xfrm>
              <a:off x="838200" y="3205162"/>
              <a:ext cx="10515600" cy="6677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80694" y="339344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方案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09694" y="339344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一共评测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52944" y="3393440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这些程序从哪来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0694" y="4077652"/>
              <a:ext cx="16604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 台 × 30 min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09694" y="4077652"/>
              <a:ext cx="8198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240 份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52944" y="407765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原有队列 + 30 min 新增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53961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539615"/>
              <a:ext cx="10515600" cy="66770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0694" y="4745355"/>
              <a:ext cx="16604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台 × 6 min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09694" y="4745355"/>
              <a:ext cx="668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60 份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52944" y="4745355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原有队列 + 6 min 新增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207318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q"/>
          <p:cNvGrpSpPr/>
          <p:nvPr/>
        </p:nvGrpSpPr>
        <p:grpSpPr>
          <a:xfrm>
            <a:off x="838200" y="5340668"/>
            <a:ext cx="10515600" cy="667702"/>
            <a:chOff x="838200" y="5340668"/>
            <a:chExt cx="10515600" cy="667702"/>
          </a:xfrm>
        </p:grpSpPr>
        <p:sp>
          <p:nvSpPr>
            <p:cNvPr id="28" name="Rectangle 28"/>
            <p:cNvSpPr/>
            <p:nvPr/>
          </p:nvSpPr>
          <p:spPr>
            <a:xfrm>
              <a:off x="838200" y="5340668"/>
              <a:ext cx="10515600" cy="667702"/>
            </a:xfrm>
            <a:prstGeom prst="roundRect">
              <a:avLst>
                <a:gd name="adj" fmla="val 1141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225" y="555783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85925" y="5557838"/>
              <a:ext cx="761161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两种方案的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原有队列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是一样多的。为什么第一种多评测了这么多份？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评测机队列：求每分钟新增多少</a:t>
            </a:r>
          </a:p>
        </p:txBody>
      </p:sp>
      <p:grpSp>
        <p:nvGrpSpPr>
          <p:cNvPr id="13" name="sub"/>
          <p:cNvGrpSpPr/>
          <p:nvPr/>
        </p:nvGrpSpPr>
        <p:grpSpPr>
          <a:xfrm>
            <a:off x="829056" y="2070100"/>
            <a:ext cx="6105144" cy="1635125"/>
            <a:chOff x="829056" y="2070100"/>
            <a:chExt cx="6105144" cy="16351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两种情况相减，相同的原有队列就被消去了：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6096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955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644775"/>
              <a:ext cx="409879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240 份 = 原有队列 + 30 min 新增</a:t>
              </a:r>
            </a:p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  60 份 = 原有队列 +  6 min 新增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180 份 =            24 min 新增</a:t>
              </a:r>
            </a:p>
          </p:txBody>
        </p:sp>
      </p:grpSp>
      <p:grpSp>
        <p:nvGrpSpPr>
          <p:cNvPr id="18" name="rate"/>
          <p:cNvGrpSpPr/>
          <p:nvPr/>
        </p:nvGrpSpPr>
        <p:grpSpPr>
          <a:xfrm>
            <a:off x="828294" y="3987800"/>
            <a:ext cx="8927573" cy="1174750"/>
            <a:chOff x="828294" y="3987800"/>
            <a:chExt cx="8927573" cy="1174750"/>
          </a:xfrm>
        </p:grpSpPr>
        <p:sp>
          <p:nvSpPr>
            <p:cNvPr id="14" name="TextBox 14"/>
            <p:cNvSpPr txBox="1"/>
            <p:nvPr/>
          </p:nvSpPr>
          <p:spPr>
            <a:xfrm>
              <a:off x="828294" y="3987800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所以每分钟新增：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438650"/>
              <a:ext cx="6096000" cy="723900"/>
            </a:xfrm>
            <a:prstGeom prst="roundRect">
              <a:avLst>
                <a:gd name="adj" fmla="val 1315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160430" y="4622800"/>
              <a:ext cx="34515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180 ÷ 24 = 7.5 份/min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29094" y="4686300"/>
              <a:ext cx="25267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存入变量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inc_rate</a:t>
              </a:r>
            </a:p>
          </p:txBody>
        </p:sp>
      </p:grpSp>
      <p:grpSp>
        <p:nvGrpSpPr>
          <p:cNvPr id="23" name="tip"/>
          <p:cNvGrpSpPr/>
          <p:nvPr/>
        </p:nvGrpSpPr>
        <p:grpSpPr>
          <a:xfrm>
            <a:off x="838200" y="5410200"/>
            <a:ext cx="10515600" cy="561975"/>
            <a:chOff x="838200" y="5410200"/>
            <a:chExt cx="10515600" cy="561975"/>
          </a:xfrm>
        </p:grpSpPr>
        <p:sp>
          <p:nvSpPr>
            <p:cNvPr id="19" name="Rectangle 19"/>
            <p:cNvSpPr/>
            <p:nvPr/>
          </p:nvSpPr>
          <p:spPr>
            <a:xfrm>
              <a:off x="838200" y="54102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54102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9368" y="5578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8018" y="5578475"/>
              <a:ext cx="63922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7.5 是小数，要用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保存；计算时乘 1.0，避免整数除法。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评测机队列：求原有队列和答案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152650"/>
            <a:ext cx="10515600" cy="952500"/>
            <a:chOff x="838200" y="2152650"/>
            <a:chExt cx="10515600" cy="95250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4384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4952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10487" y="2349500"/>
              <a:ext cx="27845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 min 新增 6 × 7.5 = 45 份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09344" y="2686050"/>
              <a:ext cx="32014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原有队列 = 60 − 45 =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15 份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96756" y="2527300"/>
              <a:ext cx="18477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存入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init_num</a:t>
              </a:r>
            </a:p>
          </p:txBody>
        </p:sp>
      </p:grpSp>
      <p:grpSp>
        <p:nvGrpSpPr>
          <p:cNvPr id="21" name="s2"/>
          <p:cNvGrpSpPr/>
          <p:nvPr/>
        </p:nvGrpSpPr>
        <p:grpSpPr>
          <a:xfrm>
            <a:off x="838200" y="3295650"/>
            <a:ext cx="10515600" cy="952500"/>
            <a:chOff x="838200" y="3295650"/>
            <a:chExt cx="10515600" cy="952500"/>
          </a:xfrm>
        </p:grpSpPr>
        <p:sp>
          <p:nvSpPr>
            <p:cNvPr id="16" name="Rectangle 16"/>
            <p:cNvSpPr/>
            <p:nvPr/>
          </p:nvSpPr>
          <p:spPr>
            <a:xfrm>
              <a:off x="838200" y="32956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35814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21037" y="36382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10487" y="3492500"/>
              <a:ext cx="1939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min 一共要评测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09344" y="3829050"/>
              <a:ext cx="25845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 + 10 × 7.5 =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90 份</a:t>
              </a:r>
            </a:p>
          </p:txBody>
        </p:sp>
      </p:grpSp>
      <p:grpSp>
        <p:nvGrpSpPr>
          <p:cNvPr id="28" name="s3"/>
          <p:cNvGrpSpPr/>
          <p:nvPr/>
        </p:nvGrpSpPr>
        <p:grpSpPr>
          <a:xfrm>
            <a:off x="838200" y="4438650"/>
            <a:ext cx="10515600" cy="952500"/>
            <a:chOff x="838200" y="4438650"/>
            <a:chExt cx="10515600" cy="952500"/>
          </a:xfrm>
        </p:grpSpPr>
        <p:sp>
          <p:nvSpPr>
            <p:cNvPr id="22" name="Rectangle 22"/>
            <p:cNvSpPr/>
            <p:nvPr/>
          </p:nvSpPr>
          <p:spPr>
            <a:xfrm>
              <a:off x="838200" y="44386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1009650" y="47244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121037" y="47812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10487" y="4635500"/>
              <a:ext cx="24024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每台 10 min 评测 10 份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09344" y="4972050"/>
              <a:ext cx="16979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 ÷ 10 =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 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725406" y="4813300"/>
              <a:ext cx="11814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存入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</p:grpSp>
      <p:grpSp>
        <p:nvGrpSpPr>
          <p:cNvPr id="30" name="tip"/>
          <p:cNvGrpSpPr/>
          <p:nvPr/>
        </p:nvGrpSpPr>
        <p:grpSpPr>
          <a:xfrm>
            <a:off x="829056" y="5594350"/>
            <a:ext cx="8303678" cy="352044"/>
            <a:chOff x="829056" y="5594350"/>
            <a:chExt cx="8303678" cy="352044"/>
          </a:xfrm>
        </p:grpSpPr>
        <p:sp>
          <p:nvSpPr>
            <p:cNvPr id="29" name="TextBox 29"/>
            <p:cNvSpPr txBox="1"/>
            <p:nvPr/>
          </p:nvSpPr>
          <p:spPr>
            <a:xfrm>
              <a:off x="829056" y="5594350"/>
              <a:ext cx="83036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答案：需要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评测机。每个中间结果都有自己的变量，下一步直接拿来用。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五、综合例题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评测机队列：完整程序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953250" cy="3381375"/>
            <a:chOff x="838200" y="2038350"/>
            <a:chExt cx="6953250" cy="33813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953250" cy="33813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3813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19325"/>
              <a:ext cx="5423789" cy="3137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n1 = 8, t1 = 30, n2 = 10, t2 = 6;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t3 = 10;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double inc_rate =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    (1.0 * n1 * t1 - n2 * t2) / (t1 - t2);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double init_num = n2 * t2 - inc_rate * t2;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double ans = (init_num + t3 * inc_rate) / t3;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ans;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334119" y="6121400"/>
            <a:ext cx="2026539" cy="264033"/>
            <a:chOff x="9334119" y="6121400"/>
            <a:chExt cx="2026539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334119" y="6121400"/>
              <a:ext cx="20265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P12 · 例 1-11 程序</a:t>
              </a:r>
            </a:p>
          </p:txBody>
        </p:sp>
      </p:grpSp>
      <p:grpSp>
        <p:nvGrpSpPr>
          <p:cNvPr id="39" name="vars"/>
          <p:cNvGrpSpPr/>
          <p:nvPr/>
        </p:nvGrpSpPr>
        <p:grpSpPr>
          <a:xfrm>
            <a:off x="7981950" y="2038350"/>
            <a:ext cx="3371850" cy="2676525"/>
            <a:chOff x="7981950" y="2038350"/>
            <a:chExt cx="3371850" cy="2676525"/>
          </a:xfrm>
        </p:grpSpPr>
        <p:sp>
          <p:nvSpPr>
            <p:cNvPr id="15" name="Rectangle 15"/>
            <p:cNvSpPr/>
            <p:nvPr/>
          </p:nvSpPr>
          <p:spPr>
            <a:xfrm>
              <a:off x="7981950" y="2038350"/>
              <a:ext cx="337185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126730" y="211963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60230" y="211963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26730" y="2498725"/>
              <a:ext cx="6614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n1</a:t>
              </a: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60230" y="2498725"/>
              <a:ext cx="11965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台、30 min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7981950" y="2800350"/>
              <a:ext cx="3371850" cy="9525"/>
            </a:xfrm>
            <a:custGeom>
              <a:avLst/>
              <a:gdLst/>
              <a:ahLst/>
              <a:cxnLst/>
              <a:rect l="l" t="t" r="r" b="b"/>
              <a:pathLst>
                <a:path w="3371850" h="9525">
                  <a:moveTo>
                    <a:pt x="0" y="0"/>
                  </a:moveTo>
                  <a:lnTo>
                    <a:pt x="337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7981950" y="2800350"/>
              <a:ext cx="337185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126730" y="2879725"/>
              <a:ext cx="6614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n2</a:t>
              </a: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60230" y="2879725"/>
              <a:ext cx="11965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台、6 min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7981950" y="3181350"/>
              <a:ext cx="3371850" cy="9525"/>
            </a:xfrm>
            <a:custGeom>
              <a:avLst/>
              <a:gdLst/>
              <a:ahLst/>
              <a:cxnLst/>
              <a:rect l="l" t="t" r="r" b="b"/>
              <a:pathLst>
                <a:path w="3371850" h="9525">
                  <a:moveTo>
                    <a:pt x="0" y="0"/>
                  </a:moveTo>
                  <a:lnTo>
                    <a:pt x="337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126730" y="3260725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60230" y="3260725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要求的时间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7981950" y="3562350"/>
              <a:ext cx="3371850" cy="9525"/>
            </a:xfrm>
            <a:custGeom>
              <a:avLst/>
              <a:gdLst/>
              <a:ahLst/>
              <a:cxnLst/>
              <a:rect l="l" t="t" r="r" b="b"/>
              <a:pathLst>
                <a:path w="3371850" h="9525">
                  <a:moveTo>
                    <a:pt x="0" y="0"/>
                  </a:moveTo>
                  <a:lnTo>
                    <a:pt x="337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7981950" y="3562350"/>
              <a:ext cx="337185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126730" y="3641725"/>
              <a:ext cx="9037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inc_rate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60230" y="364172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增长速度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7981950" y="3943350"/>
              <a:ext cx="3371850" cy="9525"/>
            </a:xfrm>
            <a:custGeom>
              <a:avLst/>
              <a:gdLst/>
              <a:ahLst/>
              <a:cxnLst/>
              <a:rect l="l" t="t" r="r" b="b"/>
              <a:pathLst>
                <a:path w="3371850" h="9525">
                  <a:moveTo>
                    <a:pt x="0" y="0"/>
                  </a:moveTo>
                  <a:lnTo>
                    <a:pt x="337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126730" y="4022725"/>
              <a:ext cx="9037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init_num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460230" y="402272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原有队列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7981950" y="4324350"/>
              <a:ext cx="3371850" cy="9525"/>
            </a:xfrm>
            <a:custGeom>
              <a:avLst/>
              <a:gdLst/>
              <a:ahLst/>
              <a:cxnLst/>
              <a:rect l="l" t="t" r="r" b="b"/>
              <a:pathLst>
                <a:path w="3371850" h="9525">
                  <a:moveTo>
                    <a:pt x="0" y="0"/>
                  </a:moveTo>
                  <a:lnTo>
                    <a:pt x="337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7981950" y="4324350"/>
              <a:ext cx="337185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126730" y="4403725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460230" y="44037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7981950" y="4705350"/>
              <a:ext cx="3371850" cy="9525"/>
            </a:xfrm>
            <a:custGeom>
              <a:avLst/>
              <a:gdLst/>
              <a:ahLst/>
              <a:cxnLst/>
              <a:rect l="l" t="t" r="r" b="b"/>
              <a:pathLst>
                <a:path w="3371850" h="9525">
                  <a:moveTo>
                    <a:pt x="0" y="0"/>
                  </a:moveTo>
                  <a:lnTo>
                    <a:pt x="337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1" name="out"/>
          <p:cNvGrpSpPr/>
          <p:nvPr/>
        </p:nvGrpSpPr>
        <p:grpSpPr>
          <a:xfrm>
            <a:off x="7972044" y="4838700"/>
            <a:ext cx="1483956" cy="381381"/>
            <a:chOff x="7972044" y="4838700"/>
            <a:chExt cx="1483956" cy="381381"/>
          </a:xfrm>
        </p:grpSpPr>
        <p:sp>
          <p:nvSpPr>
            <p:cNvPr id="40" name="TextBox 40"/>
            <p:cNvSpPr txBox="1"/>
            <p:nvPr/>
          </p:nvSpPr>
          <p:spPr>
            <a:xfrm>
              <a:off x="7972044" y="4838700"/>
              <a:ext cx="1483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运行结果：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45" name="tip"/>
          <p:cNvGrpSpPr/>
          <p:nvPr/>
        </p:nvGrpSpPr>
        <p:grpSpPr>
          <a:xfrm>
            <a:off x="838200" y="5486400"/>
            <a:ext cx="10515600" cy="552450"/>
            <a:chOff x="838200" y="5486400"/>
            <a:chExt cx="10515600" cy="552450"/>
          </a:xfrm>
        </p:grpSpPr>
        <p:sp>
          <p:nvSpPr>
            <p:cNvPr id="42" name="Rectangle 42"/>
            <p:cNvSpPr/>
            <p:nvPr/>
          </p:nvSpPr>
          <p:spPr>
            <a:xfrm>
              <a:off x="838200" y="54864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39749" y="56578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649349" y="5657850"/>
              <a:ext cx="76731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把大任务拆成几个小任务，每个中间结果存进名字有意义的变量，程序就清楚了。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3" name="answer"/>
          <p:cNvGrpSpPr/>
          <p:nvPr/>
        </p:nvGrpSpPr>
        <p:grpSpPr>
          <a:xfrm>
            <a:off x="838200" y="2038350"/>
            <a:ext cx="10515600" cy="561975"/>
            <a:chOff x="838200" y="2038350"/>
            <a:chExt cx="10515600" cy="5619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66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回答开篇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87118" y="2206625"/>
              <a:ext cx="87795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程序怎样记住余额？用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保存当前余额，每次操作后用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赋值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把新余额写回去。</a:t>
              </a:r>
            </a:p>
          </p:txBody>
        </p:sp>
      </p:grpSp>
      <p:grpSp>
        <p:nvGrpSpPr>
          <p:cNvPr id="17" name="pt1"/>
          <p:cNvGrpSpPr/>
          <p:nvPr/>
        </p:nvGrpSpPr>
        <p:grpSpPr>
          <a:xfrm>
            <a:off x="895350" y="2895600"/>
            <a:ext cx="7878816" cy="391351"/>
            <a:chOff x="895350" y="2895600"/>
            <a:chExt cx="7878816" cy="391351"/>
          </a:xfrm>
        </p:grpSpPr>
        <p:sp>
          <p:nvSpPr>
            <p:cNvPr id="14" name="Ellipse 14"/>
            <p:cNvSpPr/>
            <p:nvPr/>
          </p:nvSpPr>
          <p:spPr>
            <a:xfrm>
              <a:off x="895350" y="28956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4280" y="29392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81887" y="2949575"/>
              <a:ext cx="7392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变量是有名字、能保存数据的内存位置，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先定义后使用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：类型名 变量名;</a:t>
              </a:r>
            </a:p>
          </p:txBody>
        </p:sp>
      </p:grpSp>
      <p:grpSp>
        <p:nvGrpSpPr>
          <p:cNvPr id="21" name="pt2"/>
          <p:cNvGrpSpPr/>
          <p:nvPr/>
        </p:nvGrpSpPr>
        <p:grpSpPr>
          <a:xfrm>
            <a:off x="895350" y="3505200"/>
            <a:ext cx="7768252" cy="391351"/>
            <a:chOff x="895350" y="3505200"/>
            <a:chExt cx="7768252" cy="391351"/>
          </a:xfrm>
        </p:grpSpPr>
        <p:sp>
          <p:nvSpPr>
            <p:cNvPr id="18" name="Ellipse 18"/>
            <p:cNvSpPr/>
            <p:nvPr/>
          </p:nvSpPr>
          <p:spPr>
            <a:xfrm>
              <a:off x="895350" y="35052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4280" y="35488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1887" y="3559175"/>
              <a:ext cx="72817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常用类型：整数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/ long long，小数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，字符 char，真假 bool</a:t>
              </a:r>
            </a:p>
          </p:txBody>
        </p:sp>
      </p:grpSp>
      <p:grpSp>
        <p:nvGrpSpPr>
          <p:cNvPr id="25" name="pt3"/>
          <p:cNvGrpSpPr/>
          <p:nvPr/>
        </p:nvGrpSpPr>
        <p:grpSpPr>
          <a:xfrm>
            <a:off x="895350" y="4114800"/>
            <a:ext cx="9071280" cy="378651"/>
            <a:chOff x="895350" y="4114800"/>
            <a:chExt cx="9071280" cy="378651"/>
          </a:xfrm>
        </p:grpSpPr>
        <p:sp>
          <p:nvSpPr>
            <p:cNvPr id="22" name="Ellipse 22"/>
            <p:cNvSpPr/>
            <p:nvPr/>
          </p:nvSpPr>
          <p:spPr>
            <a:xfrm>
              <a:off x="895350" y="41148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94280" y="41584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81887" y="4156075"/>
              <a:ext cx="8584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变量名只能由字母、数字、下划线组成，不能数字开头、不能用关键字，要见名知意</a:t>
              </a:r>
            </a:p>
          </p:txBody>
        </p:sp>
      </p:grpSp>
      <p:grpSp>
        <p:nvGrpSpPr>
          <p:cNvPr id="29" name="pt4"/>
          <p:cNvGrpSpPr/>
          <p:nvPr/>
        </p:nvGrpSpPr>
        <p:grpSpPr>
          <a:xfrm>
            <a:off x="895350" y="4724400"/>
            <a:ext cx="7306317" cy="391351"/>
            <a:chOff x="895350" y="4724400"/>
            <a:chExt cx="7306317" cy="391351"/>
          </a:xfrm>
        </p:grpSpPr>
        <p:sp>
          <p:nvSpPr>
            <p:cNvPr id="26" name="Ellipse 26"/>
            <p:cNvSpPr/>
            <p:nvPr/>
          </p:nvSpPr>
          <p:spPr>
            <a:xfrm>
              <a:off x="895350" y="47244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4280" y="47680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1887" y="4778375"/>
              <a:ext cx="68197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是赋值：先算右边，再写入左边并覆盖旧值；+=、++ 是简便写法</a:t>
              </a:r>
            </a:p>
          </p:txBody>
        </p:sp>
      </p:grpSp>
      <p:grpSp>
        <p:nvGrpSpPr>
          <p:cNvPr id="33" name="pt5"/>
          <p:cNvGrpSpPr/>
          <p:nvPr/>
        </p:nvGrpSpPr>
        <p:grpSpPr>
          <a:xfrm>
            <a:off x="895350" y="5334000"/>
            <a:ext cx="5409952" cy="391351"/>
            <a:chOff x="895350" y="5334000"/>
            <a:chExt cx="5409952" cy="391351"/>
          </a:xfrm>
        </p:grpSpPr>
        <p:sp>
          <p:nvSpPr>
            <p:cNvPr id="30" name="Ellipse 30"/>
            <p:cNvSpPr/>
            <p:nvPr/>
          </p:nvSpPr>
          <p:spPr>
            <a:xfrm>
              <a:off x="895350" y="5334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4280" y="5377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1887" y="5387975"/>
              <a:ext cx="49234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定义常量：必须初始化，之后不能再修改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5241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675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387" y="2559050"/>
              <a:ext cx="3097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完成《变量与常量 课后习题》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1146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1581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387" y="3124200"/>
              <a:ext cx="320675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上机输入并运行例 1-8 ~ 例 1-11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（书本 P13 习题 1-3）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40100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387" y="4019550"/>
              <a:ext cx="2813558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理解并练习例 1-10 猴子吃桃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（书本 P11）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49053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4948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387" y="4940300"/>
              <a:ext cx="28834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整理本课笔记：书本 P15 页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108" y="2565400"/>
              <a:ext cx="22165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 控制台输入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307568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1-8 里的 100 元是直接写在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程序里的。如果想让用户自己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输入初始金额，程序该怎么写？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10423</Words>
  <Application>Microsoft Office PowerPoint</Application>
  <PresentationFormat>宽屏</PresentationFormat>
  <Paragraphs>748</Paragraphs>
  <Slides>52</Slides>
  <Notes>52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55" baseType="lpstr">
      <vt:lpstr>Arial</vt:lpstr>
      <vt:lpstr>Consolas</vt:lpstr>
      <vt:lpstr>Office Theme</vt:lpstr>
      <vt:lpstr>变量与常量</vt:lpstr>
      <vt:lpstr>PowerPoint 演示文稿</vt:lpstr>
      <vt:lpstr>例 1-8 存钱：程序怎样记住余额？</vt:lpstr>
      <vt:lpstr>认识变量</vt:lpstr>
      <vt:lpstr>为什么需要变量</vt:lpstr>
      <vt:lpstr>变量与内存：做菜的比喻</vt:lpstr>
      <vt:lpstr>内存像一排排小抽屉</vt:lpstr>
      <vt:lpstr>定义变量：类型名 变量名;</vt:lpstr>
      <vt:lpstr>常用的数据类型</vt:lpstr>
      <vt:lpstr>给变量起名：见名知意</vt:lpstr>
      <vt:lpstr>变量名的命名规则</vt:lpstr>
      <vt:lpstr>概念检查：下列变量名是否合法？</vt:lpstr>
      <vt:lpstr>小结：怎样定义一个变量</vt:lpstr>
      <vt:lpstr>赋值与初始化</vt:lpstr>
      <vt:lpstr>赋值运算符 =</vt:lpstr>
      <vt:lpstr>先定义后赋值，或定义时初始化</vt:lpstr>
      <vt:lpstr>使用变量前，一定要有确定的值</vt:lpstr>
      <vt:lpstr>一次定义多个变量</vt:lpstr>
      <vt:lpstr>赋值会覆盖原来的值</vt:lpstr>
      <vt:lpstr>读取变量不会改变它</vt:lpstr>
      <vt:lpstr>自己更新自己：num1 = num1 + 7</vt:lpstr>
      <vt:lpstr>复合赋值运算符</vt:lpstr>
      <vt:lpstr>自增 ++ 与自减 --</vt:lpstr>
      <vt:lpstr>前置与后置的区别</vt:lpstr>
      <vt:lpstr>小结：赋值的几种写法</vt:lpstr>
      <vt:lpstr>课堂练习</vt:lpstr>
      <vt:lpstr>判断正误：赋值号左边能写什么？</vt:lpstr>
      <vt:lpstr>描述赋值过程，写出简便写法</vt:lpstr>
      <vt:lpstr>跟踪变量：执行后三个变量各是多少？</vt:lpstr>
      <vt:lpstr>找出报错原因</vt:lpstr>
      <vt:lpstr>前置与后置：分别会输出什么？</vt:lpstr>
      <vt:lpstr>变量与字符串：分别会输出什么？</vt:lpstr>
      <vt:lpstr>只计算，没有赋值，变量会变吗？</vt:lpstr>
      <vt:lpstr>回头看：为什么 "a" 要加双引号？</vt:lpstr>
      <vt:lpstr>完成例 1-8 存钱</vt:lpstr>
      <vt:lpstr>常量</vt:lpstr>
      <vt:lpstr>常量：运行中不会改变的量</vt:lpstr>
      <vt:lpstr>例 1-9：圆周率能随意修改吗？</vt:lpstr>
      <vt:lpstr>用 const 定义常量</vt:lpstr>
      <vt:lpstr>常量的两个特点</vt:lpstr>
      <vt:lpstr>例 1-9 完整程序</vt:lpstr>
      <vt:lpstr>另一种写法：#define 宏定义</vt:lpstr>
      <vt:lpstr>综合例题</vt:lpstr>
      <vt:lpstr>例 1-10 猴子吃桃：倒着推</vt:lpstr>
      <vt:lpstr>例 1-10 猴子吃桃：程序与验证</vt:lpstr>
      <vt:lpstr>例 1-11（选读）评测机队列：读题</vt:lpstr>
      <vt:lpstr>评测机队列：统一工作量</vt:lpstr>
      <vt:lpstr>评测机队列：求每分钟新增多少</vt:lpstr>
      <vt:lpstr>评测机队列：求原有队列和答案</vt:lpstr>
      <vt:lpstr>评测机队列：完整程序</vt:lpstr>
      <vt:lpstr>本讲小结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1</cp:revision>
  <dcterms:created xsi:type="dcterms:W3CDTF">2026-11-04T13:14:06Z</dcterms:created>
  <dcterms:modified xsi:type="dcterms:W3CDTF">2026-11-05T10:01:40Z</dcterms:modified>
  <cp:category/>
  <cp:contentStatus/>
  <dc:language>zh-CN</dc:language>
</cp:coreProperties>
</file>