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notesMasterIdLst>
    <p:notesMasterId r:id="rId47"/>
  </p:notesMasterIdLst>
  <p:handoutMasterIdLst>
    <p:handoutMasterId r:id="rId48"/>
  </p:handoutMasterIdLst>
  <p:sldIdLst>
    <p:sldId id="365" r:id="rId2"/>
    <p:sldId id="526" r:id="rId3"/>
    <p:sldId id="527" r:id="rId4"/>
    <p:sldId id="290" r:id="rId5"/>
    <p:sldId id="292" r:id="rId6"/>
    <p:sldId id="556" r:id="rId7"/>
    <p:sldId id="293" r:id="rId8"/>
    <p:sldId id="439" r:id="rId9"/>
    <p:sldId id="295" r:id="rId10"/>
    <p:sldId id="300" r:id="rId11"/>
    <p:sldId id="296" r:id="rId12"/>
    <p:sldId id="298" r:id="rId13"/>
    <p:sldId id="297" r:id="rId14"/>
    <p:sldId id="441" r:id="rId15"/>
    <p:sldId id="568" r:id="rId16"/>
    <p:sldId id="557" r:id="rId17"/>
    <p:sldId id="432" r:id="rId18"/>
    <p:sldId id="543" r:id="rId19"/>
    <p:sldId id="302" r:id="rId20"/>
    <p:sldId id="303" r:id="rId21"/>
    <p:sldId id="304" r:id="rId22"/>
    <p:sldId id="305" r:id="rId23"/>
    <p:sldId id="443" r:id="rId24"/>
    <p:sldId id="442" r:id="rId25"/>
    <p:sldId id="320" r:id="rId26"/>
    <p:sldId id="322" r:id="rId27"/>
    <p:sldId id="321" r:id="rId28"/>
    <p:sldId id="306" r:id="rId29"/>
    <p:sldId id="307" r:id="rId30"/>
    <p:sldId id="308" r:id="rId31"/>
    <p:sldId id="310" r:id="rId32"/>
    <p:sldId id="313" r:id="rId33"/>
    <p:sldId id="314" r:id="rId34"/>
    <p:sldId id="444" r:id="rId35"/>
    <p:sldId id="354" r:id="rId36"/>
    <p:sldId id="569" r:id="rId37"/>
    <p:sldId id="319" r:id="rId38"/>
    <p:sldId id="512" r:id="rId39"/>
    <p:sldId id="529" r:id="rId40"/>
    <p:sldId id="528" r:id="rId41"/>
    <p:sldId id="287" r:id="rId42"/>
    <p:sldId id="472" r:id="rId43"/>
    <p:sldId id="474" r:id="rId44"/>
    <p:sldId id="475" r:id="rId45"/>
    <p:sldId id="473" r:id="rId46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C7E7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02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1260" y="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62387BE-5D8D-945C-F867-67793D1304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675E30D-43F0-FC39-6ACE-6F2F83AA61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86789-4C39-4A48-8C12-B702515D477F}" type="datetimeFigureOut">
              <a:rPr lang="zh-CN" altLang="en-US" smtClean="0"/>
              <a:t>2026/10/24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84B0695-449D-AA35-D59D-15CA4560FB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AFC95CC-76CE-680A-53E5-1B4E6B9964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52938-4D6D-451E-A8FF-488E0B3EF6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2800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1E5AF-4045-4FAD-917A-507CA13AE336}" type="datetimeFigureOut">
              <a:rPr lang="zh-CN" altLang="en-US" smtClean="0"/>
              <a:t>2026/10/24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D3027-4DB6-404F-8FD9-32049D6A31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1163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如果不引起来的话</a:t>
            </a:r>
            <a:r>
              <a:rPr lang="en-US" altLang="zh-CN" dirty="0"/>
              <a:t>,</a:t>
            </a:r>
            <a:r>
              <a:rPr lang="zh-CN" altLang="en-US" dirty="0"/>
              <a:t>计算机就不知道</a:t>
            </a:r>
            <a:r>
              <a:rPr lang="en-US" altLang="zh-CN" dirty="0"/>
              <a:t>f</a:t>
            </a:r>
            <a:r>
              <a:rPr lang="zh-CN" altLang="en-US" dirty="0"/>
              <a:t>到底是字符还是一个变量了</a:t>
            </a:r>
            <a:r>
              <a:rPr lang="en-US" altLang="zh-CN" dirty="0"/>
              <a:t>,</a:t>
            </a:r>
            <a:r>
              <a:rPr lang="zh-CN" altLang="en-US" dirty="0"/>
              <a:t>因为我们完全可以定义一个叫做</a:t>
            </a:r>
            <a:r>
              <a:rPr lang="en-US" altLang="zh-CN" dirty="0"/>
              <a:t>f</a:t>
            </a:r>
            <a:r>
              <a:rPr lang="zh-CN" altLang="en-US" dirty="0"/>
              <a:t>的变量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8544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如果不引起来的话</a:t>
            </a:r>
            <a:r>
              <a:rPr lang="en-US" altLang="zh-CN" dirty="0"/>
              <a:t>,</a:t>
            </a:r>
            <a:r>
              <a:rPr lang="zh-CN" altLang="en-US" dirty="0"/>
              <a:t>计算机就不知道</a:t>
            </a:r>
            <a:r>
              <a:rPr lang="en-US" altLang="zh-CN" dirty="0"/>
              <a:t>f</a:t>
            </a:r>
            <a:r>
              <a:rPr lang="zh-CN" altLang="en-US" dirty="0"/>
              <a:t>到底是字符还是一个变量了</a:t>
            </a:r>
            <a:r>
              <a:rPr lang="en-US" altLang="zh-CN" dirty="0"/>
              <a:t>,</a:t>
            </a:r>
            <a:r>
              <a:rPr lang="zh-CN" altLang="en-US" dirty="0"/>
              <a:t>因为我们完全可以定义一个叫做</a:t>
            </a:r>
            <a:r>
              <a:rPr lang="en-US" altLang="zh-CN" dirty="0"/>
              <a:t>f</a:t>
            </a:r>
            <a:r>
              <a:rPr lang="zh-CN" altLang="en-US" dirty="0"/>
              <a:t>的变量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8442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7266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6146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201924" y="2124074"/>
            <a:ext cx="5788660" cy="2734945"/>
          </a:xfrm>
          <a:custGeom>
            <a:avLst/>
            <a:gdLst/>
            <a:ahLst/>
            <a:cxnLst/>
            <a:rect l="l" t="t" r="r" b="b"/>
            <a:pathLst>
              <a:path w="5788659" h="2734945">
                <a:moveTo>
                  <a:pt x="5788152" y="487680"/>
                </a:moveTo>
                <a:lnTo>
                  <a:pt x="5783605" y="442595"/>
                </a:lnTo>
                <a:lnTo>
                  <a:pt x="5770575" y="400608"/>
                </a:lnTo>
                <a:lnTo>
                  <a:pt x="5749963" y="362623"/>
                </a:lnTo>
                <a:lnTo>
                  <a:pt x="5722658" y="329526"/>
                </a:lnTo>
                <a:lnTo>
                  <a:pt x="5689562" y="302221"/>
                </a:lnTo>
                <a:lnTo>
                  <a:pt x="5651576" y="281609"/>
                </a:lnTo>
                <a:lnTo>
                  <a:pt x="5609590" y="268579"/>
                </a:lnTo>
                <a:lnTo>
                  <a:pt x="5564505" y="264033"/>
                </a:lnTo>
                <a:lnTo>
                  <a:pt x="1257414" y="264033"/>
                </a:lnTo>
                <a:lnTo>
                  <a:pt x="1257414" y="261035"/>
                </a:lnTo>
                <a:lnTo>
                  <a:pt x="863561" y="0"/>
                </a:lnTo>
                <a:lnTo>
                  <a:pt x="223875" y="0"/>
                </a:lnTo>
                <a:lnTo>
                  <a:pt x="173736" y="5575"/>
                </a:lnTo>
                <a:lnTo>
                  <a:pt x="127596" y="21501"/>
                </a:lnTo>
                <a:lnTo>
                  <a:pt x="86791" y="46545"/>
                </a:lnTo>
                <a:lnTo>
                  <a:pt x="52705" y="79502"/>
                </a:lnTo>
                <a:lnTo>
                  <a:pt x="26670" y="119138"/>
                </a:lnTo>
                <a:lnTo>
                  <a:pt x="10058" y="164261"/>
                </a:lnTo>
                <a:lnTo>
                  <a:pt x="4216" y="213639"/>
                </a:lnTo>
                <a:lnTo>
                  <a:pt x="4216" y="445757"/>
                </a:lnTo>
                <a:lnTo>
                  <a:pt x="0" y="487680"/>
                </a:lnTo>
                <a:lnTo>
                  <a:pt x="0" y="2510790"/>
                </a:lnTo>
                <a:lnTo>
                  <a:pt x="4533" y="2555887"/>
                </a:lnTo>
                <a:lnTo>
                  <a:pt x="17564" y="2597874"/>
                </a:lnTo>
                <a:lnTo>
                  <a:pt x="38176" y="2635859"/>
                </a:lnTo>
                <a:lnTo>
                  <a:pt x="65481" y="2668955"/>
                </a:lnTo>
                <a:lnTo>
                  <a:pt x="98577" y="2696260"/>
                </a:lnTo>
                <a:lnTo>
                  <a:pt x="136563" y="2716873"/>
                </a:lnTo>
                <a:lnTo>
                  <a:pt x="178549" y="2729903"/>
                </a:lnTo>
                <a:lnTo>
                  <a:pt x="223647" y="2734437"/>
                </a:lnTo>
                <a:lnTo>
                  <a:pt x="5564505" y="2734437"/>
                </a:lnTo>
                <a:lnTo>
                  <a:pt x="5609590" y="2729903"/>
                </a:lnTo>
                <a:lnTo>
                  <a:pt x="5651576" y="2716873"/>
                </a:lnTo>
                <a:lnTo>
                  <a:pt x="5689562" y="2696260"/>
                </a:lnTo>
                <a:lnTo>
                  <a:pt x="5722658" y="2668955"/>
                </a:lnTo>
                <a:lnTo>
                  <a:pt x="5749963" y="2635859"/>
                </a:lnTo>
                <a:lnTo>
                  <a:pt x="5770575" y="2597874"/>
                </a:lnTo>
                <a:lnTo>
                  <a:pt x="5783605" y="2555887"/>
                </a:lnTo>
                <a:lnTo>
                  <a:pt x="5788152" y="2510790"/>
                </a:lnTo>
                <a:lnTo>
                  <a:pt x="5788152" y="4876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500627" y="2453640"/>
            <a:ext cx="0" cy="814705"/>
          </a:xfrm>
          <a:custGeom>
            <a:avLst/>
            <a:gdLst/>
            <a:ahLst/>
            <a:cxnLst/>
            <a:rect l="l" t="t" r="r" b="b"/>
            <a:pathLst>
              <a:path h="814704">
                <a:moveTo>
                  <a:pt x="0" y="0"/>
                </a:moveTo>
                <a:lnTo>
                  <a:pt x="0" y="814705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6114" y="2374074"/>
            <a:ext cx="87502" cy="8750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6114" y="3259518"/>
            <a:ext cx="87502" cy="87502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3323843" y="4146804"/>
            <a:ext cx="2098675" cy="589915"/>
          </a:xfrm>
          <a:custGeom>
            <a:avLst/>
            <a:gdLst/>
            <a:ahLst/>
            <a:cxnLst/>
            <a:rect l="l" t="t" r="r" b="b"/>
            <a:pathLst>
              <a:path w="2098675" h="589914">
                <a:moveTo>
                  <a:pt x="2098548" y="589788"/>
                </a:moveTo>
                <a:lnTo>
                  <a:pt x="152273" y="589788"/>
                </a:lnTo>
                <a:lnTo>
                  <a:pt x="104939" y="582138"/>
                </a:lnTo>
                <a:lnTo>
                  <a:pt x="63805" y="560840"/>
                </a:lnTo>
                <a:lnTo>
                  <a:pt x="31352" y="528367"/>
                </a:lnTo>
                <a:lnTo>
                  <a:pt x="10061" y="487196"/>
                </a:lnTo>
                <a:lnTo>
                  <a:pt x="2412" y="439801"/>
                </a:lnTo>
                <a:lnTo>
                  <a:pt x="2154" y="390910"/>
                </a:lnTo>
                <a:lnTo>
                  <a:pt x="1888" y="342028"/>
                </a:lnTo>
                <a:lnTo>
                  <a:pt x="1618" y="293153"/>
                </a:lnTo>
                <a:lnTo>
                  <a:pt x="1344" y="244285"/>
                </a:lnTo>
                <a:lnTo>
                  <a:pt x="1068" y="195421"/>
                </a:lnTo>
                <a:lnTo>
                  <a:pt x="794" y="146562"/>
                </a:lnTo>
                <a:lnTo>
                  <a:pt x="524" y="97706"/>
                </a:lnTo>
                <a:lnTo>
                  <a:pt x="258" y="48852"/>
                </a:lnTo>
                <a:lnTo>
                  <a:pt x="0" y="0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769095" y="2721863"/>
            <a:ext cx="0" cy="611505"/>
          </a:xfrm>
          <a:custGeom>
            <a:avLst/>
            <a:gdLst/>
            <a:ahLst/>
            <a:cxnLst/>
            <a:rect l="l" t="t" r="r" b="b"/>
            <a:pathLst>
              <a:path h="611504">
                <a:moveTo>
                  <a:pt x="0" y="0"/>
                </a:moveTo>
                <a:lnTo>
                  <a:pt x="0" y="610997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26106" y="2640774"/>
            <a:ext cx="87502" cy="89026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599688"/>
            <a:ext cx="100583" cy="10058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415283"/>
            <a:ext cx="100583" cy="10058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784092"/>
            <a:ext cx="100583" cy="10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13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8914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116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>
            <a:extLst>
              <a:ext uri="{FF2B5EF4-FFF2-40B4-BE49-F238E27FC236}">
                <a16:creationId xmlns:a16="http://schemas.microsoft.com/office/drawing/2014/main" id="{89CA70DD-EB62-FC16-6BB6-2004FF10FAAE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2"/>
            <a:ext cx="12192000" cy="6857998"/>
          </a:xfrm>
          <a:prstGeom prst="rect">
            <a:avLst/>
          </a:prstGeom>
        </p:spPr>
      </p:pic>
      <p:sp>
        <p:nvSpPr>
          <p:cNvPr id="8" name="Holder 2">
            <a:extLst>
              <a:ext uri="{FF2B5EF4-FFF2-40B4-BE49-F238E27FC236}">
                <a16:creationId xmlns:a16="http://schemas.microsoft.com/office/drawing/2014/main" id="{3C2A6BCD-217B-5044-CF9E-929555F62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416" y="792443"/>
            <a:ext cx="2226472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 dirty="0"/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DCAD4241-51D0-FB80-E3E8-4468A92481B4}"/>
              </a:ext>
            </a:extLst>
          </p:cNvPr>
          <p:cNvSpPr/>
          <p:nvPr userDrawn="1"/>
        </p:nvSpPr>
        <p:spPr>
          <a:xfrm>
            <a:off x="1805940" y="604991"/>
            <a:ext cx="2752725" cy="573405"/>
          </a:xfrm>
          <a:custGeom>
            <a:avLst/>
            <a:gdLst/>
            <a:ahLst/>
            <a:cxnLst/>
            <a:rect l="l" t="t" r="r" b="b"/>
            <a:pathLst>
              <a:path w="2752725" h="573405">
                <a:moveTo>
                  <a:pt x="2752344" y="211963"/>
                </a:moveTo>
                <a:lnTo>
                  <a:pt x="2744419" y="172770"/>
                </a:lnTo>
                <a:lnTo>
                  <a:pt x="2722842" y="140754"/>
                </a:lnTo>
                <a:lnTo>
                  <a:pt x="2690825" y="119176"/>
                </a:lnTo>
                <a:lnTo>
                  <a:pt x="2651633" y="111252"/>
                </a:lnTo>
                <a:lnTo>
                  <a:pt x="547598" y="111252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11963"/>
                </a:lnTo>
                <a:lnTo>
                  <a:pt x="0" y="249936"/>
                </a:lnTo>
                <a:lnTo>
                  <a:pt x="0" y="472313"/>
                </a:lnTo>
                <a:lnTo>
                  <a:pt x="7912" y="511517"/>
                </a:lnTo>
                <a:lnTo>
                  <a:pt x="29489" y="543534"/>
                </a:lnTo>
                <a:lnTo>
                  <a:pt x="61506" y="565111"/>
                </a:lnTo>
                <a:lnTo>
                  <a:pt x="100711" y="573024"/>
                </a:lnTo>
                <a:lnTo>
                  <a:pt x="2651633" y="573024"/>
                </a:lnTo>
                <a:lnTo>
                  <a:pt x="2690825" y="565111"/>
                </a:lnTo>
                <a:lnTo>
                  <a:pt x="2722842" y="543534"/>
                </a:lnTo>
                <a:lnTo>
                  <a:pt x="2744419" y="511517"/>
                </a:lnTo>
                <a:lnTo>
                  <a:pt x="2752344" y="472313"/>
                </a:lnTo>
                <a:lnTo>
                  <a:pt x="2752344" y="211963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4" name="object 4">
            <a:extLst>
              <a:ext uri="{FF2B5EF4-FFF2-40B4-BE49-F238E27FC236}">
                <a16:creationId xmlns:a16="http://schemas.microsoft.com/office/drawing/2014/main" id="{E5C4A157-6355-F6E7-45FB-4F54E0B5247B}"/>
              </a:ext>
            </a:extLst>
          </p:cNvPr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0820400" y="595848"/>
            <a:ext cx="527303" cy="600455"/>
          </a:xfrm>
          <a:prstGeom prst="rect">
            <a:avLst/>
          </a:prstGeom>
        </p:spPr>
      </p:pic>
      <p:pic>
        <p:nvPicPr>
          <p:cNvPr id="15" name="object 5">
            <a:extLst>
              <a:ext uri="{FF2B5EF4-FFF2-40B4-BE49-F238E27FC236}">
                <a16:creationId xmlns:a16="http://schemas.microsoft.com/office/drawing/2014/main" id="{F1A70FC4-2D9C-B1F0-89DF-67E3FE5D5F93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851916" y="655284"/>
            <a:ext cx="777240" cy="443484"/>
          </a:xfrm>
          <a:prstGeom prst="rect">
            <a:avLst/>
          </a:prstGeom>
        </p:spPr>
      </p:pic>
      <p:sp>
        <p:nvSpPr>
          <p:cNvPr id="16" name="object 6">
            <a:extLst>
              <a:ext uri="{FF2B5EF4-FFF2-40B4-BE49-F238E27FC236}">
                <a16:creationId xmlns:a16="http://schemas.microsoft.com/office/drawing/2014/main" id="{D92BB433-77A1-3F59-00BF-CF310273A418}"/>
              </a:ext>
            </a:extLst>
          </p:cNvPr>
          <p:cNvSpPr/>
          <p:nvPr userDrawn="1"/>
        </p:nvSpPr>
        <p:spPr>
          <a:xfrm>
            <a:off x="2201481" y="641148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Holder 3">
            <a:extLst>
              <a:ext uri="{FF2B5EF4-FFF2-40B4-BE49-F238E27FC236}">
                <a16:creationId xmlns:a16="http://schemas.microsoft.com/office/drawing/2014/main" id="{9E8F0760-09AB-D2FD-31EE-3DD30889D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3794" y="736839"/>
            <a:ext cx="2122728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2D4A87"/>
                </a:solidFill>
                <a:latin typeface="等线"/>
                <a:cs typeface="等线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661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8" r:id="rId2"/>
    <p:sldLayoutId id="214748366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10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3657600" y="2219691"/>
            <a:ext cx="54864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5400" b="1" dirty="0">
                <a:solidFill>
                  <a:srgbClr val="FFFFFF"/>
                </a:solidFill>
                <a:latin typeface="微软雅黑"/>
                <a:cs typeface="微软雅黑"/>
              </a:rPr>
              <a:t>C++</a:t>
            </a:r>
            <a:r>
              <a:rPr lang="zh-CN" altLang="en-US" sz="5400" b="1" dirty="0">
                <a:solidFill>
                  <a:srgbClr val="FFFFFF"/>
                </a:solidFill>
                <a:latin typeface="微软雅黑"/>
                <a:cs typeface="微软雅黑"/>
              </a:rPr>
              <a:t>程序与算法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90243" y="3885157"/>
            <a:ext cx="357251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变量与常量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42408" y="5674258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等线"/>
              <a:cs typeface="等线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7756948" y="4555257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3996883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4294967295"/>
          </p:nvPr>
        </p:nvSpPr>
        <p:spPr>
          <a:xfrm>
            <a:off x="3505200" y="3200400"/>
            <a:ext cx="507206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zh-CN" altLang="en-US" sz="3600" b="1" dirty="0">
                <a:latin typeface="Consolas" panose="020B0609020204030204" pitchFamily="49" charset="0"/>
              </a:rPr>
              <a:t>变量</a:t>
            </a:r>
            <a:endParaRPr lang="en-GB" sz="3600" b="1" dirty="0">
              <a:latin typeface="Consolas" panose="020B0609020204030204" pitchFamily="49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69022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变量</a:t>
            </a:r>
            <a:endParaRPr sz="2200" dirty="0">
              <a:latin typeface="+mj-ea"/>
              <a:ea typeface="+mj-ea"/>
              <a:cs typeface="微软雅黑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00200" y="1468977"/>
            <a:ext cx="8967654" cy="28118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</a:rPr>
              <a:t>例1-8</a:t>
            </a:r>
            <a:r>
              <a:rPr lang="en-US" altLang="zh-CN" sz="2000" b="1" dirty="0">
                <a:latin typeface="Consolas" panose="020B0609020204030204" pitchFamily="49" charset="0"/>
              </a:rPr>
              <a:t> </a:t>
            </a:r>
            <a:r>
              <a:rPr lang="zh-CN" altLang="en-US" sz="2000" b="1" dirty="0">
                <a:latin typeface="Consolas" panose="020B0609020204030204" pitchFamily="49" charset="0"/>
              </a:rPr>
              <a:t>存钱</a:t>
            </a:r>
            <a:endParaRPr lang="en-US" altLang="zh-CN" sz="20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Uim的银行账户里面有100元。经过了下面的操作：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1）往里面存了10元；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2）购物花掉了20元；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3</a:t>
            </a:r>
            <a:r>
              <a:rPr lang="zh-CN" altLang="en-US" sz="2000" dirty="0">
                <a:latin typeface="Consolas" panose="020B0609020204030204" pitchFamily="49" charset="0"/>
              </a:rPr>
              <a:t>）把里面的钱全部取出。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请在</a:t>
            </a:r>
            <a:r>
              <a:rPr lang="zh-CN" altLang="en-US" sz="2000" b="1" dirty="0">
                <a:latin typeface="Consolas" panose="020B0609020204030204" pitchFamily="49" charset="0"/>
              </a:rPr>
              <a:t>每次操作后输出账户余额</a:t>
            </a:r>
            <a:r>
              <a:rPr lang="zh-CN" altLang="en-US" sz="2000" dirty="0">
                <a:latin typeface="Consolas" panose="020B0609020204030204" pitchFamily="49" charset="0"/>
              </a:rPr>
              <a:t>，并使用换行符隔开。</a:t>
            </a:r>
          </a:p>
        </p:txBody>
      </p:sp>
      <p:sp>
        <p:nvSpPr>
          <p:cNvPr id="6" name="矩形 5"/>
          <p:cNvSpPr/>
          <p:nvPr/>
        </p:nvSpPr>
        <p:spPr>
          <a:xfrm>
            <a:off x="1600200" y="4724400"/>
            <a:ext cx="8967654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发现本问题是需要通过多个表达式计算才能解决的，因此</a:t>
            </a:r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需要有一个办法能够储存计算的中间结果</a:t>
            </a:r>
            <a:r>
              <a:rPr lang="zh-CN" altLang="en-US" sz="2000" dirty="0">
                <a:latin typeface="Consolas" panose="020B0609020204030204" pitchFamily="49" charset="0"/>
              </a:rPr>
              <a:t>。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可以使用变量来满足这个要求。</a:t>
            </a:r>
            <a:endParaRPr lang="en-US" altLang="zh-CN" sz="2000" dirty="0">
              <a:latin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00400" y="1557775"/>
            <a:ext cx="1800493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Consolas" panose="020B0609020204030204" pitchFamily="49" charset="0"/>
              </a:rPr>
              <a:t>书本</a:t>
            </a:r>
            <a:r>
              <a:rPr lang="en-US" altLang="zh-CN" sz="2000" b="1" dirty="0">
                <a:latin typeface="Consolas" panose="020B0609020204030204" pitchFamily="49" charset="0"/>
              </a:rPr>
              <a:t>P9 1.3</a:t>
            </a:r>
            <a:r>
              <a:rPr lang="zh-CN" altLang="en-US" sz="2000" b="1" dirty="0">
                <a:latin typeface="Consolas" panose="020B0609020204030204" pitchFamily="49" charset="0"/>
              </a:rPr>
              <a:t>节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1741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846481" y="1741128"/>
            <a:ext cx="6032421" cy="11399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我们需要把</a:t>
            </a:r>
            <a:r>
              <a:rPr lang="zh-CN" altLang="en-US" sz="2400" b="1" dirty="0">
                <a:solidFill>
                  <a:srgbClr val="FF0000"/>
                </a:solidFill>
              </a:rPr>
              <a:t>数据储存某个东西</a:t>
            </a:r>
            <a:r>
              <a:rPr lang="zh-CN" altLang="en-US" sz="2400" dirty="0"/>
              <a:t>里。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而在生活中，什么东西能用于存放物品呢？</a:t>
            </a:r>
            <a:endParaRPr lang="en-US" altLang="zh-CN" sz="2400" dirty="0"/>
          </a:p>
        </p:txBody>
      </p:sp>
      <p:graphicFrame>
        <p:nvGraphicFramePr>
          <p:cNvPr id="15" name="table 1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983956"/>
              </p:ext>
            </p:extLst>
          </p:nvPr>
        </p:nvGraphicFramePr>
        <p:xfrm>
          <a:off x="1828800" y="3657600"/>
          <a:ext cx="8555354" cy="1610360"/>
        </p:xfrm>
        <a:graphic>
          <a:graphicData uri="http://schemas.openxmlformats.org/drawingml/2006/table">
            <a:tbl>
              <a:tblPr/>
              <a:tblGrid>
                <a:gridCol w="1184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9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8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18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103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27000"/>
                        </a:lnSpc>
                      </a:pPr>
                      <a:endParaRPr lang="en-US" altLang="en-US" sz="1000" dirty="0"/>
                    </a:p>
                    <a:p>
                      <a:pPr marL="10223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3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容器</a:t>
                      </a:r>
                      <a:endParaRPr lang="en-US" altLang="en-US" sz="3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6" name="picture 1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862692" y="4011533"/>
            <a:ext cx="1916260" cy="963939"/>
          </a:xfrm>
          <a:prstGeom prst="rect">
            <a:avLst/>
          </a:prstGeom>
        </p:spPr>
      </p:pic>
      <p:sp>
        <p:nvSpPr>
          <p:cNvPr id="17" name="textbox 194"/>
          <p:cNvSpPr/>
          <p:nvPr/>
        </p:nvSpPr>
        <p:spPr>
          <a:xfrm>
            <a:off x="3872428" y="5681123"/>
            <a:ext cx="3678554" cy="5238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36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容器用来存放物品</a:t>
            </a:r>
            <a:endParaRPr lang="en-US" altLang="en-US" sz="3600" dirty="0"/>
          </a:p>
        </p:txBody>
      </p:sp>
      <p:pic>
        <p:nvPicPr>
          <p:cNvPr id="18" name="picture 1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861828" y="4065845"/>
            <a:ext cx="1507085" cy="906781"/>
          </a:xfrm>
          <a:prstGeom prst="rect">
            <a:avLst/>
          </a:prstGeom>
        </p:spPr>
      </p:pic>
      <p:pic>
        <p:nvPicPr>
          <p:cNvPr id="19" name="picture 2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970780" y="3972307"/>
            <a:ext cx="734010" cy="1082959"/>
          </a:xfrm>
          <a:prstGeom prst="rect">
            <a:avLst/>
          </a:prstGeom>
        </p:spPr>
      </p:pic>
      <p:sp>
        <p:nvSpPr>
          <p:cNvPr id="2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变量</a:t>
            </a:r>
            <a:endParaRPr sz="2200" dirty="0">
              <a:latin typeface="+mj-ea"/>
              <a:ea typeface="+mj-ea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02744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picture 2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953099" y="4620363"/>
            <a:ext cx="2065363" cy="924941"/>
          </a:xfrm>
          <a:prstGeom prst="rect">
            <a:avLst/>
          </a:prstGeom>
        </p:spPr>
      </p:pic>
      <p:pic>
        <p:nvPicPr>
          <p:cNvPr id="204" name="picture 2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529457" y="4595191"/>
            <a:ext cx="2997911" cy="964438"/>
          </a:xfrm>
          <a:prstGeom prst="rect">
            <a:avLst/>
          </a:prstGeom>
        </p:spPr>
      </p:pic>
      <p:pic>
        <p:nvPicPr>
          <p:cNvPr id="206" name="picture 2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495800" y="2201237"/>
            <a:ext cx="2915874" cy="3229660"/>
          </a:xfrm>
          <a:prstGeom prst="rect">
            <a:avLst/>
          </a:prstGeom>
        </p:spPr>
      </p:pic>
      <p:pic>
        <p:nvPicPr>
          <p:cNvPr id="208" name="picture 20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610600" y="1371600"/>
            <a:ext cx="2057430" cy="3122715"/>
          </a:xfrm>
          <a:prstGeom prst="rect">
            <a:avLst/>
          </a:prstGeom>
        </p:spPr>
      </p:pic>
      <p:pic>
        <p:nvPicPr>
          <p:cNvPr id="210" name="picture 2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133601" y="2236289"/>
            <a:ext cx="1556494" cy="2353600"/>
          </a:xfrm>
          <a:prstGeom prst="rect">
            <a:avLst/>
          </a:prstGeom>
        </p:spPr>
      </p:pic>
      <p:sp>
        <p:nvSpPr>
          <p:cNvPr id="214" name="textbox 214"/>
          <p:cNvSpPr/>
          <p:nvPr/>
        </p:nvSpPr>
        <p:spPr>
          <a:xfrm>
            <a:off x="5314726" y="5514354"/>
            <a:ext cx="935355" cy="5213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36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容器</a:t>
            </a:r>
            <a:endParaRPr lang="en-US" altLang="en-US" sz="3600" dirty="0"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变量</a:t>
            </a:r>
            <a:endParaRPr sz="2200" dirty="0">
              <a:latin typeface="+mj-ea"/>
              <a:ea typeface="+mj-ea"/>
              <a:cs typeface="微软雅黑"/>
            </a:endParaRPr>
          </a:p>
        </p:txBody>
      </p:sp>
      <p:sp>
        <p:nvSpPr>
          <p:cNvPr id="10" name="textbox 214"/>
          <p:cNvSpPr/>
          <p:nvPr/>
        </p:nvSpPr>
        <p:spPr>
          <a:xfrm>
            <a:off x="6629400" y="5514354"/>
            <a:ext cx="4800600" cy="7394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wrap="square" lIns="0" tIns="0" rIns="0" bIns="0"/>
          <a:lstStyle/>
          <a:p>
            <a:pPr algn="ctr" rtl="0" eaLnBrk="0">
              <a:lnSpc>
                <a:spcPct val="150000"/>
              </a:lnSpc>
            </a:pPr>
            <a:endParaRPr lang="en-US" altLang="en-US" sz="100" dirty="0"/>
          </a:p>
          <a:p>
            <a:pPr marL="12700" algn="ctr" rtl="0" eaLnBrk="0">
              <a:lnSpc>
                <a:spcPct val="150000"/>
              </a:lnSpc>
            </a:pPr>
            <a:r>
              <a:rPr lang="zh-CN" altLang="en-US" sz="28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那计算机中的</a:t>
            </a:r>
            <a:r>
              <a:rPr sz="2800" kern="0" spc="-20" dirty="0" err="1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容器</a:t>
            </a:r>
            <a:r>
              <a:rPr lang="zh-CN" altLang="en-US" sz="28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是什么呢？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79734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box 218"/>
          <p:cNvSpPr/>
          <p:nvPr/>
        </p:nvSpPr>
        <p:spPr>
          <a:xfrm>
            <a:off x="1828800" y="1003909"/>
            <a:ext cx="6852170" cy="15621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8000"/>
              </a:lnSpc>
            </a:pPr>
            <a:endParaRPr lang="en-US" altLang="en-US" sz="100" dirty="0"/>
          </a:p>
        </p:txBody>
      </p:sp>
      <p:sp>
        <p:nvSpPr>
          <p:cNvPr id="3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变量与内存</a:t>
            </a:r>
            <a:endParaRPr sz="2200" dirty="0">
              <a:latin typeface="+mj-ea"/>
              <a:ea typeface="+mj-ea"/>
              <a:cs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45904" y="1524000"/>
            <a:ext cx="4842992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400" b="1" kern="0" spc="200" dirty="0">
                <a:solidFill>
                  <a:srgbClr val="ED3167">
                    <a:alpha val="100000"/>
                  </a:srgbClr>
                </a:solidFill>
                <a:ea typeface="微软雅黑" panose="020B0503020204020204" charset="-122"/>
                <a:cs typeface="微软雅黑" panose="020B0503020204020204" charset="-122"/>
              </a:rPr>
              <a:t>我们翻到书本</a:t>
            </a:r>
            <a:r>
              <a:rPr lang="en-US" altLang="zh-CN" sz="2400" b="1" kern="0" spc="200" dirty="0">
                <a:solidFill>
                  <a:srgbClr val="ED3167">
                    <a:alpha val="100000"/>
                  </a:srgbClr>
                </a:solidFill>
                <a:ea typeface="微软雅黑" panose="020B0503020204020204" charset="-122"/>
                <a:cs typeface="微软雅黑" panose="020B0503020204020204" charset="-122"/>
              </a:rPr>
              <a:t>P15</a:t>
            </a:r>
            <a:r>
              <a:rPr lang="zh-CN" altLang="en-US" sz="2400" b="1" kern="0" spc="200" dirty="0">
                <a:solidFill>
                  <a:srgbClr val="ED3167">
                    <a:alpha val="100000"/>
                  </a:srgbClr>
                </a:solidFill>
                <a:ea typeface="微软雅黑" panose="020B0503020204020204" charset="-122"/>
                <a:cs typeface="微软雅黑" panose="020B0503020204020204" charset="-122"/>
              </a:rPr>
              <a:t>页第一自然段</a:t>
            </a:r>
            <a:endParaRPr lang="zh-CN" altLang="en-US" sz="2400" dirty="0"/>
          </a:p>
        </p:txBody>
      </p:sp>
      <p:sp>
        <p:nvSpPr>
          <p:cNvPr id="5" name="矩形 4"/>
          <p:cNvSpPr/>
          <p:nvPr/>
        </p:nvSpPr>
        <p:spPr>
          <a:xfrm>
            <a:off x="1143000" y="2209800"/>
            <a:ext cx="9448800" cy="39703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/>
              <a:t>以</a:t>
            </a:r>
            <a:r>
              <a:rPr lang="zh-CN" altLang="en-US" dirty="0"/>
              <a:t>做菜</a:t>
            </a:r>
            <a:r>
              <a:rPr lang="zh-CN" altLang="en-US"/>
              <a:t>为例子，做一道饭菜可能需要多种原材料，那么首先</a:t>
            </a:r>
            <a:r>
              <a:rPr lang="zh-CN" altLang="en-US" dirty="0"/>
              <a:t>处理好了一种原材料，接着要去处理另外一种。</a:t>
            </a:r>
            <a:r>
              <a:rPr lang="zh-CN" altLang="en-US" b="1" dirty="0">
                <a:solidFill>
                  <a:srgbClr val="C00000"/>
                </a:solidFill>
              </a:rPr>
              <a:t>不可能将所有的原材料都拿在手上。</a:t>
            </a:r>
            <a:endParaRPr lang="en-US" altLang="zh-CN" b="1" dirty="0">
              <a:solidFill>
                <a:srgbClr val="C00000"/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dirty="0"/>
              <a:t>因此需要找一个容器，</a:t>
            </a:r>
            <a:r>
              <a:rPr lang="zh-CN" altLang="en-US" b="1" dirty="0">
                <a:solidFill>
                  <a:srgbClr val="C00000"/>
                </a:solidFill>
              </a:rPr>
              <a:t>把原料放在容器里，并放在操作台的空位</a:t>
            </a:r>
            <a:r>
              <a:rPr lang="zh-CN" altLang="en-US" dirty="0"/>
              <a:t>，等需要的时候再拿来用。</a:t>
            </a:r>
            <a:endParaRPr lang="en-US" altLang="zh-CN" dirty="0"/>
          </a:p>
          <a:p>
            <a:pPr>
              <a:lnSpc>
                <a:spcPct val="200000"/>
              </a:lnSpc>
            </a:pPr>
            <a:r>
              <a:rPr lang="zh-CN" altLang="en-US" dirty="0"/>
              <a:t>在这里，原材料相当于要</a:t>
            </a:r>
            <a:r>
              <a:rPr lang="zh-CN" altLang="en-US" b="1" dirty="0">
                <a:solidFill>
                  <a:srgbClr val="C00000"/>
                </a:solidFill>
              </a:rPr>
              <a:t>处理的数据</a:t>
            </a:r>
            <a:r>
              <a:rPr lang="zh-CN" altLang="en-US" dirty="0"/>
              <a:t>，</a:t>
            </a:r>
            <a:r>
              <a:rPr lang="zh-CN" altLang="en-US" b="1" dirty="0">
                <a:solidFill>
                  <a:srgbClr val="C00000"/>
                </a:solidFill>
              </a:rPr>
              <a:t>容器就是变量</a:t>
            </a:r>
            <a:r>
              <a:rPr lang="zh-CN" altLang="en-US" dirty="0"/>
              <a:t>，而</a:t>
            </a:r>
            <a:r>
              <a:rPr lang="zh-CN" altLang="en-US" b="1" dirty="0">
                <a:solidFill>
                  <a:srgbClr val="C00000"/>
                </a:solidFill>
              </a:rPr>
              <a:t>操作台就是内存</a:t>
            </a:r>
            <a:r>
              <a:rPr lang="zh-CN" altLang="en-US" dirty="0"/>
              <a:t>。</a:t>
            </a:r>
            <a:endParaRPr lang="en-US" altLang="zh-CN" dirty="0"/>
          </a:p>
          <a:p>
            <a:pPr>
              <a:lnSpc>
                <a:spcPct val="200000"/>
              </a:lnSpc>
            </a:pPr>
            <a:r>
              <a:rPr lang="zh-CN" altLang="en-US" dirty="0"/>
              <a:t>一般不会把一只鸡和一撮葱花装在同样大小的容器中，也不会把熬好的高汤倒人菜篓子。</a:t>
            </a:r>
            <a:endParaRPr lang="en-US" altLang="zh-CN" dirty="0"/>
          </a:p>
          <a:p>
            <a:pPr>
              <a:lnSpc>
                <a:spcPct val="200000"/>
              </a:lnSpc>
            </a:pPr>
            <a:r>
              <a:rPr lang="zh-CN" altLang="en-US" dirty="0"/>
              <a:t>C++语言有很多种</a:t>
            </a:r>
            <a:r>
              <a:rPr lang="zh-CN" altLang="en-US" b="1" dirty="0">
                <a:solidFill>
                  <a:srgbClr val="C00000"/>
                </a:solidFill>
              </a:rPr>
              <a:t>变量</a:t>
            </a:r>
            <a:r>
              <a:rPr lang="en-US" altLang="zh-CN" b="1" dirty="0">
                <a:solidFill>
                  <a:srgbClr val="C00000"/>
                </a:solidFill>
              </a:rPr>
              <a:t>(</a:t>
            </a:r>
            <a:r>
              <a:rPr lang="zh-CN" altLang="en-US" b="1" dirty="0">
                <a:solidFill>
                  <a:srgbClr val="C00000"/>
                </a:solidFill>
              </a:rPr>
              <a:t>容器</a:t>
            </a:r>
            <a:r>
              <a:rPr lang="en-US" altLang="zh-CN" b="1" dirty="0">
                <a:solidFill>
                  <a:srgbClr val="C00000"/>
                </a:solidFill>
              </a:rPr>
              <a:t>)</a:t>
            </a:r>
            <a:r>
              <a:rPr lang="zh-CN" altLang="en-US" b="1" dirty="0">
                <a:solidFill>
                  <a:srgbClr val="C00000"/>
                </a:solidFill>
              </a:rPr>
              <a:t>类型</a:t>
            </a:r>
            <a:r>
              <a:rPr lang="zh-CN" altLang="en-US" dirty="0"/>
              <a:t>，能够存储的数据精度和范围都不一样，所以要根据数据的实际情况选择合适的变量类型。</a:t>
            </a:r>
          </a:p>
        </p:txBody>
      </p:sp>
    </p:spTree>
    <p:extLst>
      <p:ext uri="{BB962C8B-B14F-4D97-AF65-F5344CB8AC3E}">
        <p14:creationId xmlns:p14="http://schemas.microsoft.com/office/powerpoint/2010/main" val="369876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picture 2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25087" y="4604158"/>
            <a:ext cx="4323983" cy="1568042"/>
          </a:xfrm>
          <a:prstGeom prst="rect">
            <a:avLst/>
          </a:prstGeom>
        </p:spPr>
      </p:pic>
      <p:sp>
        <p:nvSpPr>
          <p:cNvPr id="218" name="textbox 218"/>
          <p:cNvSpPr/>
          <p:nvPr/>
        </p:nvSpPr>
        <p:spPr>
          <a:xfrm>
            <a:off x="1828800" y="1003909"/>
            <a:ext cx="6852170" cy="15621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8000"/>
              </a:lnSpc>
            </a:pPr>
            <a:endParaRPr lang="en-US" altLang="en-US" sz="100" dirty="0"/>
          </a:p>
        </p:txBody>
      </p:sp>
      <p:pic>
        <p:nvPicPr>
          <p:cNvPr id="222" name="picture 2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073979" y="4558471"/>
            <a:ext cx="2687679" cy="1555633"/>
          </a:xfrm>
          <a:prstGeom prst="rect">
            <a:avLst/>
          </a:prstGeom>
        </p:spPr>
      </p:pic>
      <p:sp>
        <p:nvSpPr>
          <p:cNvPr id="266" name="path"/>
          <p:cNvSpPr/>
          <p:nvPr/>
        </p:nvSpPr>
        <p:spPr>
          <a:xfrm>
            <a:off x="2162521" y="4827089"/>
            <a:ext cx="549338" cy="367629"/>
          </a:xfrm>
          <a:custGeom>
            <a:avLst/>
            <a:gdLst/>
            <a:ahLst/>
            <a:cxnLst/>
            <a:rect l="0" t="0" r="0" b="0"/>
            <a:pathLst>
              <a:path w="1131" h="631">
                <a:moveTo>
                  <a:pt x="22" y="22"/>
                </a:moveTo>
                <a:lnTo>
                  <a:pt x="1109" y="22"/>
                </a:lnTo>
                <a:lnTo>
                  <a:pt x="1109" y="608"/>
                </a:lnTo>
                <a:lnTo>
                  <a:pt x="22" y="608"/>
                </a:lnTo>
                <a:lnTo>
                  <a:pt x="22" y="22"/>
                </a:lnTo>
                <a:close/>
              </a:path>
            </a:pathLst>
          </a:custGeom>
          <a:noFill/>
          <a:ln w="28669" cap="flat">
            <a:solidFill>
              <a:srgbClr val="EE3268">
                <a:alpha val="100000"/>
              </a:srgbClr>
            </a:solidFill>
            <a:prstDash val="dash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593774" y="2188734"/>
            <a:ext cx="7177488" cy="15414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7145" eaLnBrk="0">
              <a:lnSpc>
                <a:spcPct val="150000"/>
              </a:lnSpc>
            </a:pPr>
            <a:r>
              <a:rPr lang="zh-CN" altLang="en-US" sz="2000" b="1" kern="0" spc="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所以计算机中的数据是放在</a:t>
            </a:r>
            <a:r>
              <a:rPr lang="zh-CN" altLang="en-US" sz="2000" b="1" kern="0" spc="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变量</a:t>
            </a:r>
            <a:r>
              <a:rPr lang="zh-CN" altLang="en-US" sz="2000" b="1" kern="0" spc="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里的。</a:t>
            </a:r>
            <a:endParaRPr lang="zh-CN" altLang="en-US" sz="2000" b="1" dirty="0"/>
          </a:p>
          <a:p>
            <a:pPr marL="15875" eaLnBrk="0">
              <a:lnSpc>
                <a:spcPct val="150000"/>
              </a:lnSpc>
              <a:spcBef>
                <a:spcPts val="215"/>
              </a:spcBef>
            </a:pPr>
            <a:r>
              <a:rPr lang="zh-CN" altLang="en-US" sz="2000" b="1" kern="0" spc="-3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而变量存在于内存中</a:t>
            </a:r>
            <a:r>
              <a:rPr lang="zh-CN" altLang="en-US" sz="20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altLang="en-US" sz="20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内存好像一排排小抽屉一样。</a:t>
            </a:r>
            <a:endParaRPr lang="zh-CN" altLang="en-US" sz="2000" dirty="0"/>
          </a:p>
          <a:p>
            <a:pPr marL="12700" eaLnBrk="0">
              <a:lnSpc>
                <a:spcPct val="150000"/>
              </a:lnSpc>
              <a:spcBef>
                <a:spcPts val="310"/>
              </a:spcBef>
            </a:pPr>
            <a:r>
              <a:rPr lang="zh-CN" altLang="en-US" sz="20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不同类型的变量占用不同数目的抽屉。比如视频和照片。</a:t>
            </a:r>
            <a:endParaRPr lang="zh-CN" altLang="en-US" sz="2000" dirty="0"/>
          </a:p>
        </p:txBody>
      </p:sp>
      <p:sp>
        <p:nvSpPr>
          <p:cNvPr id="3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变量与内存</a:t>
            </a:r>
            <a:endParaRPr sz="2200" dirty="0">
              <a:latin typeface="+mj-ea"/>
              <a:ea typeface="+mj-ea"/>
              <a:cs typeface="微软雅黑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62000" y="3926072"/>
            <a:ext cx="1752599" cy="5964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2700" eaLnBrk="0">
              <a:lnSpc>
                <a:spcPct val="91000"/>
              </a:lnSpc>
            </a:pPr>
            <a:r>
              <a:rPr lang="zh-CN" altLang="en-US" kern="0" spc="-30" dirty="0">
                <a:solidFill>
                  <a:srgbClr val="EE326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数据就放在小抽屉里</a:t>
            </a:r>
            <a:endParaRPr lang="zh-CN" altLang="en-US" dirty="0"/>
          </a:p>
        </p:txBody>
      </p:sp>
      <p:cxnSp>
        <p:nvCxnSpPr>
          <p:cNvPr id="6" name="直接箭头连接符 5"/>
          <p:cNvCxnSpPr>
            <a:stCxn id="4" idx="2"/>
          </p:cNvCxnSpPr>
          <p:nvPr/>
        </p:nvCxnSpPr>
        <p:spPr>
          <a:xfrm>
            <a:off x="1638300" y="4522517"/>
            <a:ext cx="524221" cy="48838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02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变量的声明</a:t>
            </a:r>
            <a:endParaRPr sz="2200" dirty="0">
              <a:latin typeface="+mj-ea"/>
              <a:ea typeface="+mj-ea"/>
              <a:cs typeface="微软雅黑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48000" y="1423870"/>
            <a:ext cx="6019800" cy="13088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/>
              <a:t>知道了这些抽屉可以用来存放数据</a:t>
            </a:r>
            <a:endParaRPr lang="en-US" altLang="zh-CN" sz="2800" dirty="0"/>
          </a:p>
          <a:p>
            <a:pPr algn="ctr">
              <a:lnSpc>
                <a:spcPct val="150000"/>
              </a:lnSpc>
            </a:pPr>
            <a:r>
              <a:rPr lang="zh-CN" altLang="en-US" sz="2800" dirty="0"/>
              <a:t>那么</a:t>
            </a:r>
            <a:r>
              <a:rPr lang="zh-CN" altLang="en-US" sz="2800" b="1" dirty="0">
                <a:solidFill>
                  <a:srgbClr val="C00000"/>
                </a:solidFill>
              </a:rPr>
              <a:t>如何去使用</a:t>
            </a:r>
            <a:r>
              <a:rPr lang="zh-CN" altLang="en-US" sz="2800" dirty="0"/>
              <a:t>这些抽屉呢</a:t>
            </a:r>
            <a:r>
              <a:rPr lang="en-US" altLang="zh-CN" sz="2800" dirty="0"/>
              <a:t>?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76400" y="2998871"/>
            <a:ext cx="9268003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你想要去使用这些抽屉来存放自己的东西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那是不是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需要声明</a:t>
            </a:r>
            <a:r>
              <a:rPr lang="zh-CN" altLang="en-US" sz="2400" dirty="0">
                <a:latin typeface="Consolas" panose="020B0609020204030204" pitchFamily="49" charset="0"/>
              </a:rPr>
              <a:t>一下这个柜子我用了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不然别人以为这里的柜子没人用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拿过来自己用了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岂不是乱套了吗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?</a:t>
            </a:r>
            <a:endParaRPr lang="zh-CN" altLang="en-US" sz="2400" b="1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76400" y="5105400"/>
            <a:ext cx="9268002" cy="9612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在生活中</a:t>
            </a:r>
            <a:r>
              <a:rPr lang="en-US" altLang="zh-CN" sz="2000" dirty="0"/>
              <a:t>,</a:t>
            </a:r>
            <a:r>
              <a:rPr lang="zh-CN" altLang="en-US" sz="2000" dirty="0"/>
              <a:t>你要说这个容器是我用了</a:t>
            </a:r>
            <a:r>
              <a:rPr lang="en-US" altLang="zh-CN" sz="2000" dirty="0"/>
              <a:t>,</a:t>
            </a:r>
            <a:r>
              <a:rPr lang="zh-CN" altLang="en-US" sz="2000" dirty="0"/>
              <a:t>要先选一个合适的</a:t>
            </a:r>
            <a:r>
              <a:rPr lang="zh-CN" altLang="en-US" sz="2000" b="1" dirty="0">
                <a:solidFill>
                  <a:srgbClr val="FF0000"/>
                </a:solidFill>
              </a:rPr>
              <a:t>容器类型</a:t>
            </a:r>
            <a:r>
              <a:rPr lang="en-US" altLang="zh-CN" sz="2000" dirty="0"/>
              <a:t>,</a:t>
            </a:r>
            <a:r>
              <a:rPr lang="zh-CN" altLang="en-US" sz="2000" dirty="0"/>
              <a:t> 然后在容器上</a:t>
            </a:r>
            <a:r>
              <a:rPr lang="zh-CN" altLang="en-US" sz="2000" b="1" dirty="0">
                <a:solidFill>
                  <a:srgbClr val="FF0000"/>
                </a:solidFill>
              </a:rPr>
              <a:t>写上名字</a:t>
            </a:r>
          </a:p>
        </p:txBody>
      </p:sp>
    </p:spTree>
    <p:extLst>
      <p:ext uri="{BB962C8B-B14F-4D97-AF65-F5344CB8AC3E}">
        <p14:creationId xmlns:p14="http://schemas.microsoft.com/office/powerpoint/2010/main" val="94083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885890" y="3045464"/>
            <a:ext cx="4838700" cy="1739158"/>
          </a:xfrm>
          <a:prstGeom prst="round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6" name="picture 2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72449" y="2354924"/>
            <a:ext cx="3222343" cy="1154357"/>
          </a:xfrm>
          <a:prstGeom prst="rect">
            <a:avLst/>
          </a:prstGeom>
        </p:spPr>
      </p:pic>
      <p:pic>
        <p:nvPicPr>
          <p:cNvPr id="298" name="picture 2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647970" y="4381032"/>
            <a:ext cx="3209900" cy="1148938"/>
          </a:xfrm>
          <a:prstGeom prst="rect">
            <a:avLst/>
          </a:prstGeom>
        </p:spPr>
      </p:pic>
      <p:graphicFrame>
        <p:nvGraphicFramePr>
          <p:cNvPr id="302" name="table 3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765896"/>
              </p:ext>
            </p:extLst>
          </p:nvPr>
        </p:nvGraphicFramePr>
        <p:xfrm>
          <a:off x="7052703" y="4905375"/>
          <a:ext cx="2505075" cy="885825"/>
        </p:xfrm>
        <a:graphic>
          <a:graphicData uri="http://schemas.openxmlformats.org/drawingml/2006/table">
            <a:tbl>
              <a:tblPr>
                <a:solidFill>
                  <a:srgbClr val="D9D9D9"/>
                </a:solidFill>
              </a:tblPr>
              <a:tblGrid>
                <a:gridCol w="2505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85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9000"/>
                        </a:lnSpc>
                      </a:pPr>
                      <a:endParaRPr lang="en-US" altLang="en-US" sz="1000" dirty="0"/>
                    </a:p>
                    <a:p>
                      <a:pPr marL="377825" algn="l" rtl="0" eaLnBrk="0">
                        <a:lnSpc>
                          <a:spcPct val="74000"/>
                        </a:lnSpc>
                        <a:spcBef>
                          <a:spcPts val="0"/>
                        </a:spcBef>
                      </a:pPr>
                      <a:r>
                        <a:rPr sz="4000" kern="0" spc="-80">
                          <a:solidFill>
                            <a:srgbClr val="CF4C7D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int</a:t>
                      </a:r>
                      <a:r>
                        <a:rPr sz="4000" kern="0" spc="150">
                          <a:solidFill>
                            <a:srgbClr val="CF4C7D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4000" kern="0" spc="-8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num</a:t>
                      </a:r>
                      <a:r>
                        <a:rPr sz="40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;</a:t>
                      </a:r>
                      <a:endParaRPr lang="en-US" altLang="en-US" sz="40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6" name="textbox 306"/>
          <p:cNvSpPr/>
          <p:nvPr/>
        </p:nvSpPr>
        <p:spPr>
          <a:xfrm>
            <a:off x="1998476" y="1653640"/>
            <a:ext cx="2508885" cy="4102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28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想使用，先声明</a:t>
            </a:r>
            <a:endParaRPr lang="en-US" altLang="en-US" sz="2800" dirty="0"/>
          </a:p>
        </p:txBody>
      </p:sp>
      <p:sp>
        <p:nvSpPr>
          <p:cNvPr id="308" name="textbox 308"/>
          <p:cNvSpPr/>
          <p:nvPr/>
        </p:nvSpPr>
        <p:spPr>
          <a:xfrm>
            <a:off x="1637666" y="5821046"/>
            <a:ext cx="3391534" cy="2749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8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向内存申请一点空间来存储数据。</a:t>
            </a:r>
            <a:endParaRPr lang="en-US" altLang="en-US" sz="1800" dirty="0"/>
          </a:p>
        </p:txBody>
      </p:sp>
      <p:sp>
        <p:nvSpPr>
          <p:cNvPr id="310" name="textbox 310"/>
          <p:cNvSpPr/>
          <p:nvPr/>
        </p:nvSpPr>
        <p:spPr>
          <a:xfrm>
            <a:off x="7157187" y="5281870"/>
            <a:ext cx="3021964" cy="3022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2000" dirty="0"/>
          </a:p>
        </p:txBody>
      </p:sp>
      <p:pic>
        <p:nvPicPr>
          <p:cNvPr id="312" name="picture 3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907487" y="3657146"/>
            <a:ext cx="467900" cy="702888"/>
          </a:xfrm>
          <a:prstGeom prst="rect">
            <a:avLst/>
          </a:prstGeom>
        </p:spPr>
      </p:pic>
      <p:sp>
        <p:nvSpPr>
          <p:cNvPr id="314" name="rect"/>
          <p:cNvSpPr/>
          <p:nvPr/>
        </p:nvSpPr>
        <p:spPr>
          <a:xfrm>
            <a:off x="2412587" y="4757116"/>
            <a:ext cx="1435233" cy="194398"/>
          </a:xfrm>
          <a:prstGeom prst="rect">
            <a:avLst/>
          </a:prstGeom>
          <a:solidFill>
            <a:srgbClr val="EE3268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2414321" y="4750738"/>
            <a:ext cx="1419634" cy="207783"/>
            <a:chOff x="0" y="0"/>
            <a:chExt cx="1419634" cy="207783"/>
          </a:xfrm>
        </p:grpSpPr>
        <p:sp>
          <p:nvSpPr>
            <p:cNvPr id="316" name="path"/>
            <p:cNvSpPr/>
            <p:nvPr/>
          </p:nvSpPr>
          <p:spPr>
            <a:xfrm>
              <a:off x="0" y="0"/>
              <a:ext cx="1419634" cy="207783"/>
            </a:xfrm>
            <a:custGeom>
              <a:avLst/>
              <a:gdLst/>
              <a:ahLst/>
              <a:cxnLst/>
              <a:rect l="0" t="0" r="0" b="0"/>
              <a:pathLst>
                <a:path w="2235" h="327">
                  <a:moveTo>
                    <a:pt x="0" y="10"/>
                  </a:moveTo>
                  <a:lnTo>
                    <a:pt x="2235" y="10"/>
                  </a:lnTo>
                  <a:moveTo>
                    <a:pt x="2235" y="317"/>
                  </a:moveTo>
                  <a:lnTo>
                    <a:pt x="0" y="317"/>
                  </a:lnTo>
                </a:path>
              </a:pathLst>
            </a:custGeom>
            <a:noFill/>
            <a:ln w="12741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18" name="path"/>
            <p:cNvSpPr/>
            <p:nvPr/>
          </p:nvSpPr>
          <p:spPr>
            <a:xfrm>
              <a:off x="727116" y="7576"/>
              <a:ext cx="345015" cy="194757"/>
            </a:xfrm>
            <a:custGeom>
              <a:avLst/>
              <a:gdLst/>
              <a:ahLst/>
              <a:cxnLst/>
              <a:rect l="0" t="0" r="0" b="0"/>
              <a:pathLst>
                <a:path w="543" h="306">
                  <a:moveTo>
                    <a:pt x="5" y="5"/>
                  </a:moveTo>
                  <a:lnTo>
                    <a:pt x="538" y="5"/>
                  </a:lnTo>
                  <a:lnTo>
                    <a:pt x="538" y="301"/>
                  </a:lnTo>
                  <a:lnTo>
                    <a:pt x="5" y="301"/>
                  </a:lnTo>
                  <a:lnTo>
                    <a:pt x="5" y="5"/>
                  </a:lnTo>
                  <a:close/>
                </a:path>
              </a:pathLst>
            </a:custGeom>
            <a:noFill/>
            <a:ln w="6434" cap="flat">
              <a:solidFill>
                <a:srgbClr val="7F7F7F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320" name="textbox 320"/>
          <p:cNvSpPr/>
          <p:nvPr/>
        </p:nvSpPr>
        <p:spPr>
          <a:xfrm>
            <a:off x="2396694" y="4744525"/>
            <a:ext cx="1468755" cy="2686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lang="en-US" altLang="en-US" sz="400" dirty="0"/>
          </a:p>
          <a:p>
            <a:pPr marL="368300" algn="l" rtl="0" eaLnBrk="0">
              <a:lnSpc>
                <a:spcPct val="67000"/>
              </a:lnSpc>
              <a:tabLst>
                <a:tab pos="470535" algn="l"/>
              </a:tabLst>
            </a:pPr>
            <a:r>
              <a:rPr sz="1600" kern="0" spc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1600" kern="0" spc="-4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num</a:t>
            </a:r>
            <a:r>
              <a:rPr sz="1600" kern="0" spc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endParaRPr lang="en-US" altLang="en-US" sz="1600" dirty="0"/>
          </a:p>
        </p:txBody>
      </p:sp>
      <p:sp>
        <p:nvSpPr>
          <p:cNvPr id="322" name="path"/>
          <p:cNvSpPr/>
          <p:nvPr/>
        </p:nvSpPr>
        <p:spPr>
          <a:xfrm>
            <a:off x="3480872" y="4758303"/>
            <a:ext cx="366289" cy="195400"/>
          </a:xfrm>
          <a:custGeom>
            <a:avLst/>
            <a:gdLst/>
            <a:ahLst/>
            <a:cxnLst/>
            <a:rect l="0" t="0" r="0" b="0"/>
            <a:pathLst>
              <a:path w="576" h="307">
                <a:moveTo>
                  <a:pt x="5" y="5"/>
                </a:moveTo>
                <a:lnTo>
                  <a:pt x="571" y="5"/>
                </a:lnTo>
                <a:lnTo>
                  <a:pt x="571" y="302"/>
                </a:lnTo>
                <a:lnTo>
                  <a:pt x="5" y="302"/>
                </a:lnTo>
                <a:lnTo>
                  <a:pt x="5" y="5"/>
                </a:lnTo>
                <a:close/>
              </a:path>
            </a:pathLst>
          </a:custGeom>
          <a:noFill/>
          <a:ln w="6455" cap="flat">
            <a:solidFill>
              <a:srgbClr val="7F7F7F">
                <a:alpha val="100000"/>
              </a:srgbClr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24" name="path"/>
          <p:cNvSpPr/>
          <p:nvPr/>
        </p:nvSpPr>
        <p:spPr>
          <a:xfrm>
            <a:off x="2409394" y="4757225"/>
            <a:ext cx="355954" cy="193478"/>
          </a:xfrm>
          <a:custGeom>
            <a:avLst/>
            <a:gdLst/>
            <a:ahLst/>
            <a:cxnLst/>
            <a:rect l="0" t="0" r="0" b="0"/>
            <a:pathLst>
              <a:path w="560" h="304">
                <a:moveTo>
                  <a:pt x="5" y="5"/>
                </a:moveTo>
                <a:lnTo>
                  <a:pt x="560" y="5"/>
                </a:lnTo>
                <a:moveTo>
                  <a:pt x="560" y="299"/>
                </a:moveTo>
                <a:lnTo>
                  <a:pt x="5" y="299"/>
                </a:lnTo>
                <a:lnTo>
                  <a:pt x="5" y="5"/>
                </a:lnTo>
              </a:path>
            </a:pathLst>
          </a:custGeom>
          <a:noFill/>
          <a:ln w="6391" cap="flat">
            <a:solidFill>
              <a:srgbClr val="7F7F7F">
                <a:alpha val="100000"/>
              </a:srgbClr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变量的声明</a:t>
            </a:r>
            <a:endParaRPr sz="2200" dirty="0">
              <a:latin typeface="+mj-ea"/>
              <a:ea typeface="+mj-ea"/>
              <a:cs typeface="微软雅黑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248400" y="3446320"/>
            <a:ext cx="4038600" cy="11350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/>
              <a:t>在代码中，声明一个变量。</a:t>
            </a:r>
            <a:endParaRPr lang="en-US" altLang="zh-CN" sz="2400" dirty="0"/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格式：类型名 </a:t>
            </a:r>
            <a:r>
              <a:rPr lang="en-US" altLang="zh-CN" sz="2400" b="1" dirty="0">
                <a:solidFill>
                  <a:srgbClr val="FF0000"/>
                </a:solidFill>
              </a:rPr>
              <a:t>+ </a:t>
            </a:r>
            <a:r>
              <a:rPr lang="zh-CN" altLang="en-US" sz="2400" b="1" dirty="0">
                <a:solidFill>
                  <a:srgbClr val="FF0000"/>
                </a:solidFill>
              </a:rPr>
              <a:t>变量名</a:t>
            </a:r>
            <a:r>
              <a:rPr lang="en-US" altLang="zh-CN" sz="2400" b="1" dirty="0">
                <a:solidFill>
                  <a:srgbClr val="FF0000"/>
                </a:solidFill>
              </a:rPr>
              <a:t> 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638800" y="1653640"/>
            <a:ext cx="5486400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在生活中</a:t>
            </a:r>
            <a:r>
              <a:rPr lang="en-US" altLang="zh-CN" sz="2000" dirty="0"/>
              <a:t>,</a:t>
            </a:r>
            <a:r>
              <a:rPr lang="zh-CN" altLang="en-US" sz="2000" dirty="0"/>
              <a:t>你要说这个容器是我用了</a:t>
            </a:r>
            <a:r>
              <a:rPr lang="en-US" altLang="zh-CN" sz="2000" dirty="0"/>
              <a:t>,</a:t>
            </a:r>
            <a:r>
              <a:rPr lang="zh-CN" altLang="en-US" sz="2000" dirty="0"/>
              <a:t>要先选一个合适的</a:t>
            </a:r>
            <a:r>
              <a:rPr lang="zh-CN" altLang="en-US" sz="2000" b="1" dirty="0">
                <a:solidFill>
                  <a:srgbClr val="FF0000"/>
                </a:solidFill>
              </a:rPr>
              <a:t>容器类型</a:t>
            </a:r>
            <a:r>
              <a:rPr lang="en-US" altLang="zh-CN" sz="2000" dirty="0"/>
              <a:t>,</a:t>
            </a:r>
            <a:r>
              <a:rPr lang="zh-CN" altLang="en-US" sz="2000" dirty="0"/>
              <a:t> 然后在容器上</a:t>
            </a:r>
            <a:r>
              <a:rPr lang="zh-CN" altLang="en-US" sz="2000" b="1" dirty="0">
                <a:solidFill>
                  <a:srgbClr val="FF0000"/>
                </a:solidFill>
              </a:rPr>
              <a:t>写上名字</a:t>
            </a:r>
          </a:p>
        </p:txBody>
      </p:sp>
      <p:sp>
        <p:nvSpPr>
          <p:cNvPr id="9" name="右箭头 8"/>
          <p:cNvSpPr/>
          <p:nvPr/>
        </p:nvSpPr>
        <p:spPr>
          <a:xfrm rot="4359574">
            <a:off x="6747509" y="3254164"/>
            <a:ext cx="1601792" cy="148129"/>
          </a:xfrm>
          <a:prstGeom prst="rightArrow">
            <a:avLst>
              <a:gd name="adj1" fmla="val 55938"/>
              <a:gd name="adj2" fmla="val 5000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右箭头 25"/>
          <p:cNvSpPr/>
          <p:nvPr/>
        </p:nvSpPr>
        <p:spPr>
          <a:xfrm rot="6607276">
            <a:off x="8859776" y="3334786"/>
            <a:ext cx="1601792" cy="122995"/>
          </a:xfrm>
          <a:prstGeom prst="rightArrow">
            <a:avLst>
              <a:gd name="adj1" fmla="val 55938"/>
              <a:gd name="adj2" fmla="val 5000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右箭头 2"/>
          <p:cNvSpPr/>
          <p:nvPr/>
        </p:nvSpPr>
        <p:spPr>
          <a:xfrm rot="6833047">
            <a:off x="5819366" y="5081218"/>
            <a:ext cx="667310" cy="2045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178234" y="5635357"/>
            <a:ext cx="19495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/>
              <a:t>如何定义变量</a:t>
            </a:r>
            <a:endParaRPr lang="en-US" altLang="zh-CN" b="1" dirty="0"/>
          </a:p>
          <a:p>
            <a:pPr algn="ctr"/>
            <a:r>
              <a:rPr lang="zh-CN" altLang="en-US" b="1" dirty="0"/>
              <a:t>请写在书上</a:t>
            </a:r>
            <a:r>
              <a:rPr lang="en-US" altLang="zh-CN" b="1" dirty="0"/>
              <a:t>P15</a:t>
            </a:r>
            <a:r>
              <a:rPr lang="zh-CN" altLang="en-US" b="1" dirty="0"/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49384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8" grpId="0"/>
      <p:bldP spid="310" grpId="0"/>
      <p:bldP spid="314" grpId="0" animBg="1"/>
      <p:bldP spid="320" grpId="0"/>
      <p:bldP spid="322" grpId="0" animBg="1"/>
      <p:bldP spid="324" grpId="0" animBg="1"/>
      <p:bldP spid="4" grpId="0" animBg="1"/>
      <p:bldP spid="9" grpId="0" animBg="1"/>
      <p:bldP spid="26" grpId="0" animBg="1"/>
      <p:bldP spid="3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textbox 478"/>
          <p:cNvSpPr/>
          <p:nvPr/>
        </p:nvSpPr>
        <p:spPr>
          <a:xfrm>
            <a:off x="8669448" y="2346667"/>
            <a:ext cx="2493010" cy="15824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6510" algn="l" rtl="0" eaLnBrk="0">
              <a:lnSpc>
                <a:spcPct val="94000"/>
              </a:lnSpc>
            </a:pPr>
            <a:r>
              <a:rPr sz="2300" b="1" kern="0" spc="60" dirty="0">
                <a:solidFill>
                  <a:srgbClr val="EE326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英文字母、</a:t>
            </a:r>
            <a:endParaRPr lang="en-US" altLang="en-US" sz="2300" dirty="0"/>
          </a:p>
          <a:p>
            <a:pPr algn="l" rtl="0" eaLnBrk="0">
              <a:lnSpc>
                <a:spcPct val="101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115000"/>
              </a:lnSpc>
              <a:spcBef>
                <a:spcPts val="695"/>
              </a:spcBef>
            </a:pPr>
            <a:r>
              <a:rPr sz="2300" b="1" kern="0" spc="80" dirty="0">
                <a:solidFill>
                  <a:srgbClr val="EE326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数字（不</a:t>
            </a:r>
            <a:r>
              <a:rPr sz="2300" b="1" u="sng" kern="0" spc="80" dirty="0">
                <a:solidFill>
                  <a:srgbClr val="EE326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能开头</a:t>
            </a:r>
            <a:r>
              <a:rPr sz="2300" b="1" kern="0" spc="80" dirty="0">
                <a:solidFill>
                  <a:srgbClr val="EE326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en-US" altLang="en-US" sz="2300" dirty="0"/>
          </a:p>
          <a:p>
            <a:pPr marL="18415" algn="l" rtl="0" eaLnBrk="0">
              <a:lnSpc>
                <a:spcPts val="4580"/>
              </a:lnSpc>
            </a:pPr>
            <a:r>
              <a:rPr sz="2300" b="1" kern="0" spc="50" dirty="0">
                <a:solidFill>
                  <a:srgbClr val="EE326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下划线。</a:t>
            </a:r>
            <a:endParaRPr lang="en-US" altLang="en-US" sz="2300" dirty="0"/>
          </a:p>
        </p:txBody>
      </p:sp>
      <p:graphicFrame>
        <p:nvGraphicFramePr>
          <p:cNvPr id="480" name="table 4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088125"/>
              </p:ext>
            </p:extLst>
          </p:nvPr>
        </p:nvGraphicFramePr>
        <p:xfrm>
          <a:off x="3579910" y="5210175"/>
          <a:ext cx="2503804" cy="885825"/>
        </p:xfrm>
        <a:graphic>
          <a:graphicData uri="http://schemas.openxmlformats.org/drawingml/2006/table">
            <a:tbl>
              <a:tblPr>
                <a:solidFill>
                  <a:srgbClr val="D9D9D9"/>
                </a:solidFill>
              </a:tblPr>
              <a:tblGrid>
                <a:gridCol w="2503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85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346075" algn="l" rtl="0" eaLnBrk="0">
                        <a:lnSpc>
                          <a:spcPct val="74000"/>
                        </a:lnSpc>
                      </a:pPr>
                      <a:r>
                        <a:rPr sz="4000" kern="0" spc="-80">
                          <a:solidFill>
                            <a:srgbClr val="CF4C7D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int</a:t>
                      </a:r>
                      <a:r>
                        <a:rPr sz="4000" kern="0" spc="150">
                          <a:solidFill>
                            <a:srgbClr val="CF4C7D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4000" kern="0" spc="-8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num</a:t>
                      </a:r>
                      <a:r>
                        <a:rPr sz="40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;</a:t>
                      </a:r>
                      <a:endParaRPr lang="en-US" altLang="en-US" sz="40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82" name="textbox 482"/>
          <p:cNvSpPr/>
          <p:nvPr/>
        </p:nvSpPr>
        <p:spPr>
          <a:xfrm>
            <a:off x="4426960" y="2727206"/>
            <a:ext cx="3237229" cy="803275"/>
          </a:xfrm>
          <a:prstGeom prst="rect">
            <a:avLst/>
          </a:prstGeom>
          <a:solidFill>
            <a:srgbClr val="AFABAB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</a:pPr>
            <a:endParaRPr lang="en-US" altLang="en-US" sz="600" dirty="0"/>
          </a:p>
          <a:p>
            <a:pPr marL="58420" algn="l" rtl="0" eaLnBrk="0">
              <a:lnSpc>
                <a:spcPct val="91000"/>
              </a:lnSpc>
              <a:spcBef>
                <a:spcPts val="0"/>
              </a:spcBef>
            </a:pPr>
            <a:r>
              <a:rPr sz="4000" b="1" kern="0" spc="-20" dirty="0" err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类型</a:t>
            </a:r>
            <a:r>
              <a:rPr sz="40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4000" b="1" kern="0" spc="-20" dirty="0" err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变量名</a:t>
            </a:r>
            <a:r>
              <a:rPr sz="40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;</a:t>
            </a:r>
            <a:endParaRPr lang="en-US" altLang="en-US" sz="4000" dirty="0"/>
          </a:p>
        </p:txBody>
      </p:sp>
      <p:sp>
        <p:nvSpPr>
          <p:cNvPr id="484" name="path"/>
          <p:cNvSpPr/>
          <p:nvPr/>
        </p:nvSpPr>
        <p:spPr>
          <a:xfrm>
            <a:off x="5218798" y="3530481"/>
            <a:ext cx="1622864" cy="1802274"/>
          </a:xfrm>
          <a:custGeom>
            <a:avLst/>
            <a:gdLst/>
            <a:ahLst/>
            <a:cxnLst/>
            <a:rect l="0" t="0" r="0" b="0"/>
            <a:pathLst>
              <a:path w="2555" h="3414">
                <a:moveTo>
                  <a:pt x="20" y="3394"/>
                </a:moveTo>
                <a:cubicBezTo>
                  <a:pt x="20" y="2550"/>
                  <a:pt x="648" y="1707"/>
                  <a:pt x="1277" y="1707"/>
                </a:cubicBezTo>
                <a:cubicBezTo>
                  <a:pt x="1906" y="1707"/>
                  <a:pt x="2535" y="863"/>
                  <a:pt x="2535" y="20"/>
                </a:cubicBezTo>
              </a:path>
            </a:pathLst>
          </a:custGeom>
          <a:noFill/>
          <a:ln w="25464" cap="flat">
            <a:solidFill>
              <a:srgbClr val="000000">
                <a:alpha val="100000"/>
              </a:srgbClr>
            </a:solidFill>
            <a:prstDash val="dash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6" name="textbox 486"/>
          <p:cNvSpPr/>
          <p:nvPr/>
        </p:nvSpPr>
        <p:spPr>
          <a:xfrm>
            <a:off x="2438400" y="1937456"/>
            <a:ext cx="1019810" cy="20923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410210" algn="l" rtl="0" eaLnBrk="0">
              <a:lnSpc>
                <a:spcPts val="4225"/>
              </a:lnSpc>
            </a:pPr>
            <a:r>
              <a:rPr sz="3100" b="1" kern="0" spc="-30" dirty="0">
                <a:solidFill>
                  <a:srgbClr val="92D05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int</a:t>
            </a:r>
            <a:endParaRPr lang="en-US" altLang="en-US" sz="3100" dirty="0"/>
          </a:p>
          <a:p>
            <a:pPr marL="12700" algn="l" rtl="0" eaLnBrk="0">
              <a:lnSpc>
                <a:spcPts val="4225"/>
              </a:lnSpc>
              <a:spcBef>
                <a:spcPts val="2015"/>
              </a:spcBef>
            </a:pPr>
            <a:r>
              <a:rPr sz="3100" b="1" kern="0" spc="20" dirty="0">
                <a:solidFill>
                  <a:srgbClr val="FFC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float</a:t>
            </a:r>
            <a:endParaRPr lang="en-US" altLang="en-US" sz="3100" dirty="0"/>
          </a:p>
          <a:p>
            <a:pPr algn="l" rtl="0" eaLnBrk="0">
              <a:lnSpc>
                <a:spcPct val="101000"/>
              </a:lnSpc>
            </a:pPr>
            <a:endParaRPr lang="en-US" altLang="en-US" sz="13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algn="r" rtl="0" eaLnBrk="0">
              <a:lnSpc>
                <a:spcPts val="4225"/>
              </a:lnSpc>
            </a:pPr>
            <a:r>
              <a:rPr sz="3100" b="1" kern="0" spc="10" dirty="0">
                <a:solidFill>
                  <a:srgbClr val="00B0F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char</a:t>
            </a:r>
            <a:endParaRPr lang="en-US" sz="3100" dirty="0"/>
          </a:p>
          <a:p>
            <a:pPr algn="r" rtl="0" eaLnBrk="0">
              <a:lnSpc>
                <a:spcPts val="4225"/>
              </a:lnSpc>
            </a:pPr>
            <a:r>
              <a:rPr lang="en-US" sz="3100" b="1" kern="0" spc="10" dirty="0">
                <a:solidFill>
                  <a:srgbClr val="00B0F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……</a:t>
            </a:r>
          </a:p>
        </p:txBody>
      </p:sp>
      <p:sp>
        <p:nvSpPr>
          <p:cNvPr id="490" name="path"/>
          <p:cNvSpPr/>
          <p:nvPr/>
        </p:nvSpPr>
        <p:spPr>
          <a:xfrm>
            <a:off x="3609543" y="2191551"/>
            <a:ext cx="691396" cy="1762278"/>
          </a:xfrm>
          <a:custGeom>
            <a:avLst/>
            <a:gdLst/>
            <a:ahLst/>
            <a:cxnLst/>
            <a:rect l="0" t="0" r="0" b="0"/>
            <a:pathLst>
              <a:path w="1088" h="2775">
                <a:moveTo>
                  <a:pt x="57" y="57"/>
                </a:moveTo>
                <a:cubicBezTo>
                  <a:pt x="326" y="57"/>
                  <a:pt x="544" y="93"/>
                  <a:pt x="544" y="138"/>
                </a:cubicBezTo>
                <a:lnTo>
                  <a:pt x="544" y="1306"/>
                </a:lnTo>
                <a:cubicBezTo>
                  <a:pt x="544" y="1351"/>
                  <a:pt x="762" y="1387"/>
                  <a:pt x="1031" y="1387"/>
                </a:cubicBezTo>
                <a:cubicBezTo>
                  <a:pt x="762" y="1387"/>
                  <a:pt x="544" y="1423"/>
                  <a:pt x="544" y="1468"/>
                </a:cubicBezTo>
                <a:lnTo>
                  <a:pt x="544" y="2636"/>
                </a:lnTo>
                <a:cubicBezTo>
                  <a:pt x="544" y="2681"/>
                  <a:pt x="326" y="2717"/>
                  <a:pt x="57" y="2717"/>
                </a:cubicBezTo>
              </a:path>
            </a:pathLst>
          </a:custGeom>
          <a:noFill/>
          <a:ln w="73006" cap="flat">
            <a:solidFill>
              <a:srgbClr val="88BEC0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92" name="path"/>
          <p:cNvSpPr/>
          <p:nvPr/>
        </p:nvSpPr>
        <p:spPr>
          <a:xfrm>
            <a:off x="4426960" y="3530481"/>
            <a:ext cx="576774" cy="1802274"/>
          </a:xfrm>
          <a:custGeom>
            <a:avLst/>
            <a:gdLst/>
            <a:ahLst/>
            <a:cxnLst/>
            <a:rect l="0" t="0" r="0" b="0"/>
            <a:pathLst>
              <a:path w="908" h="3091">
                <a:moveTo>
                  <a:pt x="20" y="3071"/>
                </a:moveTo>
                <a:cubicBezTo>
                  <a:pt x="20" y="2308"/>
                  <a:pt x="237" y="1545"/>
                  <a:pt x="454" y="1545"/>
                </a:cubicBezTo>
                <a:cubicBezTo>
                  <a:pt x="671" y="1545"/>
                  <a:pt x="888" y="782"/>
                  <a:pt x="888" y="20"/>
                </a:cubicBezTo>
              </a:path>
            </a:pathLst>
          </a:custGeom>
          <a:noFill/>
          <a:ln w="25464" cap="flat">
            <a:solidFill>
              <a:srgbClr val="000000">
                <a:alpha val="100000"/>
              </a:srgbClr>
            </a:solidFill>
            <a:prstDash val="dash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94" name="path"/>
          <p:cNvSpPr/>
          <p:nvPr/>
        </p:nvSpPr>
        <p:spPr>
          <a:xfrm>
            <a:off x="7844635" y="2288643"/>
            <a:ext cx="638086" cy="1640721"/>
          </a:xfrm>
          <a:custGeom>
            <a:avLst/>
            <a:gdLst/>
            <a:ahLst/>
            <a:cxnLst/>
            <a:rect l="0" t="0" r="0" b="0"/>
            <a:pathLst>
              <a:path w="1004" h="2583">
                <a:moveTo>
                  <a:pt x="947" y="57"/>
                </a:moveTo>
                <a:cubicBezTo>
                  <a:pt x="701" y="57"/>
                  <a:pt x="502" y="90"/>
                  <a:pt x="502" y="131"/>
                </a:cubicBezTo>
                <a:lnTo>
                  <a:pt x="502" y="1199"/>
                </a:lnTo>
                <a:cubicBezTo>
                  <a:pt x="502" y="1240"/>
                  <a:pt x="303" y="1273"/>
                  <a:pt x="57" y="1273"/>
                </a:cubicBezTo>
                <a:cubicBezTo>
                  <a:pt x="303" y="1273"/>
                  <a:pt x="502" y="1307"/>
                  <a:pt x="502" y="1348"/>
                </a:cubicBezTo>
                <a:lnTo>
                  <a:pt x="502" y="2452"/>
                </a:lnTo>
                <a:cubicBezTo>
                  <a:pt x="502" y="2493"/>
                  <a:pt x="701" y="2526"/>
                  <a:pt x="947" y="2526"/>
                </a:cubicBezTo>
              </a:path>
            </a:pathLst>
          </a:custGeom>
          <a:noFill/>
          <a:ln w="72987" cap="flat">
            <a:solidFill>
              <a:srgbClr val="88BEC0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96" name="picture 4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445290" y="2691653"/>
            <a:ext cx="12075" cy="6350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声明变量</a:t>
            </a:r>
          </a:p>
        </p:txBody>
      </p:sp>
    </p:spTree>
    <p:extLst>
      <p:ext uri="{BB962C8B-B14F-4D97-AF65-F5344CB8AC3E}">
        <p14:creationId xmlns:p14="http://schemas.microsoft.com/office/powerpoint/2010/main" val="1541931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常用变量类型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779205" y="2209800"/>
            <a:ext cx="10650795" cy="4014275"/>
            <a:chOff x="2608693" y="1996338"/>
            <a:chExt cx="7315473" cy="4545876"/>
          </a:xfrm>
        </p:grpSpPr>
        <p:pic>
          <p:nvPicPr>
            <p:cNvPr id="328" name="picture 3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2618778" y="3273285"/>
              <a:ext cx="6350" cy="6350"/>
            </a:xfrm>
            <a:prstGeom prst="rect">
              <a:avLst/>
            </a:prstGeom>
          </p:spPr>
        </p:pic>
        <p:pic>
          <p:nvPicPr>
            <p:cNvPr id="334" name="picture 3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2608693" y="4435586"/>
              <a:ext cx="6338301" cy="6350"/>
            </a:xfrm>
            <a:prstGeom prst="rect">
              <a:avLst/>
            </a:prstGeom>
          </p:spPr>
        </p:pic>
        <p:pic>
          <p:nvPicPr>
            <p:cNvPr id="336" name="picture 3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3795631" y="3338462"/>
              <a:ext cx="4140744" cy="6350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2764530" y="4295683"/>
              <a:ext cx="137850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基本类型</a:t>
              </a:r>
            </a:p>
          </p:txBody>
        </p:sp>
        <p:sp>
          <p:nvSpPr>
            <p:cNvPr id="11" name="左大括号 10"/>
            <p:cNvSpPr/>
            <p:nvPr/>
          </p:nvSpPr>
          <p:spPr>
            <a:xfrm>
              <a:off x="4111536" y="2791171"/>
              <a:ext cx="292534" cy="3528392"/>
            </a:xfrm>
            <a:prstGeom prst="leftBrace">
              <a:avLst>
                <a:gd name="adj1" fmla="val 50666"/>
                <a:gd name="adj2" fmla="val 49730"/>
              </a:avLst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467787" y="2570299"/>
              <a:ext cx="1007667" cy="4530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整型</a:t>
              </a:r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（整数）</a:t>
              </a:r>
            </a:p>
          </p:txBody>
        </p:sp>
        <p:sp>
          <p:nvSpPr>
            <p:cNvPr id="13" name="左大括号 12"/>
            <p:cNvSpPr/>
            <p:nvPr/>
          </p:nvSpPr>
          <p:spPr>
            <a:xfrm>
              <a:off x="5804639" y="2031814"/>
              <a:ext cx="227118" cy="1485412"/>
            </a:xfrm>
            <a:prstGeom prst="leftBrace">
              <a:avLst>
                <a:gd name="adj1" fmla="val 34788"/>
                <a:gd name="adj2" fmla="val 50000"/>
              </a:avLst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031796" y="2541052"/>
              <a:ext cx="3390987" cy="4530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基本整型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en-US" altLang="zh-CN" sz="2000" b="1" dirty="0" err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int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) </a:t>
              </a:r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</a:rPr>
                <a:t>-2147483648~2147483647</a:t>
              </a:r>
              <a:endParaRPr lang="zh-CN" altLang="en-US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033836" y="1996338"/>
              <a:ext cx="3314615" cy="4530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短整型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(short) </a:t>
              </a:r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</a:rPr>
                <a:t>-32768~32767</a:t>
              </a:r>
              <a:endParaRPr lang="zh-CN" altLang="en-US" sz="2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/>
                <p:cNvSpPr txBox="1"/>
                <p:nvPr/>
              </p:nvSpPr>
              <p:spPr>
                <a:xfrm>
                  <a:off x="6023512" y="3117116"/>
                  <a:ext cx="3429614" cy="4610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0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长整型</a:t>
                  </a:r>
                  <a:r>
                    <a:rPr lang="en-US" altLang="zh-CN" sz="20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(long long)</a:t>
                  </a:r>
                  <a:r>
                    <a:rPr lang="en-US" altLang="zh-CN" sz="2000" b="1" dirty="0">
                      <a:solidFill>
                        <a:schemeClr val="accent2">
                          <a:lumMod val="75000"/>
                        </a:schemeClr>
                      </a:solidFill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altLang="zh-CN" sz="2000" b="1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b="1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000" b="1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US" altLang="zh-CN" sz="2000" b="1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𝟔𝟑</m:t>
                          </m:r>
                        </m:sup>
                      </m:sSup>
                      <m:r>
                        <a:rPr lang="en-US" altLang="zh-CN" sz="2000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~ </m:t>
                      </m:r>
                    </m:oMath>
                  </a14:m>
                  <a:r>
                    <a:rPr lang="en-US" altLang="zh-CN" sz="20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altLang="zh-CN" sz="2000" b="1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b="1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US" altLang="zh-CN" sz="2000" b="1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𝟔𝟑</m:t>
                          </m:r>
                        </m:sup>
                      </m:sSup>
                      <m:r>
                        <a:rPr lang="en-US" altLang="zh-CN" sz="2000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000" b="1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2000" b="1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altLang="zh-CN" sz="20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 </a:t>
                  </a:r>
                  <a:endPara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16" name="文本框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23512" y="3117116"/>
                  <a:ext cx="3429614" cy="461010"/>
                </a:xfrm>
                <a:prstGeom prst="rect">
                  <a:avLst/>
                </a:prstGeom>
                <a:blipFill>
                  <a:blip r:embed="rId5"/>
                  <a:stretch>
                    <a:fillRect l="-1220" t="-7463" b="-2537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文本框 16"/>
            <p:cNvSpPr txBox="1"/>
            <p:nvPr/>
          </p:nvSpPr>
          <p:spPr>
            <a:xfrm>
              <a:off x="4389417" y="4337683"/>
              <a:ext cx="1190713" cy="4530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浮点型</a:t>
              </a:r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（小数）</a:t>
              </a:r>
            </a:p>
          </p:txBody>
        </p:sp>
        <p:sp>
          <p:nvSpPr>
            <p:cNvPr id="18" name="左大括号 17"/>
            <p:cNvSpPr/>
            <p:nvPr/>
          </p:nvSpPr>
          <p:spPr>
            <a:xfrm>
              <a:off x="5789481" y="4034971"/>
              <a:ext cx="229666" cy="1109535"/>
            </a:xfrm>
            <a:prstGeom prst="leftBrace">
              <a:avLst>
                <a:gd name="adj1" fmla="val 37434"/>
                <a:gd name="adj2" fmla="val 50000"/>
              </a:avLst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083438" y="3799283"/>
              <a:ext cx="3474364" cy="4530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单精度型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(float)  </a:t>
              </a:r>
              <a:r>
                <a:rPr lang="zh-CN" altLang="en-US" b="1" dirty="0">
                  <a:solidFill>
                    <a:schemeClr val="accent2">
                      <a:lumMod val="75000"/>
                    </a:schemeClr>
                  </a:solidFill>
                </a:rPr>
                <a:t>通常约</a:t>
              </a:r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</a:rPr>
                <a:t>6~7</a:t>
              </a:r>
              <a:r>
                <a:rPr lang="zh-CN" altLang="en-US" b="1" dirty="0">
                  <a:solidFill>
                    <a:schemeClr val="accent2">
                      <a:lumMod val="75000"/>
                    </a:schemeClr>
                  </a:solidFill>
                </a:rPr>
                <a:t>位</a:t>
              </a:r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</a:rPr>
                <a:t>有效数字 </a:t>
              </a:r>
              <a:endParaRPr lang="zh-CN" altLang="en-US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031757" y="4328818"/>
              <a:ext cx="3698050" cy="4530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双精度型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(double)</a:t>
              </a:r>
              <a:r>
                <a:rPr lang="zh-CN" altLang="en-US" b="1" dirty="0">
                  <a:solidFill>
                    <a:schemeClr val="accent2">
                      <a:lumMod val="75000"/>
                    </a:schemeClr>
                  </a:solidFill>
                </a:rPr>
                <a:t>通常约</a:t>
              </a:r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</a:rPr>
                <a:t>15~16</a:t>
              </a:r>
              <a:r>
                <a:rPr lang="zh-CN" altLang="en-US" b="1" dirty="0">
                  <a:solidFill>
                    <a:schemeClr val="accent2">
                      <a:lumMod val="75000"/>
                    </a:schemeClr>
                  </a:solidFill>
                </a:rPr>
                <a:t>位</a:t>
              </a:r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</a:rPr>
                <a:t>有效数字 </a:t>
              </a:r>
              <a:endParaRPr lang="zh-CN" altLang="en-US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083438" y="4855555"/>
              <a:ext cx="3422026" cy="4530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扩展双精度型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(long double) </a:t>
              </a:r>
              <a:r>
                <a:rPr lang="zh-CN" altLang="en-US" b="1" dirty="0">
                  <a:solidFill>
                    <a:schemeClr val="accent2">
                      <a:lumMod val="75000"/>
                    </a:schemeClr>
                  </a:solidFill>
                </a:rPr>
                <a:t>基本不用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421914" y="5403675"/>
              <a:ext cx="4186448" cy="45309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字符型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(char) </a:t>
              </a:r>
              <a:r>
                <a:rPr lang="zh-CN" altLang="en-US" b="1" dirty="0">
                  <a:solidFill>
                    <a:srgbClr val="FF0000"/>
                  </a:solidFill>
                </a:rPr>
                <a:t>单个字符 </a:t>
              </a:r>
              <a:r>
                <a:rPr lang="zh-CN" altLang="en-US" b="1" dirty="0">
                  <a:solidFill>
                    <a:schemeClr val="accent2">
                      <a:lumMod val="75000"/>
                    </a:schemeClr>
                  </a:solidFill>
                </a:rPr>
                <a:t>例如 </a:t>
              </a:r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</a:rPr>
                <a:t>A ! ? b ( + </a:t>
              </a:r>
              <a:r>
                <a:rPr lang="zh-CN" altLang="en-US" b="1" dirty="0">
                  <a:solidFill>
                    <a:schemeClr val="accent2">
                      <a:lumMod val="75000"/>
                    </a:schemeClr>
                  </a:solidFill>
                </a:rPr>
                <a:t>等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428928" y="6089118"/>
              <a:ext cx="5495238" cy="45309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布尔型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(bool) </a:t>
              </a:r>
              <a:r>
                <a:rPr lang="zh-CN" altLang="en-US" b="1" dirty="0">
                  <a:solidFill>
                    <a:srgbClr val="FF0000"/>
                  </a:solidFill>
                </a:rPr>
                <a:t>真</a:t>
              </a:r>
              <a:r>
                <a:rPr lang="en-US" altLang="zh-CN" b="1" dirty="0">
                  <a:solidFill>
                    <a:srgbClr val="FF0000"/>
                  </a:solidFill>
                </a:rPr>
                <a:t>/</a:t>
              </a:r>
              <a:r>
                <a:rPr lang="zh-CN" altLang="en-US" b="1" dirty="0">
                  <a:solidFill>
                    <a:srgbClr val="FF0000"/>
                  </a:solidFill>
                </a:rPr>
                <a:t>假</a:t>
              </a:r>
              <a:r>
                <a:rPr lang="en-US" altLang="zh-CN" sz="20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20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b="1" dirty="0">
                  <a:solidFill>
                    <a:schemeClr val="accent2">
                      <a:lumMod val="75000"/>
                    </a:schemeClr>
                  </a:solidFill>
                </a:rPr>
                <a:t>只能表达两种状态</a:t>
              </a:r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</a:rPr>
                <a:t>,</a:t>
              </a:r>
              <a:r>
                <a:rPr lang="zh-CN" altLang="en-US" b="1" dirty="0">
                  <a:solidFill>
                    <a:schemeClr val="accent2">
                      <a:lumMod val="75000"/>
                    </a:schemeClr>
                  </a:solidFill>
                </a:rPr>
                <a:t>一种为</a:t>
              </a:r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</a:rPr>
                <a:t>true(</a:t>
              </a:r>
              <a:r>
                <a:rPr lang="zh-CN" altLang="en-US" b="1" dirty="0">
                  <a:solidFill>
                    <a:schemeClr val="accent2">
                      <a:lumMod val="75000"/>
                    </a:schemeClr>
                  </a:solidFill>
                </a:rPr>
                <a:t>真</a:t>
              </a:r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</a:rPr>
                <a:t>),</a:t>
              </a:r>
              <a:r>
                <a:rPr lang="zh-CN" altLang="en-US" b="1" dirty="0">
                  <a:solidFill>
                    <a:schemeClr val="accent2">
                      <a:lumMod val="75000"/>
                    </a:schemeClr>
                  </a:solidFill>
                </a:rPr>
                <a:t>一种为</a:t>
              </a:r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</a:rPr>
                <a:t>false(</a:t>
              </a:r>
              <a:r>
                <a:rPr lang="zh-CN" altLang="en-US" b="1" dirty="0">
                  <a:solidFill>
                    <a:schemeClr val="accent2">
                      <a:lumMod val="75000"/>
                    </a:schemeClr>
                  </a:solidFill>
                </a:rPr>
                <a:t>假</a:t>
              </a:r>
              <a:r>
                <a:rPr lang="en-US" altLang="zh-CN" b="1" dirty="0">
                  <a:solidFill>
                    <a:schemeClr val="accent2">
                      <a:lumMod val="75000"/>
                    </a:schemeClr>
                  </a:solidFill>
                </a:rPr>
                <a:t>)</a:t>
              </a:r>
              <a:r>
                <a:rPr lang="zh-CN" altLang="en-US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1066800" y="1436558"/>
            <a:ext cx="8077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/>
              <a:t>存储不同类型的数据需要</a:t>
            </a:r>
            <a:r>
              <a:rPr lang="zh-CN" altLang="en-US" sz="2800" b="1" dirty="0">
                <a:solidFill>
                  <a:srgbClr val="FF0000"/>
                </a:solidFill>
              </a:rPr>
              <a:t>声明不同类型的变量</a:t>
            </a:r>
            <a:r>
              <a:rPr lang="zh-CN" altLang="en-US" sz="2800" dirty="0"/>
              <a:t>。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38200" y="2153543"/>
            <a:ext cx="2454518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翻到书本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P16 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表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2-1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94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textbox 396"/>
          <p:cNvSpPr/>
          <p:nvPr/>
        </p:nvSpPr>
        <p:spPr>
          <a:xfrm>
            <a:off x="1295400" y="5655474"/>
            <a:ext cx="9573894" cy="5810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algn="r" rtl="0" eaLnBrk="0">
              <a:lnSpc>
                <a:spcPct val="91000"/>
              </a:lnSpc>
            </a:pPr>
            <a:r>
              <a:rPr sz="40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盒子的名字最好描述的</a:t>
            </a:r>
            <a:r>
              <a:rPr sz="4000" b="1" kern="0" spc="-15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是盒子里装的东西</a:t>
            </a:r>
            <a:r>
              <a:rPr sz="40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4000" dirty="0"/>
          </a:p>
        </p:txBody>
      </p:sp>
      <p:grpSp>
        <p:nvGrpSpPr>
          <p:cNvPr id="2" name="组合 1"/>
          <p:cNvGrpSpPr/>
          <p:nvPr/>
        </p:nvGrpSpPr>
        <p:grpSpPr>
          <a:xfrm>
            <a:off x="7315200" y="2743200"/>
            <a:ext cx="2934668" cy="2386668"/>
            <a:chOff x="7787179" y="2609100"/>
            <a:chExt cx="2934668" cy="2386668"/>
          </a:xfrm>
        </p:grpSpPr>
        <p:pic>
          <p:nvPicPr>
            <p:cNvPr id="394" name="picture 39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7787179" y="2609100"/>
              <a:ext cx="2934668" cy="2386668"/>
            </a:xfrm>
            <a:prstGeom prst="rect">
              <a:avLst/>
            </a:prstGeom>
          </p:spPr>
        </p:pic>
        <p:sp>
          <p:nvSpPr>
            <p:cNvPr id="400" name="textbox 400"/>
            <p:cNvSpPr/>
            <p:nvPr/>
          </p:nvSpPr>
          <p:spPr>
            <a:xfrm>
              <a:off x="8939895" y="3124047"/>
              <a:ext cx="1317625" cy="510540"/>
            </a:xfrm>
            <a:prstGeom prst="rect">
              <a:avLst/>
            </a:prstGeom>
            <a:solidFill>
              <a:srgbClr val="AFABAB"/>
            </a:solidFill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lang="en-US" altLang="en-US" sz="500" dirty="0"/>
            </a:p>
            <a:p>
              <a:pPr marL="139700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24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运动鞋</a:t>
              </a:r>
              <a:endParaRPr lang="en-US" altLang="en-US" sz="2400" dirty="0"/>
            </a:p>
          </p:txBody>
        </p:sp>
        <p:sp>
          <p:nvSpPr>
            <p:cNvPr id="402" name="textbox 402"/>
            <p:cNvSpPr/>
            <p:nvPr/>
          </p:nvSpPr>
          <p:spPr>
            <a:xfrm>
              <a:off x="9330865" y="4280102"/>
              <a:ext cx="1024255" cy="510540"/>
            </a:xfrm>
            <a:prstGeom prst="rect">
              <a:avLst/>
            </a:prstGeom>
            <a:solidFill>
              <a:srgbClr val="AFABAB"/>
            </a:solidFill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lang="en-US" altLang="en-US" sz="500" dirty="0"/>
            </a:p>
            <a:p>
              <a:pPr marL="201930" algn="l" rtl="0" eaLnBrk="0">
                <a:lnSpc>
                  <a:spcPct val="90000"/>
                </a:lnSpc>
                <a:spcBef>
                  <a:spcPts val="5"/>
                </a:spcBef>
              </a:pPr>
              <a:r>
                <a:rPr sz="24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皮鞋</a:t>
              </a:r>
              <a:endParaRPr lang="en-US" altLang="en-US" sz="2400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905000" y="2743200"/>
            <a:ext cx="2934673" cy="2386668"/>
            <a:chOff x="1981201" y="2609100"/>
            <a:chExt cx="2934673" cy="2386668"/>
          </a:xfrm>
        </p:grpSpPr>
        <p:pic>
          <p:nvPicPr>
            <p:cNvPr id="392" name="picture 39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1981201" y="2609100"/>
              <a:ext cx="2934673" cy="2386668"/>
            </a:xfrm>
            <a:prstGeom prst="rect">
              <a:avLst/>
            </a:prstGeom>
          </p:spPr>
        </p:pic>
        <p:sp>
          <p:nvSpPr>
            <p:cNvPr id="404" name="textbox 404"/>
            <p:cNvSpPr/>
            <p:nvPr/>
          </p:nvSpPr>
          <p:spPr>
            <a:xfrm>
              <a:off x="3584216" y="3124047"/>
              <a:ext cx="845819" cy="584834"/>
            </a:xfrm>
            <a:prstGeom prst="rect">
              <a:avLst/>
            </a:prstGeom>
            <a:solidFill>
              <a:srgbClr val="AFABAB"/>
            </a:solidFill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lang="en-US" altLang="en-US" sz="800" dirty="0"/>
            </a:p>
            <a:p>
              <a:pPr marL="28892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3100" b="1" kern="0" spc="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</a:t>
              </a:r>
              <a:endParaRPr lang="en-US" altLang="en-US" sz="3100" dirty="0"/>
            </a:p>
          </p:txBody>
        </p:sp>
        <p:sp>
          <p:nvSpPr>
            <p:cNvPr id="406" name="textbox 406"/>
            <p:cNvSpPr/>
            <p:nvPr/>
          </p:nvSpPr>
          <p:spPr>
            <a:xfrm>
              <a:off x="3689740" y="4188433"/>
              <a:ext cx="849630" cy="574675"/>
            </a:xfrm>
            <a:prstGeom prst="rect">
              <a:avLst/>
            </a:prstGeom>
            <a:solidFill>
              <a:srgbClr val="AFABAB"/>
            </a:solidFill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lang="en-US" altLang="en-US" sz="800" dirty="0"/>
            </a:p>
            <a:p>
              <a:pPr marL="321945" algn="l" rtl="0" eaLnBrk="0">
                <a:lnSpc>
                  <a:spcPct val="84000"/>
                </a:lnSpc>
                <a:spcBef>
                  <a:spcPts val="5"/>
                </a:spcBef>
              </a:pPr>
              <a:r>
                <a:rPr sz="32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B</a:t>
              </a:r>
              <a:endParaRPr lang="en-US" altLang="en-US" sz="3200" dirty="0"/>
            </a:p>
          </p:txBody>
        </p:sp>
      </p:grpSp>
      <p:sp>
        <p:nvSpPr>
          <p:cNvPr id="1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变量名规则</a:t>
            </a:r>
          </a:p>
        </p:txBody>
      </p:sp>
      <p:sp>
        <p:nvSpPr>
          <p:cNvPr id="4" name="矩形 3"/>
          <p:cNvSpPr/>
          <p:nvPr/>
        </p:nvSpPr>
        <p:spPr>
          <a:xfrm>
            <a:off x="2819400" y="1369247"/>
            <a:ext cx="6096000" cy="113992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数据类型搞定了后，接下来就是变量名了</a:t>
            </a:r>
          </a:p>
          <a:p>
            <a:pPr>
              <a:lnSpc>
                <a:spcPct val="150000"/>
              </a:lnSpc>
            </a:pPr>
            <a:r>
              <a:rPr lang="zh-CN" altLang="en-US" sz="2400" dirty="0"/>
              <a:t>变量名的命名的准则是：</a:t>
            </a:r>
            <a:r>
              <a:rPr lang="zh-CN" altLang="en-US" sz="2400" b="1" dirty="0">
                <a:solidFill>
                  <a:srgbClr val="C00000"/>
                </a:solidFill>
              </a:rPr>
              <a:t>需要见名知意</a:t>
            </a:r>
          </a:p>
        </p:txBody>
      </p:sp>
    </p:spTree>
    <p:extLst>
      <p:ext uri="{BB962C8B-B14F-4D97-AF65-F5344CB8AC3E}">
        <p14:creationId xmlns:p14="http://schemas.microsoft.com/office/powerpoint/2010/main" val="202487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" name="table 3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877525"/>
              </p:ext>
            </p:extLst>
          </p:nvPr>
        </p:nvGraphicFramePr>
        <p:xfrm>
          <a:off x="3538738" y="2603649"/>
          <a:ext cx="6289674" cy="655955"/>
        </p:xfrm>
        <a:graphic>
          <a:graphicData uri="http://schemas.openxmlformats.org/drawingml/2006/table">
            <a:tbl>
              <a:tblPr/>
              <a:tblGrid>
                <a:gridCol w="36995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23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18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59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595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2400" kern="0" spc="60" dirty="0" err="1">
                          <a:solidFill>
                            <a:srgbClr val="FF7E7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能出现在第</a:t>
                      </a:r>
                      <a:r>
                        <a:rPr sz="2400" kern="0" spc="-330" dirty="0">
                          <a:solidFill>
                            <a:srgbClr val="FF7E7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2400" kern="0" spc="60" dirty="0">
                          <a:solidFill>
                            <a:srgbClr val="FF7E7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一</a:t>
                      </a:r>
                      <a:r>
                        <a:rPr sz="2400" kern="0" spc="-380" dirty="0">
                          <a:solidFill>
                            <a:srgbClr val="FF7E7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2400" kern="0" spc="60" dirty="0" err="1">
                          <a:solidFill>
                            <a:srgbClr val="FF7E7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个位置上</a:t>
                      </a:r>
                      <a:r>
                        <a:rPr sz="2400" kern="0" spc="60" dirty="0">
                          <a:solidFill>
                            <a:srgbClr val="FF7E7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。</a:t>
                      </a:r>
                      <a:endParaRPr lang="en-US" altLang="en-US" sz="2400" dirty="0"/>
                    </a:p>
                  </a:txBody>
                  <a:tcPr marL="0" marR="0" marT="847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113665" algn="l" rtl="0" eaLnBrk="0">
                        <a:lnSpc>
                          <a:spcPts val="1265"/>
                        </a:lnSpc>
                      </a:pPr>
                      <a:r>
                        <a:rPr sz="1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_num</a:t>
                      </a:r>
                      <a:endParaRPr lang="en-US" altLang="en-US" sz="18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eaLnBrk="0">
                        <a:lnSpc>
                          <a:spcPct val="67000"/>
                        </a:lnSpc>
                      </a:pPr>
                      <a:endParaRPr lang="en-US" altLang="en-US" sz="18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42" name="textbox 342"/>
          <p:cNvSpPr/>
          <p:nvPr/>
        </p:nvSpPr>
        <p:spPr>
          <a:xfrm>
            <a:off x="3538738" y="5477464"/>
            <a:ext cx="4791709" cy="7607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lang="en-US" altLang="en-US" sz="100" dirty="0"/>
          </a:p>
          <a:p>
            <a:pPr marL="12700" indent="27940" algn="l" rtl="0" eaLnBrk="0">
              <a:lnSpc>
                <a:spcPct val="100000"/>
              </a:lnSpc>
            </a:pPr>
            <a:r>
              <a:rPr sz="2400" kern="0" spc="11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</a:t>
            </a:r>
            <a:r>
              <a:rPr sz="2400" kern="0" spc="-31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11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</a:t>
            </a:r>
            <a:r>
              <a:rPr sz="2400" kern="0" spc="-41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11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作用域内变量名不能重复。  </a:t>
            </a:r>
            <a:r>
              <a:rPr sz="2400" kern="0" spc="32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作用域</a:t>
            </a:r>
            <a:r>
              <a:rPr sz="2400" kern="0" spc="320" dirty="0" err="1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（范围</a:t>
            </a:r>
            <a:r>
              <a:rPr sz="2400" kern="0" spc="3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en-US" altLang="en-US" sz="2400" dirty="0"/>
          </a:p>
        </p:txBody>
      </p:sp>
      <p:sp>
        <p:nvSpPr>
          <p:cNvPr id="344" name="textbox 344"/>
          <p:cNvSpPr/>
          <p:nvPr/>
        </p:nvSpPr>
        <p:spPr>
          <a:xfrm>
            <a:off x="3520547" y="4356403"/>
            <a:ext cx="4040504" cy="7664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sz="100" dirty="0"/>
          </a:p>
          <a:p>
            <a:pPr marL="12700" indent="1905" algn="l" rtl="0" eaLnBrk="0">
              <a:lnSpc>
                <a:spcPct val="101000"/>
              </a:lnSpc>
            </a:pPr>
            <a:r>
              <a:rPr sz="2400" kern="0" spc="110" err="1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关键字不可以用做变量名</a:t>
            </a:r>
            <a:r>
              <a:rPr sz="2400" kern="0" spc="11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  </a:t>
            </a:r>
            <a:r>
              <a:rPr sz="2400" kern="0" spc="10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如：</a:t>
            </a:r>
            <a:r>
              <a:rPr sz="2400" kern="0" spc="41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10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int</a:t>
            </a:r>
            <a:r>
              <a:rPr sz="2400" kern="0" spc="5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2400" kern="0" spc="10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return</a:t>
            </a:r>
            <a:endParaRPr lang="en-US" altLang="en-US" sz="2400" dirty="0"/>
          </a:p>
        </p:txBody>
      </p:sp>
      <p:sp>
        <p:nvSpPr>
          <p:cNvPr id="346" name="textbox 346"/>
          <p:cNvSpPr/>
          <p:nvPr/>
        </p:nvSpPr>
        <p:spPr>
          <a:xfrm>
            <a:off x="1676400" y="1454572"/>
            <a:ext cx="4113529" cy="5279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3600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变量名构造规则：</a:t>
            </a:r>
            <a:endParaRPr lang="en-US" altLang="en-US" sz="3600" dirty="0"/>
          </a:p>
        </p:txBody>
      </p:sp>
      <p:sp>
        <p:nvSpPr>
          <p:cNvPr id="350" name="textbox 350"/>
          <p:cNvSpPr/>
          <p:nvPr/>
        </p:nvSpPr>
        <p:spPr>
          <a:xfrm>
            <a:off x="3520547" y="2228289"/>
            <a:ext cx="6376380" cy="3594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400" kern="0" spc="80" dirty="0" err="1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只能由</a:t>
            </a:r>
            <a:r>
              <a:rPr sz="2400" kern="0" spc="-3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80" dirty="0" err="1">
                <a:solidFill>
                  <a:srgbClr val="ED33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字母</a:t>
            </a:r>
            <a:r>
              <a:rPr sz="2400" kern="0" spc="-260" dirty="0">
                <a:solidFill>
                  <a:srgbClr val="ED33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400" kern="0" spc="-3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80" dirty="0" err="1">
                <a:solidFill>
                  <a:srgbClr val="FE37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数字</a:t>
            </a:r>
            <a:r>
              <a:rPr sz="2400" kern="0" spc="-390" dirty="0">
                <a:solidFill>
                  <a:srgbClr val="FE37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sz="2400" kern="0" spc="-3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80" dirty="0" err="1">
                <a:solidFill>
                  <a:srgbClr val="FE37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下划线</a:t>
            </a:r>
            <a:r>
              <a:rPr sz="2400" kern="0" spc="-360" dirty="0">
                <a:solidFill>
                  <a:srgbClr val="FE37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80" dirty="0" err="1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组成</a:t>
            </a:r>
            <a:r>
              <a:rPr sz="24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400" kern="0" spc="6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80" dirty="0" err="1">
                <a:solidFill>
                  <a:srgbClr val="FF7E7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数字不</a:t>
            </a:r>
            <a:endParaRPr lang="en-US" altLang="en-US" sz="2400" dirty="0"/>
          </a:p>
        </p:txBody>
      </p:sp>
      <p:grpSp>
        <p:nvGrpSpPr>
          <p:cNvPr id="14" name="group 14"/>
          <p:cNvGrpSpPr/>
          <p:nvPr/>
        </p:nvGrpSpPr>
        <p:grpSpPr>
          <a:xfrm rot="21600000">
            <a:off x="8114137" y="5509214"/>
            <a:ext cx="3124200" cy="713740"/>
            <a:chOff x="0" y="-4100"/>
            <a:chExt cx="2906422" cy="713740"/>
          </a:xfrm>
        </p:grpSpPr>
        <p:pic>
          <p:nvPicPr>
            <p:cNvPr id="352" name="picture 35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753275" cy="668228"/>
            </a:xfrm>
            <a:prstGeom prst="rect">
              <a:avLst/>
            </a:prstGeom>
          </p:spPr>
        </p:pic>
        <p:sp>
          <p:nvSpPr>
            <p:cNvPr id="354" name="textbox 354"/>
            <p:cNvSpPr/>
            <p:nvPr/>
          </p:nvSpPr>
          <p:spPr>
            <a:xfrm>
              <a:off x="127662" y="-4100"/>
              <a:ext cx="2778760" cy="71374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lang="en-US" altLang="en-US" sz="700" dirty="0"/>
            </a:p>
            <a:p>
              <a:pPr marL="756285" algn="l" rtl="0" eaLnBrk="0">
                <a:lnSpc>
                  <a:spcPct val="98000"/>
                </a:lnSpc>
                <a:spcBef>
                  <a:spcPts val="5"/>
                </a:spcBef>
              </a:pPr>
              <a:r>
                <a:rPr sz="1600" kern="0" spc="18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</a:t>
              </a:r>
              <a:r>
                <a:rPr sz="1600" kern="0" spc="-13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600" kern="0" spc="18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4</a:t>
              </a:r>
              <a:r>
                <a:rPr sz="1600" kern="0" spc="-1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600" kern="0" spc="180" dirty="0" err="1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点，之后的课</a:t>
              </a:r>
              <a:r>
                <a:rPr sz="16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</a:t>
              </a:r>
              <a:r>
                <a:rPr sz="1600" kern="0" spc="140" dirty="0" err="1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会详述</a:t>
              </a:r>
              <a:r>
                <a:rPr sz="1600" kern="0" spc="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。</a:t>
              </a:r>
              <a:endParaRPr lang="en-US" altLang="en-US" sz="1600" dirty="0"/>
            </a:p>
          </p:txBody>
        </p:sp>
      </p:grpSp>
      <p:sp>
        <p:nvSpPr>
          <p:cNvPr id="356" name="textbox 356"/>
          <p:cNvSpPr/>
          <p:nvPr/>
        </p:nvSpPr>
        <p:spPr>
          <a:xfrm>
            <a:off x="3352800" y="3363822"/>
            <a:ext cx="7983215" cy="7943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eaLnBrk="0">
              <a:lnSpc>
                <a:spcPct val="91000"/>
              </a:lnSpc>
            </a:pPr>
            <a:r>
              <a:rPr sz="2400" kern="0" spc="180" dirty="0" err="1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见名知意。好的变量名具有自解释性</a:t>
            </a:r>
            <a:r>
              <a:rPr sz="2400" kern="0" spc="1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en-US" sz="2400" kern="0" spc="1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sz="2400" kern="0" spc="1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如果英文水平不好</a:t>
            </a:r>
            <a:r>
              <a:rPr lang="en-US" altLang="zh-CN" sz="2400" kern="0" spc="1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r>
              <a:rPr lang="zh-CN" altLang="en-US" sz="2400" kern="0" spc="1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也可以使用拼音代替</a:t>
            </a:r>
            <a:r>
              <a:rPr lang="en-US" altLang="zh-CN" sz="2400" kern="0" spc="1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r>
              <a:rPr lang="zh-CN" altLang="en-US" sz="2400" kern="0" spc="1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但是切记不能使用中文</a:t>
            </a:r>
            <a:r>
              <a:rPr lang="en-US" altLang="zh-CN" sz="2400" kern="0" spc="1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!</a:t>
            </a:r>
            <a:r>
              <a:rPr lang="en-US" sz="2400" kern="0" spc="1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endParaRPr lang="en-US" altLang="en-US" sz="2400" dirty="0"/>
          </a:p>
        </p:txBody>
      </p:sp>
      <p:pic>
        <p:nvPicPr>
          <p:cNvPr id="358" name="picture 3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207989" y="5462333"/>
            <a:ext cx="898473" cy="652116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>
            <a:off x="2209292" y="4375184"/>
            <a:ext cx="878839" cy="639501"/>
            <a:chOff x="0" y="0"/>
            <a:chExt cx="878839" cy="639501"/>
          </a:xfrm>
        </p:grpSpPr>
        <p:pic>
          <p:nvPicPr>
            <p:cNvPr id="360" name="picture 36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878839" cy="639501"/>
            </a:xfrm>
            <a:prstGeom prst="rect">
              <a:avLst/>
            </a:prstGeom>
          </p:spPr>
        </p:pic>
        <p:sp>
          <p:nvSpPr>
            <p:cNvPr id="362" name="textbox 362"/>
            <p:cNvSpPr/>
            <p:nvPr/>
          </p:nvSpPr>
          <p:spPr>
            <a:xfrm>
              <a:off x="-12700" y="-12700"/>
              <a:ext cx="904239" cy="72263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"/>
                </a:lnSpc>
              </a:pPr>
              <a:endParaRPr lang="en-US" altLang="en-US" sz="100" dirty="0"/>
            </a:p>
            <a:p>
              <a:pPr marL="389890" algn="l" rtl="0" eaLnBrk="0">
                <a:lnSpc>
                  <a:spcPct val="85000"/>
                </a:lnSpc>
              </a:pPr>
              <a:r>
                <a:rPr sz="2000" b="1" kern="0" spc="-2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</a:t>
              </a:r>
              <a:endParaRPr lang="en-US" altLang="en-US" sz="2000" dirty="0"/>
            </a:p>
          </p:txBody>
        </p:sp>
      </p:grpSp>
      <p:grpSp>
        <p:nvGrpSpPr>
          <p:cNvPr id="18" name="group 18"/>
          <p:cNvGrpSpPr/>
          <p:nvPr/>
        </p:nvGrpSpPr>
        <p:grpSpPr>
          <a:xfrm rot="21600000">
            <a:off x="2201133" y="3379863"/>
            <a:ext cx="878839" cy="639501"/>
            <a:chOff x="0" y="0"/>
            <a:chExt cx="878839" cy="639501"/>
          </a:xfrm>
        </p:grpSpPr>
        <p:pic>
          <p:nvPicPr>
            <p:cNvPr id="364" name="picture 36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878839" cy="639501"/>
            </a:xfrm>
            <a:prstGeom prst="rect">
              <a:avLst/>
            </a:prstGeom>
          </p:spPr>
        </p:pic>
        <p:sp>
          <p:nvSpPr>
            <p:cNvPr id="366" name="textbox 366"/>
            <p:cNvSpPr/>
            <p:nvPr/>
          </p:nvSpPr>
          <p:spPr>
            <a:xfrm>
              <a:off x="-12700" y="-12700"/>
              <a:ext cx="904239" cy="72644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1000"/>
                </a:lnSpc>
              </a:pPr>
              <a:endParaRPr lang="en-US" altLang="en-US" sz="1000" dirty="0"/>
            </a:p>
            <a:p>
              <a:pPr marL="384810" algn="l" rtl="0" eaLnBrk="0">
                <a:lnSpc>
                  <a:spcPct val="85000"/>
                </a:lnSpc>
                <a:spcBef>
                  <a:spcPts val="0"/>
                </a:spcBef>
              </a:pPr>
              <a:r>
                <a:rPr sz="2000" b="1" kern="0" spc="-2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</a:t>
              </a:r>
              <a:endParaRPr lang="en-US" altLang="en-US" sz="2000" dirty="0"/>
            </a:p>
          </p:txBody>
        </p:sp>
      </p:grpSp>
      <p:grpSp>
        <p:nvGrpSpPr>
          <p:cNvPr id="20" name="group 20"/>
          <p:cNvGrpSpPr/>
          <p:nvPr/>
        </p:nvGrpSpPr>
        <p:grpSpPr>
          <a:xfrm rot="21600000">
            <a:off x="2209292" y="2262379"/>
            <a:ext cx="878839" cy="637533"/>
            <a:chOff x="0" y="0"/>
            <a:chExt cx="878839" cy="637533"/>
          </a:xfrm>
        </p:grpSpPr>
        <p:pic>
          <p:nvPicPr>
            <p:cNvPr id="368" name="picture 36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878839" cy="637533"/>
            </a:xfrm>
            <a:prstGeom prst="rect">
              <a:avLst/>
            </a:prstGeom>
          </p:spPr>
        </p:pic>
        <p:sp>
          <p:nvSpPr>
            <p:cNvPr id="370" name="textbox 370"/>
            <p:cNvSpPr/>
            <p:nvPr/>
          </p:nvSpPr>
          <p:spPr>
            <a:xfrm>
              <a:off x="-12700" y="-12700"/>
              <a:ext cx="904239" cy="7239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3000"/>
                </a:lnSpc>
              </a:pPr>
              <a:endParaRPr lang="en-US" altLang="en-US" sz="1000" dirty="0"/>
            </a:p>
            <a:p>
              <a:pPr marL="39179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2000" b="1" kern="0" spc="-2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</a:t>
              </a:r>
              <a:endParaRPr lang="en-US" altLang="en-US" sz="2000" dirty="0"/>
            </a:p>
          </p:txBody>
        </p:sp>
      </p:grpSp>
      <p:pic>
        <p:nvPicPr>
          <p:cNvPr id="384" name="picture 38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481045" y="3061756"/>
            <a:ext cx="354552" cy="246627"/>
          </a:xfrm>
          <a:prstGeom prst="rect">
            <a:avLst/>
          </a:prstGeom>
        </p:spPr>
      </p:pic>
      <p:pic>
        <p:nvPicPr>
          <p:cNvPr id="388" name="picture 38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744175" y="3061757"/>
            <a:ext cx="345278" cy="246627"/>
          </a:xfrm>
          <a:prstGeom prst="rect">
            <a:avLst/>
          </a:prstGeom>
        </p:spPr>
      </p:pic>
      <p:sp>
        <p:nvSpPr>
          <p:cNvPr id="390" name="textbox 390"/>
          <p:cNvSpPr/>
          <p:nvPr/>
        </p:nvSpPr>
        <p:spPr>
          <a:xfrm>
            <a:off x="2570180" y="5740922"/>
            <a:ext cx="182245" cy="2863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5000"/>
              </a:lnSpc>
            </a:pPr>
            <a:r>
              <a:rPr sz="2000" b="1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lang="en-US" altLang="en-US" sz="2000" dirty="0"/>
          </a:p>
        </p:txBody>
      </p:sp>
      <p:sp>
        <p:nvSpPr>
          <p:cNvPr id="3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变量名规则</a:t>
            </a:r>
          </a:p>
        </p:txBody>
      </p:sp>
      <p:sp>
        <p:nvSpPr>
          <p:cNvPr id="4" name="矩形 3"/>
          <p:cNvSpPr/>
          <p:nvPr/>
        </p:nvSpPr>
        <p:spPr>
          <a:xfrm>
            <a:off x="9075868" y="2731858"/>
            <a:ext cx="8210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1num</a:t>
            </a:r>
          </a:p>
        </p:txBody>
      </p:sp>
      <p:sp>
        <p:nvSpPr>
          <p:cNvPr id="5" name="矩形 4"/>
          <p:cNvSpPr/>
          <p:nvPr/>
        </p:nvSpPr>
        <p:spPr>
          <a:xfrm>
            <a:off x="9259770" y="2909346"/>
            <a:ext cx="4587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6" name="矩形 5"/>
          <p:cNvSpPr/>
          <p:nvPr/>
        </p:nvSpPr>
        <p:spPr>
          <a:xfrm>
            <a:off x="7169659" y="2825755"/>
            <a:ext cx="1081706" cy="2917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82245" eaLnBrk="0">
              <a:lnSpc>
                <a:spcPct val="72000"/>
              </a:lnSpc>
              <a:spcBef>
                <a:spcPts val="5"/>
              </a:spcBef>
            </a:pPr>
            <a:r>
              <a:rPr lang="en-US" altLang="zh-CN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num</a:t>
            </a:r>
            <a:r>
              <a:rPr lang="en-US" altLang="zh-CN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_1</a:t>
            </a:r>
            <a:endParaRPr lang="en-US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5805339" y="1505225"/>
            <a:ext cx="2544286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书本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P11 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第三自然段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82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" grpId="0"/>
      <p:bldP spid="344" grpId="0"/>
      <p:bldP spid="350" grpId="0"/>
      <p:bldP spid="356" grpId="0"/>
      <p:bldP spid="390" grpId="0"/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6" name="table 5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153200"/>
              </p:ext>
            </p:extLst>
          </p:nvPr>
        </p:nvGraphicFramePr>
        <p:xfrm>
          <a:off x="7315200" y="3386307"/>
          <a:ext cx="2112009" cy="786654"/>
        </p:xfrm>
        <a:graphic>
          <a:graphicData uri="http://schemas.openxmlformats.org/drawingml/2006/table">
            <a:tbl>
              <a:tblPr>
                <a:solidFill>
                  <a:srgbClr val="D9D9D9"/>
                </a:solidFill>
              </a:tblPr>
              <a:tblGrid>
                <a:gridCol w="21120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866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141605" algn="l" rtl="0" eaLnBrk="0">
                        <a:lnSpc>
                          <a:spcPct val="74000"/>
                        </a:lnSpc>
                      </a:pPr>
                      <a:r>
                        <a:rPr sz="40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</a:t>
                      </a:r>
                      <a:r>
                        <a:rPr sz="4000" kern="0" spc="400" dirty="0">
                          <a:solidFill>
                            <a:srgbClr val="EE3268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=</a:t>
                      </a:r>
                      <a:r>
                        <a:rPr sz="4000" kern="0" spc="40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3;</a:t>
                      </a:r>
                      <a:endParaRPr lang="en-US" altLang="en-US" sz="40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变量赋值</a:t>
            </a:r>
          </a:p>
        </p:txBody>
      </p:sp>
      <p:sp>
        <p:nvSpPr>
          <p:cNvPr id="3" name="矩形 2"/>
          <p:cNvSpPr/>
          <p:nvPr/>
        </p:nvSpPr>
        <p:spPr>
          <a:xfrm>
            <a:off x="2819400" y="3456469"/>
            <a:ext cx="2010487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=</a:t>
            </a:r>
            <a:r>
              <a:rPr lang="en-US" altLang="zh-CN" sz="3200" b="1" dirty="0"/>
              <a:t>  </a:t>
            </a:r>
            <a:r>
              <a:rPr lang="zh-CN" altLang="en-US" sz="3200" b="1" dirty="0"/>
              <a:t>赋值符</a:t>
            </a:r>
          </a:p>
        </p:txBody>
      </p:sp>
      <p:sp>
        <p:nvSpPr>
          <p:cNvPr id="4" name="矩形 3"/>
          <p:cNvSpPr/>
          <p:nvPr/>
        </p:nvSpPr>
        <p:spPr>
          <a:xfrm>
            <a:off x="1752600" y="4853708"/>
            <a:ext cx="8971835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赋值符可以</a:t>
            </a:r>
            <a:r>
              <a:rPr lang="zh-CN" altLang="en-US" sz="2400" dirty="0"/>
              <a:t>将</a:t>
            </a:r>
            <a:r>
              <a:rPr lang="zh-CN" altLang="en-US" sz="2400" dirty="0">
                <a:solidFill>
                  <a:srgbClr val="FF0000"/>
                </a:solidFill>
              </a:rPr>
              <a:t>等号右边的数值粘贴给左边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左边</a:t>
            </a:r>
            <a:r>
              <a:rPr lang="zh-CN" altLang="en-US" sz="2400" dirty="0"/>
              <a:t>就写需要被赋值的变量</a:t>
            </a:r>
            <a:r>
              <a:rPr lang="en-US" altLang="zh-CN" sz="2400" dirty="0"/>
              <a:t>, </a:t>
            </a:r>
            <a:r>
              <a:rPr lang="zh-CN" altLang="en-US" sz="2400" b="1" dirty="0">
                <a:solidFill>
                  <a:srgbClr val="FF0000"/>
                </a:solidFill>
              </a:rPr>
              <a:t>右边</a:t>
            </a:r>
            <a:r>
              <a:rPr lang="zh-CN" altLang="en-US" sz="2400" dirty="0"/>
              <a:t>写需要赋值的具体数值</a:t>
            </a:r>
          </a:p>
        </p:txBody>
      </p:sp>
      <p:sp>
        <p:nvSpPr>
          <p:cNvPr id="15" name="矩形 14"/>
          <p:cNvSpPr/>
          <p:nvPr/>
        </p:nvSpPr>
        <p:spPr>
          <a:xfrm>
            <a:off x="1066800" y="1560737"/>
            <a:ext cx="10210800" cy="13088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现在我们已经声明好了变量</a:t>
            </a:r>
            <a:r>
              <a:rPr lang="en-US" altLang="zh-CN" sz="2800" dirty="0"/>
              <a:t>,</a:t>
            </a:r>
            <a:r>
              <a:rPr lang="zh-CN" altLang="en-US" sz="2800" dirty="0"/>
              <a:t>就可以进行使用了</a:t>
            </a:r>
            <a:r>
              <a:rPr lang="en-US" altLang="zh-CN" sz="2800" dirty="0"/>
              <a:t>,</a:t>
            </a:r>
            <a:r>
              <a:rPr lang="zh-CN" altLang="en-US" sz="2800" dirty="0"/>
              <a:t>那么如何往柜子里去装东西呢</a:t>
            </a:r>
            <a:r>
              <a:rPr lang="en-US" altLang="zh-CN" sz="2800" dirty="0"/>
              <a:t>?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93988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初始化变量</a:t>
            </a:r>
          </a:p>
        </p:txBody>
      </p:sp>
      <p:sp>
        <p:nvSpPr>
          <p:cNvPr id="3" name="矩形 2"/>
          <p:cNvSpPr/>
          <p:nvPr/>
        </p:nvSpPr>
        <p:spPr>
          <a:xfrm>
            <a:off x="1447800" y="1469136"/>
            <a:ext cx="9525000" cy="14269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/>
              <a:t>初始化变量</a:t>
            </a:r>
            <a:endParaRPr lang="en-US" altLang="zh-CN" sz="2000" b="1" dirty="0"/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初始化变量</a:t>
            </a:r>
            <a:r>
              <a:rPr lang="zh-CN" altLang="en-US" sz="2000" dirty="0"/>
              <a:t> 指的是在 </a:t>
            </a:r>
            <a:r>
              <a:rPr lang="zh-CN" altLang="en-US" sz="2000" b="1" dirty="0"/>
              <a:t>定义变量的同时赋值</a:t>
            </a:r>
            <a:r>
              <a:rPr lang="zh-CN" altLang="en-US" sz="2000" dirty="0"/>
              <a:t>，这样变量在使用时就已经有了确定的值，避免出现 </a:t>
            </a:r>
            <a:r>
              <a:rPr lang="zh-CN" altLang="en-US" sz="2000" b="1" dirty="0"/>
              <a:t>未定义行为</a:t>
            </a:r>
            <a:r>
              <a:rPr lang="zh-CN" altLang="en-US" sz="2000" dirty="0"/>
              <a:t>。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47800" y="4593119"/>
            <a:ext cx="9525000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直接赋值初始化</a:t>
            </a:r>
            <a:endParaRPr kumimoji="0" lang="en-US" altLang="zh-CN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000" dirty="0" err="1">
                <a:latin typeface="+mj-lt"/>
              </a:rPr>
              <a:t>int</a:t>
            </a:r>
            <a:r>
              <a:rPr lang="en-US" altLang="zh-CN" sz="2000" dirty="0">
                <a:latin typeface="+mj-lt"/>
              </a:rPr>
              <a:t> a = 10; //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定义变量 a，并初始化为 10 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double pi = 3.14; // 定义变量 pi，并初始化为 3.14</a:t>
            </a:r>
          </a:p>
        </p:txBody>
      </p:sp>
      <p:sp>
        <p:nvSpPr>
          <p:cNvPr id="5" name="矩形 4"/>
          <p:cNvSpPr/>
          <p:nvPr/>
        </p:nvSpPr>
        <p:spPr>
          <a:xfrm>
            <a:off x="1447800" y="3278479"/>
            <a:ext cx="9525000" cy="96128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err="1"/>
              <a:t>int</a:t>
            </a:r>
            <a:r>
              <a:rPr lang="en-US" altLang="zh-CN" sz="2000" dirty="0"/>
              <a:t> </a:t>
            </a:r>
            <a:r>
              <a:rPr lang="en-US" altLang="zh-CN" sz="2000" dirty="0" err="1"/>
              <a:t>num</a:t>
            </a:r>
            <a:r>
              <a:rPr lang="en-US" altLang="zh-CN" sz="2000" dirty="0"/>
              <a:t>;  // </a:t>
            </a:r>
            <a:r>
              <a:rPr lang="zh-CN" altLang="en-US" sz="2000" dirty="0"/>
              <a:t>未初始化，值不确定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en-US" altLang="zh-CN" sz="2000" dirty="0" err="1"/>
              <a:t>cout</a:t>
            </a:r>
            <a:r>
              <a:rPr lang="en-US" altLang="zh-CN" sz="2000" dirty="0"/>
              <a:t> &lt;&lt; </a:t>
            </a:r>
            <a:r>
              <a:rPr lang="en-US" altLang="zh-CN" sz="2000" dirty="0" err="1"/>
              <a:t>num</a:t>
            </a:r>
            <a:r>
              <a:rPr lang="en-US" altLang="zh-CN" sz="2000" dirty="0"/>
              <a:t>;  // </a:t>
            </a:r>
            <a:r>
              <a:rPr lang="zh-CN" altLang="en-US" sz="2000" dirty="0"/>
              <a:t>可能输出随机数或导致程序异常</a:t>
            </a:r>
          </a:p>
        </p:txBody>
      </p:sp>
    </p:spTree>
    <p:extLst>
      <p:ext uri="{BB962C8B-B14F-4D97-AF65-F5344CB8AC3E}">
        <p14:creationId xmlns:p14="http://schemas.microsoft.com/office/powerpoint/2010/main" val="22443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2" name="table 10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545726"/>
              </p:ext>
            </p:extLst>
          </p:nvPr>
        </p:nvGraphicFramePr>
        <p:xfrm>
          <a:off x="2057400" y="2788950"/>
          <a:ext cx="3276600" cy="1882327"/>
        </p:xfrm>
        <a:graphic>
          <a:graphicData uri="http://schemas.openxmlformats.org/drawingml/2006/table">
            <a:tbl>
              <a:tblPr>
                <a:solidFill>
                  <a:srgbClr val="F2F2F2"/>
                </a:solidFill>
              </a:tblPr>
              <a:tblGrid>
                <a:gridCol w="327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82327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16" name="table 10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185404"/>
              </p:ext>
            </p:extLst>
          </p:nvPr>
        </p:nvGraphicFramePr>
        <p:xfrm>
          <a:off x="6745855" y="2788950"/>
          <a:ext cx="3276600" cy="1882327"/>
        </p:xfrm>
        <a:graphic>
          <a:graphicData uri="http://schemas.openxmlformats.org/drawingml/2006/table">
            <a:tbl>
              <a:tblPr>
                <a:solidFill>
                  <a:srgbClr val="F2F2F2"/>
                </a:solidFill>
              </a:tblPr>
              <a:tblGrid>
                <a:gridCol w="327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82327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赋初始值</a:t>
            </a:r>
          </a:p>
        </p:txBody>
      </p:sp>
      <p:sp>
        <p:nvSpPr>
          <p:cNvPr id="2" name="矩形 1"/>
          <p:cNvSpPr/>
          <p:nvPr/>
        </p:nvSpPr>
        <p:spPr>
          <a:xfrm>
            <a:off x="2497010" y="3172222"/>
            <a:ext cx="25716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err="1"/>
              <a:t>int</a:t>
            </a:r>
            <a:r>
              <a:rPr lang="en-US" altLang="zh-CN" sz="3200" b="1" dirty="0"/>
              <a:t> num1;</a:t>
            </a:r>
          </a:p>
          <a:p>
            <a:r>
              <a:rPr lang="en-US" altLang="zh-CN" sz="3200" b="1" dirty="0"/>
              <a:t>num1=23;</a:t>
            </a:r>
          </a:p>
        </p:txBody>
      </p:sp>
      <p:sp>
        <p:nvSpPr>
          <p:cNvPr id="3" name="矩形 2"/>
          <p:cNvSpPr/>
          <p:nvPr/>
        </p:nvSpPr>
        <p:spPr>
          <a:xfrm>
            <a:off x="7102322" y="3172222"/>
            <a:ext cx="2895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/>
              <a:t>double num2;</a:t>
            </a:r>
          </a:p>
          <a:p>
            <a:r>
              <a:rPr lang="en-US" altLang="zh-CN" sz="3200" b="1" dirty="0"/>
              <a:t>num2=3.14;</a:t>
            </a:r>
          </a:p>
        </p:txBody>
      </p:sp>
      <p:sp>
        <p:nvSpPr>
          <p:cNvPr id="5" name="矩形 4"/>
          <p:cNvSpPr/>
          <p:nvPr/>
        </p:nvSpPr>
        <p:spPr>
          <a:xfrm>
            <a:off x="2286000" y="1659193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/>
              <a:t>先定义后赋值</a:t>
            </a:r>
            <a:endParaRPr lang="zh-CN" altLang="en-US" sz="3200" dirty="0"/>
          </a:p>
        </p:txBody>
      </p:sp>
      <p:sp>
        <p:nvSpPr>
          <p:cNvPr id="6" name="矩形 5"/>
          <p:cNvSpPr/>
          <p:nvPr/>
        </p:nvSpPr>
        <p:spPr>
          <a:xfrm>
            <a:off x="1716941" y="5101366"/>
            <a:ext cx="39575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/>
              <a:t>申请一个装整数的柜子，手动往里存放了一个数据，值为</a:t>
            </a:r>
            <a:r>
              <a:rPr lang="en-US" altLang="zh-CN" b="1" dirty="0"/>
              <a:t>23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6571363" y="5101365"/>
            <a:ext cx="39575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/>
              <a:t>申请一个装小数的柜子，手动往里存放了一个数据，值为</a:t>
            </a:r>
            <a:r>
              <a:rPr lang="en-US" altLang="zh-CN" b="1" dirty="0"/>
              <a:t>3.14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828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2" name="table 10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581728"/>
              </p:ext>
            </p:extLst>
          </p:nvPr>
        </p:nvGraphicFramePr>
        <p:xfrm>
          <a:off x="1835153" y="2121938"/>
          <a:ext cx="2174748" cy="1371600"/>
        </p:xfrm>
        <a:graphic>
          <a:graphicData uri="http://schemas.openxmlformats.org/drawingml/2006/table">
            <a:tbl>
              <a:tblPr>
                <a:solidFill>
                  <a:srgbClr val="F2F2F2"/>
                </a:solidFill>
              </a:tblPr>
              <a:tblGrid>
                <a:gridCol w="2174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16" name="table 10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621744"/>
              </p:ext>
            </p:extLst>
          </p:nvPr>
        </p:nvGraphicFramePr>
        <p:xfrm>
          <a:off x="1822199" y="3798338"/>
          <a:ext cx="2200656" cy="1219200"/>
        </p:xfrm>
        <a:graphic>
          <a:graphicData uri="http://schemas.openxmlformats.org/drawingml/2006/table">
            <a:tbl>
              <a:tblPr>
                <a:solidFill>
                  <a:srgbClr val="F2F2F2"/>
                </a:solidFill>
              </a:tblPr>
              <a:tblGrid>
                <a:gridCol w="2200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20" name="table 10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816366"/>
              </p:ext>
            </p:extLst>
          </p:nvPr>
        </p:nvGraphicFramePr>
        <p:xfrm>
          <a:off x="6774181" y="3938785"/>
          <a:ext cx="3665219" cy="675087"/>
        </p:xfrm>
        <a:graphic>
          <a:graphicData uri="http://schemas.openxmlformats.org/drawingml/2006/table">
            <a:tbl>
              <a:tblPr>
                <a:solidFill>
                  <a:srgbClr val="F2F2F2"/>
                </a:solidFill>
              </a:tblPr>
              <a:tblGrid>
                <a:gridCol w="3665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5087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lang="en-US" altLang="en-US" sz="1000" dirty="0"/>
                    </a:p>
                    <a:p>
                      <a:pPr marL="14795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2800" b="1" kern="0" spc="-30" dirty="0">
                          <a:solidFill>
                            <a:srgbClr val="BF9000">
                              <a:alpha val="100000"/>
                            </a:srgbClr>
                          </a:solidFill>
                          <a:latin typeface="+mn-lt"/>
                          <a:ea typeface="Courier New" panose="02070309020205020404"/>
                          <a:cs typeface="Courier New" panose="02070309020205020404"/>
                        </a:rPr>
                        <a:t>double</a:t>
                      </a:r>
                      <a:r>
                        <a:rPr sz="2800" b="1" kern="0" spc="280" dirty="0">
                          <a:solidFill>
                            <a:srgbClr val="BF9000">
                              <a:alpha val="100000"/>
                            </a:srgbClr>
                          </a:solidFill>
                          <a:latin typeface="+mn-lt"/>
                          <a:ea typeface="Courier New" panose="02070309020205020404"/>
                          <a:cs typeface="Courier New" panose="02070309020205020404"/>
                        </a:rPr>
                        <a:t> </a:t>
                      </a:r>
                      <a:r>
                        <a:rPr sz="2800" b="1" kern="0" spc="-30" dirty="0">
                          <a:solidFill>
                            <a:srgbClr val="BF9000">
                              <a:alpha val="100000"/>
                            </a:srgbClr>
                          </a:solidFill>
                          <a:latin typeface="+mn-lt"/>
                          <a:ea typeface="Courier New" panose="02070309020205020404"/>
                          <a:cs typeface="Courier New" panose="02070309020205020404"/>
                        </a:rPr>
                        <a:t>num2=3.14;</a:t>
                      </a:r>
                      <a:endParaRPr lang="en-US" altLang="en-US" sz="2800" b="1" dirty="0">
                        <a:latin typeface="+mn-lt"/>
                      </a:endParaRPr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22" name="table 10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19367"/>
              </p:ext>
            </p:extLst>
          </p:nvPr>
        </p:nvGraphicFramePr>
        <p:xfrm>
          <a:off x="6774181" y="2274338"/>
          <a:ext cx="3653155" cy="716280"/>
        </p:xfrm>
        <a:graphic>
          <a:graphicData uri="http://schemas.openxmlformats.org/drawingml/2006/table">
            <a:tbl>
              <a:tblPr>
                <a:solidFill>
                  <a:srgbClr val="F2F2F2"/>
                </a:solidFill>
              </a:tblPr>
              <a:tblGrid>
                <a:gridCol w="3653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162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marL="392430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3100" b="1" kern="0" spc="0">
                          <a:solidFill>
                            <a:srgbClr val="A9D18E">
                              <a:alpha val="100000"/>
                            </a:srgbClr>
                          </a:solidFill>
                          <a:latin typeface="+mn-lt"/>
                          <a:ea typeface="Courier New" panose="02070309020205020404"/>
                          <a:cs typeface="Courier New" panose="02070309020205020404"/>
                        </a:rPr>
                        <a:t>int</a:t>
                      </a:r>
                      <a:r>
                        <a:rPr sz="3100" b="1" kern="0" spc="360">
                          <a:solidFill>
                            <a:srgbClr val="A9D18E">
                              <a:alpha val="100000"/>
                            </a:srgbClr>
                          </a:solidFill>
                          <a:latin typeface="+mn-lt"/>
                          <a:ea typeface="Courier New" panose="02070309020205020404"/>
                          <a:cs typeface="Courier New" panose="02070309020205020404"/>
                        </a:rPr>
                        <a:t> </a:t>
                      </a:r>
                      <a:r>
                        <a:rPr sz="3100" b="1" kern="0" spc="0">
                          <a:solidFill>
                            <a:srgbClr val="A9D18E">
                              <a:alpha val="100000"/>
                            </a:srgbClr>
                          </a:solidFill>
                          <a:latin typeface="+mn-lt"/>
                          <a:ea typeface="Courier New" panose="02070309020205020404"/>
                          <a:cs typeface="Courier New" panose="02070309020205020404"/>
                        </a:rPr>
                        <a:t>num1=23</a:t>
                      </a:r>
                      <a:r>
                        <a:rPr sz="3100" b="1" kern="0" spc="0" dirty="0">
                          <a:solidFill>
                            <a:srgbClr val="A9D18E">
                              <a:alpha val="100000"/>
                            </a:srgbClr>
                          </a:solidFill>
                          <a:latin typeface="+mn-lt"/>
                          <a:ea typeface="Courier New" panose="02070309020205020404"/>
                          <a:cs typeface="Courier New" panose="02070309020205020404"/>
                        </a:rPr>
                        <a:t>;</a:t>
                      </a:r>
                      <a:endParaRPr lang="en-US" altLang="en-US" sz="3100" b="1" dirty="0">
                        <a:latin typeface="+mn-lt"/>
                      </a:endParaRPr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26" name="picture 10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849142" y="4043163"/>
            <a:ext cx="1112468" cy="570709"/>
          </a:xfrm>
          <a:prstGeom prst="rect">
            <a:avLst/>
          </a:prstGeom>
        </p:spPr>
      </p:pic>
      <p:pic>
        <p:nvPicPr>
          <p:cNvPr id="1030" name="picture 10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896107" y="2327604"/>
            <a:ext cx="1112468" cy="570706"/>
          </a:xfrm>
          <a:prstGeom prst="rect">
            <a:avLst/>
          </a:prstGeom>
        </p:spPr>
      </p:pic>
      <p:sp>
        <p:nvSpPr>
          <p:cNvPr id="1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赋初始值</a:t>
            </a:r>
          </a:p>
        </p:txBody>
      </p:sp>
      <p:sp>
        <p:nvSpPr>
          <p:cNvPr id="2" name="矩形 1"/>
          <p:cNvSpPr/>
          <p:nvPr/>
        </p:nvSpPr>
        <p:spPr>
          <a:xfrm>
            <a:off x="2046164" y="2429430"/>
            <a:ext cx="1706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/>
              <a:t>int num1</a:t>
            </a:r>
            <a:r>
              <a:rPr lang="en-US" altLang="zh-CN" sz="2400" b="1" dirty="0"/>
              <a:t>;</a:t>
            </a:r>
          </a:p>
          <a:p>
            <a:r>
              <a:rPr lang="en-US" altLang="zh-CN" sz="2400" b="1" dirty="0"/>
              <a:t>num1=23;</a:t>
            </a:r>
          </a:p>
        </p:txBody>
      </p:sp>
      <p:sp>
        <p:nvSpPr>
          <p:cNvPr id="3" name="矩形 2"/>
          <p:cNvSpPr/>
          <p:nvPr/>
        </p:nvSpPr>
        <p:spPr>
          <a:xfrm>
            <a:off x="1908876" y="3992439"/>
            <a:ext cx="20882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/>
              <a:t>double num2;</a:t>
            </a:r>
          </a:p>
          <a:p>
            <a:r>
              <a:rPr lang="en-US" altLang="zh-CN" sz="2400" b="1" dirty="0"/>
              <a:t>num2=3.14;</a:t>
            </a:r>
          </a:p>
        </p:txBody>
      </p:sp>
      <p:sp>
        <p:nvSpPr>
          <p:cNvPr id="5" name="矩形 4"/>
          <p:cNvSpPr/>
          <p:nvPr/>
        </p:nvSpPr>
        <p:spPr>
          <a:xfrm>
            <a:off x="1441199" y="1613166"/>
            <a:ext cx="41745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先定义后赋值</a:t>
            </a:r>
            <a:r>
              <a:rPr lang="en-US" altLang="zh-CN" b="1" dirty="0"/>
              <a:t>:</a:t>
            </a:r>
            <a:r>
              <a:rPr lang="zh-CN" altLang="en-US" b="1" dirty="0"/>
              <a:t>这是我们前面学习的办法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6629400" y="1600200"/>
            <a:ext cx="40318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/>
              <a:t>我们还可以在定义的</a:t>
            </a:r>
            <a:r>
              <a:rPr lang="zh-CN" altLang="en-US" sz="2000" b="1" dirty="0">
                <a:solidFill>
                  <a:srgbClr val="C00000"/>
                </a:solidFill>
              </a:rPr>
              <a:t>同时</a:t>
            </a:r>
            <a:r>
              <a:rPr lang="zh-CN" altLang="en-US" sz="2000" b="1" dirty="0"/>
              <a:t>赋初始值</a:t>
            </a:r>
            <a:endParaRPr lang="zh-CN" altLang="en-US" sz="2000" dirty="0"/>
          </a:p>
        </p:txBody>
      </p:sp>
      <p:sp>
        <p:nvSpPr>
          <p:cNvPr id="18" name="矩形 17"/>
          <p:cNvSpPr/>
          <p:nvPr/>
        </p:nvSpPr>
        <p:spPr>
          <a:xfrm>
            <a:off x="1981200" y="5211639"/>
            <a:ext cx="3046878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书本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P10 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第五自然段</a:t>
            </a:r>
            <a:endParaRPr lang="en-US" altLang="zh-CN" sz="2000" b="1" dirty="0">
              <a:solidFill>
                <a:srgbClr val="C00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程序定义了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balance……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6" name="右箭头 5"/>
          <p:cNvSpPr/>
          <p:nvPr/>
        </p:nvSpPr>
        <p:spPr>
          <a:xfrm>
            <a:off x="5486400" y="5567070"/>
            <a:ext cx="719859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705600" y="5534804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Consolas" panose="020B0609020204030204" pitchFamily="49" charset="0"/>
              </a:rPr>
              <a:t>书本样例代码第四行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618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8" grpId="0" animBg="1"/>
      <p:bldP spid="6" grpId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赋初始值</a:t>
            </a:r>
          </a:p>
        </p:txBody>
      </p:sp>
      <p:sp>
        <p:nvSpPr>
          <p:cNvPr id="5" name="矩形 4"/>
          <p:cNvSpPr/>
          <p:nvPr/>
        </p:nvSpPr>
        <p:spPr>
          <a:xfrm>
            <a:off x="914400" y="1524000"/>
            <a:ext cx="10363200" cy="45243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/>
              <a:t>并且定义变量时可以通过</a:t>
            </a:r>
            <a:r>
              <a:rPr lang="en-US" altLang="zh-CN" sz="2400" dirty="0"/>
              <a:t> </a:t>
            </a:r>
            <a:r>
              <a:rPr lang="en-US" altLang="zh-CN" sz="2400" b="1" dirty="0">
                <a:solidFill>
                  <a:srgbClr val="C00000"/>
                </a:solidFill>
              </a:rPr>
              <a:t>,</a:t>
            </a:r>
            <a:r>
              <a:rPr lang="en-US" altLang="zh-CN" sz="2400" dirty="0"/>
              <a:t> </a:t>
            </a:r>
            <a:r>
              <a:rPr lang="zh-CN" altLang="en-US" sz="2400" dirty="0"/>
              <a:t>来连续定义多个相同数据类型的变量</a:t>
            </a:r>
            <a:endParaRPr lang="en-US" altLang="zh-CN" sz="2400" dirty="0"/>
          </a:p>
          <a:p>
            <a:pPr>
              <a:lnSpc>
                <a:spcPct val="200000"/>
              </a:lnSpc>
            </a:pPr>
            <a:r>
              <a:rPr lang="zh-CN" altLang="en-US" sz="2400" dirty="0"/>
              <a:t>例如需要定义两个名字为 </a:t>
            </a:r>
            <a:r>
              <a:rPr lang="en-US" altLang="zh-CN" sz="2400" dirty="0"/>
              <a:t>a, b </a:t>
            </a:r>
            <a:r>
              <a:rPr lang="zh-CN" altLang="en-US" sz="2400" dirty="0"/>
              <a:t>用来装整数的变量</a:t>
            </a:r>
            <a:r>
              <a:rPr lang="en-US" altLang="zh-CN" sz="2400" dirty="0"/>
              <a:t>:</a:t>
            </a:r>
          </a:p>
          <a:p>
            <a:pPr>
              <a:lnSpc>
                <a:spcPct val="200000"/>
              </a:lnSpc>
            </a:pPr>
            <a:r>
              <a:rPr lang="en-US" altLang="zh-CN" sz="2400" b="1" dirty="0" err="1">
                <a:solidFill>
                  <a:srgbClr val="FF0000"/>
                </a:solidFill>
              </a:rPr>
              <a:t>int</a:t>
            </a:r>
            <a:r>
              <a:rPr lang="en-US" altLang="zh-CN" sz="2400" b="1" dirty="0">
                <a:solidFill>
                  <a:srgbClr val="FF0000"/>
                </a:solidFill>
              </a:rPr>
              <a:t> a, b;</a:t>
            </a:r>
          </a:p>
          <a:p>
            <a:pPr>
              <a:lnSpc>
                <a:spcPct val="200000"/>
              </a:lnSpc>
            </a:pPr>
            <a:r>
              <a:rPr lang="zh-CN" altLang="en-US" sz="2400" dirty="0"/>
              <a:t>也可以在定义的时候同时给多个变量赋值</a:t>
            </a:r>
            <a:r>
              <a:rPr lang="en-US" altLang="zh-CN" sz="2400" dirty="0"/>
              <a:t>:</a:t>
            </a:r>
          </a:p>
          <a:p>
            <a:pPr>
              <a:lnSpc>
                <a:spcPct val="200000"/>
              </a:lnSpc>
            </a:pPr>
            <a:r>
              <a:rPr lang="en-US" altLang="zh-CN" sz="2400" b="1" dirty="0" err="1">
                <a:solidFill>
                  <a:srgbClr val="FF0000"/>
                </a:solidFill>
              </a:rPr>
              <a:t>int</a:t>
            </a:r>
            <a:r>
              <a:rPr lang="en-US" altLang="zh-CN" sz="2400" b="1" dirty="0">
                <a:solidFill>
                  <a:srgbClr val="FF0000"/>
                </a:solidFill>
              </a:rPr>
              <a:t> a = 10, b = 20;</a:t>
            </a:r>
          </a:p>
          <a:p>
            <a:pPr>
              <a:lnSpc>
                <a:spcPct val="20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</a:rPr>
              <a:t>这个知识点书上没有，请抄写在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</a:rPr>
              <a:t>P15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</a:rPr>
              <a:t>页上</a:t>
            </a:r>
          </a:p>
        </p:txBody>
      </p:sp>
    </p:spTree>
    <p:extLst>
      <p:ext uri="{BB962C8B-B14F-4D97-AF65-F5344CB8AC3E}">
        <p14:creationId xmlns:p14="http://schemas.microsoft.com/office/powerpoint/2010/main" val="27825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picture 5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174281" y="3169103"/>
            <a:ext cx="2064306" cy="1319991"/>
          </a:xfrm>
          <a:prstGeom prst="rect">
            <a:avLst/>
          </a:prstGeom>
        </p:spPr>
      </p:pic>
      <p:sp>
        <p:nvSpPr>
          <p:cNvPr id="594" name="textbox 594"/>
          <p:cNvSpPr/>
          <p:nvPr/>
        </p:nvSpPr>
        <p:spPr>
          <a:xfrm>
            <a:off x="956338" y="3553010"/>
            <a:ext cx="3581400" cy="726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12700" indent="1270" algn="l" rtl="0" eaLnBrk="0">
              <a:lnSpc>
                <a:spcPct val="96000"/>
              </a:lnSpc>
            </a:pPr>
            <a:r>
              <a:rPr sz="2400" kern="0" spc="-130" dirty="0" err="1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在等号左边的变量</a:t>
            </a:r>
            <a:r>
              <a:rPr lang="zh-CN" altLang="en-US" sz="2400" kern="0" spc="-1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400" kern="0" spc="-60" dirty="0" err="1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是被赋值的变量</a:t>
            </a:r>
            <a:r>
              <a:rPr sz="2400" kern="0" spc="-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2400" dirty="0"/>
          </a:p>
        </p:txBody>
      </p:sp>
      <p:graphicFrame>
        <p:nvGraphicFramePr>
          <p:cNvPr id="596" name="table 5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854148"/>
              </p:ext>
            </p:extLst>
          </p:nvPr>
        </p:nvGraphicFramePr>
        <p:xfrm>
          <a:off x="4948382" y="3477130"/>
          <a:ext cx="2112009" cy="786654"/>
        </p:xfrm>
        <a:graphic>
          <a:graphicData uri="http://schemas.openxmlformats.org/drawingml/2006/table">
            <a:tbl>
              <a:tblPr>
                <a:solidFill>
                  <a:srgbClr val="D9D9D9"/>
                </a:solidFill>
              </a:tblPr>
              <a:tblGrid>
                <a:gridCol w="21120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866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141605" algn="l" rtl="0" eaLnBrk="0">
                        <a:lnSpc>
                          <a:spcPct val="74000"/>
                        </a:lnSpc>
                      </a:pPr>
                      <a:r>
                        <a:rPr sz="40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</a:t>
                      </a:r>
                      <a:r>
                        <a:rPr sz="4000" kern="0" spc="400" dirty="0">
                          <a:solidFill>
                            <a:srgbClr val="EE3268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=</a:t>
                      </a:r>
                      <a:r>
                        <a:rPr sz="4000" kern="0" spc="40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3;</a:t>
                      </a:r>
                      <a:endParaRPr lang="en-US" altLang="en-US" sz="40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98" name="picture 5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384024" y="2145970"/>
            <a:ext cx="1265207" cy="1115697"/>
          </a:xfrm>
          <a:prstGeom prst="rect">
            <a:avLst/>
          </a:prstGeom>
        </p:spPr>
      </p:pic>
      <p:graphicFrame>
        <p:nvGraphicFramePr>
          <p:cNvPr id="606" name="table 6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83649"/>
              </p:ext>
            </p:extLst>
          </p:nvPr>
        </p:nvGraphicFramePr>
        <p:xfrm>
          <a:off x="9372600" y="2133600"/>
          <a:ext cx="1238884" cy="1078865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1238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788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35000"/>
                        </a:lnSpc>
                      </a:pPr>
                      <a:endParaRPr lang="en-US" altLang="en-US" sz="1000" dirty="0"/>
                    </a:p>
                    <a:p>
                      <a:pPr marL="412115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3600" kern="0" spc="-60" dirty="0">
                          <a:solidFill>
                            <a:srgbClr val="FF0000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23</a:t>
                      </a:r>
                      <a:endParaRPr lang="en-US" alt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40" name="group 40"/>
          <p:cNvGrpSpPr/>
          <p:nvPr/>
        </p:nvGrpSpPr>
        <p:grpSpPr>
          <a:xfrm rot="21600000">
            <a:off x="5422184" y="3107910"/>
            <a:ext cx="1059270" cy="595913"/>
            <a:chOff x="0" y="0"/>
            <a:chExt cx="1059270" cy="595913"/>
          </a:xfrm>
        </p:grpSpPr>
        <p:sp>
          <p:nvSpPr>
            <p:cNvPr id="608" name="path"/>
            <p:cNvSpPr/>
            <p:nvPr/>
          </p:nvSpPr>
          <p:spPr>
            <a:xfrm>
              <a:off x="9836" y="6387"/>
              <a:ext cx="1043039" cy="581221"/>
            </a:xfrm>
            <a:custGeom>
              <a:avLst/>
              <a:gdLst/>
              <a:ahLst/>
              <a:cxnLst/>
              <a:rect l="0" t="0" r="0" b="0"/>
              <a:pathLst>
                <a:path w="1642" h="915">
                  <a:moveTo>
                    <a:pt x="1642" y="915"/>
                  </a:moveTo>
                  <a:lnTo>
                    <a:pt x="1642" y="426"/>
                  </a:lnTo>
                  <a:cubicBezTo>
                    <a:pt x="1642" y="190"/>
                    <a:pt x="1451" y="0"/>
                    <a:pt x="1216" y="0"/>
                  </a:cubicBezTo>
                  <a:lnTo>
                    <a:pt x="540" y="0"/>
                  </a:lnTo>
                  <a:cubicBezTo>
                    <a:pt x="305" y="0"/>
                    <a:pt x="114" y="190"/>
                    <a:pt x="114" y="426"/>
                  </a:cubicBezTo>
                  <a:lnTo>
                    <a:pt x="0" y="426"/>
                  </a:lnTo>
                  <a:lnTo>
                    <a:pt x="228" y="686"/>
                  </a:lnTo>
                  <a:lnTo>
                    <a:pt x="457" y="426"/>
                  </a:lnTo>
                  <a:lnTo>
                    <a:pt x="343" y="426"/>
                  </a:lnTo>
                  <a:cubicBezTo>
                    <a:pt x="343" y="316"/>
                    <a:pt x="431" y="228"/>
                    <a:pt x="540" y="228"/>
                  </a:cubicBezTo>
                  <a:lnTo>
                    <a:pt x="1216" y="228"/>
                  </a:lnTo>
                  <a:cubicBezTo>
                    <a:pt x="1325" y="228"/>
                    <a:pt x="1414" y="316"/>
                    <a:pt x="1414" y="426"/>
                  </a:cubicBezTo>
                  <a:lnTo>
                    <a:pt x="1414" y="915"/>
                  </a:lnTo>
                  <a:lnTo>
                    <a:pt x="1642" y="915"/>
                  </a:lnTo>
                  <a:close/>
                </a:path>
              </a:pathLst>
            </a:custGeom>
            <a:solidFill>
              <a:srgbClr val="EE3268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10" name="path"/>
            <p:cNvSpPr/>
            <p:nvPr/>
          </p:nvSpPr>
          <p:spPr>
            <a:xfrm>
              <a:off x="0" y="0"/>
              <a:ext cx="1059270" cy="595913"/>
            </a:xfrm>
            <a:custGeom>
              <a:avLst/>
              <a:gdLst/>
              <a:ahLst/>
              <a:cxnLst/>
              <a:rect l="0" t="0" r="0" b="0"/>
              <a:pathLst>
                <a:path w="1668" h="938">
                  <a:moveTo>
                    <a:pt x="1658" y="928"/>
                  </a:moveTo>
                  <a:lnTo>
                    <a:pt x="1658" y="437"/>
                  </a:lnTo>
                  <a:cubicBezTo>
                    <a:pt x="1658" y="201"/>
                    <a:pt x="1466" y="10"/>
                    <a:pt x="1230" y="10"/>
                  </a:cubicBezTo>
                  <a:lnTo>
                    <a:pt x="552" y="10"/>
                  </a:lnTo>
                  <a:cubicBezTo>
                    <a:pt x="316" y="10"/>
                    <a:pt x="124" y="201"/>
                    <a:pt x="124" y="437"/>
                  </a:cubicBezTo>
                  <a:lnTo>
                    <a:pt x="10" y="437"/>
                  </a:lnTo>
                  <a:lnTo>
                    <a:pt x="239" y="698"/>
                  </a:lnTo>
                  <a:lnTo>
                    <a:pt x="469" y="437"/>
                  </a:lnTo>
                  <a:lnTo>
                    <a:pt x="354" y="437"/>
                  </a:lnTo>
                  <a:cubicBezTo>
                    <a:pt x="354" y="328"/>
                    <a:pt x="442" y="239"/>
                    <a:pt x="552" y="239"/>
                  </a:cubicBezTo>
                  <a:lnTo>
                    <a:pt x="1230" y="239"/>
                  </a:lnTo>
                  <a:cubicBezTo>
                    <a:pt x="1340" y="239"/>
                    <a:pt x="1428" y="328"/>
                    <a:pt x="1428" y="437"/>
                  </a:cubicBezTo>
                  <a:lnTo>
                    <a:pt x="1428" y="928"/>
                  </a:lnTo>
                  <a:lnTo>
                    <a:pt x="1658" y="928"/>
                  </a:lnTo>
                  <a:close/>
                </a:path>
              </a:pathLst>
            </a:custGeom>
            <a:noFill/>
            <a:ln w="12783" cap="flat">
              <a:solidFill>
                <a:srgbClr val="FF000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612" name="picture 6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783698" y="2685510"/>
            <a:ext cx="933472" cy="630258"/>
          </a:xfrm>
          <a:prstGeom prst="rect">
            <a:avLst/>
          </a:prstGeom>
        </p:spPr>
      </p:pic>
      <p:sp>
        <p:nvSpPr>
          <p:cNvPr id="614" name="textbox 614"/>
          <p:cNvSpPr/>
          <p:nvPr/>
        </p:nvSpPr>
        <p:spPr>
          <a:xfrm>
            <a:off x="8210303" y="3703823"/>
            <a:ext cx="1932939" cy="4248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2700" algn="l" rtl="0" eaLnBrk="0">
              <a:lnSpc>
                <a:spcPts val="3140"/>
              </a:lnSpc>
              <a:tabLst>
                <a:tab pos="488950" algn="l"/>
              </a:tabLst>
            </a:pPr>
            <a:r>
              <a:rPr sz="4400" kern="0" spc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	</a:t>
            </a:r>
            <a:r>
              <a:rPr sz="4400" kern="0" spc="-11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num</a:t>
            </a:r>
            <a:r>
              <a:rPr sz="4400" kern="0" spc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</a:t>
            </a:r>
            <a:endParaRPr lang="en-US" altLang="en-US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变量赋值</a:t>
            </a:r>
          </a:p>
        </p:txBody>
      </p:sp>
      <p:sp>
        <p:nvSpPr>
          <p:cNvPr id="3" name="矩形 2"/>
          <p:cNvSpPr/>
          <p:nvPr/>
        </p:nvSpPr>
        <p:spPr>
          <a:xfrm>
            <a:off x="2916480" y="1704430"/>
            <a:ext cx="5257800" cy="11387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</a:rPr>
              <a:t>=</a:t>
            </a:r>
            <a:r>
              <a:rPr lang="en-US" altLang="zh-CN" sz="3200" b="1" dirty="0"/>
              <a:t>  </a:t>
            </a:r>
            <a:r>
              <a:rPr lang="zh-CN" altLang="en-US" sz="3200" b="1" dirty="0"/>
              <a:t>赋值符</a:t>
            </a:r>
            <a:endParaRPr lang="en-US" altLang="zh-CN" sz="3200" b="1" dirty="0"/>
          </a:p>
          <a:p>
            <a:pPr algn="ctr"/>
            <a:r>
              <a:rPr lang="zh-CN" altLang="en-US" sz="3200" dirty="0"/>
              <a:t>的作用是来给变量中装数据</a:t>
            </a:r>
          </a:p>
        </p:txBody>
      </p:sp>
      <p:sp>
        <p:nvSpPr>
          <p:cNvPr id="4" name="矩形 3"/>
          <p:cNvSpPr/>
          <p:nvPr/>
        </p:nvSpPr>
        <p:spPr>
          <a:xfrm>
            <a:off x="2266914" y="5096729"/>
            <a:ext cx="7416059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/>
              <a:t>将等号右边的数值粘贴给左边。对变量的赋值过程是一种“</a:t>
            </a:r>
            <a:r>
              <a:rPr lang="zh-CN" altLang="en-US" sz="2400" b="1" dirty="0">
                <a:solidFill>
                  <a:srgbClr val="FF0000"/>
                </a:solidFill>
              </a:rPr>
              <a:t>覆盖</a:t>
            </a:r>
            <a:r>
              <a:rPr lang="zh-CN" altLang="en-US" sz="2400" dirty="0"/>
              <a:t>”过程。如果装了新的数值，旧的就不在了。</a:t>
            </a:r>
          </a:p>
        </p:txBody>
      </p:sp>
    </p:spTree>
    <p:extLst>
      <p:ext uri="{BB962C8B-B14F-4D97-AF65-F5344CB8AC3E}">
        <p14:creationId xmlns:p14="http://schemas.microsoft.com/office/powerpoint/2010/main" val="201388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6" name="table 6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108339"/>
              </p:ext>
            </p:extLst>
          </p:nvPr>
        </p:nvGraphicFramePr>
        <p:xfrm>
          <a:off x="4550109" y="1454345"/>
          <a:ext cx="2901950" cy="1633854"/>
        </p:xfrm>
        <a:graphic>
          <a:graphicData uri="http://schemas.openxmlformats.org/drawingml/2006/table">
            <a:tbl>
              <a:tblPr>
                <a:solidFill>
                  <a:srgbClr val="D9D9D9"/>
                </a:solidFill>
              </a:tblPr>
              <a:tblGrid>
                <a:gridCol w="2901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338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4000"/>
                        </a:lnSpc>
                      </a:pPr>
                      <a:endParaRPr lang="en-US" altLang="en-US" sz="1000" dirty="0"/>
                    </a:p>
                    <a:p>
                      <a:pPr marL="257175" algn="l" rtl="0" eaLnBrk="0">
                        <a:lnSpc>
                          <a:spcPts val="4230"/>
                        </a:lnSpc>
                      </a:pPr>
                      <a:r>
                        <a:rPr sz="3200" kern="0" spc="-50" dirty="0" err="1">
                          <a:solidFill>
                            <a:srgbClr val="CF4C7D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int</a:t>
                      </a:r>
                      <a:r>
                        <a:rPr sz="3200" kern="0" spc="330" dirty="0">
                          <a:solidFill>
                            <a:srgbClr val="CF4C7D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 </a:t>
                      </a:r>
                      <a:r>
                        <a:rPr sz="3200" kern="0" spc="-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num1</a:t>
                      </a:r>
                      <a:r>
                        <a:rPr sz="3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=</a:t>
                      </a:r>
                      <a:r>
                        <a:rPr sz="3200" kern="0" spc="-50" dirty="0">
                          <a:solidFill>
                            <a:srgbClr val="0070C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1</a:t>
                      </a:r>
                      <a:r>
                        <a:rPr sz="3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;</a:t>
                      </a:r>
                      <a:endParaRPr lang="en-US" altLang="en-US" sz="3200" dirty="0"/>
                    </a:p>
                    <a:p>
                      <a:pPr marL="254635" algn="l" rtl="0" eaLnBrk="0">
                        <a:lnSpc>
                          <a:spcPct val="96000"/>
                        </a:lnSpc>
                        <a:spcBef>
                          <a:spcPts val="20"/>
                        </a:spcBef>
                      </a:pPr>
                      <a:r>
                        <a:rPr sz="3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num1=</a:t>
                      </a:r>
                      <a:r>
                        <a:rPr sz="3200" kern="0" spc="-20" dirty="0">
                          <a:solidFill>
                            <a:srgbClr val="0070C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3</a:t>
                      </a:r>
                      <a:r>
                        <a:rPr sz="3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+</a:t>
                      </a:r>
                      <a:r>
                        <a:rPr sz="3200" kern="0" spc="-20" dirty="0">
                          <a:solidFill>
                            <a:srgbClr val="0070C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5</a:t>
                      </a:r>
                      <a:r>
                        <a:rPr sz="3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-</a:t>
                      </a:r>
                      <a:r>
                        <a:rPr sz="3200" kern="0" spc="-20" dirty="0">
                          <a:solidFill>
                            <a:srgbClr val="0070C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1</a:t>
                      </a:r>
                      <a:r>
                        <a:rPr sz="3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;</a:t>
                      </a:r>
                      <a:endParaRPr lang="en-US" altLang="en-US" sz="32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18" name="picture 6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619419" y="3784342"/>
            <a:ext cx="1569280" cy="1437207"/>
          </a:xfrm>
          <a:prstGeom prst="rect">
            <a:avLst/>
          </a:prstGeom>
        </p:spPr>
      </p:pic>
      <p:graphicFrame>
        <p:nvGraphicFramePr>
          <p:cNvPr id="620" name="table 6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143875"/>
              </p:ext>
            </p:extLst>
          </p:nvPr>
        </p:nvGraphicFramePr>
        <p:xfrm>
          <a:off x="2404036" y="3472461"/>
          <a:ext cx="2084070" cy="2004695"/>
        </p:xfrm>
        <a:graphic>
          <a:graphicData uri="http://schemas.openxmlformats.org/drawingml/2006/table">
            <a:tbl>
              <a:tblPr/>
              <a:tblGrid>
                <a:gridCol w="2084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046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marL="52768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32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num1</a:t>
                      </a:r>
                      <a:endParaRPr lang="en-US" altLang="en-US" sz="3200" dirty="0"/>
                    </a:p>
                  </a:txBody>
                  <a:tcPr marL="0" marR="0" marT="0" marB="0">
                    <a:lnL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22" name="picture 6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245665" y="3879460"/>
            <a:ext cx="1568805" cy="1453684"/>
          </a:xfrm>
          <a:prstGeom prst="rect">
            <a:avLst/>
          </a:prstGeom>
        </p:spPr>
      </p:pic>
      <p:sp>
        <p:nvSpPr>
          <p:cNvPr id="624" name="rect"/>
          <p:cNvSpPr/>
          <p:nvPr/>
        </p:nvSpPr>
        <p:spPr>
          <a:xfrm>
            <a:off x="5591973" y="3872949"/>
            <a:ext cx="818222" cy="626008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26" name="rect"/>
          <p:cNvSpPr/>
          <p:nvPr/>
        </p:nvSpPr>
        <p:spPr>
          <a:xfrm>
            <a:off x="5585605" y="3866584"/>
            <a:ext cx="833670" cy="640812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28" name="rect"/>
          <p:cNvSpPr/>
          <p:nvPr/>
        </p:nvSpPr>
        <p:spPr>
          <a:xfrm>
            <a:off x="5178753" y="3726646"/>
            <a:ext cx="859865" cy="680685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30" name="rect"/>
          <p:cNvSpPr/>
          <p:nvPr/>
        </p:nvSpPr>
        <p:spPr>
          <a:xfrm>
            <a:off x="5173902" y="3732576"/>
            <a:ext cx="818222" cy="626008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632" name="table 6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723362"/>
              </p:ext>
            </p:extLst>
          </p:nvPr>
        </p:nvGraphicFramePr>
        <p:xfrm>
          <a:off x="4951620" y="3482340"/>
          <a:ext cx="2083435" cy="2004060"/>
        </p:xfrm>
        <a:graphic>
          <a:graphicData uri="http://schemas.openxmlformats.org/drawingml/2006/table">
            <a:tbl>
              <a:tblPr/>
              <a:tblGrid>
                <a:gridCol w="2083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040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0" dirty="0"/>
                    </a:p>
                    <a:p>
                      <a:pPr marL="640715" algn="l" rtl="0" eaLnBrk="0">
                        <a:lnSpc>
                          <a:spcPct val="74000"/>
                        </a:lnSpc>
                      </a:pPr>
                      <a:r>
                        <a:rPr sz="32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num1</a:t>
                      </a:r>
                      <a:endParaRPr lang="en-US" altLang="en-US" sz="3200" dirty="0"/>
                    </a:p>
                  </a:txBody>
                  <a:tcPr marL="0" marR="0" marT="0" marB="0">
                    <a:lnL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34" name="picture 6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906251" y="3879046"/>
            <a:ext cx="1569293" cy="1467534"/>
          </a:xfrm>
          <a:prstGeom prst="rect">
            <a:avLst/>
          </a:prstGeom>
        </p:spPr>
      </p:pic>
      <p:graphicFrame>
        <p:nvGraphicFramePr>
          <p:cNvPr id="636" name="table 6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23032"/>
              </p:ext>
            </p:extLst>
          </p:nvPr>
        </p:nvGraphicFramePr>
        <p:xfrm>
          <a:off x="7517766" y="3474112"/>
          <a:ext cx="2083434" cy="2004060"/>
        </p:xfrm>
        <a:graphic>
          <a:graphicData uri="http://schemas.openxmlformats.org/drawingml/2006/table">
            <a:tbl>
              <a:tblPr/>
              <a:tblGrid>
                <a:gridCol w="2083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040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marL="70993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3200" kern="0" spc="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num1</a:t>
                      </a:r>
                      <a:endParaRPr lang="en-US" altLang="en-US" sz="3200" dirty="0"/>
                    </a:p>
                  </a:txBody>
                  <a:tcPr marL="0" marR="0" marT="0" marB="0">
                    <a:lnL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38" name="textbox 638"/>
          <p:cNvSpPr/>
          <p:nvPr/>
        </p:nvSpPr>
        <p:spPr>
          <a:xfrm>
            <a:off x="1024633" y="5768795"/>
            <a:ext cx="10789284" cy="4152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800" kern="0" spc="-80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对变量的赋值过程是一种“覆盖”的过程</a:t>
            </a:r>
            <a:r>
              <a:rPr sz="2800" kern="0" spc="-8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sz="2800" kern="0" spc="-8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会把原来装的东西给丢掉</a:t>
            </a:r>
            <a:endParaRPr lang="en-US" altLang="en-US" sz="2800" dirty="0"/>
          </a:p>
        </p:txBody>
      </p:sp>
      <p:sp>
        <p:nvSpPr>
          <p:cNvPr id="642" name="rect"/>
          <p:cNvSpPr/>
          <p:nvPr/>
        </p:nvSpPr>
        <p:spPr>
          <a:xfrm>
            <a:off x="5167528" y="3726204"/>
            <a:ext cx="833670" cy="640812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644" name="table 6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332220"/>
              </p:ext>
            </p:extLst>
          </p:nvPr>
        </p:nvGraphicFramePr>
        <p:xfrm>
          <a:off x="8246474" y="3880026"/>
          <a:ext cx="833119" cy="628015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833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28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372110" algn="l" rtl="0" eaLnBrk="0">
                        <a:lnSpc>
                          <a:spcPct val="73000"/>
                        </a:lnSpc>
                      </a:pPr>
                      <a:r>
                        <a:rPr sz="3600" kern="0" spc="-20" dirty="0">
                          <a:solidFill>
                            <a:srgbClr val="80808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7</a:t>
                      </a:r>
                      <a:endParaRPr lang="en-US" altLang="en-US" sz="3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46" name="table 6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772707"/>
              </p:ext>
            </p:extLst>
          </p:nvPr>
        </p:nvGraphicFramePr>
        <p:xfrm>
          <a:off x="3006367" y="3772587"/>
          <a:ext cx="833120" cy="663956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83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28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339090" algn="l" rtl="0" eaLnBrk="0">
                        <a:lnSpc>
                          <a:spcPct val="66000"/>
                        </a:lnSpc>
                      </a:pPr>
                      <a:r>
                        <a:rPr sz="3600" kern="0" spc="-20" dirty="0">
                          <a:solidFill>
                            <a:srgbClr val="80808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1</a:t>
                      </a:r>
                      <a:endParaRPr lang="en-US" altLang="en-US" sz="3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8" name="textbox 648"/>
          <p:cNvSpPr/>
          <p:nvPr/>
        </p:nvSpPr>
        <p:spPr>
          <a:xfrm>
            <a:off x="5154828" y="3918599"/>
            <a:ext cx="1277619" cy="5416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8000"/>
              </a:lnSpc>
              <a:tabLst>
                <a:tab pos="352425" algn="l"/>
              </a:tabLst>
            </a:pPr>
            <a:r>
              <a:rPr sz="3300" kern="0" spc="0">
                <a:solidFill>
                  <a:srgbClr val="80808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	</a:t>
            </a:r>
            <a:r>
              <a:rPr sz="5300" kern="0" spc="-100" baseline="9000">
                <a:solidFill>
                  <a:srgbClr val="80808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7</a:t>
            </a:r>
            <a:r>
              <a:rPr sz="3300" kern="0" spc="-100">
                <a:solidFill>
                  <a:srgbClr val="80808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r>
              <a:rPr sz="5300" kern="0" spc="-100" baseline="-9000">
                <a:solidFill>
                  <a:srgbClr val="80808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</a:t>
            </a:r>
            <a:r>
              <a:rPr sz="3300" kern="0" spc="0">
                <a:solidFill>
                  <a:srgbClr val="80808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</a:t>
            </a:r>
            <a:endParaRPr lang="en-US" altLang="en-US" sz="3300" dirty="0"/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变量赋值</a:t>
            </a:r>
          </a:p>
        </p:txBody>
      </p:sp>
    </p:spTree>
    <p:extLst>
      <p:ext uri="{BB962C8B-B14F-4D97-AF65-F5344CB8AC3E}">
        <p14:creationId xmlns:p14="http://schemas.microsoft.com/office/powerpoint/2010/main" val="1603367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" grpId="0" animBg="1"/>
      <p:bldP spid="626" grpId="0" animBg="1"/>
      <p:bldP spid="628" grpId="0" animBg="1"/>
      <p:bldP spid="630" grpId="0" animBg="1"/>
      <p:bldP spid="642" grpId="0" animBg="1"/>
      <p:bldP spid="64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textbox 650"/>
          <p:cNvSpPr/>
          <p:nvPr/>
        </p:nvSpPr>
        <p:spPr>
          <a:xfrm>
            <a:off x="1182327" y="5410200"/>
            <a:ext cx="10247674" cy="8477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lang="en-US" altLang="en-US" sz="2800" dirty="0"/>
          </a:p>
        </p:txBody>
      </p:sp>
      <p:graphicFrame>
        <p:nvGraphicFramePr>
          <p:cNvPr id="652" name="table 6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824128"/>
              </p:ext>
            </p:extLst>
          </p:nvPr>
        </p:nvGraphicFramePr>
        <p:xfrm>
          <a:off x="1116672" y="2533516"/>
          <a:ext cx="3088639" cy="1633854"/>
        </p:xfrm>
        <a:graphic>
          <a:graphicData uri="http://schemas.openxmlformats.org/drawingml/2006/table">
            <a:tbl>
              <a:tblPr>
                <a:solidFill>
                  <a:srgbClr val="D9D9D9"/>
                </a:solidFill>
              </a:tblPr>
              <a:tblGrid>
                <a:gridCol w="3088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338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400" dirty="0"/>
                    </a:p>
                    <a:p>
                      <a:pPr marL="77470" indent="1905" algn="l" rtl="0" eaLnBrk="0">
                        <a:lnSpc>
                          <a:spcPct val="102000"/>
                        </a:lnSpc>
                        <a:spcBef>
                          <a:spcPts val="5"/>
                        </a:spcBef>
                      </a:pPr>
                      <a:r>
                        <a:rPr sz="3200" kern="0" spc="-50" dirty="0" err="1">
                          <a:solidFill>
                            <a:srgbClr val="CF4C7D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int</a:t>
                      </a:r>
                      <a:r>
                        <a:rPr sz="3200" kern="0" spc="330" dirty="0">
                          <a:solidFill>
                            <a:srgbClr val="CF4C7D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 </a:t>
                      </a:r>
                      <a:r>
                        <a:rPr sz="3200" kern="0" spc="-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num1=</a:t>
                      </a:r>
                      <a:r>
                        <a:rPr sz="3200" kern="0" spc="-50" dirty="0">
                          <a:solidFill>
                            <a:srgbClr val="0070C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1</a:t>
                      </a:r>
                      <a:r>
                        <a:rPr sz="3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;</a:t>
                      </a:r>
                      <a:r>
                        <a:rPr sz="3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   </a:t>
                      </a:r>
                      <a:r>
                        <a:rPr sz="3200" kern="0" spc="-40" dirty="0" err="1">
                          <a:solidFill>
                            <a:srgbClr val="CF4C7D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int</a:t>
                      </a:r>
                      <a:r>
                        <a:rPr sz="3200" kern="0" spc="260" dirty="0">
                          <a:solidFill>
                            <a:srgbClr val="CF4C7D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 </a:t>
                      </a:r>
                      <a:r>
                        <a:rPr sz="32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num2=</a:t>
                      </a:r>
                      <a:r>
                        <a:rPr sz="3200" kern="0" spc="-40" dirty="0">
                          <a:solidFill>
                            <a:srgbClr val="0070C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2</a:t>
                      </a:r>
                      <a:r>
                        <a:rPr sz="3200" kern="0" spc="-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;</a:t>
                      </a:r>
                      <a:r>
                        <a:rPr sz="32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   </a:t>
                      </a:r>
                      <a:r>
                        <a:rPr sz="3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num1=num2+</a:t>
                      </a:r>
                      <a:r>
                        <a:rPr sz="3200" kern="0" spc="-10" dirty="0">
                          <a:solidFill>
                            <a:srgbClr val="0070C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7</a:t>
                      </a:r>
                      <a:r>
                        <a:rPr sz="3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;</a:t>
                      </a:r>
                      <a:endParaRPr lang="en-US" altLang="en-US" sz="32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54" name="picture 6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408096" y="3954034"/>
            <a:ext cx="1406211" cy="1248112"/>
          </a:xfrm>
          <a:prstGeom prst="rect">
            <a:avLst/>
          </a:prstGeom>
        </p:spPr>
      </p:pic>
      <p:sp>
        <p:nvSpPr>
          <p:cNvPr id="656" name="rect"/>
          <p:cNvSpPr/>
          <p:nvPr/>
        </p:nvSpPr>
        <p:spPr>
          <a:xfrm>
            <a:off x="5754692" y="3947196"/>
            <a:ext cx="742772" cy="517309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58" name="rect"/>
          <p:cNvSpPr/>
          <p:nvPr/>
        </p:nvSpPr>
        <p:spPr>
          <a:xfrm>
            <a:off x="5748320" y="3940833"/>
            <a:ext cx="757960" cy="531753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60" name="rect"/>
          <p:cNvSpPr/>
          <p:nvPr/>
        </p:nvSpPr>
        <p:spPr>
          <a:xfrm>
            <a:off x="5341383" y="3813827"/>
            <a:ext cx="787576" cy="559397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62" name="rect"/>
          <p:cNvSpPr/>
          <p:nvPr/>
        </p:nvSpPr>
        <p:spPr>
          <a:xfrm>
            <a:off x="5330242" y="3800452"/>
            <a:ext cx="757960" cy="531753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664" name="table 6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857065"/>
              </p:ext>
            </p:extLst>
          </p:nvPr>
        </p:nvGraphicFramePr>
        <p:xfrm>
          <a:off x="5113918" y="3504165"/>
          <a:ext cx="1895475" cy="1656079"/>
        </p:xfrm>
        <a:graphic>
          <a:graphicData uri="http://schemas.openxmlformats.org/drawingml/2006/table">
            <a:tbl>
              <a:tblPr/>
              <a:tblGrid>
                <a:gridCol w="1895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560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4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205740" algn="l" rtl="0" eaLnBrk="0">
                        <a:lnSpc>
                          <a:spcPct val="98000"/>
                        </a:lnSpc>
                        <a:tabLst>
                          <a:tab pos="511175" algn="l"/>
                        </a:tabLst>
                      </a:pPr>
                      <a:r>
                        <a:rPr sz="3400" kern="0" spc="0">
                          <a:solidFill>
                            <a:srgbClr val="80808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	</a:t>
                      </a:r>
                      <a:r>
                        <a:rPr sz="5300" kern="0" spc="-150" baseline="9000">
                          <a:solidFill>
                            <a:srgbClr val="80808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9</a:t>
                      </a:r>
                      <a:r>
                        <a:rPr sz="3400" kern="0" spc="160">
                          <a:solidFill>
                            <a:srgbClr val="80808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5300" kern="0" spc="-150" baseline="-9000">
                          <a:solidFill>
                            <a:srgbClr val="80808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1</a:t>
                      </a:r>
                      <a:r>
                        <a:rPr sz="3400" kern="0" spc="0">
                          <a:solidFill>
                            <a:srgbClr val="80808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</a:t>
                      </a:r>
                      <a:endParaRPr lang="en-US" altLang="en-US" sz="3400" dirty="0"/>
                    </a:p>
                    <a:p>
                      <a:pPr marL="643255" algn="l" rtl="0" eaLnBrk="0">
                        <a:lnSpc>
                          <a:spcPct val="74000"/>
                        </a:lnSpc>
                        <a:spcBef>
                          <a:spcPts val="830"/>
                        </a:spcBef>
                      </a:pPr>
                      <a:r>
                        <a:rPr sz="28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num1</a:t>
                      </a:r>
                      <a:endParaRPr lang="en-US" altLang="en-US" sz="2800" dirty="0"/>
                    </a:p>
                  </a:txBody>
                  <a:tcPr marL="0" marR="0" marT="0" marB="0">
                    <a:lnL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66" name="picture 6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650840" y="3877202"/>
            <a:ext cx="1418766" cy="1272397"/>
          </a:xfrm>
          <a:prstGeom prst="rect">
            <a:avLst/>
          </a:prstGeom>
        </p:spPr>
      </p:pic>
      <p:graphicFrame>
        <p:nvGraphicFramePr>
          <p:cNvPr id="668" name="table 6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047688"/>
              </p:ext>
            </p:extLst>
          </p:nvPr>
        </p:nvGraphicFramePr>
        <p:xfrm>
          <a:off x="7365983" y="3504165"/>
          <a:ext cx="1895475" cy="1656079"/>
        </p:xfrm>
        <a:graphic>
          <a:graphicData uri="http://schemas.openxmlformats.org/drawingml/2006/table">
            <a:tbl>
              <a:tblPr/>
              <a:tblGrid>
                <a:gridCol w="1895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560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644525" algn="l" rtl="0" eaLnBrk="0">
                        <a:lnSpc>
                          <a:spcPct val="73000"/>
                        </a:lnSpc>
                      </a:pPr>
                      <a:r>
                        <a:rPr sz="28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num1</a:t>
                      </a:r>
                      <a:endParaRPr lang="en-US" altLang="en-US" sz="2800" dirty="0"/>
                    </a:p>
                  </a:txBody>
                  <a:tcPr marL="0" marR="0" marT="0" marB="0">
                    <a:lnL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70" name="picture 67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618724" y="1841469"/>
            <a:ext cx="1352410" cy="1323699"/>
          </a:xfrm>
          <a:prstGeom prst="rect">
            <a:avLst/>
          </a:prstGeom>
        </p:spPr>
      </p:pic>
      <p:graphicFrame>
        <p:nvGraphicFramePr>
          <p:cNvPr id="672" name="table 6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756524"/>
              </p:ext>
            </p:extLst>
          </p:nvPr>
        </p:nvGraphicFramePr>
        <p:xfrm>
          <a:off x="8414061" y="1529189"/>
          <a:ext cx="1878329" cy="1637665"/>
        </p:xfrm>
        <a:graphic>
          <a:graphicData uri="http://schemas.openxmlformats.org/drawingml/2006/table">
            <a:tbl>
              <a:tblPr/>
              <a:tblGrid>
                <a:gridCol w="1878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376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538480" algn="l" rtl="0" eaLnBrk="0">
                        <a:lnSpc>
                          <a:spcPct val="74000"/>
                        </a:lnSpc>
                      </a:pPr>
                      <a:r>
                        <a:rPr sz="28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num2</a:t>
                      </a:r>
                      <a:endParaRPr lang="en-US" altLang="en-US" sz="2800" dirty="0"/>
                    </a:p>
                  </a:txBody>
                  <a:tcPr marL="0" marR="0" marT="0" marB="0">
                    <a:lnL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74" name="picture 6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498637" y="1841469"/>
            <a:ext cx="1352409" cy="1323686"/>
          </a:xfrm>
          <a:prstGeom prst="rect">
            <a:avLst/>
          </a:prstGeom>
        </p:spPr>
      </p:pic>
      <p:graphicFrame>
        <p:nvGraphicFramePr>
          <p:cNvPr id="676" name="table 6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930409"/>
              </p:ext>
            </p:extLst>
          </p:nvPr>
        </p:nvGraphicFramePr>
        <p:xfrm>
          <a:off x="6267249" y="1528790"/>
          <a:ext cx="1873250" cy="1633220"/>
        </p:xfrm>
        <a:graphic>
          <a:graphicData uri="http://schemas.openxmlformats.org/drawingml/2006/table">
            <a:tbl>
              <a:tblPr/>
              <a:tblGrid>
                <a:gridCol w="187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332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565150" algn="l" rtl="0" eaLnBrk="0">
                        <a:lnSpc>
                          <a:spcPct val="73000"/>
                        </a:lnSpc>
                      </a:pPr>
                      <a:r>
                        <a:rPr sz="28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num1</a:t>
                      </a:r>
                      <a:endParaRPr lang="en-US" altLang="en-US" sz="2800" dirty="0"/>
                    </a:p>
                  </a:txBody>
                  <a:tcPr marL="0" marR="0" marT="0" marB="0">
                    <a:lnL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78" name="picture 67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9863170" y="3812828"/>
            <a:ext cx="1352410" cy="1322023"/>
          </a:xfrm>
          <a:prstGeom prst="rect">
            <a:avLst/>
          </a:prstGeom>
        </p:spPr>
      </p:pic>
      <p:graphicFrame>
        <p:nvGraphicFramePr>
          <p:cNvPr id="680" name="table 6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168100"/>
              </p:ext>
            </p:extLst>
          </p:nvPr>
        </p:nvGraphicFramePr>
        <p:xfrm>
          <a:off x="9633261" y="3504165"/>
          <a:ext cx="1872614" cy="1632585"/>
        </p:xfrm>
        <a:graphic>
          <a:graphicData uri="http://schemas.openxmlformats.org/drawingml/2006/table">
            <a:tbl>
              <a:tblPr/>
              <a:tblGrid>
                <a:gridCol w="18726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325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marL="56388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28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num2</a:t>
                      </a:r>
                      <a:endParaRPr lang="en-US" altLang="en-US" sz="2800" dirty="0"/>
                    </a:p>
                  </a:txBody>
                  <a:tcPr marL="0" marR="0" marT="0" marB="0">
                    <a:lnL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86" name="table 6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880601"/>
              </p:ext>
            </p:extLst>
          </p:nvPr>
        </p:nvGraphicFramePr>
        <p:xfrm>
          <a:off x="7954954" y="3863650"/>
          <a:ext cx="757555" cy="611823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757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29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1000" dirty="0"/>
                    </a:p>
                    <a:p>
                      <a:pPr marL="306070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3600" kern="0" spc="-20" dirty="0">
                          <a:solidFill>
                            <a:srgbClr val="80808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9</a:t>
                      </a:r>
                      <a:endParaRPr lang="en-US" altLang="en-US" sz="3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88" name="table 6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751287"/>
              </p:ext>
            </p:extLst>
          </p:nvPr>
        </p:nvGraphicFramePr>
        <p:xfrm>
          <a:off x="10192896" y="3799814"/>
          <a:ext cx="723899" cy="626745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7238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84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0000"/>
                        </a:lnSpc>
                      </a:pPr>
                      <a:endParaRPr lang="en-US" altLang="en-US" sz="1000" dirty="0"/>
                    </a:p>
                    <a:p>
                      <a:pPr marL="271145" algn="l" rtl="0" eaLnBrk="0">
                        <a:lnSpc>
                          <a:spcPts val="2565"/>
                        </a:lnSpc>
                      </a:pPr>
                      <a:r>
                        <a:rPr sz="3600" kern="0" spc="-20" dirty="0">
                          <a:solidFill>
                            <a:srgbClr val="80808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2</a:t>
                      </a:r>
                      <a:endParaRPr lang="en-US" altLang="en-US" sz="3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90" name="table 6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27887"/>
              </p:ext>
            </p:extLst>
          </p:nvPr>
        </p:nvGraphicFramePr>
        <p:xfrm>
          <a:off x="6828359" y="1830123"/>
          <a:ext cx="723900" cy="620268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84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2000"/>
                        </a:lnSpc>
                      </a:pPr>
                      <a:endParaRPr lang="en-US" altLang="en-US" sz="1000" dirty="0"/>
                    </a:p>
                    <a:p>
                      <a:pPr marL="284480" algn="l" rtl="0" eaLnBrk="0">
                        <a:lnSpc>
                          <a:spcPts val="2535"/>
                        </a:lnSpc>
                        <a:spcBef>
                          <a:spcPts val="5"/>
                        </a:spcBef>
                      </a:pPr>
                      <a:r>
                        <a:rPr sz="3600" kern="0" spc="-20" dirty="0">
                          <a:solidFill>
                            <a:srgbClr val="80808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1</a:t>
                      </a:r>
                      <a:endParaRPr lang="en-US" altLang="en-US" sz="3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92" name="table 6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279959"/>
              </p:ext>
            </p:extLst>
          </p:nvPr>
        </p:nvGraphicFramePr>
        <p:xfrm>
          <a:off x="8948455" y="1830124"/>
          <a:ext cx="723900" cy="627952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84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271145" algn="l" rtl="0" eaLnBrk="0">
                        <a:lnSpc>
                          <a:spcPts val="2555"/>
                        </a:lnSpc>
                      </a:pPr>
                      <a:r>
                        <a:rPr sz="3600" kern="0" spc="-20" dirty="0">
                          <a:solidFill>
                            <a:srgbClr val="80808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2</a:t>
                      </a:r>
                      <a:endParaRPr lang="en-US" altLang="en-US" sz="3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94" name="rect"/>
          <p:cNvSpPr/>
          <p:nvPr/>
        </p:nvSpPr>
        <p:spPr>
          <a:xfrm>
            <a:off x="6291141" y="3162133"/>
            <a:ext cx="1825637" cy="47782"/>
          </a:xfrm>
          <a:prstGeom prst="rect">
            <a:avLst/>
          </a:prstGeom>
          <a:solidFill>
            <a:srgbClr val="AFABA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96" name="rect"/>
          <p:cNvSpPr/>
          <p:nvPr/>
        </p:nvSpPr>
        <p:spPr>
          <a:xfrm>
            <a:off x="9657146" y="5137090"/>
            <a:ext cx="1825169" cy="47769"/>
          </a:xfrm>
          <a:prstGeom prst="rect">
            <a:avLst/>
          </a:prstGeom>
          <a:solidFill>
            <a:srgbClr val="AFABA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98" name="rect"/>
          <p:cNvSpPr/>
          <p:nvPr/>
        </p:nvSpPr>
        <p:spPr>
          <a:xfrm>
            <a:off x="10244786" y="1553147"/>
            <a:ext cx="47914" cy="1637894"/>
          </a:xfrm>
          <a:prstGeom prst="rect">
            <a:avLst/>
          </a:prstGeom>
          <a:solidFill>
            <a:srgbClr val="AFABA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00" name="rect"/>
          <p:cNvSpPr/>
          <p:nvPr/>
        </p:nvSpPr>
        <p:spPr>
          <a:xfrm>
            <a:off x="8092887" y="1552681"/>
            <a:ext cx="47782" cy="1633343"/>
          </a:xfrm>
          <a:prstGeom prst="rect">
            <a:avLst/>
          </a:prstGeom>
          <a:solidFill>
            <a:srgbClr val="AFABA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02" name="rect"/>
          <p:cNvSpPr/>
          <p:nvPr/>
        </p:nvSpPr>
        <p:spPr>
          <a:xfrm>
            <a:off x="11458431" y="3528050"/>
            <a:ext cx="47769" cy="1632925"/>
          </a:xfrm>
          <a:prstGeom prst="rect">
            <a:avLst/>
          </a:prstGeom>
          <a:solidFill>
            <a:srgbClr val="AFABA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95844" y="5426928"/>
            <a:ext cx="86831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/>
              <a:t>而在</a:t>
            </a:r>
            <a:r>
              <a:rPr lang="zh-CN" altLang="en-US" sz="2400" b="1" dirty="0">
                <a:solidFill>
                  <a:srgbClr val="C00000"/>
                </a:solidFill>
              </a:rPr>
              <a:t>赋值符号右边的变量</a:t>
            </a:r>
            <a:r>
              <a:rPr lang="zh-CN" altLang="en-US" sz="2400" dirty="0"/>
              <a:t>，是被“</a:t>
            </a:r>
            <a:r>
              <a:rPr lang="zh-CN" altLang="en-US" sz="2400" b="1" dirty="0">
                <a:solidFill>
                  <a:srgbClr val="C00000"/>
                </a:solidFill>
              </a:rPr>
              <a:t>使用</a:t>
            </a:r>
            <a:r>
              <a:rPr lang="zh-CN" altLang="en-US" sz="2400" dirty="0"/>
              <a:t>”（“读取”）的变量，读取变量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</a:rPr>
              <a:t>不会改变</a:t>
            </a:r>
            <a:r>
              <a:rPr lang="zh-CN" altLang="en-US" sz="2400" dirty="0"/>
              <a:t>原有值。（）</a:t>
            </a:r>
          </a:p>
        </p:txBody>
      </p:sp>
      <p:sp>
        <p:nvSpPr>
          <p:cNvPr id="3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变量赋值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387" y="577307"/>
            <a:ext cx="1378141" cy="86049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73880" y="1856365"/>
            <a:ext cx="55189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</a:rPr>
              <a:t>在这个例子中，</a:t>
            </a:r>
            <a:r>
              <a:rPr lang="en-US" altLang="zh-CN" sz="2000" b="1" dirty="0">
                <a:solidFill>
                  <a:srgbClr val="C00000"/>
                </a:solidFill>
              </a:rPr>
              <a:t>num1</a:t>
            </a:r>
            <a:r>
              <a:rPr lang="zh-CN" altLang="en-US" sz="2000" b="1" dirty="0">
                <a:solidFill>
                  <a:srgbClr val="C00000"/>
                </a:solidFill>
              </a:rPr>
              <a:t>和</a:t>
            </a:r>
            <a:r>
              <a:rPr lang="en-US" altLang="zh-CN" sz="2000" b="1" dirty="0">
                <a:solidFill>
                  <a:srgbClr val="C00000"/>
                </a:solidFill>
              </a:rPr>
              <a:t>num2</a:t>
            </a:r>
            <a:r>
              <a:rPr lang="zh-CN" altLang="en-US" sz="2000" b="1" dirty="0">
                <a:solidFill>
                  <a:srgbClr val="C00000"/>
                </a:solidFill>
              </a:rPr>
              <a:t>的值分别为多少呢？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02270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6" grpId="0" animBg="1"/>
      <p:bldP spid="658" grpId="0" animBg="1"/>
      <p:bldP spid="660" grpId="0" animBg="1"/>
      <p:bldP spid="662" grpId="0" animBg="1"/>
      <p:bldP spid="696" grpId="0" animBg="1"/>
      <p:bldP spid="702" grpId="0" animBg="1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4" name="table 7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634667"/>
              </p:ext>
            </p:extLst>
          </p:nvPr>
        </p:nvGraphicFramePr>
        <p:xfrm>
          <a:off x="2095381" y="2519385"/>
          <a:ext cx="3088639" cy="1170304"/>
        </p:xfrm>
        <a:graphic>
          <a:graphicData uri="http://schemas.openxmlformats.org/drawingml/2006/table">
            <a:tbl>
              <a:tblPr>
                <a:solidFill>
                  <a:srgbClr val="D9D9D9"/>
                </a:solidFill>
              </a:tblPr>
              <a:tblGrid>
                <a:gridCol w="3088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703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400" dirty="0"/>
                    </a:p>
                    <a:p>
                      <a:pPr marL="80010" algn="l" rtl="0" eaLnBrk="0">
                        <a:lnSpc>
                          <a:spcPts val="4230"/>
                        </a:lnSpc>
                        <a:spcBef>
                          <a:spcPts val="5"/>
                        </a:spcBef>
                      </a:pPr>
                      <a:r>
                        <a:rPr sz="3200" kern="0" spc="-50" dirty="0" err="1">
                          <a:solidFill>
                            <a:srgbClr val="CF4C7D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int</a:t>
                      </a:r>
                      <a:r>
                        <a:rPr sz="3200" kern="0" spc="330" dirty="0">
                          <a:solidFill>
                            <a:srgbClr val="CF4C7D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 </a:t>
                      </a:r>
                      <a:r>
                        <a:rPr sz="3200" kern="0" spc="-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num1=</a:t>
                      </a:r>
                      <a:r>
                        <a:rPr sz="3200" kern="0" spc="-50" dirty="0">
                          <a:solidFill>
                            <a:srgbClr val="0070C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1</a:t>
                      </a:r>
                      <a:r>
                        <a:rPr sz="3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;</a:t>
                      </a:r>
                      <a:endParaRPr lang="en-US" altLang="en-US" sz="3200" dirty="0"/>
                    </a:p>
                    <a:p>
                      <a:pPr marL="77470" algn="l" rtl="0" eaLnBrk="0">
                        <a:lnSpc>
                          <a:spcPct val="96000"/>
                        </a:lnSpc>
                        <a:spcBef>
                          <a:spcPts val="20"/>
                        </a:spcBef>
                      </a:pPr>
                      <a:r>
                        <a:rPr sz="3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num1=num1+</a:t>
                      </a:r>
                      <a:r>
                        <a:rPr sz="3200" kern="0" spc="-10" dirty="0">
                          <a:solidFill>
                            <a:srgbClr val="0070C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7</a:t>
                      </a:r>
                      <a:r>
                        <a:rPr sz="3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;</a:t>
                      </a:r>
                      <a:endParaRPr lang="en-US" altLang="en-US" sz="32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08" name="picture 7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501675" y="4610287"/>
            <a:ext cx="1568793" cy="1437741"/>
          </a:xfrm>
          <a:prstGeom prst="rect">
            <a:avLst/>
          </a:prstGeom>
        </p:spPr>
      </p:pic>
      <p:graphicFrame>
        <p:nvGraphicFramePr>
          <p:cNvPr id="710" name="table 7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422174"/>
              </p:ext>
            </p:extLst>
          </p:nvPr>
        </p:nvGraphicFramePr>
        <p:xfrm>
          <a:off x="2286000" y="4298943"/>
          <a:ext cx="2084070" cy="2004695"/>
        </p:xfrm>
        <a:graphic>
          <a:graphicData uri="http://schemas.openxmlformats.org/drawingml/2006/table">
            <a:tbl>
              <a:tblPr/>
              <a:tblGrid>
                <a:gridCol w="2084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046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521970" algn="l" rtl="0" eaLnBrk="0">
                        <a:lnSpc>
                          <a:spcPct val="73000"/>
                        </a:lnSpc>
                      </a:pPr>
                      <a:r>
                        <a:rPr sz="36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num1</a:t>
                      </a:r>
                      <a:endParaRPr lang="en-US" altLang="en-US" sz="3600" dirty="0"/>
                    </a:p>
                  </a:txBody>
                  <a:tcPr marL="0" marR="0" marT="0" marB="0">
                    <a:lnL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12" name="picture 7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114977" y="4705406"/>
            <a:ext cx="1581457" cy="1454217"/>
          </a:xfrm>
          <a:prstGeom prst="rect">
            <a:avLst/>
          </a:prstGeom>
        </p:spPr>
      </p:pic>
      <p:sp>
        <p:nvSpPr>
          <p:cNvPr id="714" name="rect"/>
          <p:cNvSpPr/>
          <p:nvPr/>
        </p:nvSpPr>
        <p:spPr>
          <a:xfrm>
            <a:off x="5473938" y="4699428"/>
            <a:ext cx="818222" cy="626008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16" name="rect"/>
          <p:cNvSpPr/>
          <p:nvPr/>
        </p:nvSpPr>
        <p:spPr>
          <a:xfrm>
            <a:off x="5467570" y="4693066"/>
            <a:ext cx="833670" cy="640811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18" name="rect"/>
          <p:cNvSpPr/>
          <p:nvPr/>
        </p:nvSpPr>
        <p:spPr>
          <a:xfrm>
            <a:off x="5074525" y="4565198"/>
            <a:ext cx="860876" cy="668080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20" name="rect"/>
          <p:cNvSpPr/>
          <p:nvPr/>
        </p:nvSpPr>
        <p:spPr>
          <a:xfrm>
            <a:off x="5063779" y="4552687"/>
            <a:ext cx="833670" cy="640811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722" name="table 7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279508"/>
              </p:ext>
            </p:extLst>
          </p:nvPr>
        </p:nvGraphicFramePr>
        <p:xfrm>
          <a:off x="4833587" y="4320540"/>
          <a:ext cx="2083434" cy="2004060"/>
        </p:xfrm>
        <a:graphic>
          <a:graphicData uri="http://schemas.openxmlformats.org/drawingml/2006/table">
            <a:tbl>
              <a:tblPr/>
              <a:tblGrid>
                <a:gridCol w="2083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040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4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229870" algn="l" rtl="0" eaLnBrk="0">
                        <a:lnSpc>
                          <a:spcPct val="95000"/>
                        </a:lnSpc>
                        <a:tabLst>
                          <a:tab pos="565785" algn="l"/>
                        </a:tabLst>
                      </a:pPr>
                      <a:r>
                        <a:rPr sz="3600" kern="0" spc="0" dirty="0">
                          <a:solidFill>
                            <a:srgbClr val="80808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	</a:t>
                      </a:r>
                      <a:r>
                        <a:rPr sz="3600" kern="0" spc="-160" dirty="0">
                          <a:solidFill>
                            <a:srgbClr val="80808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8</a:t>
                      </a:r>
                      <a:r>
                        <a:rPr sz="3600" kern="0" spc="100" dirty="0">
                          <a:solidFill>
                            <a:srgbClr val="80808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</a:t>
                      </a:r>
                      <a:r>
                        <a:rPr sz="3600" kern="0" spc="-160" dirty="0">
                          <a:solidFill>
                            <a:srgbClr val="80808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7</a:t>
                      </a:r>
                      <a:r>
                        <a:rPr sz="3600" kern="0" spc="0" dirty="0">
                          <a:solidFill>
                            <a:srgbClr val="80808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</a:t>
                      </a:r>
                      <a:endParaRPr lang="en-US" altLang="en-US" sz="36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900" dirty="0"/>
                    </a:p>
                    <a:p>
                      <a:pPr marL="579120" algn="l" rtl="0" eaLnBrk="0">
                        <a:lnSpc>
                          <a:spcPct val="73000"/>
                        </a:lnSpc>
                        <a:spcBef>
                          <a:spcPts val="0"/>
                        </a:spcBef>
                      </a:pPr>
                      <a:r>
                        <a:rPr sz="36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num1</a:t>
                      </a:r>
                      <a:endParaRPr lang="en-US" altLang="en-US" sz="3600" dirty="0"/>
                    </a:p>
                  </a:txBody>
                  <a:tcPr marL="0" marR="0" marT="0" marB="0">
                    <a:lnL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24" name="picture 7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788215" y="4607239"/>
            <a:ext cx="1569292" cy="1455305"/>
          </a:xfrm>
          <a:prstGeom prst="rect">
            <a:avLst/>
          </a:prstGeom>
        </p:spPr>
      </p:pic>
      <p:graphicFrame>
        <p:nvGraphicFramePr>
          <p:cNvPr id="726" name="table 7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662614"/>
              </p:ext>
            </p:extLst>
          </p:nvPr>
        </p:nvGraphicFramePr>
        <p:xfrm>
          <a:off x="7399732" y="4312314"/>
          <a:ext cx="2083434" cy="2004060"/>
        </p:xfrm>
        <a:graphic>
          <a:graphicData uri="http://schemas.openxmlformats.org/drawingml/2006/table">
            <a:tbl>
              <a:tblPr/>
              <a:tblGrid>
                <a:gridCol w="2083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040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marL="663575" algn="l" rtl="0" eaLnBrk="0">
                        <a:lnSpc>
                          <a:spcPct val="73000"/>
                        </a:lnSpc>
                        <a:spcBef>
                          <a:spcPts val="0"/>
                        </a:spcBef>
                      </a:pPr>
                      <a:r>
                        <a:rPr sz="36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num1</a:t>
                      </a:r>
                      <a:endParaRPr lang="en-US" altLang="en-US" sz="3600" dirty="0"/>
                    </a:p>
                  </a:txBody>
                  <a:tcPr marL="0" marR="0" marT="0" marB="0">
                    <a:lnL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30" name="textbox 730"/>
          <p:cNvSpPr/>
          <p:nvPr/>
        </p:nvSpPr>
        <p:spPr>
          <a:xfrm>
            <a:off x="2983433" y="1640884"/>
            <a:ext cx="5003800" cy="2768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800" dirty="0"/>
          </a:p>
        </p:txBody>
      </p:sp>
      <p:graphicFrame>
        <p:nvGraphicFramePr>
          <p:cNvPr id="732" name="table 7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75091"/>
              </p:ext>
            </p:extLst>
          </p:nvPr>
        </p:nvGraphicFramePr>
        <p:xfrm>
          <a:off x="2888331" y="4599068"/>
          <a:ext cx="833120" cy="662432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83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28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</a:pPr>
                      <a:endParaRPr lang="en-US" altLang="en-US" sz="1000" dirty="0"/>
                    </a:p>
                    <a:p>
                      <a:pPr marL="339090" algn="l" rtl="0" eaLnBrk="0">
                        <a:lnSpc>
                          <a:spcPct val="67000"/>
                        </a:lnSpc>
                        <a:spcBef>
                          <a:spcPts val="0"/>
                        </a:spcBef>
                      </a:pPr>
                      <a:r>
                        <a:rPr sz="3600" kern="0" spc="-20" dirty="0">
                          <a:solidFill>
                            <a:srgbClr val="80808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1</a:t>
                      </a:r>
                      <a:endParaRPr lang="en-US" altLang="en-US" sz="3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4" name="table 7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921311"/>
              </p:ext>
            </p:extLst>
          </p:nvPr>
        </p:nvGraphicFramePr>
        <p:xfrm>
          <a:off x="8128439" y="4595985"/>
          <a:ext cx="833119" cy="628015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833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28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368300" algn="l" rtl="0" eaLnBrk="0">
                        <a:lnSpc>
                          <a:spcPct val="73000"/>
                        </a:lnSpc>
                      </a:pPr>
                      <a:r>
                        <a:rPr sz="3600" kern="0" spc="-20" dirty="0">
                          <a:solidFill>
                            <a:srgbClr val="80808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8</a:t>
                      </a:r>
                      <a:endParaRPr lang="en-US" altLang="en-US" sz="3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变量赋值</a:t>
            </a:r>
          </a:p>
        </p:txBody>
      </p:sp>
      <p:sp>
        <p:nvSpPr>
          <p:cNvPr id="2" name="矩形 1"/>
          <p:cNvSpPr/>
          <p:nvPr/>
        </p:nvSpPr>
        <p:spPr>
          <a:xfrm>
            <a:off x="2133600" y="1596765"/>
            <a:ext cx="81692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/>
              <a:t>你能试着分析一下这两条赋值语句的赋值过程吗？</a:t>
            </a:r>
          </a:p>
        </p:txBody>
      </p:sp>
      <p:cxnSp>
        <p:nvCxnSpPr>
          <p:cNvPr id="32" name="肘形连接符 31"/>
          <p:cNvCxnSpPr/>
          <p:nvPr/>
        </p:nvCxnSpPr>
        <p:spPr>
          <a:xfrm>
            <a:off x="3695581" y="3537971"/>
            <a:ext cx="2954367" cy="496039"/>
          </a:xfrm>
          <a:prstGeom prst="bentConnector3">
            <a:avLst>
              <a:gd name="adj1" fmla="val -96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6" name="图片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20" y="3478470"/>
            <a:ext cx="1220817" cy="788730"/>
          </a:xfrm>
          <a:prstGeom prst="rect">
            <a:avLst/>
          </a:prstGeom>
        </p:spPr>
      </p:pic>
      <p:cxnSp>
        <p:nvCxnSpPr>
          <p:cNvPr id="51" name="肘形连接符 50"/>
          <p:cNvCxnSpPr/>
          <p:nvPr/>
        </p:nvCxnSpPr>
        <p:spPr>
          <a:xfrm flipV="1">
            <a:off x="2596316" y="3080089"/>
            <a:ext cx="4756865" cy="187365"/>
          </a:xfrm>
          <a:prstGeom prst="bentConnector3">
            <a:avLst>
              <a:gd name="adj1" fmla="val 61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7657981" y="2814563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/>
              <a:t>覆盖</a:t>
            </a:r>
          </a:p>
        </p:txBody>
      </p:sp>
    </p:spTree>
    <p:extLst>
      <p:ext uri="{BB962C8B-B14F-4D97-AF65-F5344CB8AC3E}">
        <p14:creationId xmlns:p14="http://schemas.microsoft.com/office/powerpoint/2010/main" val="120223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4" name="table 7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557370"/>
              </p:ext>
            </p:extLst>
          </p:nvPr>
        </p:nvGraphicFramePr>
        <p:xfrm>
          <a:off x="4419600" y="1752600"/>
          <a:ext cx="3088639" cy="1170304"/>
        </p:xfrm>
        <a:graphic>
          <a:graphicData uri="http://schemas.openxmlformats.org/drawingml/2006/table">
            <a:tbl>
              <a:tblPr>
                <a:solidFill>
                  <a:srgbClr val="D9D9D9"/>
                </a:solidFill>
              </a:tblPr>
              <a:tblGrid>
                <a:gridCol w="3088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703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400" dirty="0"/>
                    </a:p>
                    <a:p>
                      <a:pPr marL="80010" algn="l" rtl="0" eaLnBrk="0">
                        <a:lnSpc>
                          <a:spcPts val="4230"/>
                        </a:lnSpc>
                        <a:spcBef>
                          <a:spcPts val="5"/>
                        </a:spcBef>
                      </a:pPr>
                      <a:r>
                        <a:rPr sz="3200" kern="0" spc="-50" dirty="0" err="1">
                          <a:solidFill>
                            <a:srgbClr val="CF4C7D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int</a:t>
                      </a:r>
                      <a:r>
                        <a:rPr sz="3200" kern="0" spc="330" dirty="0">
                          <a:solidFill>
                            <a:srgbClr val="CF4C7D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 </a:t>
                      </a:r>
                      <a:r>
                        <a:rPr sz="3200" kern="0" spc="-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num1=</a:t>
                      </a:r>
                      <a:r>
                        <a:rPr sz="3200" kern="0" spc="-50" dirty="0">
                          <a:solidFill>
                            <a:srgbClr val="0070C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1</a:t>
                      </a:r>
                      <a:r>
                        <a:rPr sz="3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;</a:t>
                      </a:r>
                      <a:endParaRPr lang="en-US" altLang="en-US" sz="3200" dirty="0"/>
                    </a:p>
                    <a:p>
                      <a:pPr marL="77470" algn="l" rtl="0" eaLnBrk="0">
                        <a:lnSpc>
                          <a:spcPct val="96000"/>
                        </a:lnSpc>
                        <a:spcBef>
                          <a:spcPts val="20"/>
                        </a:spcBef>
                      </a:pPr>
                      <a:r>
                        <a:rPr sz="3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num1=num1+</a:t>
                      </a:r>
                      <a:r>
                        <a:rPr sz="3200" kern="0" spc="-10" dirty="0">
                          <a:solidFill>
                            <a:srgbClr val="0070C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7</a:t>
                      </a:r>
                      <a:r>
                        <a:rPr sz="3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;</a:t>
                      </a:r>
                      <a:endParaRPr lang="en-US" altLang="en-US" sz="32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变量赋值</a:t>
            </a:r>
          </a:p>
        </p:txBody>
      </p:sp>
      <p:sp>
        <p:nvSpPr>
          <p:cNvPr id="3" name="矩形 2"/>
          <p:cNvSpPr/>
          <p:nvPr/>
        </p:nvSpPr>
        <p:spPr>
          <a:xfrm>
            <a:off x="1033147" y="3276600"/>
            <a:ext cx="10439400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像这种需要给</a:t>
            </a:r>
            <a:r>
              <a:rPr lang="zh-CN" altLang="en-US" sz="2800" b="1" dirty="0">
                <a:solidFill>
                  <a:srgbClr val="C00000"/>
                </a:solidFill>
                <a:latin typeface="Consolas" panose="020B0609020204030204" pitchFamily="49" charset="0"/>
              </a:rPr>
              <a:t>变量自身加上某个数值</a:t>
            </a:r>
            <a:r>
              <a:rPr lang="zh-CN" altLang="en-US" sz="2800" dirty="0">
                <a:latin typeface="Consolas" panose="020B0609020204030204" pitchFamily="49" charset="0"/>
              </a:rPr>
              <a:t>的操作</a:t>
            </a:r>
            <a:endParaRPr lang="en-US" altLang="zh-CN" sz="28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有一种简便写法</a:t>
            </a:r>
            <a:r>
              <a:rPr lang="en-US" altLang="zh-CN" sz="2800" dirty="0">
                <a:latin typeface="Consolas" panose="020B0609020204030204" pitchFamily="49" charset="0"/>
              </a:rPr>
              <a:t>:</a:t>
            </a:r>
            <a:r>
              <a:rPr lang="en-US" altLang="zh-CN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num1 += 7</a:t>
            </a:r>
            <a:r>
              <a:rPr lang="en-US" altLang="zh-CN" sz="2800" dirty="0">
                <a:latin typeface="Consolas" panose="020B0609020204030204" pitchFamily="49" charset="0"/>
              </a:rPr>
              <a:t>,</a:t>
            </a:r>
            <a:r>
              <a:rPr lang="zh-CN" altLang="en-US" sz="2800" dirty="0">
                <a:latin typeface="Consolas" panose="020B0609020204030204" pitchFamily="49" charset="0"/>
              </a:rPr>
              <a:t>他的意思与</a:t>
            </a:r>
            <a:r>
              <a:rPr lang="en-US" altLang="zh-CN" sz="2800" dirty="0">
                <a:latin typeface="Consolas" panose="020B0609020204030204" pitchFamily="49" charset="0"/>
              </a:rPr>
              <a:t>num1=num1+7</a:t>
            </a:r>
            <a:r>
              <a:rPr lang="zh-CN" altLang="en-US" sz="2800" dirty="0">
                <a:latin typeface="Consolas" panose="020B0609020204030204" pitchFamily="49" charset="0"/>
              </a:rPr>
              <a:t>是一致的</a:t>
            </a:r>
          </a:p>
        </p:txBody>
      </p:sp>
      <p:sp>
        <p:nvSpPr>
          <p:cNvPr id="4" name="矩形 3"/>
          <p:cNvSpPr/>
          <p:nvPr/>
        </p:nvSpPr>
        <p:spPr>
          <a:xfrm>
            <a:off x="1033147" y="4876800"/>
            <a:ext cx="10439400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a += b </a:t>
            </a:r>
            <a:r>
              <a:rPr lang="zh-CN" altLang="en-US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是 </a:t>
            </a:r>
            <a:r>
              <a:rPr lang="en-US" altLang="zh-CN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a = a + b </a:t>
            </a:r>
            <a:r>
              <a:rPr lang="zh-CN" altLang="en-US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的简写形式</a:t>
            </a:r>
            <a:r>
              <a:rPr lang="zh-CN" altLang="en-US" sz="2800" dirty="0">
                <a:latin typeface="Consolas" panose="020B0609020204030204" pitchFamily="49" charset="0"/>
              </a:rPr>
              <a:t>，目的是让代码更简洁，减少重复书写变量名。（</a:t>
            </a:r>
            <a:r>
              <a:rPr lang="zh-CN" altLang="en-US" sz="2800" b="1" dirty="0">
                <a:solidFill>
                  <a:srgbClr val="C00000"/>
                </a:solidFill>
                <a:latin typeface="Consolas" panose="020B0609020204030204" pitchFamily="49" charset="0"/>
              </a:rPr>
              <a:t>书本</a:t>
            </a:r>
            <a:r>
              <a:rPr lang="en-US" altLang="zh-CN" sz="2800" b="1" dirty="0">
                <a:solidFill>
                  <a:srgbClr val="C00000"/>
                </a:solidFill>
                <a:latin typeface="Consolas" panose="020B0609020204030204" pitchFamily="49" charset="0"/>
              </a:rPr>
              <a:t>P10 </a:t>
            </a:r>
            <a:r>
              <a:rPr lang="zh-CN" altLang="en-US" sz="2800" b="1" dirty="0">
                <a:solidFill>
                  <a:srgbClr val="C00000"/>
                </a:solidFill>
                <a:latin typeface="Consolas" panose="020B0609020204030204" pitchFamily="49" charset="0"/>
              </a:rPr>
              <a:t>第六自然段</a:t>
            </a:r>
            <a:r>
              <a:rPr lang="zh-CN" altLang="en-US" sz="2800" dirty="0">
                <a:latin typeface="Consolas" panose="020B0609020204030204" pitchFamily="49" charset="0"/>
              </a:rPr>
              <a:t>）</a:t>
            </a:r>
          </a:p>
        </p:txBody>
      </p:sp>
      <p:sp>
        <p:nvSpPr>
          <p:cNvPr id="2" name="矩形 1"/>
          <p:cNvSpPr/>
          <p:nvPr/>
        </p:nvSpPr>
        <p:spPr>
          <a:xfrm>
            <a:off x="838200" y="2106919"/>
            <a:ext cx="3432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变量自身加上某个数值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: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46605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变量赋值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42" y="1447800"/>
            <a:ext cx="5761965" cy="4638462"/>
          </a:xfrm>
          <a:prstGeom prst="rect">
            <a:avLst/>
          </a:prstGeom>
        </p:spPr>
      </p:pic>
      <p:sp>
        <p:nvSpPr>
          <p:cNvPr id="7" name="右箭头 6"/>
          <p:cNvSpPr/>
          <p:nvPr/>
        </p:nvSpPr>
        <p:spPr>
          <a:xfrm>
            <a:off x="7415242" y="5334000"/>
            <a:ext cx="914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558242" y="5301734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Roboto" panose="02000000000000000000" pitchFamily="2" charset="0"/>
              </a:rPr>
              <a:t>这两个暂时无需考虑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7872442" y="1600200"/>
            <a:ext cx="2393604" cy="33570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err="1">
                <a:latin typeface="Consolas" panose="020B0609020204030204" pitchFamily="49" charset="0"/>
              </a:rPr>
              <a:t>int</a:t>
            </a:r>
            <a:r>
              <a:rPr lang="en-US" altLang="zh-CN" sz="2400" dirty="0">
                <a:latin typeface="Consolas" panose="020B0609020204030204" pitchFamily="49" charset="0"/>
              </a:rPr>
              <a:t> </a:t>
            </a:r>
            <a:r>
              <a:rPr lang="en-US" altLang="zh-CN" sz="2400" dirty="0" err="1">
                <a:latin typeface="Consolas" panose="020B0609020204030204" pitchFamily="49" charset="0"/>
              </a:rPr>
              <a:t>num</a:t>
            </a:r>
            <a:r>
              <a:rPr lang="en-US" altLang="zh-CN" sz="2400" dirty="0">
                <a:latin typeface="Consolas" panose="020B0609020204030204" pitchFamily="49" charset="0"/>
              </a:rPr>
              <a:t> = 10;</a:t>
            </a:r>
          </a:p>
          <a:p>
            <a:pPr>
              <a:lnSpc>
                <a:spcPct val="150000"/>
              </a:lnSpc>
            </a:pPr>
            <a:r>
              <a:rPr lang="en-US" altLang="zh-CN" sz="2400" dirty="0" err="1">
                <a:latin typeface="Consolas" panose="020B0609020204030204" pitchFamily="49" charset="0"/>
              </a:rPr>
              <a:t>num</a:t>
            </a:r>
            <a:r>
              <a:rPr lang="en-US" altLang="zh-CN" sz="2400" dirty="0">
                <a:latin typeface="Consolas" panose="020B0609020204030204" pitchFamily="49" charset="0"/>
              </a:rPr>
              <a:t> += 5;</a:t>
            </a:r>
          </a:p>
          <a:p>
            <a:pPr>
              <a:lnSpc>
                <a:spcPct val="150000"/>
              </a:lnSpc>
            </a:pPr>
            <a:r>
              <a:rPr lang="en-US" altLang="zh-CN" sz="2400" dirty="0" err="1">
                <a:latin typeface="Consolas" panose="020B0609020204030204" pitchFamily="49" charset="0"/>
              </a:rPr>
              <a:t>num</a:t>
            </a:r>
            <a:r>
              <a:rPr lang="en-US" altLang="zh-CN" sz="2400" dirty="0">
                <a:latin typeface="Consolas" panose="020B0609020204030204" pitchFamily="49" charset="0"/>
              </a:rPr>
              <a:t> -= 3;</a:t>
            </a:r>
          </a:p>
          <a:p>
            <a:pPr>
              <a:lnSpc>
                <a:spcPct val="150000"/>
              </a:lnSpc>
            </a:pPr>
            <a:r>
              <a:rPr lang="en-US" altLang="zh-CN" sz="2400" dirty="0" err="1">
                <a:latin typeface="Consolas" panose="020B0609020204030204" pitchFamily="49" charset="0"/>
              </a:rPr>
              <a:t>num</a:t>
            </a:r>
            <a:r>
              <a:rPr lang="en-US" altLang="zh-CN" sz="2400" dirty="0">
                <a:latin typeface="Consolas" panose="020B0609020204030204" pitchFamily="49" charset="0"/>
              </a:rPr>
              <a:t> *= 2;</a:t>
            </a:r>
          </a:p>
          <a:p>
            <a:pPr>
              <a:lnSpc>
                <a:spcPct val="150000"/>
              </a:lnSpc>
            </a:pPr>
            <a:r>
              <a:rPr lang="en-US" altLang="zh-CN" sz="2400" dirty="0" err="1">
                <a:latin typeface="Consolas" panose="020B0609020204030204" pitchFamily="49" charset="0"/>
              </a:rPr>
              <a:t>num</a:t>
            </a:r>
            <a:r>
              <a:rPr lang="en-US" altLang="zh-CN" sz="2400" dirty="0">
                <a:latin typeface="Consolas" panose="020B0609020204030204" pitchFamily="49" charset="0"/>
              </a:rPr>
              <a:t> /= 3;</a:t>
            </a:r>
          </a:p>
          <a:p>
            <a:pPr>
              <a:lnSpc>
                <a:spcPct val="150000"/>
              </a:lnSpc>
            </a:pPr>
            <a:r>
              <a:rPr lang="en-US" altLang="zh-CN" sz="2400" dirty="0" err="1">
                <a:latin typeface="Consolas" panose="020B0609020204030204" pitchFamily="49" charset="0"/>
              </a:rPr>
              <a:t>num</a:t>
            </a:r>
            <a:r>
              <a:rPr lang="en-US" altLang="zh-CN" sz="2400" dirty="0">
                <a:latin typeface="Consolas" panose="020B0609020204030204" pitchFamily="49" charset="0"/>
              </a:rPr>
              <a:t> %= 5;</a:t>
            </a:r>
          </a:p>
        </p:txBody>
      </p:sp>
    </p:spTree>
    <p:extLst>
      <p:ext uri="{BB962C8B-B14F-4D97-AF65-F5344CB8AC3E}">
        <p14:creationId xmlns:p14="http://schemas.microsoft.com/office/powerpoint/2010/main" val="354078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变量自增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89613" y="1371600"/>
            <a:ext cx="9906000" cy="16939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在 C++ 中，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如果想要让一个变量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+1 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或者 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-1</a:t>
            </a:r>
            <a:r>
              <a:rPr lang="zh-CN" altLang="en-US" sz="2400" dirty="0"/>
              <a:t> 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有快速的写法：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++ 和 -- 运算符，分别用于让变量的值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加 1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或 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减 1</a:t>
            </a:r>
            <a:r>
              <a:rPr kumimoji="0" lang="zh-CN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，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必须和变量一起配合使用。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074598" y="3284012"/>
            <a:ext cx="4800600" cy="2811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++ 自增运算符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让变量的值增加 1，等价于 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变量 = 变量 + 1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int a = 5; 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a++; // a 变成 6 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++a; // a 变成 7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316804" y="3288052"/>
            <a:ext cx="4678809" cy="28079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-- 自减运算符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让变量的值减少 1，等价于 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变量 = 变量 - 1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int b = 8; 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b--; // b 变成 7 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--b; // b 变成 6</a:t>
            </a:r>
          </a:p>
        </p:txBody>
      </p:sp>
    </p:spTree>
    <p:extLst>
      <p:ext uri="{BB962C8B-B14F-4D97-AF65-F5344CB8AC3E}">
        <p14:creationId xmlns:p14="http://schemas.microsoft.com/office/powerpoint/2010/main" val="17574171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762000" y="2590800"/>
            <a:ext cx="4800600" cy="18895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前置运算（++x / --x）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先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让变量加（或减）1，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再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使用它。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int x = 5; 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cout &lt;&lt; ++x &lt;&lt; endl; </a:t>
            </a:r>
            <a:endParaRPr kumimoji="0" lang="zh-CN" altLang="zh-CN" sz="2000" b="1" i="0" u="none" strike="noStrike" cap="none" normalizeH="0" baseline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91200" y="2359967"/>
            <a:ext cx="5715000" cy="23512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000" b="1" dirty="0">
                <a:latin typeface="Consolas" panose="020B0609020204030204" pitchFamily="49" charset="0"/>
              </a:rPr>
              <a:t>后置运算（x++ / x--）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000" b="1" dirty="0">
                <a:latin typeface="Consolas" panose="020B0609020204030204" pitchFamily="49" charset="0"/>
              </a:rPr>
              <a:t>先</a:t>
            </a:r>
            <a:r>
              <a:rPr lang="zh-CN" altLang="zh-CN" sz="2000" dirty="0">
                <a:latin typeface="Consolas" panose="020B0609020204030204" pitchFamily="49" charset="0"/>
              </a:rPr>
              <a:t> 使用变量的值，</a:t>
            </a:r>
            <a:r>
              <a:rPr lang="zh-CN" altLang="zh-CN" sz="2000" b="1" dirty="0">
                <a:latin typeface="Consolas" panose="020B0609020204030204" pitchFamily="49" charset="0"/>
              </a:rPr>
              <a:t>再</a:t>
            </a:r>
            <a:r>
              <a:rPr lang="zh-CN" altLang="zh-CN" sz="2000" dirty="0">
                <a:latin typeface="Consolas" panose="020B0609020204030204" pitchFamily="49" charset="0"/>
              </a:rPr>
              <a:t> 让变量加（或减）1。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latin typeface="Consolas" panose="020B0609020204030204" pitchFamily="49" charset="0"/>
              </a:rPr>
              <a:t>int y = 5; 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latin typeface="Consolas" panose="020B0609020204030204" pitchFamily="49" charset="0"/>
              </a:rPr>
              <a:t>cout &lt;&lt; y++ &lt;&lt; endl; 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latin typeface="Consolas" panose="020B0609020204030204" pitchFamily="49" charset="0"/>
              </a:rPr>
              <a:t>cout &lt;&lt; y &lt;&lt; endl; </a:t>
            </a:r>
          </a:p>
        </p:txBody>
      </p:sp>
      <p:sp>
        <p:nvSpPr>
          <p:cNvPr id="2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算术运算符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9A8EC86-41F2-C7FE-1EEC-710A68468DA2}"/>
              </a:ext>
            </a:extLst>
          </p:cNvPr>
          <p:cNvSpPr txBox="1"/>
          <p:nvPr/>
        </p:nvSpPr>
        <p:spPr>
          <a:xfrm>
            <a:off x="3771900" y="1482305"/>
            <a:ext cx="4038600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1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++ 和 -- 的两种使用方式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2767076-9491-A072-0F0F-FCF9E296633F}"/>
              </a:ext>
            </a:extLst>
          </p:cNvPr>
          <p:cNvSpPr txBox="1"/>
          <p:nvPr/>
        </p:nvSpPr>
        <p:spPr>
          <a:xfrm>
            <a:off x="1167765" y="5525870"/>
            <a:ext cx="388620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kumimoji="0" lang="zh-CN" altLang="zh-CN" sz="2400" b="1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输出 6（先加 1，再使用） </a:t>
            </a:r>
            <a:endParaRPr lang="zh-CN" altLang="en-US" sz="24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B4C5B2C-A4AB-2105-8EED-30E1742E5088}"/>
              </a:ext>
            </a:extLst>
          </p:cNvPr>
          <p:cNvSpPr txBox="1"/>
          <p:nvPr/>
        </p:nvSpPr>
        <p:spPr>
          <a:xfrm>
            <a:off x="6477000" y="5341203"/>
            <a:ext cx="4495800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Consolas" panose="020B0609020204030204" pitchFamily="49" charset="0"/>
              </a:rPr>
              <a:t>1. </a:t>
            </a:r>
            <a:r>
              <a:rPr lang="zh-CN" altLang="zh-CN" sz="2400" b="1" dirty="0">
                <a:latin typeface="Consolas" panose="020B0609020204030204" pitchFamily="49" charset="0"/>
              </a:rPr>
              <a:t>输出 5（先使用，再加 1）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r>
              <a:rPr lang="en-US" altLang="zh-CN" sz="2400" b="1" dirty="0">
                <a:latin typeface="Consolas" panose="020B0609020204030204" pitchFamily="49" charset="0"/>
              </a:rPr>
              <a:t>2. </a:t>
            </a:r>
            <a:r>
              <a:rPr lang="zh-CN" altLang="zh-CN" sz="2400" b="1" dirty="0">
                <a:latin typeface="Consolas" panose="020B0609020204030204" pitchFamily="49" charset="0"/>
              </a:rPr>
              <a:t>输出 6（y 已经加 1 了） </a:t>
            </a:r>
            <a:endParaRPr lang="zh-CN" altLang="en-US" sz="24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33800" y="1524000"/>
            <a:ext cx="387798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3600" dirty="0"/>
              <a:t>分别会输出什么？</a:t>
            </a: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算术运算符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353B97E-72F7-CBCA-4529-2CC16A8EC09D}"/>
              </a:ext>
            </a:extLst>
          </p:cNvPr>
          <p:cNvSpPr txBox="1"/>
          <p:nvPr/>
        </p:nvSpPr>
        <p:spPr>
          <a:xfrm>
            <a:off x="914400" y="2743201"/>
            <a:ext cx="4724401" cy="17309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num1 = </a:t>
            </a:r>
            <a:r>
              <a:rPr lang="pt-BR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num2 = num1++;</a:t>
            </a:r>
          </a:p>
          <a:p>
            <a:pPr>
              <a:lnSpc>
                <a:spcPct val="150000"/>
              </a:lnSpc>
            </a:pP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cout&lt;&lt; num1</a:t>
            </a:r>
            <a:r>
              <a:rPr lang="pt-BR" altLang="zh-CN" sz="2400">
                <a:solidFill>
                  <a:srgbClr val="000000"/>
                </a:solidFill>
                <a:latin typeface="Consolas" panose="020B0609020204030204" pitchFamily="49" charset="0"/>
              </a:rPr>
              <a:t>&lt;&lt; “ ” 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&lt;&lt; num2;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6B5EB0C-1063-BC53-3B2B-CDFFA12A7DDE}"/>
              </a:ext>
            </a:extLst>
          </p:cNvPr>
          <p:cNvSpPr txBox="1"/>
          <p:nvPr/>
        </p:nvSpPr>
        <p:spPr>
          <a:xfrm>
            <a:off x="6248400" y="2743200"/>
            <a:ext cx="4724401" cy="17309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num1 = </a:t>
            </a:r>
            <a:r>
              <a:rPr lang="pt-BR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num2 = ++num1;</a:t>
            </a:r>
          </a:p>
          <a:p>
            <a:pPr>
              <a:lnSpc>
                <a:spcPct val="150000"/>
              </a:lnSpc>
            </a:pP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cout&lt;&lt; num1</a:t>
            </a:r>
            <a:r>
              <a:rPr lang="pt-BR" altLang="zh-CN" sz="2400">
                <a:solidFill>
                  <a:srgbClr val="000000"/>
                </a:solidFill>
                <a:latin typeface="Consolas" panose="020B0609020204030204" pitchFamily="49" charset="0"/>
              </a:rPr>
              <a:t>&lt;&lt; “ ” 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&lt;&lt; num2;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5F42D45-7280-6C9C-E28F-23853E869FB0}"/>
              </a:ext>
            </a:extLst>
          </p:cNvPr>
          <p:cNvSpPr txBox="1"/>
          <p:nvPr/>
        </p:nvSpPr>
        <p:spPr>
          <a:xfrm>
            <a:off x="1966093" y="5161758"/>
            <a:ext cx="1694538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altLang="zh-CN" sz="4000" b="1" dirty="0">
                <a:solidFill>
                  <a:srgbClr val="C00000"/>
                </a:solidFill>
                <a:latin typeface="Consolas" panose="020B0609020204030204" pitchFamily="49" charset="0"/>
              </a:rPr>
              <a:t>1 0</a:t>
            </a:r>
            <a:endParaRPr lang="zh-CN" altLang="en-US" sz="4000" b="1" dirty="0">
              <a:solidFill>
                <a:srgbClr val="C0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460A35A-0235-A606-58B6-0E218E6DE4D0}"/>
              </a:ext>
            </a:extLst>
          </p:cNvPr>
          <p:cNvSpPr txBox="1"/>
          <p:nvPr/>
        </p:nvSpPr>
        <p:spPr>
          <a:xfrm>
            <a:off x="7763331" y="5197909"/>
            <a:ext cx="1694538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altLang="zh-CN" sz="4000" b="1" dirty="0">
                <a:solidFill>
                  <a:srgbClr val="C00000"/>
                </a:solidFill>
                <a:latin typeface="Consolas" panose="020B0609020204030204" pitchFamily="49" charset="0"/>
              </a:rPr>
              <a:t>1 1</a:t>
            </a:r>
            <a:endParaRPr lang="zh-CN" altLang="en-US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78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0" name="picture 7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32652" y="1652487"/>
            <a:ext cx="662668" cy="633513"/>
          </a:xfrm>
          <a:prstGeom prst="rect">
            <a:avLst/>
          </a:prstGeom>
        </p:spPr>
      </p:pic>
      <p:graphicFrame>
        <p:nvGraphicFramePr>
          <p:cNvPr id="742" name="table 7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6042866"/>
              </p:ext>
            </p:extLst>
          </p:nvPr>
        </p:nvGraphicFramePr>
        <p:xfrm>
          <a:off x="3115132" y="4299418"/>
          <a:ext cx="2449829" cy="807085"/>
        </p:xfrm>
        <a:graphic>
          <a:graphicData uri="http://schemas.openxmlformats.org/drawingml/2006/table">
            <a:tbl>
              <a:tblPr>
                <a:solidFill>
                  <a:srgbClr val="D9D9D9"/>
                </a:solidFill>
              </a:tblPr>
              <a:tblGrid>
                <a:gridCol w="24498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070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290195" algn="l" rtl="0" eaLnBrk="0">
                        <a:lnSpc>
                          <a:spcPct val="74000"/>
                        </a:lnSpc>
                      </a:pPr>
                      <a:r>
                        <a:rPr sz="4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a=a+1;</a:t>
                      </a:r>
                      <a:endParaRPr lang="en-US" altLang="en-US" sz="40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44" name="table 7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657684"/>
              </p:ext>
            </p:extLst>
          </p:nvPr>
        </p:nvGraphicFramePr>
        <p:xfrm>
          <a:off x="6092825" y="4295755"/>
          <a:ext cx="2441575" cy="804545"/>
        </p:xfrm>
        <a:graphic>
          <a:graphicData uri="http://schemas.openxmlformats.org/drawingml/2006/table">
            <a:tbl>
              <a:tblPr>
                <a:solidFill>
                  <a:srgbClr val="D9D9D9"/>
                </a:solidFill>
              </a:tblPr>
              <a:tblGrid>
                <a:gridCol w="2441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045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330200" algn="l" rtl="0" eaLnBrk="0">
                        <a:lnSpc>
                          <a:spcPts val="3030"/>
                        </a:lnSpc>
                      </a:pPr>
                      <a:r>
                        <a:rPr sz="4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x+y=z;</a:t>
                      </a:r>
                      <a:endParaRPr lang="en-US" altLang="en-US" sz="40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46" name="table 7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201228"/>
              </p:ext>
            </p:extLst>
          </p:nvPr>
        </p:nvGraphicFramePr>
        <p:xfrm>
          <a:off x="6092825" y="3124200"/>
          <a:ext cx="2433955" cy="801370"/>
        </p:xfrm>
        <a:graphic>
          <a:graphicData uri="http://schemas.openxmlformats.org/drawingml/2006/table">
            <a:tbl>
              <a:tblPr>
                <a:solidFill>
                  <a:srgbClr val="D9D9D9"/>
                </a:solidFill>
              </a:tblPr>
              <a:tblGrid>
                <a:gridCol w="2433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013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1000" dirty="0"/>
                    </a:p>
                    <a:p>
                      <a:pPr marL="34163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4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a=b+c;</a:t>
                      </a:r>
                      <a:endParaRPr lang="en-US" altLang="en-US" sz="40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48" name="table 7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995781"/>
              </p:ext>
            </p:extLst>
          </p:nvPr>
        </p:nvGraphicFramePr>
        <p:xfrm>
          <a:off x="3139262" y="3121427"/>
          <a:ext cx="2425699" cy="798829"/>
        </p:xfrm>
        <a:graphic>
          <a:graphicData uri="http://schemas.openxmlformats.org/drawingml/2006/table">
            <a:tbl>
              <a:tblPr>
                <a:solidFill>
                  <a:srgbClr val="D9D9D9"/>
                </a:solidFill>
              </a:tblPr>
              <a:tblGrid>
                <a:gridCol w="242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88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346710" algn="l" rtl="0" eaLnBrk="0">
                        <a:lnSpc>
                          <a:spcPct val="74000"/>
                        </a:lnSpc>
                      </a:pPr>
                      <a:r>
                        <a:rPr sz="4000" kern="0" spc="-50" dirty="0">
                          <a:solidFill>
                            <a:srgbClr val="CF4C7D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23</a:t>
                      </a:r>
                      <a:r>
                        <a:rPr sz="40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=a;</a:t>
                      </a:r>
                      <a:endParaRPr lang="en-US" altLang="en-US" sz="40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50" name="textbox 750"/>
          <p:cNvSpPr/>
          <p:nvPr/>
        </p:nvSpPr>
        <p:spPr>
          <a:xfrm>
            <a:off x="3200400" y="1737361"/>
            <a:ext cx="1839595" cy="518159"/>
          </a:xfrm>
          <a:prstGeom prst="rect">
            <a:avLst/>
          </a:prstGeom>
          <a:solidFill>
            <a:srgbClr val="595959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31000"/>
              </a:lnSpc>
            </a:pPr>
            <a:endParaRPr lang="en-US" altLang="en-US" sz="300" dirty="0"/>
          </a:p>
          <a:p>
            <a:pPr marL="169545" algn="l" rtl="0" eaLnBrk="0">
              <a:lnSpc>
                <a:spcPct val="91000"/>
              </a:lnSpc>
              <a:spcBef>
                <a:spcPts val="5"/>
              </a:spcBef>
            </a:pPr>
            <a:r>
              <a:rPr sz="28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模拟练习</a:t>
            </a:r>
            <a:endParaRPr lang="en-US" altLang="en-US" sz="2800" dirty="0"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模拟练习</a:t>
            </a:r>
          </a:p>
        </p:txBody>
      </p:sp>
      <p:sp>
        <p:nvSpPr>
          <p:cNvPr id="2" name="矩形 1"/>
          <p:cNvSpPr/>
          <p:nvPr/>
        </p:nvSpPr>
        <p:spPr>
          <a:xfrm>
            <a:off x="6270852" y="1707633"/>
            <a:ext cx="16312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b="1" spc="-5" dirty="0">
                <a:latin typeface="+mj-ea"/>
                <a:cs typeface="微软雅黑"/>
              </a:rPr>
              <a:t>判断正误</a:t>
            </a:r>
          </a:p>
        </p:txBody>
      </p:sp>
    </p:spTree>
    <p:extLst>
      <p:ext uri="{BB962C8B-B14F-4D97-AF65-F5344CB8AC3E}">
        <p14:creationId xmlns:p14="http://schemas.microsoft.com/office/powerpoint/2010/main" val="40810258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" name="picture 7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362200" y="2373213"/>
            <a:ext cx="791788" cy="917064"/>
          </a:xfrm>
          <a:prstGeom prst="rect">
            <a:avLst/>
          </a:prstGeom>
        </p:spPr>
      </p:pic>
      <p:pic>
        <p:nvPicPr>
          <p:cNvPr id="768" name="picture 7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733396" y="3580297"/>
            <a:ext cx="780939" cy="917063"/>
          </a:xfrm>
          <a:prstGeom prst="rect">
            <a:avLst/>
          </a:prstGeom>
        </p:spPr>
      </p:pic>
      <p:pic>
        <p:nvPicPr>
          <p:cNvPr id="770" name="picture 7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733396" y="2451414"/>
            <a:ext cx="684282" cy="852980"/>
          </a:xfrm>
          <a:prstGeom prst="rect">
            <a:avLst/>
          </a:prstGeom>
        </p:spPr>
      </p:pic>
      <p:pic>
        <p:nvPicPr>
          <p:cNvPr id="772" name="picture 7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362200" y="3702899"/>
            <a:ext cx="684286" cy="840439"/>
          </a:xfrm>
          <a:prstGeom prst="rect">
            <a:avLst/>
          </a:prstGeom>
        </p:spPr>
      </p:pic>
      <p:graphicFrame>
        <p:nvGraphicFramePr>
          <p:cNvPr id="17" name="table 7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468538"/>
              </p:ext>
            </p:extLst>
          </p:nvPr>
        </p:nvGraphicFramePr>
        <p:xfrm>
          <a:off x="3129858" y="3764915"/>
          <a:ext cx="2449829" cy="807085"/>
        </p:xfrm>
        <a:graphic>
          <a:graphicData uri="http://schemas.openxmlformats.org/drawingml/2006/table">
            <a:tbl>
              <a:tblPr>
                <a:solidFill>
                  <a:srgbClr val="D9D9D9"/>
                </a:solidFill>
              </a:tblPr>
              <a:tblGrid>
                <a:gridCol w="24498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070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290195" algn="l" rtl="0" eaLnBrk="0">
                        <a:lnSpc>
                          <a:spcPct val="74000"/>
                        </a:lnSpc>
                      </a:pPr>
                      <a:r>
                        <a:rPr sz="4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a=a+1;</a:t>
                      </a:r>
                      <a:endParaRPr lang="en-US" altLang="en-US" sz="40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 7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135609"/>
              </p:ext>
            </p:extLst>
          </p:nvPr>
        </p:nvGraphicFramePr>
        <p:xfrm>
          <a:off x="6107551" y="3761252"/>
          <a:ext cx="2441575" cy="804545"/>
        </p:xfrm>
        <a:graphic>
          <a:graphicData uri="http://schemas.openxmlformats.org/drawingml/2006/table">
            <a:tbl>
              <a:tblPr>
                <a:solidFill>
                  <a:srgbClr val="D9D9D9"/>
                </a:solidFill>
              </a:tblPr>
              <a:tblGrid>
                <a:gridCol w="2441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045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330200" algn="l" rtl="0" eaLnBrk="0">
                        <a:lnSpc>
                          <a:spcPts val="3030"/>
                        </a:lnSpc>
                      </a:pPr>
                      <a:r>
                        <a:rPr sz="4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x+y=z;</a:t>
                      </a:r>
                      <a:endParaRPr lang="en-US" altLang="en-US" sz="40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table 7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6812438"/>
              </p:ext>
            </p:extLst>
          </p:nvPr>
        </p:nvGraphicFramePr>
        <p:xfrm>
          <a:off x="6107551" y="2589697"/>
          <a:ext cx="2433955" cy="801370"/>
        </p:xfrm>
        <a:graphic>
          <a:graphicData uri="http://schemas.openxmlformats.org/drawingml/2006/table">
            <a:tbl>
              <a:tblPr>
                <a:solidFill>
                  <a:srgbClr val="D9D9D9"/>
                </a:solidFill>
              </a:tblPr>
              <a:tblGrid>
                <a:gridCol w="2433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013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1000" dirty="0"/>
                    </a:p>
                    <a:p>
                      <a:pPr marL="34163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4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a=b+c;</a:t>
                      </a:r>
                      <a:endParaRPr lang="en-US" altLang="en-US" sz="40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table 7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298795"/>
              </p:ext>
            </p:extLst>
          </p:nvPr>
        </p:nvGraphicFramePr>
        <p:xfrm>
          <a:off x="3153988" y="2586924"/>
          <a:ext cx="2425699" cy="798829"/>
        </p:xfrm>
        <a:graphic>
          <a:graphicData uri="http://schemas.openxmlformats.org/drawingml/2006/table">
            <a:tbl>
              <a:tblPr>
                <a:solidFill>
                  <a:srgbClr val="D9D9D9"/>
                </a:solidFill>
              </a:tblPr>
              <a:tblGrid>
                <a:gridCol w="242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88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346710" algn="l" rtl="0" eaLnBrk="0">
                        <a:lnSpc>
                          <a:spcPct val="74000"/>
                        </a:lnSpc>
                      </a:pPr>
                      <a:r>
                        <a:rPr sz="4000" kern="0" spc="-50" dirty="0">
                          <a:solidFill>
                            <a:srgbClr val="CF4C7D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23</a:t>
                      </a:r>
                      <a:r>
                        <a:rPr sz="40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=a;</a:t>
                      </a:r>
                      <a:endParaRPr lang="en-US" altLang="en-US" sz="40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模拟练习</a:t>
            </a:r>
          </a:p>
        </p:txBody>
      </p:sp>
    </p:spTree>
    <p:extLst>
      <p:ext uri="{BB962C8B-B14F-4D97-AF65-F5344CB8AC3E}">
        <p14:creationId xmlns:p14="http://schemas.microsoft.com/office/powerpoint/2010/main" val="7408162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6" name="table 7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0467906"/>
              </p:ext>
            </p:extLst>
          </p:nvPr>
        </p:nvGraphicFramePr>
        <p:xfrm>
          <a:off x="3429000" y="3437255"/>
          <a:ext cx="2165350" cy="525145"/>
        </p:xfrm>
        <a:graphic>
          <a:graphicData uri="http://schemas.openxmlformats.org/drawingml/2006/table">
            <a:tbl>
              <a:tblPr>
                <a:solidFill>
                  <a:srgbClr val="D9D9D9"/>
                </a:solidFill>
              </a:tblPr>
              <a:tblGrid>
                <a:gridCol w="2165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251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500" dirty="0"/>
                    </a:p>
                    <a:p>
                      <a:pPr marL="215900" algn="l" rtl="0" eaLnBrk="0">
                        <a:lnSpc>
                          <a:spcPts val="3160"/>
                        </a:lnSpc>
                        <a:spcBef>
                          <a:spcPts val="5"/>
                        </a:spcBef>
                      </a:pPr>
                      <a:r>
                        <a:rPr sz="2400" kern="0" spc="-50">
                          <a:solidFill>
                            <a:srgbClr val="CF4C7D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int</a:t>
                      </a:r>
                      <a:r>
                        <a:rPr sz="2400" kern="0" spc="270">
                          <a:solidFill>
                            <a:srgbClr val="CF4C7D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 </a:t>
                      </a:r>
                      <a:r>
                        <a:rPr sz="2400" kern="0" spc="-50">
                          <a:solidFill>
                            <a:srgbClr val="0D0D0D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num=</a:t>
                      </a:r>
                      <a:r>
                        <a:rPr sz="2400" kern="0" spc="-50">
                          <a:solidFill>
                            <a:srgbClr val="0070C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7</a:t>
                      </a:r>
                      <a:r>
                        <a:rPr sz="24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;</a:t>
                      </a:r>
                      <a:endParaRPr lang="en-US" altLang="en-US" sz="24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98" name="table 7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315988"/>
              </p:ext>
            </p:extLst>
          </p:nvPr>
        </p:nvGraphicFramePr>
        <p:xfrm>
          <a:off x="6368211" y="3437255"/>
          <a:ext cx="2160905" cy="514985"/>
        </p:xfrm>
        <a:graphic>
          <a:graphicData uri="http://schemas.openxmlformats.org/drawingml/2006/table">
            <a:tbl>
              <a:tblPr>
                <a:solidFill>
                  <a:srgbClr val="D9D9D9"/>
                </a:solidFill>
              </a:tblPr>
              <a:tblGrid>
                <a:gridCol w="2160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49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322580" algn="l" rtl="0" eaLnBrk="0">
                        <a:lnSpc>
                          <a:spcPct val="74000"/>
                        </a:lnSpc>
                      </a:pPr>
                      <a:r>
                        <a:rPr sz="2400" u="sng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</a:t>
                      </a: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=</a:t>
                      </a:r>
                      <a:r>
                        <a:rPr sz="2400" u="sng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num+1</a:t>
                      </a: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;</a:t>
                      </a:r>
                      <a:endParaRPr lang="en-US" altLang="en-US" sz="24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00" name="textbox 800"/>
          <p:cNvSpPr/>
          <p:nvPr/>
        </p:nvSpPr>
        <p:spPr>
          <a:xfrm>
            <a:off x="1816266" y="1866460"/>
            <a:ext cx="1839595" cy="518159"/>
          </a:xfrm>
          <a:prstGeom prst="rect">
            <a:avLst/>
          </a:prstGeom>
          <a:solidFill>
            <a:srgbClr val="595959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31000"/>
              </a:lnSpc>
            </a:pPr>
            <a:endParaRPr lang="en-US" altLang="en-US" sz="300" dirty="0"/>
          </a:p>
          <a:p>
            <a:pPr marL="169545" algn="l" rtl="0" eaLnBrk="0">
              <a:lnSpc>
                <a:spcPct val="91000"/>
              </a:lnSpc>
              <a:spcBef>
                <a:spcPts val="5"/>
              </a:spcBef>
            </a:pPr>
            <a:r>
              <a:rPr sz="28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模拟练习</a:t>
            </a:r>
            <a:endParaRPr lang="en-US" altLang="en-US" sz="2800" dirty="0"/>
          </a:p>
        </p:txBody>
      </p:sp>
      <p:sp>
        <p:nvSpPr>
          <p:cNvPr id="2" name="矩形 1"/>
          <p:cNvSpPr/>
          <p:nvPr/>
        </p:nvSpPr>
        <p:spPr>
          <a:xfrm>
            <a:off x="4139277" y="1828800"/>
            <a:ext cx="63401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/>
              <a:t>请描述赋值过程并给出简便写法。</a:t>
            </a:r>
            <a:endParaRPr lang="en-US" altLang="zh-CN" sz="3200" dirty="0"/>
          </a:p>
        </p:txBody>
      </p:sp>
      <p:sp>
        <p:nvSpPr>
          <p:cNvPr id="3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模拟练习</a:t>
            </a:r>
          </a:p>
        </p:txBody>
      </p:sp>
      <p:sp>
        <p:nvSpPr>
          <p:cNvPr id="3" name="矩形 2"/>
          <p:cNvSpPr/>
          <p:nvPr/>
        </p:nvSpPr>
        <p:spPr>
          <a:xfrm>
            <a:off x="3169198" y="4719687"/>
            <a:ext cx="5301451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先计算等号右边的数值 </a:t>
            </a:r>
            <a:r>
              <a:rPr lang="en-US" altLang="zh-CN" sz="2000" dirty="0">
                <a:latin typeface="Consolas" panose="020B0609020204030204" pitchFamily="49" charset="0"/>
              </a:rPr>
              <a:t>: 7 + 1 = 8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然后将数值</a:t>
            </a:r>
            <a:r>
              <a:rPr lang="en-US" altLang="zh-CN" sz="2000" dirty="0">
                <a:latin typeface="Consolas" panose="020B0609020204030204" pitchFamily="49" charset="0"/>
              </a:rPr>
              <a:t>8</a:t>
            </a:r>
            <a:r>
              <a:rPr lang="zh-CN" altLang="en-US" sz="2000" dirty="0">
                <a:latin typeface="Consolas" panose="020B0609020204030204" pitchFamily="49" charset="0"/>
              </a:rPr>
              <a:t>赋值给</a:t>
            </a:r>
            <a:r>
              <a:rPr lang="en-US" altLang="zh-CN" sz="2000" dirty="0" err="1">
                <a:latin typeface="Consolas" panose="020B0609020204030204" pitchFamily="49" charset="0"/>
              </a:rPr>
              <a:t>num</a:t>
            </a:r>
            <a:r>
              <a:rPr lang="en-US" altLang="zh-CN" sz="2000" dirty="0">
                <a:latin typeface="Consolas" panose="020B0609020204030204" pitchFamily="49" charset="0"/>
              </a:rPr>
              <a:t>,</a:t>
            </a:r>
            <a:r>
              <a:rPr lang="zh-CN" altLang="en-US" sz="2000" dirty="0">
                <a:latin typeface="Consolas" panose="020B0609020204030204" pitchFamily="49" charset="0"/>
              </a:rPr>
              <a:t>现在</a:t>
            </a:r>
            <a:r>
              <a:rPr lang="en-US" altLang="zh-CN" sz="2000" dirty="0" err="1">
                <a:latin typeface="Consolas" panose="020B0609020204030204" pitchFamily="49" charset="0"/>
              </a:rPr>
              <a:t>num</a:t>
            </a:r>
            <a:r>
              <a:rPr lang="zh-CN" altLang="en-US" sz="2000" dirty="0">
                <a:latin typeface="Consolas" panose="020B0609020204030204" pitchFamily="49" charset="0"/>
              </a:rPr>
              <a:t>的值就是</a:t>
            </a:r>
            <a:r>
              <a:rPr lang="en-US" altLang="zh-CN" sz="2000" dirty="0">
                <a:latin typeface="Consolas" panose="020B0609020204030204" pitchFamily="49" charset="0"/>
              </a:rPr>
              <a:t>8</a:t>
            </a:r>
            <a:r>
              <a:rPr lang="zh-CN" altLang="en-US" sz="2000" dirty="0">
                <a:latin typeface="Consolas" panose="020B0609020204030204" pitchFamily="49" charset="0"/>
              </a:rPr>
              <a:t>了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简便写法为</a:t>
            </a:r>
            <a:r>
              <a:rPr lang="en-US" altLang="zh-CN" sz="2000" dirty="0">
                <a:latin typeface="Consolas" panose="020B0609020204030204" pitchFamily="49" charset="0"/>
              </a:rPr>
              <a:t>: </a:t>
            </a:r>
            <a:r>
              <a:rPr lang="en-US" altLang="zh-CN" sz="2000" dirty="0" err="1">
                <a:latin typeface="Consolas" panose="020B0609020204030204" pitchFamily="49" charset="0"/>
              </a:rPr>
              <a:t>num</a:t>
            </a:r>
            <a:r>
              <a:rPr lang="en-US" altLang="zh-CN" sz="2000" dirty="0">
                <a:latin typeface="Consolas" panose="020B0609020204030204" pitchFamily="49" charset="0"/>
              </a:rPr>
              <a:t> += 1;</a:t>
            </a:r>
            <a:endParaRPr lang="zh-CN" altLang="en-US" sz="20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11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textbox 868"/>
          <p:cNvSpPr/>
          <p:nvPr/>
        </p:nvSpPr>
        <p:spPr>
          <a:xfrm>
            <a:off x="2514600" y="2142487"/>
            <a:ext cx="1839595" cy="518159"/>
          </a:xfrm>
          <a:prstGeom prst="rect">
            <a:avLst/>
          </a:prstGeom>
          <a:solidFill>
            <a:srgbClr val="595959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31000"/>
              </a:lnSpc>
            </a:pPr>
            <a:endParaRPr lang="en-US" altLang="en-US" sz="300" dirty="0"/>
          </a:p>
          <a:p>
            <a:pPr marL="169545" algn="l" rtl="0" eaLnBrk="0">
              <a:lnSpc>
                <a:spcPct val="91000"/>
              </a:lnSpc>
              <a:spcBef>
                <a:spcPts val="5"/>
              </a:spcBef>
            </a:pPr>
            <a:r>
              <a:rPr sz="28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模拟练习</a:t>
            </a:r>
            <a:endParaRPr lang="en-US" altLang="en-US" sz="2800" dirty="0"/>
          </a:p>
        </p:txBody>
      </p:sp>
      <p:pic>
        <p:nvPicPr>
          <p:cNvPr id="17" name="picture 8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800600" y="3962399"/>
            <a:ext cx="2523274" cy="684327"/>
          </a:xfrm>
          <a:prstGeom prst="rect">
            <a:avLst/>
          </a:prstGeom>
        </p:spPr>
      </p:pic>
      <p:pic>
        <p:nvPicPr>
          <p:cNvPr id="18" name="picture 8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153400" y="3963923"/>
            <a:ext cx="2523287" cy="683400"/>
          </a:xfrm>
          <a:prstGeom prst="rect">
            <a:avLst/>
          </a:prstGeom>
        </p:spPr>
      </p:pic>
      <p:pic>
        <p:nvPicPr>
          <p:cNvPr id="19" name="picture 8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47800" y="4035806"/>
            <a:ext cx="2523274" cy="610768"/>
          </a:xfrm>
          <a:prstGeom prst="rect">
            <a:avLst/>
          </a:prstGeom>
        </p:spPr>
      </p:pic>
      <p:graphicFrame>
        <p:nvGraphicFramePr>
          <p:cNvPr id="21" name="table 8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396447"/>
              </p:ext>
            </p:extLst>
          </p:nvPr>
        </p:nvGraphicFramePr>
        <p:xfrm>
          <a:off x="8153399" y="4802090"/>
          <a:ext cx="2762885" cy="566418"/>
        </p:xfrm>
        <a:graphic>
          <a:graphicData uri="http://schemas.openxmlformats.org/drawingml/2006/table">
            <a:tbl>
              <a:tblPr/>
              <a:tblGrid>
                <a:gridCol w="923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6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3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32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500" dirty="0"/>
                    </a:p>
                    <a:p>
                      <a:pPr marL="26606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num1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500" dirty="0"/>
                    </a:p>
                    <a:p>
                      <a:pPr marL="25971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num2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500" dirty="0"/>
                    </a:p>
                    <a:p>
                      <a:pPr marL="25971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num3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09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0000"/>
                        </a:lnSpc>
                      </a:pPr>
                      <a:r>
                        <a:rPr lang="en-US" altLang="en-US" sz="1200" dirty="0"/>
                        <a:t>25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0000"/>
                        </a:lnSpc>
                      </a:pPr>
                      <a:r>
                        <a:rPr lang="en-US" altLang="en-US" sz="1200" dirty="0"/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50000"/>
                        </a:lnSpc>
                      </a:pPr>
                      <a:r>
                        <a:rPr lang="en-US" altLang="en-US" sz="1200" dirty="0"/>
                        <a:t>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2" name="table 8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028648"/>
              </p:ext>
            </p:extLst>
          </p:nvPr>
        </p:nvGraphicFramePr>
        <p:xfrm>
          <a:off x="1357746" y="4810108"/>
          <a:ext cx="2745739" cy="562608"/>
        </p:xfrm>
        <a:graphic>
          <a:graphicData uri="http://schemas.openxmlformats.org/drawingml/2006/table">
            <a:tbl>
              <a:tblPr/>
              <a:tblGrid>
                <a:gridCol w="917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0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13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500" dirty="0"/>
                    </a:p>
                    <a:p>
                      <a:pPr marL="264160" algn="l" rtl="0" eaLnBrk="0">
                        <a:lnSpc>
                          <a:spcPct val="85000"/>
                        </a:lnSpc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num1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500" dirty="0"/>
                    </a:p>
                    <a:p>
                      <a:pPr marL="257810" algn="l" rtl="0" eaLnBrk="0">
                        <a:lnSpc>
                          <a:spcPct val="85000"/>
                        </a:lnSpc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num2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500" dirty="0"/>
                    </a:p>
                    <a:p>
                      <a:pPr marL="258445" algn="l" rtl="0" eaLnBrk="0">
                        <a:lnSpc>
                          <a:spcPct val="85000"/>
                        </a:lnSpc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num3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3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500" dirty="0"/>
                    </a:p>
                    <a:p>
                      <a:pPr marL="42989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500" dirty="0"/>
                    </a:p>
                    <a:p>
                      <a:pPr marL="42354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500" dirty="0"/>
                    </a:p>
                    <a:p>
                      <a:pPr marL="419100" algn="l" rtl="0" eaLnBrk="0">
                        <a:lnSpc>
                          <a:spcPct val="85000"/>
                        </a:lnSpc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table 8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294736"/>
              </p:ext>
            </p:extLst>
          </p:nvPr>
        </p:nvGraphicFramePr>
        <p:xfrm>
          <a:off x="4713851" y="4810108"/>
          <a:ext cx="2745103" cy="562608"/>
        </p:xfrm>
        <a:graphic>
          <a:graphicData uri="http://schemas.openxmlformats.org/drawingml/2006/table">
            <a:tbl>
              <a:tblPr/>
              <a:tblGrid>
                <a:gridCol w="916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0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13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500" dirty="0"/>
                    </a:p>
                    <a:p>
                      <a:pPr marL="26416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num1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500" dirty="0"/>
                    </a:p>
                    <a:p>
                      <a:pPr marL="25844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num2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500" dirty="0"/>
                    </a:p>
                    <a:p>
                      <a:pPr marL="25844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num3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3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500" dirty="0"/>
                    </a:p>
                    <a:p>
                      <a:pPr marL="42989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500" dirty="0"/>
                    </a:p>
                    <a:p>
                      <a:pPr marL="379730" algn="l" rtl="0" eaLnBrk="0">
                        <a:lnSpc>
                          <a:spcPct val="85000"/>
                        </a:lnSpc>
                      </a:pP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13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500" dirty="0"/>
                    </a:p>
                    <a:p>
                      <a:pPr marL="4191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5" name="picture 89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447800" y="3962400"/>
            <a:ext cx="2523274" cy="14681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76224" y="4189455"/>
            <a:ext cx="6227454" cy="297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05275" eaLnBrk="0">
              <a:lnSpc>
                <a:spcPct val="74000"/>
              </a:lnSpc>
              <a:spcBef>
                <a:spcPts val="550"/>
              </a:spcBef>
            </a:pPr>
            <a:r>
              <a:rPr lang="en-US" altLang="zh-CN" kern="0" spc="-10" dirty="0">
                <a:solidFill>
                  <a:srgbClr val="FFFFFF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num2=num1+nu</a:t>
            </a:r>
            <a:r>
              <a:rPr lang="en-US" altLang="zh-CN" kern="0" spc="-20" dirty="0">
                <a:solidFill>
                  <a:srgbClr val="FFFFFF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m3;</a:t>
            </a:r>
            <a:endParaRPr lang="en-US" altLang="en-US" dirty="0"/>
          </a:p>
        </p:txBody>
      </p:sp>
      <p:sp>
        <p:nvSpPr>
          <p:cNvPr id="6" name="矩形 5"/>
          <p:cNvSpPr/>
          <p:nvPr/>
        </p:nvSpPr>
        <p:spPr>
          <a:xfrm>
            <a:off x="8379590" y="4136346"/>
            <a:ext cx="21771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num1=num1*num1;</a:t>
            </a:r>
          </a:p>
        </p:txBody>
      </p:sp>
      <p:sp>
        <p:nvSpPr>
          <p:cNvPr id="39" name="矩形 38"/>
          <p:cNvSpPr/>
          <p:nvPr/>
        </p:nvSpPr>
        <p:spPr>
          <a:xfrm>
            <a:off x="850735" y="4188406"/>
            <a:ext cx="2571858" cy="297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35380" eaLnBrk="0">
              <a:lnSpc>
                <a:spcPct val="74000"/>
              </a:lnSpc>
            </a:pPr>
            <a:r>
              <a:rPr lang="en-US" altLang="zh-CN" kern="0" spc="-20" dirty="0">
                <a:solidFill>
                  <a:srgbClr val="FFFFFF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num2=num1;</a:t>
            </a:r>
            <a:endParaRPr lang="en-US" altLang="en-US" dirty="0"/>
          </a:p>
        </p:txBody>
      </p:sp>
      <p:sp>
        <p:nvSpPr>
          <p:cNvPr id="7" name="矩形 6"/>
          <p:cNvSpPr/>
          <p:nvPr/>
        </p:nvSpPr>
        <p:spPr>
          <a:xfrm>
            <a:off x="4748783" y="1905000"/>
            <a:ext cx="3429000" cy="10532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582930" eaLnBrk="0">
              <a:lnSpc>
                <a:spcPct val="74000"/>
              </a:lnSpc>
            </a:pPr>
            <a:r>
              <a:rPr lang="en-US" altLang="zh-CN" sz="2400" kern="0" spc="-2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int num1=5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;</a:t>
            </a:r>
            <a:endParaRPr lang="en-US" altLang="en-US" sz="2400" dirty="0"/>
          </a:p>
          <a:p>
            <a:pPr marL="582930" eaLnBrk="0">
              <a:lnSpc>
                <a:spcPct val="74000"/>
              </a:lnSpc>
              <a:spcBef>
                <a:spcPts val="630"/>
              </a:spcBef>
            </a:pPr>
            <a:r>
              <a:rPr lang="en-US" altLang="zh-CN" sz="2400" kern="0" spc="-2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int num2=0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;</a:t>
            </a:r>
            <a:endParaRPr lang="en-US" altLang="en-US" sz="2400" dirty="0"/>
          </a:p>
          <a:p>
            <a:pPr marL="582930" eaLnBrk="0">
              <a:lnSpc>
                <a:spcPct val="74000"/>
              </a:lnSpc>
              <a:spcBef>
                <a:spcPts val="510"/>
              </a:spcBef>
            </a:pPr>
            <a:r>
              <a:rPr lang="en-US" altLang="zh-CN" sz="2400" kern="0" spc="-2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int num3=8</a:t>
            </a:r>
            <a:r>
              <a:rPr lang="en-US" altLang="zh-CN" sz="24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;</a:t>
            </a:r>
            <a:endParaRPr lang="en-US" altLang="en-US" sz="2400" dirty="0"/>
          </a:p>
        </p:txBody>
      </p:sp>
      <p:sp>
        <p:nvSpPr>
          <p:cNvPr id="4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模拟练习</a:t>
            </a:r>
          </a:p>
        </p:txBody>
      </p:sp>
    </p:spTree>
    <p:extLst>
      <p:ext uri="{BB962C8B-B14F-4D97-AF65-F5344CB8AC3E}">
        <p14:creationId xmlns:p14="http://schemas.microsoft.com/office/powerpoint/2010/main" val="17078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textbox 956"/>
          <p:cNvSpPr/>
          <p:nvPr/>
        </p:nvSpPr>
        <p:spPr>
          <a:xfrm>
            <a:off x="2507682" y="1524000"/>
            <a:ext cx="1839595" cy="518159"/>
          </a:xfrm>
          <a:prstGeom prst="rect">
            <a:avLst/>
          </a:prstGeom>
          <a:solidFill>
            <a:srgbClr val="595959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31000"/>
              </a:lnSpc>
            </a:pPr>
            <a:endParaRPr lang="en-US" altLang="en-US" sz="300" dirty="0"/>
          </a:p>
          <a:p>
            <a:pPr marL="169545" algn="l" rtl="0" eaLnBrk="0">
              <a:lnSpc>
                <a:spcPct val="91000"/>
              </a:lnSpc>
              <a:spcBef>
                <a:spcPts val="5"/>
              </a:spcBef>
            </a:pPr>
            <a:r>
              <a:rPr sz="28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模拟练习</a:t>
            </a:r>
            <a:endParaRPr lang="en-US" altLang="en-US" sz="2800" dirty="0"/>
          </a:p>
        </p:txBody>
      </p:sp>
      <p:sp>
        <p:nvSpPr>
          <p:cNvPr id="2" name="矩形 1"/>
          <p:cNvSpPr/>
          <p:nvPr/>
        </p:nvSpPr>
        <p:spPr>
          <a:xfrm>
            <a:off x="4423477" y="1525727"/>
            <a:ext cx="4720523" cy="484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70840" eaLnBrk="0">
              <a:lnSpc>
                <a:spcPct val="91000"/>
              </a:lnSpc>
            </a:pPr>
            <a:r>
              <a:rPr lang="zh-CN" altLang="en-US" sz="2800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请描述代码的报错原因。</a:t>
            </a:r>
            <a:endParaRPr lang="zh-CN" altLang="en-US" sz="2800" dirty="0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模拟练习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2451947"/>
            <a:ext cx="5867400" cy="372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3379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textbox 972"/>
          <p:cNvSpPr/>
          <p:nvPr/>
        </p:nvSpPr>
        <p:spPr>
          <a:xfrm>
            <a:off x="2592456" y="1524000"/>
            <a:ext cx="1839595" cy="518159"/>
          </a:xfrm>
          <a:prstGeom prst="rect">
            <a:avLst/>
          </a:prstGeom>
          <a:solidFill>
            <a:srgbClr val="595959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31000"/>
              </a:lnSpc>
            </a:pPr>
            <a:endParaRPr lang="en-US" altLang="en-US" sz="300" dirty="0"/>
          </a:p>
          <a:p>
            <a:pPr marL="169545" algn="l" rtl="0" eaLnBrk="0">
              <a:lnSpc>
                <a:spcPct val="91000"/>
              </a:lnSpc>
              <a:spcBef>
                <a:spcPts val="5"/>
              </a:spcBef>
            </a:pPr>
            <a:r>
              <a:rPr sz="28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模拟练习</a:t>
            </a:r>
            <a:endParaRPr lang="en-US" altLang="en-US" sz="2800" dirty="0"/>
          </a:p>
        </p:txBody>
      </p:sp>
      <p:pic>
        <p:nvPicPr>
          <p:cNvPr id="974" name="picture 9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03096" y="4572001"/>
            <a:ext cx="895597" cy="54730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849464" y="1524000"/>
            <a:ext cx="45993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变量</a:t>
            </a:r>
            <a:r>
              <a:rPr lang="zh-CN" altLang="en-US" sz="2800" b="1" dirty="0">
                <a:solidFill>
                  <a:srgbClr val="FF0000"/>
                </a:solidFill>
              </a:rPr>
              <a:t>必须声明</a:t>
            </a:r>
            <a:r>
              <a:rPr lang="zh-CN" altLang="en-US" sz="2800" dirty="0"/>
              <a:t>后才能使用 。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896" y="2667000"/>
            <a:ext cx="3969979" cy="252259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0" y="2667000"/>
            <a:ext cx="4205275" cy="2386012"/>
          </a:xfrm>
          <a:prstGeom prst="rect">
            <a:avLst/>
          </a:prstGeom>
        </p:spPr>
      </p:pic>
      <p:sp>
        <p:nvSpPr>
          <p:cNvPr id="18" name="椭圆形标注 17"/>
          <p:cNvSpPr/>
          <p:nvPr/>
        </p:nvSpPr>
        <p:spPr>
          <a:xfrm>
            <a:off x="533400" y="3355849"/>
            <a:ext cx="1939390" cy="1219200"/>
          </a:xfrm>
          <a:prstGeom prst="wedgeEllipseCallout">
            <a:avLst>
              <a:gd name="adj1" fmla="val 109090"/>
              <a:gd name="adj2" fmla="val 1037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CN" dirty="0" err="1"/>
              <a:t>num</a:t>
            </a:r>
            <a:r>
              <a:rPr lang="zh-CN" altLang="en-US" dirty="0"/>
              <a:t>是</a:t>
            </a:r>
            <a:r>
              <a:rPr lang="zh-CN" altLang="en-US"/>
              <a:t>什么啊 </a:t>
            </a:r>
            <a:r>
              <a:rPr lang="en-US" altLang="zh-CN"/>
              <a:t>…</a:t>
            </a:r>
            <a:r>
              <a:rPr lang="zh-CN" altLang="en-US" dirty="0"/>
              <a:t>我不认识</a:t>
            </a:r>
            <a:r>
              <a:rPr lang="en-US" altLang="zh-CN" dirty="0" err="1"/>
              <a:t>num</a:t>
            </a:r>
            <a:r>
              <a:rPr lang="zh-CN" altLang="en-US" dirty="0"/>
              <a:t>啊。</a:t>
            </a:r>
          </a:p>
        </p:txBody>
      </p:sp>
      <p:sp>
        <p:nvSpPr>
          <p:cNvPr id="5" name="椭圆形标注 4"/>
          <p:cNvSpPr/>
          <p:nvPr/>
        </p:nvSpPr>
        <p:spPr>
          <a:xfrm>
            <a:off x="6629400" y="5199771"/>
            <a:ext cx="1939390" cy="1124829"/>
          </a:xfrm>
          <a:prstGeom prst="wedgeEllipseCallout">
            <a:avLst>
              <a:gd name="adj1" fmla="val 35302"/>
              <a:gd name="adj2" fmla="val -14975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dirty="0"/>
              <a:t>原来</a:t>
            </a:r>
            <a:r>
              <a:rPr lang="en-US" altLang="zh-CN" dirty="0" err="1"/>
              <a:t>num</a:t>
            </a:r>
            <a:r>
              <a:rPr lang="zh-CN" altLang="en-US" dirty="0"/>
              <a:t>是个整型变量，我知道了！</a:t>
            </a:r>
          </a:p>
        </p:txBody>
      </p:sp>
      <p:pic>
        <p:nvPicPr>
          <p:cNvPr id="19" name="picture 9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686800" y="5654504"/>
            <a:ext cx="895597" cy="547309"/>
          </a:xfrm>
          <a:prstGeom prst="rect">
            <a:avLst/>
          </a:prstGeom>
        </p:spPr>
      </p:pic>
      <p:sp>
        <p:nvSpPr>
          <p:cNvPr id="2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模拟练习</a:t>
            </a:r>
          </a:p>
        </p:txBody>
      </p:sp>
    </p:spTree>
    <p:extLst>
      <p:ext uri="{BB962C8B-B14F-4D97-AF65-F5344CB8AC3E}">
        <p14:creationId xmlns:p14="http://schemas.microsoft.com/office/powerpoint/2010/main" val="10943755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textbox 1130"/>
          <p:cNvSpPr/>
          <p:nvPr/>
        </p:nvSpPr>
        <p:spPr>
          <a:xfrm>
            <a:off x="2348359" y="5660674"/>
            <a:ext cx="4468495" cy="623569"/>
          </a:xfrm>
          <a:prstGeom prst="rect">
            <a:avLst/>
          </a:prstGeom>
          <a:solidFill>
            <a:srgbClr val="AFABAB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lang="en-US" altLang="en-US" sz="200" dirty="0">
              <a:latin typeface="Consolas" panose="020B0609020204030204" pitchFamily="49" charset="0"/>
            </a:endParaRPr>
          </a:p>
          <a:p>
            <a:pPr marL="77470" algn="l" rtl="0" eaLnBrk="0">
              <a:lnSpc>
                <a:spcPts val="4255"/>
              </a:lnSpc>
              <a:spcBef>
                <a:spcPts val="0"/>
              </a:spcBef>
            </a:pPr>
            <a:r>
              <a:rPr sz="3200" kern="0" spc="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cout</a:t>
            </a:r>
            <a:r>
              <a:rPr sz="3200" kern="0" spc="1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&lt;&lt;"x+y="&lt;&lt;x</a:t>
            </a:r>
            <a:r>
              <a:rPr sz="3200" kern="0" spc="10" dirty="0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3200" kern="0" spc="1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y;</a:t>
            </a:r>
            <a:endParaRPr lang="en-US" altLang="en-US" sz="3200" dirty="0">
              <a:latin typeface="Consolas" panose="020B0609020204030204" pitchFamily="49" charset="0"/>
            </a:endParaRPr>
          </a:p>
        </p:txBody>
      </p:sp>
      <p:sp>
        <p:nvSpPr>
          <p:cNvPr id="1132" name="textbox 1132"/>
          <p:cNvSpPr/>
          <p:nvPr/>
        </p:nvSpPr>
        <p:spPr>
          <a:xfrm>
            <a:off x="2348358" y="3279493"/>
            <a:ext cx="4468495" cy="623569"/>
          </a:xfrm>
          <a:prstGeom prst="rect">
            <a:avLst/>
          </a:prstGeom>
          <a:solidFill>
            <a:srgbClr val="F4B183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lang="en-US" altLang="en-US" sz="200" dirty="0">
              <a:latin typeface="Consolas" panose="020B0609020204030204" pitchFamily="49" charset="0"/>
            </a:endParaRPr>
          </a:p>
          <a:p>
            <a:pPr marL="77470" algn="l" rtl="0" eaLnBrk="0">
              <a:lnSpc>
                <a:spcPts val="4255"/>
              </a:lnSpc>
              <a:spcBef>
                <a:spcPts val="0"/>
              </a:spcBef>
            </a:pPr>
            <a:r>
              <a:rPr sz="3200" kern="0" spc="0" dirty="0" err="1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cout</a:t>
            </a:r>
            <a:r>
              <a:rPr lang="en-US" sz="3200" kern="0" spc="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 </a:t>
            </a:r>
            <a:r>
              <a:rPr sz="3200" kern="0" spc="5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&lt;&lt;</a:t>
            </a:r>
            <a:r>
              <a:rPr lang="en-US" sz="3200" kern="0" spc="5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 </a:t>
            </a:r>
            <a:r>
              <a:rPr sz="3200" kern="0" spc="5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"x</a:t>
            </a:r>
            <a:r>
              <a:rPr sz="3200" kern="0" spc="50" dirty="0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＋</a:t>
            </a:r>
            <a:r>
              <a:rPr sz="3200" kern="0" spc="5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y";</a:t>
            </a:r>
            <a:endParaRPr lang="en-US" altLang="en-US" sz="3200" dirty="0">
              <a:latin typeface="Consolas" panose="020B0609020204030204" pitchFamily="49" charset="0"/>
            </a:endParaRPr>
          </a:p>
        </p:txBody>
      </p:sp>
      <p:sp>
        <p:nvSpPr>
          <p:cNvPr id="1134" name="textbox 1134"/>
          <p:cNvSpPr/>
          <p:nvPr/>
        </p:nvSpPr>
        <p:spPr>
          <a:xfrm>
            <a:off x="2348358" y="2108976"/>
            <a:ext cx="4450079" cy="623569"/>
          </a:xfrm>
          <a:prstGeom prst="rect">
            <a:avLst/>
          </a:prstGeom>
          <a:solidFill>
            <a:srgbClr val="FFD966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</a:pPr>
            <a:endParaRPr lang="en-US" altLang="en-US" sz="1000" dirty="0">
              <a:latin typeface="Consolas" panose="020B0609020204030204" pitchFamily="49" charset="0"/>
            </a:endParaRPr>
          </a:p>
          <a:p>
            <a:pPr marL="77470" algn="l" rtl="0" eaLnBrk="0">
              <a:lnSpc>
                <a:spcPct val="75000"/>
              </a:lnSpc>
              <a:spcBef>
                <a:spcPts val="0"/>
              </a:spcBef>
            </a:pPr>
            <a:r>
              <a:rPr sz="3200" kern="0" spc="-10" dirty="0" err="1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cout</a:t>
            </a:r>
            <a:r>
              <a:rPr lang="en-US" sz="3200" kern="0" spc="-1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 </a:t>
            </a:r>
            <a:r>
              <a:rPr sz="3200" kern="0" spc="-1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&lt;&lt;</a:t>
            </a:r>
            <a:r>
              <a:rPr lang="en-US" sz="3200" kern="0" spc="-1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 </a:t>
            </a:r>
            <a:r>
              <a:rPr sz="3200" kern="0" spc="-10" dirty="0" err="1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x+y</a:t>
            </a:r>
            <a:r>
              <a:rPr sz="3200" kern="0" spc="-1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;</a:t>
            </a:r>
            <a:endParaRPr lang="en-US" altLang="en-US" sz="3200" dirty="0">
              <a:latin typeface="Consolas" panose="020B0609020204030204" pitchFamily="49" charset="0"/>
            </a:endParaRPr>
          </a:p>
        </p:txBody>
      </p:sp>
      <p:sp>
        <p:nvSpPr>
          <p:cNvPr id="1136" name="textbox 1136"/>
          <p:cNvSpPr/>
          <p:nvPr/>
        </p:nvSpPr>
        <p:spPr>
          <a:xfrm>
            <a:off x="2348358" y="4443831"/>
            <a:ext cx="4438015" cy="623569"/>
          </a:xfrm>
          <a:prstGeom prst="rect">
            <a:avLst/>
          </a:prstGeom>
          <a:solidFill>
            <a:srgbClr val="8FAADC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lang="en-US" altLang="en-US" sz="200" dirty="0">
              <a:latin typeface="Consolas" panose="020B0609020204030204" pitchFamily="49" charset="0"/>
            </a:endParaRPr>
          </a:p>
          <a:p>
            <a:pPr marL="77470" algn="l" rtl="0" eaLnBrk="0">
              <a:lnSpc>
                <a:spcPts val="4255"/>
              </a:lnSpc>
              <a:spcBef>
                <a:spcPts val="0"/>
              </a:spcBef>
            </a:pPr>
            <a:r>
              <a:rPr sz="3200" kern="0" spc="0" dirty="0" err="1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cout</a:t>
            </a:r>
            <a:r>
              <a:rPr lang="en-US" sz="3200" kern="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 </a:t>
            </a:r>
            <a:r>
              <a:rPr sz="3200" kern="0" spc="1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&lt;&lt;x&lt;&lt;"+"&lt;&lt;y;</a:t>
            </a:r>
            <a:endParaRPr lang="en-US" altLang="en-US" sz="3200" dirty="0">
              <a:latin typeface="Consolas" panose="020B0609020204030204" pitchFamily="49" charset="0"/>
            </a:endParaRPr>
          </a:p>
        </p:txBody>
      </p:sp>
      <p:graphicFrame>
        <p:nvGraphicFramePr>
          <p:cNvPr id="1138" name="table 1138"/>
          <p:cNvGraphicFramePr>
            <a:graphicFrameLocks noGrp="1"/>
          </p:cNvGraphicFramePr>
          <p:nvPr/>
        </p:nvGraphicFramePr>
        <p:xfrm>
          <a:off x="7467600" y="4495800"/>
          <a:ext cx="3419475" cy="655320"/>
        </p:xfrm>
        <a:graphic>
          <a:graphicData uri="http://schemas.openxmlformats.org/drawingml/2006/table">
            <a:tbl>
              <a:tblPr>
                <a:solidFill>
                  <a:srgbClr val="BFBFBF"/>
                </a:solidFill>
              </a:tblPr>
              <a:tblGrid>
                <a:gridCol w="3419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553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lang="en-US" altLang="en-US" sz="36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40" name="table 1140"/>
          <p:cNvGraphicFramePr>
            <a:graphicFrameLocks noGrp="1"/>
          </p:cNvGraphicFramePr>
          <p:nvPr/>
        </p:nvGraphicFramePr>
        <p:xfrm>
          <a:off x="7467674" y="5663352"/>
          <a:ext cx="3408680" cy="652780"/>
        </p:xfrm>
        <a:graphic>
          <a:graphicData uri="http://schemas.openxmlformats.org/drawingml/2006/table">
            <a:tbl>
              <a:tblPr>
                <a:solidFill>
                  <a:srgbClr val="BFBFBF"/>
                </a:solidFill>
              </a:tblPr>
              <a:tblGrid>
                <a:gridCol w="3408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5278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lang="en-US" altLang="en-US" sz="36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42" name="table 1142"/>
          <p:cNvGraphicFramePr>
            <a:graphicFrameLocks noGrp="1"/>
          </p:cNvGraphicFramePr>
          <p:nvPr/>
        </p:nvGraphicFramePr>
        <p:xfrm>
          <a:off x="7468591" y="3297627"/>
          <a:ext cx="3397250" cy="650875"/>
        </p:xfrm>
        <a:graphic>
          <a:graphicData uri="http://schemas.openxmlformats.org/drawingml/2006/table">
            <a:tbl>
              <a:tblPr>
                <a:solidFill>
                  <a:srgbClr val="BFBFBF"/>
                </a:solidFill>
              </a:tblPr>
              <a:tblGrid>
                <a:gridCol w="339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508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lang="en-US" altLang="en-US" sz="3600" dirty="0"/>
                    </a:p>
                  </a:txBody>
                  <a:tcPr marL="0" marR="0" marT="0" marB="0">
                    <a:lnL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44" name="table 1144"/>
          <p:cNvGraphicFramePr>
            <a:graphicFrameLocks noGrp="1"/>
          </p:cNvGraphicFramePr>
          <p:nvPr/>
        </p:nvGraphicFramePr>
        <p:xfrm>
          <a:off x="7468664" y="2125832"/>
          <a:ext cx="3385819" cy="648334"/>
        </p:xfrm>
        <a:graphic>
          <a:graphicData uri="http://schemas.openxmlformats.org/drawingml/2006/table">
            <a:tbl>
              <a:tblPr>
                <a:solidFill>
                  <a:srgbClr val="BFBFBF"/>
                </a:solidFill>
              </a:tblPr>
              <a:tblGrid>
                <a:gridCol w="33858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8334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lang="en-US" altLang="en-US" sz="36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56" name="group 56"/>
          <p:cNvGrpSpPr/>
          <p:nvPr/>
        </p:nvGrpSpPr>
        <p:grpSpPr>
          <a:xfrm rot="21600000">
            <a:off x="725266" y="1580573"/>
            <a:ext cx="1623092" cy="1322968"/>
            <a:chOff x="0" y="0"/>
            <a:chExt cx="1623092" cy="1322968"/>
          </a:xfrm>
        </p:grpSpPr>
        <p:pic>
          <p:nvPicPr>
            <p:cNvPr id="1146" name="picture 114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496688" cy="1292390"/>
            </a:xfrm>
            <a:prstGeom prst="rect">
              <a:avLst/>
            </a:prstGeom>
          </p:spPr>
        </p:pic>
        <p:sp>
          <p:nvSpPr>
            <p:cNvPr id="1148" name="textbox 1148"/>
            <p:cNvSpPr/>
            <p:nvPr/>
          </p:nvSpPr>
          <p:spPr>
            <a:xfrm>
              <a:off x="100998" y="4708"/>
              <a:ext cx="1522094" cy="131826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lang="en-US" altLang="en-US" sz="900" dirty="0">
                <a:latin typeface="Consolas" panose="020B0609020204030204" pitchFamily="49" charset="0"/>
              </a:endParaRPr>
            </a:p>
            <a:p>
              <a:pPr marL="125730" algn="l" rtl="0" eaLnBrk="0">
                <a:lnSpc>
                  <a:spcPct val="84000"/>
                </a:lnSpc>
                <a:spcBef>
                  <a:spcPts val="5"/>
                </a:spcBef>
              </a:pPr>
              <a:r>
                <a:rPr sz="1800" kern="0" spc="25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注意变量</a:t>
              </a:r>
              <a:endParaRPr lang="en-US" altLang="en-US" sz="1800" dirty="0">
                <a:latin typeface="Consolas" panose="020B0609020204030204" pitchFamily="49" charset="0"/>
              </a:endParaRPr>
            </a:p>
            <a:p>
              <a:pPr marL="126365" algn="l" rtl="0" eaLnBrk="0">
                <a:lnSpc>
                  <a:spcPts val="2230"/>
                </a:lnSpc>
              </a:pPr>
              <a:r>
                <a:rPr sz="1800" kern="0" spc="24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与字符串</a:t>
              </a:r>
              <a:endParaRPr lang="en-US" altLang="en-US" sz="1800" dirty="0">
                <a:latin typeface="Consolas" panose="020B0609020204030204" pitchFamily="49" charset="0"/>
              </a:endParaRPr>
            </a:p>
            <a:p>
              <a:pPr marL="135255" algn="l" rtl="0" eaLnBrk="0">
                <a:lnSpc>
                  <a:spcPts val="2255"/>
                </a:lnSpc>
              </a:pPr>
              <a:r>
                <a:rPr sz="1800" kern="0" spc="-7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的区别。</a:t>
              </a:r>
              <a:endParaRPr lang="en-US" altLang="en-US" sz="1800" dirty="0">
                <a:latin typeface="Consolas" panose="020B0609020204030204" pitchFamily="49" charset="0"/>
              </a:endParaRPr>
            </a:p>
          </p:txBody>
        </p:sp>
      </p:grpSp>
      <p:sp>
        <p:nvSpPr>
          <p:cNvPr id="1152" name="rect"/>
          <p:cNvSpPr/>
          <p:nvPr/>
        </p:nvSpPr>
        <p:spPr>
          <a:xfrm>
            <a:off x="10831485" y="5685798"/>
            <a:ext cx="44891" cy="652752"/>
          </a:xfrm>
          <a:prstGeom prst="rect">
            <a:avLst/>
          </a:prstGeom>
          <a:solidFill>
            <a:srgbClr val="BF9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latin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39587" y="1351990"/>
            <a:ext cx="27478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>
                <a:latin typeface="Consolas" panose="020B0609020204030204" pitchFamily="49" charset="0"/>
              </a:rPr>
              <a:t>int x=5, y=6</a:t>
            </a:r>
            <a:r>
              <a:rPr lang="en-US" altLang="zh-CN" sz="2800" dirty="0"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38984" y="77742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ea typeface="+mj-ea"/>
                <a:cs typeface="微软雅黑"/>
              </a:rPr>
              <a:t>变量输出</a:t>
            </a:r>
          </a:p>
        </p:txBody>
      </p:sp>
      <p:sp>
        <p:nvSpPr>
          <p:cNvPr id="2" name="textbox 972">
            <a:extLst>
              <a:ext uri="{FF2B5EF4-FFF2-40B4-BE49-F238E27FC236}">
                <a16:creationId xmlns:a16="http://schemas.microsoft.com/office/drawing/2014/main" id="{1D38B8AE-054C-5C16-68CD-7F424639E3AC}"/>
              </a:ext>
            </a:extLst>
          </p:cNvPr>
          <p:cNvSpPr/>
          <p:nvPr/>
        </p:nvSpPr>
        <p:spPr>
          <a:xfrm>
            <a:off x="2713377" y="1359489"/>
            <a:ext cx="1839595" cy="518159"/>
          </a:xfrm>
          <a:prstGeom prst="rect">
            <a:avLst/>
          </a:prstGeom>
          <a:solidFill>
            <a:srgbClr val="595959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31000"/>
              </a:lnSpc>
            </a:pPr>
            <a:endParaRPr lang="en-US" altLang="en-US" sz="300" dirty="0"/>
          </a:p>
          <a:p>
            <a:pPr marL="169545" algn="l" rtl="0" eaLnBrk="0">
              <a:lnSpc>
                <a:spcPct val="91000"/>
              </a:lnSpc>
              <a:spcBef>
                <a:spcPts val="5"/>
              </a:spcBef>
            </a:pPr>
            <a:r>
              <a:rPr sz="2800" kern="0" spc="-10" dirty="0" err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练习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4469684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textbox 1130"/>
          <p:cNvSpPr/>
          <p:nvPr/>
        </p:nvSpPr>
        <p:spPr>
          <a:xfrm>
            <a:off x="2348359" y="5660674"/>
            <a:ext cx="4468495" cy="623569"/>
          </a:xfrm>
          <a:prstGeom prst="rect">
            <a:avLst/>
          </a:prstGeom>
          <a:solidFill>
            <a:srgbClr val="AFABAB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lang="en-US" altLang="en-US" sz="200" dirty="0">
              <a:latin typeface="Consolas" panose="020B0609020204030204" pitchFamily="49" charset="0"/>
            </a:endParaRPr>
          </a:p>
          <a:p>
            <a:pPr marL="77470" algn="l" rtl="0" eaLnBrk="0">
              <a:lnSpc>
                <a:spcPts val="4255"/>
              </a:lnSpc>
              <a:spcBef>
                <a:spcPts val="0"/>
              </a:spcBef>
            </a:pPr>
            <a:r>
              <a:rPr sz="3200" kern="0" spc="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cout</a:t>
            </a:r>
            <a:r>
              <a:rPr sz="3200" kern="0" spc="1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&lt;&lt;"x+y="&lt;&lt;x</a:t>
            </a:r>
            <a:r>
              <a:rPr sz="3200" kern="0" spc="10" dirty="0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3200" kern="0" spc="1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y;</a:t>
            </a:r>
            <a:endParaRPr lang="en-US" altLang="en-US" sz="3200" dirty="0">
              <a:latin typeface="Consolas" panose="020B0609020204030204" pitchFamily="49" charset="0"/>
            </a:endParaRPr>
          </a:p>
        </p:txBody>
      </p:sp>
      <p:sp>
        <p:nvSpPr>
          <p:cNvPr id="1132" name="textbox 1132"/>
          <p:cNvSpPr/>
          <p:nvPr/>
        </p:nvSpPr>
        <p:spPr>
          <a:xfrm>
            <a:off x="2348358" y="3279493"/>
            <a:ext cx="4468495" cy="623569"/>
          </a:xfrm>
          <a:prstGeom prst="rect">
            <a:avLst/>
          </a:prstGeom>
          <a:solidFill>
            <a:srgbClr val="F4B183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lang="en-US" altLang="en-US" sz="200" dirty="0">
              <a:latin typeface="Consolas" panose="020B0609020204030204" pitchFamily="49" charset="0"/>
            </a:endParaRPr>
          </a:p>
          <a:p>
            <a:pPr marL="77470" algn="l" rtl="0" eaLnBrk="0">
              <a:lnSpc>
                <a:spcPts val="4255"/>
              </a:lnSpc>
              <a:spcBef>
                <a:spcPts val="0"/>
              </a:spcBef>
            </a:pPr>
            <a:r>
              <a:rPr sz="3200" kern="0" spc="0" dirty="0" err="1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cout</a:t>
            </a:r>
            <a:r>
              <a:rPr lang="en-US" sz="3200" kern="0" spc="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 </a:t>
            </a:r>
            <a:r>
              <a:rPr sz="3200" kern="0" spc="5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&lt;&lt;</a:t>
            </a:r>
            <a:r>
              <a:rPr lang="en-US" sz="3200" kern="0" spc="5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 </a:t>
            </a:r>
            <a:r>
              <a:rPr sz="3200" kern="0" spc="5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"x</a:t>
            </a:r>
            <a:r>
              <a:rPr sz="3200" kern="0" spc="50" dirty="0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＋</a:t>
            </a:r>
            <a:r>
              <a:rPr sz="3200" kern="0" spc="5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y";</a:t>
            </a:r>
            <a:endParaRPr lang="en-US" altLang="en-US" sz="3200" dirty="0">
              <a:latin typeface="Consolas" panose="020B0609020204030204" pitchFamily="49" charset="0"/>
            </a:endParaRPr>
          </a:p>
        </p:txBody>
      </p:sp>
      <p:sp>
        <p:nvSpPr>
          <p:cNvPr id="1134" name="textbox 1134"/>
          <p:cNvSpPr/>
          <p:nvPr/>
        </p:nvSpPr>
        <p:spPr>
          <a:xfrm>
            <a:off x="2348358" y="2108976"/>
            <a:ext cx="4450079" cy="623569"/>
          </a:xfrm>
          <a:prstGeom prst="rect">
            <a:avLst/>
          </a:prstGeom>
          <a:solidFill>
            <a:srgbClr val="FFD966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</a:pPr>
            <a:endParaRPr lang="en-US" altLang="en-US" sz="1000" dirty="0">
              <a:latin typeface="Consolas" panose="020B0609020204030204" pitchFamily="49" charset="0"/>
            </a:endParaRPr>
          </a:p>
          <a:p>
            <a:pPr marL="77470" algn="l" rtl="0" eaLnBrk="0">
              <a:lnSpc>
                <a:spcPct val="75000"/>
              </a:lnSpc>
              <a:spcBef>
                <a:spcPts val="0"/>
              </a:spcBef>
            </a:pPr>
            <a:r>
              <a:rPr sz="3200" kern="0" spc="-10" dirty="0" err="1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cout</a:t>
            </a:r>
            <a:r>
              <a:rPr lang="en-US" sz="3200" kern="0" spc="-1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 </a:t>
            </a:r>
            <a:r>
              <a:rPr sz="3200" kern="0" spc="-1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&lt;&lt;</a:t>
            </a:r>
            <a:r>
              <a:rPr lang="en-US" sz="3200" kern="0" spc="-1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 </a:t>
            </a:r>
            <a:r>
              <a:rPr sz="3200" kern="0" spc="-10" dirty="0" err="1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x+y</a:t>
            </a:r>
            <a:r>
              <a:rPr sz="3200" kern="0" spc="-1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;</a:t>
            </a:r>
            <a:endParaRPr lang="en-US" altLang="en-US" sz="3200" dirty="0">
              <a:latin typeface="Consolas" panose="020B0609020204030204" pitchFamily="49" charset="0"/>
            </a:endParaRPr>
          </a:p>
        </p:txBody>
      </p:sp>
      <p:sp>
        <p:nvSpPr>
          <p:cNvPr id="1136" name="textbox 1136"/>
          <p:cNvSpPr/>
          <p:nvPr/>
        </p:nvSpPr>
        <p:spPr>
          <a:xfrm>
            <a:off x="2348358" y="4443831"/>
            <a:ext cx="4438015" cy="623569"/>
          </a:xfrm>
          <a:prstGeom prst="rect">
            <a:avLst/>
          </a:prstGeom>
          <a:solidFill>
            <a:srgbClr val="8FAADC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lang="en-US" altLang="en-US" sz="200" dirty="0">
              <a:latin typeface="Consolas" panose="020B0609020204030204" pitchFamily="49" charset="0"/>
            </a:endParaRPr>
          </a:p>
          <a:p>
            <a:pPr marL="77470" algn="l" rtl="0" eaLnBrk="0">
              <a:lnSpc>
                <a:spcPts val="4255"/>
              </a:lnSpc>
              <a:spcBef>
                <a:spcPts val="0"/>
              </a:spcBef>
            </a:pPr>
            <a:r>
              <a:rPr sz="3200" kern="0" spc="0" dirty="0" err="1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cout</a:t>
            </a:r>
            <a:r>
              <a:rPr lang="en-US" sz="3200" kern="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 </a:t>
            </a:r>
            <a:r>
              <a:rPr sz="3200" kern="0" spc="10" dirty="0">
                <a:latin typeface="Consolas" panose="020B0609020204030204" pitchFamily="49" charset="0"/>
                <a:ea typeface="Consolas" panose="020B0609020204030204"/>
                <a:cs typeface="Consolas" panose="020B0609020204030204"/>
              </a:rPr>
              <a:t>&lt;&lt;x&lt;&lt;"+"&lt;&lt;y;</a:t>
            </a:r>
            <a:endParaRPr lang="en-US" altLang="en-US" sz="3200" dirty="0">
              <a:latin typeface="Consolas" panose="020B0609020204030204" pitchFamily="49" charset="0"/>
            </a:endParaRPr>
          </a:p>
        </p:txBody>
      </p:sp>
      <p:graphicFrame>
        <p:nvGraphicFramePr>
          <p:cNvPr id="1138" name="table 1138"/>
          <p:cNvGraphicFramePr>
            <a:graphicFrameLocks noGrp="1"/>
          </p:cNvGraphicFramePr>
          <p:nvPr/>
        </p:nvGraphicFramePr>
        <p:xfrm>
          <a:off x="7467600" y="4495800"/>
          <a:ext cx="3419475" cy="655320"/>
        </p:xfrm>
        <a:graphic>
          <a:graphicData uri="http://schemas.openxmlformats.org/drawingml/2006/table">
            <a:tbl>
              <a:tblPr>
                <a:solidFill>
                  <a:srgbClr val="BFBFBF"/>
                </a:solidFill>
              </a:tblPr>
              <a:tblGrid>
                <a:gridCol w="3419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553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altLang="en-US" sz="3600" dirty="0">
                          <a:latin typeface="Consolas" panose="020B0609020204030204" pitchFamily="49" charset="0"/>
                        </a:rPr>
                        <a:t>5+6</a:t>
                      </a:r>
                    </a:p>
                  </a:txBody>
                  <a:tcPr marL="0" marR="0" marT="0" marB="0">
                    <a:lnL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40" name="table 1140"/>
          <p:cNvGraphicFramePr>
            <a:graphicFrameLocks noGrp="1"/>
          </p:cNvGraphicFramePr>
          <p:nvPr/>
        </p:nvGraphicFramePr>
        <p:xfrm>
          <a:off x="7467674" y="5663352"/>
          <a:ext cx="3408680" cy="652780"/>
        </p:xfrm>
        <a:graphic>
          <a:graphicData uri="http://schemas.openxmlformats.org/drawingml/2006/table">
            <a:tbl>
              <a:tblPr>
                <a:solidFill>
                  <a:srgbClr val="BFBFBF"/>
                </a:solidFill>
              </a:tblPr>
              <a:tblGrid>
                <a:gridCol w="3408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5278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altLang="en-US" sz="3600" dirty="0" err="1">
                          <a:latin typeface="Consolas" panose="020B0609020204030204" pitchFamily="49" charset="0"/>
                        </a:rPr>
                        <a:t>x+y</a:t>
                      </a:r>
                      <a:r>
                        <a:rPr lang="en-US" altLang="en-US" sz="3600" dirty="0">
                          <a:latin typeface="Consolas" panose="020B0609020204030204" pitchFamily="49" charset="0"/>
                        </a:rPr>
                        <a:t>=11</a:t>
                      </a:r>
                    </a:p>
                  </a:txBody>
                  <a:tcPr marL="0" marR="0" marT="0" marB="0">
                    <a:lnL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42" name="table 1142"/>
          <p:cNvGraphicFramePr>
            <a:graphicFrameLocks noGrp="1"/>
          </p:cNvGraphicFramePr>
          <p:nvPr/>
        </p:nvGraphicFramePr>
        <p:xfrm>
          <a:off x="7468591" y="3297627"/>
          <a:ext cx="3397250" cy="650875"/>
        </p:xfrm>
        <a:graphic>
          <a:graphicData uri="http://schemas.openxmlformats.org/drawingml/2006/table">
            <a:tbl>
              <a:tblPr>
                <a:solidFill>
                  <a:srgbClr val="BFBFBF"/>
                </a:solidFill>
              </a:tblPr>
              <a:tblGrid>
                <a:gridCol w="339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508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altLang="zh-CN" sz="3600" kern="0" spc="50" dirty="0"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x</a:t>
                      </a:r>
                      <a:r>
                        <a:rPr lang="zh-CN" altLang="en-US" sz="3600" kern="0" spc="5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＋</a:t>
                      </a:r>
                      <a:r>
                        <a:rPr lang="en-US" altLang="zh-CN" sz="3600" kern="0" spc="50" dirty="0"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y</a:t>
                      </a:r>
                      <a:endParaRPr lang="en-US" altLang="en-US" sz="3600" dirty="0"/>
                    </a:p>
                  </a:txBody>
                  <a:tcPr marL="0" marR="0" marT="0" marB="0">
                    <a:lnL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44" name="table 1144"/>
          <p:cNvGraphicFramePr>
            <a:graphicFrameLocks noGrp="1"/>
          </p:cNvGraphicFramePr>
          <p:nvPr/>
        </p:nvGraphicFramePr>
        <p:xfrm>
          <a:off x="7468664" y="2125832"/>
          <a:ext cx="3385819" cy="648334"/>
        </p:xfrm>
        <a:graphic>
          <a:graphicData uri="http://schemas.openxmlformats.org/drawingml/2006/table">
            <a:tbl>
              <a:tblPr>
                <a:solidFill>
                  <a:srgbClr val="BFBFBF"/>
                </a:solidFill>
              </a:tblPr>
              <a:tblGrid>
                <a:gridCol w="33858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8334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altLang="en-US" sz="3600" dirty="0">
                          <a:latin typeface="Consolas" panose="020B0609020204030204" pitchFamily="49" charset="0"/>
                        </a:rPr>
                        <a:t>11</a:t>
                      </a:r>
                    </a:p>
                  </a:txBody>
                  <a:tcPr marL="0" marR="0" marT="0" marB="0">
                    <a:lnL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0" cap="flat" cmpd="sng" algn="ctr">
                      <a:solidFill>
                        <a:srgbClr val="BF9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56" name="group 56"/>
          <p:cNvGrpSpPr/>
          <p:nvPr/>
        </p:nvGrpSpPr>
        <p:grpSpPr>
          <a:xfrm rot="21600000">
            <a:off x="725266" y="1580573"/>
            <a:ext cx="1623092" cy="1322968"/>
            <a:chOff x="0" y="0"/>
            <a:chExt cx="1623092" cy="1322968"/>
          </a:xfrm>
        </p:grpSpPr>
        <p:pic>
          <p:nvPicPr>
            <p:cNvPr id="1146" name="picture 114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496688" cy="1292390"/>
            </a:xfrm>
            <a:prstGeom prst="rect">
              <a:avLst/>
            </a:prstGeom>
          </p:spPr>
        </p:pic>
        <p:sp>
          <p:nvSpPr>
            <p:cNvPr id="1148" name="textbox 1148"/>
            <p:cNvSpPr/>
            <p:nvPr/>
          </p:nvSpPr>
          <p:spPr>
            <a:xfrm>
              <a:off x="100998" y="4708"/>
              <a:ext cx="1522094" cy="131826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lang="en-US" altLang="en-US" sz="900" dirty="0">
                <a:latin typeface="Consolas" panose="020B0609020204030204" pitchFamily="49" charset="0"/>
              </a:endParaRPr>
            </a:p>
            <a:p>
              <a:pPr marL="125730" algn="l" rtl="0" eaLnBrk="0">
                <a:lnSpc>
                  <a:spcPct val="84000"/>
                </a:lnSpc>
                <a:spcBef>
                  <a:spcPts val="5"/>
                </a:spcBef>
              </a:pPr>
              <a:r>
                <a:rPr sz="1800" kern="0" spc="25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注意变量</a:t>
              </a:r>
              <a:endParaRPr lang="en-US" altLang="en-US" sz="1800" dirty="0">
                <a:latin typeface="Consolas" panose="020B0609020204030204" pitchFamily="49" charset="0"/>
              </a:endParaRPr>
            </a:p>
            <a:p>
              <a:pPr marL="126365" algn="l" rtl="0" eaLnBrk="0">
                <a:lnSpc>
                  <a:spcPts val="2230"/>
                </a:lnSpc>
              </a:pPr>
              <a:r>
                <a:rPr sz="1800" kern="0" spc="24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与字符串</a:t>
              </a:r>
              <a:endParaRPr lang="en-US" altLang="en-US" sz="1800" dirty="0">
                <a:latin typeface="Consolas" panose="020B0609020204030204" pitchFamily="49" charset="0"/>
              </a:endParaRPr>
            </a:p>
            <a:p>
              <a:pPr marL="135255" algn="l" rtl="0" eaLnBrk="0">
                <a:lnSpc>
                  <a:spcPts val="2255"/>
                </a:lnSpc>
              </a:pPr>
              <a:r>
                <a:rPr sz="1800" kern="0" spc="-7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的区别。</a:t>
              </a:r>
              <a:endParaRPr lang="en-US" altLang="en-US" sz="1800" dirty="0">
                <a:latin typeface="Consolas" panose="020B0609020204030204" pitchFamily="49" charset="0"/>
              </a:endParaRPr>
            </a:p>
          </p:txBody>
        </p:sp>
      </p:grpSp>
      <p:sp>
        <p:nvSpPr>
          <p:cNvPr id="1152" name="rect"/>
          <p:cNvSpPr/>
          <p:nvPr/>
        </p:nvSpPr>
        <p:spPr>
          <a:xfrm>
            <a:off x="10831485" y="5685798"/>
            <a:ext cx="44891" cy="652752"/>
          </a:xfrm>
          <a:prstGeom prst="rect">
            <a:avLst/>
          </a:prstGeom>
          <a:solidFill>
            <a:srgbClr val="BF9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>
              <a:latin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39587" y="1351990"/>
            <a:ext cx="27478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>
                <a:latin typeface="Consolas" panose="020B0609020204030204" pitchFamily="49" charset="0"/>
              </a:rPr>
              <a:t>int x=5, y=6</a:t>
            </a:r>
            <a:r>
              <a:rPr lang="en-US" altLang="zh-CN" sz="2800" dirty="0"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38984" y="77742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ea typeface="+mj-ea"/>
                <a:cs typeface="微软雅黑"/>
              </a:rPr>
              <a:t>变量输出</a:t>
            </a:r>
          </a:p>
        </p:txBody>
      </p:sp>
      <p:sp>
        <p:nvSpPr>
          <p:cNvPr id="3" name="textbox 972">
            <a:extLst>
              <a:ext uri="{FF2B5EF4-FFF2-40B4-BE49-F238E27FC236}">
                <a16:creationId xmlns:a16="http://schemas.microsoft.com/office/drawing/2014/main" id="{B91A6527-AD8F-ADFA-F246-087D6705FF1B}"/>
              </a:ext>
            </a:extLst>
          </p:cNvPr>
          <p:cNvSpPr/>
          <p:nvPr/>
        </p:nvSpPr>
        <p:spPr>
          <a:xfrm>
            <a:off x="2713377" y="1359489"/>
            <a:ext cx="1839595" cy="518159"/>
          </a:xfrm>
          <a:prstGeom prst="rect">
            <a:avLst/>
          </a:prstGeom>
          <a:solidFill>
            <a:srgbClr val="595959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31000"/>
              </a:lnSpc>
            </a:pPr>
            <a:endParaRPr lang="en-US" altLang="en-US" sz="300" dirty="0"/>
          </a:p>
          <a:p>
            <a:pPr marL="169545" algn="l" rtl="0" eaLnBrk="0">
              <a:lnSpc>
                <a:spcPct val="91000"/>
              </a:lnSpc>
              <a:spcBef>
                <a:spcPts val="5"/>
              </a:spcBef>
            </a:pPr>
            <a:r>
              <a:rPr sz="2800" kern="0" spc="-10" dirty="0" err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练习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2682970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38984" y="77742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ea typeface="+mj-ea"/>
                <a:cs typeface="微软雅黑"/>
              </a:rPr>
              <a:t>变量输出</a:t>
            </a:r>
          </a:p>
        </p:txBody>
      </p:sp>
      <p:sp>
        <p:nvSpPr>
          <p:cNvPr id="3" name="textbox 972">
            <a:extLst>
              <a:ext uri="{FF2B5EF4-FFF2-40B4-BE49-F238E27FC236}">
                <a16:creationId xmlns:a16="http://schemas.microsoft.com/office/drawing/2014/main" id="{B91A6527-AD8F-ADFA-F246-087D6705FF1B}"/>
              </a:ext>
            </a:extLst>
          </p:cNvPr>
          <p:cNvSpPr/>
          <p:nvPr/>
        </p:nvSpPr>
        <p:spPr>
          <a:xfrm>
            <a:off x="2713377" y="1359489"/>
            <a:ext cx="1839595" cy="518159"/>
          </a:xfrm>
          <a:prstGeom prst="rect">
            <a:avLst/>
          </a:prstGeom>
          <a:solidFill>
            <a:srgbClr val="595959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31000"/>
              </a:lnSpc>
            </a:pPr>
            <a:endParaRPr lang="en-US" altLang="en-US" sz="300" dirty="0"/>
          </a:p>
          <a:p>
            <a:pPr marL="169545" algn="l" rtl="0" eaLnBrk="0">
              <a:lnSpc>
                <a:spcPct val="91000"/>
              </a:lnSpc>
              <a:spcBef>
                <a:spcPts val="5"/>
              </a:spcBef>
            </a:pPr>
            <a:r>
              <a:rPr sz="2800" kern="0" spc="-10" dirty="0" err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练习</a:t>
            </a:r>
            <a:endParaRPr lang="en-US" altLang="en-US" sz="2800" dirty="0"/>
          </a:p>
        </p:txBody>
      </p:sp>
      <p:sp>
        <p:nvSpPr>
          <p:cNvPr id="4" name="textbox 1020">
            <a:extLst>
              <a:ext uri="{FF2B5EF4-FFF2-40B4-BE49-F238E27FC236}">
                <a16:creationId xmlns:a16="http://schemas.microsoft.com/office/drawing/2014/main" id="{AC9FE0CF-87BA-8DCA-0272-3C4D9937A1F8}"/>
              </a:ext>
            </a:extLst>
          </p:cNvPr>
          <p:cNvSpPr/>
          <p:nvPr/>
        </p:nvSpPr>
        <p:spPr>
          <a:xfrm>
            <a:off x="3352800" y="1977764"/>
            <a:ext cx="5480532" cy="11055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13970" indent="-1905" algn="l" rtl="0" eaLnBrk="0">
              <a:lnSpc>
                <a:spcPct val="96000"/>
              </a:lnSpc>
              <a:spcBef>
                <a:spcPts val="0"/>
              </a:spcBef>
            </a:pPr>
            <a:endParaRPr lang="en-US" altLang="en-US" sz="1600" dirty="0">
              <a:latin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B5A8CA3-C49C-53D8-2AC4-A58408C89101}"/>
              </a:ext>
            </a:extLst>
          </p:cNvPr>
          <p:cNvSpPr/>
          <p:nvPr/>
        </p:nvSpPr>
        <p:spPr>
          <a:xfrm>
            <a:off x="6629400" y="3634770"/>
            <a:ext cx="3886200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altLang="zh-CN" sz="3200" dirty="0">
                <a:latin typeface="Consolas" panose="020B0609020204030204" pitchFamily="49" charset="0"/>
              </a:rPr>
              <a:t>int num = 0;</a:t>
            </a:r>
          </a:p>
          <a:p>
            <a:r>
              <a:rPr lang="pt-BR" altLang="zh-CN" sz="3200" dirty="0">
                <a:latin typeface="Consolas" panose="020B0609020204030204" pitchFamily="49" charset="0"/>
              </a:rPr>
              <a:t>num</a:t>
            </a:r>
            <a:r>
              <a:rPr lang="zh-CN" altLang="pt-BR" sz="3200" dirty="0">
                <a:latin typeface="Consolas" panose="020B0609020204030204" pitchFamily="49" charset="0"/>
              </a:rPr>
              <a:t>=</a:t>
            </a:r>
            <a:r>
              <a:rPr lang="pt-BR" altLang="zh-CN" sz="3200" dirty="0">
                <a:latin typeface="Consolas" panose="020B0609020204030204" pitchFamily="49" charset="0"/>
              </a:rPr>
              <a:t>num + 1;</a:t>
            </a:r>
          </a:p>
          <a:p>
            <a:r>
              <a:rPr lang="pt-BR" altLang="zh-CN" sz="3200" dirty="0">
                <a:latin typeface="Consolas" panose="020B0609020204030204" pitchFamily="49" charset="0"/>
              </a:rPr>
              <a:t>cout&lt;&lt;num;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6891682-EF1F-544C-3BAA-5A875BB9A750}"/>
              </a:ext>
            </a:extLst>
          </p:cNvPr>
          <p:cNvSpPr/>
          <p:nvPr/>
        </p:nvSpPr>
        <p:spPr>
          <a:xfrm>
            <a:off x="1714500" y="3634770"/>
            <a:ext cx="3733800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altLang="zh-CN" sz="3200" dirty="0">
                <a:latin typeface="Consolas" panose="020B0609020204030204" pitchFamily="49" charset="0"/>
              </a:rPr>
              <a:t>int num = 0;</a:t>
            </a:r>
          </a:p>
          <a:p>
            <a:r>
              <a:rPr lang="pt-BR" altLang="zh-CN" sz="3200" dirty="0">
                <a:latin typeface="Consolas" panose="020B0609020204030204" pitchFamily="49" charset="0"/>
              </a:rPr>
              <a:t>num + 1;</a:t>
            </a:r>
          </a:p>
          <a:p>
            <a:r>
              <a:rPr lang="pt-BR" altLang="zh-CN" sz="3200" dirty="0">
                <a:latin typeface="Consolas" panose="020B0609020204030204" pitchFamily="49" charset="0"/>
              </a:rPr>
              <a:t>cout&lt;&lt;num;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E964162-DECA-7D4B-9993-CE5E80A6173F}"/>
              </a:ext>
            </a:extLst>
          </p:cNvPr>
          <p:cNvSpPr/>
          <p:nvPr/>
        </p:nvSpPr>
        <p:spPr>
          <a:xfrm>
            <a:off x="4111866" y="2281817"/>
            <a:ext cx="3962400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200" dirty="0"/>
              <a:t>分别会输出什么</a:t>
            </a:r>
          </a:p>
          <a:p>
            <a:r>
              <a:rPr lang="en-US" altLang="zh-CN" sz="3200" dirty="0"/>
              <a:t>Why</a:t>
            </a:r>
            <a:r>
              <a:rPr lang="zh-CN" altLang="en-US" sz="3200" dirty="0"/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27029656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" name="table 10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2111796"/>
              </p:ext>
            </p:extLst>
          </p:nvPr>
        </p:nvGraphicFramePr>
        <p:xfrm>
          <a:off x="4054475" y="1798955"/>
          <a:ext cx="3717925" cy="2315845"/>
        </p:xfrm>
        <a:graphic>
          <a:graphicData uri="http://schemas.openxmlformats.org/drawingml/2006/table">
            <a:tbl>
              <a:tblPr/>
              <a:tblGrid>
                <a:gridCol w="371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158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1000"/>
                        </a:lnSpc>
                      </a:pPr>
                      <a:endParaRPr lang="en-US" altLang="en-US" sz="10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  <a:p>
                      <a:pPr marL="785495" algn="l" rtl="0" eaLnBrk="0">
                        <a:lnSpc>
                          <a:spcPct val="80000"/>
                        </a:lnSpc>
                      </a:pPr>
                      <a:r>
                        <a:rPr sz="2400" kern="0" spc="-7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Arial" panose="020B0604020202020204"/>
                          <a:cs typeface="Arial" panose="020B0604020202020204"/>
                        </a:rPr>
                        <a:t>int</a:t>
                      </a:r>
                      <a:r>
                        <a:rPr sz="2400" kern="0" spc="21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400" kern="0" spc="-7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Arial" panose="020B0604020202020204"/>
                          <a:cs typeface="Arial" panose="020B0604020202020204"/>
                        </a:rPr>
                        <a:t>num</a:t>
                      </a:r>
                      <a:r>
                        <a:rPr sz="2400" kern="0" spc="13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400" kern="0" spc="-7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Arial" panose="020B0604020202020204"/>
                          <a:cs typeface="Arial" panose="020B0604020202020204"/>
                        </a:rPr>
                        <a:t>=</a:t>
                      </a:r>
                      <a:r>
                        <a:rPr sz="2400" kern="0" spc="10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400" kern="0" spc="-7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Arial" panose="020B0604020202020204"/>
                          <a:cs typeface="Arial" panose="020B0604020202020204"/>
                        </a:rPr>
                        <a:t>0;</a:t>
                      </a:r>
                      <a:endParaRPr lang="en-US" altLang="en-US" sz="24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  <a:p>
                      <a:pPr marL="791210" algn="l" rtl="0" eaLnBrk="0">
                        <a:lnSpc>
                          <a:spcPct val="80000"/>
                        </a:lnSpc>
                        <a:spcBef>
                          <a:spcPts val="720"/>
                        </a:spcBef>
                      </a:pPr>
                      <a:r>
                        <a:rPr sz="2400" kern="0" spc="-5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微软雅黑" panose="020B0503020204020204" charset="-122"/>
                          <a:cs typeface="微软雅黑" panose="020B0503020204020204" charset="-122"/>
                        </a:rPr>
                        <a:t>num=num </a:t>
                      </a:r>
                      <a:r>
                        <a:rPr sz="2400" kern="0" spc="-5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Arial" panose="020B0604020202020204"/>
                          <a:cs typeface="Arial" panose="020B0604020202020204"/>
                        </a:rPr>
                        <a:t>+</a:t>
                      </a:r>
                      <a:r>
                        <a:rPr sz="2400" kern="0" spc="26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400" kern="0" spc="-5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Arial" panose="020B0604020202020204"/>
                          <a:cs typeface="Arial" panose="020B0604020202020204"/>
                        </a:rPr>
                        <a:t>1;</a:t>
                      </a:r>
                      <a:endParaRPr lang="en-US" altLang="en-US" sz="24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  <a:p>
                      <a:pPr marL="777240" algn="l" rtl="0" eaLnBrk="0">
                        <a:lnSpc>
                          <a:spcPct val="78000"/>
                        </a:lnSpc>
                        <a:spcBef>
                          <a:spcPts val="730"/>
                        </a:spcBef>
                      </a:pPr>
                      <a:r>
                        <a:rPr sz="2400" kern="0" spc="-1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Arial" panose="020B0604020202020204"/>
                          <a:cs typeface="Arial" panose="020B0604020202020204"/>
                        </a:rPr>
                        <a:t>cout&lt;&lt;num</a:t>
                      </a:r>
                      <a:r>
                        <a:rPr sz="2400" kern="0" spc="-2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Arial" panose="020B0604020202020204"/>
                          <a:cs typeface="Arial" panose="020B0604020202020204"/>
                        </a:rPr>
                        <a:t>;</a:t>
                      </a:r>
                      <a:endParaRPr lang="en-US" altLang="en-US" sz="24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  <a:p>
                      <a:pPr marL="765175" algn="l" rtl="0" eaLnBrk="0">
                        <a:lnSpc>
                          <a:spcPts val="3100"/>
                        </a:lnSpc>
                      </a:pPr>
                      <a:r>
                        <a:rPr sz="2400" kern="0" spc="-1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Arial" panose="020B0604020202020204"/>
                          <a:cs typeface="Arial" panose="020B0604020202020204"/>
                        </a:rPr>
                        <a:t>//</a:t>
                      </a:r>
                      <a:r>
                        <a:rPr lang="en-US" sz="2400" kern="0" spc="-1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400" kern="0" spc="-1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微软雅黑" panose="020B0503020204020204" charset="-122"/>
                          <a:cs typeface="微软雅黑" panose="020B0503020204020204" charset="-122"/>
                        </a:rPr>
                        <a:t>会</a:t>
                      </a:r>
                      <a:r>
                        <a:rPr lang="zh-CN" altLang="en-US" sz="2400" kern="0" spc="-1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微软雅黑" panose="020B0503020204020204" charset="-122"/>
                          <a:cs typeface="微软雅黑" panose="020B0503020204020204" charset="-122"/>
                        </a:rPr>
                        <a:t>输</a:t>
                      </a:r>
                      <a:r>
                        <a:rPr sz="2400" kern="0" spc="-10" dirty="0" err="1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微软雅黑" panose="020B0503020204020204" charset="-122"/>
                          <a:cs typeface="微软雅黑" panose="020B0503020204020204" charset="-122"/>
                        </a:rPr>
                        <a:t>出什么</a:t>
                      </a:r>
                      <a:r>
                        <a:rPr sz="2400" kern="0" spc="-1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微软雅黑" panose="020B0503020204020204" charset="-122"/>
                          <a:cs typeface="微软雅黑" panose="020B0503020204020204" charset="-122"/>
                        </a:rPr>
                        <a:t>？</a:t>
                      </a:r>
                      <a:endParaRPr lang="en-US" altLang="en-US" sz="24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73025" cap="flat" cmpd="sng" algn="ctr">
                      <a:solidFill>
                        <a:srgbClr val="4271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025" cap="flat" cmpd="sng" algn="ctr">
                      <a:solidFill>
                        <a:srgbClr val="4271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025" cap="flat" cmpd="sng" algn="ctr">
                      <a:solidFill>
                        <a:srgbClr val="4271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025" cap="flat" cmpd="sng" algn="ctr">
                      <a:solidFill>
                        <a:srgbClr val="4271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1676400" y="4724400"/>
            <a:ext cx="9448800" cy="14630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单单写 </a:t>
            </a:r>
            <a:r>
              <a:rPr lang="en-US" altLang="zh-CN" sz="2400" b="1" dirty="0" err="1">
                <a:solidFill>
                  <a:srgbClr val="FF0000"/>
                </a:solidFill>
              </a:rPr>
              <a:t>num</a:t>
            </a:r>
            <a:r>
              <a:rPr lang="en-US" altLang="zh-CN" sz="2400" b="1" dirty="0">
                <a:solidFill>
                  <a:srgbClr val="FF0000"/>
                </a:solidFill>
              </a:rPr>
              <a:t> + 1;</a:t>
            </a:r>
            <a:r>
              <a:rPr lang="zh-CN" altLang="en-US" sz="2400" b="1" dirty="0">
                <a:solidFill>
                  <a:srgbClr val="FF0000"/>
                </a:solidFill>
              </a:rPr>
              <a:t>没有意义</a:t>
            </a:r>
            <a:r>
              <a:rPr lang="zh-CN" altLang="en-US" sz="2400" dirty="0"/>
              <a:t>，要改变变量的值，用 </a:t>
            </a:r>
            <a:r>
              <a:rPr lang="en-US" altLang="zh-CN" sz="2400" dirty="0"/>
              <a:t>= </a:t>
            </a:r>
            <a:r>
              <a:rPr lang="zh-CN" altLang="en-US" sz="2400" dirty="0"/>
              <a:t>赋值符号 ，</a:t>
            </a:r>
            <a:r>
              <a:rPr lang="en-US" altLang="zh-CN" sz="2400" dirty="0" err="1"/>
              <a:t>num</a:t>
            </a:r>
            <a:r>
              <a:rPr lang="en-US" altLang="zh-CN" sz="2400" dirty="0"/>
              <a:t> = </a:t>
            </a:r>
            <a:r>
              <a:rPr lang="en-US" altLang="zh-CN" sz="2400" dirty="0" err="1"/>
              <a:t>num</a:t>
            </a:r>
            <a:r>
              <a:rPr lang="en-US" altLang="zh-CN" sz="2400" dirty="0"/>
              <a:t> + 1</a:t>
            </a:r>
            <a:r>
              <a:rPr lang="zh-CN" altLang="en-US" sz="2400" dirty="0"/>
              <a:t>才能把右边的结果赋值给左边的变量 </a:t>
            </a:r>
            <a:r>
              <a:rPr lang="en-US" altLang="zh-CN" sz="2400" dirty="0"/>
              <a:t>num</a:t>
            </a:r>
            <a:r>
              <a:rPr lang="zh-CN" altLang="en-US" sz="2400" dirty="0"/>
              <a:t>。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56E6230A-075E-A6D8-20F7-80173F42D148}"/>
              </a:ext>
            </a:extLst>
          </p:cNvPr>
          <p:cNvSpPr txBox="1"/>
          <p:nvPr/>
        </p:nvSpPr>
        <p:spPr>
          <a:xfrm>
            <a:off x="2038984" y="77742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ea typeface="+mj-ea"/>
                <a:cs typeface="微软雅黑"/>
              </a:rPr>
              <a:t>变量输出</a:t>
            </a:r>
          </a:p>
        </p:txBody>
      </p:sp>
    </p:spTree>
    <p:extLst>
      <p:ext uri="{BB962C8B-B14F-4D97-AF65-F5344CB8AC3E}">
        <p14:creationId xmlns:p14="http://schemas.microsoft.com/office/powerpoint/2010/main" val="9650862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textbox 918"/>
          <p:cNvSpPr/>
          <p:nvPr/>
        </p:nvSpPr>
        <p:spPr>
          <a:xfrm>
            <a:off x="2381213" y="6139687"/>
            <a:ext cx="2098675" cy="354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23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9ACBAB1-C669-B14E-4791-E2FB31252EC6}"/>
              </a:ext>
            </a:extLst>
          </p:cNvPr>
          <p:cNvSpPr txBox="1"/>
          <p:nvPr/>
        </p:nvSpPr>
        <p:spPr>
          <a:xfrm>
            <a:off x="1139346" y="2313415"/>
            <a:ext cx="10138254" cy="14589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ea typeface="+mj-ea"/>
              </a:rPr>
              <a:t>现在学习了变量后</a:t>
            </a:r>
            <a:r>
              <a:rPr lang="en-US" altLang="zh-CN" sz="2400" dirty="0">
                <a:ea typeface="+mj-ea"/>
              </a:rPr>
              <a:t>,</a:t>
            </a:r>
            <a:r>
              <a:rPr lang="zh-CN" altLang="en-US" sz="2400" b="1" dirty="0">
                <a:ea typeface="+mj-ea"/>
              </a:rPr>
              <a:t>回顾一下</a:t>
            </a:r>
            <a:r>
              <a:rPr lang="zh-CN" altLang="en-US" sz="2400" dirty="0">
                <a:ea typeface="+mj-ea"/>
              </a:rPr>
              <a:t>最基本的输出一段话的程序。</a:t>
            </a:r>
            <a:endParaRPr lang="en-US" altLang="zh-CN" sz="2400" dirty="0">
              <a:ea typeface="+mj-ea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ea typeface="+mj-ea"/>
              </a:rPr>
              <a:t>大家觉得为什么输出 </a:t>
            </a:r>
            <a:r>
              <a:rPr lang="en-US" altLang="zh-CN" sz="2400" dirty="0">
                <a:ea typeface="+mj-ea"/>
              </a:rPr>
              <a:t>a </a:t>
            </a:r>
            <a:r>
              <a:rPr lang="zh-CN" altLang="en-US" sz="2400">
                <a:ea typeface="+mj-ea"/>
              </a:rPr>
              <a:t>这个符号要</a:t>
            </a:r>
            <a:r>
              <a:rPr lang="zh-CN" altLang="en-US" sz="2400" dirty="0">
                <a:ea typeface="+mj-ea"/>
              </a:rPr>
              <a:t>用双引号给</a:t>
            </a:r>
            <a:r>
              <a:rPr lang="en-US" altLang="zh-CN" sz="2400" dirty="0">
                <a:ea typeface="+mj-ea"/>
              </a:rPr>
              <a:t> “</a:t>
            </a:r>
            <a:r>
              <a:rPr lang="en-US" altLang="zh-CN" sz="2400" dirty="0"/>
              <a:t>a”</a:t>
            </a:r>
            <a:r>
              <a:rPr lang="en-US" altLang="zh-CN" sz="2400" dirty="0">
                <a:ea typeface="+mj-ea"/>
              </a:rPr>
              <a:t> </a:t>
            </a:r>
            <a:r>
              <a:rPr lang="zh-CN" altLang="en-US" sz="2400" dirty="0">
                <a:ea typeface="+mj-ea"/>
              </a:rPr>
              <a:t>引起来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EE5FD3EA-8EDC-64E6-CC24-BC955931767B}"/>
              </a:ext>
            </a:extLst>
          </p:cNvPr>
          <p:cNvSpPr txBox="1">
            <a:spLocks/>
          </p:cNvSpPr>
          <p:nvPr/>
        </p:nvSpPr>
        <p:spPr>
          <a:xfrm>
            <a:off x="2097151" y="803529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0" kern="1200">
                <a:solidFill>
                  <a:srgbClr val="BFBFBF"/>
                </a:solidFill>
                <a:latin typeface="宋体"/>
                <a:ea typeface="+mj-ea"/>
                <a:cs typeface="宋体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转义符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F6E5ED8-91CC-4CE0-0E94-BF5C47C2D8F2}"/>
              </a:ext>
            </a:extLst>
          </p:cNvPr>
          <p:cNvSpPr txBox="1"/>
          <p:nvPr/>
        </p:nvSpPr>
        <p:spPr>
          <a:xfrm>
            <a:off x="1138436" y="1524000"/>
            <a:ext cx="9915127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800" dirty="0" err="1">
                <a:latin typeface="Consolas" panose="020B0609020204030204" pitchFamily="49" charset="0"/>
                <a:ea typeface="+mj-ea"/>
              </a:rPr>
              <a:t>cout</a:t>
            </a:r>
            <a:r>
              <a:rPr lang="en-US" altLang="zh-CN" sz="2800" dirty="0">
                <a:latin typeface="Consolas" panose="020B0609020204030204" pitchFamily="49" charset="0"/>
                <a:ea typeface="+mj-ea"/>
              </a:rPr>
              <a:t> &lt;&lt; "a";  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AF857B1-124A-B8E6-7A18-B4A49816B0B5}"/>
              </a:ext>
            </a:extLst>
          </p:cNvPr>
          <p:cNvSpPr txBox="1"/>
          <p:nvPr/>
        </p:nvSpPr>
        <p:spPr>
          <a:xfrm>
            <a:off x="1134783" y="4038600"/>
            <a:ext cx="10142817" cy="21968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ea typeface="微软雅黑" panose="020B0503020204020204" pitchFamily="34" charset="-122"/>
              </a:rPr>
              <a:t>因为我完全可以定义一个叫做 </a:t>
            </a:r>
            <a:r>
              <a:rPr lang="en-US" altLang="zh-CN" sz="2400" dirty="0">
                <a:solidFill>
                  <a:srgbClr val="FF0000"/>
                </a:solidFill>
                <a:ea typeface="微软雅黑" panose="020B0503020204020204" pitchFamily="34" charset="-122"/>
              </a:rPr>
              <a:t>a </a:t>
            </a:r>
            <a:r>
              <a:rPr lang="zh-CN" altLang="en-US" sz="2400" dirty="0">
                <a:solidFill>
                  <a:srgbClr val="FF0000"/>
                </a:solidFill>
                <a:ea typeface="微软雅黑" panose="020B0503020204020204" pitchFamily="34" charset="-122"/>
              </a:rPr>
              <a:t>的变量 </a:t>
            </a:r>
            <a:r>
              <a:rPr lang="en-US" altLang="zh-CN" sz="2400" dirty="0">
                <a:ea typeface="微软雅黑" panose="020B0503020204020204" pitchFamily="34" charset="-122"/>
              </a:rPr>
              <a:t>,</a:t>
            </a:r>
            <a:r>
              <a:rPr lang="zh-CN" altLang="en-US" sz="2400" dirty="0">
                <a:ea typeface="微软雅黑" panose="020B0503020204020204" pitchFamily="34" charset="-122"/>
              </a:rPr>
              <a:t>如果你不加引号</a:t>
            </a:r>
            <a:r>
              <a:rPr lang="en-US" altLang="zh-CN" sz="2400" dirty="0">
                <a:ea typeface="微软雅黑" panose="020B0503020204020204" pitchFamily="34" charset="-122"/>
              </a:rPr>
              <a:t>,</a:t>
            </a:r>
            <a:r>
              <a:rPr lang="zh-CN" altLang="en-US" sz="2400" dirty="0">
                <a:ea typeface="微软雅黑" panose="020B0503020204020204" pitchFamily="34" charset="-122"/>
              </a:rPr>
              <a:t>计算机怎么知道这个 </a:t>
            </a:r>
            <a:r>
              <a:rPr lang="en-US" altLang="zh-CN" sz="2400" dirty="0">
                <a:ea typeface="微软雅黑" panose="020B0503020204020204" pitchFamily="34" charset="-122"/>
              </a:rPr>
              <a:t>a </a:t>
            </a:r>
            <a:r>
              <a:rPr lang="zh-CN" altLang="en-US" sz="2400" dirty="0">
                <a:ea typeface="微软雅黑" panose="020B0503020204020204" pitchFamily="34" charset="-122"/>
              </a:rPr>
              <a:t>到底是变量还是这句话本身</a:t>
            </a:r>
            <a:endParaRPr lang="en-US" altLang="zh-CN" sz="2400" dirty="0"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b="1" dirty="0">
                <a:ea typeface="微软雅黑" panose="020B0503020204020204" pitchFamily="34" charset="-122"/>
              </a:rPr>
              <a:t>而加上双引号就</a:t>
            </a:r>
            <a:r>
              <a:rPr lang="zh-CN" altLang="en-US" sz="2400" b="1" dirty="0">
                <a:solidFill>
                  <a:srgbClr val="FF0000"/>
                </a:solidFill>
                <a:ea typeface="微软雅黑" panose="020B0503020204020204" pitchFamily="34" charset="-122"/>
              </a:rPr>
              <a:t>明确着代表</a:t>
            </a:r>
            <a:r>
              <a:rPr lang="zh-CN" altLang="en-US" sz="2400" b="1" dirty="0">
                <a:ea typeface="微软雅黑" panose="020B0503020204020204" pitchFamily="34" charset="-122"/>
              </a:rPr>
              <a:t>着这个东西是字符串</a:t>
            </a:r>
            <a:r>
              <a:rPr lang="en-US" altLang="zh-CN" sz="2400" b="1" dirty="0">
                <a:ea typeface="微软雅黑" panose="020B0503020204020204" pitchFamily="34" charset="-122"/>
              </a:rPr>
              <a:t>,</a:t>
            </a:r>
            <a:r>
              <a:rPr lang="zh-CN" altLang="en-US" sz="2400" b="1" dirty="0">
                <a:ea typeface="微软雅黑" panose="020B0503020204020204" pitchFamily="34" charset="-122"/>
              </a:rPr>
              <a:t>你是想要输出这句话本身</a:t>
            </a:r>
            <a:endParaRPr lang="en-US" altLang="zh-CN" sz="2400" b="1"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411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模拟练习</a:t>
            </a:r>
          </a:p>
        </p:txBody>
      </p:sp>
      <p:sp>
        <p:nvSpPr>
          <p:cNvPr id="5" name="矩形 4"/>
          <p:cNvSpPr/>
          <p:nvPr/>
        </p:nvSpPr>
        <p:spPr>
          <a:xfrm>
            <a:off x="4953000" y="738788"/>
            <a:ext cx="1800493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Consolas" panose="020B0609020204030204" pitchFamily="49" charset="0"/>
              </a:rPr>
              <a:t>书本</a:t>
            </a:r>
            <a:r>
              <a:rPr lang="en-US" altLang="zh-CN" sz="2000" b="1" dirty="0">
                <a:latin typeface="Consolas" panose="020B0609020204030204" pitchFamily="49" charset="0"/>
              </a:rPr>
              <a:t>P9 1.3</a:t>
            </a:r>
            <a:r>
              <a:rPr lang="zh-CN" altLang="en-US" sz="2000" b="1" dirty="0">
                <a:latin typeface="Consolas" panose="020B0609020204030204" pitchFamily="49" charset="0"/>
              </a:rPr>
              <a:t>节</a:t>
            </a:r>
            <a:endParaRPr lang="zh-CN" altLang="en-US" sz="2000" b="1" dirty="0"/>
          </a:p>
        </p:txBody>
      </p:sp>
      <p:sp>
        <p:nvSpPr>
          <p:cNvPr id="4" name="矩形 3"/>
          <p:cNvSpPr/>
          <p:nvPr/>
        </p:nvSpPr>
        <p:spPr>
          <a:xfrm>
            <a:off x="1524000" y="1981200"/>
            <a:ext cx="8967654" cy="34163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完成例1-8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存钱</a:t>
            </a:r>
            <a:endParaRPr lang="en-US" altLang="zh-CN" sz="2400" b="1" dirty="0">
              <a:solidFill>
                <a:srgbClr val="C00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Uim的银行账户里面有100元。经过了下面的操作：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1）往里面存了10元；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2）购物花掉了20元；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</a:rPr>
              <a:t>3</a:t>
            </a:r>
            <a:r>
              <a:rPr lang="zh-CN" altLang="en-US" sz="2400" dirty="0">
                <a:latin typeface="Consolas" panose="020B0609020204030204" pitchFamily="49" charset="0"/>
              </a:rPr>
              <a:t>）把里面的钱全部取出。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请在</a:t>
            </a:r>
            <a:r>
              <a:rPr lang="zh-CN" altLang="en-US" sz="2400" b="1" dirty="0">
                <a:latin typeface="Consolas" panose="020B0609020204030204" pitchFamily="49" charset="0"/>
              </a:rPr>
              <a:t>每次操作后使用 </a:t>
            </a:r>
            <a:r>
              <a:rPr lang="en-US" altLang="zh-CN" sz="2400" b="1" dirty="0" err="1">
                <a:latin typeface="Consolas" panose="020B0609020204030204" pitchFamily="49" charset="0"/>
              </a:rPr>
              <a:t>cout</a:t>
            </a:r>
            <a:r>
              <a:rPr lang="en-US" altLang="zh-CN" sz="2400" b="1" dirty="0">
                <a:latin typeface="Consolas" panose="020B0609020204030204" pitchFamily="49" charset="0"/>
              </a:rPr>
              <a:t> </a:t>
            </a:r>
            <a:r>
              <a:rPr lang="zh-CN" altLang="en-US" sz="2400" b="1" dirty="0">
                <a:latin typeface="Consolas" panose="020B0609020204030204" pitchFamily="49" charset="0"/>
              </a:rPr>
              <a:t>输出账户余额</a:t>
            </a:r>
            <a:r>
              <a:rPr lang="zh-CN" altLang="en-US" sz="2400" dirty="0">
                <a:latin typeface="Consolas" panose="020B0609020204030204" pitchFamily="49" charset="0"/>
              </a:rPr>
              <a:t>，并使用换行符隔开。</a:t>
            </a:r>
          </a:p>
        </p:txBody>
      </p:sp>
    </p:spTree>
    <p:extLst>
      <p:ext uri="{BB962C8B-B14F-4D97-AF65-F5344CB8AC3E}">
        <p14:creationId xmlns:p14="http://schemas.microsoft.com/office/powerpoint/2010/main" val="2166584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4294967295"/>
          </p:nvPr>
        </p:nvSpPr>
        <p:spPr>
          <a:xfrm>
            <a:off x="3505200" y="3200400"/>
            <a:ext cx="507206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zh-CN" altLang="en-US" sz="3600" b="1" dirty="0">
                <a:latin typeface="Consolas" panose="020B0609020204030204" pitchFamily="49" charset="0"/>
              </a:rPr>
              <a:t>常量</a:t>
            </a:r>
            <a:endParaRPr lang="en-GB" sz="3600" b="1" dirty="0">
              <a:latin typeface="Consolas" panose="020B0609020204030204" pitchFamily="49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770817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box 108"/>
          <p:cNvSpPr/>
          <p:nvPr/>
        </p:nvSpPr>
        <p:spPr>
          <a:xfrm>
            <a:off x="1063344" y="2071522"/>
            <a:ext cx="5125720" cy="13519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</p:txBody>
      </p:sp>
      <p:grpSp>
        <p:nvGrpSpPr>
          <p:cNvPr id="5" name="组合 4"/>
          <p:cNvGrpSpPr/>
          <p:nvPr/>
        </p:nvGrpSpPr>
        <p:grpSpPr>
          <a:xfrm>
            <a:off x="6705600" y="1219200"/>
            <a:ext cx="4542247" cy="5247356"/>
            <a:chOff x="6629400" y="1215133"/>
            <a:chExt cx="4542247" cy="5247356"/>
          </a:xfrm>
        </p:grpSpPr>
        <p:pic>
          <p:nvPicPr>
            <p:cNvPr id="98" name="picture 9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8993478" y="3817144"/>
              <a:ext cx="1137769" cy="628518"/>
            </a:xfrm>
            <a:prstGeom prst="rect">
              <a:avLst/>
            </a:prstGeom>
          </p:spPr>
        </p:pic>
        <p:pic>
          <p:nvPicPr>
            <p:cNvPr id="100" name="picture 10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9021037" y="3988856"/>
              <a:ext cx="1123670" cy="1497836"/>
            </a:xfrm>
            <a:prstGeom prst="rect">
              <a:avLst/>
            </a:prstGeom>
          </p:spPr>
        </p:pic>
        <p:pic>
          <p:nvPicPr>
            <p:cNvPr id="102" name="picture 10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9282243" y="1679469"/>
              <a:ext cx="851161" cy="2050317"/>
            </a:xfrm>
            <a:prstGeom prst="rect">
              <a:avLst/>
            </a:prstGeom>
          </p:spPr>
        </p:pic>
        <p:sp>
          <p:nvSpPr>
            <p:cNvPr id="104" name="textbox 104"/>
            <p:cNvSpPr/>
            <p:nvPr/>
          </p:nvSpPr>
          <p:spPr>
            <a:xfrm>
              <a:off x="6675213" y="1290218"/>
              <a:ext cx="4496434" cy="4902718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6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88000"/>
                </a:lnSpc>
              </a:pPr>
              <a:r>
                <a:rPr sz="3100" kern="0" spc="0" dirty="0" err="1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cout</a:t>
              </a:r>
              <a:r>
                <a:rPr sz="3100" kern="0" spc="36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&lt;&lt;</a:t>
              </a:r>
              <a:r>
                <a:rPr sz="3100" kern="0" spc="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</a:t>
              </a:r>
              <a:r>
                <a:rPr lang="en-US" sz="3100" kern="0" spc="36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16</a:t>
              </a:r>
              <a:r>
                <a:rPr sz="3100" kern="0" spc="36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;</a:t>
              </a:r>
              <a:endParaRPr lang="en-US" altLang="en-US" sz="31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marL="12700" algn="l" rtl="0" eaLnBrk="0">
                <a:lnSpc>
                  <a:spcPct val="88000"/>
                </a:lnSpc>
                <a:spcBef>
                  <a:spcPts val="940"/>
                </a:spcBef>
              </a:pPr>
              <a:r>
                <a:rPr sz="3100" kern="0" spc="0" dirty="0" err="1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cout</a:t>
              </a:r>
              <a:r>
                <a:rPr sz="3100" kern="0" spc="37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&lt;&lt;</a:t>
              </a:r>
              <a:r>
                <a:rPr sz="3100" kern="0" spc="82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100" kern="0" spc="37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0.8;</a:t>
              </a:r>
              <a:endParaRPr lang="en-US" altLang="en-US" sz="3100" dirty="0"/>
            </a:p>
            <a:p>
              <a:pPr algn="r" rtl="0" eaLnBrk="0">
                <a:lnSpc>
                  <a:spcPct val="92000"/>
                </a:lnSpc>
                <a:spcBef>
                  <a:spcPts val="1640"/>
                </a:spcBef>
              </a:pPr>
              <a:r>
                <a:rPr sz="3900" kern="0" spc="-20" dirty="0">
                  <a:solidFill>
                    <a:srgbClr val="F85456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常量</a:t>
              </a:r>
              <a:endParaRPr lang="en-US" altLang="en-US" sz="3900" dirty="0"/>
            </a:p>
            <a:p>
              <a:pPr algn="l" rtl="0" eaLnBrk="0">
                <a:lnSpc>
                  <a:spcPct val="117000"/>
                </a:lnSpc>
              </a:pPr>
              <a:endParaRPr lang="en-US" altLang="en-US" sz="1000" dirty="0"/>
            </a:p>
            <a:p>
              <a:pPr marL="12700" algn="l" rtl="0" eaLnBrk="0">
                <a:lnSpc>
                  <a:spcPct val="78000"/>
                </a:lnSpc>
                <a:spcBef>
                  <a:spcPts val="935"/>
                </a:spcBef>
              </a:pPr>
              <a:r>
                <a:rPr sz="3100" kern="0" spc="0" dirty="0" err="1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cout</a:t>
              </a:r>
              <a:r>
                <a:rPr sz="3100" kern="0" spc="25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&lt;&lt;</a:t>
              </a:r>
              <a:r>
                <a:rPr sz="3100" kern="0" spc="93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100" kern="0" spc="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'*';</a:t>
              </a:r>
              <a:endParaRPr lang="en-US" sz="3100" kern="0" spc="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78000"/>
                </a:lnSpc>
                <a:spcBef>
                  <a:spcPts val="935"/>
                </a:spcBef>
              </a:pPr>
              <a:endParaRPr lang="en-US" altLang="en-US" sz="3100" dirty="0"/>
            </a:p>
            <a:p>
              <a:pPr marL="12700" algn="l" rtl="0" eaLnBrk="0">
                <a:lnSpc>
                  <a:spcPts val="7635"/>
                </a:lnSpc>
              </a:pPr>
              <a:r>
                <a:rPr sz="3100" kern="0" spc="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cout</a:t>
              </a:r>
              <a:r>
                <a:rPr sz="3100" kern="0" spc="30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&lt;&lt;</a:t>
              </a:r>
              <a:r>
                <a:rPr sz="3100" kern="0" spc="300" dirty="0">
                  <a:solidFill>
                    <a:srgbClr val="40404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"**";</a:t>
              </a:r>
              <a:endParaRPr lang="en-US" altLang="en-US" sz="3100" dirty="0"/>
            </a:p>
          </p:txBody>
        </p:sp>
        <p:sp>
          <p:nvSpPr>
            <p:cNvPr id="110" name="path"/>
            <p:cNvSpPr/>
            <p:nvPr/>
          </p:nvSpPr>
          <p:spPr>
            <a:xfrm>
              <a:off x="8398798" y="1215133"/>
              <a:ext cx="622239" cy="501995"/>
            </a:xfrm>
            <a:custGeom>
              <a:avLst/>
              <a:gdLst/>
              <a:ahLst/>
              <a:cxnLst/>
              <a:rect l="0" t="0" r="0" b="0"/>
              <a:pathLst>
                <a:path w="1395" h="790">
                  <a:moveTo>
                    <a:pt x="29" y="151"/>
                  </a:moveTo>
                  <a:cubicBezTo>
                    <a:pt x="29" y="84"/>
                    <a:pt x="84" y="29"/>
                    <a:pt x="151" y="29"/>
                  </a:cubicBezTo>
                  <a:lnTo>
                    <a:pt x="1243" y="29"/>
                  </a:lnTo>
                  <a:cubicBezTo>
                    <a:pt x="1310" y="29"/>
                    <a:pt x="1365" y="84"/>
                    <a:pt x="1365" y="151"/>
                  </a:cubicBezTo>
                  <a:lnTo>
                    <a:pt x="1365" y="638"/>
                  </a:lnTo>
                  <a:cubicBezTo>
                    <a:pt x="1365" y="706"/>
                    <a:pt x="1310" y="760"/>
                    <a:pt x="1243" y="760"/>
                  </a:cubicBezTo>
                  <a:lnTo>
                    <a:pt x="151" y="760"/>
                  </a:lnTo>
                  <a:cubicBezTo>
                    <a:pt x="84" y="760"/>
                    <a:pt x="29" y="706"/>
                    <a:pt x="29" y="638"/>
                  </a:cubicBezTo>
                  <a:lnTo>
                    <a:pt x="29" y="151"/>
                  </a:lnTo>
                  <a:close/>
                </a:path>
              </a:pathLst>
            </a:custGeom>
            <a:noFill/>
            <a:ln w="38090" cap="flat">
              <a:solidFill>
                <a:srgbClr val="2F5597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16" name="textbox 116"/>
            <p:cNvSpPr/>
            <p:nvPr/>
          </p:nvSpPr>
          <p:spPr>
            <a:xfrm>
              <a:off x="7956425" y="5926185"/>
              <a:ext cx="1495426" cy="401954"/>
            </a:xfrm>
            <a:prstGeom prst="rect">
              <a:avLst/>
            </a:prstGeom>
            <a:solidFill>
              <a:srgbClr val="E2F0D9"/>
            </a:solidFill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</a:pPr>
              <a:endParaRPr lang="en-US" altLang="en-US" sz="400" dirty="0"/>
            </a:p>
            <a:p>
              <a:pPr marL="50800" algn="l" rtl="0" eaLnBrk="0">
                <a:lnSpc>
                  <a:spcPct val="91000"/>
                </a:lnSpc>
                <a:spcBef>
                  <a:spcPts val="0"/>
                </a:spcBef>
              </a:pPr>
              <a:r>
                <a:rPr sz="20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字符串常量</a:t>
              </a:r>
              <a:endParaRPr lang="en-US" altLang="en-US" sz="2000" dirty="0"/>
            </a:p>
          </p:txBody>
        </p:sp>
        <p:sp>
          <p:nvSpPr>
            <p:cNvPr id="118" name="textbox 118"/>
            <p:cNvSpPr/>
            <p:nvPr/>
          </p:nvSpPr>
          <p:spPr>
            <a:xfrm>
              <a:off x="8144879" y="3300574"/>
              <a:ext cx="1391284" cy="401954"/>
            </a:xfrm>
            <a:prstGeom prst="rect">
              <a:avLst/>
            </a:prstGeom>
            <a:solidFill>
              <a:srgbClr val="FBE5D6"/>
            </a:solidFill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</a:pPr>
              <a:endParaRPr lang="en-US" altLang="en-US" sz="400" dirty="0"/>
            </a:p>
            <a:p>
              <a:pPr marL="50165" algn="l" rtl="0" eaLnBrk="0">
                <a:lnSpc>
                  <a:spcPct val="91000"/>
                </a:lnSpc>
                <a:spcBef>
                  <a:spcPts val="0"/>
                </a:spcBef>
              </a:pPr>
              <a:r>
                <a:rPr lang="zh-CN" altLang="en-US" sz="20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浮点</a:t>
              </a:r>
              <a:r>
                <a:rPr sz="2000" kern="0" spc="-10" dirty="0" err="1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型常量</a:t>
              </a:r>
              <a:endParaRPr lang="en-US" altLang="en-US" sz="2000" dirty="0"/>
            </a:p>
          </p:txBody>
        </p:sp>
        <p:sp>
          <p:nvSpPr>
            <p:cNvPr id="120" name="textbox 120"/>
            <p:cNvSpPr/>
            <p:nvPr/>
          </p:nvSpPr>
          <p:spPr>
            <a:xfrm>
              <a:off x="7977185" y="4580423"/>
              <a:ext cx="1287144" cy="401954"/>
            </a:xfrm>
            <a:prstGeom prst="rect">
              <a:avLst/>
            </a:prstGeom>
            <a:solidFill>
              <a:srgbClr val="F8C3CD"/>
            </a:solidFill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lang="en-US" altLang="en-US" sz="400" dirty="0"/>
            </a:p>
            <a:p>
              <a:pPr marL="50800" algn="l" rtl="0" eaLnBrk="0">
                <a:lnSpc>
                  <a:spcPct val="91000"/>
                </a:lnSpc>
                <a:spcBef>
                  <a:spcPts val="0"/>
                </a:spcBef>
              </a:pPr>
              <a:r>
                <a:rPr sz="20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字符常量</a:t>
              </a:r>
              <a:endParaRPr lang="en-US" altLang="en-US" sz="2000" dirty="0"/>
            </a:p>
          </p:txBody>
        </p:sp>
        <p:sp>
          <p:nvSpPr>
            <p:cNvPr id="122" name="textbox 122"/>
            <p:cNvSpPr/>
            <p:nvPr/>
          </p:nvSpPr>
          <p:spPr>
            <a:xfrm>
              <a:off x="8244000" y="1849771"/>
              <a:ext cx="1287144" cy="401954"/>
            </a:xfrm>
            <a:prstGeom prst="rect">
              <a:avLst/>
            </a:prstGeom>
            <a:solidFill>
              <a:srgbClr val="DAE3F3"/>
            </a:solidFill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lang="en-US" altLang="en-US" sz="400" dirty="0"/>
            </a:p>
            <a:p>
              <a:pPr marL="46355" algn="l" rtl="0" eaLnBrk="0">
                <a:lnSpc>
                  <a:spcPct val="91000"/>
                </a:lnSpc>
              </a:pPr>
              <a:r>
                <a:rPr sz="20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整型常量</a:t>
              </a:r>
              <a:endParaRPr lang="en-US" altLang="en-US" sz="2000" dirty="0"/>
            </a:p>
          </p:txBody>
        </p:sp>
        <p:sp>
          <p:nvSpPr>
            <p:cNvPr id="124" name="path"/>
            <p:cNvSpPr/>
            <p:nvPr/>
          </p:nvSpPr>
          <p:spPr>
            <a:xfrm>
              <a:off x="8378593" y="2691217"/>
              <a:ext cx="744598" cy="501867"/>
            </a:xfrm>
            <a:custGeom>
              <a:avLst/>
              <a:gdLst/>
              <a:ahLst/>
              <a:cxnLst/>
              <a:rect l="0" t="0" r="0" b="0"/>
              <a:pathLst>
                <a:path w="1394" h="790">
                  <a:moveTo>
                    <a:pt x="29" y="151"/>
                  </a:moveTo>
                  <a:cubicBezTo>
                    <a:pt x="29" y="84"/>
                    <a:pt x="84" y="29"/>
                    <a:pt x="151" y="29"/>
                  </a:cubicBezTo>
                  <a:lnTo>
                    <a:pt x="1243" y="29"/>
                  </a:lnTo>
                  <a:cubicBezTo>
                    <a:pt x="1310" y="29"/>
                    <a:pt x="1364" y="84"/>
                    <a:pt x="1364" y="151"/>
                  </a:cubicBezTo>
                  <a:lnTo>
                    <a:pt x="1364" y="638"/>
                  </a:lnTo>
                  <a:cubicBezTo>
                    <a:pt x="1364" y="705"/>
                    <a:pt x="1310" y="760"/>
                    <a:pt x="1243" y="760"/>
                  </a:cubicBezTo>
                  <a:lnTo>
                    <a:pt x="151" y="760"/>
                  </a:lnTo>
                  <a:cubicBezTo>
                    <a:pt x="84" y="760"/>
                    <a:pt x="29" y="705"/>
                    <a:pt x="29" y="638"/>
                  </a:cubicBezTo>
                  <a:lnTo>
                    <a:pt x="29" y="151"/>
                  </a:lnTo>
                  <a:close/>
                </a:path>
              </a:pathLst>
            </a:custGeom>
            <a:noFill/>
            <a:ln w="38080" cap="flat">
              <a:solidFill>
                <a:srgbClr val="FA9D9B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path"/>
            <p:cNvSpPr/>
            <p:nvPr/>
          </p:nvSpPr>
          <p:spPr>
            <a:xfrm>
              <a:off x="8125457" y="5387942"/>
              <a:ext cx="826350" cy="503780"/>
            </a:xfrm>
            <a:custGeom>
              <a:avLst/>
              <a:gdLst/>
              <a:ahLst/>
              <a:cxnLst/>
              <a:rect l="0" t="0" r="0" b="0"/>
              <a:pathLst>
                <a:path w="1073" h="793">
                  <a:moveTo>
                    <a:pt x="30" y="152"/>
                  </a:moveTo>
                  <a:cubicBezTo>
                    <a:pt x="30" y="84"/>
                    <a:pt x="84" y="30"/>
                    <a:pt x="152" y="30"/>
                  </a:cubicBezTo>
                  <a:lnTo>
                    <a:pt x="921" y="30"/>
                  </a:lnTo>
                  <a:cubicBezTo>
                    <a:pt x="988" y="30"/>
                    <a:pt x="1043" y="84"/>
                    <a:pt x="1043" y="152"/>
                  </a:cubicBezTo>
                  <a:lnTo>
                    <a:pt x="1043" y="641"/>
                  </a:lnTo>
                  <a:cubicBezTo>
                    <a:pt x="1043" y="708"/>
                    <a:pt x="988" y="763"/>
                    <a:pt x="921" y="763"/>
                  </a:cubicBezTo>
                  <a:lnTo>
                    <a:pt x="152" y="763"/>
                  </a:lnTo>
                  <a:cubicBezTo>
                    <a:pt x="84" y="763"/>
                    <a:pt x="30" y="708"/>
                    <a:pt x="30" y="641"/>
                  </a:cubicBezTo>
                  <a:lnTo>
                    <a:pt x="30" y="152"/>
                  </a:lnTo>
                  <a:close/>
                </a:path>
              </a:pathLst>
            </a:custGeom>
            <a:noFill/>
            <a:ln w="38225" cap="flat">
              <a:solidFill>
                <a:srgbClr val="548235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8" name="path"/>
            <p:cNvSpPr/>
            <p:nvPr/>
          </p:nvSpPr>
          <p:spPr>
            <a:xfrm>
              <a:off x="8359324" y="4019369"/>
              <a:ext cx="528248" cy="523511"/>
            </a:xfrm>
            <a:custGeom>
              <a:avLst/>
              <a:gdLst/>
              <a:ahLst/>
              <a:cxnLst/>
              <a:rect l="0" t="0" r="0" b="0"/>
              <a:pathLst>
                <a:path w="831" h="790">
                  <a:moveTo>
                    <a:pt x="29" y="151"/>
                  </a:moveTo>
                  <a:cubicBezTo>
                    <a:pt x="29" y="84"/>
                    <a:pt x="84" y="29"/>
                    <a:pt x="151" y="29"/>
                  </a:cubicBezTo>
                  <a:lnTo>
                    <a:pt x="680" y="29"/>
                  </a:lnTo>
                  <a:cubicBezTo>
                    <a:pt x="747" y="29"/>
                    <a:pt x="801" y="84"/>
                    <a:pt x="801" y="151"/>
                  </a:cubicBezTo>
                  <a:lnTo>
                    <a:pt x="801" y="638"/>
                  </a:lnTo>
                  <a:cubicBezTo>
                    <a:pt x="801" y="705"/>
                    <a:pt x="747" y="760"/>
                    <a:pt x="680" y="760"/>
                  </a:cubicBezTo>
                  <a:lnTo>
                    <a:pt x="151" y="760"/>
                  </a:lnTo>
                  <a:cubicBezTo>
                    <a:pt x="84" y="760"/>
                    <a:pt x="29" y="705"/>
                    <a:pt x="29" y="638"/>
                  </a:cubicBezTo>
                  <a:lnTo>
                    <a:pt x="29" y="151"/>
                  </a:lnTo>
                  <a:close/>
                </a:path>
              </a:pathLst>
            </a:custGeom>
            <a:noFill/>
            <a:ln w="38080" cap="flat">
              <a:solidFill>
                <a:srgbClr val="F84463">
                  <a:alpha val="100000"/>
                </a:srgbClr>
              </a:solidFill>
              <a:prstDash val="solid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34" name="rect"/>
            <p:cNvSpPr/>
            <p:nvPr/>
          </p:nvSpPr>
          <p:spPr>
            <a:xfrm>
              <a:off x="6629400" y="6437006"/>
              <a:ext cx="4405609" cy="25483"/>
            </a:xfrm>
            <a:prstGeom prst="rect">
              <a:avLst/>
            </a:prstGeom>
            <a:solidFill>
              <a:srgbClr val="40404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常量</a:t>
            </a:r>
            <a:endParaRPr sz="2200" dirty="0">
              <a:latin typeface="+mj-ea"/>
              <a:ea typeface="+mj-ea"/>
              <a:cs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33263" y="2298625"/>
            <a:ext cx="5273268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err="1"/>
              <a:t>cout</a:t>
            </a:r>
            <a:r>
              <a:rPr lang="en-US" altLang="zh-CN" sz="2400" dirty="0"/>
              <a:t> </a:t>
            </a:r>
            <a:r>
              <a:rPr lang="zh-CN" altLang="en-US" sz="2400" dirty="0"/>
              <a:t>不仅可以用来输出双引号引起来的字符串</a:t>
            </a:r>
            <a:r>
              <a:rPr lang="en-US" altLang="zh-CN" sz="2400" dirty="0"/>
              <a:t>,</a:t>
            </a:r>
            <a:r>
              <a:rPr lang="zh-CN" altLang="en-US" sz="2400" dirty="0"/>
              <a:t>还可以用于输出常量。</a:t>
            </a:r>
          </a:p>
          <a:p>
            <a:pPr>
              <a:lnSpc>
                <a:spcPct val="150000"/>
              </a:lnSpc>
            </a:pPr>
            <a:endParaRPr lang="zh-CN" altLang="en-US" sz="2400" dirty="0"/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常量：计算机在运行过程中不会改变的量。</a:t>
            </a:r>
          </a:p>
        </p:txBody>
      </p:sp>
    </p:spTree>
    <p:extLst>
      <p:ext uri="{BB962C8B-B14F-4D97-AF65-F5344CB8AC3E}">
        <p14:creationId xmlns:p14="http://schemas.microsoft.com/office/powerpoint/2010/main" val="7635117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00200" y="2133600"/>
            <a:ext cx="9144000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书本例</a:t>
            </a:r>
            <a:r>
              <a:rPr lang="en-US" altLang="zh-CN" sz="2800" dirty="0"/>
              <a:t>1-9(P10</a:t>
            </a:r>
            <a:r>
              <a:rPr lang="zh-CN" altLang="en-US" sz="2800" dirty="0"/>
              <a:t>页</a:t>
            </a:r>
            <a:r>
              <a:rPr lang="en-US" altLang="zh-CN" sz="2800" dirty="0"/>
              <a:t>), </a:t>
            </a:r>
            <a:r>
              <a:rPr lang="zh-CN" altLang="en-US" sz="2800" dirty="0"/>
              <a:t>求圆的周长面积和体积</a:t>
            </a:r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常量</a:t>
            </a:r>
          </a:p>
        </p:txBody>
      </p:sp>
      <p:sp>
        <p:nvSpPr>
          <p:cNvPr id="6" name="矩形 5"/>
          <p:cNvSpPr/>
          <p:nvPr/>
        </p:nvSpPr>
        <p:spPr>
          <a:xfrm>
            <a:off x="1371600" y="3962400"/>
            <a:ext cx="9144000" cy="13157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在求解的过程中，需要使用一个容器用来装圆周率 </a:t>
            </a:r>
            <a:r>
              <a:rPr lang="en-US" altLang="zh-CN" sz="2800" dirty="0"/>
              <a:t>Π</a:t>
            </a:r>
          </a:p>
          <a:p>
            <a:pPr>
              <a:lnSpc>
                <a:spcPct val="150000"/>
              </a:lnSpc>
            </a:pPr>
            <a:r>
              <a:rPr lang="zh-CN" altLang="en-US" sz="2800" dirty="0"/>
              <a:t>可是，圆周率我们能随意修改它吗？</a:t>
            </a:r>
          </a:p>
        </p:txBody>
      </p:sp>
    </p:spTree>
    <p:extLst>
      <p:ext uri="{BB962C8B-B14F-4D97-AF65-F5344CB8AC3E}">
        <p14:creationId xmlns:p14="http://schemas.microsoft.com/office/powerpoint/2010/main" val="210829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71600" y="1600200"/>
            <a:ext cx="9524999" cy="16937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err="1">
                <a:latin typeface="Consolas" panose="020B0609020204030204" pitchFamily="49" charset="0"/>
              </a:rPr>
              <a:t>const</a:t>
            </a:r>
            <a:r>
              <a:rPr lang="en-US" altLang="zh-CN" sz="2400" dirty="0">
                <a:latin typeface="Consolas" panose="020B0609020204030204" pitchFamily="49" charset="0"/>
              </a:rPr>
              <a:t> </a:t>
            </a:r>
            <a:r>
              <a:rPr lang="zh-CN" altLang="en-US" sz="2400" dirty="0">
                <a:latin typeface="Consolas" panose="020B0609020204030204" pitchFamily="49" charset="0"/>
              </a:rPr>
              <a:t>是 </a:t>
            </a:r>
            <a:r>
              <a:rPr lang="en-US" altLang="zh-CN" sz="2400" dirty="0">
                <a:latin typeface="Consolas" panose="020B0609020204030204" pitchFamily="49" charset="0"/>
              </a:rPr>
              <a:t>C++ </a:t>
            </a:r>
            <a:r>
              <a:rPr lang="zh-CN" altLang="en-US" sz="2400" dirty="0">
                <a:latin typeface="Consolas" panose="020B0609020204030204" pitchFamily="49" charset="0"/>
              </a:rPr>
              <a:t>的关键字，用于声明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不可修改的常量</a:t>
            </a:r>
            <a:r>
              <a:rPr lang="zh-CN" altLang="en-US" sz="2400" dirty="0">
                <a:latin typeface="Consolas" panose="020B0609020204030204" pitchFamily="49" charset="0"/>
              </a:rPr>
              <a:t>。一旦初始化后，其值不能被改变。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格式如下</a:t>
            </a:r>
            <a:r>
              <a:rPr lang="en-US" altLang="zh-CN" sz="2400" dirty="0">
                <a:latin typeface="Consolas" panose="020B0609020204030204" pitchFamily="49" charset="0"/>
              </a:rPr>
              <a:t>: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常量</a:t>
            </a:r>
          </a:p>
        </p:txBody>
      </p:sp>
      <p:sp>
        <p:nvSpPr>
          <p:cNvPr id="3" name="矩形 2"/>
          <p:cNvSpPr/>
          <p:nvPr/>
        </p:nvSpPr>
        <p:spPr>
          <a:xfrm>
            <a:off x="1371600" y="3713156"/>
            <a:ext cx="6858000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Consolas" panose="020B0609020204030204" pitchFamily="49" charset="0"/>
              </a:rPr>
              <a:t>double PI = 3.14159; // </a:t>
            </a:r>
            <a:r>
              <a:rPr lang="zh-CN" altLang="en-US" sz="2000" b="1" dirty="0">
                <a:latin typeface="Consolas" panose="020B0609020204030204" pitchFamily="49" charset="0"/>
              </a:rPr>
              <a:t>声明一个浮点数变量</a:t>
            </a:r>
          </a:p>
        </p:txBody>
      </p:sp>
      <p:sp>
        <p:nvSpPr>
          <p:cNvPr id="4" name="下箭头 3"/>
          <p:cNvSpPr/>
          <p:nvPr/>
        </p:nvSpPr>
        <p:spPr>
          <a:xfrm>
            <a:off x="2057400" y="4400490"/>
            <a:ext cx="508000" cy="60960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onsolas" panose="020B0609020204030204" pitchFamily="49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71599" y="5238690"/>
            <a:ext cx="6858001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const</a:t>
            </a:r>
            <a:r>
              <a:rPr lang="en-US" altLang="zh-CN" sz="2000" b="1" dirty="0">
                <a:latin typeface="Consolas" panose="020B0609020204030204" pitchFamily="49" charset="0"/>
              </a:rPr>
              <a:t> double PI = 3.14159; // </a:t>
            </a:r>
            <a:r>
              <a:rPr lang="zh-CN" altLang="en-US" sz="2000" b="1" dirty="0">
                <a:latin typeface="Consolas" panose="020B0609020204030204" pitchFamily="49" charset="0"/>
              </a:rPr>
              <a:t>声明一个浮点数</a:t>
            </a:r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常量</a:t>
            </a:r>
          </a:p>
        </p:txBody>
      </p:sp>
      <p:sp>
        <p:nvSpPr>
          <p:cNvPr id="5" name="矩形 4"/>
          <p:cNvSpPr/>
          <p:nvPr/>
        </p:nvSpPr>
        <p:spPr>
          <a:xfrm>
            <a:off x="2667000" y="4491312"/>
            <a:ext cx="4511171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latin typeface="Consolas" panose="020B0609020204030204" pitchFamily="49" charset="0"/>
              </a:rPr>
              <a:t>在类型前加一个关键字</a:t>
            </a:r>
            <a:r>
              <a:rPr lang="en-US" altLang="zh-CN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const</a:t>
            </a:r>
            <a:r>
              <a:rPr lang="zh-CN" altLang="en-US" dirty="0">
                <a:latin typeface="Consolas" panose="020B0609020204030204" pitchFamily="49" charset="0"/>
              </a:rPr>
              <a:t>即可定义常量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07820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71600" y="1600200"/>
            <a:ext cx="9524999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常量拥有两个特点</a:t>
            </a:r>
            <a:r>
              <a:rPr lang="en-US" altLang="zh-CN" sz="2400" dirty="0">
                <a:latin typeface="Consolas" panose="020B0609020204030204" pitchFamily="49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Consolas" panose="020B0609020204030204" pitchFamily="49" charset="0"/>
              </a:rPr>
              <a:t>1.</a:t>
            </a:r>
            <a:r>
              <a:rPr lang="zh-CN" altLang="en-US" sz="2400" b="1" dirty="0">
                <a:latin typeface="Consolas" panose="020B0609020204030204" pitchFamily="49" charset="0"/>
              </a:rPr>
              <a:t>必须初始化，否则编译错误。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Consolas" panose="020B0609020204030204" pitchFamily="49" charset="0"/>
              </a:rPr>
              <a:t>2.</a:t>
            </a:r>
            <a:r>
              <a:rPr lang="zh-CN" altLang="en-US" sz="2400" b="1" dirty="0">
                <a:latin typeface="Consolas" panose="020B0609020204030204" pitchFamily="49" charset="0"/>
              </a:rPr>
              <a:t>不能通过赋值修改</a:t>
            </a:r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常量</a:t>
            </a:r>
          </a:p>
        </p:txBody>
      </p:sp>
      <p:sp>
        <p:nvSpPr>
          <p:cNvPr id="8" name="矩形 7"/>
          <p:cNvSpPr/>
          <p:nvPr/>
        </p:nvSpPr>
        <p:spPr>
          <a:xfrm>
            <a:off x="990600" y="3790890"/>
            <a:ext cx="5562601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const</a:t>
            </a:r>
            <a:r>
              <a:rPr lang="en-US" altLang="zh-CN" sz="2000" b="1" dirty="0">
                <a:latin typeface="Consolas" panose="020B0609020204030204" pitchFamily="49" charset="0"/>
              </a:rPr>
              <a:t> double PI; // </a:t>
            </a:r>
            <a:r>
              <a:rPr lang="zh-CN" altLang="en-US" sz="2000" b="1" dirty="0">
                <a:latin typeface="Consolas" panose="020B0609020204030204" pitchFamily="49" charset="0"/>
              </a:rPr>
              <a:t>编译错误</a:t>
            </a:r>
            <a:r>
              <a:rPr lang="en-US" altLang="zh-CN" sz="2000" b="1" dirty="0">
                <a:latin typeface="Consolas" panose="020B0609020204030204" pitchFamily="49" charset="0"/>
              </a:rPr>
              <a:t>!</a:t>
            </a:r>
            <a:r>
              <a:rPr lang="zh-CN" altLang="en-US" sz="2000" b="1" dirty="0">
                <a:latin typeface="Consolas" panose="020B0609020204030204" pitchFamily="49" charset="0"/>
              </a:rPr>
              <a:t>必须初始化</a:t>
            </a:r>
            <a:endParaRPr lang="zh-CN" altLang="en-US" sz="200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右箭头 5"/>
          <p:cNvSpPr/>
          <p:nvPr/>
        </p:nvSpPr>
        <p:spPr>
          <a:xfrm rot="5400000">
            <a:off x="2628900" y="4436864"/>
            <a:ext cx="457200" cy="3810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90600" y="5162490"/>
            <a:ext cx="4657492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const</a:t>
            </a:r>
            <a:r>
              <a:rPr lang="en-US" altLang="zh-CN" sz="2000" b="1" dirty="0">
                <a:latin typeface="Consolas" panose="020B0609020204030204" pitchFamily="49" charset="0"/>
              </a:rPr>
              <a:t> double PI = 3.14; // </a:t>
            </a:r>
            <a:r>
              <a:rPr lang="zh-CN" altLang="en-US" sz="2000" b="1" dirty="0">
                <a:latin typeface="Consolas" panose="020B0609020204030204" pitchFamily="49" charset="0"/>
              </a:rPr>
              <a:t>正确</a:t>
            </a:r>
            <a:endParaRPr lang="zh-CN" altLang="en-US" sz="200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5910146" y="5162490"/>
            <a:ext cx="457200" cy="3810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584624" y="5143380"/>
            <a:ext cx="4953000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Consolas" panose="020B0609020204030204" pitchFamily="49" charset="0"/>
              </a:rPr>
              <a:t>PI = 4.1; // 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编译错误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! </a:t>
            </a:r>
            <a:r>
              <a:rPr lang="zh-CN" altLang="en-US" sz="2000" b="1" dirty="0">
                <a:latin typeface="Consolas" panose="020B0609020204030204" pitchFamily="49" charset="0"/>
              </a:rPr>
              <a:t>常量不能修改</a:t>
            </a:r>
            <a:endParaRPr lang="zh-CN" altLang="en-US" sz="200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6522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textbox 972"/>
          <p:cNvSpPr/>
          <p:nvPr/>
        </p:nvSpPr>
        <p:spPr>
          <a:xfrm>
            <a:off x="1752600" y="3124200"/>
            <a:ext cx="1839595" cy="518159"/>
          </a:xfrm>
          <a:prstGeom prst="rect">
            <a:avLst/>
          </a:prstGeom>
          <a:solidFill>
            <a:srgbClr val="595959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31000"/>
              </a:lnSpc>
            </a:pPr>
            <a:endParaRPr lang="en-US" altLang="en-US" sz="300" dirty="0"/>
          </a:p>
          <a:p>
            <a:pPr marL="169545" algn="l" rtl="0" eaLnBrk="0">
              <a:lnSpc>
                <a:spcPct val="91000"/>
              </a:lnSpc>
              <a:spcBef>
                <a:spcPts val="5"/>
              </a:spcBef>
            </a:pPr>
            <a:r>
              <a:rPr sz="2800" kern="0" spc="-10" dirty="0" err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练习</a:t>
            </a:r>
            <a:endParaRPr lang="en-US" altLang="en-US" sz="2800" dirty="0"/>
          </a:p>
        </p:txBody>
      </p:sp>
      <p:sp>
        <p:nvSpPr>
          <p:cNvPr id="2" name="矩形 1"/>
          <p:cNvSpPr/>
          <p:nvPr/>
        </p:nvSpPr>
        <p:spPr>
          <a:xfrm>
            <a:off x="1752600" y="3962400"/>
            <a:ext cx="7010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dirty="0"/>
              <a:t>理解并练习书本例</a:t>
            </a:r>
            <a:r>
              <a:rPr lang="en-US" altLang="zh-CN" sz="2800" dirty="0"/>
              <a:t>1-10(P11</a:t>
            </a:r>
            <a:r>
              <a:rPr lang="zh-CN" altLang="en-US" sz="2800" dirty="0"/>
              <a:t>页</a:t>
            </a:r>
            <a:r>
              <a:rPr lang="en-US" altLang="zh-CN" sz="2800" dirty="0"/>
              <a:t>), </a:t>
            </a:r>
            <a:r>
              <a:rPr lang="zh-CN" altLang="en-US" sz="2800" dirty="0"/>
              <a:t>猴子吃桃</a:t>
            </a:r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模拟练习</a:t>
            </a:r>
          </a:p>
        </p:txBody>
      </p:sp>
      <p:sp>
        <p:nvSpPr>
          <p:cNvPr id="6" name="矩形 5"/>
          <p:cNvSpPr/>
          <p:nvPr/>
        </p:nvSpPr>
        <p:spPr>
          <a:xfrm>
            <a:off x="1598978" y="1676400"/>
            <a:ext cx="8534400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/>
              <a:t>现在学习了</a:t>
            </a:r>
            <a:r>
              <a:rPr lang="zh-CN" altLang="en-US" sz="2400" b="1" dirty="0"/>
              <a:t>变量的定义</a:t>
            </a:r>
            <a:r>
              <a:rPr lang="en-US" altLang="zh-CN" sz="2400" b="1" dirty="0"/>
              <a:t>,</a:t>
            </a:r>
            <a:r>
              <a:rPr lang="zh-CN" altLang="en-US" sz="2400" b="1" dirty="0"/>
              <a:t>变量的数据类型</a:t>
            </a:r>
            <a:r>
              <a:rPr lang="en-US" altLang="zh-CN" sz="2400" b="1" dirty="0"/>
              <a:t>,</a:t>
            </a:r>
            <a:r>
              <a:rPr lang="zh-CN" altLang="en-US" sz="2400" b="1" dirty="0"/>
              <a:t>变量的赋值</a:t>
            </a:r>
            <a:r>
              <a:rPr lang="en-US" altLang="zh-CN" sz="2400" dirty="0"/>
              <a:t>,</a:t>
            </a:r>
            <a:r>
              <a:rPr lang="zh-CN" altLang="en-US" sz="2400" dirty="0"/>
              <a:t>就可以回去完成书本上的例题了</a:t>
            </a:r>
          </a:p>
        </p:txBody>
      </p:sp>
    </p:spTree>
    <p:extLst>
      <p:ext uri="{BB962C8B-B14F-4D97-AF65-F5344CB8AC3E}">
        <p14:creationId xmlns:p14="http://schemas.microsoft.com/office/powerpoint/2010/main" val="866817965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onsolas"/>
        <a:ea typeface="Microsoft YaHei UI"/>
        <a:cs typeface=""/>
      </a:majorFont>
      <a:minorFont>
        <a:latin typeface="Consolas"/>
        <a:ea typeface="Microsoft YaHei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5104</TotalTime>
  <Words>2570</Words>
  <Application>Microsoft Office PowerPoint</Application>
  <PresentationFormat>宽屏</PresentationFormat>
  <Paragraphs>587</Paragraphs>
  <Slides>45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54" baseType="lpstr">
      <vt:lpstr>等线</vt:lpstr>
      <vt:lpstr>宋体</vt:lpstr>
      <vt:lpstr>微软雅黑</vt:lpstr>
      <vt:lpstr>Arial</vt:lpstr>
      <vt:lpstr>Calibri</vt:lpstr>
      <vt:lpstr>Cambria Math</vt:lpstr>
      <vt:lpstr>Consolas</vt:lpstr>
      <vt:lpstr>Roboto</vt:lpstr>
      <vt:lpstr>自定义设计方案</vt:lpstr>
      <vt:lpstr>C++程序与算法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小林泉</dc:creator>
  <cp:lastModifiedBy>泉 小林</cp:lastModifiedBy>
  <cp:revision>288</cp:revision>
  <dcterms:created xsi:type="dcterms:W3CDTF">2024-12-19T06:36:53Z</dcterms:created>
  <dcterms:modified xsi:type="dcterms:W3CDTF">2026-10-24T13:17:08Z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2024-12-19T00:00:00Z</vt:filetime>
  </property>
</Properties>
</file>