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9"/>
  </p:notesMasterIdLst>
  <p:sldIdLst>
    <p:sldId id="256" r:id="rId2"/>
    <p:sldId id="258" r:id="rId3"/>
    <p:sldId id="257" r:id="rId4"/>
    <p:sldId id="318" r:id="rId5"/>
    <p:sldId id="319" r:id="rId6"/>
    <p:sldId id="320" r:id="rId7"/>
    <p:sldId id="321" r:id="rId8"/>
    <p:sldId id="322" r:id="rId9"/>
    <p:sldId id="323" r:id="rId10"/>
    <p:sldId id="324" r:id="rId11"/>
    <p:sldId id="325" r:id="rId12"/>
    <p:sldId id="326" r:id="rId13"/>
    <p:sldId id="327" r:id="rId14"/>
    <p:sldId id="328" r:id="rId15"/>
    <p:sldId id="329" r:id="rId16"/>
    <p:sldId id="330" r:id="rId17"/>
    <p:sldId id="331" r:id="rId18"/>
    <p:sldId id="332" r:id="rId19"/>
    <p:sldId id="333" r:id="rId20"/>
    <p:sldId id="334" r:id="rId21"/>
    <p:sldId id="335" r:id="rId22"/>
    <p:sldId id="336" r:id="rId23"/>
    <p:sldId id="337" r:id="rId24"/>
    <p:sldId id="338" r:id="rId25"/>
    <p:sldId id="339" r:id="rId26"/>
    <p:sldId id="341" r:id="rId27"/>
    <p:sldId id="342" r:id="rId28"/>
    <p:sldId id="343" r:id="rId29"/>
    <p:sldId id="344" r:id="rId30"/>
    <p:sldId id="259" r:id="rId31"/>
    <p:sldId id="260" r:id="rId32"/>
    <p:sldId id="261" r:id="rId33"/>
    <p:sldId id="262" r:id="rId34"/>
    <p:sldId id="263" r:id="rId35"/>
    <p:sldId id="264" r:id="rId36"/>
    <p:sldId id="265" r:id="rId37"/>
    <p:sldId id="266" r:id="rId38"/>
    <p:sldId id="267" r:id="rId39"/>
    <p:sldId id="268" r:id="rId40"/>
    <p:sldId id="269" r:id="rId41"/>
    <p:sldId id="270" r:id="rId42"/>
    <p:sldId id="271" r:id="rId43"/>
    <p:sldId id="272" r:id="rId44"/>
    <p:sldId id="273" r:id="rId45"/>
    <p:sldId id="274" r:id="rId46"/>
    <p:sldId id="275" r:id="rId47"/>
    <p:sldId id="276" r:id="rId48"/>
    <p:sldId id="277" r:id="rId49"/>
    <p:sldId id="278" r:id="rId50"/>
    <p:sldId id="279" r:id="rId51"/>
    <p:sldId id="280" r:id="rId52"/>
    <p:sldId id="281" r:id="rId53"/>
    <p:sldId id="282" r:id="rId54"/>
    <p:sldId id="283" r:id="rId55"/>
    <p:sldId id="284" r:id="rId56"/>
    <p:sldId id="285" r:id="rId57"/>
    <p:sldId id="286" r:id="rId58"/>
    <p:sldId id="287" r:id="rId59"/>
    <p:sldId id="288" r:id="rId60"/>
    <p:sldId id="289" r:id="rId61"/>
    <p:sldId id="290" r:id="rId62"/>
    <p:sldId id="291" r:id="rId63"/>
    <p:sldId id="292" r:id="rId64"/>
    <p:sldId id="293" r:id="rId65"/>
    <p:sldId id="294" r:id="rId66"/>
    <p:sldId id="295" r:id="rId67"/>
    <p:sldId id="296" r:id="rId68"/>
    <p:sldId id="297" r:id="rId69"/>
    <p:sldId id="298" r:id="rId70"/>
    <p:sldId id="299" r:id="rId71"/>
    <p:sldId id="300" r:id="rId72"/>
    <p:sldId id="301" r:id="rId73"/>
    <p:sldId id="302" r:id="rId74"/>
    <p:sldId id="303" r:id="rId75"/>
    <p:sldId id="304" r:id="rId76"/>
    <p:sldId id="305" r:id="rId77"/>
    <p:sldId id="306" r:id="rId78"/>
    <p:sldId id="307" r:id="rId79"/>
    <p:sldId id="308" r:id="rId80"/>
    <p:sldId id="309" r:id="rId81"/>
    <p:sldId id="310" r:id="rId82"/>
    <p:sldId id="311" r:id="rId83"/>
    <p:sldId id="312" r:id="rId84"/>
    <p:sldId id="313" r:id="rId85"/>
    <p:sldId id="314" r:id="rId86"/>
    <p:sldId id="315" r:id="rId87"/>
    <p:sldId id="316" r:id="rId8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70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heme" Target="theme/theme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lang="zh-CN" sz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上一课能让程序算出答案，这一课让程序把答案记下来。用一笔笔零花钱的变化想一想：下一笔花销，应该接着哪个余额算？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完整读出例1-8，确认三件事连续发生，初始100元不在要求输出的三行里。请学生复述三行各在问哪个时刻的余额。题目没有输入，数据都已经给出，下一页先用纸笔记账。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账户原有100元，后面依次存10元、花20元、全部取出。让学生说说自己会怎样在账本上记，每办完一笔都把余额改成当时的数。程序也需要留下这个当前值，后面的计算才能接着使用。这里先把需求讲清，变量的名称与写法随后再介绍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切好的食材不能一直拿在手上，要先放进容器，再把容器放到操作台，等需要时再拿来用。对应到程序，食材是数据，容器像变量，操作台像内存。一只鸡和一撮葱花不一定用同样大的容器，高汤也不能倒进菜篓子；选择变量类型时，同样要考虑数据的范围和精度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程序运行时，变量在内存中保存数据。可以把内存想成很多小抽屉，不同类型的变量可能需要不同大小的空间。生活中的视频和照片也可能占用不同的存储空间，但文件大小不能直接当作某种基本变量类型的大小。图里的格数只是帮助理解，接下来我们看怎样使用这些位置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生活中要使用一个柜子，会先说明这个柜子已经有人用，贴上标签，免得拿错或弄混。写程序时，也要先把类型和名字告诉编译器，再使用变量。这里用柜子帮助记忆，并不是说其他变量会擅自抢走内存；下一页把这两个要求写成代码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先指着int说类型，再指着num1说名字，最后补上分号。我们口头说类型加变量名，代码里不写加号，而是在两者之间留空格。这里的int num1;既声明名字，也定义了一个变量；现在还没有给它确定的初始值，暂时不要拿来输出或计算。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先按用途分成整数、浮点数、字符和真假四类。本课先熟悉int和double，整数很大时再考虑long long；表中的整数范围对应常见的16位short、32位int和64位long long。float和double的有效数字是在常见浮点实现下的近似精度提示，long double本课暂不展开。字符可以是字母或标点，bool只有true和false两种值。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看左边两个鞋盒，只有A和B，谁能知道哪盒是运动鞋？再看右边，标签写清内容，就容易找到。变量名也要见名知意，英文暂时不熟可以用容易理解的拼音。课堂练习统一采用英文字母、数字和下划线，不使用中文变量名；详细拼写规则会在后面继续练习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变量已经定义好，接下来用赋值运算符给它存数据。先看语句的右边，从那里取得值；再把值写进左边的变量。把等号想成一次写入动作，下一页用num1和23走一遍。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先定义一个保存整数的变量num1，再执行num1等于23。右边提供数值23，左边num1表示要写入的位置。赋值完成以后，变量名仍然叫num1，它保存的值是23。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换成保存小数的变量，先用double定义num2，再把3.14赋给它。赋值方向仍然是从右边取得值，再写入左边的变量。前面num1保存23，这里num2保存3.14，先选对类型，赋值的操作就很好理解了。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前面先定义再赋值，也可以在定义时就给初始值，这叫初始化。左边的代码假设写在main函数内部，普通局部变量num还没有确定的值，不能直接读取，更不能把某次看到的数字当作固定结果；按C++17规则，这类读取属于未定义行为，并不是保证得到一个随机数。右边分别把整数10和小数3.14作为初始值，后面就可以放心使用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这页回看刚才的写法。整数变量先写int num1，再用赋值把23放进去；小数变量先写double num2，再存3.14。把每组第一行看作准备容器，第二行看作装入数据，下一页把这两步和初始化放在一起比较。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左边先定义后赋值，右边在定义时初始化，分别执行完以后保存的数是一样的。num1都得到23，num2都得到3.14。让学生找到右边每句的类型、变量名和初始值，不要把同一行初始化和后续赋值混为一谈。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如果两个变量都用来保存整数，可以在int后面用逗号隔开名字。初始化时，也要分别写清每个变量的初值；a得到10，b得到20。按原稿要求，请学生把这条补充知识记在书本P15页，并留意最后还有一个分号。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先执行int num1等于1，此时num1保存1。接着先算右边3加5减1得到7，再把7写回num1。写回是覆盖，变量里现在只有新的7，原来的1不会自动保留；左边的变量就是这次被更新的位置。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先让学生判断num1和num2各是多少。赋值右边读出num2的2，再加7得到9，最后写入左边num1。读取并不是把原来的数据拿走，所以num2仍然是2，只有左边num1从1改成9。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让学生先试着解释这两句，再从等号右边开始看。右边num1读到的是旧值1，加7得到8，最后写回左边num1。两个num1指向同一个变量，在这次操作里一个负责读取旧值，一个负责接收新值。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num1先保存1，给自己加7得到8，这一步也可以写成num1加等于7。对这里的普通变量来说，a加等于b就是a等于a加b的简写，少写一次变量名。两个版本是二选一，不要在程序里连续写两遍，否则会加两次；可以对照书本P10第六自然段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左边把五种常用复合赋值与展开写法对齐。右边从num等于10开始，一步步计算得到15、12、24、8和3，每一步都承接上一步的新值。这里的除法和取余都在整数上计算。表里最后两种移位赋值先认得写法，本课暂不展开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如果只想加1或减1，可以把运算符和变量名一起写。左边从a等于5开始，两次自增依次变6和7；右边从b等于8开始，两次自减依次变7和6。这里每条自增或自减都单独写成一句，前置和后置对变量最终值的效果相同，放进更大的表达式时再讲区别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约定这些名字都是已经定义并有确定值的普通int变量。请学生逐句判断并说明原因，23等于a和X加Y等于Z都不合法，数字和算式结果不能作为这里被改写的变量。a等于b加c、a等于a加1都可以，右边先计算，再写回左边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从初始化后的7出发，先读取右边num的旧值，再计算7加1得到8，最后把8写回num。请学生先口述再看三步说明。简写可以是num加等于1，也可以单独写num自增，这些是同一步操作的不同写法，只选一种。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假设前面没有定义过num，就直接赋值再输出，编译器会提示这个名字没有声明。先用int说明num是一个整型变量，再赋值40，就可以输出40。也能合成int num等于40这句初始化，后面保留输出语句。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先给出x等于5、y等于6，让学生逐行判断输出。没有引号的x加y会计算得11；引号里的x加y是文字本身。把变量和加号文字依次输出得到5加6，把提示文字和运算结果接起来得到x加y等于11。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两段代码分别独立运行，初值都是0。先不要给答案，请学生跟踪num保存的值，并找出两段最关键的区别。左边只有计算，右边多了一次写回，下一页再把0和1的原因讲透。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左边num加1算出了1，但结果没有被保存，num仍然是0，所以输出0。右边num等于num加1把算出的1写回变量，所以输出1。这里不说num加1没有任何意义，而是准确地说这条语句没有改变num，下一次读取仍然得到旧值。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现在学生知道a也可以是变量名，再回看最初的输出语句就更容易理解。假设先定义int a等于5，不加引号的a表示读取变量，所以显示5；加双引号表示输出字符串文字本身，所以显示字母a。双引号把两种意思分清楚，接下来把这些知识用回存钱问题。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前面的类型、命名、赋值和读取已经学过，现在都用回一开始的存钱问题。初始100，存10以后变110，再花20变90，最后全部取出变0。每次算完都要保存新余额，下一笔就从这个新值接着算；后面用balance把这些步骤写成完整程序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账本里这一栏一直叫余额，里面的数已经从100变成110。图中的两个格子也一样，标签都叫balance，变化的是保存的数。我们把这种有名字、能保存并更新数据的记录叫作变量。准备记录数据时，还得想想它要存的是哪类数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买苹果时，完整苹果的个数是整数，单价却可能是2.5元，让学生指出两种数据的不同。点击介绍int和double，这一页只认它们分别适合哪类数，暂不展开完整定义语句。回到例1-8，三笔收支都按整元计算，余额先选int。下一页再给它名字和初值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顺着上一页选好的int，读出balance和初值100，再看句末分号。让学生把这句理解成准备一个名叫balance的整数变量，一开始记100。定义时就给出初始值，这叫初始化。已有记录后，可以试着读出它。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两条输出语句分别运行，学生先猜，点击后核对100和balance。没有引号时读取变量，有引号时显示字母。再问输出第二次是否还会是100，确认读取不会把数据拿走或清空。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账本已经记着100，存钱后应记110。对照执行前后的格子，说明赋值取右边的值，写入左边已有的变量，旧值会被替换。这里的等号是在发出更新指令，不是在求一个方程。既然能写入110，下一页就让程序自己把这个新余额算出来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把赋值语句完整读出，按读旧值、计算、写新值三步点击。右边balance仍是100，加10得到110后才写回左边。两次出现同一个名字没有矛盾，因为读和写有先后。问学生如果只留下加法，不写回，会怎样。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两段代码是独立程序片段，都从num为0开始。让学生先预测再验证，左边计算出的1没有存回num，所以输出0；右边把结果赋给num，才输出1。左边可以编译，但没有完成更新任务，这与语法错误不同。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刚才用变量自己的旧值计算，这次改从另一个变量取数。读出num2中的2，加7得到9，再写进num1；请学生同时报告两个变量的值。num2仍是2，箭头表示数值参与计算，不表示把原来的记录搬空。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两段分别比较，都能让num最后保存23。区别在于上面定义时就给了初值，下面先定义再赋值，读取前都已经有确定的值。以后改成5只需要赋值，当前同一范围内不能再定义一次同名num。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把下面的赋值暂时拿走，只留下main中的int num，让学生指出我们还没有给它起始值。不要运行未初始化读取来让学生猜某个输出，课堂规则是先给确定值再使用。比较逗号定义的两行，初值要分别归属到a和b，不能把后面的20同时算给a。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变量逐渐多了，名字是否好认就很重要。用鞋盒标签说明含义明确的名字能省去反复查看，再把balance、count、price、sum和用途对应起来。拼音也可以，只要自己和同学能读懂；有了名字，还要检查是否合法。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拿count2与2count、total_score与total-score逐项比较，让学生发现数字开头和减号带来的问题。再说明关键字已有用途、大小写属于不同名字，以及当前同一层花括号内不能重复定义。下划线开头和双下划线作为课堂命名约定避开，暂不展开全部保留标识符规则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学生独立判断各组定义，再写出理由和改法。第四组明确在同一个main里，不能按两个独立程序理解。最后回看逗号定义中，谁已得到初始值。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逐项点击讲评，既说出规则，也给出可行改法。第二个sum若想更新原来的变量，去掉int即可；确实需要另一个变量时才另取名字。末尾强调只有b获得20，a还不能直接读取。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a、b、c都已定义并有值，学生只需判断赋值两边的写法。每处给出理由，不能只凭有没有等号判断。再独立追踪num从7开始的更新，把读取、计算、写入说完整。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23和a+b都不是本课能接收写入的变量，解释清楚为什么不合法。两条正确写法都先算右边，再更新a。对num的追踪依次读7、算出8、写回8，把规则落在具体执行过程中。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三个变量放在一起，要求学生执行一行就记一行状态，没有修改的值照抄保留。三次点击后分别得到5、13、8，再得到5、5、8，最后得到25、5、8。特别问num1后来变成25，num2为何仍是5：它保存的是当时复制过来的值，没有建立自动跟随关系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回到已经理解的余额更新，让学生先读长写法，再比较短写法。加号与等号组成一个运算符，含义仍是取旧余额、加10、写回。减20也能同样简写；下一页再从熟悉的乘、除、取余理解另外几种复合赋值。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每一行都是独立的写法对照，先读左边的短句，再点击展开右边。星号、斜线、百分号还是上一课学过的运算，只是算完之后把结果存回num。明确%=保存的是余数，不能读成百分比。几种写法认识后，再连续执行一次检查理解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五句连续执行，学生先自己记录每一步的新值，再逐项点击核对。结果依次为15、12、24、8、3，后一句不能重新从10开始。除法与取余仍按整数规则进行，右侧也不能为0。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把已有5人又来1人写成a加等于1，再介绍更短的a自增。离开1人同样对应自减。前置与后置这里只作为独立语句比较，都完成加1或减1；在其他表达式中的取值时机暂不展开。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三个片段分别从各自的初值开始，先让学生写出最后的值。第一段4乘2再加1得到9，第二段11除2只留下整数5，再减1得到4，第三段14对4取余后保存2。逐项点击答案，让学生说出每次写回的数。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回到例1-8的完整要求，逐行把三次操作与三次输出对应起来。balance只定义一次，后面一直更新同一份记录；全部取出直接把余额写成0。运行后核对110、90、0各占一行，初始100没有输出。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让学生在程序中找出每个cout的位置，对照本页三种操作。题目要求操作后的余额，所以先更新再输出；若交换顺序，显示的就是之前的数。把时间顺序讲清后，再练习变量值与普通文字混合输出。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四条语句分别运行，避免拼在一起后输出粘连。学生先圈双引号里的文字，再处理引号外的变量与表达式。让他们写出四个完整输出，翻页后逐项解释。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按顺序核对11、x+y、5+6和x+y=11。第三句只是把加号作为文字显示，第四句才在文字后接上计算结果。判断依据是引号所在的位置，而不是屏幕上是否出现加号。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从整元余额换到2.9元单价，明确这次数据有小数。分别观察double与int保存后输出的差别，int在这个例子中得到2，不能正确记录原单价。给这种按目标类型保存的过程起名为类型转换，再到下一页比较转换方向。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看整数3交给double，数值可以保存，默认输出仍可能只有一个3。再看正负2.9交给int，得到2与-2，去掉小数时朝0靠近，不是四舍五入，也不是向下取整。这些数都在int表示范围内；double同样有有限精度，不能由此认为小数永远精确。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唤起上一课平分11元的实验，先遮住左边，只计算右边。11除2先得到5，后来交给double也不会重新做一次除法；11除2.0才先得到5.5。把计算时的类型与保存时的类型分开看，半元在哪一步丢掉就清楚了。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刚才用账本的一栏记余额，程序也要给balance找一块保存数据的地方，这个地方在内存中。图中一小格代表一个字节，常见的int占四个字节，就用连在一起的四格表示。这个字节究竟有多大，里面又能记些什么？下一页把一格放大看。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数一数图里有八个位，每位只能取0或1，常见环境中这八位合成一个字节。这里只理解存储由有限位置组成，不要求进行二进制换算。手机容量的标法作为补充保留；接下来要用有限存储来理解数值也有范围。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假设只给一张计分卡留三格，每格只能写一个十进制数字，999之后的1000就需要更多位置。它不是计算机整数的真实存法，但能帮助看见记录空间有限就不能装下任意大的数。回到程序，int也有自己的范围；选类型时除了整数小数，还得看数有多大。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把上一页的有限记录位置对应到常见32位int，给出准确范围，让学生关注能否装下任务里的数。需要更大的整数时可以考虑long long，中间计算也不能超出范围。浮点类型还要看有效数字，页面中的常见大小与精度不用全背，下面用sizeof实测字节数。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让学生先指出四次sizeof分别在查询哪一种类型，再运行看当前环境的结果。单位都是字节，char大小为1，其余以实现为准，常见输出是1、4、8、8。这里只测大小，不能把输出的4直接当作能保存的最大数。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数据类型选好以后，再看哪些数据应该允许修改。圆周长、圆面积和球体积反复使用同一个圆周率近似值，每次手抄容易漏位，起名PI就能共用。半径可以换，题目约定的PI却不该在计算中改掉，于是提出让程序限制修改的需要。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先把已经出现过的16、0.8和文字值认作字面量，再对照给固定值起名的做法。字符与字符串这里只保留写法印象，后续课程再详讲。学生已经明白想固定PI，下一页才给出const的正式定义。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读出const、double、PI和右侧初值分别承担什么作用。限制修改的是const，名字大写只是便于认出常量的习惯。3.141593仍是题目要求的圆周率近似值；数值常量在定义时就给定起点，不能留空。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按独立片段逐组判断，答案通过点击显示。第一组没有给本课数值常量初值，第二组定义正确，第三组在定义后重新给PI赋值，会被编译器拒绝。r是普通变量，允许从5改成6，让学生说明差别来自哪里。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完整读例1-9，确认同一半径5用于圆和球，要求的三个量各占一行。图中从圆心或球心到表面的线段都标作半径r。第三个量是球体积，不能仍按圆面积公式计算；下一页把题目需要的公式逐个对应起来。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介绍C、S、V分别代表哪个量，把数学符号π对应到代码中的PI，半径仍是r。圆与球公式本题直接使用，无须在这里证明球体积公式。平方与立方可连乘，也可以用已经学过的pow；单独提出4/3转成代码时的整数除法问题。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让学生先按上一课的运算规则算开头4除3，指出它已经得到整数1。后面乘PI不能恢复被丢掉的小数，因此在除法这一步写4.0除3。连乘和pow都能表达三次方，使用pow时还需要cmath。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运行并核对三个默认输出31.4159、78.5398、523.599，它们都是近似显示值。三行分别对应题目中的圆周长、圆面积、球体积。若半径变为6，只改r的初值，程序里三处仍共同读取PI。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一页帮助学生读懂教材中的另一种写法，不要求替换已经会用的const。宏在预处理阶段把对应标识符替换为文字，和带类型的const定义不同。继续使用当前的const写法完成练习，不把两个同名PI定义同时放进程序。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把购物数量由3件增加到5件，单价在本次任务中固定为2.5元。学生独立选择类型、定义变量与常量，再写更新和输出语句。LIMIT的补充判断也要看是否改变了const值，不能因为换成复合赋值就认为可以修改。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逐行解释数量初始化为3，再加2成为5，乘固定单价得到12.5。count用整数，PRICE要能记录小数；LIMIT的复合赋值仍然属于修改，所以不合法。单价固定只是当前任务的约定，选择变量或常量要服从具体用途。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完整读出例1-10，用图中的四个早晨对应三次吃桃。前三天每天都是先吃当时的一半，再多吃一个，第四天早晨只查看剩余1个。要求的是最初数量，学生不能从一个并不知道的第一天数量直接顺推。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指出顺着计算缺少第一天的数量，不能把未知数当成已知起点。用原题能确定的第四天1个作起点，问回到第三天时，最后吃掉的那个桃子应怎样还原。此页只把倒着看问题的理由讲明白，不提前给出整条倒推公式。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先还回额外吃掉的1个，得到2个，强调这两个只代表另一半。再把这一半翻倍，第三天原有4个。点击图示逐步还原，最后按原题4吃一半再多吃1个，检查又回到剩1个。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一次倒推已经理解，接着同样的方法再往前两天。num从第四天1个开始，三次更新得到4、10和22，每次保存的是刚还原出的那一天数量。请学生在写值的同时说出是哪一天，避免多推或少推一次。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完整程序只用三次赋值，暂不引入循环。注释把每一次更新对应到第三天、第二天和第一天，最后输出22。能运行还不够，接着把22放回原题顺向验证。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按前三天的实际吃法逐步核对，22变10，10变4，4变1。每次都先吃一半，再多吃一个，不能交换顺序。第四天早晨正好剩1个，说明倒推所得符合题目全部操作。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明确只把第四天已知数量改为7，吃法和三次操作都不变。学生先写16、34、70，再找代码中只需修改的初值，答案延后点击显示。最后按70到34到16到7顺向检查，确认修改后的题意也对得上。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道选读题把变量用于保存几个相互衔接的计算结果。先用窗口队伍不断有人加入说明任务会增长，再读清机器同速、到达均匀、初始任务相同等条件。两种方案都连同新增任务一起清空，目标是10分钟需要的机器数，没有输入。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用一台机器一分钟的工作量作一份，避免把程序数量和处理速度混在一起。8台30分钟做240份，10台6分钟做60份，两者都包括原有和后来新增的工作。原有相同而总量不同，顺着这个差别去找新增速度。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把两种方案的总工作量相减，先圈出相同的原有部分。多出的24分钟对应180份新工作，所以平均每分钟新增7.5份。这个结果还要继续使用，给它名字inc_rate并保存下来。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每分钟7.5份，6分钟新来45份，从总共处理的60份扣除，剩下原有15份。目标10分钟又会新来75份，共要处理90份；每台10分钟做10份，因此需9台。对应三个变量名，把新增速度、初始工作量和答案串成一条计算过程。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读清n1、n2是机器台数，t1、t2是对应时间，t3是目标10分钟。三个double变量依次保存新增速度、初始工作量和答案，前一个结果继续被后面读取。表达式开头的1.0让相关计算进入浮点运算，运行核对输出9。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3201924" y="2124074"/>
            <a:ext cx="5788660" cy="2734945"/>
          </a:xfrm>
          <a:custGeom>
            <a:avLst/>
            <a:gdLst/>
            <a:ahLst/>
            <a:cxnLst/>
            <a:rect l="l" t="t" r="r" b="b"/>
            <a:pathLst>
              <a:path w="5788659" h="2734945">
                <a:moveTo>
                  <a:pt x="5788152" y="487680"/>
                </a:moveTo>
                <a:lnTo>
                  <a:pt x="5783605" y="442595"/>
                </a:lnTo>
                <a:lnTo>
                  <a:pt x="5770575" y="400608"/>
                </a:lnTo>
                <a:lnTo>
                  <a:pt x="5749963" y="362623"/>
                </a:lnTo>
                <a:lnTo>
                  <a:pt x="5722658" y="329526"/>
                </a:lnTo>
                <a:lnTo>
                  <a:pt x="5689562" y="302221"/>
                </a:lnTo>
                <a:lnTo>
                  <a:pt x="5651576" y="281609"/>
                </a:lnTo>
                <a:lnTo>
                  <a:pt x="5609590" y="268579"/>
                </a:lnTo>
                <a:lnTo>
                  <a:pt x="5564505" y="264033"/>
                </a:lnTo>
                <a:lnTo>
                  <a:pt x="1257414" y="264033"/>
                </a:lnTo>
                <a:lnTo>
                  <a:pt x="1257414" y="261035"/>
                </a:lnTo>
                <a:lnTo>
                  <a:pt x="863561" y="0"/>
                </a:lnTo>
                <a:lnTo>
                  <a:pt x="223875" y="0"/>
                </a:lnTo>
                <a:lnTo>
                  <a:pt x="173736" y="5575"/>
                </a:lnTo>
                <a:lnTo>
                  <a:pt x="127596" y="21501"/>
                </a:lnTo>
                <a:lnTo>
                  <a:pt x="86791" y="46545"/>
                </a:lnTo>
                <a:lnTo>
                  <a:pt x="52705" y="79502"/>
                </a:lnTo>
                <a:lnTo>
                  <a:pt x="26670" y="119138"/>
                </a:lnTo>
                <a:lnTo>
                  <a:pt x="10058" y="164261"/>
                </a:lnTo>
                <a:lnTo>
                  <a:pt x="4216" y="213639"/>
                </a:lnTo>
                <a:lnTo>
                  <a:pt x="4216" y="445757"/>
                </a:lnTo>
                <a:lnTo>
                  <a:pt x="0" y="487680"/>
                </a:lnTo>
                <a:lnTo>
                  <a:pt x="0" y="2510790"/>
                </a:lnTo>
                <a:lnTo>
                  <a:pt x="4533" y="2555887"/>
                </a:lnTo>
                <a:lnTo>
                  <a:pt x="17564" y="2597874"/>
                </a:lnTo>
                <a:lnTo>
                  <a:pt x="38176" y="2635859"/>
                </a:lnTo>
                <a:lnTo>
                  <a:pt x="65481" y="2668955"/>
                </a:lnTo>
                <a:lnTo>
                  <a:pt x="98577" y="2696260"/>
                </a:lnTo>
                <a:lnTo>
                  <a:pt x="136563" y="2716873"/>
                </a:lnTo>
                <a:lnTo>
                  <a:pt x="178549" y="2729903"/>
                </a:lnTo>
                <a:lnTo>
                  <a:pt x="223647" y="2734437"/>
                </a:lnTo>
                <a:lnTo>
                  <a:pt x="5564505" y="2734437"/>
                </a:lnTo>
                <a:lnTo>
                  <a:pt x="5609590" y="2729903"/>
                </a:lnTo>
                <a:lnTo>
                  <a:pt x="5651576" y="2716873"/>
                </a:lnTo>
                <a:lnTo>
                  <a:pt x="5689562" y="2696260"/>
                </a:lnTo>
                <a:lnTo>
                  <a:pt x="5722658" y="2668955"/>
                </a:lnTo>
                <a:lnTo>
                  <a:pt x="5749963" y="2635859"/>
                </a:lnTo>
                <a:lnTo>
                  <a:pt x="5770575" y="2597874"/>
                </a:lnTo>
                <a:lnTo>
                  <a:pt x="5783605" y="2555887"/>
                </a:lnTo>
                <a:lnTo>
                  <a:pt x="5788152" y="2510790"/>
                </a:lnTo>
                <a:lnTo>
                  <a:pt x="5788152" y="4876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3500627" y="2453640"/>
            <a:ext cx="0" cy="814705"/>
          </a:xfrm>
          <a:custGeom>
            <a:avLst/>
            <a:gdLst/>
            <a:ahLst/>
            <a:cxnLst/>
            <a:rect l="l" t="t" r="r" b="b"/>
            <a:pathLst>
              <a:path h="814704">
                <a:moveTo>
                  <a:pt x="0" y="0"/>
                </a:moveTo>
                <a:lnTo>
                  <a:pt x="0" y="814705"/>
                </a:lnTo>
              </a:path>
            </a:pathLst>
          </a:custGeom>
          <a:ln w="15875">
            <a:solidFill>
              <a:srgbClr val="BCD6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56114" y="2374074"/>
            <a:ext cx="87502" cy="87502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56114" y="3259518"/>
            <a:ext cx="87502" cy="87502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3323843" y="4146804"/>
            <a:ext cx="2098675" cy="589915"/>
          </a:xfrm>
          <a:custGeom>
            <a:avLst/>
            <a:gdLst/>
            <a:ahLst/>
            <a:cxnLst/>
            <a:rect l="l" t="t" r="r" b="b"/>
            <a:pathLst>
              <a:path w="2098675" h="589914">
                <a:moveTo>
                  <a:pt x="2098548" y="589788"/>
                </a:moveTo>
                <a:lnTo>
                  <a:pt x="152273" y="589788"/>
                </a:lnTo>
                <a:lnTo>
                  <a:pt x="104939" y="582138"/>
                </a:lnTo>
                <a:lnTo>
                  <a:pt x="63805" y="560840"/>
                </a:lnTo>
                <a:lnTo>
                  <a:pt x="31352" y="528367"/>
                </a:lnTo>
                <a:lnTo>
                  <a:pt x="10061" y="487196"/>
                </a:lnTo>
                <a:lnTo>
                  <a:pt x="2412" y="439801"/>
                </a:lnTo>
                <a:lnTo>
                  <a:pt x="2154" y="390910"/>
                </a:lnTo>
                <a:lnTo>
                  <a:pt x="1888" y="342028"/>
                </a:lnTo>
                <a:lnTo>
                  <a:pt x="1618" y="293153"/>
                </a:lnTo>
                <a:lnTo>
                  <a:pt x="1344" y="244285"/>
                </a:lnTo>
                <a:lnTo>
                  <a:pt x="1068" y="195421"/>
                </a:lnTo>
                <a:lnTo>
                  <a:pt x="794" y="146562"/>
                </a:lnTo>
                <a:lnTo>
                  <a:pt x="524" y="97706"/>
                </a:lnTo>
                <a:lnTo>
                  <a:pt x="258" y="48852"/>
                </a:lnTo>
                <a:lnTo>
                  <a:pt x="0" y="0"/>
                </a:lnTo>
              </a:path>
            </a:pathLst>
          </a:custGeom>
          <a:ln w="15875">
            <a:solidFill>
              <a:srgbClr val="BCD6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8769095" y="2721863"/>
            <a:ext cx="0" cy="611505"/>
          </a:xfrm>
          <a:custGeom>
            <a:avLst/>
            <a:gdLst/>
            <a:ahLst/>
            <a:cxnLst/>
            <a:rect l="l" t="t" r="r" b="b"/>
            <a:pathLst>
              <a:path h="611504">
                <a:moveTo>
                  <a:pt x="0" y="0"/>
                </a:moveTo>
                <a:lnTo>
                  <a:pt x="0" y="610997"/>
                </a:lnTo>
              </a:path>
            </a:pathLst>
          </a:custGeom>
          <a:ln w="15875">
            <a:solidFill>
              <a:srgbClr val="BCD6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bg 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726106" y="2640774"/>
            <a:ext cx="87502" cy="89026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88323" y="3599688"/>
            <a:ext cx="100583" cy="100583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88323" y="3415283"/>
            <a:ext cx="100583" cy="100584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88323" y="3784092"/>
            <a:ext cx="100583" cy="100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223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堂开放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esson-label-frame Layout"/>
          <p:cNvSpPr/>
          <p:nvPr/>
        </p:nvSpPr>
        <p:spPr>
          <a:xfrm>
            <a:off x="809625" y="704850"/>
            <a:ext cx="3429000" cy="514350"/>
          </a:xfrm>
          <a:prstGeom prst="roundRect">
            <a:avLst>
              <a:gd name="adj" fmla="val 24074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rule Layout"/>
          <p:cNvSpPr/>
          <p:nvPr/>
        </p:nvSpPr>
        <p:spPr>
          <a:xfrm>
            <a:off x="762000" y="1924050"/>
            <a:ext cx="10668000" cy="190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4" name="lesson-title-slot Placeholder"/>
          <p:cNvSpPr>
            <a:spLocks noGrp="1"/>
          </p:cNvSpPr>
          <p:nvPr>
            <p:ph type="title"/>
          </p:nvPr>
        </p:nvSpPr>
        <p:spPr>
          <a:xfrm>
            <a:off x="762000" y="1314450"/>
            <a:ext cx="10668000" cy="619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700"/>
            </a:lvl1pPr>
          </a:lstStyle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07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1241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星空编程课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urse-frame Master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" y="0"/>
            <a:ext cx="12183539" cy="6858000"/>
          </a:xfrm>
          <a:prstGeom prst="rect">
            <a:avLst/>
          </a:prstGeom>
        </p:spPr>
      </p:pic>
      <p:sp>
        <p:nvSpPr>
          <p:cNvPr id="3" name="label-clear Master"/>
          <p:cNvSpPr/>
          <p:nvPr/>
        </p:nvSpPr>
        <p:spPr>
          <a:xfrm>
            <a:off x="762000" y="666750"/>
            <a:ext cx="3619500" cy="619125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0" r:id="rId2"/>
    <p:sldLayoutId id="2147483661" r:id="rId3"/>
  </p:sldLayoutIdLst>
  <p:txStyles>
    <p:titleStyle>
      <a:lvl1pPr algn="ctr" defTabSz="457200" rtl="0" eaLnBrk="1" latinLnBrk="0" hangingPunct="1"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5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5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320811" y="3795947"/>
            <a:ext cx="357251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zh-CN" altLang="en-US" sz="2800" spc="-5" dirty="0">
                <a:solidFill>
                  <a:srgbClr val="FFFFFF"/>
                </a:solidFill>
                <a:latin typeface="微软雅黑"/>
                <a:cs typeface="微软雅黑"/>
              </a:rPr>
              <a:t>变量与常量</a:t>
            </a:r>
            <a:endParaRPr sz="2800" dirty="0">
              <a:latin typeface="微软雅黑"/>
              <a:cs typeface="微软雅黑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034790" y="3429761"/>
            <a:ext cx="4572000" cy="0"/>
          </a:xfrm>
          <a:custGeom>
            <a:avLst/>
            <a:gdLst/>
            <a:ahLst/>
            <a:cxnLst/>
            <a:rect l="l" t="t" r="r" b="b"/>
            <a:pathLst>
              <a:path w="4572000">
                <a:moveTo>
                  <a:pt x="0" y="0"/>
                </a:moveTo>
                <a:lnTo>
                  <a:pt x="4572000" y="0"/>
                </a:lnTo>
              </a:path>
            </a:pathLst>
          </a:custGeom>
          <a:ln w="25400">
            <a:solidFill>
              <a:srgbClr val="00A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042408" y="5674258"/>
            <a:ext cx="1854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800">
              <a:latin typeface="等线"/>
              <a:cs typeface="等线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22500" y="53415"/>
            <a:ext cx="99822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600">
              <a:latin typeface="宋体"/>
              <a:cs typeface="宋体"/>
            </a:endParaRPr>
          </a:p>
        </p:txBody>
      </p:sp>
      <p:sp>
        <p:nvSpPr>
          <p:cNvPr id="9" name="object 9"/>
          <p:cNvSpPr txBox="1"/>
          <p:nvPr/>
        </p:nvSpPr>
        <p:spPr>
          <a:xfrm rot="18900000">
            <a:off x="-148959" y="1980990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 rot="18900000">
            <a:off x="7756948" y="4555257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4" name="object 3"/>
          <p:cNvSpPr/>
          <p:nvPr/>
        </p:nvSpPr>
        <p:spPr>
          <a:xfrm>
            <a:off x="857250" y="2419350"/>
            <a:ext cx="10477500" cy="876300"/>
          </a:xfrm>
          <a:prstGeom prst="rect">
            <a:avLst/>
          </a:prstGeom>
          <a:noFill/>
          <a:ln>
            <a:noFill/>
          </a:ln>
        </p:spPr>
        <p:txBody>
          <a:bodyPr wrap="none" lIns="0" tIns="192405" rIns="0" bIns="0" anchor="t" anchorCtr="0">
            <a:noAutofit/>
          </a:bodyPr>
          <a:lstStyle/>
          <a:p>
            <a:pPr algn="ctr"/>
            <a:r>
              <a:rPr lang="en-US" altLang="zh-CN" sz="3600" b="1" dirty="0">
                <a:solidFill>
                  <a:srgbClr val="FFFFFF"/>
                </a:solidFill>
                <a:latin typeface="微软雅黑"/>
                <a:cs typeface="微软雅黑"/>
              </a:rPr>
              <a:t>C++</a:t>
            </a:r>
            <a:r>
              <a:rPr lang="zh-CN" altLang="en-US" sz="3600" b="1" dirty="0">
                <a:solidFill>
                  <a:srgbClr val="FFFFFF"/>
                </a:solidFill>
                <a:latin typeface="微软雅黑"/>
                <a:cs typeface="微软雅黑"/>
              </a:rPr>
              <a:t>程序与算法</a:t>
            </a:r>
            <a:endParaRPr lang="zh-CN" sz="3600" b="1" dirty="0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3996883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1-8 存钱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读清题意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1070" y="2376488"/>
            <a:ext cx="10298430" cy="440055"/>
            <a:chOff x="941070" y="2376488"/>
            <a:chExt cx="10298430" cy="440055"/>
          </a:xfrm>
        </p:grpSpPr>
        <p:sp>
          <p:nvSpPr>
            <p:cNvPr id="8" name="TextBox 8"/>
            <p:cNvSpPr/>
            <p:nvPr/>
          </p:nvSpPr>
          <p:spPr>
            <a:xfrm>
              <a:off x="941070" y="237648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Uim 的账户原有 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100 元</a:t>
              </a:r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。下面三件事按顺序发生。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273683" y="3160395"/>
            <a:ext cx="3933749" cy="1745742"/>
            <a:chOff x="1273683" y="3160395"/>
            <a:chExt cx="3933749" cy="1745742"/>
          </a:xfrm>
        </p:grpSpPr>
        <p:sp>
          <p:nvSpPr>
            <p:cNvPr id="10" name="TextBox 10"/>
            <p:cNvSpPr txBox="1"/>
            <p:nvPr/>
          </p:nvSpPr>
          <p:spPr>
            <a:xfrm>
              <a:off x="1273683" y="3160395"/>
              <a:ext cx="367527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往账户里存入 10 元。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273683" y="3798570"/>
              <a:ext cx="302910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 购物花掉 20 元。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273683" y="4436745"/>
              <a:ext cx="393374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 把账户里的钱全部取出。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41070" y="5257800"/>
            <a:ext cx="10298430" cy="986409"/>
            <a:chOff x="941070" y="5257800"/>
            <a:chExt cx="10298430" cy="986409"/>
          </a:xfrm>
        </p:grpSpPr>
        <p:sp>
          <p:nvSpPr>
            <p:cNvPr id="14" name="Line 14"/>
            <p:cNvSpPr/>
            <p:nvPr/>
          </p:nvSpPr>
          <p:spPr>
            <a:xfrm>
              <a:off x="952500" y="525780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5" name="TextBox 15"/>
            <p:cNvSpPr/>
            <p:nvPr/>
          </p:nvSpPr>
          <p:spPr>
            <a:xfrm>
              <a:off x="941070" y="539591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每办完一件事，就输出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当时的余额</a:t>
              </a:r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，每个数字一行。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943356" y="5892165"/>
              <a:ext cx="1029614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本题没有输入。初始金额和三次操作都已给出，先读清输出时机。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程序怎样记住余额？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332357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变量与常量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66962"/>
            <a:ext cx="10298430" cy="793910"/>
            <a:chOff x="941070" y="2366962"/>
            <a:chExt cx="10298430" cy="793910"/>
          </a:xfrm>
        </p:grpSpPr>
        <p:sp>
          <p:nvSpPr>
            <p:cNvPr id="8" name="TextBox 8"/>
            <p:cNvSpPr/>
            <p:nvPr/>
          </p:nvSpPr>
          <p:spPr>
            <a:xfrm>
              <a:off x="941070" y="236696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账户里有 100 元。存入 10 元，又花掉 20 元，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41070" y="2814638"/>
              <a:ext cx="10298430" cy="34623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后来把剩下的钱全部取走。</a:t>
              </a:r>
              <a:r>
                <a:rPr lang="zh-CN" altLang="en-US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请问</a:t>
              </a:r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每次办完，账户里还剩多少？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428750" y="3810000"/>
            <a:ext cx="9810750" cy="970026"/>
            <a:chOff x="1428750" y="3810000"/>
            <a:chExt cx="9810750" cy="970026"/>
          </a:xfrm>
        </p:grpSpPr>
        <p:sp>
          <p:nvSpPr>
            <p:cNvPr id="11" name="Rectangle 11"/>
            <p:cNvSpPr/>
            <p:nvPr/>
          </p:nvSpPr>
          <p:spPr>
            <a:xfrm>
              <a:off x="1428750" y="3810000"/>
              <a:ext cx="2438400" cy="857250"/>
            </a:xfrm>
            <a:prstGeom prst="roundRect">
              <a:avLst>
                <a:gd name="adj" fmla="val 11111"/>
              </a:avLst>
            </a:prstGeom>
            <a:solidFill>
              <a:schemeClr val="lt2"/>
            </a:solidFill>
            <a:ln w="9525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2244280" y="3951922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余额栏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334368" y="4251960"/>
              <a:ext cx="62716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100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4114800" y="4257675"/>
              <a:ext cx="1038225" cy="9525"/>
            </a:xfrm>
            <a:custGeom>
              <a:avLst/>
              <a:gdLst/>
              <a:ahLst/>
              <a:cxnLst/>
              <a:rect l="l" t="t" r="r" b="b"/>
              <a:pathLst>
                <a:path w="1038225" h="9525">
                  <a:moveTo>
                    <a:pt x="0" y="0"/>
                  </a:moveTo>
                  <a:lnTo>
                    <a:pt x="1038225" y="0"/>
                  </a:lnTo>
                </a:path>
              </a:pathLst>
            </a:custGeom>
            <a:noFill/>
            <a:ln w="28575">
              <a:solidFill>
                <a:schemeClr val="accent6"/>
              </a:solidFill>
            </a:ln>
          </p:spPr>
        </p:sp>
        <p:sp>
          <p:nvSpPr>
            <p:cNvPr id="15" name="TextBox 15"/>
            <p:cNvSpPr/>
            <p:nvPr/>
          </p:nvSpPr>
          <p:spPr>
            <a:xfrm>
              <a:off x="5522595" y="3862388"/>
              <a:ext cx="571690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altLang="en-US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我们想要</a:t>
              </a:r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每办完一笔，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5522595" y="4319588"/>
              <a:ext cx="571690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就把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当前余额</a:t>
              </a:r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记下来</a:t>
              </a:r>
              <a:r>
                <a:rPr lang="zh-CN" altLang="en-US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以用于下一次的计算</a:t>
              </a:r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3191C822-A06B-EBC7-08B5-D9C6C6492CC4}"/>
              </a:ext>
            </a:extLst>
          </p:cNvPr>
          <p:cNvSpPr txBox="1"/>
          <p:nvPr/>
        </p:nvSpPr>
        <p:spPr>
          <a:xfrm>
            <a:off x="861778" y="5121419"/>
            <a:ext cx="10492405" cy="10524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dirty="0">
                <a:latin typeface="Consolas" panose="020B0609020204030204" pitchFamily="49" charset="0"/>
              </a:rPr>
              <a:t>发现本题需要</a:t>
            </a:r>
            <a:r>
              <a:rPr lang="zh-CN" altLang="en-US" sz="2200" b="1" dirty="0">
                <a:solidFill>
                  <a:srgbClr val="C00000"/>
                </a:solidFill>
                <a:latin typeface="Consolas" panose="020B0609020204030204" pitchFamily="49" charset="0"/>
              </a:rPr>
              <a:t>储存计算的中间结果</a:t>
            </a:r>
            <a:r>
              <a:rPr lang="zh-CN" altLang="en-US" sz="2200" dirty="0">
                <a:latin typeface="Consolas" panose="020B0609020204030204" pitchFamily="49" charset="0"/>
              </a:rPr>
              <a:t>以便于下一次的计算。</a:t>
            </a:r>
            <a:endParaRPr lang="en-US" altLang="zh-CN" sz="22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200" dirty="0">
                <a:latin typeface="Consolas" panose="020B0609020204030204" pitchFamily="49" charset="0"/>
              </a:rPr>
              <a:t>可以使用</a:t>
            </a:r>
            <a:r>
              <a:rPr lang="zh-CN" altLang="en-US" sz="2200" b="1" dirty="0">
                <a:latin typeface="Consolas" panose="020B0609020204030204" pitchFamily="49" charset="0"/>
              </a:rPr>
              <a:t>变量</a:t>
            </a:r>
            <a:r>
              <a:rPr lang="zh-CN" altLang="en-US" sz="2200" dirty="0">
                <a:latin typeface="Consolas" panose="020B0609020204030204" pitchFamily="49" charset="0"/>
              </a:rPr>
              <a:t>来满足这个要求。</a:t>
            </a:r>
            <a:endParaRPr lang="en-US" altLang="zh-CN" sz="2200" dirty="0">
              <a:latin typeface="Consolas" panose="020B0609020204030204" pitchFamily="49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 xmlns:a16="http://schemas.microsoft.com/office/drawing/2014/main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748284" y="837248"/>
            <a:ext cx="5843016" cy="1142428"/>
            <a:chOff x="748284" y="837248"/>
            <a:chExt cx="5843016" cy="1142428"/>
          </a:xfrm>
        </p:grpSpPr>
        <p:sp>
          <p:nvSpPr>
            <p:cNvPr id="2" name="TextBox 2"/>
            <p:cNvSpPr txBox="1"/>
            <p:nvPr/>
          </p:nvSpPr>
          <p:spPr>
            <a:xfrm>
              <a:off x="990219" y="837248"/>
              <a:ext cx="1857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从生活认识变量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748284" y="1451610"/>
              <a:ext cx="584301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做菜时，处理好的食材先放在哪里？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51713" y="2210276"/>
            <a:ext cx="8450478" cy="396050"/>
            <a:chOff x="751713" y="2210276"/>
            <a:chExt cx="8450478" cy="396050"/>
          </a:xfrm>
        </p:grpSpPr>
        <p:sp>
          <p:nvSpPr>
            <p:cNvPr id="5" name="TextBox 5"/>
            <p:cNvSpPr txBox="1"/>
            <p:nvPr/>
          </p:nvSpPr>
          <p:spPr>
            <a:xfrm>
              <a:off x="751713" y="2210276"/>
              <a:ext cx="845047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202124"/>
                  </a:solidFill>
                  <a:latin typeface="Microsoft YaHei"/>
                  <a:ea typeface="Microsoft YaHei"/>
                  <a:cs typeface="Microsoft YaHei"/>
                </a:rPr>
                <a:t>处理好一种食材，还要接着处理下一种；不能把所有食材都拿在手上。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62000" y="2809875"/>
            <a:ext cx="3238500" cy="1962150"/>
            <a:chOff x="762000" y="2809875"/>
            <a:chExt cx="3238500" cy="1962150"/>
          </a:xfrm>
        </p:grpSpPr>
        <p:sp>
          <p:nvSpPr>
            <p:cNvPr id="7" name="Rectangle 7"/>
            <p:cNvSpPr/>
            <p:nvPr/>
          </p:nvSpPr>
          <p:spPr>
            <a:xfrm>
              <a:off x="762000" y="2809875"/>
              <a:ext cx="3238500" cy="1962150"/>
            </a:xfrm>
            <a:prstGeom prst="roundRect">
              <a:avLst>
                <a:gd name="adj" fmla="val 3883"/>
              </a:avLst>
            </a:prstGeom>
            <a:solidFill>
              <a:srgbClr val="EEF4FB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2045970" y="2979420"/>
              <a:ext cx="67056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食材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583817" y="3504248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202124"/>
                  </a:solidFill>
                  <a:latin typeface="Microsoft YaHei"/>
                  <a:ea typeface="Microsoft YaHei"/>
                  <a:cs typeface="Microsoft YaHei"/>
                </a:rPr>
                <a:t>要处理的数据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402842" y="4063365"/>
              <a:ext cx="19568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565B62"/>
                  </a:solidFill>
                  <a:latin typeface="Microsoft YaHei"/>
                  <a:ea typeface="Microsoft YaHei"/>
                  <a:cs typeface="Microsoft YaHei"/>
                </a:rPr>
                <a:t>切好的鸡肉、葱花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4476750" y="2809875"/>
            <a:ext cx="3238500" cy="1962150"/>
            <a:chOff x="4476750" y="2809875"/>
            <a:chExt cx="3238500" cy="1962150"/>
          </a:xfrm>
        </p:grpSpPr>
        <p:sp>
          <p:nvSpPr>
            <p:cNvPr id="12" name="Rectangle 12"/>
            <p:cNvSpPr/>
            <p:nvPr/>
          </p:nvSpPr>
          <p:spPr>
            <a:xfrm>
              <a:off x="4476750" y="2809875"/>
              <a:ext cx="3238500" cy="1962150"/>
            </a:xfrm>
            <a:prstGeom prst="roundRect">
              <a:avLst>
                <a:gd name="adj" fmla="val 3883"/>
              </a:avLst>
            </a:prstGeom>
            <a:solidFill>
              <a:srgbClr val="EEF4FB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5760720" y="2979420"/>
              <a:ext cx="67056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容器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167312" y="3504248"/>
              <a:ext cx="1857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202124"/>
                  </a:solidFill>
                  <a:latin typeface="Microsoft YaHei"/>
                  <a:ea typeface="Microsoft YaHei"/>
                  <a:cs typeface="Microsoft YaHei"/>
                </a:rPr>
                <a:t>保存数据的变量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875276" y="4063365"/>
              <a:ext cx="24414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565B62"/>
                  </a:solidFill>
                  <a:latin typeface="Microsoft YaHei"/>
                  <a:ea typeface="Microsoft YaHei"/>
                  <a:cs typeface="Microsoft YaHei"/>
                </a:rPr>
                <a:t>先装起来，需要时再取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8191500" y="2809875"/>
            <a:ext cx="3238500" cy="1962150"/>
            <a:chOff x="8191500" y="2809875"/>
            <a:chExt cx="3238500" cy="1962150"/>
          </a:xfrm>
        </p:grpSpPr>
        <p:sp>
          <p:nvSpPr>
            <p:cNvPr id="17" name="Rectangle 17"/>
            <p:cNvSpPr/>
            <p:nvPr/>
          </p:nvSpPr>
          <p:spPr>
            <a:xfrm>
              <a:off x="8191500" y="2809875"/>
              <a:ext cx="3238500" cy="1962150"/>
            </a:xfrm>
            <a:prstGeom prst="roundRect">
              <a:avLst>
                <a:gd name="adj" fmla="val 3883"/>
              </a:avLst>
            </a:prstGeom>
            <a:solidFill>
              <a:srgbClr val="EEF4FB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313926" y="2979420"/>
              <a:ext cx="99364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操作台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882062" y="3504248"/>
              <a:ext cx="1857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202124"/>
                  </a:solidFill>
                  <a:latin typeface="Microsoft YaHei"/>
                  <a:ea typeface="Microsoft YaHei"/>
                  <a:cs typeface="Microsoft YaHei"/>
                </a:rPr>
                <a:t>变量所在的内存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953500" y="4063365"/>
              <a:ext cx="1714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565B62"/>
                  </a:solidFill>
                  <a:latin typeface="Microsoft YaHei"/>
                  <a:ea typeface="Microsoft YaHei"/>
                  <a:cs typeface="Microsoft YaHei"/>
                </a:rPr>
                <a:t>给容器留出位置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52094" y="4932998"/>
            <a:ext cx="7632573" cy="381381"/>
            <a:chOff x="752094" y="4932998"/>
            <a:chExt cx="7632573" cy="381381"/>
          </a:xfrm>
        </p:grpSpPr>
        <p:sp>
          <p:nvSpPr>
            <p:cNvPr id="22" name="TextBox 22"/>
            <p:cNvSpPr txBox="1"/>
            <p:nvPr/>
          </p:nvSpPr>
          <p:spPr>
            <a:xfrm>
              <a:off x="752094" y="4932998"/>
              <a:ext cx="763257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202124"/>
                  </a:solidFill>
                  <a:latin typeface="Microsoft YaHei"/>
                  <a:ea typeface="Microsoft YaHei"/>
                  <a:cs typeface="Microsoft YaHei"/>
                </a:rPr>
                <a:t>一只鸡和一撮葱花，容器大小可以不同；高汤也不能倒进菜篓子。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762000" y="5591175"/>
            <a:ext cx="10668000" cy="609600"/>
            <a:chOff x="762000" y="5591175"/>
            <a:chExt cx="10668000" cy="609600"/>
          </a:xfrm>
        </p:grpSpPr>
        <p:sp>
          <p:nvSpPr>
            <p:cNvPr id="24" name="Rectangle 24"/>
            <p:cNvSpPr/>
            <p:nvPr/>
          </p:nvSpPr>
          <p:spPr>
            <a:xfrm>
              <a:off x="762000" y="5591175"/>
              <a:ext cx="10668000" cy="609600"/>
            </a:xfrm>
            <a:prstGeom prst="roundRect">
              <a:avLst>
                <a:gd name="adj" fmla="val 12500"/>
              </a:avLst>
            </a:prstGeom>
            <a:solidFill>
              <a:srgbClr val="EEF4FB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990219" y="5771198"/>
              <a:ext cx="741075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变量也有不同类型：要按数据的范围和精度，选合适的“容器”。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8689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748284" y="837248"/>
            <a:ext cx="5479542" cy="1142428"/>
            <a:chOff x="748284" y="837248"/>
            <a:chExt cx="5479542" cy="1142428"/>
          </a:xfrm>
        </p:grpSpPr>
        <p:sp>
          <p:nvSpPr>
            <p:cNvPr id="2" name="TextBox 2"/>
            <p:cNvSpPr txBox="1"/>
            <p:nvPr/>
          </p:nvSpPr>
          <p:spPr>
            <a:xfrm>
              <a:off x="990219" y="837248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从容器到内存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748284" y="1451610"/>
              <a:ext cx="547954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把内存想成一排排存放数据的抽屉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751332" y="2297430"/>
            <a:ext cx="10488168" cy="2286476"/>
            <a:chOff x="751332" y="2297430"/>
            <a:chExt cx="10488168" cy="2286476"/>
          </a:xfrm>
        </p:grpSpPr>
        <p:sp>
          <p:nvSpPr>
            <p:cNvPr id="5" name="Rectangle 5"/>
            <p:cNvSpPr/>
            <p:nvPr/>
          </p:nvSpPr>
          <p:spPr>
            <a:xfrm>
              <a:off x="857250" y="2971800"/>
              <a:ext cx="952500" cy="904875"/>
            </a:xfrm>
            <a:prstGeom prst="roundRect">
              <a:avLst>
                <a:gd name="adj" fmla="val 4211"/>
              </a:avLst>
            </a:prstGeom>
            <a:solidFill>
              <a:srgbClr val="EEF4FB"/>
            </a:solidFill>
            <a:ln w="14288">
              <a:solidFill>
                <a:srgbClr val="244D87"/>
              </a:solidFill>
            </a:ln>
          </p:spPr>
        </p:sp>
        <p:sp>
          <p:nvSpPr>
            <p:cNvPr id="6" name="Rectangle 6"/>
            <p:cNvSpPr/>
            <p:nvPr/>
          </p:nvSpPr>
          <p:spPr>
            <a:xfrm>
              <a:off x="1219200" y="3333750"/>
              <a:ext cx="228600" cy="76200"/>
            </a:xfrm>
            <a:prstGeom prst="roundRect">
              <a:avLst>
                <a:gd name="adj" fmla="val 37500"/>
              </a:avLst>
            </a:prstGeom>
            <a:solidFill>
              <a:srgbClr val="244D87"/>
            </a:solidFill>
            <a:ln>
              <a:noFill/>
            </a:ln>
          </p:spPr>
        </p:sp>
        <p:sp>
          <p:nvSpPr>
            <p:cNvPr id="7" name="Rectangle 7"/>
            <p:cNvSpPr/>
            <p:nvPr/>
          </p:nvSpPr>
          <p:spPr>
            <a:xfrm>
              <a:off x="1905000" y="2971800"/>
              <a:ext cx="952500" cy="904875"/>
            </a:xfrm>
            <a:prstGeom prst="roundRect">
              <a:avLst>
                <a:gd name="adj" fmla="val 4211"/>
              </a:avLst>
            </a:prstGeom>
            <a:solidFill>
              <a:srgbClr val="EEF4FB"/>
            </a:solidFill>
            <a:ln w="14288">
              <a:solidFill>
                <a:srgbClr val="244D87"/>
              </a:solidFill>
            </a:ln>
          </p:spPr>
        </p:sp>
        <p:sp>
          <p:nvSpPr>
            <p:cNvPr id="8" name="Rectangle 8"/>
            <p:cNvSpPr/>
            <p:nvPr/>
          </p:nvSpPr>
          <p:spPr>
            <a:xfrm>
              <a:off x="2266950" y="3333750"/>
              <a:ext cx="228600" cy="76200"/>
            </a:xfrm>
            <a:prstGeom prst="roundRect">
              <a:avLst>
                <a:gd name="adj" fmla="val 37500"/>
              </a:avLst>
            </a:prstGeom>
            <a:solidFill>
              <a:srgbClr val="244D87"/>
            </a:solidFill>
            <a:ln>
              <a:noFill/>
            </a:ln>
          </p:spPr>
        </p:sp>
        <p:sp>
          <p:nvSpPr>
            <p:cNvPr id="9" name="Rectangle 9"/>
            <p:cNvSpPr/>
            <p:nvPr/>
          </p:nvSpPr>
          <p:spPr>
            <a:xfrm>
              <a:off x="2952750" y="2971800"/>
              <a:ext cx="952500" cy="904875"/>
            </a:xfrm>
            <a:prstGeom prst="roundRect">
              <a:avLst>
                <a:gd name="adj" fmla="val 4211"/>
              </a:avLst>
            </a:prstGeom>
            <a:solidFill>
              <a:srgbClr val="EEF4FB"/>
            </a:solidFill>
            <a:ln w="14288">
              <a:solidFill>
                <a:srgbClr val="244D87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3314700" y="3333750"/>
              <a:ext cx="228600" cy="76200"/>
            </a:xfrm>
            <a:prstGeom prst="roundRect">
              <a:avLst>
                <a:gd name="adj" fmla="val 37500"/>
              </a:avLst>
            </a:prstGeom>
            <a:solidFill>
              <a:srgbClr val="244D87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4000500" y="2971800"/>
              <a:ext cx="952500" cy="904875"/>
            </a:xfrm>
            <a:prstGeom prst="roundRect">
              <a:avLst>
                <a:gd name="adj" fmla="val 4211"/>
              </a:avLst>
            </a:prstGeom>
            <a:solidFill>
              <a:srgbClr val="EEF4FB"/>
            </a:solidFill>
            <a:ln w="14288">
              <a:solidFill>
                <a:srgbClr val="244D87"/>
              </a:solidFill>
            </a:ln>
          </p:spPr>
        </p:sp>
        <p:sp>
          <p:nvSpPr>
            <p:cNvPr id="12" name="Rectangle 12"/>
            <p:cNvSpPr/>
            <p:nvPr/>
          </p:nvSpPr>
          <p:spPr>
            <a:xfrm>
              <a:off x="4362450" y="3333750"/>
              <a:ext cx="228600" cy="76200"/>
            </a:xfrm>
            <a:prstGeom prst="roundRect">
              <a:avLst>
                <a:gd name="adj" fmla="val 37500"/>
              </a:avLst>
            </a:prstGeom>
            <a:solidFill>
              <a:srgbClr val="244D87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5048250" y="2971800"/>
              <a:ext cx="952500" cy="904875"/>
            </a:xfrm>
            <a:prstGeom prst="roundRect">
              <a:avLst>
                <a:gd name="adj" fmla="val 4211"/>
              </a:avLst>
            </a:prstGeom>
            <a:solidFill>
              <a:srgbClr val="F0F6E9"/>
            </a:solidFill>
            <a:ln w="14288">
              <a:solidFill>
                <a:srgbClr val="6FAC46"/>
              </a:solidFill>
            </a:ln>
          </p:spPr>
        </p:sp>
        <p:sp>
          <p:nvSpPr>
            <p:cNvPr id="14" name="Rectangle 14"/>
            <p:cNvSpPr/>
            <p:nvPr/>
          </p:nvSpPr>
          <p:spPr>
            <a:xfrm>
              <a:off x="5410200" y="3333750"/>
              <a:ext cx="228600" cy="76200"/>
            </a:xfrm>
            <a:prstGeom prst="roundRect">
              <a:avLst>
                <a:gd name="adj" fmla="val 37500"/>
              </a:avLst>
            </a:prstGeom>
            <a:solidFill>
              <a:srgbClr val="6FAC46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6096000" y="2971800"/>
              <a:ext cx="952500" cy="904875"/>
            </a:xfrm>
            <a:prstGeom prst="roundRect">
              <a:avLst>
                <a:gd name="adj" fmla="val 4211"/>
              </a:avLst>
            </a:prstGeom>
            <a:solidFill>
              <a:srgbClr val="F0F6E9"/>
            </a:solidFill>
            <a:ln w="14288">
              <a:solidFill>
                <a:srgbClr val="6FAC46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6457950" y="3333750"/>
              <a:ext cx="228600" cy="76200"/>
            </a:xfrm>
            <a:prstGeom prst="roundRect">
              <a:avLst>
                <a:gd name="adj" fmla="val 37500"/>
              </a:avLst>
            </a:prstGeom>
            <a:solidFill>
              <a:srgbClr val="6FAC46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7143750" y="2971800"/>
              <a:ext cx="952500" cy="904875"/>
            </a:xfrm>
            <a:prstGeom prst="roundRect">
              <a:avLst>
                <a:gd name="adj" fmla="val 4211"/>
              </a:avLst>
            </a:prstGeom>
            <a:solidFill>
              <a:srgbClr val="F0F6E9"/>
            </a:solidFill>
            <a:ln w="14288">
              <a:solidFill>
                <a:srgbClr val="6FAC46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7505700" y="3333750"/>
              <a:ext cx="228600" cy="76200"/>
            </a:xfrm>
            <a:prstGeom prst="roundRect">
              <a:avLst>
                <a:gd name="adj" fmla="val 37500"/>
              </a:avLst>
            </a:prstGeom>
            <a:solidFill>
              <a:srgbClr val="6FAC46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8191500" y="2971800"/>
              <a:ext cx="952500" cy="904875"/>
            </a:xfrm>
            <a:prstGeom prst="roundRect">
              <a:avLst>
                <a:gd name="adj" fmla="val 4211"/>
              </a:avLst>
            </a:prstGeom>
            <a:solidFill>
              <a:srgbClr val="F0F6E9"/>
            </a:solidFill>
            <a:ln w="14288">
              <a:solidFill>
                <a:srgbClr val="6FAC46"/>
              </a:solidFill>
            </a:ln>
          </p:spPr>
        </p:sp>
        <p:sp>
          <p:nvSpPr>
            <p:cNvPr id="20" name="Rectangle 20"/>
            <p:cNvSpPr/>
            <p:nvPr/>
          </p:nvSpPr>
          <p:spPr>
            <a:xfrm>
              <a:off x="8553450" y="3333750"/>
              <a:ext cx="228600" cy="76200"/>
            </a:xfrm>
            <a:prstGeom prst="roundRect">
              <a:avLst>
                <a:gd name="adj" fmla="val 37500"/>
              </a:avLst>
            </a:prstGeom>
            <a:solidFill>
              <a:srgbClr val="6FAC46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9239250" y="2971800"/>
              <a:ext cx="952500" cy="904875"/>
            </a:xfrm>
            <a:prstGeom prst="roundRect">
              <a:avLst>
                <a:gd name="adj" fmla="val 4211"/>
              </a:avLst>
            </a:prstGeom>
            <a:solidFill>
              <a:srgbClr val="F0F6E9"/>
            </a:solidFill>
            <a:ln w="14288">
              <a:solidFill>
                <a:srgbClr val="6FAC46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9601200" y="3333750"/>
              <a:ext cx="228600" cy="76200"/>
            </a:xfrm>
            <a:prstGeom prst="roundRect">
              <a:avLst>
                <a:gd name="adj" fmla="val 37500"/>
              </a:avLst>
            </a:prstGeom>
            <a:solidFill>
              <a:srgbClr val="6FAC46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10287000" y="2971800"/>
              <a:ext cx="952500" cy="904875"/>
            </a:xfrm>
            <a:prstGeom prst="roundRect">
              <a:avLst>
                <a:gd name="adj" fmla="val 4211"/>
              </a:avLst>
            </a:prstGeom>
            <a:solidFill>
              <a:srgbClr val="F0F6E9"/>
            </a:solidFill>
            <a:ln w="14288">
              <a:solidFill>
                <a:srgbClr val="6FAC46"/>
              </a:solidFill>
            </a:ln>
          </p:spPr>
        </p:sp>
        <p:sp>
          <p:nvSpPr>
            <p:cNvPr id="24" name="Rectangle 24"/>
            <p:cNvSpPr/>
            <p:nvPr/>
          </p:nvSpPr>
          <p:spPr>
            <a:xfrm>
              <a:off x="10648950" y="3333750"/>
              <a:ext cx="228600" cy="76200"/>
            </a:xfrm>
            <a:prstGeom prst="roundRect">
              <a:avLst>
                <a:gd name="adj" fmla="val 37500"/>
              </a:avLst>
            </a:prstGeom>
            <a:solidFill>
              <a:srgbClr val="6FAC46"/>
            </a:solidFill>
            <a:ln>
              <a:noFill/>
            </a:ln>
          </p:spPr>
        </p:sp>
        <p:sp>
          <p:nvSpPr>
            <p:cNvPr id="25" name="Line 25"/>
            <p:cNvSpPr/>
            <p:nvPr/>
          </p:nvSpPr>
          <p:spPr>
            <a:xfrm>
              <a:off x="857250" y="4095750"/>
              <a:ext cx="4095750" cy="9525"/>
            </a:xfrm>
            <a:custGeom>
              <a:avLst/>
              <a:gdLst/>
              <a:ahLst/>
              <a:cxnLst/>
              <a:rect l="l" t="t" r="r" b="b"/>
              <a:pathLst>
                <a:path w="4095750" h="9525">
                  <a:moveTo>
                    <a:pt x="0" y="0"/>
                  </a:moveTo>
                  <a:lnTo>
                    <a:pt x="4095750" y="0"/>
                  </a:lnTo>
                </a:path>
              </a:pathLst>
            </a:custGeom>
            <a:noFill/>
            <a:ln w="38100">
              <a:solidFill>
                <a:srgbClr val="244D87"/>
              </a:solidFill>
            </a:ln>
          </p:spPr>
        </p:sp>
        <p:sp>
          <p:nvSpPr>
            <p:cNvPr id="26" name="Line 26"/>
            <p:cNvSpPr/>
            <p:nvPr/>
          </p:nvSpPr>
          <p:spPr>
            <a:xfrm>
              <a:off x="5048250" y="4095750"/>
              <a:ext cx="6191250" cy="9525"/>
            </a:xfrm>
            <a:custGeom>
              <a:avLst/>
              <a:gdLst/>
              <a:ahLst/>
              <a:cxnLst/>
              <a:rect l="l" t="t" r="r" b="b"/>
              <a:pathLst>
                <a:path w="6191250" h="9525">
                  <a:moveTo>
                    <a:pt x="0" y="0"/>
                  </a:moveTo>
                  <a:lnTo>
                    <a:pt x="6191250" y="0"/>
                  </a:lnTo>
                </a:path>
              </a:pathLst>
            </a:custGeom>
            <a:noFill/>
            <a:ln w="38100">
              <a:solidFill>
                <a:srgbClr val="6FAC46"/>
              </a:solidFill>
            </a:ln>
          </p:spPr>
        </p:sp>
        <p:grpSp>
          <p:nvGrpSpPr>
            <p:cNvPr id="30" name="Group 30"/>
            <p:cNvGrpSpPr/>
            <p:nvPr/>
          </p:nvGrpSpPr>
          <p:grpSpPr>
            <a:xfrm>
              <a:off x="751332" y="2297430"/>
              <a:ext cx="8667496" cy="2286476"/>
              <a:chOff x="751332" y="2297430"/>
              <a:chExt cx="8667496" cy="2286476"/>
            </a:xfrm>
          </p:grpSpPr>
          <p:sp>
            <p:nvSpPr>
              <p:cNvPr id="27" name="TextBox 27"/>
              <p:cNvSpPr txBox="1"/>
              <p:nvPr/>
            </p:nvSpPr>
            <p:spPr>
              <a:xfrm>
                <a:off x="751332" y="2297430"/>
                <a:ext cx="7936992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100" dirty="0">
                    <a:solidFill>
                      <a:srgbClr val="202124"/>
                    </a:solidFill>
                    <a:latin typeface="Microsoft YaHei"/>
                    <a:ea typeface="Microsoft YaHei"/>
                    <a:cs typeface="Microsoft YaHei"/>
                  </a:rPr>
                  <a:t>变量用内存保存数据；类型不同，所需的空间大小也可能不同。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1756715" y="4217194"/>
                <a:ext cx="229682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880" dirty="0">
                    <a:solidFill>
                      <a:srgbClr val="244D87"/>
                    </a:solidFill>
                    <a:latin typeface="Microsoft YaHei"/>
                    <a:ea typeface="Microsoft YaHei"/>
                    <a:cs typeface="Microsoft YaHei"/>
                  </a:rPr>
                  <a:t>一个变量占用的空间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6868922" y="4217194"/>
                <a:ext cx="2549906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880" dirty="0">
                    <a:solidFill>
                      <a:srgbClr val="4E7D30"/>
                    </a:solidFill>
                    <a:latin typeface="Microsoft YaHei"/>
                    <a:ea typeface="Microsoft YaHei"/>
                    <a:cs typeface="Microsoft YaHei"/>
                  </a:rPr>
                  <a:t>另一个变量占用的空间</a:t>
                </a:r>
              </a:p>
            </p:txBody>
          </p:sp>
        </p:grpSp>
      </p:grpSp>
      <p:grpSp>
        <p:nvGrpSpPr>
          <p:cNvPr id="34" name="Group 34"/>
          <p:cNvGrpSpPr/>
          <p:nvPr/>
        </p:nvGrpSpPr>
        <p:grpSpPr>
          <a:xfrm>
            <a:off x="752475" y="4741069"/>
            <a:ext cx="5126736" cy="718470"/>
            <a:chOff x="752475" y="4741069"/>
            <a:chExt cx="5126736" cy="718470"/>
          </a:xfrm>
        </p:grpSpPr>
        <p:sp>
          <p:nvSpPr>
            <p:cNvPr id="32" name="TextBox 32"/>
            <p:cNvSpPr txBox="1"/>
            <p:nvPr/>
          </p:nvSpPr>
          <p:spPr>
            <a:xfrm>
              <a:off x="752475" y="4741069"/>
              <a:ext cx="5080762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rgbClr val="202124"/>
                  </a:solidFill>
                  <a:latin typeface="Microsoft YaHei"/>
                  <a:ea typeface="Microsoft YaHei"/>
                  <a:cs typeface="Microsoft YaHei"/>
                </a:rPr>
                <a:t>视频和照片也需要存储空间，大小可能不同。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53618" y="5136832"/>
              <a:ext cx="51255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565B62"/>
                  </a:solidFill>
                  <a:latin typeface="Microsoft YaHei"/>
                  <a:ea typeface="Microsoft YaHei"/>
                  <a:cs typeface="Microsoft YaHei"/>
                </a:rPr>
                <a:t>抽屉只是一种比喻，图中的格数不代表实际字节数。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62000" y="5591175"/>
            <a:ext cx="10668000" cy="609600"/>
            <a:chOff x="762000" y="5591175"/>
            <a:chExt cx="10668000" cy="609600"/>
          </a:xfrm>
        </p:grpSpPr>
        <p:sp>
          <p:nvSpPr>
            <p:cNvPr id="35" name="Rectangle 35"/>
            <p:cNvSpPr/>
            <p:nvPr/>
          </p:nvSpPr>
          <p:spPr>
            <a:xfrm>
              <a:off x="762000" y="5591175"/>
              <a:ext cx="10668000" cy="609600"/>
            </a:xfrm>
            <a:prstGeom prst="roundRect">
              <a:avLst>
                <a:gd name="adj" fmla="val 12500"/>
              </a:avLst>
            </a:prstGeom>
            <a:solidFill>
              <a:srgbClr val="EEF4FB"/>
            </a:solidFill>
            <a:ln>
              <a:noFill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990219" y="5771198"/>
              <a:ext cx="741075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知道了这些位置能存数据，下一步：怎样告诉程序“我要用它”？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5080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748284" y="837248"/>
            <a:ext cx="5116068" cy="1142428"/>
            <a:chOff x="748284" y="837248"/>
            <a:chExt cx="5116068" cy="1142428"/>
          </a:xfrm>
        </p:grpSpPr>
        <p:sp>
          <p:nvSpPr>
            <p:cNvPr id="2" name="TextBox 2"/>
            <p:cNvSpPr txBox="1"/>
            <p:nvPr/>
          </p:nvSpPr>
          <p:spPr>
            <a:xfrm>
              <a:off x="990219" y="837248"/>
              <a:ext cx="13323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使用变量前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748284" y="1451610"/>
              <a:ext cx="511606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先选类型，再给这个位置起名字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51713" y="2210276"/>
            <a:ext cx="7661874" cy="396050"/>
            <a:chOff x="751713" y="2210276"/>
            <a:chExt cx="7661874" cy="396050"/>
          </a:xfrm>
        </p:grpSpPr>
        <p:sp>
          <p:nvSpPr>
            <p:cNvPr id="5" name="TextBox 5"/>
            <p:cNvSpPr txBox="1"/>
            <p:nvPr/>
          </p:nvSpPr>
          <p:spPr>
            <a:xfrm>
              <a:off x="751713" y="2210276"/>
              <a:ext cx="7661874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202124"/>
                  </a:solidFill>
                  <a:latin typeface="Microsoft YaHei"/>
                  <a:ea typeface="Microsoft YaHei"/>
                  <a:cs typeface="Microsoft YaHei"/>
                </a:rPr>
                <a:t>生活中：先说“这个柜子我用了”，再贴好标签，避免别人弄混。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62000" y="3048000"/>
            <a:ext cx="5143500" cy="2143125"/>
            <a:chOff x="762000" y="3048000"/>
            <a:chExt cx="5143500" cy="2143125"/>
          </a:xfrm>
        </p:grpSpPr>
        <p:sp>
          <p:nvSpPr>
            <p:cNvPr id="7" name="Rectangle 7"/>
            <p:cNvSpPr/>
            <p:nvPr/>
          </p:nvSpPr>
          <p:spPr>
            <a:xfrm>
              <a:off x="762000" y="3048000"/>
              <a:ext cx="5143500" cy="2143125"/>
            </a:xfrm>
            <a:prstGeom prst="roundRect">
              <a:avLst>
                <a:gd name="adj" fmla="val 3556"/>
              </a:avLst>
            </a:prstGeom>
            <a:solidFill>
              <a:srgbClr val="EEF4FB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987933" y="3217545"/>
              <a:ext cx="21096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1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559814" y="3225641"/>
              <a:ext cx="1897532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选合适的类型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90219" y="3780472"/>
              <a:ext cx="31699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202124"/>
                  </a:solidFill>
                  <a:latin typeface="Microsoft YaHei"/>
                  <a:ea typeface="Microsoft YaHei"/>
                  <a:cs typeface="Microsoft YaHei"/>
                </a:rPr>
                <a:t>准备装整数，还是装小数？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86790" y="4412456"/>
              <a:ext cx="2548506" cy="51339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6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    double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286500" y="3048000"/>
            <a:ext cx="5143500" cy="2143125"/>
            <a:chOff x="6286500" y="3048000"/>
            <a:chExt cx="5143500" cy="2143125"/>
          </a:xfrm>
        </p:grpSpPr>
        <p:sp>
          <p:nvSpPr>
            <p:cNvPr id="13" name="Rectangle 13"/>
            <p:cNvSpPr/>
            <p:nvPr/>
          </p:nvSpPr>
          <p:spPr>
            <a:xfrm>
              <a:off x="6286500" y="3048000"/>
              <a:ext cx="5143500" cy="2143125"/>
            </a:xfrm>
            <a:prstGeom prst="roundRect">
              <a:avLst>
                <a:gd name="adj" fmla="val 3556"/>
              </a:avLst>
            </a:prstGeom>
            <a:solidFill>
              <a:srgbClr val="F0F6E9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6512433" y="3217545"/>
              <a:ext cx="21096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084314" y="3225641"/>
              <a:ext cx="2209851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写上清楚的名字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514719" y="3780472"/>
              <a:ext cx="34324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202124"/>
                  </a:solidFill>
                  <a:latin typeface="Microsoft YaHei"/>
                  <a:ea typeface="Microsoft YaHei"/>
                  <a:cs typeface="Microsoft YaHei"/>
                </a:rPr>
                <a:t>给保存数据的位置贴上标签。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511290" y="4412456"/>
              <a:ext cx="2354519" cy="51339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6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num1   price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762000" y="5591175"/>
            <a:ext cx="10668000" cy="609600"/>
            <a:chOff x="762000" y="5591175"/>
            <a:chExt cx="10668000" cy="609600"/>
          </a:xfrm>
        </p:grpSpPr>
        <p:sp>
          <p:nvSpPr>
            <p:cNvPr id="19" name="Rectangle 19"/>
            <p:cNvSpPr/>
            <p:nvPr/>
          </p:nvSpPr>
          <p:spPr>
            <a:xfrm>
              <a:off x="762000" y="5591175"/>
              <a:ext cx="10668000" cy="609600"/>
            </a:xfrm>
            <a:prstGeom prst="roundRect">
              <a:avLst>
                <a:gd name="adj" fmla="val 12500"/>
              </a:avLst>
            </a:prstGeom>
            <a:solidFill>
              <a:srgbClr val="EEF4FB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219" y="5771198"/>
              <a:ext cx="684504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代码中也一样：先告诉编译器变量的类型和名字，再使用。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3424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748284" y="837248"/>
            <a:ext cx="4884353" cy="1142428"/>
            <a:chOff x="748284" y="837248"/>
            <a:chExt cx="4884353" cy="1142428"/>
          </a:xfrm>
        </p:grpSpPr>
        <p:sp>
          <p:nvSpPr>
            <p:cNvPr id="2" name="TextBox 2"/>
            <p:cNvSpPr txBox="1"/>
            <p:nvPr/>
          </p:nvSpPr>
          <p:spPr>
            <a:xfrm>
              <a:off x="990219" y="83724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定义变量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748284" y="1451610"/>
              <a:ext cx="488435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把“类型 + 名字”写成一条语句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51713" y="2257901"/>
            <a:ext cx="7362749" cy="396050"/>
            <a:chOff x="751713" y="2257901"/>
            <a:chExt cx="7362749" cy="396050"/>
          </a:xfrm>
        </p:grpSpPr>
        <p:sp>
          <p:nvSpPr>
            <p:cNvPr id="5" name="TextBox 5"/>
            <p:cNvSpPr txBox="1"/>
            <p:nvPr/>
          </p:nvSpPr>
          <p:spPr>
            <a:xfrm>
              <a:off x="751713" y="2257901"/>
              <a:ext cx="7362749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202124"/>
                  </a:solidFill>
                  <a:latin typeface="Microsoft YaHei"/>
                  <a:ea typeface="Microsoft YaHei"/>
                  <a:cs typeface="Microsoft YaHei"/>
                </a:rPr>
                <a:t>生活中选容器、贴标签；在代码中，就是写类型名和变量名。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428750" y="3086100"/>
            <a:ext cx="9334500" cy="1562100"/>
            <a:chOff x="1428750" y="3086100"/>
            <a:chExt cx="9334500" cy="1562100"/>
          </a:xfrm>
        </p:grpSpPr>
        <p:sp>
          <p:nvSpPr>
            <p:cNvPr id="7" name="Rectangle 7"/>
            <p:cNvSpPr/>
            <p:nvPr/>
          </p:nvSpPr>
          <p:spPr>
            <a:xfrm>
              <a:off x="1428750" y="3086100"/>
              <a:ext cx="9334500" cy="1562100"/>
            </a:xfrm>
            <a:prstGeom prst="roundRect">
              <a:avLst>
                <a:gd name="adj" fmla="val 4878"/>
              </a:avLst>
            </a:prstGeom>
            <a:solidFill>
              <a:srgbClr val="EEF4FB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2314575" y="3360420"/>
              <a:ext cx="904380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9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410200" y="3360420"/>
              <a:ext cx="1193140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9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num1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277350" y="3360420"/>
              <a:ext cx="326860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90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277389" y="4143851"/>
              <a:ext cx="836371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020" dirty="0">
                  <a:solidFill>
                    <a:srgbClr val="565B62"/>
                  </a:solidFill>
                  <a:latin typeface="Microsoft YaHei"/>
                  <a:ea typeface="Microsoft YaHei"/>
                  <a:cs typeface="Microsoft YaHei"/>
                </a:rPr>
                <a:t>类型名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582564" y="4143851"/>
              <a:ext cx="836371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020" dirty="0">
                  <a:solidFill>
                    <a:srgbClr val="565B62"/>
                  </a:solidFill>
                  <a:latin typeface="Microsoft YaHei"/>
                  <a:ea typeface="Microsoft YaHei"/>
                  <a:cs typeface="Microsoft YaHei"/>
                </a:rPr>
                <a:t>变量名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147531" y="4143851"/>
              <a:ext cx="564439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020" dirty="0">
                  <a:solidFill>
                    <a:srgbClr val="565B62"/>
                  </a:solidFill>
                  <a:latin typeface="Microsoft YaHei"/>
                  <a:ea typeface="Microsoft YaHei"/>
                  <a:cs typeface="Microsoft YaHei"/>
                </a:rPr>
                <a:t>分号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50189" y="4987766"/>
            <a:ext cx="7035170" cy="454724"/>
            <a:chOff x="750189" y="4987766"/>
            <a:chExt cx="7035170" cy="454724"/>
          </a:xfrm>
        </p:grpSpPr>
        <p:sp>
          <p:nvSpPr>
            <p:cNvPr id="15" name="TextBox 15"/>
            <p:cNvSpPr txBox="1"/>
            <p:nvPr/>
          </p:nvSpPr>
          <p:spPr>
            <a:xfrm>
              <a:off x="750189" y="4987766"/>
              <a:ext cx="7035170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32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格式：类型名 变量名;     例如：double num2;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62000" y="5591175"/>
            <a:ext cx="10668000" cy="609600"/>
            <a:chOff x="762000" y="5591175"/>
            <a:chExt cx="10668000" cy="609600"/>
          </a:xfrm>
        </p:grpSpPr>
        <p:sp>
          <p:nvSpPr>
            <p:cNvPr id="17" name="Rectangle 17"/>
            <p:cNvSpPr/>
            <p:nvPr/>
          </p:nvSpPr>
          <p:spPr>
            <a:xfrm>
              <a:off x="762000" y="5591175"/>
              <a:ext cx="10668000" cy="609600"/>
            </a:xfrm>
            <a:prstGeom prst="roundRect">
              <a:avLst>
                <a:gd name="adj" fmla="val 12500"/>
              </a:avLst>
            </a:prstGeom>
            <a:solidFill>
              <a:srgbClr val="EEF4FB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90600" y="5779294"/>
              <a:ext cx="710544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先定义，再使用。还没有给值时，不要直接读取这个局部变量。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216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748284" y="837248"/>
            <a:ext cx="4389120" cy="1142428"/>
            <a:chOff x="748284" y="837248"/>
            <a:chExt cx="4389120" cy="1142428"/>
          </a:xfrm>
        </p:grpSpPr>
        <p:sp>
          <p:nvSpPr>
            <p:cNvPr id="2" name="TextBox 2"/>
            <p:cNvSpPr txBox="1"/>
            <p:nvPr/>
          </p:nvSpPr>
          <p:spPr>
            <a:xfrm>
              <a:off x="990219" y="837248"/>
              <a:ext cx="1857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先认识常用类型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748284" y="1451610"/>
              <a:ext cx="43891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存什么数据，就选什么类型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62000" y="2143125"/>
            <a:ext cx="5238750" cy="2657475"/>
            <a:chOff x="762000" y="2143125"/>
            <a:chExt cx="5238750" cy="2657475"/>
          </a:xfrm>
        </p:grpSpPr>
        <p:sp>
          <p:nvSpPr>
            <p:cNvPr id="5" name="Rectangle 5"/>
            <p:cNvSpPr/>
            <p:nvPr/>
          </p:nvSpPr>
          <p:spPr>
            <a:xfrm>
              <a:off x="762000" y="2143125"/>
              <a:ext cx="5238750" cy="2657475"/>
            </a:xfrm>
            <a:prstGeom prst="roundRect">
              <a:avLst>
                <a:gd name="adj" fmla="val 2867"/>
              </a:avLst>
            </a:prstGeom>
            <a:solidFill>
              <a:srgbClr val="EEF4FB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941451" y="2270284"/>
              <a:ext cx="2137295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整型 · 保存整数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942975" y="2712244"/>
              <a:ext cx="1980463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short（短整型）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43356" y="3025140"/>
              <a:ext cx="19931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−32768 ～ 32767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42975" y="3378994"/>
              <a:ext cx="1955155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int（基本整型）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43356" y="3691890"/>
              <a:ext cx="332590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−2147483648 ～ 2147483647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42975" y="4074319"/>
              <a:ext cx="279033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long long（长长整型）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43356" y="4387215"/>
              <a:ext cx="19931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−2⁶³ ～ 2⁶³ − 1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191250" y="2143125"/>
            <a:ext cx="5238750" cy="2657475"/>
            <a:chOff x="6191250" y="2143125"/>
            <a:chExt cx="5238750" cy="2657475"/>
          </a:xfrm>
        </p:grpSpPr>
        <p:sp>
          <p:nvSpPr>
            <p:cNvPr id="14" name="Rectangle 14"/>
            <p:cNvSpPr/>
            <p:nvPr/>
          </p:nvSpPr>
          <p:spPr>
            <a:xfrm>
              <a:off x="6191250" y="2143125"/>
              <a:ext cx="5238750" cy="2657475"/>
            </a:xfrm>
            <a:prstGeom prst="roundRect">
              <a:avLst>
                <a:gd name="adj" fmla="val 2867"/>
              </a:avLst>
            </a:prstGeom>
            <a:solidFill>
              <a:srgbClr val="F0F6E9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6370701" y="2270284"/>
              <a:ext cx="2430766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b="1" dirty="0">
                  <a:solidFill>
                    <a:srgbClr val="4E7D30"/>
                  </a:solidFill>
                  <a:latin typeface="Microsoft YaHei"/>
                  <a:ea typeface="Microsoft YaHei"/>
                  <a:cs typeface="Microsoft YaHei"/>
                </a:rPr>
                <a:t>浮点型 · 保存小数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372225" y="2712244"/>
              <a:ext cx="1980463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4E7D30"/>
                  </a:solidFill>
                  <a:latin typeface="Consolas"/>
                  <a:ea typeface="Microsoft YaHei"/>
                  <a:cs typeface="Consolas"/>
                </a:rPr>
                <a:t>float（单精度）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372987" y="3033236"/>
              <a:ext cx="249507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rgbClr val="202124"/>
                  </a:solidFill>
                  <a:latin typeface="Microsoft YaHei"/>
                  <a:ea typeface="Microsoft YaHei"/>
                  <a:cs typeface="Microsoft YaHei"/>
                </a:rPr>
                <a:t>通常约 6～7 位有效数字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6372225" y="3378994"/>
              <a:ext cx="2119660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4E7D30"/>
                  </a:solidFill>
                  <a:latin typeface="Consolas"/>
                  <a:ea typeface="Microsoft YaHei"/>
                  <a:cs typeface="Consolas"/>
                </a:rPr>
                <a:t>double（双精度）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372987" y="3699986"/>
              <a:ext cx="274977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rgbClr val="202124"/>
                  </a:solidFill>
                  <a:latin typeface="Microsoft YaHei"/>
                  <a:ea typeface="Microsoft YaHei"/>
                  <a:cs typeface="Microsoft YaHei"/>
                </a:rPr>
                <a:t>通常约 15～16 位有效数字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372225" y="4074319"/>
              <a:ext cx="3068731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4E7D30"/>
                  </a:solidFill>
                  <a:latin typeface="Consolas"/>
                  <a:ea typeface="Microsoft YaHei"/>
                  <a:cs typeface="Consolas"/>
                </a:rPr>
                <a:t>long double（扩展精度）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372987" y="4395311"/>
              <a:ext cx="325917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rgbClr val="202124"/>
                  </a:solidFill>
                  <a:latin typeface="Microsoft YaHei"/>
                  <a:ea typeface="Microsoft YaHei"/>
                  <a:cs typeface="Microsoft YaHei"/>
                </a:rPr>
                <a:t>本课暂不展开；具体精度看环境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51713" y="5001101"/>
            <a:ext cx="7534445" cy="815150"/>
            <a:chOff x="751713" y="5001101"/>
            <a:chExt cx="7534445" cy="815150"/>
          </a:xfrm>
        </p:grpSpPr>
        <p:sp>
          <p:nvSpPr>
            <p:cNvPr id="23" name="TextBox 23"/>
            <p:cNvSpPr txBox="1"/>
            <p:nvPr/>
          </p:nvSpPr>
          <p:spPr>
            <a:xfrm>
              <a:off x="751713" y="5001101"/>
              <a:ext cx="2155243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 · 单个字符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3609975" y="5017294"/>
              <a:ext cx="4676183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例如 'A'  '!'  '?'  'b'  '('  '+'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51713" y="5420201"/>
              <a:ext cx="2060067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bool · 真 / 假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3609975" y="5436394"/>
              <a:ext cx="3347126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true（真）    false（假）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7573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748284" y="837248"/>
            <a:ext cx="5116068" cy="1142428"/>
            <a:chOff x="748284" y="837248"/>
            <a:chExt cx="5116068" cy="1142428"/>
          </a:xfrm>
        </p:grpSpPr>
        <p:sp>
          <p:nvSpPr>
            <p:cNvPr id="2" name="TextBox 2"/>
            <p:cNvSpPr txBox="1"/>
            <p:nvPr/>
          </p:nvSpPr>
          <p:spPr>
            <a:xfrm>
              <a:off x="990219" y="837248"/>
              <a:ext cx="13323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给变量起名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748284" y="1451610"/>
              <a:ext cx="511606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名字说清用途，找数据就轻松了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51713" y="2238851"/>
            <a:ext cx="7906614" cy="396050"/>
            <a:chOff x="751713" y="2238851"/>
            <a:chExt cx="7906614" cy="396050"/>
          </a:xfrm>
        </p:grpSpPr>
        <p:sp>
          <p:nvSpPr>
            <p:cNvPr id="5" name="TextBox 5"/>
            <p:cNvSpPr txBox="1"/>
            <p:nvPr/>
          </p:nvSpPr>
          <p:spPr>
            <a:xfrm>
              <a:off x="751713" y="2238851"/>
              <a:ext cx="7906614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202124"/>
                  </a:solidFill>
                  <a:latin typeface="Microsoft YaHei"/>
                  <a:ea typeface="Microsoft YaHei"/>
                  <a:cs typeface="Microsoft YaHei"/>
                </a:rPr>
                <a:t>数据类型选好了，再给变量取名：名字最好能说明里面存了什么。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619250" y="2952750"/>
            <a:ext cx="3143250" cy="2516981"/>
            <a:chOff x="1619250" y="2952750"/>
            <a:chExt cx="3143250" cy="2516981"/>
          </a:xfrm>
        </p:grpSpPr>
        <p:sp>
          <p:nvSpPr>
            <p:cNvPr id="7" name="Rectangle 7"/>
            <p:cNvSpPr/>
            <p:nvPr/>
          </p:nvSpPr>
          <p:spPr>
            <a:xfrm>
              <a:off x="1714500" y="3114675"/>
              <a:ext cx="2952750" cy="742950"/>
            </a:xfrm>
            <a:prstGeom prst="rect">
              <a:avLst/>
            </a:prstGeom>
            <a:solidFill>
              <a:srgbClr val="C7DFE7"/>
            </a:solidFill>
            <a:ln>
              <a:noFill/>
            </a:ln>
          </p:spPr>
        </p:sp>
        <p:sp>
          <p:nvSpPr>
            <p:cNvPr id="8" name="Rectangle 8"/>
            <p:cNvSpPr/>
            <p:nvPr/>
          </p:nvSpPr>
          <p:spPr>
            <a:xfrm>
              <a:off x="1619250" y="2952750"/>
              <a:ext cx="3143250" cy="219075"/>
            </a:xfrm>
            <a:prstGeom prst="rect">
              <a:avLst/>
            </a:prstGeom>
            <a:solidFill>
              <a:srgbClr val="5F9CAF"/>
            </a:solidFill>
            <a:ln>
              <a:noFill/>
            </a:ln>
          </p:spPr>
        </p:sp>
        <p:sp>
          <p:nvSpPr>
            <p:cNvPr id="9" name="Rectangle 9"/>
            <p:cNvSpPr/>
            <p:nvPr/>
          </p:nvSpPr>
          <p:spPr>
            <a:xfrm>
              <a:off x="2381250" y="3314700"/>
              <a:ext cx="1619250" cy="409575"/>
            </a:xfrm>
            <a:prstGeom prst="roundRect">
              <a:avLst>
                <a:gd name="adj" fmla="val 9302"/>
              </a:avLst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1714500" y="4143375"/>
              <a:ext cx="2952750" cy="742950"/>
            </a:xfrm>
            <a:prstGeom prst="rect">
              <a:avLst/>
            </a:prstGeom>
            <a:solidFill>
              <a:srgbClr val="E8DFC8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1619250" y="3981450"/>
              <a:ext cx="3143250" cy="219075"/>
            </a:xfrm>
            <a:prstGeom prst="rect">
              <a:avLst/>
            </a:prstGeom>
            <a:solidFill>
              <a:srgbClr val="B39E70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2381250" y="4343400"/>
              <a:ext cx="1619250" cy="409575"/>
            </a:xfrm>
            <a:prstGeom prst="roundRect">
              <a:avLst>
                <a:gd name="adj" fmla="val 9302"/>
              </a:avLst>
            </a:prstGeom>
            <a:solidFill>
              <a:srgbClr val="FFFFFF"/>
            </a:solidFill>
            <a:ln>
              <a:noFill/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1789379" y="3373755"/>
              <a:ext cx="2802992" cy="2095976"/>
              <a:chOff x="1789379" y="3373755"/>
              <a:chExt cx="2802992" cy="2095976"/>
            </a:xfrm>
          </p:grpSpPr>
          <p:sp>
            <p:nvSpPr>
              <p:cNvPr id="13" name="TextBox 13"/>
              <p:cNvSpPr txBox="1"/>
              <p:nvPr/>
            </p:nvSpPr>
            <p:spPr>
              <a:xfrm>
                <a:off x="3093956" y="3373755"/>
                <a:ext cx="193838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2100" b="1" dirty="0">
                    <a:solidFill>
                      <a:srgbClr val="244D87"/>
                    </a:solidFill>
                    <a:latin typeface="Microsoft YaHei"/>
                    <a:ea typeface="Microsoft YaHei"/>
                    <a:cs typeface="Microsoft YaHei"/>
                  </a:rPr>
                  <a:t>A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3093956" y="4402455"/>
                <a:ext cx="193838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2100" b="1" dirty="0">
                    <a:solidFill>
                      <a:srgbClr val="244D87"/>
                    </a:solidFill>
                    <a:latin typeface="Microsoft YaHei"/>
                    <a:ea typeface="Microsoft YaHei"/>
                    <a:cs typeface="Microsoft YaHei"/>
                  </a:rPr>
                  <a:t>B</a:t>
                </a: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1789379" y="5103019"/>
                <a:ext cx="2802992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880" dirty="0">
                    <a:solidFill>
                      <a:srgbClr val="565B62"/>
                    </a:solidFill>
                    <a:latin typeface="Microsoft YaHei"/>
                    <a:ea typeface="Microsoft YaHei"/>
                    <a:cs typeface="Microsoft YaHei"/>
                  </a:rPr>
                  <a:t>只看名字，还得猜一猜。</a:t>
                </a:r>
              </a:p>
            </p:txBody>
          </p:sp>
        </p:grpSp>
      </p:grpSp>
      <p:grpSp>
        <p:nvGrpSpPr>
          <p:cNvPr id="28" name="Group 28"/>
          <p:cNvGrpSpPr/>
          <p:nvPr/>
        </p:nvGrpSpPr>
        <p:grpSpPr>
          <a:xfrm>
            <a:off x="7156044" y="2952750"/>
            <a:ext cx="3309163" cy="2516981"/>
            <a:chOff x="7156044" y="2952750"/>
            <a:chExt cx="3309163" cy="2516981"/>
          </a:xfrm>
        </p:grpSpPr>
        <p:sp>
          <p:nvSpPr>
            <p:cNvPr id="18" name="Rectangle 18"/>
            <p:cNvSpPr/>
            <p:nvPr/>
          </p:nvSpPr>
          <p:spPr>
            <a:xfrm>
              <a:off x="7334250" y="3114675"/>
              <a:ext cx="2952750" cy="742950"/>
            </a:xfrm>
            <a:prstGeom prst="rect">
              <a:avLst/>
            </a:prstGeom>
            <a:solidFill>
              <a:srgbClr val="C7DFE7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7239000" y="2952750"/>
              <a:ext cx="3143250" cy="219075"/>
            </a:xfrm>
            <a:prstGeom prst="rect">
              <a:avLst/>
            </a:prstGeom>
            <a:solidFill>
              <a:srgbClr val="5F9CAF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8001000" y="3314700"/>
              <a:ext cx="1619250" cy="409575"/>
            </a:xfrm>
            <a:prstGeom prst="roundRect">
              <a:avLst>
                <a:gd name="adj" fmla="val 9302"/>
              </a:avLst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7334250" y="4143375"/>
              <a:ext cx="2952750" cy="742950"/>
            </a:xfrm>
            <a:prstGeom prst="rect">
              <a:avLst/>
            </a:prstGeom>
            <a:solidFill>
              <a:srgbClr val="E8DFC8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7239000" y="3981450"/>
              <a:ext cx="3143250" cy="219075"/>
            </a:xfrm>
            <a:prstGeom prst="rect">
              <a:avLst/>
            </a:prstGeom>
            <a:solidFill>
              <a:srgbClr val="B39E70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8001000" y="4343400"/>
              <a:ext cx="1619250" cy="409575"/>
            </a:xfrm>
            <a:prstGeom prst="roundRect">
              <a:avLst>
                <a:gd name="adj" fmla="val 9302"/>
              </a:avLst>
            </a:prstGeom>
            <a:solidFill>
              <a:srgbClr val="FFFFFF"/>
            </a:solidFill>
            <a:ln>
              <a:noFill/>
            </a:ln>
          </p:spPr>
        </p:sp>
        <p:grpSp>
          <p:nvGrpSpPr>
            <p:cNvPr id="27" name="Group 27"/>
            <p:cNvGrpSpPr/>
            <p:nvPr/>
          </p:nvGrpSpPr>
          <p:grpSpPr>
            <a:xfrm>
              <a:off x="7156044" y="3373755"/>
              <a:ext cx="3309163" cy="2095976"/>
              <a:chOff x="7156044" y="3373755"/>
              <a:chExt cx="3309163" cy="2095976"/>
            </a:xfrm>
          </p:grpSpPr>
          <p:sp>
            <p:nvSpPr>
              <p:cNvPr id="24" name="TextBox 24"/>
              <p:cNvSpPr txBox="1"/>
              <p:nvPr/>
            </p:nvSpPr>
            <p:spPr>
              <a:xfrm>
                <a:off x="8375904" y="3373755"/>
                <a:ext cx="869442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100" b="1" dirty="0">
                    <a:solidFill>
                      <a:srgbClr val="244D87"/>
                    </a:solidFill>
                    <a:latin typeface="Microsoft YaHei"/>
                    <a:ea typeface="Microsoft YaHei"/>
                    <a:cs typeface="Microsoft YaHei"/>
                  </a:rPr>
                  <a:t>运动鞋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8517255" y="4402455"/>
                <a:ext cx="586740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100" b="1" dirty="0">
                    <a:solidFill>
                      <a:srgbClr val="244D87"/>
                    </a:solidFill>
                    <a:latin typeface="Microsoft YaHei"/>
                    <a:ea typeface="Microsoft YaHei"/>
                    <a:cs typeface="Microsoft YaHei"/>
                  </a:rPr>
                  <a:t>皮鞋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7156044" y="5103019"/>
                <a:ext cx="3309163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880" dirty="0">
                    <a:solidFill>
                      <a:srgbClr val="565B62"/>
                    </a:solidFill>
                    <a:latin typeface="Microsoft YaHei"/>
                    <a:ea typeface="Microsoft YaHei"/>
                    <a:cs typeface="Microsoft YaHei"/>
                  </a:rPr>
                  <a:t>标签写清楚，一眼就能找到。</a:t>
                </a:r>
              </a:p>
            </p:txBody>
          </p:sp>
        </p:grpSp>
      </p:grpSp>
      <p:grpSp>
        <p:nvGrpSpPr>
          <p:cNvPr id="31" name="Group 31"/>
          <p:cNvGrpSpPr/>
          <p:nvPr/>
        </p:nvGrpSpPr>
        <p:grpSpPr>
          <a:xfrm>
            <a:off x="762000" y="5591175"/>
            <a:ext cx="10668000" cy="609600"/>
            <a:chOff x="762000" y="5591175"/>
            <a:chExt cx="10668000" cy="609600"/>
          </a:xfrm>
        </p:grpSpPr>
        <p:sp>
          <p:nvSpPr>
            <p:cNvPr id="29" name="Rectangle 29"/>
            <p:cNvSpPr/>
            <p:nvPr/>
          </p:nvSpPr>
          <p:spPr>
            <a:xfrm>
              <a:off x="762000" y="5591175"/>
              <a:ext cx="10668000" cy="609600"/>
            </a:xfrm>
            <a:prstGeom prst="roundRect">
              <a:avLst>
                <a:gd name="adj" fmla="val 12500"/>
              </a:avLst>
            </a:prstGeom>
            <a:solidFill>
              <a:srgbClr val="EEF4FB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990600" y="5779294"/>
              <a:ext cx="3366306" cy="2893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见名知意：英文不熟可用拼音；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73381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748284" y="837248"/>
            <a:ext cx="5843016" cy="1142428"/>
            <a:chOff x="748284" y="837248"/>
            <a:chExt cx="5843016" cy="1142428"/>
          </a:xfrm>
        </p:grpSpPr>
        <p:sp>
          <p:nvSpPr>
            <p:cNvPr id="2" name="TextBox 2"/>
            <p:cNvSpPr txBox="1"/>
            <p:nvPr/>
          </p:nvSpPr>
          <p:spPr>
            <a:xfrm>
              <a:off x="990219" y="837248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把值存进变量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748284" y="1451610"/>
              <a:ext cx="584301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柜子准备好了，怎样把数据装进去？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50951" y="2232184"/>
            <a:ext cx="10393299" cy="2387441"/>
            <a:chOff x="750951" y="2232184"/>
            <a:chExt cx="10393299" cy="2387441"/>
          </a:xfrm>
        </p:grpSpPr>
        <p:sp>
          <p:nvSpPr>
            <p:cNvPr id="5" name="Rectangle 5"/>
            <p:cNvSpPr/>
            <p:nvPr/>
          </p:nvSpPr>
          <p:spPr>
            <a:xfrm>
              <a:off x="952500" y="3190875"/>
              <a:ext cx="3381375" cy="1428750"/>
            </a:xfrm>
            <a:prstGeom prst="roundRect">
              <a:avLst>
                <a:gd name="adj" fmla="val 5333"/>
              </a:avLst>
            </a:prstGeom>
            <a:solidFill>
              <a:srgbClr val="EEF4FB"/>
            </a:solidFill>
            <a:ln>
              <a:noFill/>
            </a:ln>
          </p:spPr>
        </p:sp>
        <p:sp>
          <p:nvSpPr>
            <p:cNvPr id="6" name="Rectangle 6"/>
            <p:cNvSpPr/>
            <p:nvPr/>
          </p:nvSpPr>
          <p:spPr>
            <a:xfrm>
              <a:off x="7762875" y="3190875"/>
              <a:ext cx="3381375" cy="1428750"/>
            </a:xfrm>
            <a:prstGeom prst="roundRect">
              <a:avLst>
                <a:gd name="adj" fmla="val 5333"/>
              </a:avLst>
            </a:prstGeom>
            <a:solidFill>
              <a:srgbClr val="F0F6E9"/>
            </a:solidFill>
            <a:ln>
              <a:noFill/>
            </a:ln>
          </p:spPr>
        </p:sp>
        <p:sp>
          <p:nvSpPr>
            <p:cNvPr id="7" name="Freeform 7"/>
            <p:cNvSpPr/>
            <p:nvPr/>
          </p:nvSpPr>
          <p:spPr>
            <a:xfrm>
              <a:off x="5715000" y="4181475"/>
              <a:ext cx="666750" cy="304800"/>
            </a:xfrm>
            <a:custGeom>
              <a:avLst/>
              <a:gdLst/>
              <a:ahLst/>
              <a:cxnLst/>
              <a:rect l="l" t="t" r="r" b="b"/>
              <a:pathLst>
                <a:path w="666750" h="304800">
                  <a:moveTo>
                    <a:pt x="666750" y="104775"/>
                  </a:moveTo>
                  <a:lnTo>
                    <a:pt x="171450" y="104775"/>
                  </a:lnTo>
                  <a:lnTo>
                    <a:pt x="171450" y="0"/>
                  </a:lnTo>
                  <a:lnTo>
                    <a:pt x="0" y="152400"/>
                  </a:lnTo>
                  <a:lnTo>
                    <a:pt x="171450" y="304800"/>
                  </a:lnTo>
                  <a:lnTo>
                    <a:pt x="171450" y="200025"/>
                  </a:lnTo>
                  <a:lnTo>
                    <a:pt x="666750" y="200025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14" name="Group 14"/>
            <p:cNvGrpSpPr/>
            <p:nvPr/>
          </p:nvGrpSpPr>
          <p:grpSpPr>
            <a:xfrm>
              <a:off x="750951" y="2232184"/>
              <a:ext cx="9939883" cy="2186845"/>
              <a:chOff x="750951" y="2232184"/>
              <a:chExt cx="9939883" cy="2186845"/>
            </a:xfrm>
          </p:grpSpPr>
          <p:sp>
            <p:nvSpPr>
              <p:cNvPr id="8" name="TextBox 8"/>
              <p:cNvSpPr txBox="1"/>
              <p:nvPr/>
            </p:nvSpPr>
            <p:spPr>
              <a:xfrm>
                <a:off x="750951" y="2232184"/>
                <a:ext cx="6815966" cy="4253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180" dirty="0">
                    <a:solidFill>
                      <a:srgbClr val="202124"/>
                    </a:solidFill>
                    <a:latin typeface="Microsoft YaHei"/>
                    <a:ea typeface="Microsoft YaHei"/>
                    <a:cs typeface="Microsoft YaHei"/>
                  </a:rPr>
                  <a:t>已经定义好的变量，可以用 = 赋值运算符写入数据。</a:t>
                </a:r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1767268" y="3468052"/>
                <a:ext cx="1742313" cy="4987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550" b="1" dirty="0">
                    <a:solidFill>
                      <a:srgbClr val="244D87"/>
                    </a:solidFill>
                    <a:latin typeface="Microsoft YaHei"/>
                    <a:ea typeface="Microsoft YaHei"/>
                    <a:cs typeface="Microsoft YaHei"/>
                  </a:rPr>
                  <a:t>左边：变量</a:t>
                </a:r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1709738" y="4037648"/>
                <a:ext cx="185737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950" dirty="0">
                    <a:solidFill>
                      <a:srgbClr val="202124"/>
                    </a:solidFill>
                    <a:latin typeface="Microsoft YaHei"/>
                    <a:ea typeface="Microsoft YaHei"/>
                    <a:cs typeface="Microsoft YaHei"/>
                  </a:rPr>
                  <a:t>接收并保存新值</a:t>
                </a:r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8168665" y="3492341"/>
                <a:ext cx="2522169" cy="4547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320" b="1" dirty="0">
                    <a:solidFill>
                      <a:srgbClr val="4E7D30"/>
                    </a:solidFill>
                    <a:latin typeface="Microsoft YaHei"/>
                    <a:ea typeface="Microsoft YaHei"/>
                    <a:cs typeface="Microsoft YaHei"/>
                  </a:rPr>
                  <a:t>右边：值或表达式</a:t>
                </a:r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8369808" y="4037648"/>
                <a:ext cx="211988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950" dirty="0">
                    <a:solidFill>
                      <a:srgbClr val="202124"/>
                    </a:solidFill>
                    <a:latin typeface="Microsoft YaHei"/>
                    <a:ea typeface="Microsoft YaHei"/>
                    <a:cs typeface="Microsoft YaHei"/>
                  </a:rPr>
                  <a:t>提供要存入的数据</a:t>
                </a:r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5855599" y="3304222"/>
                <a:ext cx="404603" cy="962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495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=</a:t>
                </a:r>
              </a:p>
            </p:txBody>
          </p:sp>
        </p:grpSp>
      </p:grpSp>
      <p:grpSp>
        <p:nvGrpSpPr>
          <p:cNvPr id="18" name="Group 18"/>
          <p:cNvGrpSpPr/>
          <p:nvPr/>
        </p:nvGrpSpPr>
        <p:grpSpPr>
          <a:xfrm>
            <a:off x="762000" y="5591175"/>
            <a:ext cx="10668000" cy="609600"/>
            <a:chOff x="762000" y="5591175"/>
            <a:chExt cx="10668000" cy="609600"/>
          </a:xfrm>
        </p:grpSpPr>
        <p:sp>
          <p:nvSpPr>
            <p:cNvPr id="16" name="Rectangle 16"/>
            <p:cNvSpPr/>
            <p:nvPr/>
          </p:nvSpPr>
          <p:spPr>
            <a:xfrm>
              <a:off x="762000" y="5591175"/>
              <a:ext cx="10668000" cy="609600"/>
            </a:xfrm>
            <a:prstGeom prst="roundRect">
              <a:avLst>
                <a:gd name="adj" fmla="val 12500"/>
              </a:avLst>
            </a:prstGeom>
            <a:solidFill>
              <a:srgbClr val="EEF4FB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90219" y="5771198"/>
              <a:ext cx="553250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赋值方向：先取右边的值，再写入左边的变量。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574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748284" y="837248"/>
            <a:ext cx="5009385" cy="1029860"/>
            <a:chOff x="748284" y="837248"/>
            <a:chExt cx="5009385" cy="1029860"/>
          </a:xfrm>
        </p:grpSpPr>
        <p:sp>
          <p:nvSpPr>
            <p:cNvPr id="2" name="TextBox 2"/>
            <p:cNvSpPr txBox="1"/>
            <p:nvPr/>
          </p:nvSpPr>
          <p:spPr>
            <a:xfrm>
              <a:off x="990219" y="837248"/>
              <a:ext cx="191184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赋值演示 · 整数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748284" y="1451610"/>
              <a:ext cx="5009385" cy="41549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4D87"/>
                  </a:solidFill>
                  <a:ea typeface="Microsoft YaHei"/>
                  <a:cs typeface="Microsoft YaHei"/>
                </a:rPr>
                <a:t>num1 = 23;：把 23 存进 num1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82252" y="2831782"/>
            <a:ext cx="4762500" cy="1186815"/>
            <a:chOff x="762000" y="2238375"/>
            <a:chExt cx="4762500" cy="1809750"/>
          </a:xfrm>
        </p:grpSpPr>
        <p:sp>
          <p:nvSpPr>
            <p:cNvPr id="5" name="Rectangle 5"/>
            <p:cNvSpPr/>
            <p:nvPr/>
          </p:nvSpPr>
          <p:spPr>
            <a:xfrm>
              <a:off x="762000" y="2238375"/>
              <a:ext cx="4762500" cy="1809750"/>
            </a:xfrm>
            <a:prstGeom prst="roundRect">
              <a:avLst>
                <a:gd name="adj" fmla="val 4211"/>
              </a:avLst>
            </a:prstGeom>
            <a:solidFill>
              <a:srgbClr val="F2F5F8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976503" y="2348389"/>
              <a:ext cx="1970024" cy="104317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940"/>
                </a:lnSpc>
              </a:pPr>
              <a:r>
                <a:rPr lang="en-US" sz="278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int num1;</a:t>
              </a:r>
              <a:br/>
              <a:r>
                <a:rPr lang="en-US" sz="278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num1 = 23;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000875" y="2696051"/>
            <a:ext cx="3714750" cy="1399699"/>
            <a:chOff x="7000875" y="2696051"/>
            <a:chExt cx="3714750" cy="1399699"/>
          </a:xfrm>
        </p:grpSpPr>
        <p:sp>
          <p:nvSpPr>
            <p:cNvPr id="8" name="TextBox 8"/>
            <p:cNvSpPr txBox="1"/>
            <p:nvPr/>
          </p:nvSpPr>
          <p:spPr>
            <a:xfrm>
              <a:off x="8548837" y="2696051"/>
              <a:ext cx="61882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num1</a:t>
              </a:r>
            </a:p>
          </p:txBody>
        </p:sp>
        <p:sp>
          <p:nvSpPr>
            <p:cNvPr id="9" name="Rectangle 9"/>
            <p:cNvSpPr/>
            <p:nvPr/>
          </p:nvSpPr>
          <p:spPr>
            <a:xfrm>
              <a:off x="7000875" y="3105150"/>
              <a:ext cx="3714750" cy="990600"/>
            </a:xfrm>
            <a:prstGeom prst="roundRect">
              <a:avLst>
                <a:gd name="adj" fmla="val 7692"/>
              </a:avLst>
            </a:prstGeom>
            <a:solidFill>
              <a:srgbClr val="FFFFFF"/>
            </a:solidFill>
            <a:ln w="14288">
              <a:solidFill>
                <a:srgbClr val="244D87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8597151" y="3425190"/>
              <a:ext cx="522199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33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23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51332" y="4516755"/>
            <a:ext cx="4982756" cy="906018"/>
            <a:chOff x="751332" y="4516755"/>
            <a:chExt cx="4982756" cy="906018"/>
          </a:xfrm>
        </p:grpSpPr>
        <p:sp>
          <p:nvSpPr>
            <p:cNvPr id="12" name="TextBox 12"/>
            <p:cNvSpPr txBox="1"/>
            <p:nvPr/>
          </p:nvSpPr>
          <p:spPr>
            <a:xfrm>
              <a:off x="751332" y="4516755"/>
              <a:ext cx="46152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Microsoft YaHei"/>
                  <a:ea typeface="Microsoft YaHei"/>
                  <a:cs typeface="Microsoft YaHei"/>
                </a:rPr>
                <a:t>① 右边写 23：这次要存进去的数据。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51332" y="5012055"/>
              <a:ext cx="498275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Microsoft YaHei"/>
                  <a:ea typeface="Microsoft YaHei"/>
                  <a:cs typeface="Microsoft YaHei"/>
                </a:rPr>
                <a:t>② 左边写 num1：把数据存进哪个变量。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62000" y="5591175"/>
            <a:ext cx="10668000" cy="609600"/>
            <a:chOff x="762000" y="5591175"/>
            <a:chExt cx="10668000" cy="609600"/>
          </a:xfrm>
        </p:grpSpPr>
        <p:sp>
          <p:nvSpPr>
            <p:cNvPr id="15" name="Rectangle 15"/>
            <p:cNvSpPr/>
            <p:nvPr/>
          </p:nvSpPr>
          <p:spPr>
            <a:xfrm>
              <a:off x="762000" y="5591175"/>
              <a:ext cx="10668000" cy="609600"/>
            </a:xfrm>
            <a:prstGeom prst="roundRect">
              <a:avLst>
                <a:gd name="adj" fmla="val 12500"/>
              </a:avLst>
            </a:prstGeom>
            <a:solidFill>
              <a:srgbClr val="EEF4FB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89457" y="5755005"/>
              <a:ext cx="434809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赋值后：num1 里保存的值是 23。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64263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748284" y="837248"/>
            <a:ext cx="6066553" cy="1142428"/>
            <a:chOff x="748284" y="837248"/>
            <a:chExt cx="6066553" cy="1142428"/>
          </a:xfrm>
        </p:grpSpPr>
        <p:sp>
          <p:nvSpPr>
            <p:cNvPr id="2" name="TextBox 2"/>
            <p:cNvSpPr txBox="1"/>
            <p:nvPr/>
          </p:nvSpPr>
          <p:spPr>
            <a:xfrm>
              <a:off x="990219" y="837248"/>
              <a:ext cx="191184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赋值演示 · 小数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748284" y="1451610"/>
              <a:ext cx="606655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num2 = 3.14;：步骤相同，类型不同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62000" y="2238375"/>
            <a:ext cx="4857750" cy="1809750"/>
            <a:chOff x="762000" y="2238375"/>
            <a:chExt cx="4857750" cy="1809750"/>
          </a:xfrm>
        </p:grpSpPr>
        <p:sp>
          <p:nvSpPr>
            <p:cNvPr id="5" name="Rectangle 5"/>
            <p:cNvSpPr/>
            <p:nvPr/>
          </p:nvSpPr>
          <p:spPr>
            <a:xfrm>
              <a:off x="762000" y="2238375"/>
              <a:ext cx="4857750" cy="1809750"/>
            </a:xfrm>
            <a:prstGeom prst="roundRect">
              <a:avLst>
                <a:gd name="adj" fmla="val 4211"/>
              </a:avLst>
            </a:prstGeom>
            <a:solidFill>
              <a:srgbClr val="F2F5F8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976884" y="2356485"/>
              <a:ext cx="2290572" cy="101498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834"/>
                </a:lnSpc>
              </a:pPr>
              <a:r>
                <a:rPr lang="en-US" sz="270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double num2;</a:t>
              </a:r>
              <a:br/>
              <a:r>
                <a:rPr lang="en-US" sz="270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num2 = 3.14;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000875" y="2696051"/>
            <a:ext cx="3714750" cy="1399699"/>
            <a:chOff x="7000875" y="2696051"/>
            <a:chExt cx="3714750" cy="1399699"/>
          </a:xfrm>
        </p:grpSpPr>
        <p:sp>
          <p:nvSpPr>
            <p:cNvPr id="8" name="TextBox 8"/>
            <p:cNvSpPr txBox="1"/>
            <p:nvPr/>
          </p:nvSpPr>
          <p:spPr>
            <a:xfrm>
              <a:off x="8548837" y="2696051"/>
              <a:ext cx="61882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b="1" dirty="0">
                  <a:solidFill>
                    <a:srgbClr val="4E7D30"/>
                  </a:solidFill>
                  <a:latin typeface="Consolas"/>
                  <a:ea typeface="Consolas"/>
                  <a:cs typeface="Consolas"/>
                </a:rPr>
                <a:t>num2</a:t>
              </a:r>
            </a:p>
          </p:txBody>
        </p:sp>
        <p:sp>
          <p:nvSpPr>
            <p:cNvPr id="9" name="Rectangle 9"/>
            <p:cNvSpPr/>
            <p:nvPr/>
          </p:nvSpPr>
          <p:spPr>
            <a:xfrm>
              <a:off x="7000875" y="3105150"/>
              <a:ext cx="3714750" cy="990600"/>
            </a:xfrm>
            <a:prstGeom prst="roundRect">
              <a:avLst>
                <a:gd name="adj" fmla="val 7692"/>
              </a:avLst>
            </a:prstGeom>
            <a:solidFill>
              <a:srgbClr val="FFFFFF"/>
            </a:solidFill>
            <a:ln w="14288">
              <a:solidFill>
                <a:srgbClr val="4E7D30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8352815" y="3425190"/>
              <a:ext cx="1010869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3300" b="1" dirty="0">
                  <a:solidFill>
                    <a:srgbClr val="4E7D30"/>
                  </a:solidFill>
                  <a:latin typeface="Consolas"/>
                  <a:ea typeface="Consolas"/>
                  <a:cs typeface="Consolas"/>
                </a:rPr>
                <a:t>3.14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51332" y="4516755"/>
            <a:ext cx="5350269" cy="906018"/>
            <a:chOff x="751332" y="4516755"/>
            <a:chExt cx="5350269" cy="906018"/>
          </a:xfrm>
        </p:grpSpPr>
        <p:sp>
          <p:nvSpPr>
            <p:cNvPr id="12" name="TextBox 12"/>
            <p:cNvSpPr txBox="1"/>
            <p:nvPr/>
          </p:nvSpPr>
          <p:spPr>
            <a:xfrm>
              <a:off x="751332" y="4516755"/>
              <a:ext cx="520891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Microsoft YaHei"/>
                  <a:ea typeface="Microsoft YaHei"/>
                  <a:cs typeface="Microsoft YaHei"/>
                </a:rPr>
                <a:t>double 告诉程序：这里需要能保存小数。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51332" y="5012055"/>
              <a:ext cx="53502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Microsoft YaHei"/>
                  <a:ea typeface="Microsoft YaHei"/>
                  <a:cs typeface="Microsoft YaHei"/>
                </a:rPr>
                <a:t>= 仍然表示：把右边的值写进左边的变量。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62000" y="5591175"/>
            <a:ext cx="10668000" cy="609600"/>
            <a:chOff x="762000" y="5591175"/>
            <a:chExt cx="10668000" cy="609600"/>
          </a:xfrm>
        </p:grpSpPr>
        <p:sp>
          <p:nvSpPr>
            <p:cNvPr id="15" name="Rectangle 15"/>
            <p:cNvSpPr/>
            <p:nvPr/>
          </p:nvSpPr>
          <p:spPr>
            <a:xfrm>
              <a:off x="762000" y="5591175"/>
              <a:ext cx="10668000" cy="609600"/>
            </a:xfrm>
            <a:prstGeom prst="roundRect">
              <a:avLst>
                <a:gd name="adj" fmla="val 12500"/>
              </a:avLst>
            </a:prstGeom>
            <a:solidFill>
              <a:srgbClr val="EEF4FB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90219" y="5771198"/>
              <a:ext cx="474497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先选合适的类型，再把所需的值存进去。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2603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748284" y="837248"/>
            <a:ext cx="6206490" cy="1142428"/>
            <a:chOff x="748284" y="837248"/>
            <a:chExt cx="6206490" cy="1142428"/>
          </a:xfrm>
        </p:grpSpPr>
        <p:sp>
          <p:nvSpPr>
            <p:cNvPr id="2" name="TextBox 2"/>
            <p:cNvSpPr txBox="1"/>
            <p:nvPr/>
          </p:nvSpPr>
          <p:spPr>
            <a:xfrm>
              <a:off x="990219" y="837248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定义与初始化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748284" y="1451610"/>
              <a:ext cx="620649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定义的时候，就给变量一个确定的起点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50570" y="2195512"/>
            <a:ext cx="5777865" cy="440055"/>
            <a:chOff x="750570" y="2195512"/>
            <a:chExt cx="5777865" cy="440055"/>
          </a:xfrm>
        </p:grpSpPr>
        <p:sp>
          <p:nvSpPr>
            <p:cNvPr id="5" name="TextBox 5"/>
            <p:cNvSpPr txBox="1"/>
            <p:nvPr/>
          </p:nvSpPr>
          <p:spPr>
            <a:xfrm>
              <a:off x="750570" y="2195512"/>
              <a:ext cx="577786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初始化：在定义变量的同时，给它初始值。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62000" y="2971800"/>
            <a:ext cx="5143500" cy="1962150"/>
            <a:chOff x="762000" y="2971800"/>
            <a:chExt cx="5143500" cy="1962150"/>
          </a:xfrm>
        </p:grpSpPr>
        <p:sp>
          <p:nvSpPr>
            <p:cNvPr id="7" name="Rectangle 7"/>
            <p:cNvSpPr/>
            <p:nvPr/>
          </p:nvSpPr>
          <p:spPr>
            <a:xfrm>
              <a:off x="762000" y="2971800"/>
              <a:ext cx="5143500" cy="1962150"/>
            </a:xfrm>
            <a:prstGeom prst="roundRect">
              <a:avLst>
                <a:gd name="adj" fmla="val 3883"/>
              </a:avLst>
            </a:prstGeom>
            <a:solidFill>
              <a:srgbClr val="FBEFEF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981075" y="3178969"/>
              <a:ext cx="2947883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不要这样读取（main 内）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78408" y="3655695"/>
              <a:ext cx="2036064" cy="90220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08"/>
                </a:lnSpc>
              </a:pPr>
              <a:r>
                <a:rPr lang="en-US" sz="240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int num;</a:t>
              </a:r>
              <a:br/>
              <a:r>
                <a:rPr lang="en-US" sz="240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cout &lt;&lt; num;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286500" y="2971800"/>
            <a:ext cx="5143500" cy="1962150"/>
            <a:chOff x="6286500" y="2971800"/>
            <a:chExt cx="5143500" cy="1962150"/>
          </a:xfrm>
        </p:grpSpPr>
        <p:sp>
          <p:nvSpPr>
            <p:cNvPr id="11" name="Rectangle 11"/>
            <p:cNvSpPr/>
            <p:nvPr/>
          </p:nvSpPr>
          <p:spPr>
            <a:xfrm>
              <a:off x="6286500" y="2971800"/>
              <a:ext cx="5143500" cy="1962150"/>
            </a:xfrm>
            <a:prstGeom prst="roundRect">
              <a:avLst>
                <a:gd name="adj" fmla="val 3883"/>
              </a:avLst>
            </a:prstGeom>
            <a:solidFill>
              <a:srgbClr val="F0F6E9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6505575" y="3178969"/>
              <a:ext cx="2043735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定义时就给初始值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503289" y="3663791"/>
              <a:ext cx="2778506" cy="8740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2"/>
                </a:lnSpc>
              </a:pPr>
              <a:r>
                <a:rPr lang="en-US" sz="232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int a = 10;</a:t>
              </a:r>
              <a:br/>
              <a:r>
                <a:rPr lang="en-US" sz="232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double pi = 3.14;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52475" y="5160169"/>
            <a:ext cx="6852361" cy="366712"/>
            <a:chOff x="752475" y="5160169"/>
            <a:chExt cx="6852361" cy="366712"/>
          </a:xfrm>
        </p:grpSpPr>
        <p:sp>
          <p:nvSpPr>
            <p:cNvPr id="15" name="TextBox 15"/>
            <p:cNvSpPr txBox="1"/>
            <p:nvPr/>
          </p:nvSpPr>
          <p:spPr>
            <a:xfrm>
              <a:off x="752475" y="5160169"/>
              <a:ext cx="6852361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未初始化的普通局部变量不能直接读取，输出结果不能依赖。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62000" y="5591175"/>
            <a:ext cx="10668000" cy="609600"/>
            <a:chOff x="762000" y="5591175"/>
            <a:chExt cx="10668000" cy="609600"/>
          </a:xfrm>
        </p:grpSpPr>
        <p:sp>
          <p:nvSpPr>
            <p:cNvPr id="17" name="Rectangle 17"/>
            <p:cNvSpPr/>
            <p:nvPr/>
          </p:nvSpPr>
          <p:spPr>
            <a:xfrm>
              <a:off x="762000" y="5591175"/>
              <a:ext cx="10668000" cy="609600"/>
            </a:xfrm>
            <a:prstGeom prst="roundRect">
              <a:avLst>
                <a:gd name="adj" fmla="val 12500"/>
              </a:avLst>
            </a:prstGeom>
            <a:solidFill>
              <a:srgbClr val="EEF4FB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90219" y="5771198"/>
              <a:ext cx="395744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先给确定的值，再读取、再计算。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1029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748284" y="837248"/>
            <a:ext cx="4752594" cy="1142428"/>
            <a:chOff x="748284" y="837248"/>
            <a:chExt cx="4752594" cy="1142428"/>
          </a:xfrm>
        </p:grpSpPr>
        <p:sp>
          <p:nvSpPr>
            <p:cNvPr id="2" name="TextBox 2"/>
            <p:cNvSpPr txBox="1"/>
            <p:nvPr/>
          </p:nvSpPr>
          <p:spPr>
            <a:xfrm>
              <a:off x="990219" y="837248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回顾已有写法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748284" y="1451610"/>
              <a:ext cx="475259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先定义，再赋值：分两步完成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62000" y="2419350"/>
            <a:ext cx="5143500" cy="2305050"/>
            <a:chOff x="762000" y="2419350"/>
            <a:chExt cx="5143500" cy="2305050"/>
          </a:xfrm>
        </p:grpSpPr>
        <p:sp>
          <p:nvSpPr>
            <p:cNvPr id="5" name="Rectangle 5"/>
            <p:cNvSpPr/>
            <p:nvPr/>
          </p:nvSpPr>
          <p:spPr>
            <a:xfrm>
              <a:off x="762000" y="2419350"/>
              <a:ext cx="5143500" cy="2305050"/>
            </a:xfrm>
            <a:prstGeom prst="roundRect">
              <a:avLst>
                <a:gd name="adj" fmla="val 3306"/>
              </a:avLst>
            </a:prstGeom>
            <a:solidFill>
              <a:srgbClr val="F2F5F8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981075" y="2626519"/>
              <a:ext cx="1031392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保存整数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976503" y="3062764"/>
              <a:ext cx="1970024" cy="104317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940"/>
                </a:lnSpc>
              </a:pPr>
              <a:r>
                <a:rPr lang="en-US" sz="278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int num1;</a:t>
              </a:r>
              <a:br/>
              <a:r>
                <a:rPr lang="en-US" sz="278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num1 = 23;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52475" y="5036344"/>
            <a:ext cx="3663483" cy="366712"/>
            <a:chOff x="752475" y="5036344"/>
            <a:chExt cx="3663483" cy="366712"/>
          </a:xfrm>
        </p:grpSpPr>
        <p:sp>
          <p:nvSpPr>
            <p:cNvPr id="9" name="TextBox 9"/>
            <p:cNvSpPr txBox="1"/>
            <p:nvPr/>
          </p:nvSpPr>
          <p:spPr>
            <a:xfrm>
              <a:off x="752475" y="5036344"/>
              <a:ext cx="3663483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rgbClr val="202124"/>
                  </a:solidFill>
                  <a:latin typeface="Microsoft YaHei"/>
                  <a:ea typeface="Microsoft YaHei"/>
                  <a:cs typeface="Microsoft YaHei"/>
                </a:rPr>
                <a:t>申请装整数的位置，再存入 23。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286500" y="2419350"/>
            <a:ext cx="5143500" cy="2305050"/>
            <a:chOff x="6286500" y="2419350"/>
            <a:chExt cx="5143500" cy="2305050"/>
          </a:xfrm>
        </p:grpSpPr>
        <p:sp>
          <p:nvSpPr>
            <p:cNvPr id="11" name="Rectangle 11"/>
            <p:cNvSpPr/>
            <p:nvPr/>
          </p:nvSpPr>
          <p:spPr>
            <a:xfrm>
              <a:off x="6286500" y="2419350"/>
              <a:ext cx="5143500" cy="2305050"/>
            </a:xfrm>
            <a:prstGeom prst="roundRect">
              <a:avLst>
                <a:gd name="adj" fmla="val 3306"/>
              </a:avLst>
            </a:prstGeom>
            <a:solidFill>
              <a:srgbClr val="F2F5F8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6505575" y="2626519"/>
              <a:ext cx="1031392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保存小数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501003" y="3062764"/>
              <a:ext cx="2358390" cy="104317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940"/>
                </a:lnSpc>
              </a:pPr>
              <a:r>
                <a:rPr lang="en-US" sz="278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double num2;</a:t>
              </a:r>
              <a:br/>
              <a:r>
                <a:rPr lang="en-US" sz="278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num2 = 3.14;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276975" y="5036344"/>
            <a:ext cx="3941877" cy="366712"/>
            <a:chOff x="6276975" y="5036344"/>
            <a:chExt cx="3941877" cy="366712"/>
          </a:xfrm>
        </p:grpSpPr>
        <p:sp>
          <p:nvSpPr>
            <p:cNvPr id="15" name="TextBox 15"/>
            <p:cNvSpPr txBox="1"/>
            <p:nvPr/>
          </p:nvSpPr>
          <p:spPr>
            <a:xfrm>
              <a:off x="6276975" y="5036344"/>
              <a:ext cx="394187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rgbClr val="202124"/>
                  </a:solidFill>
                  <a:latin typeface="Microsoft YaHei"/>
                  <a:ea typeface="Microsoft YaHei"/>
                  <a:cs typeface="Microsoft YaHei"/>
                </a:rPr>
                <a:t>申请装小数的位置，再存入 3.14。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62000" y="5591175"/>
            <a:ext cx="10668000" cy="609600"/>
            <a:chOff x="762000" y="5591175"/>
            <a:chExt cx="10668000" cy="609600"/>
          </a:xfrm>
        </p:grpSpPr>
        <p:sp>
          <p:nvSpPr>
            <p:cNvPr id="17" name="Rectangle 17"/>
            <p:cNvSpPr/>
            <p:nvPr/>
          </p:nvSpPr>
          <p:spPr>
            <a:xfrm>
              <a:off x="762000" y="5591175"/>
              <a:ext cx="10668000" cy="609600"/>
            </a:xfrm>
            <a:prstGeom prst="roundRect">
              <a:avLst>
                <a:gd name="adj" fmla="val 12500"/>
              </a:avLst>
            </a:prstGeom>
            <a:solidFill>
              <a:srgbClr val="EEF4FB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90219" y="5771198"/>
              <a:ext cx="605751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第一步说明类型和名字；第二步把具体的值存进去。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5908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748284" y="837248"/>
            <a:ext cx="5479542" cy="1142428"/>
            <a:chOff x="748284" y="837248"/>
            <a:chExt cx="5479542" cy="1142428"/>
          </a:xfrm>
        </p:grpSpPr>
        <p:sp>
          <p:nvSpPr>
            <p:cNvPr id="2" name="TextBox 2"/>
            <p:cNvSpPr txBox="1"/>
            <p:nvPr/>
          </p:nvSpPr>
          <p:spPr>
            <a:xfrm>
              <a:off x="990219" y="837248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比较两种写法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748284" y="1451610"/>
              <a:ext cx="547954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定义时给初值，可以写在同一句里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89076" y="2317909"/>
            <a:ext cx="7831303" cy="425386"/>
            <a:chOff x="989076" y="2317909"/>
            <a:chExt cx="7831303" cy="425386"/>
          </a:xfrm>
        </p:grpSpPr>
        <p:sp>
          <p:nvSpPr>
            <p:cNvPr id="5" name="TextBox 5"/>
            <p:cNvSpPr txBox="1"/>
            <p:nvPr/>
          </p:nvSpPr>
          <p:spPr>
            <a:xfrm>
              <a:off x="989076" y="2317909"/>
              <a:ext cx="20763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先定义，后赋值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037451" y="2317909"/>
              <a:ext cx="1782928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b="1" dirty="0">
                  <a:solidFill>
                    <a:srgbClr val="4E7D30"/>
                  </a:solidFill>
                  <a:latin typeface="Microsoft YaHei"/>
                  <a:ea typeface="Microsoft YaHei"/>
                  <a:cs typeface="Microsoft YaHei"/>
                </a:rPr>
                <a:t>定义时初始化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62000" y="2914650"/>
            <a:ext cx="4667250" cy="1143000"/>
            <a:chOff x="762000" y="2914650"/>
            <a:chExt cx="4667250" cy="1143000"/>
          </a:xfrm>
        </p:grpSpPr>
        <p:sp>
          <p:nvSpPr>
            <p:cNvPr id="8" name="Rectangle 8"/>
            <p:cNvSpPr/>
            <p:nvPr/>
          </p:nvSpPr>
          <p:spPr>
            <a:xfrm>
              <a:off x="762000" y="2914650"/>
              <a:ext cx="4667250" cy="1143000"/>
            </a:xfrm>
            <a:prstGeom prst="roundRect">
              <a:avLst>
                <a:gd name="adj" fmla="val 6667"/>
              </a:avLst>
            </a:prstGeom>
            <a:solidFill>
              <a:srgbClr val="F2F5F8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979551" y="3089434"/>
              <a:ext cx="1544828" cy="8176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88"/>
                </a:lnSpc>
              </a:pPr>
              <a:r>
                <a:rPr lang="en-US" sz="218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int num1;</a:t>
              </a:r>
              <a:br/>
              <a:r>
                <a:rPr lang="en-US" sz="218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num1 = 23;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715000" y="3295650"/>
            <a:ext cx="666750" cy="304800"/>
            <a:chOff x="5715000" y="3295650"/>
            <a:chExt cx="666750" cy="304800"/>
          </a:xfrm>
        </p:grpSpPr>
        <p:sp>
          <p:nvSpPr>
            <p:cNvPr id="11" name="Freeform 11"/>
            <p:cNvSpPr/>
            <p:nvPr/>
          </p:nvSpPr>
          <p:spPr>
            <a:xfrm>
              <a:off x="5715000" y="3295650"/>
              <a:ext cx="666750" cy="304800"/>
            </a:xfrm>
            <a:custGeom>
              <a:avLst/>
              <a:gdLst/>
              <a:ahLst/>
              <a:cxnLst/>
              <a:rect l="l" t="t" r="r" b="b"/>
              <a:pathLst>
                <a:path w="666750" h="304800">
                  <a:moveTo>
                    <a:pt x="0" y="104775"/>
                  </a:moveTo>
                  <a:lnTo>
                    <a:pt x="495300" y="104775"/>
                  </a:lnTo>
                  <a:lnTo>
                    <a:pt x="495300" y="0"/>
                  </a:lnTo>
                  <a:lnTo>
                    <a:pt x="666750" y="152400"/>
                  </a:lnTo>
                  <a:lnTo>
                    <a:pt x="495300" y="304800"/>
                  </a:lnTo>
                  <a:lnTo>
                    <a:pt x="495300" y="200025"/>
                  </a:lnTo>
                  <a:lnTo>
                    <a:pt x="0" y="200025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  <p:grpSp>
        <p:nvGrpSpPr>
          <p:cNvPr id="15" name="Group 15"/>
          <p:cNvGrpSpPr/>
          <p:nvPr/>
        </p:nvGrpSpPr>
        <p:grpSpPr>
          <a:xfrm>
            <a:off x="6762750" y="2914650"/>
            <a:ext cx="4667250" cy="1143000"/>
            <a:chOff x="6762750" y="2914650"/>
            <a:chExt cx="4667250" cy="1143000"/>
          </a:xfrm>
        </p:grpSpPr>
        <p:sp>
          <p:nvSpPr>
            <p:cNvPr id="13" name="Rectangle 13"/>
            <p:cNvSpPr/>
            <p:nvPr/>
          </p:nvSpPr>
          <p:spPr>
            <a:xfrm>
              <a:off x="6762750" y="2914650"/>
              <a:ext cx="4667250" cy="1143000"/>
            </a:xfrm>
            <a:prstGeom prst="roundRect">
              <a:avLst>
                <a:gd name="adj" fmla="val 6667"/>
              </a:avLst>
            </a:prstGeom>
            <a:solidFill>
              <a:srgbClr val="F0F6E9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6979539" y="3073241"/>
              <a:ext cx="2428474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32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int num1 = 23;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762000" y="4286250"/>
            <a:ext cx="4667250" cy="1143000"/>
            <a:chOff x="762000" y="4286250"/>
            <a:chExt cx="4667250" cy="1143000"/>
          </a:xfrm>
        </p:grpSpPr>
        <p:sp>
          <p:nvSpPr>
            <p:cNvPr id="16" name="Rectangle 16"/>
            <p:cNvSpPr/>
            <p:nvPr/>
          </p:nvSpPr>
          <p:spPr>
            <a:xfrm>
              <a:off x="762000" y="4286250"/>
              <a:ext cx="4667250" cy="1143000"/>
            </a:xfrm>
            <a:prstGeom prst="roundRect">
              <a:avLst>
                <a:gd name="adj" fmla="val 6667"/>
              </a:avLst>
            </a:prstGeom>
            <a:solidFill>
              <a:srgbClr val="F2F5F8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79551" y="4461034"/>
              <a:ext cx="1849374" cy="8176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88"/>
                </a:lnSpc>
              </a:pPr>
              <a:r>
                <a:rPr lang="en-US" sz="218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double num2;</a:t>
              </a:r>
              <a:br/>
              <a:r>
                <a:rPr lang="en-US" sz="218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num2 = 3.14;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715000" y="4667250"/>
            <a:ext cx="666750" cy="304800"/>
            <a:chOff x="5715000" y="4667250"/>
            <a:chExt cx="666750" cy="304800"/>
          </a:xfrm>
        </p:grpSpPr>
        <p:sp>
          <p:nvSpPr>
            <p:cNvPr id="19" name="Freeform 19"/>
            <p:cNvSpPr/>
            <p:nvPr/>
          </p:nvSpPr>
          <p:spPr>
            <a:xfrm>
              <a:off x="5715000" y="4667250"/>
              <a:ext cx="666750" cy="304800"/>
            </a:xfrm>
            <a:custGeom>
              <a:avLst/>
              <a:gdLst/>
              <a:ahLst/>
              <a:cxnLst/>
              <a:rect l="l" t="t" r="r" b="b"/>
              <a:pathLst>
                <a:path w="666750" h="304800">
                  <a:moveTo>
                    <a:pt x="0" y="104775"/>
                  </a:moveTo>
                  <a:lnTo>
                    <a:pt x="495300" y="104775"/>
                  </a:lnTo>
                  <a:lnTo>
                    <a:pt x="495300" y="0"/>
                  </a:lnTo>
                  <a:lnTo>
                    <a:pt x="666750" y="152400"/>
                  </a:lnTo>
                  <a:lnTo>
                    <a:pt x="495300" y="304800"/>
                  </a:lnTo>
                  <a:lnTo>
                    <a:pt x="495300" y="200025"/>
                  </a:lnTo>
                  <a:lnTo>
                    <a:pt x="0" y="200025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  <p:grpSp>
        <p:nvGrpSpPr>
          <p:cNvPr id="23" name="Group 23"/>
          <p:cNvGrpSpPr/>
          <p:nvPr/>
        </p:nvGrpSpPr>
        <p:grpSpPr>
          <a:xfrm>
            <a:off x="6762750" y="4286250"/>
            <a:ext cx="4667250" cy="1143000"/>
            <a:chOff x="6762750" y="4286250"/>
            <a:chExt cx="4667250" cy="1143000"/>
          </a:xfrm>
        </p:grpSpPr>
        <p:sp>
          <p:nvSpPr>
            <p:cNvPr id="21" name="Rectangle 21"/>
            <p:cNvSpPr/>
            <p:nvPr/>
          </p:nvSpPr>
          <p:spPr>
            <a:xfrm>
              <a:off x="6762750" y="4286250"/>
              <a:ext cx="4667250" cy="1143000"/>
            </a:xfrm>
            <a:prstGeom prst="roundRect">
              <a:avLst>
                <a:gd name="adj" fmla="val 6667"/>
              </a:avLst>
            </a:prstGeom>
            <a:solidFill>
              <a:srgbClr val="F0F6E9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6979539" y="4444841"/>
              <a:ext cx="3287349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32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double num2 = 3.14;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762000" y="5591175"/>
            <a:ext cx="10668000" cy="609600"/>
            <a:chOff x="762000" y="5591175"/>
            <a:chExt cx="10668000" cy="609600"/>
          </a:xfrm>
        </p:grpSpPr>
        <p:sp>
          <p:nvSpPr>
            <p:cNvPr id="24" name="Rectangle 24"/>
            <p:cNvSpPr/>
            <p:nvPr/>
          </p:nvSpPr>
          <p:spPr>
            <a:xfrm>
              <a:off x="762000" y="5591175"/>
              <a:ext cx="10668000" cy="609600"/>
            </a:xfrm>
            <a:prstGeom prst="roundRect">
              <a:avLst>
                <a:gd name="adj" fmla="val 12500"/>
              </a:avLst>
            </a:prstGeom>
            <a:solidFill>
              <a:srgbClr val="EEF4FB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990219" y="5771198"/>
              <a:ext cx="625833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两组分别执行完：num1 都是 23，num2 都是 3.14。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8502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748284" y="837248"/>
            <a:ext cx="4752594" cy="1142428"/>
            <a:chOff x="748284" y="837248"/>
            <a:chExt cx="4752594" cy="1142428"/>
          </a:xfrm>
        </p:grpSpPr>
        <p:sp>
          <p:nvSpPr>
            <p:cNvPr id="2" name="TextBox 2"/>
            <p:cNvSpPr txBox="1"/>
            <p:nvPr/>
          </p:nvSpPr>
          <p:spPr>
            <a:xfrm>
              <a:off x="990219" y="837248"/>
              <a:ext cx="21198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一次定义多个变量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748284" y="1451610"/>
              <a:ext cx="475259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同一种类型，可以用逗号隔开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50951" y="2241709"/>
            <a:ext cx="6302390" cy="425386"/>
            <a:chOff x="750951" y="2241709"/>
            <a:chExt cx="6302390" cy="425386"/>
          </a:xfrm>
        </p:grpSpPr>
        <p:sp>
          <p:nvSpPr>
            <p:cNvPr id="5" name="TextBox 5"/>
            <p:cNvSpPr txBox="1"/>
            <p:nvPr/>
          </p:nvSpPr>
          <p:spPr>
            <a:xfrm>
              <a:off x="750951" y="2241709"/>
              <a:ext cx="6302390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dirty="0">
                  <a:solidFill>
                    <a:srgbClr val="202124"/>
                  </a:solidFill>
                  <a:latin typeface="Microsoft YaHei"/>
                  <a:ea typeface="Microsoft YaHei"/>
                  <a:cs typeface="Microsoft YaHei"/>
                </a:rPr>
                <a:t>要定义两个保存整数的变量 a、b，可以这样写：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62000" y="2847975"/>
            <a:ext cx="5048250" cy="1238250"/>
            <a:chOff x="762000" y="2847975"/>
            <a:chExt cx="5048250" cy="1238250"/>
          </a:xfrm>
        </p:grpSpPr>
        <p:sp>
          <p:nvSpPr>
            <p:cNvPr id="7" name="Rectangle 7"/>
            <p:cNvSpPr/>
            <p:nvPr/>
          </p:nvSpPr>
          <p:spPr>
            <a:xfrm>
              <a:off x="762000" y="2847975"/>
              <a:ext cx="5048250" cy="1238250"/>
            </a:xfrm>
            <a:prstGeom prst="roundRect">
              <a:avLst>
                <a:gd name="adj" fmla="val 6154"/>
              </a:avLst>
            </a:prstGeom>
            <a:solidFill>
              <a:srgbClr val="F2F5F8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976122" y="2949892"/>
              <a:ext cx="1928108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85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int a, b;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191250" y="2847975"/>
            <a:ext cx="5238750" cy="1238250"/>
            <a:chOff x="6191250" y="2847975"/>
            <a:chExt cx="5238750" cy="1238250"/>
          </a:xfrm>
        </p:grpSpPr>
        <p:sp>
          <p:nvSpPr>
            <p:cNvPr id="10" name="Rectangle 10"/>
            <p:cNvSpPr/>
            <p:nvPr/>
          </p:nvSpPr>
          <p:spPr>
            <a:xfrm>
              <a:off x="6191250" y="2847975"/>
              <a:ext cx="5238750" cy="1238250"/>
            </a:xfrm>
            <a:prstGeom prst="roundRect">
              <a:avLst>
                <a:gd name="adj" fmla="val 6154"/>
              </a:avLst>
            </a:prstGeom>
            <a:solidFill>
              <a:srgbClr val="F2F5F8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6406896" y="2982278"/>
              <a:ext cx="361319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55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int a = 10, b = 20;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51332" y="4488180"/>
            <a:ext cx="8843010" cy="873823"/>
            <a:chOff x="751332" y="4488180"/>
            <a:chExt cx="8843010" cy="873823"/>
          </a:xfrm>
        </p:grpSpPr>
        <p:sp>
          <p:nvSpPr>
            <p:cNvPr id="13" name="TextBox 13"/>
            <p:cNvSpPr txBox="1"/>
            <p:nvPr/>
          </p:nvSpPr>
          <p:spPr>
            <a:xfrm>
              <a:off x="751332" y="4488180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Microsoft YaHei"/>
                  <a:ea typeface="Microsoft YaHei"/>
                  <a:cs typeface="Microsoft YaHei"/>
                </a:rPr>
                <a:t>左边：只定义两个变量。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180582" y="4488180"/>
              <a:ext cx="341376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Microsoft YaHei"/>
                  <a:ea typeface="Microsoft YaHei"/>
                  <a:cs typeface="Microsoft YaHei"/>
                </a:rPr>
                <a:t>右边：还分别给了初始值。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181344" y="4980622"/>
              <a:ext cx="283522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a 得到 10，b 得到 20。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62000" y="5591175"/>
            <a:ext cx="10668000" cy="609600"/>
            <a:chOff x="762000" y="5591175"/>
            <a:chExt cx="10668000" cy="609600"/>
          </a:xfrm>
        </p:grpSpPr>
        <p:sp>
          <p:nvSpPr>
            <p:cNvPr id="17" name="Rectangle 17"/>
            <p:cNvSpPr/>
            <p:nvPr/>
          </p:nvSpPr>
          <p:spPr>
            <a:xfrm>
              <a:off x="762000" y="5591175"/>
              <a:ext cx="10668000" cy="609600"/>
            </a:xfrm>
            <a:prstGeom prst="roundRect">
              <a:avLst>
                <a:gd name="adj" fmla="val 12500"/>
              </a:avLst>
            </a:prstGeom>
            <a:solidFill>
              <a:srgbClr val="EEF4FB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9838" y="5763101"/>
              <a:ext cx="5322230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补充笔记：这条知识点请记在书本 P15 页。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93798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748284" y="837248"/>
            <a:ext cx="5116068" cy="1142428"/>
            <a:chOff x="748284" y="837248"/>
            <a:chExt cx="5116068" cy="1142428"/>
          </a:xfrm>
        </p:grpSpPr>
        <p:sp>
          <p:nvSpPr>
            <p:cNvPr id="2" name="TextBox 2"/>
            <p:cNvSpPr txBox="1"/>
            <p:nvPr/>
          </p:nvSpPr>
          <p:spPr>
            <a:xfrm>
              <a:off x="990219" y="837248"/>
              <a:ext cx="13323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赋值会覆盖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748284" y="1451610"/>
              <a:ext cx="511606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放进新值以后，旧值就被替换了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62000" y="2266950"/>
            <a:ext cx="5619750" cy="1304925"/>
            <a:chOff x="762000" y="2266950"/>
            <a:chExt cx="5619750" cy="1304925"/>
          </a:xfrm>
        </p:grpSpPr>
        <p:sp>
          <p:nvSpPr>
            <p:cNvPr id="5" name="Rectangle 5"/>
            <p:cNvSpPr/>
            <p:nvPr/>
          </p:nvSpPr>
          <p:spPr>
            <a:xfrm>
              <a:off x="762000" y="2266950"/>
              <a:ext cx="5619750" cy="1304925"/>
            </a:xfrm>
            <a:prstGeom prst="roundRect">
              <a:avLst>
                <a:gd name="adj" fmla="val 5839"/>
              </a:avLst>
            </a:prstGeom>
            <a:solidFill>
              <a:srgbClr val="F2F5F8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977646" y="2401252"/>
              <a:ext cx="3053906" cy="9585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21"/>
                </a:lnSpc>
              </a:pPr>
              <a:r>
                <a:rPr lang="en-US" sz="255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int num1 = 1;</a:t>
              </a:r>
              <a:br/>
              <a:r>
                <a:rPr lang="en-US" sz="255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num1 = 3 + 5 - 1;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04875" y="3905726"/>
            <a:ext cx="2667000" cy="1399699"/>
            <a:chOff x="904875" y="3905726"/>
            <a:chExt cx="2667000" cy="1399699"/>
          </a:xfrm>
        </p:grpSpPr>
        <p:sp>
          <p:nvSpPr>
            <p:cNvPr id="8" name="TextBox 8"/>
            <p:cNvSpPr txBox="1"/>
            <p:nvPr/>
          </p:nvSpPr>
          <p:spPr>
            <a:xfrm>
              <a:off x="1432686" y="3905726"/>
              <a:ext cx="1611379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num1 · 原来</a:t>
              </a:r>
            </a:p>
          </p:txBody>
        </p:sp>
        <p:sp>
          <p:nvSpPr>
            <p:cNvPr id="9" name="Rectangle 9"/>
            <p:cNvSpPr/>
            <p:nvPr/>
          </p:nvSpPr>
          <p:spPr>
            <a:xfrm>
              <a:off x="904875" y="4314825"/>
              <a:ext cx="2667000" cy="990600"/>
            </a:xfrm>
            <a:prstGeom prst="roundRect">
              <a:avLst>
                <a:gd name="adj" fmla="val 7692"/>
              </a:avLst>
            </a:prstGeom>
            <a:solidFill>
              <a:srgbClr val="FFFFFF"/>
            </a:solidFill>
            <a:ln w="14288">
              <a:solidFill>
                <a:srgbClr val="244D87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2099443" y="4634865"/>
              <a:ext cx="277863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33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096250" y="3905726"/>
            <a:ext cx="2667000" cy="1399699"/>
            <a:chOff x="8096250" y="3905726"/>
            <a:chExt cx="2667000" cy="1399699"/>
          </a:xfrm>
        </p:grpSpPr>
        <p:sp>
          <p:nvSpPr>
            <p:cNvPr id="12" name="TextBox 12"/>
            <p:cNvSpPr txBox="1"/>
            <p:nvPr/>
          </p:nvSpPr>
          <p:spPr>
            <a:xfrm>
              <a:off x="8624061" y="3905726"/>
              <a:ext cx="1611379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num1 · 现在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8096250" y="4314825"/>
              <a:ext cx="2667000" cy="990600"/>
            </a:xfrm>
            <a:prstGeom prst="roundRect">
              <a:avLst>
                <a:gd name="adj" fmla="val 7692"/>
              </a:avLst>
            </a:prstGeom>
            <a:solidFill>
              <a:srgbClr val="FFFFFF"/>
            </a:solidFill>
            <a:ln w="14288">
              <a:solidFill>
                <a:srgbClr val="244D87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290818" y="4634865"/>
              <a:ext cx="277863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33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7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4556511" y="4142899"/>
            <a:ext cx="2412228" cy="1298257"/>
            <a:chOff x="4556511" y="4142899"/>
            <a:chExt cx="2412228" cy="1298257"/>
          </a:xfrm>
        </p:grpSpPr>
        <p:sp>
          <p:nvSpPr>
            <p:cNvPr id="16" name="TextBox 16"/>
            <p:cNvSpPr txBox="1"/>
            <p:nvPr/>
          </p:nvSpPr>
          <p:spPr>
            <a:xfrm>
              <a:off x="4556511" y="4142899"/>
              <a:ext cx="2412228" cy="4840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4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3 + 5 − 1 = 7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5429250" y="4657725"/>
              <a:ext cx="666750" cy="304800"/>
            </a:xfrm>
            <a:custGeom>
              <a:avLst/>
              <a:gdLst/>
              <a:ahLst/>
              <a:cxnLst/>
              <a:rect l="l" t="t" r="r" b="b"/>
              <a:pathLst>
                <a:path w="666750" h="304800">
                  <a:moveTo>
                    <a:pt x="0" y="104775"/>
                  </a:moveTo>
                  <a:lnTo>
                    <a:pt x="495300" y="104775"/>
                  </a:lnTo>
                  <a:lnTo>
                    <a:pt x="495300" y="0"/>
                  </a:lnTo>
                  <a:lnTo>
                    <a:pt x="666750" y="152400"/>
                  </a:lnTo>
                  <a:lnTo>
                    <a:pt x="495300" y="304800"/>
                  </a:lnTo>
                  <a:lnTo>
                    <a:pt x="495300" y="200025"/>
                  </a:lnTo>
                  <a:lnTo>
                    <a:pt x="0" y="200025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867300" y="5074444"/>
              <a:ext cx="1790649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80" dirty="0">
                  <a:solidFill>
                    <a:srgbClr val="565B62"/>
                  </a:solidFill>
                  <a:latin typeface="Microsoft YaHei"/>
                  <a:ea typeface="Microsoft YaHei"/>
                  <a:cs typeface="Microsoft YaHei"/>
                </a:rPr>
                <a:t>把计算结果写回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62000" y="5591175"/>
            <a:ext cx="10668000" cy="609600"/>
            <a:chOff x="762000" y="5591175"/>
            <a:chExt cx="10668000" cy="609600"/>
          </a:xfrm>
        </p:grpSpPr>
        <p:sp>
          <p:nvSpPr>
            <p:cNvPr id="20" name="Rectangle 20"/>
            <p:cNvSpPr/>
            <p:nvPr/>
          </p:nvSpPr>
          <p:spPr>
            <a:xfrm>
              <a:off x="762000" y="5591175"/>
              <a:ext cx="10668000" cy="609600"/>
            </a:xfrm>
            <a:prstGeom prst="roundRect">
              <a:avLst>
                <a:gd name="adj" fmla="val 12500"/>
              </a:avLst>
            </a:prstGeom>
            <a:solidFill>
              <a:srgbClr val="EEF4FB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90219" y="5771198"/>
              <a:ext cx="605751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赋值是一种覆盖：左边变量收下新值，旧值被替换。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57205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748284" y="837248"/>
            <a:ext cx="5723070" cy="1142428"/>
            <a:chOff x="748284" y="837248"/>
            <a:chExt cx="5723070" cy="1142428"/>
          </a:xfrm>
        </p:grpSpPr>
        <p:sp>
          <p:nvSpPr>
            <p:cNvPr id="2" name="TextBox 2"/>
            <p:cNvSpPr txBox="1"/>
            <p:nvPr/>
          </p:nvSpPr>
          <p:spPr>
            <a:xfrm>
              <a:off x="990219" y="837248"/>
              <a:ext cx="13323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读取与写入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748284" y="1451610"/>
              <a:ext cx="572307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读了 num2，num2 的值会改变吗？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62000" y="2200275"/>
            <a:ext cx="10668000" cy="1123950"/>
            <a:chOff x="762000" y="2200275"/>
            <a:chExt cx="10668000" cy="1123950"/>
          </a:xfrm>
        </p:grpSpPr>
        <p:sp>
          <p:nvSpPr>
            <p:cNvPr id="5" name="Rectangle 5"/>
            <p:cNvSpPr/>
            <p:nvPr/>
          </p:nvSpPr>
          <p:spPr>
            <a:xfrm>
              <a:off x="762000" y="2200275"/>
              <a:ext cx="10668000" cy="1123950"/>
            </a:xfrm>
            <a:prstGeom prst="roundRect">
              <a:avLst>
                <a:gd name="adj" fmla="val 6780"/>
              </a:avLst>
            </a:prstGeom>
            <a:solidFill>
              <a:srgbClr val="F2F5F8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978789" y="2358866"/>
              <a:ext cx="4723130" cy="8740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2"/>
                </a:lnSpc>
              </a:pPr>
              <a:r>
                <a:rPr lang="en-US" sz="232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int num1 = 1;   int num2 = 2;</a:t>
              </a:r>
              <a:br/>
              <a:r>
                <a:rPr lang="en-US" sz="232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num1 = num2 + 7;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43000" y="3667601"/>
            <a:ext cx="2857500" cy="1399699"/>
            <a:chOff x="1143000" y="3667601"/>
            <a:chExt cx="2857500" cy="1399699"/>
          </a:xfrm>
        </p:grpSpPr>
        <p:sp>
          <p:nvSpPr>
            <p:cNvPr id="8" name="TextBox 8"/>
            <p:cNvSpPr txBox="1"/>
            <p:nvPr/>
          </p:nvSpPr>
          <p:spPr>
            <a:xfrm>
              <a:off x="2262337" y="3667601"/>
              <a:ext cx="61882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num1</a:t>
              </a:r>
            </a:p>
          </p:txBody>
        </p:sp>
        <p:sp>
          <p:nvSpPr>
            <p:cNvPr id="9" name="Rectangle 9"/>
            <p:cNvSpPr/>
            <p:nvPr/>
          </p:nvSpPr>
          <p:spPr>
            <a:xfrm>
              <a:off x="1143000" y="4076700"/>
              <a:ext cx="2857500" cy="990600"/>
            </a:xfrm>
            <a:prstGeom prst="roundRect">
              <a:avLst>
                <a:gd name="adj" fmla="val 7692"/>
              </a:avLst>
            </a:prstGeom>
            <a:solidFill>
              <a:srgbClr val="FFFFFF"/>
            </a:solidFill>
            <a:ln w="14288">
              <a:solidFill>
                <a:srgbClr val="244D87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944148" y="4396740"/>
              <a:ext cx="1255205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33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 → 9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096250" y="3667601"/>
            <a:ext cx="2857500" cy="1399699"/>
            <a:chOff x="8096250" y="3667601"/>
            <a:chExt cx="2857500" cy="1399699"/>
          </a:xfrm>
        </p:grpSpPr>
        <p:sp>
          <p:nvSpPr>
            <p:cNvPr id="12" name="TextBox 12"/>
            <p:cNvSpPr txBox="1"/>
            <p:nvPr/>
          </p:nvSpPr>
          <p:spPr>
            <a:xfrm>
              <a:off x="9215587" y="3667601"/>
              <a:ext cx="61882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num2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8096250" y="4076700"/>
              <a:ext cx="2857500" cy="990600"/>
            </a:xfrm>
            <a:prstGeom prst="roundRect">
              <a:avLst>
                <a:gd name="adj" fmla="val 7692"/>
              </a:avLst>
            </a:prstGeom>
            <a:solidFill>
              <a:srgbClr val="FFFFFF"/>
            </a:solidFill>
            <a:ln w="14288">
              <a:solidFill>
                <a:srgbClr val="244D87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386068" y="4396740"/>
              <a:ext cx="277863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33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5007526" y="4021455"/>
            <a:ext cx="2081698" cy="1229201"/>
            <a:chOff x="5007526" y="4021455"/>
            <a:chExt cx="2081698" cy="1229201"/>
          </a:xfrm>
        </p:grpSpPr>
        <p:sp>
          <p:nvSpPr>
            <p:cNvPr id="16" name="TextBox 16"/>
            <p:cNvSpPr txBox="1"/>
            <p:nvPr/>
          </p:nvSpPr>
          <p:spPr>
            <a:xfrm>
              <a:off x="5078640" y="4021455"/>
              <a:ext cx="19394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读取 2，再加 7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5715000" y="4457700"/>
              <a:ext cx="666750" cy="304800"/>
            </a:xfrm>
            <a:custGeom>
              <a:avLst/>
              <a:gdLst/>
              <a:ahLst/>
              <a:cxnLst/>
              <a:rect l="l" t="t" r="r" b="b"/>
              <a:pathLst>
                <a:path w="666750" h="304800">
                  <a:moveTo>
                    <a:pt x="666750" y="104775"/>
                  </a:moveTo>
                  <a:lnTo>
                    <a:pt x="171450" y="104775"/>
                  </a:lnTo>
                  <a:lnTo>
                    <a:pt x="171450" y="0"/>
                  </a:lnTo>
                  <a:lnTo>
                    <a:pt x="0" y="152400"/>
                  </a:lnTo>
                  <a:lnTo>
                    <a:pt x="171450" y="304800"/>
                  </a:lnTo>
                  <a:lnTo>
                    <a:pt x="171450" y="200025"/>
                  </a:lnTo>
                  <a:lnTo>
                    <a:pt x="666750" y="200025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5007526" y="4883944"/>
              <a:ext cx="2081698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80" dirty="0">
                  <a:solidFill>
                    <a:srgbClr val="202124"/>
                  </a:solidFill>
                  <a:latin typeface="Microsoft YaHei"/>
                  <a:ea typeface="Microsoft YaHei"/>
                  <a:cs typeface="Microsoft YaHei"/>
                </a:rPr>
                <a:t>把结果 9 写到左边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62000" y="5591175"/>
            <a:ext cx="10668000" cy="609600"/>
            <a:chOff x="762000" y="5591175"/>
            <a:chExt cx="10668000" cy="609600"/>
          </a:xfrm>
        </p:grpSpPr>
        <p:sp>
          <p:nvSpPr>
            <p:cNvPr id="20" name="Rectangle 20"/>
            <p:cNvSpPr/>
            <p:nvPr/>
          </p:nvSpPr>
          <p:spPr>
            <a:xfrm>
              <a:off x="762000" y="5591175"/>
              <a:ext cx="10668000" cy="609600"/>
            </a:xfrm>
            <a:prstGeom prst="roundRect">
              <a:avLst>
                <a:gd name="adj" fmla="val 12500"/>
              </a:avLst>
            </a:prstGeom>
            <a:solidFill>
              <a:srgbClr val="EEF4FB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90219" y="5771198"/>
              <a:ext cx="632002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右边的变量被读取，原值还在；左边的变量接收新值。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39709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748284" y="837248"/>
            <a:ext cx="6206490" cy="1142428"/>
            <a:chOff x="748284" y="837248"/>
            <a:chExt cx="6206490" cy="1142428"/>
          </a:xfrm>
        </p:grpSpPr>
        <p:sp>
          <p:nvSpPr>
            <p:cNvPr id="2" name="TextBox 2"/>
            <p:cNvSpPr txBox="1"/>
            <p:nvPr/>
          </p:nvSpPr>
          <p:spPr>
            <a:xfrm>
              <a:off x="990219" y="837248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自己更新自己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748284" y="1451610"/>
              <a:ext cx="620649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同一个变量，既能被读取，也能被更新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62000" y="2238375"/>
            <a:ext cx="5143500" cy="1714500"/>
            <a:chOff x="762000" y="2238375"/>
            <a:chExt cx="5143500" cy="1714500"/>
          </a:xfrm>
        </p:grpSpPr>
        <p:sp>
          <p:nvSpPr>
            <p:cNvPr id="5" name="Rectangle 5"/>
            <p:cNvSpPr/>
            <p:nvPr/>
          </p:nvSpPr>
          <p:spPr>
            <a:xfrm>
              <a:off x="762000" y="2238375"/>
              <a:ext cx="5143500" cy="1714500"/>
            </a:xfrm>
            <a:prstGeom prst="roundRect">
              <a:avLst>
                <a:gd name="adj" fmla="val 4444"/>
              </a:avLst>
            </a:prstGeom>
            <a:solidFill>
              <a:srgbClr val="F2F5F8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977646" y="2372678"/>
              <a:ext cx="2875788" cy="9585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21"/>
                </a:lnSpc>
              </a:pPr>
              <a:r>
                <a:rPr lang="en-US" sz="255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int num1 = 1;</a:t>
              </a:r>
              <a:br/>
              <a:r>
                <a:rPr lang="en-US" sz="255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num1 = num1 + 7;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477000" y="2381250"/>
            <a:ext cx="3795349" cy="2259806"/>
            <a:chOff x="6477000" y="2381250"/>
            <a:chExt cx="3795349" cy="2259806"/>
          </a:xfrm>
        </p:grpSpPr>
        <p:sp>
          <p:nvSpPr>
            <p:cNvPr id="8" name="Ellipse 8"/>
            <p:cNvSpPr/>
            <p:nvPr/>
          </p:nvSpPr>
          <p:spPr>
            <a:xfrm>
              <a:off x="6477000" y="2381250"/>
              <a:ext cx="419100" cy="419100"/>
            </a:xfrm>
            <a:prstGeom prst="ellipse">
              <a:avLst/>
            </a:prstGeom>
            <a:solidFill>
              <a:srgbClr val="244D87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6603947" y="2483644"/>
              <a:ext cx="16520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80" b="1" dirty="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1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077075" y="2474119"/>
              <a:ext cx="3195274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rgbClr val="202124"/>
                  </a:solidFill>
                  <a:latin typeface="Microsoft YaHei"/>
                  <a:ea typeface="Microsoft YaHei"/>
                  <a:cs typeface="Microsoft YaHei"/>
                </a:rPr>
                <a:t>读右边的 num1：得到旧值 1</a:t>
              </a:r>
            </a:p>
          </p:txBody>
        </p:sp>
        <p:sp>
          <p:nvSpPr>
            <p:cNvPr id="11" name="Ellipse 11"/>
            <p:cNvSpPr/>
            <p:nvPr/>
          </p:nvSpPr>
          <p:spPr>
            <a:xfrm>
              <a:off x="6477000" y="3276600"/>
              <a:ext cx="419100" cy="419100"/>
            </a:xfrm>
            <a:prstGeom prst="ellipse">
              <a:avLst/>
            </a:prstGeom>
            <a:solidFill>
              <a:srgbClr val="244D87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6603947" y="3378994"/>
              <a:ext cx="16520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80" b="1" dirty="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2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077075" y="3369469"/>
              <a:ext cx="2398055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rgbClr val="202124"/>
                  </a:solidFill>
                  <a:latin typeface="Microsoft YaHei"/>
                  <a:ea typeface="Microsoft YaHei"/>
                  <a:cs typeface="Microsoft YaHei"/>
                </a:rPr>
                <a:t>算 1 + 7：得到新值 8</a:t>
              </a:r>
            </a:p>
          </p:txBody>
        </p:sp>
        <p:sp>
          <p:nvSpPr>
            <p:cNvPr id="14" name="Ellipse 14"/>
            <p:cNvSpPr/>
            <p:nvPr/>
          </p:nvSpPr>
          <p:spPr>
            <a:xfrm>
              <a:off x="6477000" y="4171950"/>
              <a:ext cx="419100" cy="419100"/>
            </a:xfrm>
            <a:prstGeom prst="ellipse">
              <a:avLst/>
            </a:prstGeom>
            <a:solidFill>
              <a:srgbClr val="244D87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6603947" y="4274344"/>
              <a:ext cx="16520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80" b="1" dirty="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077075" y="4264819"/>
              <a:ext cx="3195274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rgbClr val="202124"/>
                  </a:solidFill>
                  <a:latin typeface="Microsoft YaHei"/>
                  <a:ea typeface="Microsoft YaHei"/>
                  <a:cs typeface="Microsoft YaHei"/>
                </a:rPr>
                <a:t>写回左边的 num1：现在是 8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751713" y="4372451"/>
            <a:ext cx="3555695" cy="862775"/>
            <a:chOff x="751713" y="4372451"/>
            <a:chExt cx="3555695" cy="862775"/>
          </a:xfrm>
        </p:grpSpPr>
        <p:sp>
          <p:nvSpPr>
            <p:cNvPr id="18" name="TextBox 18"/>
            <p:cNvSpPr txBox="1"/>
            <p:nvPr/>
          </p:nvSpPr>
          <p:spPr>
            <a:xfrm>
              <a:off x="751713" y="4372451"/>
              <a:ext cx="355569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你能按顺序描述这次赋值吗？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51713" y="4839176"/>
              <a:ext cx="3283763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202124"/>
                  </a:solidFill>
                  <a:latin typeface="Microsoft YaHei"/>
                  <a:ea typeface="Microsoft YaHei"/>
                  <a:cs typeface="Microsoft YaHei"/>
                </a:rPr>
                <a:t>右边先读取，左边后更新。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62000" y="5591175"/>
            <a:ext cx="10668000" cy="609600"/>
            <a:chOff x="762000" y="5591175"/>
            <a:chExt cx="10668000" cy="609600"/>
          </a:xfrm>
        </p:grpSpPr>
        <p:sp>
          <p:nvSpPr>
            <p:cNvPr id="21" name="Rectangle 21"/>
            <p:cNvSpPr/>
            <p:nvPr/>
          </p:nvSpPr>
          <p:spPr>
            <a:xfrm>
              <a:off x="762000" y="5591175"/>
              <a:ext cx="10668000" cy="609600"/>
            </a:xfrm>
            <a:prstGeom prst="roundRect">
              <a:avLst>
                <a:gd name="adj" fmla="val 12500"/>
              </a:avLst>
            </a:prstGeom>
            <a:solidFill>
              <a:srgbClr val="EEF4FB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9076" y="5746909"/>
              <a:ext cx="405072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执行完以后，num1 的值是 8。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4665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748284" y="837248"/>
            <a:ext cx="4559953" cy="1142428"/>
            <a:chOff x="748284" y="837248"/>
            <a:chExt cx="4559953" cy="1142428"/>
          </a:xfrm>
        </p:grpSpPr>
        <p:sp>
          <p:nvSpPr>
            <p:cNvPr id="2" name="TextBox 2"/>
            <p:cNvSpPr txBox="1"/>
            <p:nvPr/>
          </p:nvSpPr>
          <p:spPr>
            <a:xfrm>
              <a:off x="990219" y="837248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让写法更简洁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748284" y="1451610"/>
              <a:ext cx="455995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给自己加一个数，可以用 +=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50951" y="2279809"/>
            <a:ext cx="7446929" cy="425386"/>
            <a:chOff x="750951" y="2279809"/>
            <a:chExt cx="7446929" cy="425386"/>
          </a:xfrm>
        </p:grpSpPr>
        <p:sp>
          <p:nvSpPr>
            <p:cNvPr id="5" name="TextBox 5"/>
            <p:cNvSpPr txBox="1"/>
            <p:nvPr/>
          </p:nvSpPr>
          <p:spPr>
            <a:xfrm>
              <a:off x="750951" y="2279809"/>
              <a:ext cx="744692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起点：int num1 = 1;     目标：给 num1 自己加 7。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62000" y="3000375"/>
            <a:ext cx="4857750" cy="1257300"/>
            <a:chOff x="762000" y="3000375"/>
            <a:chExt cx="4857750" cy="1257300"/>
          </a:xfrm>
        </p:grpSpPr>
        <p:sp>
          <p:nvSpPr>
            <p:cNvPr id="7" name="Rectangle 7"/>
            <p:cNvSpPr/>
            <p:nvPr/>
          </p:nvSpPr>
          <p:spPr>
            <a:xfrm>
              <a:off x="762000" y="3000375"/>
              <a:ext cx="4857750" cy="1257300"/>
            </a:xfrm>
            <a:prstGeom prst="roundRect">
              <a:avLst>
                <a:gd name="adj" fmla="val 6061"/>
              </a:avLst>
            </a:prstGeom>
            <a:solidFill>
              <a:srgbClr val="F2F5F8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976884" y="3118485"/>
              <a:ext cx="322600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70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num1 = num1 + 7;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572250" y="3000375"/>
            <a:ext cx="4857750" cy="1257300"/>
            <a:chOff x="6572250" y="3000375"/>
            <a:chExt cx="4857750" cy="1257300"/>
          </a:xfrm>
        </p:grpSpPr>
        <p:sp>
          <p:nvSpPr>
            <p:cNvPr id="10" name="Rectangle 10"/>
            <p:cNvSpPr/>
            <p:nvPr/>
          </p:nvSpPr>
          <p:spPr>
            <a:xfrm>
              <a:off x="6572250" y="3000375"/>
              <a:ext cx="4857750" cy="1257300"/>
            </a:xfrm>
            <a:prstGeom prst="roundRect">
              <a:avLst>
                <a:gd name="adj" fmla="val 6061"/>
              </a:avLst>
            </a:prstGeom>
            <a:solidFill>
              <a:srgbClr val="F0F6E9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6785991" y="3094196"/>
              <a:ext cx="2191715" cy="57207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92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num1 += 7;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3067240" y="4572952"/>
            <a:ext cx="6057519" cy="912877"/>
            <a:chOff x="3067240" y="4572952"/>
            <a:chExt cx="6057519" cy="912877"/>
          </a:xfrm>
        </p:grpSpPr>
        <p:sp>
          <p:nvSpPr>
            <p:cNvPr id="13" name="TextBox 13"/>
            <p:cNvSpPr txBox="1"/>
            <p:nvPr/>
          </p:nvSpPr>
          <p:spPr>
            <a:xfrm>
              <a:off x="3396872" y="4572952"/>
              <a:ext cx="5398256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a += b    等价于    a = a + b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067240" y="5104448"/>
              <a:ext cx="605751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rgbClr val="202124"/>
                  </a:solidFill>
                  <a:latin typeface="Microsoft YaHei"/>
                  <a:ea typeface="Microsoft YaHei"/>
                  <a:cs typeface="Microsoft YaHei"/>
                </a:rPr>
                <a:t>两种写法选一种；分别从 1 开始执行，结果都是 8。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762000" y="5591175"/>
            <a:ext cx="10668000" cy="609600"/>
            <a:chOff x="762000" y="5591175"/>
            <a:chExt cx="10668000" cy="609600"/>
          </a:xfrm>
        </p:grpSpPr>
        <p:sp>
          <p:nvSpPr>
            <p:cNvPr id="16" name="Rectangle 16"/>
            <p:cNvSpPr/>
            <p:nvPr/>
          </p:nvSpPr>
          <p:spPr>
            <a:xfrm>
              <a:off x="762000" y="5591175"/>
              <a:ext cx="10668000" cy="609600"/>
            </a:xfrm>
            <a:prstGeom prst="roundRect">
              <a:avLst>
                <a:gd name="adj" fmla="val 12500"/>
              </a:avLst>
            </a:prstGeom>
            <a:solidFill>
              <a:srgbClr val="EEF4FB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90219" y="5771198"/>
              <a:ext cx="61004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少写一次变量名，更简洁。教材：P10 第六自然段。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4544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748284" y="837248"/>
            <a:ext cx="5479542" cy="1142428"/>
            <a:chOff x="748284" y="837248"/>
            <a:chExt cx="5479542" cy="1142428"/>
          </a:xfrm>
        </p:grpSpPr>
        <p:sp>
          <p:nvSpPr>
            <p:cNvPr id="2" name="TextBox 2"/>
            <p:cNvSpPr txBox="1"/>
            <p:nvPr/>
          </p:nvSpPr>
          <p:spPr>
            <a:xfrm>
              <a:off x="990219" y="837248"/>
              <a:ext cx="1857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复合赋值运算符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748284" y="1451610"/>
              <a:ext cx="547954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按顺序执行，每一步都接着新值算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753237" y="2133600"/>
            <a:ext cx="6057138" cy="3961162"/>
            <a:chOff x="753237" y="2133600"/>
            <a:chExt cx="6057138" cy="3961162"/>
          </a:xfrm>
        </p:grpSpPr>
        <p:sp>
          <p:nvSpPr>
            <p:cNvPr id="5" name="Rectangle 5"/>
            <p:cNvSpPr/>
            <p:nvPr/>
          </p:nvSpPr>
          <p:spPr>
            <a:xfrm>
              <a:off x="762000" y="2133600"/>
              <a:ext cx="6048375" cy="409575"/>
            </a:xfrm>
            <a:prstGeom prst="roundRect">
              <a:avLst>
                <a:gd name="adj" fmla="val 9302"/>
              </a:avLst>
            </a:prstGeom>
            <a:solidFill>
              <a:srgbClr val="244D87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962787" y="2233136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符号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2201037" y="2233136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展开写法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4848987" y="2233136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作用</a:t>
              </a:r>
            </a:p>
          </p:txBody>
        </p:sp>
        <p:sp>
          <p:nvSpPr>
            <p:cNvPr id="9" name="Rectangle 9"/>
            <p:cNvSpPr/>
            <p:nvPr/>
          </p:nvSpPr>
          <p:spPr>
            <a:xfrm>
              <a:off x="762000" y="2543175"/>
              <a:ext cx="6048375" cy="428625"/>
            </a:xfrm>
            <a:prstGeom prst="rect">
              <a:avLst/>
            </a:prstGeom>
            <a:solidFill>
              <a:srgbClr val="F2F5F8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636044"/>
              <a:ext cx="297444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80" b="1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+=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200275" y="2636044"/>
              <a:ext cx="1271824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8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a = a + b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848987" y="2652236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rgbClr val="202124"/>
                  </a:solidFill>
                  <a:latin typeface="Microsoft YaHei"/>
                  <a:ea typeface="Microsoft YaHei"/>
                  <a:cs typeface="Microsoft YaHei"/>
                </a:rPr>
                <a:t>加后赋值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762000" y="2971800"/>
              <a:ext cx="6048375" cy="4286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3064669"/>
              <a:ext cx="297444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80" b="1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-=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200275" y="3064669"/>
              <a:ext cx="1271824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8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a = a - b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4848987" y="3080861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rgbClr val="202124"/>
                  </a:solidFill>
                  <a:latin typeface="Microsoft YaHei"/>
                  <a:ea typeface="Microsoft YaHei"/>
                  <a:cs typeface="Microsoft YaHei"/>
                </a:rPr>
                <a:t>减后赋值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762000" y="3400425"/>
              <a:ext cx="6048375" cy="428625"/>
            </a:xfrm>
            <a:prstGeom prst="rect">
              <a:avLst/>
            </a:prstGeom>
            <a:solidFill>
              <a:srgbClr val="F2F5F8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90600" y="3493294"/>
              <a:ext cx="297444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80" b="1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*=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200275" y="3493294"/>
              <a:ext cx="1271824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8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a = a * b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4848987" y="3509486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rgbClr val="202124"/>
                  </a:solidFill>
                  <a:latin typeface="Microsoft YaHei"/>
                  <a:ea typeface="Microsoft YaHei"/>
                  <a:cs typeface="Microsoft YaHei"/>
                </a:rPr>
                <a:t>乘后赋值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762000" y="3829050"/>
              <a:ext cx="6048375" cy="4286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90600" y="3921919"/>
              <a:ext cx="297444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80" b="1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/=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200275" y="3921919"/>
              <a:ext cx="1271824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8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a = a / b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848987" y="3938111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rgbClr val="202124"/>
                  </a:solidFill>
                  <a:latin typeface="Microsoft YaHei"/>
                  <a:ea typeface="Microsoft YaHei"/>
                  <a:cs typeface="Microsoft YaHei"/>
                </a:rPr>
                <a:t>除后赋值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762000" y="4257675"/>
              <a:ext cx="6048375" cy="428625"/>
            </a:xfrm>
            <a:prstGeom prst="rect">
              <a:avLst/>
            </a:prstGeom>
            <a:solidFill>
              <a:srgbClr val="F2F5F8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90600" y="4350544"/>
              <a:ext cx="297444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80" b="1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%=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2200275" y="4350544"/>
              <a:ext cx="1271824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8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a = a % b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4848987" y="4366736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rgbClr val="202124"/>
                  </a:solidFill>
                  <a:latin typeface="Microsoft YaHei"/>
                  <a:ea typeface="Microsoft YaHei"/>
                  <a:cs typeface="Microsoft YaHei"/>
                </a:rPr>
                <a:t>取余后赋值</a:t>
              </a:r>
            </a:p>
          </p:txBody>
        </p:sp>
        <p:sp>
          <p:nvSpPr>
            <p:cNvPr id="29" name="Rectangle 29"/>
            <p:cNvSpPr/>
            <p:nvPr/>
          </p:nvSpPr>
          <p:spPr>
            <a:xfrm>
              <a:off x="762000" y="4686300"/>
              <a:ext cx="6048375" cy="4286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990600" y="4779169"/>
              <a:ext cx="436641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80" b="1" dirty="0">
                  <a:solidFill>
                    <a:srgbClr val="565B62"/>
                  </a:solidFill>
                  <a:latin typeface="Consolas"/>
                  <a:ea typeface="Consolas"/>
                  <a:cs typeface="Consolas"/>
                </a:rPr>
                <a:t>&lt;&lt;=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2200275" y="4779169"/>
              <a:ext cx="1411021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80" dirty="0">
                  <a:solidFill>
                    <a:srgbClr val="565B62"/>
                  </a:solidFill>
                  <a:latin typeface="Consolas"/>
                  <a:ea typeface="Consolas"/>
                  <a:cs typeface="Consolas"/>
                </a:rPr>
                <a:t>a = a &lt;&lt; b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4848987" y="4795361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rgbClr val="565B62"/>
                  </a:solidFill>
                  <a:latin typeface="Microsoft YaHei"/>
                  <a:ea typeface="Microsoft YaHei"/>
                  <a:cs typeface="Microsoft YaHei"/>
                </a:rPr>
                <a:t>左移后赋值</a:t>
              </a:r>
            </a:p>
          </p:txBody>
        </p:sp>
        <p:sp>
          <p:nvSpPr>
            <p:cNvPr id="33" name="Rectangle 33"/>
            <p:cNvSpPr/>
            <p:nvPr/>
          </p:nvSpPr>
          <p:spPr>
            <a:xfrm>
              <a:off x="762000" y="5114925"/>
              <a:ext cx="6048375" cy="428625"/>
            </a:xfrm>
            <a:prstGeom prst="rect">
              <a:avLst/>
            </a:prstGeom>
            <a:solidFill>
              <a:srgbClr val="F2F5F8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990600" y="5207794"/>
              <a:ext cx="436641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80" b="1" dirty="0">
                  <a:solidFill>
                    <a:srgbClr val="565B62"/>
                  </a:solidFill>
                  <a:latin typeface="Consolas"/>
                  <a:ea typeface="Consolas"/>
                  <a:cs typeface="Consolas"/>
                </a:rPr>
                <a:t>&gt;&gt;=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2200275" y="5207794"/>
              <a:ext cx="1411021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80" dirty="0">
                  <a:solidFill>
                    <a:srgbClr val="565B62"/>
                  </a:solidFill>
                  <a:latin typeface="Consolas"/>
                  <a:ea typeface="Consolas"/>
                  <a:cs typeface="Consolas"/>
                </a:rPr>
                <a:t>a = a &gt;&gt; b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4848987" y="5223986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rgbClr val="565B62"/>
                  </a:solidFill>
                  <a:latin typeface="Microsoft YaHei"/>
                  <a:ea typeface="Microsoft YaHei"/>
                  <a:cs typeface="Microsoft YaHei"/>
                </a:rPr>
                <a:t>右移后赋值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753237" y="5757386"/>
              <a:ext cx="372226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rgbClr val="565B62"/>
                  </a:solidFill>
                  <a:latin typeface="Microsoft YaHei"/>
                  <a:ea typeface="Microsoft YaHei"/>
                  <a:cs typeface="Microsoft YaHei"/>
                </a:rPr>
                <a:t>最后两种移位赋值：本课暂不展开。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7417689" y="2206466"/>
            <a:ext cx="2256699" cy="454724"/>
            <a:chOff x="7417689" y="2206466"/>
            <a:chExt cx="2256699" cy="454724"/>
          </a:xfrm>
        </p:grpSpPr>
        <p:sp>
          <p:nvSpPr>
            <p:cNvPr id="39" name="TextBox 39"/>
            <p:cNvSpPr txBox="1"/>
            <p:nvPr/>
          </p:nvSpPr>
          <p:spPr>
            <a:xfrm>
              <a:off x="7417689" y="2206466"/>
              <a:ext cx="2256699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3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 num = 10;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7239000" y="2724150"/>
            <a:ext cx="4191000" cy="536448"/>
            <a:chOff x="7239000" y="2724150"/>
            <a:chExt cx="4191000" cy="536448"/>
          </a:xfrm>
        </p:grpSpPr>
        <p:sp>
          <p:nvSpPr>
            <p:cNvPr id="41" name="Rectangle 41"/>
            <p:cNvSpPr/>
            <p:nvPr/>
          </p:nvSpPr>
          <p:spPr>
            <a:xfrm>
              <a:off x="7239000" y="2724150"/>
              <a:ext cx="4191000" cy="523875"/>
            </a:xfrm>
            <a:prstGeom prst="roundRect">
              <a:avLst>
                <a:gd name="adj" fmla="val 14545"/>
              </a:avLst>
            </a:prstGeom>
            <a:solidFill>
              <a:srgbClr val="EEF4FB"/>
            </a:solidFill>
            <a:ln>
              <a:noFill/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7399782" y="2849880"/>
              <a:ext cx="142071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num += 5;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10371582" y="2849880"/>
              <a:ext cx="64328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→ 15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7239000" y="3314700"/>
            <a:ext cx="4191000" cy="536448"/>
            <a:chOff x="7239000" y="3314700"/>
            <a:chExt cx="4191000" cy="536448"/>
          </a:xfrm>
        </p:grpSpPr>
        <p:sp>
          <p:nvSpPr>
            <p:cNvPr id="45" name="Rectangle 45"/>
            <p:cNvSpPr/>
            <p:nvPr/>
          </p:nvSpPr>
          <p:spPr>
            <a:xfrm>
              <a:off x="7239000" y="3314700"/>
              <a:ext cx="4191000" cy="523875"/>
            </a:xfrm>
            <a:prstGeom prst="roundRect">
              <a:avLst>
                <a:gd name="adj" fmla="val 14545"/>
              </a:avLst>
            </a:prstGeom>
            <a:solidFill>
              <a:srgbClr val="EEF4FB"/>
            </a:solidFill>
            <a:ln>
              <a:noFill/>
            </a:ln>
          </p:spPr>
        </p:sp>
        <p:sp>
          <p:nvSpPr>
            <p:cNvPr id="46" name="TextBox 46"/>
            <p:cNvSpPr txBox="1"/>
            <p:nvPr/>
          </p:nvSpPr>
          <p:spPr>
            <a:xfrm>
              <a:off x="7399782" y="3440430"/>
              <a:ext cx="142071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num -= 3;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0371582" y="3440430"/>
              <a:ext cx="64328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→ 12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7239000" y="3905250"/>
            <a:ext cx="4191000" cy="536448"/>
            <a:chOff x="7239000" y="3905250"/>
            <a:chExt cx="4191000" cy="536448"/>
          </a:xfrm>
        </p:grpSpPr>
        <p:sp>
          <p:nvSpPr>
            <p:cNvPr id="49" name="Rectangle 49"/>
            <p:cNvSpPr/>
            <p:nvPr/>
          </p:nvSpPr>
          <p:spPr>
            <a:xfrm>
              <a:off x="7239000" y="3905250"/>
              <a:ext cx="4191000" cy="523875"/>
            </a:xfrm>
            <a:prstGeom prst="roundRect">
              <a:avLst>
                <a:gd name="adj" fmla="val 14545"/>
              </a:avLst>
            </a:prstGeom>
            <a:solidFill>
              <a:srgbClr val="EEF4FB"/>
            </a:solidFill>
            <a:ln>
              <a:noFill/>
            </a:ln>
          </p:spPr>
        </p:sp>
        <p:sp>
          <p:nvSpPr>
            <p:cNvPr id="50" name="TextBox 50"/>
            <p:cNvSpPr txBox="1"/>
            <p:nvPr/>
          </p:nvSpPr>
          <p:spPr>
            <a:xfrm>
              <a:off x="7399782" y="4030980"/>
              <a:ext cx="142071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num *= 2;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10371582" y="4030980"/>
              <a:ext cx="64328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→ 24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7239000" y="4495800"/>
            <a:ext cx="4191000" cy="536448"/>
            <a:chOff x="7239000" y="4495800"/>
            <a:chExt cx="4191000" cy="536448"/>
          </a:xfrm>
        </p:grpSpPr>
        <p:sp>
          <p:nvSpPr>
            <p:cNvPr id="53" name="Rectangle 53"/>
            <p:cNvSpPr/>
            <p:nvPr/>
          </p:nvSpPr>
          <p:spPr>
            <a:xfrm>
              <a:off x="7239000" y="4495800"/>
              <a:ext cx="4191000" cy="523875"/>
            </a:xfrm>
            <a:prstGeom prst="roundRect">
              <a:avLst>
                <a:gd name="adj" fmla="val 14545"/>
              </a:avLst>
            </a:prstGeom>
            <a:solidFill>
              <a:srgbClr val="EEF4FB"/>
            </a:solidFill>
            <a:ln>
              <a:noFill/>
            </a:ln>
          </p:spPr>
        </p:sp>
        <p:sp>
          <p:nvSpPr>
            <p:cNvPr id="54" name="TextBox 54"/>
            <p:cNvSpPr txBox="1"/>
            <p:nvPr/>
          </p:nvSpPr>
          <p:spPr>
            <a:xfrm>
              <a:off x="7399782" y="4621530"/>
              <a:ext cx="142071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num /= 3;</a:t>
              </a:r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10371582" y="4621530"/>
              <a:ext cx="48779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→ 8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7239000" y="5086350"/>
            <a:ext cx="4191000" cy="536448"/>
            <a:chOff x="7239000" y="5086350"/>
            <a:chExt cx="4191000" cy="536448"/>
          </a:xfrm>
        </p:grpSpPr>
        <p:sp>
          <p:nvSpPr>
            <p:cNvPr id="57" name="Rectangle 57"/>
            <p:cNvSpPr/>
            <p:nvPr/>
          </p:nvSpPr>
          <p:spPr>
            <a:xfrm>
              <a:off x="7239000" y="5086350"/>
              <a:ext cx="4191000" cy="523875"/>
            </a:xfrm>
            <a:prstGeom prst="roundRect">
              <a:avLst>
                <a:gd name="adj" fmla="val 14545"/>
              </a:avLst>
            </a:prstGeom>
            <a:solidFill>
              <a:srgbClr val="EEF4FB"/>
            </a:solidFill>
            <a:ln>
              <a:noFill/>
            </a:ln>
          </p:spPr>
        </p:sp>
        <p:sp>
          <p:nvSpPr>
            <p:cNvPr id="58" name="TextBox 58"/>
            <p:cNvSpPr txBox="1"/>
            <p:nvPr/>
          </p:nvSpPr>
          <p:spPr>
            <a:xfrm>
              <a:off x="7399782" y="5212080"/>
              <a:ext cx="142071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num %= 5;</a:t>
              </a:r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10371582" y="5212080"/>
              <a:ext cx="48779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→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5667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748284" y="837248"/>
            <a:ext cx="5094260" cy="1142428"/>
            <a:chOff x="748284" y="837248"/>
            <a:chExt cx="5094260" cy="1142428"/>
          </a:xfrm>
        </p:grpSpPr>
        <p:sp>
          <p:nvSpPr>
            <p:cNvPr id="2" name="TextBox 2"/>
            <p:cNvSpPr txBox="1"/>
            <p:nvPr/>
          </p:nvSpPr>
          <p:spPr>
            <a:xfrm>
              <a:off x="990219" y="837248"/>
              <a:ext cx="162111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只加 1 或减 1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748284" y="1451610"/>
              <a:ext cx="509426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++ 和 --：让变量自己增减一次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62000" y="2276475"/>
            <a:ext cx="5143500" cy="3009900"/>
            <a:chOff x="762000" y="2276475"/>
            <a:chExt cx="5143500" cy="3009900"/>
          </a:xfrm>
        </p:grpSpPr>
        <p:sp>
          <p:nvSpPr>
            <p:cNvPr id="5" name="Rectangle 5"/>
            <p:cNvSpPr/>
            <p:nvPr/>
          </p:nvSpPr>
          <p:spPr>
            <a:xfrm>
              <a:off x="762000" y="2276475"/>
              <a:ext cx="5143500" cy="3009900"/>
            </a:xfrm>
            <a:prstGeom prst="roundRect">
              <a:avLst>
                <a:gd name="adj" fmla="val 2532"/>
              </a:avLst>
            </a:prstGeom>
            <a:solidFill>
              <a:srgbClr val="EEF4FB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979170" y="2471738"/>
              <a:ext cx="195002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++ 自增：加 1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980694" y="2970848"/>
              <a:ext cx="22511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相当于 a = a + 1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79170" y="3614738"/>
              <a:ext cx="2637472" cy="125158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95"/>
                </a:lnSpc>
              </a:pPr>
              <a:r>
                <a:rPr lang="en-US" sz="225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int a = 5;</a:t>
              </a:r>
              <a:br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a++;    // 变成 6</a:t>
              </a:r>
              <a:br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++a;    // 变成 7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286500" y="2276475"/>
            <a:ext cx="5143500" cy="3009900"/>
            <a:chOff x="6286500" y="2276475"/>
            <a:chExt cx="5143500" cy="3009900"/>
          </a:xfrm>
        </p:grpSpPr>
        <p:sp>
          <p:nvSpPr>
            <p:cNvPr id="10" name="Rectangle 10"/>
            <p:cNvSpPr/>
            <p:nvPr/>
          </p:nvSpPr>
          <p:spPr>
            <a:xfrm>
              <a:off x="6286500" y="2276475"/>
              <a:ext cx="5143500" cy="3009900"/>
            </a:xfrm>
            <a:prstGeom prst="roundRect">
              <a:avLst>
                <a:gd name="adj" fmla="val 2532"/>
              </a:avLst>
            </a:prstGeom>
            <a:solidFill>
              <a:srgbClr val="F0F6E9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6503670" y="2471738"/>
              <a:ext cx="195002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-- 自减：减 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505194" y="2970848"/>
              <a:ext cx="22511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相当于 b = b - 1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503670" y="3614738"/>
              <a:ext cx="2637472" cy="125158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95"/>
                </a:lnSpc>
              </a:pPr>
              <a:r>
                <a:rPr lang="en-US" sz="225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int b = 8;</a:t>
              </a:r>
              <a:br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b--;    // 变成 7</a:t>
              </a:r>
              <a:br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--b;    // 变成 6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62000" y="5591175"/>
            <a:ext cx="10668000" cy="609600"/>
            <a:chOff x="762000" y="5591175"/>
            <a:chExt cx="10668000" cy="609600"/>
          </a:xfrm>
        </p:grpSpPr>
        <p:sp>
          <p:nvSpPr>
            <p:cNvPr id="15" name="Rectangle 15"/>
            <p:cNvSpPr/>
            <p:nvPr/>
          </p:nvSpPr>
          <p:spPr>
            <a:xfrm>
              <a:off x="762000" y="5591175"/>
              <a:ext cx="10668000" cy="609600"/>
            </a:xfrm>
            <a:prstGeom prst="roundRect">
              <a:avLst>
                <a:gd name="adj" fmla="val 12500"/>
              </a:avLst>
            </a:prstGeom>
            <a:solidFill>
              <a:srgbClr val="EEF4FB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90981" y="5787390"/>
              <a:ext cx="68031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本课先单独写一句；放进较大表达式时，前置与后置另有区别。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58551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748284" y="837248"/>
            <a:ext cx="5479542" cy="1142428"/>
            <a:chOff x="748284" y="837248"/>
            <a:chExt cx="5479542" cy="1142428"/>
          </a:xfrm>
        </p:grpSpPr>
        <p:sp>
          <p:nvSpPr>
            <p:cNvPr id="2" name="TextBox 2"/>
            <p:cNvSpPr txBox="1"/>
            <p:nvPr/>
          </p:nvSpPr>
          <p:spPr>
            <a:xfrm>
              <a:off x="990219" y="83724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模拟练习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748284" y="1451610"/>
              <a:ext cx="547954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判断正误：赋值符左边能写什么？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52094" y="2246948"/>
            <a:ext cx="7031526" cy="381381"/>
            <a:chOff x="752094" y="2246948"/>
            <a:chExt cx="7031526" cy="381381"/>
          </a:xfrm>
        </p:grpSpPr>
        <p:sp>
          <p:nvSpPr>
            <p:cNvPr id="5" name="TextBox 5"/>
            <p:cNvSpPr txBox="1"/>
            <p:nvPr/>
          </p:nvSpPr>
          <p:spPr>
            <a:xfrm>
              <a:off x="752094" y="2246948"/>
              <a:ext cx="703152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202124"/>
                  </a:solidFill>
                  <a:latin typeface="Microsoft YaHei"/>
                  <a:ea typeface="Microsoft YaHei"/>
                  <a:cs typeface="Microsoft YaHei"/>
                </a:rPr>
                <a:t>假设 a、b、c、X、Y、Z 都已定义为 int，也都有确定的值。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62000" y="2905125"/>
            <a:ext cx="5143500" cy="933450"/>
            <a:chOff x="762000" y="2905125"/>
            <a:chExt cx="5143500" cy="933450"/>
          </a:xfrm>
        </p:grpSpPr>
        <p:sp>
          <p:nvSpPr>
            <p:cNvPr id="7" name="Rectangle 7"/>
            <p:cNvSpPr/>
            <p:nvPr/>
          </p:nvSpPr>
          <p:spPr>
            <a:xfrm>
              <a:off x="762000" y="2905125"/>
              <a:ext cx="5143500" cy="933450"/>
            </a:xfrm>
            <a:prstGeom prst="roundRect">
              <a:avLst>
                <a:gd name="adj" fmla="val 8163"/>
              </a:avLst>
            </a:prstGeom>
            <a:solidFill>
              <a:srgbClr val="F2F5F8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978789" y="3235166"/>
              <a:ext cx="203986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32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①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567815" y="3202781"/>
              <a:ext cx="1384582" cy="51339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62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23 = a;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286500" y="2905125"/>
            <a:ext cx="5143500" cy="933450"/>
            <a:chOff x="6286500" y="2905125"/>
            <a:chExt cx="5143500" cy="933450"/>
          </a:xfrm>
        </p:grpSpPr>
        <p:sp>
          <p:nvSpPr>
            <p:cNvPr id="11" name="Rectangle 11"/>
            <p:cNvSpPr/>
            <p:nvPr/>
          </p:nvSpPr>
          <p:spPr>
            <a:xfrm>
              <a:off x="6286500" y="2905125"/>
              <a:ext cx="5143500" cy="933450"/>
            </a:xfrm>
            <a:prstGeom prst="roundRect">
              <a:avLst>
                <a:gd name="adj" fmla="val 8163"/>
              </a:avLst>
            </a:prstGeom>
            <a:solidFill>
              <a:srgbClr val="F2F5F8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6503289" y="3235166"/>
              <a:ext cx="203986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32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②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092315" y="3202781"/>
              <a:ext cx="1966544" cy="51339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62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a = b + c;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762000" y="4057650"/>
            <a:ext cx="5143500" cy="933450"/>
            <a:chOff x="762000" y="4057650"/>
            <a:chExt cx="5143500" cy="933450"/>
          </a:xfrm>
        </p:grpSpPr>
        <p:sp>
          <p:nvSpPr>
            <p:cNvPr id="15" name="Rectangle 15"/>
            <p:cNvSpPr/>
            <p:nvPr/>
          </p:nvSpPr>
          <p:spPr>
            <a:xfrm>
              <a:off x="762000" y="4057650"/>
              <a:ext cx="5143500" cy="933450"/>
            </a:xfrm>
            <a:prstGeom prst="roundRect">
              <a:avLst>
                <a:gd name="adj" fmla="val 8163"/>
              </a:avLst>
            </a:prstGeom>
            <a:solidFill>
              <a:srgbClr val="F2F5F8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78789" y="4387691"/>
              <a:ext cx="203986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32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③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567815" y="4355306"/>
              <a:ext cx="1966544" cy="51339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62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a = a + 1;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286500" y="4057650"/>
            <a:ext cx="5143500" cy="933450"/>
            <a:chOff x="6286500" y="4057650"/>
            <a:chExt cx="5143500" cy="933450"/>
          </a:xfrm>
        </p:grpSpPr>
        <p:sp>
          <p:nvSpPr>
            <p:cNvPr id="19" name="Rectangle 19"/>
            <p:cNvSpPr/>
            <p:nvPr/>
          </p:nvSpPr>
          <p:spPr>
            <a:xfrm>
              <a:off x="6286500" y="4057650"/>
              <a:ext cx="5143500" cy="933450"/>
            </a:xfrm>
            <a:prstGeom prst="roundRect">
              <a:avLst>
                <a:gd name="adj" fmla="val 8163"/>
              </a:avLst>
            </a:prstGeom>
            <a:solidFill>
              <a:srgbClr val="F2F5F8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6503289" y="4387691"/>
              <a:ext cx="203986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32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④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092315" y="4355306"/>
              <a:ext cx="2076348" cy="51339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62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X + Y = Z;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62000" y="5591175"/>
            <a:ext cx="10668000" cy="609600"/>
            <a:chOff x="762000" y="5591175"/>
            <a:chExt cx="10668000" cy="609600"/>
          </a:xfrm>
        </p:grpSpPr>
        <p:sp>
          <p:nvSpPr>
            <p:cNvPr id="23" name="Rectangle 23"/>
            <p:cNvSpPr/>
            <p:nvPr/>
          </p:nvSpPr>
          <p:spPr>
            <a:xfrm>
              <a:off x="762000" y="5591175"/>
              <a:ext cx="10668000" cy="609600"/>
            </a:xfrm>
            <a:prstGeom prst="roundRect">
              <a:avLst>
                <a:gd name="adj" fmla="val 12500"/>
              </a:avLst>
            </a:prstGeom>
            <a:solidFill>
              <a:srgbClr val="EEF4FB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89838" y="5763101"/>
              <a:ext cx="6003087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说出理由：左边是谁接收新值？右边提供什么值？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76747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748284" y="837248"/>
            <a:ext cx="5317796" cy="1142428"/>
            <a:chOff x="748284" y="837248"/>
            <a:chExt cx="5317796" cy="1142428"/>
          </a:xfrm>
        </p:grpSpPr>
        <p:sp>
          <p:nvSpPr>
            <p:cNvPr id="2" name="TextBox 2"/>
            <p:cNvSpPr txBox="1"/>
            <p:nvPr/>
          </p:nvSpPr>
          <p:spPr>
            <a:xfrm>
              <a:off x="990219" y="83724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练习讲评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748284" y="1451610"/>
              <a:ext cx="531779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num = num + 1;：把 7 更新为 8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62000" y="2238375"/>
            <a:ext cx="5191125" cy="1647825"/>
            <a:chOff x="762000" y="2238375"/>
            <a:chExt cx="5191125" cy="1647825"/>
          </a:xfrm>
        </p:grpSpPr>
        <p:sp>
          <p:nvSpPr>
            <p:cNvPr id="5" name="Rectangle 5"/>
            <p:cNvSpPr/>
            <p:nvPr/>
          </p:nvSpPr>
          <p:spPr>
            <a:xfrm>
              <a:off x="762000" y="2238375"/>
              <a:ext cx="5191125" cy="1647825"/>
            </a:xfrm>
            <a:prstGeom prst="roundRect">
              <a:avLst>
                <a:gd name="adj" fmla="val 4624"/>
              </a:avLst>
            </a:prstGeom>
            <a:solidFill>
              <a:srgbClr val="F2F5F8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976884" y="2356485"/>
              <a:ext cx="2667762" cy="101498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834"/>
                </a:lnSpc>
              </a:pPr>
              <a:r>
                <a:rPr lang="en-US" sz="270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int num = 7;</a:t>
              </a:r>
              <a:br/>
              <a:r>
                <a:rPr lang="en-US" sz="270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num = num + 1;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561582" y="2459355"/>
            <a:ext cx="2890761" cy="1972818"/>
            <a:chOff x="6561582" y="2459355"/>
            <a:chExt cx="2890761" cy="1972818"/>
          </a:xfrm>
        </p:grpSpPr>
        <p:sp>
          <p:nvSpPr>
            <p:cNvPr id="8" name="TextBox 8"/>
            <p:cNvSpPr txBox="1"/>
            <p:nvPr/>
          </p:nvSpPr>
          <p:spPr>
            <a:xfrm>
              <a:off x="6561582" y="2459355"/>
              <a:ext cx="272114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Microsoft YaHei"/>
                  <a:ea typeface="Microsoft YaHei"/>
                  <a:cs typeface="Microsoft YaHei"/>
                </a:rPr>
                <a:t>① 读取右边的 num：7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561582" y="3240405"/>
              <a:ext cx="222641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Microsoft YaHei"/>
                  <a:ea typeface="Microsoft YaHei"/>
                  <a:cs typeface="Microsoft YaHei"/>
                </a:rPr>
                <a:t>② 计算：7 + 1 = 8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6561582" y="4021455"/>
              <a:ext cx="289076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Microsoft YaHei"/>
                  <a:ea typeface="Microsoft YaHei"/>
                  <a:cs typeface="Microsoft YaHei"/>
                </a:rPr>
                <a:t>③ 将 8 写回左边的 num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49808" y="4379595"/>
            <a:ext cx="3949903" cy="469392"/>
            <a:chOff x="749808" y="4379595"/>
            <a:chExt cx="3949903" cy="469392"/>
          </a:xfrm>
        </p:grpSpPr>
        <p:sp>
          <p:nvSpPr>
            <p:cNvPr id="12" name="TextBox 12"/>
            <p:cNvSpPr txBox="1"/>
            <p:nvPr/>
          </p:nvSpPr>
          <p:spPr>
            <a:xfrm>
              <a:off x="749808" y="4379595"/>
              <a:ext cx="394990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执行以后：num 的值是 8。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62000" y="5591175"/>
            <a:ext cx="10668000" cy="609600"/>
            <a:chOff x="762000" y="5591175"/>
            <a:chExt cx="10668000" cy="609600"/>
          </a:xfrm>
        </p:grpSpPr>
        <p:sp>
          <p:nvSpPr>
            <p:cNvPr id="14" name="Rectangle 14"/>
            <p:cNvSpPr/>
            <p:nvPr/>
          </p:nvSpPr>
          <p:spPr>
            <a:xfrm>
              <a:off x="762000" y="5591175"/>
              <a:ext cx="10668000" cy="609600"/>
            </a:xfrm>
            <a:prstGeom prst="roundRect">
              <a:avLst>
                <a:gd name="adj" fmla="val 12500"/>
              </a:avLst>
            </a:prstGeom>
            <a:solidFill>
              <a:srgbClr val="EEF4FB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5779294"/>
              <a:ext cx="655308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简便写法：num += 1;   也可以单独写 num++;（选一种）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92011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748284" y="837248"/>
            <a:ext cx="5573137" cy="1142428"/>
            <a:chOff x="748284" y="837248"/>
            <a:chExt cx="5573137" cy="1142428"/>
          </a:xfrm>
        </p:grpSpPr>
        <p:sp>
          <p:nvSpPr>
            <p:cNvPr id="2" name="TextBox 2"/>
            <p:cNvSpPr txBox="1"/>
            <p:nvPr/>
          </p:nvSpPr>
          <p:spPr>
            <a:xfrm>
              <a:off x="990219" y="837248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找出报错原因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748284" y="1451610"/>
              <a:ext cx="5573137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还没介绍 num，程序怎么认识它？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62000" y="2276475"/>
            <a:ext cx="5143500" cy="1952625"/>
            <a:chOff x="762000" y="2276475"/>
            <a:chExt cx="5143500" cy="1952625"/>
          </a:xfrm>
        </p:grpSpPr>
        <p:sp>
          <p:nvSpPr>
            <p:cNvPr id="5" name="Rectangle 5"/>
            <p:cNvSpPr/>
            <p:nvPr/>
          </p:nvSpPr>
          <p:spPr>
            <a:xfrm>
              <a:off x="762000" y="2276475"/>
              <a:ext cx="5143500" cy="1952625"/>
            </a:xfrm>
            <a:prstGeom prst="roundRect">
              <a:avLst>
                <a:gd name="adj" fmla="val 3902"/>
              </a:avLst>
            </a:prstGeom>
            <a:solidFill>
              <a:srgbClr val="FBEFEF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981075" y="2483644"/>
              <a:ext cx="2108904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前面没有定义 num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977646" y="2944178"/>
              <a:ext cx="2163318" cy="9585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21"/>
                </a:lnSpc>
              </a:pPr>
              <a:r>
                <a:rPr lang="en-US" sz="255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num = 40;</a:t>
              </a:r>
              <a:br/>
              <a:r>
                <a:rPr lang="en-US" sz="255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cout &lt;&lt; num;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286500" y="2276475"/>
            <a:ext cx="5143500" cy="2371725"/>
            <a:chOff x="6286500" y="2276475"/>
            <a:chExt cx="5143500" cy="2371725"/>
          </a:xfrm>
        </p:grpSpPr>
        <p:sp>
          <p:nvSpPr>
            <p:cNvPr id="9" name="Rectangle 9"/>
            <p:cNvSpPr/>
            <p:nvPr/>
          </p:nvSpPr>
          <p:spPr>
            <a:xfrm>
              <a:off x="6286500" y="2276475"/>
              <a:ext cx="5143500" cy="2371725"/>
            </a:xfrm>
            <a:prstGeom prst="roundRect">
              <a:avLst>
                <a:gd name="adj" fmla="val 3213"/>
              </a:avLst>
            </a:prstGeom>
            <a:solidFill>
              <a:srgbClr val="F0F6E9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505575" y="2483644"/>
              <a:ext cx="2043735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先介绍类型和名字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502908" y="2960370"/>
              <a:ext cx="2036064" cy="13350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08"/>
                </a:lnSpc>
              </a:pPr>
              <a:r>
                <a:rPr lang="en-US" sz="240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int num;</a:t>
              </a:r>
              <a:br/>
              <a:r>
                <a:rPr lang="en-US" sz="240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num = 40;</a:t>
              </a:r>
              <a:br/>
              <a:r>
                <a:rPr lang="en-US" sz="240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cout &lt;&lt; num;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51713" y="4582001"/>
            <a:ext cx="3917330" cy="821055"/>
            <a:chOff x="751713" y="4582001"/>
            <a:chExt cx="3917330" cy="821055"/>
          </a:xfrm>
        </p:grpSpPr>
        <p:sp>
          <p:nvSpPr>
            <p:cNvPr id="13" name="TextBox 13"/>
            <p:cNvSpPr txBox="1"/>
            <p:nvPr/>
          </p:nvSpPr>
          <p:spPr>
            <a:xfrm>
              <a:off x="751713" y="4582001"/>
              <a:ext cx="362367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“num 是什么？我还不认识。”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52475" y="5036344"/>
              <a:ext cx="3916568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rgbClr val="202124"/>
                  </a:solidFill>
                  <a:latin typeface="Microsoft YaHei"/>
                  <a:ea typeface="Microsoft YaHei"/>
                  <a:cs typeface="Microsoft YaHei"/>
                </a:rPr>
                <a:t>补上 int num;，再赋值、再输出。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762000" y="5591175"/>
            <a:ext cx="10668000" cy="609600"/>
            <a:chOff x="762000" y="5591175"/>
            <a:chExt cx="10668000" cy="609600"/>
          </a:xfrm>
        </p:grpSpPr>
        <p:sp>
          <p:nvSpPr>
            <p:cNvPr id="16" name="Rectangle 16"/>
            <p:cNvSpPr/>
            <p:nvPr/>
          </p:nvSpPr>
          <p:spPr>
            <a:xfrm>
              <a:off x="762000" y="5591175"/>
              <a:ext cx="10668000" cy="609600"/>
            </a:xfrm>
            <a:prstGeom prst="roundRect">
              <a:avLst>
                <a:gd name="adj" fmla="val 12500"/>
              </a:avLst>
            </a:prstGeom>
            <a:solidFill>
              <a:srgbClr val="EEF4FB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90219" y="5771198"/>
              <a:ext cx="607917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也可以初始化：int num = 40;   随后输出得到 40。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86241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748284" y="837248"/>
            <a:ext cx="5515889" cy="1142428"/>
            <a:chOff x="748284" y="837248"/>
            <a:chExt cx="5515889" cy="1142428"/>
          </a:xfrm>
        </p:grpSpPr>
        <p:sp>
          <p:nvSpPr>
            <p:cNvPr id="2" name="TextBox 2"/>
            <p:cNvSpPr txBox="1"/>
            <p:nvPr/>
          </p:nvSpPr>
          <p:spPr>
            <a:xfrm>
              <a:off x="990219" y="83724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输出练习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748284" y="1451610"/>
              <a:ext cx="5515889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同样是 x 和 y，为什么输出不同？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50189" y="2263616"/>
            <a:ext cx="3880754" cy="454724"/>
            <a:chOff x="750189" y="2263616"/>
            <a:chExt cx="3880754" cy="454724"/>
          </a:xfrm>
        </p:grpSpPr>
        <p:sp>
          <p:nvSpPr>
            <p:cNvPr id="5" name="TextBox 5"/>
            <p:cNvSpPr txBox="1"/>
            <p:nvPr/>
          </p:nvSpPr>
          <p:spPr>
            <a:xfrm>
              <a:off x="750189" y="2263616"/>
              <a:ext cx="3880754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已知：int x = 5, y = 6;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62000" y="2828925"/>
            <a:ext cx="10668000" cy="619887"/>
            <a:chOff x="762000" y="2828925"/>
            <a:chExt cx="10668000" cy="619887"/>
          </a:xfrm>
        </p:grpSpPr>
        <p:sp>
          <p:nvSpPr>
            <p:cNvPr id="7" name="Rectangle 7"/>
            <p:cNvSpPr/>
            <p:nvPr/>
          </p:nvSpPr>
          <p:spPr>
            <a:xfrm>
              <a:off x="762000" y="2828925"/>
              <a:ext cx="10668000" cy="619125"/>
            </a:xfrm>
            <a:prstGeom prst="roundRect">
              <a:avLst>
                <a:gd name="adj" fmla="val 12308"/>
              </a:avLst>
            </a:prstGeom>
            <a:solidFill>
              <a:srgbClr val="EEF4FB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941451" y="3003709"/>
              <a:ext cx="1959011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8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cout &lt;&lt; x+y;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074408" y="2979420"/>
              <a:ext cx="37978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11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982837" y="3052286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rgbClr val="565B62"/>
                  </a:solidFill>
                  <a:latin typeface="Microsoft YaHei"/>
                  <a:ea typeface="Microsoft YaHei"/>
                  <a:cs typeface="Microsoft YaHei"/>
                </a:rPr>
                <a:t>计算加法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62000" y="3552825"/>
            <a:ext cx="10668000" cy="619887"/>
            <a:chOff x="762000" y="3552825"/>
            <a:chExt cx="10668000" cy="619887"/>
          </a:xfrm>
        </p:grpSpPr>
        <p:sp>
          <p:nvSpPr>
            <p:cNvPr id="12" name="Rectangle 12"/>
            <p:cNvSpPr/>
            <p:nvPr/>
          </p:nvSpPr>
          <p:spPr>
            <a:xfrm>
              <a:off x="762000" y="3552825"/>
              <a:ext cx="10668000" cy="619125"/>
            </a:xfrm>
            <a:prstGeom prst="roundRect">
              <a:avLst>
                <a:gd name="adj" fmla="val 12308"/>
              </a:avLst>
            </a:prstGeom>
            <a:solidFill>
              <a:srgbClr val="F2F5F8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41451" y="3727609"/>
              <a:ext cx="228182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8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cout &lt;&lt; "x+y";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074408" y="3703320"/>
              <a:ext cx="55747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x+y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982837" y="3776186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rgbClr val="565B62"/>
                  </a:solidFill>
                  <a:latin typeface="Microsoft YaHei"/>
                  <a:ea typeface="Microsoft YaHei"/>
                  <a:cs typeface="Microsoft YaHei"/>
                </a:rPr>
                <a:t>输出文字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762000" y="4276725"/>
            <a:ext cx="10668000" cy="619887"/>
            <a:chOff x="762000" y="4276725"/>
            <a:chExt cx="10668000" cy="619887"/>
          </a:xfrm>
        </p:grpSpPr>
        <p:sp>
          <p:nvSpPr>
            <p:cNvPr id="17" name="Rectangle 17"/>
            <p:cNvSpPr/>
            <p:nvPr/>
          </p:nvSpPr>
          <p:spPr>
            <a:xfrm>
              <a:off x="762000" y="4276725"/>
              <a:ext cx="10668000" cy="619125"/>
            </a:xfrm>
            <a:prstGeom prst="roundRect">
              <a:avLst>
                <a:gd name="adj" fmla="val 12308"/>
              </a:avLst>
            </a:prstGeom>
            <a:solidFill>
              <a:srgbClr val="EEF4FB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41451" y="4451509"/>
              <a:ext cx="3573104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8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cout &lt;&lt; x &lt;&lt; "+" &lt;&lt; y;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074408" y="4427220"/>
              <a:ext cx="55747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5+6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982837" y="4500086"/>
              <a:ext cx="186989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rgbClr val="565B62"/>
                  </a:solidFill>
                  <a:latin typeface="Microsoft YaHei"/>
                  <a:ea typeface="Microsoft YaHei"/>
                  <a:cs typeface="Microsoft YaHei"/>
                </a:rPr>
                <a:t>变量值与文字拼接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762000" y="5000625"/>
            <a:ext cx="10668000" cy="619887"/>
            <a:chOff x="762000" y="5000625"/>
            <a:chExt cx="10668000" cy="619887"/>
          </a:xfrm>
        </p:grpSpPr>
        <p:sp>
          <p:nvSpPr>
            <p:cNvPr id="22" name="Rectangle 22"/>
            <p:cNvSpPr/>
            <p:nvPr/>
          </p:nvSpPr>
          <p:spPr>
            <a:xfrm>
              <a:off x="762000" y="5000625"/>
              <a:ext cx="10668000" cy="619125"/>
            </a:xfrm>
            <a:prstGeom prst="roundRect">
              <a:avLst>
                <a:gd name="adj" fmla="val 12308"/>
              </a:avLst>
            </a:prstGeom>
            <a:solidFill>
              <a:srgbClr val="F2F5F8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41451" y="5175409"/>
              <a:ext cx="3573104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8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cout &lt;&lt; "x+y=" &lt;&lt; x+y;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074408" y="5151120"/>
              <a:ext cx="109057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x+y=11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982837" y="5223986"/>
              <a:ext cx="213617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rgbClr val="565B62"/>
                  </a:solidFill>
                  <a:latin typeface="Microsoft YaHei"/>
                  <a:ea typeface="Microsoft YaHei"/>
                  <a:cs typeface="Microsoft YaHei"/>
                </a:rPr>
                <a:t>提示文字 + 计算结果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753237" y="5919311"/>
            <a:ext cx="6500825" cy="337376"/>
            <a:chOff x="753237" y="5919311"/>
            <a:chExt cx="6500825" cy="337376"/>
          </a:xfrm>
        </p:grpSpPr>
        <p:sp>
          <p:nvSpPr>
            <p:cNvPr id="27" name="TextBox 27"/>
            <p:cNvSpPr txBox="1"/>
            <p:nvPr/>
          </p:nvSpPr>
          <p:spPr>
            <a:xfrm>
              <a:off x="753237" y="5919311"/>
              <a:ext cx="650082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读代码时，先分清双引号里的是文字，双引号外是否需要计算。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35320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748284" y="837248"/>
            <a:ext cx="5116068" cy="1142428"/>
            <a:chOff x="748284" y="837248"/>
            <a:chExt cx="5116068" cy="1142428"/>
          </a:xfrm>
        </p:grpSpPr>
        <p:sp>
          <p:nvSpPr>
            <p:cNvPr id="2" name="TextBox 2"/>
            <p:cNvSpPr txBox="1"/>
            <p:nvPr/>
          </p:nvSpPr>
          <p:spPr>
            <a:xfrm>
              <a:off x="990219" y="837248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比较两段代码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748284" y="1451610"/>
              <a:ext cx="511606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只差一个赋值，输出会一样吗？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62000" y="2400300"/>
            <a:ext cx="5143500" cy="2400300"/>
            <a:chOff x="762000" y="2400300"/>
            <a:chExt cx="5143500" cy="2400300"/>
          </a:xfrm>
        </p:grpSpPr>
        <p:sp>
          <p:nvSpPr>
            <p:cNvPr id="5" name="Rectangle 5"/>
            <p:cNvSpPr/>
            <p:nvPr/>
          </p:nvSpPr>
          <p:spPr>
            <a:xfrm>
              <a:off x="762000" y="2400300"/>
              <a:ext cx="5143500" cy="2400300"/>
            </a:xfrm>
            <a:prstGeom prst="roundRect">
              <a:avLst>
                <a:gd name="adj" fmla="val 3175"/>
              </a:avLst>
            </a:prstGeom>
            <a:solidFill>
              <a:srgbClr val="F2F5F8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981075" y="2607469"/>
              <a:ext cx="763886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代码 A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977265" y="3059906"/>
              <a:ext cx="2222754" cy="14601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728"/>
                </a:lnSpc>
              </a:pPr>
              <a:r>
                <a:rPr lang="en-US" sz="262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int num = 0;</a:t>
              </a:r>
              <a:br/>
              <a:r>
                <a:rPr lang="en-US" sz="262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num + 1;</a:t>
              </a:r>
              <a:br/>
              <a:r>
                <a:rPr lang="en-US" sz="262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cout &lt;&lt; num;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286500" y="2400300"/>
            <a:ext cx="5143500" cy="2400300"/>
            <a:chOff x="6286500" y="2400300"/>
            <a:chExt cx="5143500" cy="2400300"/>
          </a:xfrm>
        </p:grpSpPr>
        <p:sp>
          <p:nvSpPr>
            <p:cNvPr id="9" name="Rectangle 9"/>
            <p:cNvSpPr/>
            <p:nvPr/>
          </p:nvSpPr>
          <p:spPr>
            <a:xfrm>
              <a:off x="6286500" y="2400300"/>
              <a:ext cx="5143500" cy="2400300"/>
            </a:xfrm>
            <a:prstGeom prst="roundRect">
              <a:avLst>
                <a:gd name="adj" fmla="val 3175"/>
              </a:avLst>
            </a:prstGeom>
            <a:solidFill>
              <a:srgbClr val="F2F5F8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505575" y="2607469"/>
              <a:ext cx="763886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代码 B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501765" y="3059906"/>
              <a:ext cx="2588768" cy="14601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728"/>
                </a:lnSpc>
              </a:pPr>
              <a:r>
                <a:rPr lang="en-US" sz="262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int num = 0;</a:t>
              </a:r>
              <a:br/>
              <a:r>
                <a:rPr lang="en-US" sz="262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num = num + 1;</a:t>
              </a:r>
              <a:br/>
              <a:r>
                <a:rPr lang="en-US" sz="262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cout &lt;&lt; num;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3964305" y="5043488"/>
            <a:ext cx="4263390" cy="440055"/>
            <a:chOff x="3964305" y="5043488"/>
            <a:chExt cx="4263390" cy="440055"/>
          </a:xfrm>
        </p:grpSpPr>
        <p:sp>
          <p:nvSpPr>
            <p:cNvPr id="13" name="TextBox 13"/>
            <p:cNvSpPr txBox="1"/>
            <p:nvPr/>
          </p:nvSpPr>
          <p:spPr>
            <a:xfrm>
              <a:off x="3964305" y="5043488"/>
              <a:ext cx="426339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分别会输出什么？请说出理由。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62000" y="5591175"/>
            <a:ext cx="10668000" cy="609600"/>
            <a:chOff x="762000" y="5591175"/>
            <a:chExt cx="10668000" cy="609600"/>
          </a:xfrm>
        </p:grpSpPr>
        <p:sp>
          <p:nvSpPr>
            <p:cNvPr id="15" name="Rectangle 15"/>
            <p:cNvSpPr/>
            <p:nvPr/>
          </p:nvSpPr>
          <p:spPr>
            <a:xfrm>
              <a:off x="762000" y="5591175"/>
              <a:ext cx="10668000" cy="609600"/>
            </a:xfrm>
            <a:prstGeom prst="roundRect">
              <a:avLst>
                <a:gd name="adj" fmla="val 12500"/>
              </a:avLst>
            </a:prstGeom>
            <a:solidFill>
              <a:srgbClr val="EEF4FB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89838" y="5763101"/>
              <a:ext cx="6546952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提示：算出了新结果，是否就等于已经把它存进变量？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83258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748284" y="837248"/>
            <a:ext cx="5116068" cy="1142428"/>
            <a:chOff x="748284" y="837248"/>
            <a:chExt cx="5116068" cy="1142428"/>
          </a:xfrm>
        </p:grpSpPr>
        <p:sp>
          <p:nvSpPr>
            <p:cNvPr id="2" name="TextBox 2"/>
            <p:cNvSpPr txBox="1"/>
            <p:nvPr/>
          </p:nvSpPr>
          <p:spPr>
            <a:xfrm>
              <a:off x="990219" y="83724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比较结果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748284" y="1451610"/>
              <a:ext cx="511606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算出结果以后，还要把它存回去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62000" y="2190750"/>
            <a:ext cx="5143500" cy="2266950"/>
            <a:chOff x="762000" y="2190750"/>
            <a:chExt cx="5143500" cy="2266950"/>
          </a:xfrm>
        </p:grpSpPr>
        <p:sp>
          <p:nvSpPr>
            <p:cNvPr id="5" name="Rectangle 5"/>
            <p:cNvSpPr/>
            <p:nvPr/>
          </p:nvSpPr>
          <p:spPr>
            <a:xfrm>
              <a:off x="762000" y="2190750"/>
              <a:ext cx="5143500" cy="2266950"/>
            </a:xfrm>
            <a:prstGeom prst="roundRect">
              <a:avLst>
                <a:gd name="adj" fmla="val 3361"/>
              </a:avLst>
            </a:prstGeom>
            <a:solidFill>
              <a:srgbClr val="F2F5F8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981075" y="2397919"/>
              <a:ext cx="2043735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只计算，没有写回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978789" y="2882741"/>
              <a:ext cx="1968246" cy="129330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2"/>
                </a:lnSpc>
              </a:pPr>
              <a:r>
                <a:rPr lang="en-US" sz="232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int num = 0;</a:t>
              </a:r>
              <a:br/>
              <a:r>
                <a:rPr lang="en-US" sz="232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num + 1;</a:t>
              </a:r>
              <a:br/>
              <a:r>
                <a:rPr lang="en-US" sz="232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cout &lt;&lt; num;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61644" y="4623911"/>
            <a:ext cx="3018495" cy="922020"/>
            <a:chOff x="961644" y="4623911"/>
            <a:chExt cx="3018495" cy="922020"/>
          </a:xfrm>
        </p:grpSpPr>
        <p:sp>
          <p:nvSpPr>
            <p:cNvPr id="9" name="TextBox 9"/>
            <p:cNvSpPr txBox="1"/>
            <p:nvPr/>
          </p:nvSpPr>
          <p:spPr>
            <a:xfrm>
              <a:off x="961644" y="4761548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565B62"/>
                  </a:solidFill>
                  <a:latin typeface="Microsoft YaHei"/>
                  <a:ea typeface="Microsoft YaHei"/>
                  <a:cs typeface="Microsoft YaHei"/>
                </a:rPr>
                <a:t>输出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936242" y="4623911"/>
              <a:ext cx="271178" cy="63074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2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62025" y="5179219"/>
              <a:ext cx="3018114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rgbClr val="202124"/>
                  </a:solidFill>
                  <a:latin typeface="Microsoft YaHei"/>
                  <a:ea typeface="Microsoft YaHei"/>
                  <a:cs typeface="Microsoft YaHei"/>
                </a:rPr>
                <a:t>算出了 1，num 仍保存 0。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286500" y="2190750"/>
            <a:ext cx="5143500" cy="2266950"/>
            <a:chOff x="6286500" y="2190750"/>
            <a:chExt cx="5143500" cy="2266950"/>
          </a:xfrm>
        </p:grpSpPr>
        <p:sp>
          <p:nvSpPr>
            <p:cNvPr id="13" name="Rectangle 13"/>
            <p:cNvSpPr/>
            <p:nvPr/>
          </p:nvSpPr>
          <p:spPr>
            <a:xfrm>
              <a:off x="6286500" y="2190750"/>
              <a:ext cx="5143500" cy="2266950"/>
            </a:xfrm>
            <a:prstGeom prst="roundRect">
              <a:avLst>
                <a:gd name="adj" fmla="val 3361"/>
              </a:avLst>
            </a:prstGeom>
            <a:solidFill>
              <a:srgbClr val="F2F5F8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6505575" y="2397919"/>
              <a:ext cx="2043735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计算后，写回变量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503289" y="2882741"/>
              <a:ext cx="2292350" cy="129330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2"/>
                </a:lnSpc>
              </a:pPr>
              <a:r>
                <a:rPr lang="en-US" sz="232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int num = 0;</a:t>
              </a:r>
              <a:br/>
              <a:r>
                <a:rPr lang="en-US" sz="232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num = num + 1;</a:t>
              </a:r>
              <a:br/>
              <a:r>
                <a:rPr lang="en-US" sz="232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cout &lt;&lt; num;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486144" y="4623911"/>
            <a:ext cx="3347507" cy="922020"/>
            <a:chOff x="6486144" y="4623911"/>
            <a:chExt cx="3347507" cy="922020"/>
          </a:xfrm>
        </p:grpSpPr>
        <p:sp>
          <p:nvSpPr>
            <p:cNvPr id="17" name="TextBox 17"/>
            <p:cNvSpPr txBox="1"/>
            <p:nvPr/>
          </p:nvSpPr>
          <p:spPr>
            <a:xfrm>
              <a:off x="6486144" y="4761548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565B62"/>
                  </a:solidFill>
                  <a:latin typeface="Microsoft YaHei"/>
                  <a:ea typeface="Microsoft YaHei"/>
                  <a:cs typeface="Microsoft YaHei"/>
                </a:rPr>
                <a:t>输出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460742" y="4623911"/>
              <a:ext cx="271178" cy="63074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2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486525" y="5179219"/>
              <a:ext cx="3347126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rgbClr val="202124"/>
                  </a:solidFill>
                  <a:latin typeface="Microsoft YaHei"/>
                  <a:ea typeface="Microsoft YaHei"/>
                  <a:cs typeface="Microsoft YaHei"/>
                </a:rPr>
                <a:t>把 1 写进 num，随后读到 1。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62000" y="5591175"/>
            <a:ext cx="10668000" cy="609600"/>
            <a:chOff x="762000" y="5591175"/>
            <a:chExt cx="10668000" cy="609600"/>
          </a:xfrm>
        </p:grpSpPr>
        <p:sp>
          <p:nvSpPr>
            <p:cNvPr id="21" name="Rectangle 21"/>
            <p:cNvSpPr/>
            <p:nvPr/>
          </p:nvSpPr>
          <p:spPr>
            <a:xfrm>
              <a:off x="762000" y="5591175"/>
              <a:ext cx="10668000" cy="609600"/>
            </a:xfrm>
            <a:prstGeom prst="roundRect">
              <a:avLst>
                <a:gd name="adj" fmla="val 12500"/>
              </a:avLst>
            </a:prstGeom>
            <a:solidFill>
              <a:srgbClr val="EEF4FB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90981" y="5787390"/>
              <a:ext cx="647540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num + 1; 不会改变 num；num = num + 1; 才把新值写回。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09844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748284" y="837248"/>
            <a:ext cx="6167417" cy="1142428"/>
            <a:chOff x="748284" y="837248"/>
            <a:chExt cx="6167417" cy="1142428"/>
          </a:xfrm>
        </p:grpSpPr>
        <p:sp>
          <p:nvSpPr>
            <p:cNvPr id="2" name="TextBox 2"/>
            <p:cNvSpPr txBox="1"/>
            <p:nvPr/>
          </p:nvSpPr>
          <p:spPr>
            <a:xfrm>
              <a:off x="990219" y="837248"/>
              <a:ext cx="1857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回看最初的输出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748284" y="1451610"/>
              <a:ext cx="6167417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为什么输出字母 a，要给它加双引号？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50951" y="2270284"/>
            <a:ext cx="6229022" cy="425386"/>
            <a:chOff x="750951" y="2270284"/>
            <a:chExt cx="6229022" cy="425386"/>
          </a:xfrm>
        </p:grpSpPr>
        <p:sp>
          <p:nvSpPr>
            <p:cNvPr id="5" name="TextBox 5"/>
            <p:cNvSpPr txBox="1"/>
            <p:nvPr/>
          </p:nvSpPr>
          <p:spPr>
            <a:xfrm>
              <a:off x="750951" y="2270284"/>
              <a:ext cx="6229022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现在可以定义一个名叫 a 的变量：int a = 5;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62000" y="3000375"/>
            <a:ext cx="5143500" cy="2324100"/>
            <a:chOff x="762000" y="3000375"/>
            <a:chExt cx="5143500" cy="2324100"/>
          </a:xfrm>
        </p:grpSpPr>
        <p:sp>
          <p:nvSpPr>
            <p:cNvPr id="7" name="Rectangle 7"/>
            <p:cNvSpPr/>
            <p:nvPr/>
          </p:nvSpPr>
          <p:spPr>
            <a:xfrm>
              <a:off x="762000" y="3000375"/>
              <a:ext cx="5143500" cy="2324100"/>
            </a:xfrm>
            <a:prstGeom prst="roundRect">
              <a:avLst>
                <a:gd name="adj" fmla="val 3279"/>
              </a:avLst>
            </a:prstGeom>
            <a:solidFill>
              <a:srgbClr val="EEF4FB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1014222" y="3216592"/>
              <a:ext cx="2139125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8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 &lt;&lt; a;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18413" y="3924776"/>
              <a:ext cx="564439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565B62"/>
                  </a:solidFill>
                  <a:latin typeface="Microsoft YaHei"/>
                  <a:ea typeface="Microsoft YaHei"/>
                  <a:cs typeface="Microsoft YaHei"/>
                </a:rPr>
                <a:t>输出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2145030" y="3779044"/>
              <a:ext cx="284549" cy="6600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3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19175" y="4655344"/>
              <a:ext cx="385329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rgbClr val="202124"/>
                  </a:solidFill>
                  <a:latin typeface="Microsoft YaHei"/>
                  <a:ea typeface="Microsoft YaHei"/>
                  <a:cs typeface="Microsoft YaHei"/>
                </a:rPr>
                <a:t>没有引号：读取变量 a 保存的值。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286500" y="3000375"/>
            <a:ext cx="5143500" cy="2324100"/>
            <a:chOff x="6286500" y="3000375"/>
            <a:chExt cx="5143500" cy="2324100"/>
          </a:xfrm>
        </p:grpSpPr>
        <p:sp>
          <p:nvSpPr>
            <p:cNvPr id="13" name="Rectangle 13"/>
            <p:cNvSpPr/>
            <p:nvPr/>
          </p:nvSpPr>
          <p:spPr>
            <a:xfrm>
              <a:off x="6286500" y="3000375"/>
              <a:ext cx="5143500" cy="2324100"/>
            </a:xfrm>
            <a:prstGeom prst="roundRect">
              <a:avLst>
                <a:gd name="adj" fmla="val 3279"/>
              </a:avLst>
            </a:prstGeom>
            <a:solidFill>
              <a:srgbClr val="F0F6E9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6538722" y="3216592"/>
              <a:ext cx="2561158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8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 &lt;&lt; "a";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542913" y="3924776"/>
              <a:ext cx="564439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565B62"/>
                  </a:solidFill>
                  <a:latin typeface="Microsoft YaHei"/>
                  <a:ea typeface="Microsoft YaHei"/>
                  <a:cs typeface="Microsoft YaHei"/>
                </a:rPr>
                <a:t>输出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69530" y="3779044"/>
              <a:ext cx="284549" cy="6600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3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a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543675" y="4655344"/>
              <a:ext cx="3815334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rgbClr val="202124"/>
                  </a:solidFill>
                  <a:latin typeface="Microsoft YaHei"/>
                  <a:ea typeface="Microsoft YaHei"/>
                  <a:cs typeface="Microsoft YaHei"/>
                </a:rPr>
                <a:t>有双引号：显示字符串文字本身。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762000" y="5591175"/>
            <a:ext cx="10668000" cy="609600"/>
            <a:chOff x="762000" y="5591175"/>
            <a:chExt cx="10668000" cy="609600"/>
          </a:xfrm>
        </p:grpSpPr>
        <p:sp>
          <p:nvSpPr>
            <p:cNvPr id="19" name="Rectangle 19"/>
            <p:cNvSpPr/>
            <p:nvPr/>
          </p:nvSpPr>
          <p:spPr>
            <a:xfrm>
              <a:off x="762000" y="5591175"/>
              <a:ext cx="10668000" cy="609600"/>
            </a:xfrm>
            <a:prstGeom prst="roundRect">
              <a:avLst>
                <a:gd name="adj" fmla="val 12500"/>
              </a:avLst>
            </a:prstGeom>
            <a:solidFill>
              <a:srgbClr val="EEF4FB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219" y="5771198"/>
              <a:ext cx="684504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看见双引号，读里面的文字；看见变量名，取它保存的值。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4795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748284" y="837248"/>
            <a:ext cx="5479542" cy="1142428"/>
            <a:chOff x="748284" y="837248"/>
            <a:chExt cx="5479542" cy="1142428"/>
          </a:xfrm>
        </p:grpSpPr>
        <p:sp>
          <p:nvSpPr>
            <p:cNvPr id="2" name="TextBox 2"/>
            <p:cNvSpPr txBox="1"/>
            <p:nvPr/>
          </p:nvSpPr>
          <p:spPr>
            <a:xfrm>
              <a:off x="990219" y="837248"/>
              <a:ext cx="134482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回到例 1-8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748284" y="1451610"/>
              <a:ext cx="547954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存钱：让变量记住每一步的新余额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50189" y="2225516"/>
            <a:ext cx="5256797" cy="838010"/>
            <a:chOff x="750189" y="2225516"/>
            <a:chExt cx="5256797" cy="838010"/>
          </a:xfrm>
        </p:grpSpPr>
        <p:sp>
          <p:nvSpPr>
            <p:cNvPr id="5" name="TextBox 5"/>
            <p:cNvSpPr txBox="1"/>
            <p:nvPr/>
          </p:nvSpPr>
          <p:spPr>
            <a:xfrm>
              <a:off x="750189" y="2225516"/>
              <a:ext cx="5020716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32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算完一笔，把新余额留给下一笔用。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51713" y="2667476"/>
              <a:ext cx="5255273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202124"/>
                  </a:solidFill>
                  <a:latin typeface="Microsoft YaHei"/>
                  <a:ea typeface="Microsoft YaHei"/>
                  <a:cs typeface="Microsoft YaHei"/>
                </a:rPr>
                <a:t>从 100 元开始，按题目的顺序办理三件事：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62000" y="3257550"/>
            <a:ext cx="2152650" cy="1847850"/>
            <a:chOff x="762000" y="3257550"/>
            <a:chExt cx="2152650" cy="1847850"/>
          </a:xfrm>
        </p:grpSpPr>
        <p:sp>
          <p:nvSpPr>
            <p:cNvPr id="8" name="Rectangle 8"/>
            <p:cNvSpPr/>
            <p:nvPr/>
          </p:nvSpPr>
          <p:spPr>
            <a:xfrm>
              <a:off x="762000" y="3257550"/>
              <a:ext cx="2152650" cy="1847850"/>
            </a:xfrm>
            <a:prstGeom prst="roundRect">
              <a:avLst>
                <a:gd name="adj" fmla="val 4124"/>
              </a:avLst>
            </a:prstGeom>
            <a:solidFill>
              <a:srgbClr val="EEF4FB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303401" y="3513772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原有余额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377250" y="4123849"/>
              <a:ext cx="922150" cy="7762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39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100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3141255" y="4011454"/>
            <a:ext cx="270691" cy="601408"/>
            <a:chOff x="3141255" y="4011454"/>
            <a:chExt cx="270691" cy="601408"/>
          </a:xfrm>
        </p:grpSpPr>
        <p:sp>
          <p:nvSpPr>
            <p:cNvPr id="12" name="TextBox 12"/>
            <p:cNvSpPr txBox="1"/>
            <p:nvPr/>
          </p:nvSpPr>
          <p:spPr>
            <a:xfrm>
              <a:off x="3141255" y="4011454"/>
              <a:ext cx="270691" cy="60140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308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→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3600450" y="3257550"/>
            <a:ext cx="2152650" cy="1847850"/>
            <a:chOff x="3600450" y="3257550"/>
            <a:chExt cx="2152650" cy="1847850"/>
          </a:xfrm>
        </p:grpSpPr>
        <p:sp>
          <p:nvSpPr>
            <p:cNvPr id="14" name="Rectangle 14"/>
            <p:cNvSpPr/>
            <p:nvPr/>
          </p:nvSpPr>
          <p:spPr>
            <a:xfrm>
              <a:off x="3600450" y="3257550"/>
              <a:ext cx="2152650" cy="1847850"/>
            </a:xfrm>
            <a:prstGeom prst="roundRect">
              <a:avLst>
                <a:gd name="adj" fmla="val 4124"/>
              </a:avLst>
            </a:prstGeom>
            <a:solidFill>
              <a:srgbClr val="EEF4FB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4038816" y="3513772"/>
              <a:ext cx="127591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存入 10 元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4215700" y="4123849"/>
              <a:ext cx="922150" cy="7762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39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110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5979705" y="4011454"/>
            <a:ext cx="270691" cy="601408"/>
            <a:chOff x="5979705" y="4011454"/>
            <a:chExt cx="270691" cy="601408"/>
          </a:xfrm>
        </p:grpSpPr>
        <p:sp>
          <p:nvSpPr>
            <p:cNvPr id="18" name="TextBox 18"/>
            <p:cNvSpPr txBox="1"/>
            <p:nvPr/>
          </p:nvSpPr>
          <p:spPr>
            <a:xfrm>
              <a:off x="5979705" y="4011454"/>
              <a:ext cx="270691" cy="60140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308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→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438900" y="3257550"/>
            <a:ext cx="2152650" cy="1847850"/>
            <a:chOff x="6438900" y="3257550"/>
            <a:chExt cx="2152650" cy="1847850"/>
          </a:xfrm>
        </p:grpSpPr>
        <p:sp>
          <p:nvSpPr>
            <p:cNvPr id="20" name="Rectangle 20"/>
            <p:cNvSpPr/>
            <p:nvPr/>
          </p:nvSpPr>
          <p:spPr>
            <a:xfrm>
              <a:off x="6438900" y="3257550"/>
              <a:ext cx="2152650" cy="1847850"/>
            </a:xfrm>
            <a:prstGeom prst="roundRect">
              <a:avLst>
                <a:gd name="adj" fmla="val 4124"/>
              </a:avLst>
            </a:prstGeom>
            <a:solidFill>
              <a:srgbClr val="EEF4FB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6877266" y="3513772"/>
              <a:ext cx="127591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花掉 20 元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201492" y="4123849"/>
              <a:ext cx="627466" cy="7762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39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90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8818155" y="4011454"/>
            <a:ext cx="270691" cy="601408"/>
            <a:chOff x="8818155" y="4011454"/>
            <a:chExt cx="270691" cy="601408"/>
          </a:xfrm>
        </p:grpSpPr>
        <p:sp>
          <p:nvSpPr>
            <p:cNvPr id="24" name="TextBox 24"/>
            <p:cNvSpPr txBox="1"/>
            <p:nvPr/>
          </p:nvSpPr>
          <p:spPr>
            <a:xfrm>
              <a:off x="8818155" y="4011454"/>
              <a:ext cx="270691" cy="60140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308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→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9277350" y="3257550"/>
            <a:ext cx="2152650" cy="1847850"/>
            <a:chOff x="9277350" y="3257550"/>
            <a:chExt cx="2152650" cy="1847850"/>
          </a:xfrm>
        </p:grpSpPr>
        <p:sp>
          <p:nvSpPr>
            <p:cNvPr id="26" name="Rectangle 26"/>
            <p:cNvSpPr/>
            <p:nvPr/>
          </p:nvSpPr>
          <p:spPr>
            <a:xfrm>
              <a:off x="9277350" y="3257550"/>
              <a:ext cx="2152650" cy="1847850"/>
            </a:xfrm>
            <a:prstGeom prst="roundRect">
              <a:avLst>
                <a:gd name="adj" fmla="val 4124"/>
              </a:avLst>
            </a:prstGeom>
            <a:solidFill>
              <a:srgbClr val="F0F6E9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9818751" y="3513772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全部取出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0187283" y="4123849"/>
              <a:ext cx="332783" cy="7762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39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62000" y="5591175"/>
            <a:ext cx="10668000" cy="609600"/>
            <a:chOff x="762000" y="5591175"/>
            <a:chExt cx="10668000" cy="609600"/>
          </a:xfrm>
        </p:grpSpPr>
        <p:sp>
          <p:nvSpPr>
            <p:cNvPr id="30" name="Rectangle 30"/>
            <p:cNvSpPr/>
            <p:nvPr/>
          </p:nvSpPr>
          <p:spPr>
            <a:xfrm>
              <a:off x="762000" y="5591175"/>
              <a:ext cx="10668000" cy="609600"/>
            </a:xfrm>
            <a:prstGeom prst="roundRect">
              <a:avLst>
                <a:gd name="adj" fmla="val 12500"/>
              </a:avLst>
            </a:prstGeom>
            <a:solidFill>
              <a:srgbClr val="EEF4FB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990219" y="5771198"/>
              <a:ext cx="642896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用变量保存当前余额：读取旧值 → 算出新值 → 存回去。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给“当前余额”留一个有名字的位置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认识变量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57438"/>
            <a:ext cx="10298430" cy="878205"/>
            <a:chOff x="941070" y="2357438"/>
            <a:chExt cx="10298430" cy="878205"/>
          </a:xfrm>
        </p:grpSpPr>
        <p:sp>
          <p:nvSpPr>
            <p:cNvPr id="8" name="TextBox 8"/>
            <p:cNvSpPr/>
            <p:nvPr/>
          </p:nvSpPr>
          <p:spPr>
            <a:xfrm>
              <a:off x="941070" y="235743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账本上的栏目一直叫“余额”，里面记的数字却会变。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41070" y="279558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程序也能这样做：给保存数据的位置起名，靠这个名字找到它。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619250" y="3600450"/>
            <a:ext cx="9620250" cy="1141476"/>
            <a:chOff x="1619250" y="3600450"/>
            <a:chExt cx="9620250" cy="1141476"/>
          </a:xfrm>
        </p:grpSpPr>
        <p:sp>
          <p:nvSpPr>
            <p:cNvPr id="11" name="Rectangle 11"/>
            <p:cNvSpPr/>
            <p:nvPr/>
          </p:nvSpPr>
          <p:spPr>
            <a:xfrm>
              <a:off x="1619250" y="3600450"/>
              <a:ext cx="2190750" cy="1095375"/>
            </a:xfrm>
            <a:prstGeom prst="roundRect">
              <a:avLst>
                <a:gd name="adj" fmla="val 8696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2159756" y="3773805"/>
              <a:ext cx="110973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balance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401043" y="4213860"/>
              <a:ext cx="62716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100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596384" y="3966210"/>
              <a:ext cx="22734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→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000750" y="3600450"/>
              <a:ext cx="2190750" cy="1095375"/>
            </a:xfrm>
            <a:prstGeom prst="roundRect">
              <a:avLst>
                <a:gd name="adj" fmla="val 8696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541256" y="3773805"/>
              <a:ext cx="110973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balance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782543" y="4213860"/>
              <a:ext cx="62716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110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8676132" y="3697605"/>
              <a:ext cx="256336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名字仍然不变。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8676132" y="4183380"/>
              <a:ext cx="256336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保存的数变了。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41070" y="5291138"/>
            <a:ext cx="10298430" cy="878205"/>
            <a:chOff x="941070" y="5291138"/>
            <a:chExt cx="10298430" cy="878205"/>
          </a:xfrm>
        </p:grpSpPr>
        <p:sp>
          <p:nvSpPr>
            <p:cNvPr id="21" name="TextBox 21"/>
            <p:cNvSpPr/>
            <p:nvPr/>
          </p:nvSpPr>
          <p:spPr>
            <a:xfrm>
              <a:off x="941070" y="529113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这样的记录叫作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变量</a:t>
              </a:r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。通过变量名，可以读取或更新它的值。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941070" y="572928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balance 的意思是“余额”。图中的格子示意程序在内存里保存数据。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先看要存的数：是整数，还是小数？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594866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选择数据类型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41070" y="2405062"/>
            <a:ext cx="10298430" cy="1062800"/>
            <a:chOff x="941070" y="2405062"/>
            <a:chExt cx="10298430" cy="1062800"/>
          </a:xfrm>
        </p:grpSpPr>
        <p:sp>
          <p:nvSpPr>
            <p:cNvPr id="8" name="TextBox 8"/>
            <p:cNvSpPr/>
            <p:nvPr/>
          </p:nvSpPr>
          <p:spPr>
            <a:xfrm>
              <a:off x="941070" y="240506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买一袋苹果，要记“12 个”，也要记“每个 2.5 元”。</a:t>
              </a:r>
            </a:p>
          </p:txBody>
        </p:sp>
        <p:sp>
          <p:nvSpPr>
            <p:cNvPr id="9" name="Line 9"/>
            <p:cNvSpPr/>
            <p:nvPr/>
          </p:nvSpPr>
          <p:spPr>
            <a:xfrm>
              <a:off x="952500" y="2952750"/>
              <a:ext cx="9525" cy="400050"/>
            </a:xfrm>
            <a:custGeom>
              <a:avLst/>
              <a:gdLst/>
              <a:ahLst/>
              <a:cxnLst/>
              <a:rect l="l" t="t" r="r" b="b"/>
              <a:pathLst>
                <a:path w="9525" h="400050">
                  <a:moveTo>
                    <a:pt x="0" y="0"/>
                  </a:moveTo>
                  <a:lnTo>
                    <a:pt x="0" y="400050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10" name="TextBox 10"/>
            <p:cNvSpPr/>
            <p:nvPr/>
          </p:nvSpPr>
          <p:spPr>
            <a:xfrm>
              <a:off x="1187958" y="2998470"/>
              <a:ext cx="51937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int：记录整数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980682" y="3030855"/>
              <a:ext cx="425881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例如 12、100。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41070" y="3867150"/>
            <a:ext cx="10298430" cy="1219962"/>
            <a:chOff x="941070" y="3867150"/>
            <a:chExt cx="10298430" cy="1219962"/>
          </a:xfrm>
        </p:grpSpPr>
        <p:sp>
          <p:nvSpPr>
            <p:cNvPr id="13" name="Line 13"/>
            <p:cNvSpPr/>
            <p:nvPr/>
          </p:nvSpPr>
          <p:spPr>
            <a:xfrm>
              <a:off x="952500" y="3867150"/>
              <a:ext cx="10277475" cy="9525"/>
            </a:xfrm>
            <a:custGeom>
              <a:avLst/>
              <a:gdLst/>
              <a:ahLst/>
              <a:cxnLst/>
              <a:rect l="l" t="t" r="r" b="b"/>
              <a:pathLst>
                <a:path w="10277475" h="9525">
                  <a:moveTo>
                    <a:pt x="0" y="0"/>
                  </a:moveTo>
                  <a:lnTo>
                    <a:pt x="10277475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4" name="TextBox 14"/>
            <p:cNvSpPr/>
            <p:nvPr/>
          </p:nvSpPr>
          <p:spPr>
            <a:xfrm>
              <a:off x="941070" y="402431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完整苹果的数量按整数记；单价还得能记录小数。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952500" y="4572000"/>
              <a:ext cx="9525" cy="400050"/>
            </a:xfrm>
            <a:custGeom>
              <a:avLst/>
              <a:gdLst/>
              <a:ahLst/>
              <a:cxnLst/>
              <a:rect l="l" t="t" r="r" b="b"/>
              <a:pathLst>
                <a:path w="9525" h="400050">
                  <a:moveTo>
                    <a:pt x="0" y="0"/>
                  </a:moveTo>
                  <a:lnTo>
                    <a:pt x="0" y="400050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16" name="TextBox 16"/>
            <p:cNvSpPr/>
            <p:nvPr/>
          </p:nvSpPr>
          <p:spPr>
            <a:xfrm>
              <a:off x="1187958" y="4617720"/>
              <a:ext cx="51937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double：记录浮点数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6980682" y="4650105"/>
              <a:ext cx="425881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例如 2.5、100.5。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41070" y="5519738"/>
            <a:ext cx="10298430" cy="791146"/>
            <a:chOff x="941070" y="5519738"/>
            <a:chExt cx="10298430" cy="791146"/>
          </a:xfrm>
        </p:grpSpPr>
        <p:sp>
          <p:nvSpPr>
            <p:cNvPr id="19" name="TextBox 19"/>
            <p:cNvSpPr/>
            <p:nvPr/>
          </p:nvSpPr>
          <p:spPr>
            <a:xfrm>
              <a:off x="941070" y="551973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这就是选择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数据类型</a:t>
              </a:r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：告诉程序，准备用它保存哪类数。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943356" y="5958840"/>
              <a:ext cx="1029614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回到账本：本题按整元记账，余额先用 int 保存。其他类型后面再看。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1-8 存钱：把最初的 100 元记下来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594866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定义与初始化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1070" y="2357438"/>
            <a:ext cx="10298430" cy="440055"/>
            <a:chOff x="941070" y="2357438"/>
            <a:chExt cx="10298430" cy="440055"/>
          </a:xfrm>
        </p:grpSpPr>
        <p:sp>
          <p:nvSpPr>
            <p:cNvPr id="8" name="TextBox 8"/>
            <p:cNvSpPr/>
            <p:nvPr/>
          </p:nvSpPr>
          <p:spPr>
            <a:xfrm>
              <a:off x="941070" y="235743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已经选好 int。再取名 balance，并把起始余额 100 放进去。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57250" y="3213735"/>
            <a:ext cx="9358122" cy="1408938"/>
            <a:chOff x="857250" y="3213735"/>
            <a:chExt cx="9358122" cy="1408938"/>
          </a:xfrm>
        </p:grpSpPr>
        <p:sp>
          <p:nvSpPr>
            <p:cNvPr id="10" name="TextBox 10"/>
            <p:cNvSpPr txBox="1"/>
            <p:nvPr/>
          </p:nvSpPr>
          <p:spPr>
            <a:xfrm>
              <a:off x="1576959" y="3213735"/>
              <a:ext cx="62716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729609" y="3213735"/>
              <a:ext cx="1426807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balance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806184" y="3213735"/>
              <a:ext cx="102698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= 100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539859" y="3213735"/>
              <a:ext cx="22734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;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1885950" y="3705225"/>
              <a:ext cx="9525" cy="314325"/>
            </a:xfrm>
            <a:custGeom>
              <a:avLst/>
              <a:gdLst/>
              <a:ahLst/>
              <a:cxnLst/>
              <a:rect l="l" t="t" r="r" b="b"/>
              <a:pathLst>
                <a:path w="9525" h="314325">
                  <a:moveTo>
                    <a:pt x="0" y="0"/>
                  </a:moveTo>
                  <a:lnTo>
                    <a:pt x="0" y="314325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15" name="Line 15"/>
            <p:cNvSpPr/>
            <p:nvPr/>
          </p:nvSpPr>
          <p:spPr>
            <a:xfrm>
              <a:off x="4448175" y="3705225"/>
              <a:ext cx="9525" cy="314325"/>
            </a:xfrm>
            <a:custGeom>
              <a:avLst/>
              <a:gdLst/>
              <a:ahLst/>
              <a:cxnLst/>
              <a:rect l="l" t="t" r="r" b="b"/>
              <a:pathLst>
                <a:path w="9525" h="314325">
                  <a:moveTo>
                    <a:pt x="0" y="0"/>
                  </a:moveTo>
                  <a:lnTo>
                    <a:pt x="0" y="314325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16" name="Line 16"/>
            <p:cNvSpPr/>
            <p:nvPr/>
          </p:nvSpPr>
          <p:spPr>
            <a:xfrm>
              <a:off x="7362825" y="3705225"/>
              <a:ext cx="9525" cy="314325"/>
            </a:xfrm>
            <a:custGeom>
              <a:avLst/>
              <a:gdLst/>
              <a:ahLst/>
              <a:cxnLst/>
              <a:rect l="l" t="t" r="r" b="b"/>
              <a:pathLst>
                <a:path w="9525" h="314325">
                  <a:moveTo>
                    <a:pt x="0" y="0"/>
                  </a:moveTo>
                  <a:lnTo>
                    <a:pt x="0" y="314325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17" name="Line 17"/>
            <p:cNvSpPr/>
            <p:nvPr/>
          </p:nvSpPr>
          <p:spPr>
            <a:xfrm>
              <a:off x="9639300" y="3705225"/>
              <a:ext cx="9525" cy="314325"/>
            </a:xfrm>
            <a:custGeom>
              <a:avLst/>
              <a:gdLst/>
              <a:ahLst/>
              <a:cxnLst/>
              <a:rect l="l" t="t" r="r" b="b"/>
              <a:pathLst>
                <a:path w="9525" h="314325">
                  <a:moveTo>
                    <a:pt x="0" y="0"/>
                  </a:moveTo>
                  <a:lnTo>
                    <a:pt x="0" y="314325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18" name="TextBox 18"/>
            <p:cNvSpPr/>
            <p:nvPr/>
          </p:nvSpPr>
          <p:spPr>
            <a:xfrm>
              <a:off x="857250" y="4211955"/>
              <a:ext cx="205740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用整数记录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3209925" y="4211955"/>
              <a:ext cx="247650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名字叫 balance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6124575" y="4211955"/>
              <a:ext cx="247650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起始值是 100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9063228" y="4211955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结束本句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33450" y="5095875"/>
            <a:ext cx="3515201" cy="482918"/>
            <a:chOff x="933450" y="5095875"/>
            <a:chExt cx="3515201" cy="482918"/>
          </a:xfrm>
        </p:grpSpPr>
        <p:sp>
          <p:nvSpPr>
            <p:cNvPr id="23" name="Line 23"/>
            <p:cNvSpPr/>
            <p:nvPr/>
          </p:nvSpPr>
          <p:spPr>
            <a:xfrm>
              <a:off x="933450" y="5095875"/>
              <a:ext cx="9525" cy="361950"/>
            </a:xfrm>
            <a:custGeom>
              <a:avLst/>
              <a:gdLst/>
              <a:ahLst/>
              <a:cxnLst/>
              <a:rect l="l" t="t" r="r" b="b"/>
              <a:pathLst>
                <a:path w="9525" h="361950">
                  <a:moveTo>
                    <a:pt x="0" y="0"/>
                  </a:moveTo>
                  <a:lnTo>
                    <a:pt x="0" y="361950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1169670" y="5138738"/>
              <a:ext cx="327898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类型 变量名 = 初始值;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941070" y="5862638"/>
            <a:ext cx="10298430" cy="440055"/>
            <a:chOff x="941070" y="5862638"/>
            <a:chExt cx="10298430" cy="440055"/>
          </a:xfrm>
        </p:grpSpPr>
        <p:sp>
          <p:nvSpPr>
            <p:cNvPr id="26" name="TextBox 26"/>
            <p:cNvSpPr/>
            <p:nvPr/>
          </p:nvSpPr>
          <p:spPr>
            <a:xfrm>
              <a:off x="941070" y="586263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定义变量时给出初始值</a:t>
              </a:r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，叫作初始化。账本也得有个确定的起点。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写出变量名，屏幕上会显示什么？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读取变量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1070" y="2405062"/>
            <a:ext cx="10298430" cy="440055"/>
            <a:chOff x="941070" y="2405062"/>
            <a:chExt cx="10298430" cy="440055"/>
          </a:xfrm>
        </p:grpSpPr>
        <p:sp>
          <p:nvSpPr>
            <p:cNvPr id="8" name="TextBox 8"/>
            <p:cNvSpPr/>
            <p:nvPr/>
          </p:nvSpPr>
          <p:spPr>
            <a:xfrm>
              <a:off x="941070" y="240506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已定义 int balance = 100;　分别运行下面两句，先猜猜输出。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33450" y="3305175"/>
            <a:ext cx="3458413" cy="1467612"/>
            <a:chOff x="933450" y="3305175"/>
            <a:chExt cx="3458413" cy="1467612"/>
          </a:xfrm>
        </p:grpSpPr>
        <p:sp>
          <p:nvSpPr>
            <p:cNvPr id="10" name="Line 10"/>
            <p:cNvSpPr/>
            <p:nvPr/>
          </p:nvSpPr>
          <p:spPr>
            <a:xfrm>
              <a:off x="933450" y="3305175"/>
              <a:ext cx="9525" cy="1390650"/>
            </a:xfrm>
            <a:custGeom>
              <a:avLst/>
              <a:gdLst/>
              <a:ahLst/>
              <a:cxnLst/>
              <a:rect l="l" t="t" r="r" b="b"/>
              <a:pathLst>
                <a:path w="9525" h="1390650">
                  <a:moveTo>
                    <a:pt x="0" y="0"/>
                  </a:moveTo>
                  <a:lnTo>
                    <a:pt x="0" y="1390650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168908" y="3369945"/>
              <a:ext cx="286755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balance;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68908" y="4303395"/>
              <a:ext cx="322295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"balance";</a:t>
              </a:r>
            </a:p>
          </p:txBody>
        </p:sp>
      </p:grpSp>
      <p:grpSp>
        <p:nvGrpSpPr>
          <p:cNvPr id="26" name="Group 12"/>
          <p:cNvGrpSpPr/>
          <p:nvPr/>
        </p:nvGrpSpPr>
        <p:grpSpPr>
          <a:xfrm>
            <a:off x="7550658" y="3369945"/>
            <a:ext cx="3688842" cy="469392"/>
            <a:chOff x="7550658" y="3369945"/>
            <a:chExt cx="3688842" cy="469392"/>
          </a:xfrm>
        </p:grpSpPr>
        <p:sp>
          <p:nvSpPr>
            <p:cNvPr id="14" name="TextBox 14"/>
            <p:cNvSpPr/>
            <p:nvPr/>
          </p:nvSpPr>
          <p:spPr>
            <a:xfrm>
              <a:off x="7550658" y="3369945"/>
              <a:ext cx="368884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40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100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8819769" y="3418522"/>
              <a:ext cx="24197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读取保存的值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550658" y="4303395"/>
            <a:ext cx="3688842" cy="469392"/>
            <a:chOff x="7550658" y="4303395"/>
            <a:chExt cx="3688842" cy="469392"/>
          </a:xfrm>
        </p:grpSpPr>
        <p:sp>
          <p:nvSpPr>
            <p:cNvPr id="16" name="TextBox 16"/>
            <p:cNvSpPr/>
            <p:nvPr/>
          </p:nvSpPr>
          <p:spPr>
            <a:xfrm>
              <a:off x="7550658" y="4303395"/>
              <a:ext cx="368884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40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balance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9172194" y="4351972"/>
              <a:ext cx="20673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显示字母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41070" y="5357812"/>
            <a:ext cx="10298430" cy="878205"/>
            <a:chOff x="941070" y="5357812"/>
            <a:chExt cx="10298430" cy="878205"/>
          </a:xfrm>
        </p:grpSpPr>
        <p:sp>
          <p:nvSpPr>
            <p:cNvPr id="19" name="TextBox 19"/>
            <p:cNvSpPr/>
            <p:nvPr/>
          </p:nvSpPr>
          <p:spPr>
            <a:xfrm>
              <a:off x="941070" y="535781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有双引号，显示字母 balance；没有引号，就读取这个变量的值。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941070" y="579596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读一次，数据还在。再输出 balance，仍然是 </a:t>
              </a:r>
              <a:r>
                <a:rPr lang="en-US" sz="22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100</a:t>
              </a:r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1-8 存钱：怎样把余额改成 110？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变量赋值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57438"/>
            <a:ext cx="10298430" cy="805070"/>
            <a:chOff x="941070" y="2357438"/>
            <a:chExt cx="10298430" cy="805070"/>
          </a:xfrm>
        </p:grpSpPr>
        <p:sp>
          <p:nvSpPr>
            <p:cNvPr id="8" name="TextBox 8"/>
            <p:cNvSpPr/>
            <p:nvPr/>
          </p:nvSpPr>
          <p:spPr>
            <a:xfrm>
              <a:off x="941070" y="235743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原来记着 100，存钱后应记 110。</a:t>
              </a:r>
              <a:r>
                <a:rPr lang="zh-CN" altLang="en-US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只需要执行 </a:t>
              </a:r>
              <a:r>
                <a:rPr lang="zh-CN" alt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balance = 110;</a:t>
              </a:r>
            </a:p>
            <a:p>
              <a:pPr algn="l"/>
              <a:endParaRPr lang="zh-CN" sz="2250" dirty="0">
                <a:solidFill>
                  <a:srgbClr val="202124"/>
                </a:solidFill>
                <a:latin typeface="Consolas"/>
                <a:ea typeface="Microsoft YaHei"/>
                <a:cs typeface="Consolas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10834" y="2747010"/>
              <a:ext cx="65" cy="41549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endParaRPr lang="zh-CN" sz="27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504950" y="3619500"/>
            <a:ext cx="8077200" cy="1093851"/>
            <a:chOff x="1504950" y="3619500"/>
            <a:chExt cx="8077200" cy="1093851"/>
          </a:xfrm>
        </p:grpSpPr>
        <p:sp>
          <p:nvSpPr>
            <p:cNvPr id="11" name="Rectangle 11"/>
            <p:cNvSpPr/>
            <p:nvPr/>
          </p:nvSpPr>
          <p:spPr>
            <a:xfrm>
              <a:off x="1504950" y="3619500"/>
              <a:ext cx="2362200" cy="1047750"/>
            </a:xfrm>
            <a:prstGeom prst="roundRect">
              <a:avLst>
                <a:gd name="adj" fmla="val 9091"/>
              </a:avLst>
            </a:prstGeom>
            <a:solidFill>
              <a:schemeClr val="lt2"/>
            </a:solidFill>
            <a:ln w="9525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2131181" y="3773805"/>
              <a:ext cx="110973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balance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372468" y="4185285"/>
              <a:ext cx="62716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100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301234" y="3956685"/>
              <a:ext cx="22734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→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7219950" y="3619500"/>
              <a:ext cx="2362200" cy="1047750"/>
            </a:xfrm>
            <a:prstGeom prst="roundRect">
              <a:avLst>
                <a:gd name="adj" fmla="val 9091"/>
              </a:avLst>
            </a:prstGeom>
            <a:solidFill>
              <a:schemeClr val="lt2"/>
            </a:solidFill>
            <a:ln w="9525">
              <a:solidFill>
                <a:schemeClr val="accent1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7846181" y="3773805"/>
              <a:ext cx="110973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balance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087468" y="4185285"/>
              <a:ext cx="62716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110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41070" y="5148262"/>
            <a:ext cx="10298430" cy="1200722"/>
            <a:chOff x="941070" y="5148262"/>
            <a:chExt cx="10298430" cy="1200722"/>
          </a:xfrm>
        </p:grpSpPr>
        <p:sp>
          <p:nvSpPr>
            <p:cNvPr id="19" name="TextBox 19"/>
            <p:cNvSpPr/>
            <p:nvPr/>
          </p:nvSpPr>
          <p:spPr>
            <a:xfrm>
              <a:off x="941070" y="514826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这里的 = 叫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赋值运算符</a:t>
              </a:r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：先取右边的值，再写入左边的变量。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941070" y="555783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写入 110 后，原来的 100 就被替换了。这里的 = 表示一次操作。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943356" y="5996940"/>
              <a:ext cx="1029614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左边要能接收新值。110 = balance; 不合法，数字 110 不能被改写。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1-8 存钱：新余额能由程序自己算吗</a:t>
            </a:r>
            <a:r>
              <a:rPr lang="zh-CN" altLang="en-US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，不自己写</a:t>
            </a:r>
            <a:r>
              <a:rPr lang="en-US" alt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=110</a:t>
            </a:r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594866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自己更新自己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1070" y="2366962"/>
            <a:ext cx="10298430" cy="440055"/>
            <a:chOff x="941070" y="2366962"/>
            <a:chExt cx="10298430" cy="440055"/>
          </a:xfrm>
        </p:grpSpPr>
        <p:sp>
          <p:nvSpPr>
            <p:cNvPr id="8" name="TextBox 8"/>
            <p:cNvSpPr/>
            <p:nvPr/>
          </p:nvSpPr>
          <p:spPr>
            <a:xfrm>
              <a:off x="941070" y="236696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不必先</a:t>
              </a:r>
              <a:r>
                <a:rPr lang="zh-CN" altLang="en-US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自己赋值</a:t>
              </a:r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出 110。</a:t>
              </a:r>
              <a:r>
                <a:rPr lang="zh-CN" altLang="en-US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可以</a:t>
              </a:r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更新写成 balance = balance + 10;。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40308" y="3179445"/>
            <a:ext cx="10299192" cy="469392"/>
            <a:chOff x="940308" y="3179445"/>
            <a:chExt cx="10299192" cy="469392"/>
          </a:xfrm>
        </p:grpSpPr>
        <p:sp>
          <p:nvSpPr>
            <p:cNvPr id="10" name="TextBox 10"/>
            <p:cNvSpPr/>
            <p:nvPr/>
          </p:nvSpPr>
          <p:spPr>
            <a:xfrm>
              <a:off x="940308" y="3179445"/>
              <a:ext cx="102991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① 读取右边的 balance，拿到旧余额 </a:t>
              </a:r>
              <a:r>
                <a:rPr lang="en-US" sz="240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100</a:t>
              </a:r>
              <a:r>
                <a:rPr lang="zh-CN" sz="24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40308" y="4027170"/>
            <a:ext cx="10299192" cy="469392"/>
            <a:chOff x="940308" y="4027170"/>
            <a:chExt cx="10299192" cy="469392"/>
          </a:xfrm>
        </p:grpSpPr>
        <p:sp>
          <p:nvSpPr>
            <p:cNvPr id="12" name="TextBox 12"/>
            <p:cNvSpPr/>
            <p:nvPr/>
          </p:nvSpPr>
          <p:spPr>
            <a:xfrm>
              <a:off x="940308" y="4027170"/>
              <a:ext cx="102991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② 计算 100 + 10，得到新余额 </a:t>
              </a:r>
              <a:r>
                <a:rPr lang="en-US" sz="240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110</a:t>
              </a:r>
              <a:r>
                <a:rPr lang="zh-CN" sz="24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40308" y="4874895"/>
            <a:ext cx="10299192" cy="469392"/>
            <a:chOff x="940308" y="4874895"/>
            <a:chExt cx="10299192" cy="469392"/>
          </a:xfrm>
        </p:grpSpPr>
        <p:sp>
          <p:nvSpPr>
            <p:cNvPr id="14" name="TextBox 14"/>
            <p:cNvSpPr/>
            <p:nvPr/>
          </p:nvSpPr>
          <p:spPr>
            <a:xfrm>
              <a:off x="940308" y="4874895"/>
              <a:ext cx="102991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③ 把 110 写回左边的 balance，替换旧的 100。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41832" y="5734050"/>
            <a:ext cx="10297668" cy="565023"/>
            <a:chOff x="941832" y="5734050"/>
            <a:chExt cx="10297668" cy="565023"/>
          </a:xfrm>
        </p:grpSpPr>
        <p:sp>
          <p:nvSpPr>
            <p:cNvPr id="16" name="Line 16"/>
            <p:cNvSpPr/>
            <p:nvPr/>
          </p:nvSpPr>
          <p:spPr>
            <a:xfrm>
              <a:off x="952500" y="573405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TextBox 17"/>
            <p:cNvSpPr/>
            <p:nvPr/>
          </p:nvSpPr>
          <p:spPr>
            <a:xfrm>
              <a:off x="941832" y="5888355"/>
              <a:ext cx="1029766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右边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读旧值</a:t>
              </a:r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，左边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收新值</a:t>
              </a:r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，按顺序完成。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只写 num + 1;，变量会自己变吗？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594866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比较两段代码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33450" y="2495550"/>
            <a:ext cx="2258187" cy="1521143"/>
            <a:chOff x="933450" y="2495550"/>
            <a:chExt cx="2258187" cy="1521143"/>
          </a:xfrm>
        </p:grpSpPr>
        <p:sp>
          <p:nvSpPr>
            <p:cNvPr id="8" name="Line 8"/>
            <p:cNvSpPr/>
            <p:nvPr/>
          </p:nvSpPr>
          <p:spPr>
            <a:xfrm>
              <a:off x="933450" y="2495550"/>
              <a:ext cx="9525" cy="1447800"/>
            </a:xfrm>
            <a:custGeom>
              <a:avLst/>
              <a:gdLst/>
              <a:ahLst/>
              <a:cxnLst/>
              <a:rect l="l" t="t" r="r" b="b"/>
              <a:pathLst>
                <a:path w="9525" h="1447800">
                  <a:moveTo>
                    <a:pt x="0" y="0"/>
                  </a:moveTo>
                  <a:lnTo>
                    <a:pt x="0" y="1447800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69670" y="2528888"/>
              <a:ext cx="202196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num = 0;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69670" y="3052762"/>
              <a:ext cx="135559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num + 1;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69670" y="3576638"/>
              <a:ext cx="202196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num;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286500" y="2495550"/>
            <a:ext cx="2591372" cy="1521143"/>
            <a:chOff x="6286500" y="2495550"/>
            <a:chExt cx="2591372" cy="1521143"/>
          </a:xfrm>
        </p:grpSpPr>
        <p:sp>
          <p:nvSpPr>
            <p:cNvPr id="13" name="Line 13"/>
            <p:cNvSpPr/>
            <p:nvPr/>
          </p:nvSpPr>
          <p:spPr>
            <a:xfrm>
              <a:off x="6286500" y="2495550"/>
              <a:ext cx="9525" cy="1447800"/>
            </a:xfrm>
            <a:custGeom>
              <a:avLst/>
              <a:gdLst/>
              <a:ahLst/>
              <a:cxnLst/>
              <a:rect l="l" t="t" r="r" b="b"/>
              <a:pathLst>
                <a:path w="9525" h="1447800">
                  <a:moveTo>
                    <a:pt x="0" y="0"/>
                  </a:moveTo>
                  <a:lnTo>
                    <a:pt x="0" y="1447800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6522720" y="2528888"/>
              <a:ext cx="202196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num = 0;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522720" y="3052762"/>
              <a:ext cx="23551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num = num + 1;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522720" y="3576638"/>
              <a:ext cx="202196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num;</a:t>
              </a:r>
            </a:p>
          </p:txBody>
        </p:sp>
      </p:grpSp>
      <p:grpSp>
        <p:nvGrpSpPr>
          <p:cNvPr id="23" name="Group 9"/>
          <p:cNvGrpSpPr/>
          <p:nvPr/>
        </p:nvGrpSpPr>
        <p:grpSpPr>
          <a:xfrm>
            <a:off x="1168908" y="4503420"/>
            <a:ext cx="4831842" cy="469392"/>
            <a:chOff x="1168908" y="4503420"/>
            <a:chExt cx="4831842" cy="469392"/>
          </a:xfrm>
        </p:grpSpPr>
        <p:sp>
          <p:nvSpPr>
            <p:cNvPr id="18" name="TextBox 18"/>
            <p:cNvSpPr/>
            <p:nvPr/>
          </p:nvSpPr>
          <p:spPr>
            <a:xfrm>
              <a:off x="1168908" y="4503420"/>
              <a:ext cx="483184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输出 </a:t>
              </a:r>
              <a:r>
                <a:rPr lang="en-US" sz="240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0</a:t>
              </a:r>
              <a:r>
                <a:rPr lang="zh-CN" sz="24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，还保存着旧值。</a:t>
              </a:r>
            </a:p>
          </p:txBody>
        </p:sp>
      </p:grpSp>
      <p:grpSp>
        <p:nvGrpSpPr>
          <p:cNvPr id="24" name="Group 11"/>
          <p:cNvGrpSpPr/>
          <p:nvPr/>
        </p:nvGrpSpPr>
        <p:grpSpPr>
          <a:xfrm>
            <a:off x="6521958" y="4503420"/>
            <a:ext cx="4717542" cy="469392"/>
            <a:chOff x="6521958" y="4503420"/>
            <a:chExt cx="4717542" cy="469392"/>
          </a:xfrm>
        </p:grpSpPr>
        <p:sp>
          <p:nvSpPr>
            <p:cNvPr id="19" name="TextBox 19"/>
            <p:cNvSpPr/>
            <p:nvPr/>
          </p:nvSpPr>
          <p:spPr>
            <a:xfrm>
              <a:off x="6521958" y="4503420"/>
              <a:ext cx="471754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输出 </a:t>
              </a:r>
              <a:r>
                <a:rPr lang="en-US" sz="240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1</a:t>
              </a:r>
              <a:r>
                <a:rPr lang="zh-CN" sz="24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，新值已写回。</a:t>
              </a:r>
            </a:p>
          </p:txBody>
        </p:sp>
      </p:grpSp>
      <p:grpSp>
        <p:nvGrpSpPr>
          <p:cNvPr id="25" name="Group 15"/>
          <p:cNvGrpSpPr/>
          <p:nvPr/>
        </p:nvGrpSpPr>
        <p:grpSpPr>
          <a:xfrm>
            <a:off x="941070" y="5472112"/>
            <a:ext cx="10298430" cy="859155"/>
            <a:chOff x="941070" y="5472112"/>
            <a:chExt cx="10298430" cy="859155"/>
          </a:xfrm>
        </p:grpSpPr>
        <p:sp>
          <p:nvSpPr>
            <p:cNvPr id="21" name="TextBox 21"/>
            <p:cNvSpPr/>
            <p:nvPr/>
          </p:nvSpPr>
          <p:spPr>
            <a:xfrm>
              <a:off x="941070" y="547211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两段分别运行。左边算出了 1，却没有用赋值把它记进 num。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941070" y="589121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算出结果之后，还要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存回变量</a:t>
              </a:r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，下一句才读得到新值。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从另一个变量取数，谁会发生变化？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332357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读取与写入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33450" y="2352675"/>
            <a:ext cx="4090702" cy="902018"/>
            <a:chOff x="933450" y="2352675"/>
            <a:chExt cx="4090702" cy="902018"/>
          </a:xfrm>
        </p:grpSpPr>
        <p:sp>
          <p:nvSpPr>
            <p:cNvPr id="8" name="Line 8"/>
            <p:cNvSpPr/>
            <p:nvPr/>
          </p:nvSpPr>
          <p:spPr>
            <a:xfrm>
              <a:off x="933450" y="2352675"/>
              <a:ext cx="9525" cy="762000"/>
            </a:xfrm>
            <a:custGeom>
              <a:avLst/>
              <a:gdLst/>
              <a:ahLst/>
              <a:cxnLst/>
              <a:rect l="l" t="t" r="r" b="b"/>
              <a:pathLst>
                <a:path w="9525" h="762000">
                  <a:moveTo>
                    <a:pt x="0" y="0"/>
                  </a:moveTo>
                  <a:lnTo>
                    <a:pt x="0" y="762000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69670" y="2405062"/>
              <a:ext cx="385448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num1 = 1, num2 = 2;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69670" y="2814638"/>
              <a:ext cx="268833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num1 = num2 + 7;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33500" y="3686175"/>
            <a:ext cx="9029700" cy="1000887"/>
            <a:chOff x="1333500" y="3686175"/>
            <a:chExt cx="9029700" cy="1000887"/>
          </a:xfrm>
        </p:grpSpPr>
        <p:sp>
          <p:nvSpPr>
            <p:cNvPr id="12" name="Rectangle 12"/>
            <p:cNvSpPr/>
            <p:nvPr/>
          </p:nvSpPr>
          <p:spPr>
            <a:xfrm>
              <a:off x="1333500" y="3686175"/>
              <a:ext cx="2305050" cy="971550"/>
            </a:xfrm>
            <a:prstGeom prst="roundRect">
              <a:avLst>
                <a:gd name="adj" fmla="val 8824"/>
              </a:avLst>
            </a:prstGeom>
            <a:solidFill>
              <a:schemeClr val="lt2"/>
            </a:solidFill>
            <a:ln w="9525">
              <a:solidFill>
                <a:schemeClr val="accent1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2164385" y="3821430"/>
              <a:ext cx="64328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num1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029587" y="4217670"/>
              <a:ext cx="91287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 → 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9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732020" y="4043362"/>
              <a:ext cx="152219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← 2 + 7 ←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8058150" y="3686175"/>
              <a:ext cx="2305050" cy="971550"/>
            </a:xfrm>
            <a:prstGeom prst="roundRect">
              <a:avLst>
                <a:gd name="adj" fmla="val 8824"/>
              </a:avLst>
            </a:prstGeom>
            <a:solidFill>
              <a:schemeClr val="lt2"/>
            </a:solidFill>
            <a:ln w="9525">
              <a:solidFill>
                <a:schemeClr val="accent1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8889035" y="3821430"/>
              <a:ext cx="64328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num2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109634" y="4217670"/>
              <a:ext cx="20208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41070" y="5214938"/>
            <a:ext cx="10298430" cy="887729"/>
            <a:chOff x="941070" y="5214938"/>
            <a:chExt cx="10298430" cy="887729"/>
          </a:xfrm>
        </p:grpSpPr>
        <p:sp>
          <p:nvSpPr>
            <p:cNvPr id="20" name="TextBox 20"/>
            <p:cNvSpPr/>
            <p:nvPr/>
          </p:nvSpPr>
          <p:spPr>
            <a:xfrm>
              <a:off x="941070" y="521493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num2 里是 2。读出它，加 7 得到 9，再把 9 写进 num1。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941070" y="566261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只更新了 num1。num2 被读过一次，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仍然保存 2</a:t>
              </a:r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第一次给值，和后来改值，有什么不同？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594866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比较两种写法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40308" y="2407920"/>
            <a:ext cx="10299192" cy="890778"/>
            <a:chOff x="940308" y="2407920"/>
            <a:chExt cx="10299192" cy="890778"/>
          </a:xfrm>
        </p:grpSpPr>
        <p:sp>
          <p:nvSpPr>
            <p:cNvPr id="8" name="TextBox 8"/>
            <p:cNvSpPr txBox="1"/>
            <p:nvPr/>
          </p:nvSpPr>
          <p:spPr>
            <a:xfrm>
              <a:off x="940308" y="2407920"/>
              <a:ext cx="233446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num = 23;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065520" y="2424112"/>
              <a:ext cx="517398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定义 num 的同时，给它 23。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066282" y="2887980"/>
              <a:ext cx="517321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这叫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40308" y="3590925"/>
            <a:ext cx="10299192" cy="1124712"/>
            <a:chOff x="940308" y="3590925"/>
            <a:chExt cx="10299192" cy="1124712"/>
          </a:xfrm>
        </p:grpSpPr>
        <p:sp>
          <p:nvSpPr>
            <p:cNvPr id="12" name="Line 12"/>
            <p:cNvSpPr/>
            <p:nvPr/>
          </p:nvSpPr>
          <p:spPr>
            <a:xfrm>
              <a:off x="952500" y="359092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40308" y="3769995"/>
              <a:ext cx="144597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num;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40308" y="4246245"/>
              <a:ext cx="162367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num = 23;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065520" y="3786188"/>
              <a:ext cx="517398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先定义 num，再执行赋值，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065520" y="4262438"/>
              <a:ext cx="517398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把 23 写进已有的变量。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41070" y="5157788"/>
            <a:ext cx="10298430" cy="897255"/>
            <a:chOff x="941070" y="5157788"/>
            <a:chExt cx="10298430" cy="897255"/>
          </a:xfrm>
        </p:grpSpPr>
        <p:sp>
          <p:nvSpPr>
            <p:cNvPr id="18" name="TextBox 18"/>
            <p:cNvSpPr/>
            <p:nvPr/>
          </p:nvSpPr>
          <p:spPr>
            <a:xfrm>
              <a:off x="941070" y="515778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两段分别执行完，num 都保存了 23，可以拿来使用。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941070" y="561498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以后改值写 num = 5;。同一范围里，不要再写 int 重复定义 num。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没写起始值，能直接拿来计算吗？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332357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初始化检查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57438"/>
            <a:ext cx="10298430" cy="868679"/>
            <a:chOff x="941070" y="2357438"/>
            <a:chExt cx="10298430" cy="868679"/>
          </a:xfrm>
        </p:grpSpPr>
        <p:sp>
          <p:nvSpPr>
            <p:cNvPr id="8" name="TextBox 8"/>
            <p:cNvSpPr/>
            <p:nvPr/>
          </p:nvSpPr>
          <p:spPr>
            <a:xfrm>
              <a:off x="941070" y="235743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若 main 中只有 int num;，程序还没从我们这里得到起始值。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41070" y="278606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先给它一个确定的值，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再读取、再计算</a:t>
              </a:r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，别猜它会不会是 0。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33450" y="3648075"/>
            <a:ext cx="3424333" cy="1035368"/>
            <a:chOff x="933450" y="3648075"/>
            <a:chExt cx="3424333" cy="1035368"/>
          </a:xfrm>
        </p:grpSpPr>
        <p:sp>
          <p:nvSpPr>
            <p:cNvPr id="11" name="Line 11"/>
            <p:cNvSpPr/>
            <p:nvPr/>
          </p:nvSpPr>
          <p:spPr>
            <a:xfrm>
              <a:off x="933450" y="3648075"/>
              <a:ext cx="9525" cy="895350"/>
            </a:xfrm>
            <a:custGeom>
              <a:avLst/>
              <a:gdLst/>
              <a:ahLst/>
              <a:cxnLst/>
              <a:rect l="l" t="t" r="r" b="b"/>
              <a:pathLst>
                <a:path w="9525" h="895350">
                  <a:moveTo>
                    <a:pt x="0" y="0"/>
                  </a:moveTo>
                  <a:lnTo>
                    <a:pt x="0" y="895350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169670" y="3719512"/>
              <a:ext cx="318811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a = 10, b = 20;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69670" y="4243388"/>
              <a:ext cx="23551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a, b = 20;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933057" y="3735705"/>
            <a:ext cx="4306443" cy="410718"/>
            <a:chOff x="6933057" y="3735705"/>
            <a:chExt cx="4306443" cy="410718"/>
          </a:xfrm>
        </p:grpSpPr>
        <p:sp>
          <p:nvSpPr>
            <p:cNvPr id="14" name="TextBox 14"/>
            <p:cNvSpPr/>
            <p:nvPr/>
          </p:nvSpPr>
          <p:spPr>
            <a:xfrm>
              <a:off x="6933057" y="3735705"/>
              <a:ext cx="430644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a 得到 10，b 得到 20。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6933057" y="4259580"/>
            <a:ext cx="4306443" cy="410718"/>
            <a:chOff x="6933057" y="4259580"/>
            <a:chExt cx="4306443" cy="410718"/>
          </a:xfrm>
        </p:grpSpPr>
        <p:sp>
          <p:nvSpPr>
            <p:cNvPr id="15" name="TextBox 15"/>
            <p:cNvSpPr/>
            <p:nvPr/>
          </p:nvSpPr>
          <p:spPr>
            <a:xfrm>
              <a:off x="6933057" y="4259580"/>
              <a:ext cx="430644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只有 b 得到 20。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41070" y="5224462"/>
            <a:ext cx="10298430" cy="887731"/>
            <a:chOff x="941070" y="5224462"/>
            <a:chExt cx="10298430" cy="887731"/>
          </a:xfrm>
        </p:grpSpPr>
        <p:sp>
          <p:nvSpPr>
            <p:cNvPr id="17" name="TextBox 17"/>
            <p:cNvSpPr/>
            <p:nvPr/>
          </p:nvSpPr>
          <p:spPr>
            <a:xfrm>
              <a:off x="941070" y="522446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用逗号可以一起定义几个同类型的变量。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941070" y="567213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但初始值要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各自检查</a:t>
              </a:r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：给 b 写了 20，并不等于也给 a 写了 20。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换个人读代码，还能看懂变量记了什么吗？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332357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给变量起名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66962"/>
            <a:ext cx="10298430" cy="887731"/>
            <a:chOff x="941070" y="2366962"/>
            <a:chExt cx="10298430" cy="887731"/>
          </a:xfrm>
        </p:grpSpPr>
        <p:sp>
          <p:nvSpPr>
            <p:cNvPr id="8" name="TextBox 8"/>
            <p:cNvSpPr/>
            <p:nvPr/>
          </p:nvSpPr>
          <p:spPr>
            <a:xfrm>
              <a:off x="941070" y="236696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鞋盒只写 A、B，找运动鞋时还得打开看看。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41070" y="281463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写上“运动鞋”“皮鞋”，看标签就知道该找哪一盒。变量名也一样。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21308" y="3722370"/>
            <a:ext cx="8039862" cy="1193292"/>
            <a:chOff x="1321308" y="3722370"/>
            <a:chExt cx="8039862" cy="1193292"/>
          </a:xfrm>
        </p:grpSpPr>
        <p:sp>
          <p:nvSpPr>
            <p:cNvPr id="11" name="TextBox 11"/>
            <p:cNvSpPr txBox="1"/>
            <p:nvPr/>
          </p:nvSpPr>
          <p:spPr>
            <a:xfrm>
              <a:off x="1321308" y="3722370"/>
              <a:ext cx="126827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balance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417570" y="3738562"/>
              <a:ext cx="6286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余额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636258" y="3722370"/>
              <a:ext cx="91287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count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732520" y="3738562"/>
              <a:ext cx="6286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数量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21308" y="4446270"/>
              <a:ext cx="91287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price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3417570" y="4462462"/>
              <a:ext cx="6286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单价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636258" y="4446270"/>
              <a:ext cx="55747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sum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732520" y="4462462"/>
              <a:ext cx="6286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总和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41070" y="5367338"/>
            <a:ext cx="10298430" cy="887729"/>
            <a:chOff x="941070" y="5367338"/>
            <a:chExt cx="10298430" cy="887729"/>
          </a:xfrm>
        </p:grpSpPr>
        <p:sp>
          <p:nvSpPr>
            <p:cNvPr id="20" name="TextBox 20"/>
            <p:cNvSpPr/>
            <p:nvPr/>
          </p:nvSpPr>
          <p:spPr>
            <a:xfrm>
              <a:off x="941070" y="536733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名字能说明用途就够了。英文不熟，用容易理解的拼音也可以。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941070" y="581501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意思清楚以后，还要检查拼写是否符合 C++ 的命名规则。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名字有含义，也要让编译器认得出来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332357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变量名规则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57438"/>
            <a:ext cx="10298430" cy="878205"/>
            <a:chOff x="941070" y="2357438"/>
            <a:chExt cx="10298430" cy="878205"/>
          </a:xfrm>
        </p:grpSpPr>
        <p:sp>
          <p:nvSpPr>
            <p:cNvPr id="8" name="TextBox 8"/>
            <p:cNvSpPr/>
            <p:nvPr/>
          </p:nvSpPr>
          <p:spPr>
            <a:xfrm>
              <a:off x="941070" y="235743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本课用英文字母、数字和下划线起名，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开头不能是数字</a:t>
              </a:r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41070" y="279558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count2、total_score 可以；2count、total-score 不符合这样的写法。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41070" y="3481388"/>
            <a:ext cx="10298430" cy="878205"/>
            <a:chOff x="941070" y="3481388"/>
            <a:chExt cx="10298430" cy="878205"/>
          </a:xfrm>
        </p:grpSpPr>
        <p:sp>
          <p:nvSpPr>
            <p:cNvPr id="11" name="TextBox 11"/>
            <p:cNvSpPr/>
            <p:nvPr/>
          </p:nvSpPr>
          <p:spPr>
            <a:xfrm>
              <a:off x="941070" y="348138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int、return 已有规定用途，叫作关键字，不能拿来给变量起名。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41070" y="391953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大小写要写准：score 和 Score 是两个名字。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41070" y="4543425"/>
            <a:ext cx="10298430" cy="654368"/>
            <a:chOff x="941070" y="4543425"/>
            <a:chExt cx="10298430" cy="654368"/>
          </a:xfrm>
        </p:grpSpPr>
        <p:sp>
          <p:nvSpPr>
            <p:cNvPr id="14" name="Line 14"/>
            <p:cNvSpPr/>
            <p:nvPr/>
          </p:nvSpPr>
          <p:spPr>
            <a:xfrm>
              <a:off x="952500" y="454342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5" name="TextBox 15"/>
            <p:cNvSpPr/>
            <p:nvPr/>
          </p:nvSpPr>
          <p:spPr>
            <a:xfrm>
              <a:off x="941070" y="475773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在同一个 main 的这一层花括号里，同名变量只定义一次。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43356" y="5615940"/>
            <a:ext cx="10296144" cy="694944"/>
            <a:chOff x="943356" y="5615940"/>
            <a:chExt cx="10296144" cy="694944"/>
          </a:xfrm>
        </p:grpSpPr>
        <p:sp>
          <p:nvSpPr>
            <p:cNvPr id="17" name="TextBox 17"/>
            <p:cNvSpPr/>
            <p:nvPr/>
          </p:nvSpPr>
          <p:spPr>
            <a:xfrm>
              <a:off x="943356" y="5615940"/>
              <a:ext cx="1029614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我们还避开下划线开头、带双下划线的名字，避免占用系统保留的名称。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943356" y="5958840"/>
              <a:ext cx="1029614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写完后，按这些规则检查一遍。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模拟练习：这些变量定义哪里有问题？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模拟练习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1070" y="2357438"/>
            <a:ext cx="10298430" cy="440055"/>
            <a:chOff x="941070" y="2357438"/>
            <a:chExt cx="10298430" cy="440055"/>
          </a:xfrm>
        </p:grpSpPr>
        <p:sp>
          <p:nvSpPr>
            <p:cNvPr id="8" name="TextBox 8"/>
            <p:cNvSpPr/>
            <p:nvPr/>
          </p:nvSpPr>
          <p:spPr>
            <a:xfrm>
              <a:off x="941070" y="235743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逐项判断。需要修改的，写出原因，再给出一种改法。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31570" y="3195638"/>
            <a:ext cx="10107930" cy="1583055"/>
            <a:chOff x="1131570" y="3195638"/>
            <a:chExt cx="10107930" cy="1583055"/>
          </a:xfrm>
        </p:grpSpPr>
        <p:sp>
          <p:nvSpPr>
            <p:cNvPr id="10" name="TextBox 10"/>
            <p:cNvSpPr txBox="1"/>
            <p:nvPr/>
          </p:nvSpPr>
          <p:spPr>
            <a:xfrm>
              <a:off x="1131570" y="3195638"/>
              <a:ext cx="285492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int apple2 = 8;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31570" y="3767138"/>
              <a:ext cx="368789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 double 2price = 2.5;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31570" y="4338638"/>
              <a:ext cx="285492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 int return = 0;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989445" y="3195638"/>
              <a:ext cx="23551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④ int sum = 0;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541895" y="3633788"/>
              <a:ext cx="202196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sum = 3;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990969" y="4390072"/>
              <a:ext cx="42485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④ 两句在同一个 main 中。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41070" y="5381625"/>
            <a:ext cx="10298430" cy="625792"/>
            <a:chOff x="941070" y="5381625"/>
            <a:chExt cx="10298430" cy="625792"/>
          </a:xfrm>
        </p:grpSpPr>
        <p:sp>
          <p:nvSpPr>
            <p:cNvPr id="17" name="Line 17"/>
            <p:cNvSpPr/>
            <p:nvPr/>
          </p:nvSpPr>
          <p:spPr>
            <a:xfrm>
              <a:off x="952500" y="538162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TextBox 18"/>
            <p:cNvSpPr/>
            <p:nvPr/>
          </p:nvSpPr>
          <p:spPr>
            <a:xfrm>
              <a:off x="941070" y="556736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再看 int a, b = 20;：a 和 b 中，谁已经有了确定的初始值？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模拟练习讲评：改名字，还是改赋值？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练习讲评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1070" y="2357438"/>
            <a:ext cx="10298430" cy="440055"/>
            <a:chOff x="941070" y="2357438"/>
            <a:chExt cx="10298430" cy="440055"/>
          </a:xfrm>
        </p:grpSpPr>
        <p:sp>
          <p:nvSpPr>
            <p:cNvPr id="8" name="TextBox 8"/>
            <p:cNvSpPr/>
            <p:nvPr/>
          </p:nvSpPr>
          <p:spPr>
            <a:xfrm>
              <a:off x="941070" y="235743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① apple2 可以使用，数字放在字母后面。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41070" y="3052762"/>
            <a:ext cx="10298430" cy="440055"/>
            <a:chOff x="941070" y="3052762"/>
            <a:chExt cx="10298430" cy="440055"/>
          </a:xfrm>
        </p:grpSpPr>
        <p:sp>
          <p:nvSpPr>
            <p:cNvPr id="10" name="TextBox 10"/>
            <p:cNvSpPr/>
            <p:nvPr/>
          </p:nvSpPr>
          <p:spPr>
            <a:xfrm>
              <a:off x="941070" y="305276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alt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2. 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开头不能用数字</a:t>
              </a:r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。可以改为 double price2 = 2.5;。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41070" y="3748088"/>
            <a:ext cx="10298430" cy="440055"/>
            <a:chOff x="941070" y="3748088"/>
            <a:chExt cx="10298430" cy="440055"/>
          </a:xfrm>
        </p:grpSpPr>
        <p:sp>
          <p:nvSpPr>
            <p:cNvPr id="12" name="TextBox 12"/>
            <p:cNvSpPr/>
            <p:nvPr/>
          </p:nvSpPr>
          <p:spPr>
            <a:xfrm>
              <a:off x="941070" y="374808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③ return 已是关键字。可以改为 int result = 0;。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41070" y="4443412"/>
            <a:ext cx="10298430" cy="878205"/>
            <a:chOff x="941070" y="4443412"/>
            <a:chExt cx="10298430" cy="878205"/>
          </a:xfrm>
        </p:grpSpPr>
        <p:sp>
          <p:nvSpPr>
            <p:cNvPr id="14" name="TextBox 14"/>
            <p:cNvSpPr/>
            <p:nvPr/>
          </p:nvSpPr>
          <p:spPr>
            <a:xfrm>
              <a:off x="941070" y="444341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④ 要把已有的 sum 改成 3，第二句写 </a:t>
              </a:r>
              <a:r>
                <a:rPr lang="en-US" sz="22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sum = 3;</a:t>
              </a:r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941070" y="488156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去掉 int，表达的就是更新，不是再次定义。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41832" y="5600700"/>
            <a:ext cx="10297668" cy="612648"/>
            <a:chOff x="941832" y="5600700"/>
            <a:chExt cx="10297668" cy="612648"/>
          </a:xfrm>
        </p:grpSpPr>
        <p:sp>
          <p:nvSpPr>
            <p:cNvPr id="17" name="Line 17"/>
            <p:cNvSpPr/>
            <p:nvPr/>
          </p:nvSpPr>
          <p:spPr>
            <a:xfrm>
              <a:off x="952500" y="560070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TextBox 18"/>
            <p:cNvSpPr/>
            <p:nvPr/>
          </p:nvSpPr>
          <p:spPr>
            <a:xfrm>
              <a:off x="941832" y="5802630"/>
              <a:ext cx="1029766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int a, b = 20; 只给 b 初始化。a 还要取得确定值，才能读取。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模拟练习：赋值的左边可以写什么？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模拟练习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57438"/>
            <a:ext cx="10298430" cy="868679"/>
            <a:chOff x="941070" y="2357438"/>
            <a:chExt cx="10298430" cy="868679"/>
          </a:xfrm>
        </p:grpSpPr>
        <p:sp>
          <p:nvSpPr>
            <p:cNvPr id="8" name="TextBox 8"/>
            <p:cNvSpPr/>
            <p:nvPr/>
          </p:nvSpPr>
          <p:spPr>
            <a:xfrm>
              <a:off x="941070" y="235743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a、b、c 都已定义为普通 int 变量，也都有确定的值。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41070" y="278606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判断下面四句能否通过编译，并说明理由。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368933" y="3617595"/>
            <a:ext cx="7728890" cy="1145667"/>
            <a:chOff x="1368933" y="3617595"/>
            <a:chExt cx="7728890" cy="1145667"/>
          </a:xfrm>
        </p:grpSpPr>
        <p:sp>
          <p:nvSpPr>
            <p:cNvPr id="11" name="TextBox 11"/>
            <p:cNvSpPr txBox="1"/>
            <p:nvPr/>
          </p:nvSpPr>
          <p:spPr>
            <a:xfrm>
              <a:off x="1368933" y="3617595"/>
              <a:ext cx="162367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23 = a;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368933" y="4293870"/>
              <a:ext cx="215676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 a = a + 1;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941058" y="3617595"/>
              <a:ext cx="215676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 a = b + c;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941058" y="4293870"/>
              <a:ext cx="215676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④ a + b = c;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41070" y="5162550"/>
            <a:ext cx="10298430" cy="1073467"/>
            <a:chOff x="941070" y="5162550"/>
            <a:chExt cx="10298430" cy="1073467"/>
          </a:xfrm>
        </p:grpSpPr>
        <p:sp>
          <p:nvSpPr>
            <p:cNvPr id="16" name="Line 16"/>
            <p:cNvSpPr/>
            <p:nvPr/>
          </p:nvSpPr>
          <p:spPr>
            <a:xfrm>
              <a:off x="952500" y="516255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41070" y="5357812"/>
              <a:ext cx="785269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另一个片段：int num = 7;　随后执行 num = num + 1;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941070" y="579596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按“读旧值、算结果、存新值”的顺序，说说 num 最后是多少。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模拟练习讲评：新值要有地方接收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练习讲评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57438"/>
            <a:ext cx="10298430" cy="878205"/>
            <a:chOff x="941070" y="2357438"/>
            <a:chExt cx="10298430" cy="878205"/>
          </a:xfrm>
        </p:grpSpPr>
        <p:sp>
          <p:nvSpPr>
            <p:cNvPr id="8" name="TextBox 8"/>
            <p:cNvSpPr/>
            <p:nvPr/>
          </p:nvSpPr>
          <p:spPr>
            <a:xfrm>
              <a:off x="941070" y="235743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① 不能给数字 23 赋值，它不是可改写的变量。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41070" y="279558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④ a + b 是计算式，也不能作为本课赋值的接收位置。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41070" y="3652838"/>
            <a:ext cx="10298430" cy="868679"/>
            <a:chOff x="941070" y="3652838"/>
            <a:chExt cx="10298430" cy="868679"/>
          </a:xfrm>
        </p:grpSpPr>
        <p:sp>
          <p:nvSpPr>
            <p:cNvPr id="11" name="TextBox 11"/>
            <p:cNvSpPr/>
            <p:nvPr/>
          </p:nvSpPr>
          <p:spPr>
            <a:xfrm>
              <a:off x="941070" y="365283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② a = a + 1; 和 ③ a = b + c; 可以这样写。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41070" y="408146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它们都是先算右边，再把结果写进左边已有的 a。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41070" y="4867275"/>
            <a:ext cx="10298430" cy="1248537"/>
            <a:chOff x="941070" y="4867275"/>
            <a:chExt cx="10298430" cy="1248537"/>
          </a:xfrm>
        </p:grpSpPr>
        <p:sp>
          <p:nvSpPr>
            <p:cNvPr id="14" name="Line 14"/>
            <p:cNvSpPr/>
            <p:nvPr/>
          </p:nvSpPr>
          <p:spPr>
            <a:xfrm>
              <a:off x="952500" y="486727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5" name="TextBox 15"/>
            <p:cNvSpPr/>
            <p:nvPr/>
          </p:nvSpPr>
          <p:spPr>
            <a:xfrm>
              <a:off x="941070" y="504348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再看 num 从 7 开始，执行 num = num + 1;：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368933" y="5646420"/>
              <a:ext cx="680923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读取 7　→　算出 7 + 1 = 8　→　num 保存 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8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模拟练习：每执行一行，三个数分别是多少？</a:t>
            </a:r>
          </a:p>
        </p:txBody>
      </p:sp>
      <p:sp>
        <p:nvSpPr>
          <p:cNvPr id="7" name="TextBox 7"/>
          <p:cNvSpPr/>
          <p:nvPr/>
        </p:nvSpPr>
        <p:spPr>
          <a:xfrm>
            <a:off x="952500" y="781050"/>
            <a:ext cx="3181350" cy="428625"/>
          </a:xfrm>
          <a:prstGeom prst="rect">
            <a:avLst/>
          </a:prstGeom>
          <a:noFill/>
          <a:ln>
            <a:noFill/>
          </a:ln>
        </p:spPr>
        <p:txBody>
          <a:bodyPr wrap="none" lIns="38100" tIns="75248" rIns="0" bIns="0" anchor="t" anchorCtr="0">
            <a:no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跟踪变量变化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1070" y="2395538"/>
            <a:ext cx="5520404" cy="440055"/>
            <a:chOff x="941070" y="2395538"/>
            <a:chExt cx="5520404" cy="440055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95538"/>
              <a:ext cx="552040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num1 = 5, num2 = 0, num3 = 8;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1832" y="3230880"/>
            <a:ext cx="2975572" cy="410718"/>
            <a:chOff x="941832" y="3230880"/>
            <a:chExt cx="2975572" cy="410718"/>
          </a:xfrm>
        </p:grpSpPr>
        <p:sp>
          <p:nvSpPr>
            <p:cNvPr id="10" name="TextBox 10"/>
            <p:cNvSpPr txBox="1"/>
            <p:nvPr/>
          </p:nvSpPr>
          <p:spPr>
            <a:xfrm>
              <a:off x="941832" y="3230880"/>
              <a:ext cx="297557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num2 = num1 + num3;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41832" y="3971925"/>
            <a:ext cx="10297668" cy="622173"/>
            <a:chOff x="941832" y="3971925"/>
            <a:chExt cx="10297668" cy="622173"/>
          </a:xfrm>
        </p:grpSpPr>
        <p:sp>
          <p:nvSpPr>
            <p:cNvPr id="13" name="Line 13"/>
            <p:cNvSpPr/>
            <p:nvPr/>
          </p:nvSpPr>
          <p:spPr>
            <a:xfrm>
              <a:off x="952500" y="397192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41832" y="4183380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num2 = num1;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41832" y="4810125"/>
            <a:ext cx="10297668" cy="622173"/>
            <a:chOff x="941832" y="4810125"/>
            <a:chExt cx="10297668" cy="622173"/>
          </a:xfrm>
        </p:grpSpPr>
        <p:sp>
          <p:nvSpPr>
            <p:cNvPr id="17" name="Line 17"/>
            <p:cNvSpPr/>
            <p:nvPr/>
          </p:nvSpPr>
          <p:spPr>
            <a:xfrm>
              <a:off x="952500" y="481012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41832" y="5021580"/>
              <a:ext cx="297557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num1 = num1 * num1;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6837807" y="3230880"/>
            <a:ext cx="4007434" cy="410718"/>
            <a:chOff x="6837807" y="3230880"/>
            <a:chExt cx="4007434" cy="410718"/>
          </a:xfrm>
        </p:grpSpPr>
        <p:sp>
          <p:nvSpPr>
            <p:cNvPr id="11" name="TextBox 11"/>
            <p:cNvSpPr txBox="1"/>
            <p:nvPr/>
          </p:nvSpPr>
          <p:spPr>
            <a:xfrm>
              <a:off x="6837807" y="3230880"/>
              <a:ext cx="400743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num1: 5　num2: </a:t>
              </a:r>
              <a:r>
                <a:rPr lang="zh-CN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13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　num3: 8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6837807" y="4183380"/>
            <a:ext cx="3851948" cy="410718"/>
            <a:chOff x="6837807" y="4183380"/>
            <a:chExt cx="3851948" cy="410718"/>
          </a:xfrm>
        </p:grpSpPr>
        <p:sp>
          <p:nvSpPr>
            <p:cNvPr id="15" name="TextBox 15"/>
            <p:cNvSpPr txBox="1"/>
            <p:nvPr/>
          </p:nvSpPr>
          <p:spPr>
            <a:xfrm>
              <a:off x="6837807" y="4183380"/>
              <a:ext cx="385194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num1: 5　num2: </a:t>
              </a:r>
              <a:r>
                <a:rPr lang="zh-CN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5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　num3: 8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41070" y="5021580"/>
            <a:ext cx="10298430" cy="1214437"/>
            <a:chOff x="941070" y="5021580"/>
            <a:chExt cx="10298430" cy="1214437"/>
          </a:xfrm>
        </p:grpSpPr>
        <p:sp>
          <p:nvSpPr>
            <p:cNvPr id="19" name="TextBox 19"/>
            <p:cNvSpPr txBox="1"/>
            <p:nvPr/>
          </p:nvSpPr>
          <p:spPr>
            <a:xfrm>
              <a:off x="6837807" y="5021580"/>
              <a:ext cx="388021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num1: </a:t>
              </a:r>
              <a:r>
                <a:rPr lang="zh-CN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25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num2: 5　num3: 8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941070" y="579596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最后只改 num1。num2 记下的 </a:t>
              </a:r>
              <a:r>
                <a:rPr lang="en-US" sz="22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5</a:t>
              </a:r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 不会自动跟着变，它们各存各的值。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1-8 存钱：更新余额能写得短一点吗？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复合赋值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47912"/>
            <a:ext cx="10298430" cy="878205"/>
            <a:chOff x="941070" y="2347912"/>
            <a:chExt cx="10298430" cy="878205"/>
          </a:xfrm>
        </p:grpSpPr>
        <p:sp>
          <p:nvSpPr>
            <p:cNvPr id="8" name="TextBox 8"/>
            <p:cNvSpPr/>
            <p:nvPr/>
          </p:nvSpPr>
          <p:spPr>
            <a:xfrm>
              <a:off x="941070" y="234791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回到记账：存入 10 元，就是在当前余额上加 10。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41070" y="278606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balance 写了两遍。对这种更新，C++ 提供了简写。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112520" y="3671888"/>
            <a:ext cx="10126980" cy="861441"/>
            <a:chOff x="1112520" y="3671888"/>
            <a:chExt cx="10126980" cy="861441"/>
          </a:xfrm>
        </p:grpSpPr>
        <p:sp>
          <p:nvSpPr>
            <p:cNvPr id="11" name="TextBox 11"/>
            <p:cNvSpPr txBox="1"/>
            <p:nvPr/>
          </p:nvSpPr>
          <p:spPr>
            <a:xfrm>
              <a:off x="1112520" y="3671888"/>
              <a:ext cx="385448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balance = balance + 10;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513195" y="3671888"/>
              <a:ext cx="23551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balance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+=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10;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5038344" y="4151948"/>
              <a:ext cx="62011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本例中，两句完成同一次更新。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41070" y="4867275"/>
            <a:ext cx="10298430" cy="606742"/>
            <a:chOff x="941070" y="4867275"/>
            <a:chExt cx="10298430" cy="606742"/>
          </a:xfrm>
        </p:grpSpPr>
        <p:sp>
          <p:nvSpPr>
            <p:cNvPr id="15" name="Line 15"/>
            <p:cNvSpPr/>
            <p:nvPr/>
          </p:nvSpPr>
          <p:spPr>
            <a:xfrm>
              <a:off x="952500" y="486727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TextBox 16"/>
            <p:cNvSpPr/>
            <p:nvPr/>
          </p:nvSpPr>
          <p:spPr>
            <a:xfrm>
              <a:off x="941070" y="503396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花掉 20 元：balance = balance - 20; 可写成 </a:t>
              </a:r>
              <a:r>
                <a:rPr lang="en-US" sz="22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balance -= 20;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41832" y="5812155"/>
            <a:ext cx="10297668" cy="410718"/>
            <a:chOff x="941832" y="5812155"/>
            <a:chExt cx="10297668" cy="410718"/>
          </a:xfrm>
        </p:grpSpPr>
        <p:sp>
          <p:nvSpPr>
            <p:cNvPr id="18" name="TextBox 18"/>
            <p:cNvSpPr/>
            <p:nvPr/>
          </p:nvSpPr>
          <p:spPr>
            <a:xfrm>
              <a:off x="941832" y="5812155"/>
              <a:ext cx="1029766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+=、-= 叫复合赋值运算符。名字少写一次，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读旧值再更新</a:t>
              </a:r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的意思没变。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乘、除、取余以后，也能把结果存回自己</a:t>
            </a:r>
          </a:p>
        </p:txBody>
      </p:sp>
      <p:sp>
        <p:nvSpPr>
          <p:cNvPr id="7" name="TextBox 7"/>
          <p:cNvSpPr/>
          <p:nvPr/>
        </p:nvSpPr>
        <p:spPr>
          <a:xfrm>
            <a:off x="952500" y="781050"/>
            <a:ext cx="3181350" cy="428625"/>
          </a:xfrm>
          <a:prstGeom prst="rect">
            <a:avLst/>
          </a:prstGeom>
          <a:noFill/>
          <a:ln>
            <a:noFill/>
          </a:ln>
        </p:spPr>
        <p:txBody>
          <a:bodyPr wrap="none" lIns="38100" tIns="75248" rIns="0" bIns="0" anchor="t" anchorCtr="0">
            <a:no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读懂复合赋值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451" y="2317909"/>
            <a:ext cx="7945831" cy="815911"/>
            <a:chOff x="941451" y="2317909"/>
            <a:chExt cx="7945831" cy="815911"/>
          </a:xfrm>
        </p:grpSpPr>
        <p:sp>
          <p:nvSpPr>
            <p:cNvPr id="4" name="TextBox 4"/>
            <p:cNvSpPr txBox="1"/>
            <p:nvPr/>
          </p:nvSpPr>
          <p:spPr>
            <a:xfrm>
              <a:off x="941451" y="2317909"/>
              <a:ext cx="7945831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加、减已经会简写了。换成乘、除、取余，意思也能这样读。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941451" y="2708434"/>
              <a:ext cx="7652360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下面三组分别比较，先读短写法，再看它展开后做了什么。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52500" y="3409950"/>
            <a:ext cx="1849603" cy="2001012"/>
            <a:chOff x="952500" y="3409950"/>
            <a:chExt cx="1849603" cy="2001012"/>
          </a:xfrm>
        </p:grpSpPr>
        <p:sp>
          <p:nvSpPr>
            <p:cNvPr id="9" name="Line 9"/>
            <p:cNvSpPr/>
            <p:nvPr/>
          </p:nvSpPr>
          <p:spPr>
            <a:xfrm>
              <a:off x="952500" y="3409950"/>
              <a:ext cx="9525" cy="1933575"/>
            </a:xfrm>
            <a:custGeom>
              <a:avLst/>
              <a:gdLst/>
              <a:ahLst/>
              <a:cxnLst/>
              <a:rect l="l" t="t" r="r" b="b"/>
              <a:pathLst>
                <a:path w="9525" h="1933575">
                  <a:moveTo>
                    <a:pt x="0" y="0"/>
                  </a:moveTo>
                  <a:lnTo>
                    <a:pt x="0" y="1933575"/>
                  </a:lnTo>
                </a:path>
              </a:pathLst>
            </a:custGeom>
            <a:noFill/>
            <a:ln w="38100">
              <a:solidFill>
                <a:srgbClr val="244D87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178433" y="3512820"/>
              <a:ext cx="162367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num *= 2;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78433" y="4227195"/>
              <a:ext cx="162367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num /= 3;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78433" y="4941570"/>
              <a:ext cx="162367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num %= 5;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226939" y="3520916"/>
            <a:ext cx="5368442" cy="454724"/>
            <a:chOff x="5226939" y="3520916"/>
            <a:chExt cx="5368442" cy="454724"/>
          </a:xfrm>
        </p:grpSpPr>
        <p:sp>
          <p:nvSpPr>
            <p:cNvPr id="14" name="TextBox 14"/>
            <p:cNvSpPr txBox="1"/>
            <p:nvPr/>
          </p:nvSpPr>
          <p:spPr>
            <a:xfrm>
              <a:off x="5226939" y="3520916"/>
              <a:ext cx="2428474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32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num = num * 2;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943213" y="3543776"/>
              <a:ext cx="165216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把原值翻倍。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5226939" y="4235291"/>
            <a:ext cx="5640375" cy="454724"/>
            <a:chOff x="5226939" y="4235291"/>
            <a:chExt cx="5640375" cy="454724"/>
          </a:xfrm>
        </p:grpSpPr>
        <p:sp>
          <p:nvSpPr>
            <p:cNvPr id="17" name="TextBox 17"/>
            <p:cNvSpPr txBox="1"/>
            <p:nvPr/>
          </p:nvSpPr>
          <p:spPr>
            <a:xfrm>
              <a:off x="5226939" y="4235291"/>
              <a:ext cx="2428474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32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num = num / 3;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943213" y="4258151"/>
              <a:ext cx="1924101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存入除法的商。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5226939" y="4949666"/>
            <a:ext cx="5096510" cy="454724"/>
            <a:chOff x="5226939" y="4949666"/>
            <a:chExt cx="5096510" cy="454724"/>
          </a:xfrm>
        </p:grpSpPr>
        <p:sp>
          <p:nvSpPr>
            <p:cNvPr id="20" name="TextBox 20"/>
            <p:cNvSpPr txBox="1"/>
            <p:nvPr/>
          </p:nvSpPr>
          <p:spPr>
            <a:xfrm>
              <a:off x="5226939" y="4949666"/>
              <a:ext cx="2428474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32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num = num % 5;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8943213" y="4972526"/>
              <a:ext cx="1380236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存入余数。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41832" y="5676900"/>
            <a:ext cx="10297668" cy="555498"/>
            <a:chOff x="941832" y="5676900"/>
            <a:chExt cx="10297668" cy="555498"/>
          </a:xfrm>
        </p:grpSpPr>
        <p:sp>
          <p:nvSpPr>
            <p:cNvPr id="23" name="Line 23"/>
            <p:cNvSpPr/>
            <p:nvPr/>
          </p:nvSpPr>
          <p:spPr>
            <a:xfrm>
              <a:off x="952500" y="567690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41832" y="5821680"/>
              <a:ext cx="877096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对这里的普通变量，都是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先读 num 的旧值，完成运算，再写回 num</a:t>
              </a:r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模拟练习：连续更新后，num 最后是多少？</a:t>
            </a:r>
          </a:p>
        </p:txBody>
      </p:sp>
      <p:sp>
        <p:nvSpPr>
          <p:cNvPr id="7" name="TextBox 7"/>
          <p:cNvSpPr/>
          <p:nvPr/>
        </p:nvSpPr>
        <p:spPr>
          <a:xfrm>
            <a:off x="952500" y="781050"/>
            <a:ext cx="3181350" cy="428625"/>
          </a:xfrm>
          <a:prstGeom prst="rect">
            <a:avLst/>
          </a:prstGeom>
          <a:noFill/>
          <a:ln>
            <a:noFill/>
          </a:ln>
        </p:spPr>
        <p:txBody>
          <a:bodyPr wrap="none" lIns="38100" tIns="75248" rIns="0" bIns="0" anchor="t" anchorCtr="0">
            <a:no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1070" y="2328862"/>
            <a:ext cx="10298430" cy="440055"/>
            <a:chOff x="941070" y="2328862"/>
            <a:chExt cx="10298430" cy="440055"/>
          </a:xfrm>
        </p:grpSpPr>
        <p:sp>
          <p:nvSpPr>
            <p:cNvPr id="8" name="TextBox 8"/>
            <p:cNvSpPr/>
            <p:nvPr/>
          </p:nvSpPr>
          <p:spPr>
            <a:xfrm>
              <a:off x="941070" y="232886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从 int num = 10; 开始。逐行记录新值，再点击核对。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169670" y="3033712"/>
            <a:ext cx="1522190" cy="440055"/>
            <a:chOff x="1169670" y="3033712"/>
            <a:chExt cx="1522190" cy="440055"/>
          </a:xfrm>
        </p:grpSpPr>
        <p:sp>
          <p:nvSpPr>
            <p:cNvPr id="10" name="TextBox 10"/>
            <p:cNvSpPr txBox="1"/>
            <p:nvPr/>
          </p:nvSpPr>
          <p:spPr>
            <a:xfrm>
              <a:off x="1169670" y="3033712"/>
              <a:ext cx="152219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num += 5;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169670" y="3586162"/>
            <a:ext cx="1522190" cy="440055"/>
            <a:chOff x="1169670" y="3586162"/>
            <a:chExt cx="1522190" cy="440055"/>
          </a:xfrm>
        </p:grpSpPr>
        <p:sp>
          <p:nvSpPr>
            <p:cNvPr id="13" name="TextBox 13"/>
            <p:cNvSpPr txBox="1"/>
            <p:nvPr/>
          </p:nvSpPr>
          <p:spPr>
            <a:xfrm>
              <a:off x="1169670" y="3586162"/>
              <a:ext cx="152219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num -= 3;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169670" y="4138612"/>
            <a:ext cx="1522190" cy="440055"/>
            <a:chOff x="1169670" y="4138612"/>
            <a:chExt cx="1522190" cy="440055"/>
          </a:xfrm>
        </p:grpSpPr>
        <p:sp>
          <p:nvSpPr>
            <p:cNvPr id="16" name="TextBox 16"/>
            <p:cNvSpPr txBox="1"/>
            <p:nvPr/>
          </p:nvSpPr>
          <p:spPr>
            <a:xfrm>
              <a:off x="1169670" y="4138612"/>
              <a:ext cx="152219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num *= 2;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169670" y="4691062"/>
            <a:ext cx="1522190" cy="440055"/>
            <a:chOff x="1169670" y="4691062"/>
            <a:chExt cx="1522190" cy="440055"/>
          </a:xfrm>
        </p:grpSpPr>
        <p:sp>
          <p:nvSpPr>
            <p:cNvPr id="19" name="TextBox 19"/>
            <p:cNvSpPr txBox="1"/>
            <p:nvPr/>
          </p:nvSpPr>
          <p:spPr>
            <a:xfrm>
              <a:off x="1169670" y="4691062"/>
              <a:ext cx="152219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num /= 3;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169670" y="5243512"/>
            <a:ext cx="1522190" cy="440055"/>
            <a:chOff x="1169670" y="5243512"/>
            <a:chExt cx="1522190" cy="440055"/>
          </a:xfrm>
        </p:grpSpPr>
        <p:sp>
          <p:nvSpPr>
            <p:cNvPr id="22" name="TextBox 22"/>
            <p:cNvSpPr txBox="1"/>
            <p:nvPr/>
          </p:nvSpPr>
          <p:spPr>
            <a:xfrm>
              <a:off x="1169670" y="5243512"/>
              <a:ext cx="152219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num %= 5;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322570" y="3033712"/>
            <a:ext cx="1855375" cy="440055"/>
            <a:chOff x="5322570" y="3033712"/>
            <a:chExt cx="1855375" cy="440055"/>
          </a:xfrm>
        </p:grpSpPr>
        <p:sp>
          <p:nvSpPr>
            <p:cNvPr id="11" name="TextBox 11"/>
            <p:cNvSpPr txBox="1"/>
            <p:nvPr/>
          </p:nvSpPr>
          <p:spPr>
            <a:xfrm>
              <a:off x="5322570" y="3033712"/>
              <a:ext cx="185537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 + 5 =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15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322570" y="3586162"/>
            <a:ext cx="1855375" cy="440055"/>
            <a:chOff x="5322570" y="3586162"/>
            <a:chExt cx="1855375" cy="440055"/>
          </a:xfrm>
        </p:grpSpPr>
        <p:sp>
          <p:nvSpPr>
            <p:cNvPr id="14" name="TextBox 14"/>
            <p:cNvSpPr txBox="1"/>
            <p:nvPr/>
          </p:nvSpPr>
          <p:spPr>
            <a:xfrm>
              <a:off x="5322570" y="3586162"/>
              <a:ext cx="185537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15 - 3 =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12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5322570" y="4138612"/>
            <a:ext cx="1855375" cy="440055"/>
            <a:chOff x="5322570" y="4138612"/>
            <a:chExt cx="1855375" cy="440055"/>
          </a:xfrm>
        </p:grpSpPr>
        <p:sp>
          <p:nvSpPr>
            <p:cNvPr id="17" name="TextBox 17"/>
            <p:cNvSpPr txBox="1"/>
            <p:nvPr/>
          </p:nvSpPr>
          <p:spPr>
            <a:xfrm>
              <a:off x="5322570" y="4138612"/>
              <a:ext cx="185537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12 * 2 =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24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5322570" y="4691062"/>
            <a:ext cx="1688782" cy="440055"/>
            <a:chOff x="5322570" y="4691062"/>
            <a:chExt cx="1688782" cy="440055"/>
          </a:xfrm>
        </p:grpSpPr>
        <p:sp>
          <p:nvSpPr>
            <p:cNvPr id="20" name="TextBox 20"/>
            <p:cNvSpPr txBox="1"/>
            <p:nvPr/>
          </p:nvSpPr>
          <p:spPr>
            <a:xfrm>
              <a:off x="5322570" y="4691062"/>
              <a:ext cx="168878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24 / 3 =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8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942594" y="5243512"/>
            <a:ext cx="10296906" cy="1013841"/>
            <a:chOff x="942594" y="5243512"/>
            <a:chExt cx="10296906" cy="1013841"/>
          </a:xfrm>
        </p:grpSpPr>
        <p:sp>
          <p:nvSpPr>
            <p:cNvPr id="23" name="TextBox 23"/>
            <p:cNvSpPr txBox="1"/>
            <p:nvPr/>
          </p:nvSpPr>
          <p:spPr>
            <a:xfrm>
              <a:off x="5322570" y="5243512"/>
              <a:ext cx="152219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8 % 5 =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942594" y="5875972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每句都接着刚算出的值往下算。/ 与 % 的规则照旧，右边不能是 0。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人数只增加 1，能不能再简写？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332357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自增与自减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41070" y="2366962"/>
            <a:ext cx="10298430" cy="1043750"/>
            <a:chOff x="941070" y="2366962"/>
            <a:chExt cx="10298430" cy="1043750"/>
          </a:xfrm>
        </p:grpSpPr>
        <p:sp>
          <p:nvSpPr>
            <p:cNvPr id="8" name="TextBox 8"/>
            <p:cNvSpPr/>
            <p:nvPr/>
          </p:nvSpPr>
          <p:spPr>
            <a:xfrm>
              <a:off x="941070" y="236696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已有 5 人，又来 1 人。a += 1; 还可以写得更短。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187958" y="2941320"/>
              <a:ext cx="2835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a = 5;　a++;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560820" y="2957512"/>
              <a:ext cx="467868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a 变为 6，叫作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自增</a:t>
              </a:r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41070" y="3886200"/>
            <a:ext cx="10298430" cy="1219962"/>
            <a:chOff x="941070" y="3886200"/>
            <a:chExt cx="10298430" cy="1219962"/>
          </a:xfrm>
        </p:grpSpPr>
        <p:sp>
          <p:nvSpPr>
            <p:cNvPr id="12" name="Line 12"/>
            <p:cNvSpPr/>
            <p:nvPr/>
          </p:nvSpPr>
          <p:spPr>
            <a:xfrm>
              <a:off x="952500" y="388620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3" name="TextBox 13"/>
            <p:cNvSpPr/>
            <p:nvPr/>
          </p:nvSpPr>
          <p:spPr>
            <a:xfrm>
              <a:off x="941070" y="406241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已有 8 人，走了 1 人。少 1 人，也有相应的简写。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87958" y="4636770"/>
              <a:ext cx="28352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b = 8;　b--;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560820" y="4652962"/>
              <a:ext cx="467868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b 变为 7，叫作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自减</a:t>
              </a:r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41832" y="5497830"/>
            <a:ext cx="10297668" cy="810768"/>
            <a:chOff x="941832" y="5497830"/>
            <a:chExt cx="10297668" cy="810768"/>
          </a:xfrm>
        </p:grpSpPr>
        <p:sp>
          <p:nvSpPr>
            <p:cNvPr id="17" name="TextBox 17"/>
            <p:cNvSpPr/>
            <p:nvPr/>
          </p:nvSpPr>
          <p:spPr>
            <a:xfrm>
              <a:off x="941832" y="5497830"/>
              <a:ext cx="1029766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单独成句时，++a; 与 a++; 都加 1，--b; 与 b--; 都减 1。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941832" y="5897880"/>
              <a:ext cx="1029766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本课把它们单独写一行。放进其他表达式时，还会有先后的区别。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模拟练习：简写之后，变量里留下什么？</a:t>
            </a:r>
          </a:p>
        </p:txBody>
      </p:sp>
      <p:sp>
        <p:nvSpPr>
          <p:cNvPr id="7" name="TextBox 7"/>
          <p:cNvSpPr/>
          <p:nvPr/>
        </p:nvSpPr>
        <p:spPr>
          <a:xfrm>
            <a:off x="952500" y="781050"/>
            <a:ext cx="3181350" cy="428625"/>
          </a:xfrm>
          <a:prstGeom prst="rect">
            <a:avLst/>
          </a:prstGeom>
          <a:noFill/>
          <a:ln>
            <a:noFill/>
          </a:ln>
        </p:spPr>
        <p:txBody>
          <a:bodyPr wrap="none" lIns="38100" tIns="75248" rIns="0" bIns="0" anchor="t" anchorCtr="0">
            <a:no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451" y="2317909"/>
            <a:ext cx="8826246" cy="815911"/>
            <a:chOff x="941451" y="2317909"/>
            <a:chExt cx="8826246" cy="815911"/>
          </a:xfrm>
        </p:grpSpPr>
        <p:sp>
          <p:nvSpPr>
            <p:cNvPr id="4" name="TextBox 4"/>
            <p:cNvSpPr txBox="1"/>
            <p:nvPr/>
          </p:nvSpPr>
          <p:spPr>
            <a:xfrm>
              <a:off x="941451" y="2317909"/>
              <a:ext cx="8826246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三组代码分别从各自的初值开始。写下最后的值，并说明中间步骤。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941451" y="2708434"/>
              <a:ext cx="7901810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遇到 /= 和 %=，也要用上一课学过的整数除法、取余规则。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52500" y="3419475"/>
            <a:ext cx="4372539" cy="2124075"/>
            <a:chOff x="952500" y="3419475"/>
            <a:chExt cx="4372539" cy="2124075"/>
          </a:xfrm>
        </p:grpSpPr>
        <p:sp>
          <p:nvSpPr>
            <p:cNvPr id="9" name="Line 9"/>
            <p:cNvSpPr/>
            <p:nvPr/>
          </p:nvSpPr>
          <p:spPr>
            <a:xfrm>
              <a:off x="952500" y="3419475"/>
              <a:ext cx="9525" cy="2124075"/>
            </a:xfrm>
            <a:custGeom>
              <a:avLst/>
              <a:gdLst/>
              <a:ahLst/>
              <a:cxnLst/>
              <a:rect l="l" t="t" r="r" b="b"/>
              <a:pathLst>
                <a:path w="9525" h="2124075">
                  <a:moveTo>
                    <a:pt x="0" y="0"/>
                  </a:moveTo>
                  <a:lnTo>
                    <a:pt x="0" y="2124075"/>
                  </a:lnTo>
                </a:path>
              </a:pathLst>
            </a:custGeom>
            <a:noFill/>
            <a:ln w="38100">
              <a:solidFill>
                <a:srgbClr val="244D87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178814" y="3520916"/>
              <a:ext cx="3974450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3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32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 n = 4; n *= 2; n++;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78814" y="4301966"/>
              <a:ext cx="4146225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3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32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 m = 11; m /= 2; m--;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78814" y="5083016"/>
              <a:ext cx="3287349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3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32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 r = 14; r %= 4;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085201" y="3537109"/>
            <a:ext cx="1474782" cy="425386"/>
            <a:chOff x="8085201" y="3537109"/>
            <a:chExt cx="1474782" cy="425386"/>
          </a:xfrm>
        </p:grpSpPr>
        <p:sp>
          <p:nvSpPr>
            <p:cNvPr id="14" name="TextBox 14"/>
            <p:cNvSpPr txBox="1"/>
            <p:nvPr/>
          </p:nvSpPr>
          <p:spPr>
            <a:xfrm>
              <a:off x="8085201" y="3537109"/>
              <a:ext cx="1474782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8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4 → 8 → 9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085201" y="4318159"/>
            <a:ext cx="1636192" cy="425386"/>
            <a:chOff x="8085201" y="4318159"/>
            <a:chExt cx="1636192" cy="425386"/>
          </a:xfrm>
        </p:grpSpPr>
        <p:sp>
          <p:nvSpPr>
            <p:cNvPr id="16" name="TextBox 16"/>
            <p:cNvSpPr txBox="1"/>
            <p:nvPr/>
          </p:nvSpPr>
          <p:spPr>
            <a:xfrm>
              <a:off x="8085201" y="4318159"/>
              <a:ext cx="1636192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8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11 → 5 → 4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8085201" y="5099209"/>
            <a:ext cx="990554" cy="425386"/>
            <a:chOff x="8085201" y="5099209"/>
            <a:chExt cx="990554" cy="425386"/>
          </a:xfrm>
        </p:grpSpPr>
        <p:sp>
          <p:nvSpPr>
            <p:cNvPr id="18" name="TextBox 18"/>
            <p:cNvSpPr txBox="1"/>
            <p:nvPr/>
          </p:nvSpPr>
          <p:spPr>
            <a:xfrm>
              <a:off x="8085201" y="5099209"/>
              <a:ext cx="990554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8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14 → 2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41832" y="5888355"/>
            <a:ext cx="6806184" cy="410718"/>
            <a:chOff x="941832" y="5888355"/>
            <a:chExt cx="6806184" cy="410718"/>
          </a:xfrm>
        </p:grpSpPr>
        <p:sp>
          <p:nvSpPr>
            <p:cNvPr id="20" name="TextBox 20"/>
            <p:cNvSpPr txBox="1"/>
            <p:nvPr/>
          </p:nvSpPr>
          <p:spPr>
            <a:xfrm>
              <a:off x="941832" y="5888355"/>
              <a:ext cx="680618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算完一行就写回变量，下一行读到的是刚保存的新值。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1-8 存钱：把三笔操作连成程序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完整实现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933450" y="2286000"/>
            <a:ext cx="4611929" cy="3784473"/>
            <a:chOff x="933450" y="2286000"/>
            <a:chExt cx="4611929" cy="3784473"/>
          </a:xfrm>
        </p:grpSpPr>
        <p:sp>
          <p:nvSpPr>
            <p:cNvPr id="8" name="Line 8"/>
            <p:cNvSpPr/>
            <p:nvPr/>
          </p:nvSpPr>
          <p:spPr>
            <a:xfrm>
              <a:off x="933450" y="2286000"/>
              <a:ext cx="9525" cy="3619500"/>
            </a:xfrm>
            <a:custGeom>
              <a:avLst/>
              <a:gdLst/>
              <a:ahLst/>
              <a:cxnLst/>
              <a:rect l="l" t="t" r="r" b="b"/>
              <a:pathLst>
                <a:path w="9525" h="3619500">
                  <a:moveTo>
                    <a:pt x="0" y="0"/>
                  </a:moveTo>
                  <a:lnTo>
                    <a:pt x="0" y="3619500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70432" y="2306955"/>
              <a:ext cx="297557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&lt;iostream&gt;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70432" y="2611755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 namespace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std;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70432" y="2916555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main() {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70432" y="3221355"/>
              <a:ext cx="344203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balance = 100;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70432" y="3526155"/>
              <a:ext cx="282008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balance += 10;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70432" y="3830955"/>
              <a:ext cx="437494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cout &lt;&lt; balance &lt;&lt; endl;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70432" y="4135755"/>
              <a:ext cx="282008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balance -= 20;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170432" y="4440555"/>
              <a:ext cx="437494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cout &lt;&lt; balance &lt;&lt; endl;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170432" y="4745355"/>
              <a:ext cx="250911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balance = 0;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170432" y="5050155"/>
              <a:ext cx="437494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cout &lt;&lt; balance &lt;&lt; endl;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170432" y="5354955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return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0;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170432" y="5659755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942832" y="3021330"/>
            <a:ext cx="1152144" cy="2234946"/>
            <a:chOff x="8942832" y="3021330"/>
            <a:chExt cx="1152144" cy="2234946"/>
          </a:xfrm>
        </p:grpSpPr>
        <p:sp>
          <p:nvSpPr>
            <p:cNvPr id="22" name="TextBox 22"/>
            <p:cNvSpPr txBox="1"/>
            <p:nvPr/>
          </p:nvSpPr>
          <p:spPr>
            <a:xfrm>
              <a:off x="8942832" y="3021330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输出结果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9196959" y="3623310"/>
              <a:ext cx="62716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110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9196959" y="4175760"/>
              <a:ext cx="42725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90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9196959" y="4728210"/>
              <a:ext cx="22734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1-8 存钱：为什么在更新后输出？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594866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核对执行顺序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1070" y="2357438"/>
            <a:ext cx="10298430" cy="440055"/>
            <a:chOff x="941070" y="2357438"/>
            <a:chExt cx="10298430" cy="440055"/>
          </a:xfrm>
        </p:grpSpPr>
        <p:sp>
          <p:nvSpPr>
            <p:cNvPr id="8" name="TextBox 8"/>
            <p:cNvSpPr/>
            <p:nvPr/>
          </p:nvSpPr>
          <p:spPr>
            <a:xfrm>
              <a:off x="941070" y="235743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题目问每次操作后的余额，初始的 100 元不需要输出。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41070" y="3233738"/>
            <a:ext cx="9444609" cy="440055"/>
            <a:chOff x="941070" y="3233738"/>
            <a:chExt cx="9444609" cy="440055"/>
          </a:xfrm>
        </p:grpSpPr>
        <p:sp>
          <p:nvSpPr>
            <p:cNvPr id="10" name="TextBox 10"/>
            <p:cNvSpPr txBox="1"/>
            <p:nvPr/>
          </p:nvSpPr>
          <p:spPr>
            <a:xfrm>
              <a:off x="941070" y="3233738"/>
              <a:ext cx="159791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存入 10 元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066032" y="3249930"/>
              <a:ext cx="219814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balance += 10;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484870" y="3233738"/>
              <a:ext cx="190080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随后输出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110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41070" y="3971925"/>
            <a:ext cx="10298430" cy="635318"/>
            <a:chOff x="941070" y="3971925"/>
            <a:chExt cx="10298430" cy="635318"/>
          </a:xfrm>
        </p:grpSpPr>
        <p:sp>
          <p:nvSpPr>
            <p:cNvPr id="14" name="Line 14"/>
            <p:cNvSpPr/>
            <p:nvPr/>
          </p:nvSpPr>
          <p:spPr>
            <a:xfrm>
              <a:off x="952500" y="397192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41070" y="4167188"/>
              <a:ext cx="159791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花掉 20 元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4066032" y="4183380"/>
              <a:ext cx="219814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balance -= 20;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484870" y="4167188"/>
              <a:ext cx="173421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随后输出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90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41070" y="4848225"/>
            <a:ext cx="10298430" cy="635318"/>
            <a:chOff x="941070" y="4848225"/>
            <a:chExt cx="10298430" cy="635318"/>
          </a:xfrm>
        </p:grpSpPr>
        <p:sp>
          <p:nvSpPr>
            <p:cNvPr id="19" name="Line 19"/>
            <p:cNvSpPr/>
            <p:nvPr/>
          </p:nvSpPr>
          <p:spPr>
            <a:xfrm>
              <a:off x="952500" y="484822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41070" y="50434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全部取出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4066032" y="5059680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balance = 0;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484870" y="5043488"/>
              <a:ext cx="15676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随后输出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41070" y="5834062"/>
            <a:ext cx="10298430" cy="440055"/>
            <a:chOff x="941070" y="5834062"/>
            <a:chExt cx="10298430" cy="440055"/>
          </a:xfrm>
        </p:grpSpPr>
        <p:sp>
          <p:nvSpPr>
            <p:cNvPr id="24" name="TextBox 24"/>
            <p:cNvSpPr/>
            <p:nvPr/>
          </p:nvSpPr>
          <p:spPr>
            <a:xfrm>
              <a:off x="941070" y="583406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先更新，再让 cout 读取余额。这样显示的才是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这笔操作之后的数</a:t>
              </a:r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模拟练习：输出数值，还是输出文字？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模拟练习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1070" y="2366962"/>
            <a:ext cx="10298430" cy="440055"/>
            <a:chOff x="941070" y="2366962"/>
            <a:chExt cx="10298430" cy="440055"/>
          </a:xfrm>
        </p:grpSpPr>
        <p:sp>
          <p:nvSpPr>
            <p:cNvPr id="8" name="TextBox 8"/>
            <p:cNvSpPr/>
            <p:nvPr/>
          </p:nvSpPr>
          <p:spPr>
            <a:xfrm>
              <a:off x="941070" y="236696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已定义 int x = 5, y = 6;。四条语句分别单独运行，预测各自输出。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83208" y="3255645"/>
            <a:ext cx="4644542" cy="2269617"/>
            <a:chOff x="1283208" y="3255645"/>
            <a:chExt cx="4644542" cy="2269617"/>
          </a:xfrm>
        </p:grpSpPr>
        <p:sp>
          <p:nvSpPr>
            <p:cNvPr id="10" name="TextBox 10"/>
            <p:cNvSpPr txBox="1"/>
            <p:nvPr/>
          </p:nvSpPr>
          <p:spPr>
            <a:xfrm>
              <a:off x="1283208" y="3255645"/>
              <a:ext cx="286755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cout &lt;&lt; x + y;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283208" y="3855720"/>
              <a:ext cx="286755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 cout &lt;&lt; "x+y";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283208" y="4455795"/>
              <a:ext cx="428914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 cout &lt;&lt; x &lt;&lt; "+" &lt;&lt; y;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83208" y="5055870"/>
              <a:ext cx="464454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④ cout &lt;&lt; "x+y=" &lt;&lt; x + y;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41832" y="5897880"/>
            <a:ext cx="10297668" cy="410718"/>
            <a:chOff x="941832" y="5897880"/>
            <a:chExt cx="10297668" cy="410718"/>
          </a:xfrm>
        </p:grpSpPr>
        <p:sp>
          <p:nvSpPr>
            <p:cNvPr id="15" name="TextBox 15"/>
            <p:cNvSpPr/>
            <p:nvPr/>
          </p:nvSpPr>
          <p:spPr>
            <a:xfrm>
              <a:off x="941832" y="5897880"/>
              <a:ext cx="1029766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先圈出双引号。引号里的照着显示，引号外的再读取或计算。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模拟练习讲评：加号不一定参与计算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练习讲评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41070" y="2331720"/>
            <a:ext cx="10298430" cy="820483"/>
            <a:chOff x="941070" y="2331720"/>
            <a:chExt cx="10298430" cy="820483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47912"/>
              <a:ext cx="268833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cout &lt;&lt; x + y;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331708" y="2331720"/>
              <a:ext cx="37978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11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42594" y="2770822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读出 5 和 6，算完加法再显示。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41070" y="3312795"/>
            <a:ext cx="10298430" cy="820484"/>
            <a:chOff x="941070" y="3312795"/>
            <a:chExt cx="10298430" cy="820484"/>
          </a:xfrm>
        </p:grpSpPr>
        <p:sp>
          <p:nvSpPr>
            <p:cNvPr id="12" name="TextBox 12"/>
            <p:cNvSpPr txBox="1"/>
            <p:nvPr/>
          </p:nvSpPr>
          <p:spPr>
            <a:xfrm>
              <a:off x="941070" y="3328988"/>
              <a:ext cx="268833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 cout &lt;&lt; "x+y";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331708" y="3312795"/>
              <a:ext cx="55747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x+y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942594" y="3751898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引号里的 x+y 原样显示。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41070" y="4293870"/>
            <a:ext cx="10298430" cy="820483"/>
            <a:chOff x="941070" y="4293870"/>
            <a:chExt cx="10298430" cy="820483"/>
          </a:xfrm>
        </p:grpSpPr>
        <p:sp>
          <p:nvSpPr>
            <p:cNvPr id="16" name="TextBox 16"/>
            <p:cNvSpPr txBox="1"/>
            <p:nvPr/>
          </p:nvSpPr>
          <p:spPr>
            <a:xfrm>
              <a:off x="941070" y="4310062"/>
              <a:ext cx="402107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 cout &lt;&lt; x &lt;&lt; "+" &lt;&lt; y;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331708" y="4293870"/>
              <a:ext cx="55747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5+6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942594" y="4732972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显示 5，再显示加号，最后显示 6。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41070" y="5274945"/>
            <a:ext cx="10298430" cy="868108"/>
            <a:chOff x="941070" y="5274945"/>
            <a:chExt cx="10298430" cy="868108"/>
          </a:xfrm>
        </p:grpSpPr>
        <p:sp>
          <p:nvSpPr>
            <p:cNvPr id="20" name="TextBox 20"/>
            <p:cNvSpPr txBox="1"/>
            <p:nvPr/>
          </p:nvSpPr>
          <p:spPr>
            <a:xfrm>
              <a:off x="941070" y="5291138"/>
              <a:ext cx="435425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④ cout &lt;&lt; "x+y=" &lt;&lt; x + y;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8331708" y="5274945"/>
              <a:ext cx="109057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x+y=11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942594" y="5761672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先显示 x+y=，再显示计算结果 11。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想保存 2.9，却选了 int，会发生什么？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332357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数据与类型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57438"/>
            <a:ext cx="10298430" cy="878205"/>
            <a:chOff x="941070" y="2357438"/>
            <a:chExt cx="10298430" cy="878205"/>
          </a:xfrm>
        </p:grpSpPr>
        <p:sp>
          <p:nvSpPr>
            <p:cNvPr id="8" name="TextBox 8"/>
            <p:cNvSpPr/>
            <p:nvPr/>
          </p:nvSpPr>
          <p:spPr>
            <a:xfrm>
              <a:off x="941070" y="235743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前面按整元记余额，现在换成带小数的单价：2.9 元。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41070" y="279558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让它分别进入 double 和 int 变量，预测结果，再输出验证。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33450" y="3638550"/>
            <a:ext cx="3424333" cy="511493"/>
            <a:chOff x="933450" y="3638550"/>
            <a:chExt cx="3424333" cy="511493"/>
          </a:xfrm>
        </p:grpSpPr>
        <p:sp>
          <p:nvSpPr>
            <p:cNvPr id="11" name="Line 11"/>
            <p:cNvSpPr/>
            <p:nvPr/>
          </p:nvSpPr>
          <p:spPr>
            <a:xfrm>
              <a:off x="933450" y="3638550"/>
              <a:ext cx="9525" cy="419100"/>
            </a:xfrm>
            <a:custGeom>
              <a:avLst/>
              <a:gdLst/>
              <a:ahLst/>
              <a:cxnLst/>
              <a:rect l="l" t="t" r="r" b="b"/>
              <a:pathLst>
                <a:path w="9525" h="419100">
                  <a:moveTo>
                    <a:pt x="0" y="0"/>
                  </a:moveTo>
                  <a:lnTo>
                    <a:pt x="0" y="419100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169670" y="3709988"/>
              <a:ext cx="318811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price = 2.9;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33450" y="4610100"/>
            <a:ext cx="2924556" cy="511493"/>
            <a:chOff x="933450" y="4610100"/>
            <a:chExt cx="2924556" cy="511493"/>
          </a:xfrm>
        </p:grpSpPr>
        <p:sp>
          <p:nvSpPr>
            <p:cNvPr id="15" name="Line 15"/>
            <p:cNvSpPr/>
            <p:nvPr/>
          </p:nvSpPr>
          <p:spPr>
            <a:xfrm>
              <a:off x="933450" y="4610100"/>
              <a:ext cx="9525" cy="419100"/>
            </a:xfrm>
            <a:custGeom>
              <a:avLst/>
              <a:gdLst/>
              <a:ahLst/>
              <a:cxnLst/>
              <a:rect l="l" t="t" r="r" b="b"/>
              <a:pathLst>
                <a:path w="9525" h="419100">
                  <a:moveTo>
                    <a:pt x="0" y="0"/>
                  </a:moveTo>
                  <a:lnTo>
                    <a:pt x="0" y="419100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169670" y="4681538"/>
              <a:ext cx="268833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count = 2.9;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6837807" y="3726180"/>
            <a:ext cx="4401693" cy="410718"/>
            <a:chOff x="6837807" y="3726180"/>
            <a:chExt cx="4401693" cy="410718"/>
          </a:xfrm>
        </p:grpSpPr>
        <p:sp>
          <p:nvSpPr>
            <p:cNvPr id="13" name="TextBox 13"/>
            <p:cNvSpPr/>
            <p:nvPr/>
          </p:nvSpPr>
          <p:spPr>
            <a:xfrm>
              <a:off x="6837807" y="3726180"/>
              <a:ext cx="440169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用浮点数保存这个值。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6837807" y="4697730"/>
            <a:ext cx="4401693" cy="410718"/>
            <a:chOff x="6837807" y="4697730"/>
            <a:chExt cx="4401693" cy="410718"/>
          </a:xfrm>
        </p:grpSpPr>
        <p:sp>
          <p:nvSpPr>
            <p:cNvPr id="17" name="TextBox 17"/>
            <p:cNvSpPr/>
            <p:nvPr/>
          </p:nvSpPr>
          <p:spPr>
            <a:xfrm>
              <a:off x="6837807" y="4697730"/>
              <a:ext cx="440169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小数被去掉，只保存 </a:t>
              </a:r>
              <a:r>
                <a:rPr lang="en-US" sz="210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2</a:t>
              </a:r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41832" y="5545455"/>
            <a:ext cx="10297668" cy="791718"/>
            <a:chOff x="941832" y="5545455"/>
            <a:chExt cx="10297668" cy="791718"/>
          </a:xfrm>
        </p:grpSpPr>
        <p:sp>
          <p:nvSpPr>
            <p:cNvPr id="19" name="TextBox 19"/>
            <p:cNvSpPr/>
            <p:nvPr/>
          </p:nvSpPr>
          <p:spPr>
            <a:xfrm>
              <a:off x="941832" y="5545455"/>
              <a:ext cx="1029766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把数转成变量需要的类型，叫作类型转换。本例转成 int 后得到 2。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941832" y="5926455"/>
              <a:ext cx="1029766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原来的单价是 2.9 元，少了小数就不对了；类型要按数据的用途来选。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换一种类型保存，数值会怎样变化？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594866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自动类型转换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41070" y="2357438"/>
            <a:ext cx="10298430" cy="851915"/>
            <a:chOff x="941070" y="2357438"/>
            <a:chExt cx="10298430" cy="851915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57438"/>
              <a:ext cx="218855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a = 3;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008370" y="2357438"/>
              <a:ext cx="52311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3 可以转成浮点值，交给 a 保存。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42594" y="2827972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默认输出仍可能显示 3。只看有没有小数点，判断不了变量的类型。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41070" y="3590925"/>
            <a:ext cx="10298430" cy="1130618"/>
            <a:chOff x="941070" y="3590925"/>
            <a:chExt cx="10298430" cy="1130618"/>
          </a:xfrm>
        </p:grpSpPr>
        <p:sp>
          <p:nvSpPr>
            <p:cNvPr id="12" name="Line 12"/>
            <p:cNvSpPr/>
            <p:nvPr/>
          </p:nvSpPr>
          <p:spPr>
            <a:xfrm>
              <a:off x="952500" y="359092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41070" y="3786188"/>
              <a:ext cx="386962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b = 2.9;　　保存 2。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41070" y="4281488"/>
              <a:ext cx="406650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c = -2.9;　 保存 -2。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7056120" y="4005262"/>
              <a:ext cx="418338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去掉小数，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朝 0 靠近</a:t>
              </a:r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41070" y="5195888"/>
            <a:ext cx="10298430" cy="878205"/>
            <a:chOff x="941070" y="5195888"/>
            <a:chExt cx="10298430" cy="878205"/>
          </a:xfrm>
        </p:grpSpPr>
        <p:sp>
          <p:nvSpPr>
            <p:cNvPr id="17" name="TextBox 17"/>
            <p:cNvSpPr/>
            <p:nvPr/>
          </p:nvSpPr>
          <p:spPr>
            <a:xfrm>
              <a:off x="941070" y="519588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这两个数都在 int 的范围内。-2.9 得到 -2，不是向下取整得到 -3。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941070" y="563403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double 能保存小数，但位数也有限。别把它当成能存任意精度的数。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用 double 记钱，11 / 2 就能得到 5.5 吗？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332357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计算与保存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0308" y="2341245"/>
            <a:ext cx="3222955" cy="469392"/>
            <a:chOff x="940308" y="2341245"/>
            <a:chExt cx="3222955" cy="469392"/>
          </a:xfrm>
        </p:grpSpPr>
        <p:sp>
          <p:nvSpPr>
            <p:cNvPr id="8" name="TextBox 8"/>
            <p:cNvSpPr txBox="1"/>
            <p:nvPr/>
          </p:nvSpPr>
          <p:spPr>
            <a:xfrm>
              <a:off x="940308" y="2341245"/>
              <a:ext cx="322295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a = 11 / 2;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40308" y="3790950"/>
            <a:ext cx="10299192" cy="648462"/>
            <a:chOff x="940308" y="3790950"/>
            <a:chExt cx="10299192" cy="648462"/>
          </a:xfrm>
        </p:grpSpPr>
        <p:sp>
          <p:nvSpPr>
            <p:cNvPr id="11" name="Line 11"/>
            <p:cNvSpPr/>
            <p:nvPr/>
          </p:nvSpPr>
          <p:spPr>
            <a:xfrm>
              <a:off x="952500" y="379095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0308" y="3970020"/>
              <a:ext cx="357835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b = 11 / 2.0;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41070" y="2881312"/>
            <a:ext cx="10298430" cy="440055"/>
            <a:chOff x="941070" y="2881312"/>
            <a:chExt cx="10298430" cy="440055"/>
          </a:xfrm>
        </p:grpSpPr>
        <p:sp>
          <p:nvSpPr>
            <p:cNvPr id="9" name="TextBox 9"/>
            <p:cNvSpPr/>
            <p:nvPr/>
          </p:nvSpPr>
          <p:spPr>
            <a:xfrm>
              <a:off x="941070" y="288131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先算 11 / 2，已经得到 5；再转成浮点值，存进 a。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41070" y="4510088"/>
            <a:ext cx="10298430" cy="440055"/>
            <a:chOff x="941070" y="4510088"/>
            <a:chExt cx="10298430" cy="440055"/>
          </a:xfrm>
        </p:grpSpPr>
        <p:sp>
          <p:nvSpPr>
            <p:cNvPr id="13" name="TextBox 13"/>
            <p:cNvSpPr/>
            <p:nvPr/>
          </p:nvSpPr>
          <p:spPr>
            <a:xfrm>
              <a:off x="941070" y="451008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先算 11 / 2.0，得到 </a:t>
              </a:r>
              <a:r>
                <a:rPr lang="en-US" sz="22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5.5</a:t>
              </a:r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；然后存进 b。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41070" y="5367338"/>
            <a:ext cx="10298430" cy="878205"/>
            <a:chOff x="941070" y="5367338"/>
            <a:chExt cx="10298430" cy="878205"/>
          </a:xfrm>
        </p:grpSpPr>
        <p:sp>
          <p:nvSpPr>
            <p:cNvPr id="15" name="TextBox 15"/>
            <p:cNvSpPr/>
            <p:nvPr/>
          </p:nvSpPr>
          <p:spPr>
            <a:xfrm>
              <a:off x="941070" y="536733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想想上一课平分零花钱的例子：存进 double，也补不回已经丢掉的半元。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941070" y="580548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关键仍在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除法发生时</a:t>
              </a:r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：至少让一个参与除法的数成为浮点数。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变量有了名字，数据实际存在哪里？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332357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变量与内存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57438"/>
            <a:ext cx="10298430" cy="878205"/>
            <a:chOff x="941070" y="2357438"/>
            <a:chExt cx="10298430" cy="878205"/>
          </a:xfrm>
        </p:grpSpPr>
        <p:sp>
          <p:nvSpPr>
            <p:cNvPr id="8" name="TextBox 8"/>
            <p:cNvSpPr/>
            <p:nvPr/>
          </p:nvSpPr>
          <p:spPr>
            <a:xfrm>
              <a:off x="941070" y="235743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账本用一格记余额。程序运行时，也得有地方保存 balance 的值。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41070" y="279558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这个地方在计算机的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内存</a:t>
              </a:r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中，变量会占用一定的存储空间。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857250" y="3580448"/>
            <a:ext cx="10382250" cy="1530286"/>
            <a:chOff x="857250" y="3580448"/>
            <a:chExt cx="10382250" cy="1530286"/>
          </a:xfrm>
        </p:grpSpPr>
        <p:sp>
          <p:nvSpPr>
            <p:cNvPr id="11" name="TextBox 11"/>
            <p:cNvSpPr/>
            <p:nvPr/>
          </p:nvSpPr>
          <p:spPr>
            <a:xfrm>
              <a:off x="1514094" y="3580448"/>
              <a:ext cx="97254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下面把内存画成小格，每一格代表一个字节：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1524000" y="4048125"/>
              <a:ext cx="1047750" cy="523875"/>
            </a:xfrm>
            <a:prstGeom prst="rect">
              <a:avLst/>
            </a:prstGeom>
            <a:solidFill>
              <a:schemeClr val="lt1"/>
            </a:solidFill>
            <a:ln w="9525">
              <a:solidFill>
                <a:schemeClr val="accent6"/>
              </a:solidFill>
            </a:ln>
          </p:spPr>
        </p:sp>
        <p:sp>
          <p:nvSpPr>
            <p:cNvPr id="13" name="Rectangle 13"/>
            <p:cNvSpPr/>
            <p:nvPr/>
          </p:nvSpPr>
          <p:spPr>
            <a:xfrm>
              <a:off x="2571750" y="4048125"/>
              <a:ext cx="1047750" cy="523875"/>
            </a:xfrm>
            <a:prstGeom prst="rect">
              <a:avLst/>
            </a:prstGeom>
            <a:solidFill>
              <a:schemeClr val="lt2"/>
            </a:solidFill>
            <a:ln w="9525">
              <a:solidFill>
                <a:schemeClr val="accent1"/>
              </a:solidFill>
            </a:ln>
          </p:spPr>
        </p:sp>
        <p:sp>
          <p:nvSpPr>
            <p:cNvPr id="14" name="Rectangle 14"/>
            <p:cNvSpPr/>
            <p:nvPr/>
          </p:nvSpPr>
          <p:spPr>
            <a:xfrm>
              <a:off x="3619500" y="4048125"/>
              <a:ext cx="1047750" cy="523875"/>
            </a:xfrm>
            <a:prstGeom prst="rect">
              <a:avLst/>
            </a:prstGeom>
            <a:solidFill>
              <a:schemeClr val="lt2"/>
            </a:solidFill>
            <a:ln w="9525">
              <a:solidFill>
                <a:schemeClr val="accent1"/>
              </a:solidFill>
            </a:ln>
          </p:spPr>
        </p:sp>
        <p:sp>
          <p:nvSpPr>
            <p:cNvPr id="15" name="Rectangle 15"/>
            <p:cNvSpPr/>
            <p:nvPr/>
          </p:nvSpPr>
          <p:spPr>
            <a:xfrm>
              <a:off x="4667250" y="4048125"/>
              <a:ext cx="1047750" cy="523875"/>
            </a:xfrm>
            <a:prstGeom prst="rect">
              <a:avLst/>
            </a:prstGeom>
            <a:solidFill>
              <a:schemeClr val="lt2"/>
            </a:solidFill>
            <a:ln w="9525">
              <a:solidFill>
                <a:schemeClr val="accent1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5715000" y="4048125"/>
              <a:ext cx="1047750" cy="523875"/>
            </a:xfrm>
            <a:prstGeom prst="rect">
              <a:avLst/>
            </a:prstGeom>
            <a:solidFill>
              <a:schemeClr val="lt2"/>
            </a:solidFill>
            <a:ln w="9525">
              <a:solidFill>
                <a:schemeClr val="accent1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6762750" y="4048125"/>
              <a:ext cx="1047750" cy="523875"/>
            </a:xfrm>
            <a:prstGeom prst="rect">
              <a:avLst/>
            </a:prstGeom>
            <a:solidFill>
              <a:schemeClr val="lt1"/>
            </a:solidFill>
            <a:ln w="9525">
              <a:solidFill>
                <a:schemeClr val="accent6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7810500" y="4048125"/>
              <a:ext cx="1047750" cy="523875"/>
            </a:xfrm>
            <a:prstGeom prst="rect">
              <a:avLst/>
            </a:prstGeom>
            <a:solidFill>
              <a:schemeClr val="lt1"/>
            </a:solidFill>
            <a:ln w="9525">
              <a:solidFill>
                <a:schemeClr val="accent6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8858250" y="4048125"/>
              <a:ext cx="1047750" cy="523875"/>
            </a:xfrm>
            <a:prstGeom prst="rect">
              <a:avLst/>
            </a:prstGeom>
            <a:solidFill>
              <a:schemeClr val="lt1"/>
            </a:solidFill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/>
            <p:nvPr/>
          </p:nvSpPr>
          <p:spPr>
            <a:xfrm>
              <a:off x="857250" y="4758690"/>
              <a:ext cx="76200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8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常见环境下，int 占 4 字节，图中用相连的四格示意。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41832" y="5374005"/>
            <a:ext cx="10297668" cy="820293"/>
            <a:chOff x="941832" y="5374005"/>
            <a:chExt cx="10297668" cy="820293"/>
          </a:xfrm>
        </p:grpSpPr>
        <p:sp>
          <p:nvSpPr>
            <p:cNvPr id="22" name="TextBox 22"/>
            <p:cNvSpPr/>
            <p:nvPr/>
          </p:nvSpPr>
          <p:spPr>
            <a:xfrm>
              <a:off x="941832" y="5374005"/>
              <a:ext cx="1029766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“字节”是计算存储大小的单位。一个字节里面又是什么？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941832" y="5783580"/>
              <a:ext cx="1029766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这里讨论程序运行时的内存；把文件保存到硬盘，是另一回事。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把一个字节放大看，里面有些什么？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594866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认识存储单位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57438"/>
            <a:ext cx="10298430" cy="878205"/>
            <a:chOff x="941070" y="2357438"/>
            <a:chExt cx="10298430" cy="878205"/>
          </a:xfrm>
        </p:grpSpPr>
        <p:sp>
          <p:nvSpPr>
            <p:cNvPr id="8" name="TextBox 8"/>
            <p:cNvSpPr/>
            <p:nvPr/>
          </p:nvSpPr>
          <p:spPr>
            <a:xfrm>
              <a:off x="941070" y="235743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常见学习环境中，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1 字节（byte）包含 8 位（bit）</a:t>
              </a:r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41070" y="279558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每一位只能记录 0 或 1。把上一页的一格放大，就像下面这样。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2000250" y="3743325"/>
            <a:ext cx="7620000" cy="1346073"/>
            <a:chOff x="2000250" y="3743325"/>
            <a:chExt cx="7620000" cy="1346073"/>
          </a:xfrm>
        </p:grpSpPr>
        <p:sp>
          <p:nvSpPr>
            <p:cNvPr id="11" name="Rectangle 11"/>
            <p:cNvSpPr/>
            <p:nvPr/>
          </p:nvSpPr>
          <p:spPr>
            <a:xfrm>
              <a:off x="2000250" y="3743325"/>
              <a:ext cx="952500" cy="714375"/>
            </a:xfrm>
            <a:prstGeom prst="rect">
              <a:avLst/>
            </a:prstGeom>
            <a:solidFill>
              <a:schemeClr val="lt2"/>
            </a:solidFill>
            <a:ln w="9525">
              <a:solidFill>
                <a:schemeClr val="accent1"/>
              </a:solidFill>
            </a:ln>
          </p:spPr>
        </p:sp>
        <p:sp>
          <p:nvSpPr>
            <p:cNvPr id="12" name="Rectangle 12"/>
            <p:cNvSpPr/>
            <p:nvPr/>
          </p:nvSpPr>
          <p:spPr>
            <a:xfrm>
              <a:off x="2952750" y="3743325"/>
              <a:ext cx="952500" cy="714375"/>
            </a:xfrm>
            <a:prstGeom prst="rect">
              <a:avLst/>
            </a:prstGeom>
            <a:solidFill>
              <a:schemeClr val="lt2"/>
            </a:solidFill>
            <a:ln w="9525">
              <a:solidFill>
                <a:schemeClr val="accent1"/>
              </a:solidFill>
            </a:ln>
          </p:spPr>
        </p:sp>
        <p:sp>
          <p:nvSpPr>
            <p:cNvPr id="13" name="Rectangle 13"/>
            <p:cNvSpPr/>
            <p:nvPr/>
          </p:nvSpPr>
          <p:spPr>
            <a:xfrm>
              <a:off x="3905250" y="3743325"/>
              <a:ext cx="952500" cy="714375"/>
            </a:xfrm>
            <a:prstGeom prst="rect">
              <a:avLst/>
            </a:prstGeom>
            <a:solidFill>
              <a:schemeClr val="lt2"/>
            </a:solidFill>
            <a:ln w="9525">
              <a:solidFill>
                <a:schemeClr val="accent1"/>
              </a:solidFill>
            </a:ln>
          </p:spPr>
        </p:sp>
        <p:sp>
          <p:nvSpPr>
            <p:cNvPr id="14" name="Rectangle 14"/>
            <p:cNvSpPr/>
            <p:nvPr/>
          </p:nvSpPr>
          <p:spPr>
            <a:xfrm>
              <a:off x="4857750" y="3743325"/>
              <a:ext cx="952500" cy="714375"/>
            </a:xfrm>
            <a:prstGeom prst="rect">
              <a:avLst/>
            </a:prstGeom>
            <a:solidFill>
              <a:schemeClr val="lt2"/>
            </a:solidFill>
            <a:ln w="9525">
              <a:solidFill>
                <a:schemeClr val="accent1"/>
              </a:solidFill>
            </a:ln>
          </p:spPr>
        </p:sp>
        <p:sp>
          <p:nvSpPr>
            <p:cNvPr id="15" name="Rectangle 15"/>
            <p:cNvSpPr/>
            <p:nvPr/>
          </p:nvSpPr>
          <p:spPr>
            <a:xfrm>
              <a:off x="5810250" y="3743325"/>
              <a:ext cx="952500" cy="714375"/>
            </a:xfrm>
            <a:prstGeom prst="rect">
              <a:avLst/>
            </a:prstGeom>
            <a:solidFill>
              <a:schemeClr val="lt2"/>
            </a:solidFill>
            <a:ln w="9525">
              <a:solidFill>
                <a:schemeClr val="accent1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6762750" y="3743325"/>
              <a:ext cx="952500" cy="714375"/>
            </a:xfrm>
            <a:prstGeom prst="rect">
              <a:avLst/>
            </a:prstGeom>
            <a:solidFill>
              <a:schemeClr val="lt2"/>
            </a:solidFill>
            <a:ln w="9525">
              <a:solidFill>
                <a:schemeClr val="accent1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7715250" y="3743325"/>
              <a:ext cx="952500" cy="714375"/>
            </a:xfrm>
            <a:prstGeom prst="rect">
              <a:avLst/>
            </a:prstGeom>
            <a:solidFill>
              <a:schemeClr val="lt2"/>
            </a:solidFill>
            <a:ln w="9525">
              <a:solidFill>
                <a:schemeClr val="accent1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8667750" y="3743325"/>
              <a:ext cx="952500" cy="714375"/>
            </a:xfrm>
            <a:prstGeom prst="rect">
              <a:avLst/>
            </a:prstGeom>
            <a:solidFill>
              <a:schemeClr val="lt2"/>
            </a:solidFill>
            <a:ln w="9525">
              <a:solidFill>
                <a:schemeClr val="accent1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2362829" y="3947160"/>
              <a:ext cx="22734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315329" y="3947160"/>
              <a:ext cx="22734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4267829" y="3947160"/>
              <a:ext cx="22734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5220329" y="3947160"/>
              <a:ext cx="22734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172829" y="3947160"/>
              <a:ext cx="22734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125329" y="3947160"/>
              <a:ext cx="22734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077829" y="3947160"/>
              <a:ext cx="22734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9030329" y="3947160"/>
              <a:ext cx="22734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7" name="TextBox 27"/>
            <p:cNvSpPr/>
            <p:nvPr/>
          </p:nvSpPr>
          <p:spPr>
            <a:xfrm>
              <a:off x="2000250" y="4678680"/>
              <a:ext cx="762000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数一数：8 个位，组成 1 个字节。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41832" y="5393055"/>
            <a:ext cx="10297668" cy="774954"/>
            <a:chOff x="941832" y="5393055"/>
            <a:chExt cx="10297668" cy="774954"/>
          </a:xfrm>
        </p:grpSpPr>
        <p:sp>
          <p:nvSpPr>
            <p:cNvPr id="29" name="TextBox 29"/>
            <p:cNvSpPr/>
            <p:nvPr/>
          </p:nvSpPr>
          <p:spPr>
            <a:xfrm>
              <a:off x="941832" y="5393055"/>
              <a:ext cx="1029766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能用来记录的位数有限，一个变量能表示的数也就有范围。</a:t>
              </a:r>
            </a:p>
          </p:txBody>
        </p:sp>
        <p:sp>
          <p:nvSpPr>
            <p:cNvPr id="30" name="TextBox 30"/>
            <p:cNvSpPr/>
            <p:nvPr/>
          </p:nvSpPr>
          <p:spPr>
            <a:xfrm>
              <a:off x="943356" y="5815965"/>
              <a:ext cx="1029614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补充：手机容量 128 GB 通常指 128000000000 字节，与 128 GiB 不同。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记录位置有限，能不能写下任意大的数？</a:t>
            </a:r>
          </a:p>
        </p:txBody>
      </p:sp>
      <p:sp>
        <p:nvSpPr>
          <p:cNvPr id="7" name="TextBox 7"/>
          <p:cNvSpPr/>
          <p:nvPr/>
        </p:nvSpPr>
        <p:spPr>
          <a:xfrm>
            <a:off x="952500" y="781050"/>
            <a:ext cx="3181350" cy="428625"/>
          </a:xfrm>
          <a:prstGeom prst="rect">
            <a:avLst/>
          </a:prstGeom>
          <a:noFill/>
          <a:ln>
            <a:noFill/>
          </a:ln>
        </p:spPr>
        <p:txBody>
          <a:bodyPr wrap="none" lIns="38100" tIns="75248" rIns="0" bIns="0" anchor="t" anchorCtr="0">
            <a:no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为什么要看数值范围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451" y="2308384"/>
            <a:ext cx="7534971" cy="844486"/>
            <a:chOff x="941451" y="2308384"/>
            <a:chExt cx="7534971" cy="844486"/>
          </a:xfrm>
        </p:grpSpPr>
        <p:sp>
          <p:nvSpPr>
            <p:cNvPr id="4" name="TextBox 4"/>
            <p:cNvSpPr txBox="1"/>
            <p:nvPr/>
          </p:nvSpPr>
          <p:spPr>
            <a:xfrm>
              <a:off x="941451" y="2308384"/>
              <a:ext cx="6771945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假设计分卡只有三格，每格只能写一个十进制数字。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941451" y="2727484"/>
              <a:ext cx="7534971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写到 999 后再加 1，应该记 1000。原来的三格还够吗？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524000" y="3552825"/>
            <a:ext cx="2457450" cy="818960"/>
            <a:chOff x="1524000" y="3552825"/>
            <a:chExt cx="2457450" cy="818960"/>
          </a:xfrm>
        </p:grpSpPr>
        <p:grpSp>
          <p:nvGrpSpPr>
            <p:cNvPr id="11" name="Group 11"/>
            <p:cNvGrpSpPr/>
            <p:nvPr/>
          </p:nvGrpSpPr>
          <p:grpSpPr>
            <a:xfrm>
              <a:off x="1524000" y="3552825"/>
              <a:ext cx="819150" cy="818960"/>
              <a:chOff x="1524000" y="3552825"/>
              <a:chExt cx="819150" cy="818960"/>
            </a:xfrm>
          </p:grpSpPr>
          <p:sp>
            <p:nvSpPr>
              <p:cNvPr id="9" name="Rectangle 9"/>
              <p:cNvSpPr/>
              <p:nvPr/>
            </p:nvSpPr>
            <p:spPr>
              <a:xfrm>
                <a:off x="1524000" y="3552825"/>
                <a:ext cx="819150" cy="800100"/>
              </a:xfrm>
              <a:prstGeom prst="rect">
                <a:avLst/>
              </a:prstGeom>
              <a:noFill/>
              <a:ln w="19050">
                <a:solidFill>
                  <a:srgbClr val="244D87"/>
                </a:solidFill>
              </a:ln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1793748" y="3755708"/>
                <a:ext cx="265233" cy="6160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3150" dirty="0">
                    <a:solidFill>
                      <a:srgbClr val="244D87"/>
                    </a:solidFill>
                    <a:latin typeface="Consolas"/>
                    <a:ea typeface="Consolas"/>
                    <a:cs typeface="Consolas"/>
                  </a:rPr>
                  <a:t>9</a:t>
                </a:r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2343150" y="3552825"/>
              <a:ext cx="819150" cy="818960"/>
              <a:chOff x="2343150" y="3552825"/>
              <a:chExt cx="819150" cy="818960"/>
            </a:xfrm>
          </p:grpSpPr>
          <p:sp>
            <p:nvSpPr>
              <p:cNvPr id="12" name="Rectangle 12"/>
              <p:cNvSpPr/>
              <p:nvPr/>
            </p:nvSpPr>
            <p:spPr>
              <a:xfrm>
                <a:off x="2343150" y="3552825"/>
                <a:ext cx="819150" cy="800100"/>
              </a:xfrm>
              <a:prstGeom prst="rect">
                <a:avLst/>
              </a:prstGeom>
              <a:noFill/>
              <a:ln w="19050">
                <a:solidFill>
                  <a:srgbClr val="244D87"/>
                </a:solidFill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2612898" y="3755708"/>
                <a:ext cx="265233" cy="6160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3150" dirty="0">
                    <a:solidFill>
                      <a:srgbClr val="244D87"/>
                    </a:solidFill>
                    <a:latin typeface="Consolas"/>
                    <a:ea typeface="Consolas"/>
                    <a:cs typeface="Consolas"/>
                  </a:rPr>
                  <a:t>9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3162300" y="3552825"/>
              <a:ext cx="819150" cy="818960"/>
              <a:chOff x="3162300" y="3552825"/>
              <a:chExt cx="819150" cy="818960"/>
            </a:xfrm>
          </p:grpSpPr>
          <p:sp>
            <p:nvSpPr>
              <p:cNvPr id="15" name="Rectangle 15"/>
              <p:cNvSpPr/>
              <p:nvPr/>
            </p:nvSpPr>
            <p:spPr>
              <a:xfrm>
                <a:off x="3162300" y="3552825"/>
                <a:ext cx="819150" cy="800100"/>
              </a:xfrm>
              <a:prstGeom prst="rect">
                <a:avLst/>
              </a:prstGeom>
              <a:noFill/>
              <a:ln w="19050">
                <a:solidFill>
                  <a:srgbClr val="244D87"/>
                </a:solidFill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3432048" y="3755708"/>
                <a:ext cx="265233" cy="6160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3150" dirty="0">
                    <a:solidFill>
                      <a:srgbClr val="244D87"/>
                    </a:solidFill>
                    <a:latin typeface="Consolas"/>
                    <a:ea typeface="Consolas"/>
                    <a:cs typeface="Consolas"/>
                  </a:rPr>
                  <a:t>9</a:t>
                </a:r>
              </a:p>
            </p:txBody>
          </p:sp>
        </p:grpSp>
      </p:grpSp>
      <p:grpSp>
        <p:nvGrpSpPr>
          <p:cNvPr id="20" name="Group 20"/>
          <p:cNvGrpSpPr/>
          <p:nvPr/>
        </p:nvGrpSpPr>
        <p:grpSpPr>
          <a:xfrm>
            <a:off x="4798314" y="3844766"/>
            <a:ext cx="1023041" cy="454724"/>
            <a:chOff x="4798314" y="3844766"/>
            <a:chExt cx="1023041" cy="454724"/>
          </a:xfrm>
        </p:grpSpPr>
        <p:sp>
          <p:nvSpPr>
            <p:cNvPr id="19" name="TextBox 19"/>
            <p:cNvSpPr txBox="1"/>
            <p:nvPr/>
          </p:nvSpPr>
          <p:spPr>
            <a:xfrm>
              <a:off x="4798314" y="3844766"/>
              <a:ext cx="1023041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32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加 1 →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637782" y="3552825"/>
            <a:ext cx="3287268" cy="1431798"/>
            <a:chOff x="6637782" y="3552825"/>
            <a:chExt cx="3287268" cy="1431798"/>
          </a:xfrm>
        </p:grpSpPr>
        <p:sp>
          <p:nvSpPr>
            <p:cNvPr id="21" name="TextBox 21"/>
            <p:cNvSpPr txBox="1"/>
            <p:nvPr/>
          </p:nvSpPr>
          <p:spPr>
            <a:xfrm>
              <a:off x="6637782" y="4573905"/>
              <a:ext cx="221227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1000 需要四格。</a:t>
              </a:r>
            </a:p>
          </p:txBody>
        </p:sp>
        <p:grpSp>
          <p:nvGrpSpPr>
            <p:cNvPr id="24" name="Group 24"/>
            <p:cNvGrpSpPr/>
            <p:nvPr/>
          </p:nvGrpSpPr>
          <p:grpSpPr>
            <a:xfrm>
              <a:off x="6648450" y="3552825"/>
              <a:ext cx="819150" cy="818960"/>
              <a:chOff x="6648450" y="3552825"/>
              <a:chExt cx="819150" cy="818960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6648450" y="3552825"/>
                <a:ext cx="819150" cy="800100"/>
              </a:xfrm>
              <a:prstGeom prst="rect">
                <a:avLst/>
              </a:prstGeom>
              <a:noFill/>
              <a:ln w="19050">
                <a:solidFill>
                  <a:srgbClr val="C00000"/>
                </a:solidFill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6918198" y="3755708"/>
                <a:ext cx="265233" cy="6160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3150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7467600" y="3552825"/>
              <a:ext cx="819150" cy="818960"/>
              <a:chOff x="7467600" y="3552825"/>
              <a:chExt cx="819150" cy="818960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7467600" y="3552825"/>
                <a:ext cx="819150" cy="800100"/>
              </a:xfrm>
              <a:prstGeom prst="rect">
                <a:avLst/>
              </a:prstGeom>
              <a:noFill/>
              <a:ln w="19050">
                <a:solidFill>
                  <a:srgbClr val="C00000"/>
                </a:solidFill>
              </a:ln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7737348" y="3755708"/>
                <a:ext cx="265233" cy="6160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3150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8286750" y="3552825"/>
              <a:ext cx="819150" cy="818960"/>
              <a:chOff x="8286750" y="3552825"/>
              <a:chExt cx="819150" cy="818960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8286750" y="3552825"/>
                <a:ext cx="819150" cy="800100"/>
              </a:xfrm>
              <a:prstGeom prst="rect">
                <a:avLst/>
              </a:prstGeom>
              <a:noFill/>
              <a:ln w="19050">
                <a:solidFill>
                  <a:srgbClr val="C00000"/>
                </a:solidFill>
              </a:ln>
            </p:spPr>
          </p:sp>
          <p:sp>
            <p:nvSpPr>
              <p:cNvPr id="29" name="TextBox 29"/>
              <p:cNvSpPr txBox="1"/>
              <p:nvPr/>
            </p:nvSpPr>
            <p:spPr>
              <a:xfrm>
                <a:off x="8556498" y="3755708"/>
                <a:ext cx="265233" cy="6160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3150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9105900" y="3552825"/>
              <a:ext cx="819150" cy="818960"/>
              <a:chOff x="9105900" y="3552825"/>
              <a:chExt cx="819150" cy="818960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9105900" y="3552825"/>
                <a:ext cx="819150" cy="800100"/>
              </a:xfrm>
              <a:prstGeom prst="rect">
                <a:avLst/>
              </a:prstGeom>
              <a:noFill/>
              <a:ln w="19050">
                <a:solidFill>
                  <a:srgbClr val="C00000"/>
                </a:solidFill>
              </a:ln>
            </p:spPr>
          </p:sp>
          <p:sp>
            <p:nvSpPr>
              <p:cNvPr id="32" name="TextBox 32"/>
              <p:cNvSpPr txBox="1"/>
              <p:nvPr/>
            </p:nvSpPr>
            <p:spPr>
              <a:xfrm>
                <a:off x="9375648" y="3755708"/>
                <a:ext cx="265233" cy="6160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3150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</p:grpSp>
      <p:grpSp>
        <p:nvGrpSpPr>
          <p:cNvPr id="38" name="Group 38"/>
          <p:cNvGrpSpPr/>
          <p:nvPr/>
        </p:nvGrpSpPr>
        <p:grpSpPr>
          <a:xfrm>
            <a:off x="941451" y="5153025"/>
            <a:ext cx="10298049" cy="962120"/>
            <a:chOff x="941451" y="5153025"/>
            <a:chExt cx="10298049" cy="962120"/>
          </a:xfrm>
        </p:grpSpPr>
        <p:sp>
          <p:nvSpPr>
            <p:cNvPr id="35" name="Line 35"/>
            <p:cNvSpPr/>
            <p:nvPr/>
          </p:nvSpPr>
          <p:spPr>
            <a:xfrm>
              <a:off x="952500" y="515302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941451" y="5289709"/>
              <a:ext cx="7065416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变量占用的存储空间也有限，能表示的数有一定范围。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941451" y="5689759"/>
              <a:ext cx="9736008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这个比喻只说明“位置有限”。计算机实际用二进制记录，并非三格计分卡。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要存大整数，先检查类型的范围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类型查阅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832" y="2335530"/>
            <a:ext cx="10297668" cy="839343"/>
            <a:chOff x="941832" y="2335530"/>
            <a:chExt cx="10297668" cy="839343"/>
          </a:xfrm>
        </p:grpSpPr>
        <p:sp>
          <p:nvSpPr>
            <p:cNvPr id="8" name="TextBox 8"/>
            <p:cNvSpPr/>
            <p:nvPr/>
          </p:nvSpPr>
          <p:spPr>
            <a:xfrm>
              <a:off x="941832" y="2335530"/>
              <a:ext cx="1029766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常见竞赛环境中，int 是 32 位，能保存的整数大约在正负 21 亿内。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41832" y="2764155"/>
              <a:ext cx="1029766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在这种配置下，准确范围是 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-2147483648 到 2147483647</a:t>
              </a:r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41832" y="3526155"/>
            <a:ext cx="10297668" cy="772668"/>
            <a:chOff x="941832" y="3526155"/>
            <a:chExt cx="10297668" cy="772668"/>
          </a:xfrm>
        </p:grpSpPr>
        <p:sp>
          <p:nvSpPr>
            <p:cNvPr id="11" name="TextBox 11"/>
            <p:cNvSpPr/>
            <p:nvPr/>
          </p:nvSpPr>
          <p:spPr>
            <a:xfrm>
              <a:off x="941832" y="3526155"/>
              <a:ext cx="1029766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long long 通常是 64 位，整数范围更大，约为正负 9.22e18。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41832" y="3888105"/>
              <a:ext cx="1029766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类型要装得下原始数据，也要装得下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计算后的结果</a:t>
              </a:r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41832" y="4476750"/>
            <a:ext cx="10297668" cy="932879"/>
            <a:chOff x="941832" y="4476750"/>
            <a:chExt cx="10297668" cy="932879"/>
          </a:xfrm>
        </p:grpSpPr>
        <p:sp>
          <p:nvSpPr>
            <p:cNvPr id="14" name="Line 14"/>
            <p:cNvSpPr/>
            <p:nvPr/>
          </p:nvSpPr>
          <p:spPr>
            <a:xfrm>
              <a:off x="952500" y="447675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5" name="TextBox 15"/>
            <p:cNvSpPr/>
            <p:nvPr/>
          </p:nvSpPr>
          <p:spPr>
            <a:xfrm>
              <a:off x="941832" y="4650105"/>
              <a:ext cx="1029766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常见的 float 约有 6～7 位有效数字，double 约有 15～16 位。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942594" y="5028248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本课的小数计算优先用 double。有效数字不等于小数点后的位数。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43356" y="5682615"/>
            <a:ext cx="10296144" cy="666369"/>
            <a:chOff x="943356" y="5682615"/>
            <a:chExt cx="10296144" cy="666369"/>
          </a:xfrm>
        </p:grpSpPr>
        <p:sp>
          <p:nvSpPr>
            <p:cNvPr id="18" name="TextBox 18"/>
            <p:cNvSpPr/>
            <p:nvPr/>
          </p:nvSpPr>
          <p:spPr>
            <a:xfrm>
              <a:off x="943356" y="5682615"/>
              <a:ext cx="1029614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这些是常见实现的情况。其他类型可查教材表 2-1，不必现在全背下来。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943356" y="5996940"/>
              <a:ext cx="1029614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当前电脑上的类型占多少字节？可以交给 sizeof 查看。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让 sizeof 查一查：每种类型占多少字节？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动手观察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933450" y="2343150"/>
            <a:ext cx="5855818" cy="2965323"/>
            <a:chOff x="933450" y="2343150"/>
            <a:chExt cx="5855818" cy="2965323"/>
          </a:xfrm>
        </p:grpSpPr>
        <p:sp>
          <p:nvSpPr>
            <p:cNvPr id="8" name="Line 8"/>
            <p:cNvSpPr/>
            <p:nvPr/>
          </p:nvSpPr>
          <p:spPr>
            <a:xfrm>
              <a:off x="933450" y="2343150"/>
              <a:ext cx="9525" cy="2895600"/>
            </a:xfrm>
            <a:custGeom>
              <a:avLst/>
              <a:gdLst/>
              <a:ahLst/>
              <a:cxnLst/>
              <a:rect l="l" t="t" r="r" b="b"/>
              <a:pathLst>
                <a:path w="9525" h="2895600">
                  <a:moveTo>
                    <a:pt x="0" y="0"/>
                  </a:moveTo>
                  <a:lnTo>
                    <a:pt x="0" y="2895600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70432" y="2383155"/>
              <a:ext cx="297557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&lt;iostream&gt;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70432" y="2697480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 namespace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std;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70432" y="3011805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main() {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70432" y="3326130"/>
              <a:ext cx="484140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cout &lt;&lt;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sizeof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char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) &lt;&lt; " "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70432" y="3640455"/>
              <a:ext cx="468591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&lt;&lt;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sizeof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) &lt;&lt; " "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70432" y="3954780"/>
              <a:ext cx="561883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&lt;&lt;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sizeof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long long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) &lt;&lt; " "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70432" y="4269105"/>
              <a:ext cx="546335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&lt;&lt;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sizeof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) &lt;&lt; endl;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170432" y="4583430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return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0;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170432" y="4897755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246108" y="3332798"/>
            <a:ext cx="1268273" cy="982789"/>
            <a:chOff x="9246108" y="3332798"/>
            <a:chExt cx="1268273" cy="982789"/>
          </a:xfrm>
        </p:grpSpPr>
        <p:sp>
          <p:nvSpPr>
            <p:cNvPr id="19" name="TextBox 19"/>
            <p:cNvSpPr txBox="1"/>
            <p:nvPr/>
          </p:nvSpPr>
          <p:spPr>
            <a:xfrm>
              <a:off x="9248394" y="333279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常见输出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9246108" y="3846195"/>
              <a:ext cx="126827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1 4 8 8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42594" y="5714048"/>
            <a:ext cx="10296906" cy="381381"/>
            <a:chOff x="942594" y="5714048"/>
            <a:chExt cx="10296906" cy="381381"/>
          </a:xfrm>
        </p:grpSpPr>
        <p:sp>
          <p:nvSpPr>
            <p:cNvPr id="22" name="TextBox 22"/>
            <p:cNvSpPr/>
            <p:nvPr/>
          </p:nvSpPr>
          <p:spPr>
            <a:xfrm>
              <a:off x="942594" y="5714048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sizeof 按字节给出大小。char 的结果是 1，其余以当前环境为准。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同一个圆周率，为什么要反复抄三遍？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857375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为什么需要常量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66962"/>
            <a:ext cx="10298430" cy="887731"/>
            <a:chOff x="941070" y="2366962"/>
            <a:chExt cx="10298430" cy="887731"/>
          </a:xfrm>
        </p:grpSpPr>
        <p:sp>
          <p:nvSpPr>
            <p:cNvPr id="8" name="TextBox 8"/>
            <p:cNvSpPr/>
            <p:nvPr/>
          </p:nvSpPr>
          <p:spPr>
            <a:xfrm>
              <a:off x="941070" y="236696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我们准备按同一半径，算圆周长、圆面积和球体积。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41070" y="281463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三个计算都要用圆周率，并统一取近似值 3.141593。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245108" y="3846195"/>
            <a:ext cx="8991562" cy="900303"/>
            <a:chOff x="1245108" y="3846195"/>
            <a:chExt cx="8991562" cy="900303"/>
          </a:xfrm>
        </p:grpSpPr>
        <p:sp>
          <p:nvSpPr>
            <p:cNvPr id="11" name="TextBox 11"/>
            <p:cNvSpPr txBox="1"/>
            <p:nvPr/>
          </p:nvSpPr>
          <p:spPr>
            <a:xfrm>
              <a:off x="1245108" y="3846195"/>
              <a:ext cx="99364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圆周长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845558" y="3846195"/>
              <a:ext cx="99364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圆面积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531733" y="3846195"/>
              <a:ext cx="99364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球体积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246632" y="4335780"/>
              <a:ext cx="170341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 3.141593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847082" y="4335780"/>
              <a:ext cx="170341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 3.141593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533257" y="4335780"/>
              <a:ext cx="170341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 3.141593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41070" y="5272088"/>
            <a:ext cx="10298430" cy="887729"/>
            <a:chOff x="941070" y="5272088"/>
            <a:chExt cx="10298430" cy="887729"/>
          </a:xfrm>
        </p:grpSpPr>
        <p:sp>
          <p:nvSpPr>
            <p:cNvPr id="18" name="TextBox 18"/>
            <p:cNvSpPr/>
            <p:nvPr/>
          </p:nvSpPr>
          <p:spPr>
            <a:xfrm>
              <a:off x="941070" y="527208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这串数抄三次，容易有一处写错。给它起名 PI，就能反复使用。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941070" y="571976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但 PI 在这次计算中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不该再变</a:t>
              </a:r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。能不能让程序也帮我们守住这个约定？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直接写出的值，和给固定值起的名字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认识常量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66962"/>
            <a:ext cx="10298430" cy="859155"/>
            <a:chOff x="941070" y="2366962"/>
            <a:chExt cx="10298430" cy="859155"/>
          </a:xfrm>
        </p:grpSpPr>
        <p:sp>
          <p:nvSpPr>
            <p:cNvPr id="8" name="TextBox 8"/>
            <p:cNvSpPr/>
            <p:nvPr/>
          </p:nvSpPr>
          <p:spPr>
            <a:xfrm>
              <a:off x="941070" y="236696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16、0.8、"Welcome!" 都是我们直接写在代码里的值。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41070" y="278606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这类写法叫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字面量</a:t>
              </a:r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，写下的是什么值，就表示什么值。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59408" y="3598545"/>
            <a:ext cx="8370570" cy="1164717"/>
            <a:chOff x="1359408" y="3598545"/>
            <a:chExt cx="8370570" cy="1164717"/>
          </a:xfrm>
        </p:grpSpPr>
        <p:sp>
          <p:nvSpPr>
            <p:cNvPr id="11" name="TextBox 11"/>
            <p:cNvSpPr txBox="1"/>
            <p:nvPr/>
          </p:nvSpPr>
          <p:spPr>
            <a:xfrm>
              <a:off x="1359408" y="3598545"/>
              <a:ext cx="37978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16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656332" y="3630930"/>
              <a:ext cx="143484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整数字面量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807708" y="3598545"/>
              <a:ext cx="55747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0.8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295132" y="3630930"/>
              <a:ext cx="143484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浮点字面量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59408" y="4293870"/>
              <a:ext cx="55747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'*'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656332" y="4326255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单个字符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807708" y="4293870"/>
              <a:ext cx="73517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"**"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295132" y="4326255"/>
              <a:ext cx="86944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字符串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41070" y="5210175"/>
            <a:ext cx="10298430" cy="1018604"/>
            <a:chOff x="941070" y="5210175"/>
            <a:chExt cx="10298430" cy="1018604"/>
          </a:xfrm>
        </p:grpSpPr>
        <p:sp>
          <p:nvSpPr>
            <p:cNvPr id="20" name="Line 20"/>
            <p:cNvSpPr/>
            <p:nvPr/>
          </p:nvSpPr>
          <p:spPr>
            <a:xfrm>
              <a:off x="952500" y="521017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1" name="TextBox 21"/>
            <p:cNvSpPr/>
            <p:nvPr/>
          </p:nvSpPr>
          <p:spPr>
            <a:xfrm>
              <a:off x="941070" y="537686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反复使用一个固定值时，还可以给它起名，定义成命名常量。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942594" y="5847398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字符和字符串以后再细讲。现在先看：怎样把 PI 定义成不能改的常量？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给定义加上 const，把 PI 固定下来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命名常量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33450" y="2486025"/>
            <a:ext cx="5828690" cy="589026"/>
            <a:chOff x="933450" y="2486025"/>
            <a:chExt cx="5828690" cy="589026"/>
          </a:xfrm>
        </p:grpSpPr>
        <p:sp>
          <p:nvSpPr>
            <p:cNvPr id="8" name="Line 8"/>
            <p:cNvSpPr/>
            <p:nvPr/>
          </p:nvSpPr>
          <p:spPr>
            <a:xfrm>
              <a:off x="933450" y="2486025"/>
              <a:ext cx="9525" cy="476250"/>
            </a:xfrm>
            <a:custGeom>
              <a:avLst/>
              <a:gdLst/>
              <a:ahLst/>
              <a:cxnLst/>
              <a:rect l="l" t="t" r="r" b="b"/>
              <a:pathLst>
                <a:path w="9525" h="476250">
                  <a:moveTo>
                    <a:pt x="0" y="0"/>
                  </a:moveTo>
                  <a:lnTo>
                    <a:pt x="0" y="476250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67384" y="2546985"/>
              <a:ext cx="559475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const double</a:t>
              </a:r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PI = 3.141593;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41070" y="3509962"/>
            <a:ext cx="10298430" cy="1373505"/>
            <a:chOff x="941070" y="3509962"/>
            <a:chExt cx="10298430" cy="1373505"/>
          </a:xfrm>
        </p:grpSpPr>
        <p:sp>
          <p:nvSpPr>
            <p:cNvPr id="11" name="TextBox 11"/>
            <p:cNvSpPr/>
            <p:nvPr/>
          </p:nvSpPr>
          <p:spPr>
            <a:xfrm>
              <a:off x="941070" y="350996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const：这个名字保存的值，定义后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不能再赋新值</a:t>
              </a:r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41070" y="397668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double：数值的类型；PI：这个常量的名字。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41070" y="444341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3.141593 是本题约定的近似值，不是圆周率的精确值。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41070" y="5276850"/>
            <a:ext cx="10298430" cy="1005459"/>
            <a:chOff x="941070" y="5276850"/>
            <a:chExt cx="10298430" cy="1005459"/>
          </a:xfrm>
        </p:grpSpPr>
        <p:sp>
          <p:nvSpPr>
            <p:cNvPr id="15" name="Line 15"/>
            <p:cNvSpPr/>
            <p:nvPr/>
          </p:nvSpPr>
          <p:spPr>
            <a:xfrm>
              <a:off x="952500" y="527685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TextBox 16"/>
            <p:cNvSpPr/>
            <p:nvPr/>
          </p:nvSpPr>
          <p:spPr>
            <a:xfrm>
              <a:off x="941070" y="546258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本课这样定义数值常量时，就要把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初始值写清楚</a:t>
              </a:r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943356" y="5930265"/>
              <a:ext cx="1029614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PI 用大写只是便于识别的习惯；真正限制修改的是 const。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加了 const，哪些写法会被编译器拒绝？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594866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检查常量用法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57438"/>
            <a:ext cx="2726055" cy="440055"/>
            <a:chOff x="941070" y="2357438"/>
            <a:chExt cx="2726055" cy="440055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57438"/>
              <a:ext cx="272605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const double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PI;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41070" y="3338512"/>
            <a:ext cx="4662297" cy="440055"/>
            <a:chOff x="941070" y="3338512"/>
            <a:chExt cx="4662297" cy="440055"/>
          </a:xfrm>
        </p:grpSpPr>
        <p:sp>
          <p:nvSpPr>
            <p:cNvPr id="11" name="TextBox 11"/>
            <p:cNvSpPr txBox="1"/>
            <p:nvPr/>
          </p:nvSpPr>
          <p:spPr>
            <a:xfrm>
              <a:off x="941070" y="3338512"/>
              <a:ext cx="466229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const double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PI = 3.141593;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41070" y="4310062"/>
            <a:ext cx="1607058" cy="440055"/>
            <a:chOff x="941070" y="4310062"/>
            <a:chExt cx="1607058" cy="440055"/>
          </a:xfrm>
        </p:grpSpPr>
        <p:sp>
          <p:nvSpPr>
            <p:cNvPr id="14" name="TextBox 14"/>
            <p:cNvSpPr txBox="1"/>
            <p:nvPr/>
          </p:nvSpPr>
          <p:spPr>
            <a:xfrm>
              <a:off x="941070" y="4310062"/>
              <a:ext cx="160705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PI = 4.1;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52500" y="5238750"/>
            <a:ext cx="10287000" cy="9525"/>
            <a:chOff x="952500" y="5238750"/>
            <a:chExt cx="10287000" cy="9525"/>
          </a:xfrm>
        </p:grpSpPr>
        <p:sp>
          <p:nvSpPr>
            <p:cNvPr id="17" name="Line 17"/>
            <p:cNvSpPr/>
            <p:nvPr/>
          </p:nvSpPr>
          <p:spPr>
            <a:xfrm>
              <a:off x="952500" y="523875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24" name="Group 24"/>
          <p:cNvGrpSpPr/>
          <p:nvPr/>
        </p:nvGrpSpPr>
        <p:grpSpPr>
          <a:xfrm>
            <a:off x="6552057" y="2373630"/>
            <a:ext cx="4687443" cy="410718"/>
            <a:chOff x="6552057" y="2373630"/>
            <a:chExt cx="4687443" cy="410718"/>
          </a:xfrm>
        </p:grpSpPr>
        <p:sp>
          <p:nvSpPr>
            <p:cNvPr id="9" name="TextBox 9"/>
            <p:cNvSpPr/>
            <p:nvPr/>
          </p:nvSpPr>
          <p:spPr>
            <a:xfrm>
              <a:off x="6552057" y="2373630"/>
              <a:ext cx="468744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缺少初始值，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不合法</a:t>
              </a:r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6836042" y="3354705"/>
            <a:ext cx="3163443" cy="410718"/>
            <a:chOff x="6836042" y="3354705"/>
            <a:chExt cx="3163443" cy="410718"/>
          </a:xfrm>
        </p:grpSpPr>
        <p:sp>
          <p:nvSpPr>
            <p:cNvPr id="12" name="TextBox 12"/>
            <p:cNvSpPr/>
            <p:nvPr/>
          </p:nvSpPr>
          <p:spPr>
            <a:xfrm>
              <a:off x="6836042" y="3354705"/>
              <a:ext cx="316344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定义时给出初值，可以。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6552057" y="4326255"/>
            <a:ext cx="4687443" cy="410718"/>
            <a:chOff x="6552057" y="4326255"/>
            <a:chExt cx="4687443" cy="410718"/>
          </a:xfrm>
        </p:grpSpPr>
        <p:sp>
          <p:nvSpPr>
            <p:cNvPr id="15" name="TextBox 15"/>
            <p:cNvSpPr/>
            <p:nvPr/>
          </p:nvSpPr>
          <p:spPr>
            <a:xfrm>
              <a:off x="6552057" y="4326255"/>
              <a:ext cx="468744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又给 PI 赋值，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不合法</a:t>
              </a:r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41070" y="5405438"/>
            <a:ext cx="10298430" cy="861441"/>
            <a:chOff x="941070" y="5405438"/>
            <a:chExt cx="10298430" cy="861441"/>
          </a:xfrm>
        </p:grpSpPr>
        <p:sp>
          <p:nvSpPr>
            <p:cNvPr id="18" name="TextBox 18"/>
            <p:cNvSpPr txBox="1"/>
            <p:nvPr/>
          </p:nvSpPr>
          <p:spPr>
            <a:xfrm>
              <a:off x="941070" y="5405438"/>
              <a:ext cx="349100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r = 5;　r = 6;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942594" y="5885498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PI = 4.1; 接着正确定义执行；r 是普通变量，可以由 5 改成 6。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1-9 圆与球：题目要算哪三个量？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读清题意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47912"/>
            <a:ext cx="10298430" cy="878205"/>
            <a:chOff x="941070" y="2347912"/>
            <a:chExt cx="10298430" cy="878205"/>
          </a:xfrm>
        </p:grpSpPr>
        <p:sp>
          <p:nvSpPr>
            <p:cNvPr id="8" name="TextBox 8"/>
            <p:cNvSpPr/>
            <p:nvPr/>
          </p:nvSpPr>
          <p:spPr>
            <a:xfrm>
              <a:off x="941070" y="234791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圆和球的半径都取 r = 5，圆周率取 3.141593。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41070" y="278606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依次输出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圆周长、圆面积、球体积</a:t>
              </a:r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，每个数一行。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885950" y="3467100"/>
            <a:ext cx="2681097" cy="1562100"/>
            <a:chOff x="1885950" y="3467100"/>
            <a:chExt cx="2681097" cy="1562100"/>
          </a:xfrm>
        </p:grpSpPr>
        <p:sp>
          <p:nvSpPr>
            <p:cNvPr id="11" name="Ellipse 11"/>
            <p:cNvSpPr/>
            <p:nvPr/>
          </p:nvSpPr>
          <p:spPr>
            <a:xfrm>
              <a:off x="1885950" y="3467100"/>
              <a:ext cx="1562100" cy="1562100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2628900" y="4210050"/>
              <a:ext cx="76200" cy="76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Line 13"/>
            <p:cNvSpPr/>
            <p:nvPr/>
          </p:nvSpPr>
          <p:spPr>
            <a:xfrm>
              <a:off x="2667000" y="4248150"/>
              <a:ext cx="781050" cy="9525"/>
            </a:xfrm>
            <a:custGeom>
              <a:avLst/>
              <a:gdLst/>
              <a:ahLst/>
              <a:cxnLst/>
              <a:rect l="l" t="t" r="r" b="b"/>
              <a:pathLst>
                <a:path w="781050" h="9525">
                  <a:moveTo>
                    <a:pt x="0" y="0"/>
                  </a:moveTo>
                  <a:lnTo>
                    <a:pt x="781050" y="0"/>
                  </a:ln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2961894" y="393287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r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3980307" y="3764280"/>
              <a:ext cx="30403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圆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3980307" y="4183380"/>
              <a:ext cx="58674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周长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980307" y="4602480"/>
              <a:ext cx="58674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面积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6572250" y="3467100"/>
            <a:ext cx="2843022" cy="1562100"/>
            <a:chOff x="6572250" y="3467100"/>
            <a:chExt cx="2843022" cy="1562100"/>
          </a:xfrm>
        </p:grpSpPr>
        <p:sp>
          <p:nvSpPr>
            <p:cNvPr id="19" name="Ellipse 19"/>
            <p:cNvSpPr/>
            <p:nvPr/>
          </p:nvSpPr>
          <p:spPr>
            <a:xfrm>
              <a:off x="6572250" y="3467100"/>
              <a:ext cx="1562100" cy="1562100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20" name="Ellipse 20"/>
            <p:cNvSpPr/>
            <p:nvPr/>
          </p:nvSpPr>
          <p:spPr>
            <a:xfrm>
              <a:off x="6572250" y="4019550"/>
              <a:ext cx="1562100" cy="45720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custDash>
                <a:ds d="250000" sp="200000"/>
              </a:custDash>
            </a:ln>
          </p:spPr>
        </p:sp>
        <p:sp>
          <p:nvSpPr>
            <p:cNvPr id="21" name="Ellipse 21"/>
            <p:cNvSpPr/>
            <p:nvPr/>
          </p:nvSpPr>
          <p:spPr>
            <a:xfrm>
              <a:off x="7315200" y="4210050"/>
              <a:ext cx="76200" cy="76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2" name="Line 22"/>
            <p:cNvSpPr/>
            <p:nvPr/>
          </p:nvSpPr>
          <p:spPr>
            <a:xfrm>
              <a:off x="7353300" y="3790950"/>
              <a:ext cx="628650" cy="457200"/>
            </a:xfrm>
            <a:custGeom>
              <a:avLst/>
              <a:gdLst/>
              <a:ahLst/>
              <a:cxnLst/>
              <a:rect l="l" t="t" r="r" b="b"/>
              <a:pathLst>
                <a:path w="628650" h="457200">
                  <a:moveTo>
                    <a:pt x="0" y="457200"/>
                  </a:moveTo>
                  <a:lnTo>
                    <a:pt x="628650" y="0"/>
                  </a:ln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7638669" y="3675698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r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828532" y="3878580"/>
              <a:ext cx="30403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球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828532" y="4345305"/>
              <a:ext cx="58674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体积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42594" y="5694998"/>
            <a:ext cx="10296906" cy="381381"/>
            <a:chOff x="942594" y="5694998"/>
            <a:chExt cx="10296906" cy="381381"/>
          </a:xfrm>
        </p:grpSpPr>
        <p:sp>
          <p:nvSpPr>
            <p:cNvPr id="27" name="TextBox 27"/>
            <p:cNvSpPr/>
            <p:nvPr/>
          </p:nvSpPr>
          <p:spPr>
            <a:xfrm>
              <a:off x="942594" y="5694998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两幅图中的 r 都是半径。本题没有输入，输出三个数值即可。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1-9 圆与球：把公式里的量认清楚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857375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补齐公式与符号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1832" y="2316480"/>
            <a:ext cx="10297668" cy="410718"/>
            <a:chOff x="941832" y="2316480"/>
            <a:chExt cx="10297668" cy="410718"/>
          </a:xfrm>
        </p:grpSpPr>
        <p:sp>
          <p:nvSpPr>
            <p:cNvPr id="8" name="TextBox 8"/>
            <p:cNvSpPr/>
            <p:nvPr/>
          </p:nvSpPr>
          <p:spPr>
            <a:xfrm>
              <a:off x="941832" y="2316480"/>
              <a:ext cx="1029766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C 记圆周长，S 记圆面积，V 记球体积。这里直接使用下面的公式。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p40-c"/>
              <p:cNvSpPr txBox="1">
                <a:spLocks noGrp="1"/>
              </p:cNvSpPr>
              <p:nvPr/>
            </p:nvSpPr>
            <p:spPr>
              <a:xfrm>
                <a:off x="1152525" y="3019425"/>
                <a:ext cx="2800350" cy="790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zh-CN" sz="2700" dirty="0">
                          <a:solidFill>
                            <a:srgbClr val="202124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𝐶</m:t>
                      </m:r>
                      <m:r>
                        <a:rPr lang="zh-CN" sz="2700" dirty="0">
                          <a:solidFill>
                            <a:srgbClr val="202124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=2</m:t>
                      </m:r>
                      <m:r>
                        <a:rPr lang="zh-CN" sz="2700" dirty="0">
                          <a:solidFill>
                            <a:srgbClr val="202124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𝜋</m:t>
                      </m:r>
                      <m:r>
                        <a:rPr lang="zh-CN" sz="2700" dirty="0">
                          <a:solidFill>
                            <a:srgbClr val="202124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𝑟</m:t>
                      </m:r>
                    </m:oMath>
                  </m:oMathPara>
                </a14:m>
                <a:endParaRPr/>
              </a:p>
            </p:txBody>
          </p:sp>
        </mc:Choice>
        <mc:Fallback xmlns:p14="http://schemas.microsoft.com/office/powerpoint/2010/main" xmlns:m="http://schemas.openxmlformats.org/officeDocument/2006/math" xmlns="">
          <p:sp>
            <p:nvSpPr>
              <p:cNvPr id="18" name="p40-c"/>
              <p:cNvSpPr txBox="1"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2525" y="3019425"/>
                <a:ext cx="2800350" cy="7905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p40-s"/>
              <p:cNvSpPr txBox="1">
                <a:spLocks noGrp="1"/>
              </p:cNvSpPr>
              <p:nvPr/>
            </p:nvSpPr>
            <p:spPr>
              <a:xfrm>
                <a:off x="4572000" y="3019425"/>
                <a:ext cx="2800350" cy="790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zh-CN" sz="2700" dirty="0">
                          <a:solidFill>
                            <a:srgbClr val="202124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𝑆</m:t>
                      </m:r>
                      <m:r>
                        <a:rPr lang="zh-CN" sz="2700" dirty="0">
                          <a:solidFill>
                            <a:srgbClr val="202124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zh-CN" sz="2700" dirty="0">
                          <a:solidFill>
                            <a:srgbClr val="202124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𝜋</m:t>
                      </m:r>
                      <m:sSup>
                        <m:sSupPr>
                          <m:ctrlPr>
                            <a:rPr lang="zh-CN" sz="2700" i="1" dirty="0">
                              <a:solidFill>
                                <a:srgbClr val="202124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Cambria Math"/>
                            </a:rPr>
                          </m:ctrlPr>
                        </m:sSupPr>
                        <m:e>
                          <m:r>
                            <a:rPr lang="zh-CN" sz="2700" dirty="0">
                              <a:solidFill>
                                <a:srgbClr val="20212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𝑟</m:t>
                          </m:r>
                        </m:e>
                        <m:sup>
                          <m:r>
                            <a:rPr lang="zh-CN" sz="2700" dirty="0">
                              <a:solidFill>
                                <a:srgbClr val="20212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/>
              </a:p>
            </p:txBody>
          </p:sp>
        </mc:Choice>
        <mc:Fallback xmlns:p14="http://schemas.microsoft.com/office/powerpoint/2010/main" xmlns:m="http://schemas.openxmlformats.org/officeDocument/2006/math" xmlns="">
          <p:sp>
            <p:nvSpPr>
              <p:cNvPr id="19" name="p40-s"/>
              <p:cNvSpPr txBox="1"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3019425"/>
                <a:ext cx="2800350" cy="7905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p40-v"/>
              <p:cNvSpPr txBox="1">
                <a:spLocks noGrp="1"/>
              </p:cNvSpPr>
              <p:nvPr/>
            </p:nvSpPr>
            <p:spPr>
              <a:xfrm>
                <a:off x="7981950" y="2876550"/>
                <a:ext cx="3095625" cy="102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zh-CN" sz="2700" dirty="0">
                          <a:solidFill>
                            <a:srgbClr val="202124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𝑉</m:t>
                      </m:r>
                      <m:r>
                        <a:rPr lang="zh-CN" sz="2700" dirty="0">
                          <a:solidFill>
                            <a:srgbClr val="202124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zh-CN" sz="2700" i="1" dirty="0">
                              <a:solidFill>
                                <a:srgbClr val="202124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a:rPr lang="zh-CN" sz="2700" dirty="0">
                              <a:solidFill>
                                <a:srgbClr val="20212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4</m:t>
                          </m:r>
                        </m:num>
                        <m:den>
                          <m:r>
                            <a:rPr lang="zh-CN" sz="2700" dirty="0">
                              <a:solidFill>
                                <a:srgbClr val="20212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3</m:t>
                          </m:r>
                        </m:den>
                      </m:f>
                      <m:r>
                        <a:rPr lang="zh-CN" sz="2700" dirty="0">
                          <a:solidFill>
                            <a:srgbClr val="202124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𝜋</m:t>
                      </m:r>
                      <m:sSup>
                        <m:sSupPr>
                          <m:ctrlPr>
                            <a:rPr lang="zh-CN" sz="2700" i="1" dirty="0">
                              <a:solidFill>
                                <a:srgbClr val="202124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Cambria Math"/>
                            </a:rPr>
                          </m:ctrlPr>
                        </m:sSupPr>
                        <m:e>
                          <m:r>
                            <a:rPr lang="zh-CN" sz="2700" dirty="0">
                              <a:solidFill>
                                <a:srgbClr val="20212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𝑟</m:t>
                          </m:r>
                        </m:e>
                        <m:sup>
                          <m:r>
                            <a:rPr lang="zh-CN" sz="2700" dirty="0">
                              <a:solidFill>
                                <a:srgbClr val="20212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/>
              </a:p>
            </p:txBody>
          </p:sp>
        </mc:Choice>
        <mc:Fallback xmlns:p14="http://schemas.microsoft.com/office/powerpoint/2010/main" xmlns:m="http://schemas.openxmlformats.org/officeDocument/2006/math" xmlns="">
          <p:sp>
            <p:nvSpPr>
              <p:cNvPr id="20" name="p40-v"/>
              <p:cNvSpPr txBox="1"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1950" y="2876550"/>
                <a:ext cx="3095625" cy="10287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5"/>
          <p:cNvGrpSpPr/>
          <p:nvPr/>
        </p:nvGrpSpPr>
        <p:grpSpPr>
          <a:xfrm>
            <a:off x="941070" y="4357688"/>
            <a:ext cx="10298430" cy="897255"/>
            <a:chOff x="941070" y="4357688"/>
            <a:chExt cx="10298430" cy="897255"/>
          </a:xfrm>
        </p:grpSpPr>
        <p:sp>
          <p:nvSpPr>
            <p:cNvPr id="13" name="TextBox 13"/>
            <p:cNvSpPr/>
            <p:nvPr/>
          </p:nvSpPr>
          <p:spPr>
            <a:xfrm>
              <a:off x="941070" y="435768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公式中的 π，对应刚定义的常量 </a:t>
              </a:r>
              <a:r>
                <a:rPr lang="en-US" sz="22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PI</a:t>
              </a:r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；r 对应半径变量。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941070" y="481488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平方可写 r * r，立方可写 r * r * r，也可以用上一课的 pow。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41832" y="5716905"/>
            <a:ext cx="10297668" cy="410718"/>
            <a:chOff x="941832" y="5716905"/>
            <a:chExt cx="10297668" cy="410718"/>
          </a:xfrm>
        </p:grpSpPr>
        <p:sp>
          <p:nvSpPr>
            <p:cNvPr id="16" name="TextBox 16"/>
            <p:cNvSpPr/>
            <p:nvPr/>
          </p:nvSpPr>
          <p:spPr>
            <a:xfrm>
              <a:off x="941832" y="5716905"/>
              <a:ext cx="1029766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写球体积的代码时，分数 4/3 要特别留意：它能直接写成 4 / 3 吗？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 xmlns:a14="http://schemas.microsoft.com/office/drawing/2010/main" xmlns:m="http://schemas.openxmlformats.org/officeDocument/2006/math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1-9 圆与球：4 / 3 会让结果错在哪里？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594866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从公式到代码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0308" y="2341245"/>
            <a:ext cx="10299192" cy="881253"/>
            <a:chOff x="940308" y="2341245"/>
            <a:chExt cx="10299192" cy="881253"/>
          </a:xfrm>
        </p:grpSpPr>
        <p:sp>
          <p:nvSpPr>
            <p:cNvPr id="8" name="TextBox 8"/>
            <p:cNvSpPr txBox="1"/>
            <p:nvPr/>
          </p:nvSpPr>
          <p:spPr>
            <a:xfrm>
              <a:off x="940308" y="2341245"/>
              <a:ext cx="402226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 / 3 * PI * r * r * r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41832" y="2811780"/>
              <a:ext cx="1029766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开头先算整数除法，4 / 3 得到 1。后面再乘 PI，小数也回不来了。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33450" y="3629025"/>
            <a:ext cx="10306050" cy="1298448"/>
            <a:chOff x="933450" y="3629025"/>
            <a:chExt cx="10306050" cy="1298448"/>
          </a:xfrm>
        </p:grpSpPr>
        <p:sp>
          <p:nvSpPr>
            <p:cNvPr id="11" name="Line 11"/>
            <p:cNvSpPr/>
            <p:nvPr/>
          </p:nvSpPr>
          <p:spPr>
            <a:xfrm>
              <a:off x="952500" y="362902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933450" y="3943350"/>
              <a:ext cx="9525" cy="447675"/>
            </a:xfrm>
            <a:custGeom>
              <a:avLst/>
              <a:gdLst/>
              <a:ahLst/>
              <a:cxnLst/>
              <a:rect l="l" t="t" r="r" b="b"/>
              <a:pathLst>
                <a:path w="9525" h="447675">
                  <a:moveTo>
                    <a:pt x="0" y="0"/>
                  </a:moveTo>
                  <a:lnTo>
                    <a:pt x="0" y="44767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168908" y="4027170"/>
              <a:ext cx="435754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4.0 / 3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* PI * r * r * r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941832" y="4516755"/>
              <a:ext cx="1029766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改成 4.0 / 3，让这一步进行浮点除法，再继续相乘。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41070" y="5224462"/>
            <a:ext cx="10298430" cy="887731"/>
            <a:chOff x="941070" y="5224462"/>
            <a:chExt cx="10298430" cy="887731"/>
          </a:xfrm>
        </p:grpSpPr>
        <p:sp>
          <p:nvSpPr>
            <p:cNvPr id="16" name="TextBox 16"/>
            <p:cNvSpPr txBox="1"/>
            <p:nvPr/>
          </p:nvSpPr>
          <p:spPr>
            <a:xfrm>
              <a:off x="941070" y="5224462"/>
              <a:ext cx="578072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也可写成 4.0 / 3 * PI * pow(r, 3)。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941070" y="567213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用 pow 要包含 cmath；三个 r 直接相乘，则不需要这个头文件。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1-9 圆与球：完整程序与三个输出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完整实现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933450" y="2314575"/>
            <a:ext cx="7316123" cy="3174873"/>
            <a:chOff x="933450" y="2314575"/>
            <a:chExt cx="7316123" cy="3174873"/>
          </a:xfrm>
        </p:grpSpPr>
        <p:sp>
          <p:nvSpPr>
            <p:cNvPr id="8" name="Line 8"/>
            <p:cNvSpPr/>
            <p:nvPr/>
          </p:nvSpPr>
          <p:spPr>
            <a:xfrm>
              <a:off x="933450" y="2314575"/>
              <a:ext cx="9525" cy="3086100"/>
            </a:xfrm>
            <a:custGeom>
              <a:avLst/>
              <a:gdLst/>
              <a:ahLst/>
              <a:cxnLst/>
              <a:rect l="l" t="t" r="r" b="b"/>
              <a:pathLst>
                <a:path w="9525" h="3086100">
                  <a:moveTo>
                    <a:pt x="0" y="0"/>
                  </a:moveTo>
                  <a:lnTo>
                    <a:pt x="0" y="3086100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70432" y="2335530"/>
              <a:ext cx="297557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&lt;iostream&gt;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70432" y="2640330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 namespace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std;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70432" y="2945130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main() {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70432" y="3249930"/>
              <a:ext cx="266460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r = 5;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70432" y="3554730"/>
              <a:ext cx="49734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const double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PI = 3.141593;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70432" y="3859530"/>
              <a:ext cx="489101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cout &lt;&lt; 2 * PI * r &lt;&lt; endl;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70432" y="4164330"/>
              <a:ext cx="488687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cout &lt;&lt; PI * r * r &lt;&lt; endl;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170432" y="4469130"/>
              <a:ext cx="707914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cout &lt;&lt; 4.0 / 3 * PI * r * r * r &lt;&lt; endl;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170432" y="4773930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return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0;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170432" y="5078730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113520" y="2961322"/>
            <a:ext cx="1189006" cy="2103121"/>
            <a:chOff x="9113520" y="2961322"/>
            <a:chExt cx="1189006" cy="2103121"/>
          </a:xfrm>
        </p:grpSpPr>
        <p:sp>
          <p:nvSpPr>
            <p:cNvPr id="20" name="TextBox 20"/>
            <p:cNvSpPr txBox="1"/>
            <p:nvPr/>
          </p:nvSpPr>
          <p:spPr>
            <a:xfrm>
              <a:off x="9115044" y="2961322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默认输出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9113520" y="3519488"/>
              <a:ext cx="118900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31.4159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9113520" y="4071938"/>
              <a:ext cx="118900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78.5398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9113520" y="4624388"/>
              <a:ext cx="118900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523.599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41832" y="5840730"/>
            <a:ext cx="10297668" cy="410718"/>
            <a:chOff x="941832" y="5840730"/>
            <a:chExt cx="10297668" cy="410718"/>
          </a:xfrm>
        </p:grpSpPr>
        <p:sp>
          <p:nvSpPr>
            <p:cNvPr id="25" name="TextBox 25"/>
            <p:cNvSpPr/>
            <p:nvPr/>
          </p:nvSpPr>
          <p:spPr>
            <a:xfrm>
              <a:off x="941832" y="5840730"/>
              <a:ext cx="1029766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半径改成 6 时，只改 r 的初值；三个计算仍共同使用常量 PI。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选读：教材中的 #define 为什么也能用 PI？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选读参考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33450" y="2371725"/>
            <a:ext cx="3683889" cy="543687"/>
            <a:chOff x="933450" y="2371725"/>
            <a:chExt cx="3683889" cy="543687"/>
          </a:xfrm>
        </p:grpSpPr>
        <p:sp>
          <p:nvSpPr>
            <p:cNvPr id="8" name="Line 8"/>
            <p:cNvSpPr/>
            <p:nvPr/>
          </p:nvSpPr>
          <p:spPr>
            <a:xfrm>
              <a:off x="933450" y="2371725"/>
              <a:ext cx="9525" cy="466725"/>
            </a:xfrm>
            <a:custGeom>
              <a:avLst/>
              <a:gdLst/>
              <a:ahLst/>
              <a:cxnLst/>
              <a:rect l="l" t="t" r="r" b="b"/>
              <a:pathLst>
                <a:path w="9525" h="466725">
                  <a:moveTo>
                    <a:pt x="0" y="0"/>
                  </a:moveTo>
                  <a:lnTo>
                    <a:pt x="0" y="46672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68908" y="2446020"/>
              <a:ext cx="344843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#define PI 3.141593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41070" y="3433762"/>
            <a:ext cx="10298430" cy="1373505"/>
            <a:chOff x="941070" y="3433762"/>
            <a:chExt cx="10298430" cy="1373505"/>
          </a:xfrm>
        </p:grpSpPr>
        <p:sp>
          <p:nvSpPr>
            <p:cNvPr id="11" name="TextBox 11"/>
            <p:cNvSpPr/>
            <p:nvPr/>
          </p:nvSpPr>
          <p:spPr>
            <a:xfrm>
              <a:off x="941070" y="343376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教材还给出宏定义的写法。放在 main 前面，行末不加分号。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41070" y="390048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编译前的预处理会把后续对应的 PI 替换为 3.141593。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41070" y="436721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因此这里的 PI 起替换作用，本身没有定义成一个带类型的变量。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41070" y="5162550"/>
            <a:ext cx="10298430" cy="1054417"/>
            <a:chOff x="941070" y="5162550"/>
            <a:chExt cx="10298430" cy="1054417"/>
          </a:xfrm>
        </p:grpSpPr>
        <p:sp>
          <p:nvSpPr>
            <p:cNvPr id="15" name="Line 15"/>
            <p:cNvSpPr/>
            <p:nvPr/>
          </p:nvSpPr>
          <p:spPr>
            <a:xfrm>
              <a:off x="952500" y="516255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TextBox 16"/>
            <p:cNvSpPr/>
            <p:nvPr/>
          </p:nvSpPr>
          <p:spPr>
            <a:xfrm>
              <a:off x="941070" y="531971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本课继续用 const double PI = 3.141593;，能直接看出类型和初值。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941070" y="577691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读教材时认得两种写法即可。同名 PI 的两种定义不要放在一起。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模拟练习：购物时，哪些数据会变化？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模拟练习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41070" y="2357438"/>
            <a:ext cx="10298430" cy="1335405"/>
            <a:chOff x="941070" y="2357438"/>
            <a:chExt cx="10298430" cy="1335405"/>
          </a:xfrm>
        </p:grpSpPr>
        <p:sp>
          <p:nvSpPr>
            <p:cNvPr id="8" name="TextBox 8"/>
            <p:cNvSpPr/>
            <p:nvPr/>
          </p:nvSpPr>
          <p:spPr>
            <a:xfrm>
              <a:off x="941070" y="235743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原来准备买 3 件商品，后来又加了 2 件。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41070" y="280511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每件 2.5 元，这次计算约定单价不变。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41070" y="325278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用 count 记件数，PRICE 记单价，输出最后要付的总价。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41070" y="4310062"/>
            <a:ext cx="10298430" cy="440055"/>
            <a:chOff x="941070" y="4310062"/>
            <a:chExt cx="10298430" cy="440055"/>
          </a:xfrm>
        </p:grpSpPr>
        <p:sp>
          <p:nvSpPr>
            <p:cNvPr id="12" name="TextBox 12"/>
            <p:cNvSpPr/>
            <p:nvPr/>
          </p:nvSpPr>
          <p:spPr>
            <a:xfrm>
              <a:off x="941070" y="431006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各选什么类型？哪个名字适合加 const？请把语句写出来。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41832" y="5210175"/>
            <a:ext cx="10297668" cy="984123"/>
            <a:chOff x="941832" y="5210175"/>
            <a:chExt cx="10297668" cy="984123"/>
          </a:xfrm>
        </p:grpSpPr>
        <p:sp>
          <p:nvSpPr>
            <p:cNvPr id="14" name="Line 14"/>
            <p:cNvSpPr/>
            <p:nvPr/>
          </p:nvSpPr>
          <p:spPr>
            <a:xfrm>
              <a:off x="952500" y="521017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41832" y="5383530"/>
              <a:ext cx="888578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再判断：const int LIMIT = 10;　之后能执行 LIMIT += 1; 吗？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941832" y="5783580"/>
              <a:ext cx="1029766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说说它是否在修改 LIMIT，再判断能不能这样写。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模拟练习讲评：件数增加，单价保持不变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练习讲评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33450" y="2381250"/>
            <a:ext cx="4546473" cy="1892617"/>
            <a:chOff x="933450" y="2381250"/>
            <a:chExt cx="4546473" cy="1892617"/>
          </a:xfrm>
        </p:grpSpPr>
        <p:sp>
          <p:nvSpPr>
            <p:cNvPr id="8" name="Line 8"/>
            <p:cNvSpPr/>
            <p:nvPr/>
          </p:nvSpPr>
          <p:spPr>
            <a:xfrm>
              <a:off x="933450" y="2381250"/>
              <a:ext cx="9525" cy="1752600"/>
            </a:xfrm>
            <a:custGeom>
              <a:avLst/>
              <a:gdLst/>
              <a:ahLst/>
              <a:cxnLst/>
              <a:rect l="l" t="t" r="r" b="b"/>
              <a:pathLst>
                <a:path w="9525" h="1752600">
                  <a:moveTo>
                    <a:pt x="0" y="0"/>
                  </a:moveTo>
                  <a:lnTo>
                    <a:pt x="0" y="1752600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69670" y="2433638"/>
              <a:ext cx="23551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count = 3;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69670" y="2900362"/>
              <a:ext cx="431025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const double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PRICE = 2.5;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69670" y="3367088"/>
              <a:ext cx="185537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count += 2;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69670" y="3833812"/>
              <a:ext cx="376198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count * PRICE;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035034" y="2859405"/>
            <a:ext cx="1390460" cy="1063371"/>
            <a:chOff x="9035034" y="2859405"/>
            <a:chExt cx="1390460" cy="1063371"/>
          </a:xfrm>
        </p:grpSpPr>
        <p:sp>
          <p:nvSpPr>
            <p:cNvPr id="14" name="TextBox 14"/>
            <p:cNvSpPr txBox="1"/>
            <p:nvPr/>
          </p:nvSpPr>
          <p:spPr>
            <a:xfrm>
              <a:off x="9038082" y="2859405"/>
              <a:ext cx="118041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 件，共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035034" y="3394710"/>
              <a:ext cx="139046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12.5 元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41832" y="4714875"/>
            <a:ext cx="10297668" cy="1469898"/>
            <a:chOff x="941832" y="4714875"/>
            <a:chExt cx="10297668" cy="1469898"/>
          </a:xfrm>
        </p:grpSpPr>
        <p:sp>
          <p:nvSpPr>
            <p:cNvPr id="17" name="Line 17"/>
            <p:cNvSpPr/>
            <p:nvPr/>
          </p:nvSpPr>
          <p:spPr>
            <a:xfrm>
              <a:off x="952500" y="471487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TextBox 18"/>
            <p:cNvSpPr/>
            <p:nvPr/>
          </p:nvSpPr>
          <p:spPr>
            <a:xfrm>
              <a:off x="941832" y="4916805"/>
              <a:ext cx="1029766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LIMIT += 1; 也是赋新值，会违反 const 的限制。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941832" y="5345430"/>
              <a:ext cx="1029766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PRICE 固定，是这次程序的约定。换一个任务，单价也可能需要变化。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941832" y="5774055"/>
              <a:ext cx="1029766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所以选变量还是常量，要看当前数据是否允许修改。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1-10 猴子吃桃：最初有多少个？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读清题意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41070" y="2357438"/>
            <a:ext cx="10298430" cy="1354455"/>
            <a:chOff x="941070" y="2357438"/>
            <a:chExt cx="10298430" cy="1354455"/>
          </a:xfrm>
        </p:grpSpPr>
        <p:sp>
          <p:nvSpPr>
            <p:cNvPr id="8" name="TextBox 8"/>
            <p:cNvSpPr/>
            <p:nvPr/>
          </p:nvSpPr>
          <p:spPr>
            <a:xfrm>
              <a:off x="941070" y="235743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小猴买来一些桃子。第一天吃掉当时的一半，又多吃 1 个。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41070" y="281463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第二天、第三天也照着做：吃掉当天的一半，再多吃 1 个。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41070" y="327183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第四天早晨只剩 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1 个</a:t>
              </a:r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。请算出第一天最初的桃子数。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322832" y="4310062"/>
            <a:ext cx="8892921" cy="848297"/>
            <a:chOff x="1322832" y="4310062"/>
            <a:chExt cx="8892921" cy="848297"/>
          </a:xfrm>
        </p:grpSpPr>
        <p:sp>
          <p:nvSpPr>
            <p:cNvPr id="12" name="TextBox 12"/>
            <p:cNvSpPr txBox="1"/>
            <p:nvPr/>
          </p:nvSpPr>
          <p:spPr>
            <a:xfrm>
              <a:off x="1322832" y="4326255"/>
              <a:ext cx="86944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第一天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3789807" y="4326255"/>
              <a:ext cx="86944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第二天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256782" y="4326255"/>
              <a:ext cx="86944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第三天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780907" y="4326255"/>
              <a:ext cx="143484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第四天早晨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646045" y="431006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→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5122545" y="431006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→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599045" y="431006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→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24356" y="4806315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吃桃一次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791331" y="4806315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吃桃一次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258306" y="4806315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吃桃一次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9039606" y="4806315"/>
              <a:ext cx="90274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剩 1 个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41832" y="5583555"/>
            <a:ext cx="10297668" cy="755904"/>
            <a:chOff x="941832" y="5583555"/>
            <a:chExt cx="10297668" cy="755904"/>
          </a:xfrm>
        </p:grpSpPr>
        <p:sp>
          <p:nvSpPr>
            <p:cNvPr id="24" name="TextBox 24"/>
            <p:cNvSpPr/>
            <p:nvPr/>
          </p:nvSpPr>
          <p:spPr>
            <a:xfrm>
              <a:off x="941832" y="5583555"/>
              <a:ext cx="1029766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本题没有输入，输出最初的桃子数量。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943356" y="5987415"/>
              <a:ext cx="1029614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只在前三天吃桃，共吃三次。第四天早晨是查看剩余数量的时刻。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1-10 猴子吃桃：从哪一天开始算？</a:t>
            </a:r>
          </a:p>
        </p:txBody>
      </p:sp>
      <p:sp>
        <p:nvSpPr>
          <p:cNvPr id="7" name="TextBox 7"/>
          <p:cNvSpPr/>
          <p:nvPr/>
        </p:nvSpPr>
        <p:spPr>
          <a:xfrm>
            <a:off x="952500" y="781050"/>
            <a:ext cx="3181350" cy="428625"/>
          </a:xfrm>
          <a:prstGeom prst="rect">
            <a:avLst/>
          </a:prstGeom>
          <a:noFill/>
          <a:ln>
            <a:noFill/>
          </a:ln>
        </p:spPr>
        <p:txBody>
          <a:bodyPr wrap="none" lIns="38100" tIns="75248" rIns="0" bIns="0" anchor="t" anchorCtr="0">
            <a:no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找到已知的起点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070" y="2300288"/>
            <a:ext cx="9412605" cy="859155"/>
            <a:chOff x="941070" y="2300288"/>
            <a:chExt cx="9412605" cy="859155"/>
          </a:xfrm>
        </p:grpSpPr>
        <p:sp>
          <p:nvSpPr>
            <p:cNvPr id="4" name="TextBox 4"/>
            <p:cNvSpPr txBox="1"/>
            <p:nvPr/>
          </p:nvSpPr>
          <p:spPr>
            <a:xfrm>
              <a:off x="941070" y="2300288"/>
              <a:ext cx="78981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前面记账时，起始余额是已知的，可以顺着一笔笔往下算。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941070" y="2719388"/>
              <a:ext cx="941260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这道题的第一天数量却不知道。照着吃桃顺序，第一步就缺了一个数。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1451" y="3479959"/>
            <a:ext cx="8024635" cy="425386"/>
            <a:chOff x="941451" y="3479959"/>
            <a:chExt cx="8024635" cy="425386"/>
          </a:xfrm>
        </p:grpSpPr>
        <p:sp>
          <p:nvSpPr>
            <p:cNvPr id="9" name="TextBox 9"/>
            <p:cNvSpPr txBox="1"/>
            <p:nvPr/>
          </p:nvSpPr>
          <p:spPr>
            <a:xfrm>
              <a:off x="941451" y="3479959"/>
              <a:ext cx="2105746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第一天有 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？</a:t>
              </a:r>
              <a:r>
                <a:rPr lang="zh-CN" sz="218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 个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4227576" y="3479959"/>
              <a:ext cx="1518803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→ 吃掉一半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256526" y="3479959"/>
              <a:ext cx="1709560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→ 再吃 1 个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41070" y="4286250"/>
            <a:ext cx="10298430" cy="587693"/>
            <a:chOff x="941070" y="4286250"/>
            <a:chExt cx="10298430" cy="587693"/>
          </a:xfrm>
        </p:grpSpPr>
        <p:sp>
          <p:nvSpPr>
            <p:cNvPr id="13" name="Line 13"/>
            <p:cNvSpPr/>
            <p:nvPr/>
          </p:nvSpPr>
          <p:spPr>
            <a:xfrm>
              <a:off x="952500" y="428625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41070" y="4433888"/>
              <a:ext cx="839790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题目给出了第四天早晨：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还剩 1 个</a:t>
              </a:r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。这个数可以拿来当起点。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41451" y="5308759"/>
            <a:ext cx="9824049" cy="854011"/>
            <a:chOff x="941451" y="5308759"/>
            <a:chExt cx="9824049" cy="854011"/>
          </a:xfrm>
        </p:grpSpPr>
        <p:sp>
          <p:nvSpPr>
            <p:cNvPr id="16" name="TextBox 16"/>
            <p:cNvSpPr txBox="1"/>
            <p:nvPr/>
          </p:nvSpPr>
          <p:spPr>
            <a:xfrm>
              <a:off x="941451" y="5308759"/>
              <a:ext cx="982404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第三天最后做的事是“额外吃 1 个”。要回到吃它之前，就先还回这 1 个。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41451" y="5737384"/>
              <a:ext cx="9119718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还回来后，得到的是第三天的全部，还是只剩下的一半？用图接着看。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1-10 猴子吃桃：先还原第三天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594866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解释一次倒推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57438"/>
            <a:ext cx="10298430" cy="878205"/>
            <a:chOff x="941070" y="2357438"/>
            <a:chExt cx="10298430" cy="878205"/>
          </a:xfrm>
        </p:grpSpPr>
        <p:sp>
          <p:nvSpPr>
            <p:cNvPr id="8" name="TextBox 8"/>
            <p:cNvSpPr/>
            <p:nvPr/>
          </p:nvSpPr>
          <p:spPr>
            <a:xfrm>
              <a:off x="941070" y="235743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第四天剩 1 个。把第三天最后多吃的 1 个还回来，就有 2 个。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41070" y="279558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这 2 个，是吃完“一半”后留下的另一半，还不是第三天的全部。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616040" y="3867150"/>
            <a:ext cx="8309010" cy="913829"/>
            <a:chOff x="1616040" y="3867150"/>
            <a:chExt cx="8309010" cy="913829"/>
          </a:xfrm>
        </p:grpSpPr>
        <p:sp>
          <p:nvSpPr>
            <p:cNvPr id="11" name="Ellipse 11"/>
            <p:cNvSpPr/>
            <p:nvPr/>
          </p:nvSpPr>
          <p:spPr>
            <a:xfrm>
              <a:off x="1933575" y="3867150"/>
              <a:ext cx="342900" cy="342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616040" y="4399598"/>
              <a:ext cx="9779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剩 1 个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3197733" y="3874770"/>
              <a:ext cx="91287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+ 1 →</a:t>
              </a:r>
            </a:p>
          </p:txBody>
        </p:sp>
        <p:sp>
          <p:nvSpPr>
            <p:cNvPr id="14" name="Ellipse 14"/>
            <p:cNvSpPr/>
            <p:nvPr/>
          </p:nvSpPr>
          <p:spPr>
            <a:xfrm>
              <a:off x="4781550" y="3867150"/>
              <a:ext cx="342900" cy="342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5257800" y="3867150"/>
              <a:ext cx="342900" cy="342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4524946" y="4399598"/>
              <a:ext cx="13323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原来的一半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521958" y="3874770"/>
              <a:ext cx="91287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× 2 →</a:t>
              </a:r>
            </a:p>
          </p:txBody>
        </p:sp>
        <p:sp>
          <p:nvSpPr>
            <p:cNvPr id="18" name="Ellipse 18"/>
            <p:cNvSpPr/>
            <p:nvPr/>
          </p:nvSpPr>
          <p:spPr>
            <a:xfrm>
              <a:off x="8153400" y="3867150"/>
              <a:ext cx="342900" cy="342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8629650" y="3867150"/>
              <a:ext cx="342900" cy="342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9105900" y="3867150"/>
              <a:ext cx="342900" cy="342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1" name="Ellipse 21"/>
            <p:cNvSpPr/>
            <p:nvPr/>
          </p:nvSpPr>
          <p:spPr>
            <a:xfrm>
              <a:off x="9582150" y="3867150"/>
              <a:ext cx="342900" cy="342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8156477" y="4399598"/>
              <a:ext cx="176549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两半，共 4 个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41070" y="5367338"/>
            <a:ext cx="10298430" cy="878205"/>
            <a:chOff x="941070" y="5367338"/>
            <a:chExt cx="10298430" cy="878205"/>
          </a:xfrm>
        </p:grpSpPr>
        <p:sp>
          <p:nvSpPr>
            <p:cNvPr id="24" name="TextBox 24"/>
            <p:cNvSpPr/>
            <p:nvPr/>
          </p:nvSpPr>
          <p:spPr>
            <a:xfrm>
              <a:off x="941070" y="536733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把这一半翻倍，第三天原来有 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4 个</a:t>
              </a:r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。用代码算就是 (1 + 1) * 2。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941070" y="580548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顺着试：4 个吃掉 2 个，再吃 1 个，正好留下 1 个。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1-10 猴子吃桃：接着往前还原两天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2119884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连续保存中间结果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1070" y="2366962"/>
            <a:ext cx="10298430" cy="440055"/>
            <a:chOff x="941070" y="2366962"/>
            <a:chExt cx="10298430" cy="440055"/>
          </a:xfrm>
        </p:grpSpPr>
        <p:sp>
          <p:nvSpPr>
            <p:cNvPr id="8" name="TextBox 8"/>
            <p:cNvSpPr/>
            <p:nvPr/>
          </p:nvSpPr>
          <p:spPr>
            <a:xfrm>
              <a:off x="941070" y="236696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已经能倒回一天了。用 num 记当前还原出的数量，从第四天的 1 开始。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1070" y="3236595"/>
            <a:ext cx="8080248" cy="469392"/>
            <a:chOff x="941070" y="3236595"/>
            <a:chExt cx="8080248" cy="469392"/>
          </a:xfrm>
        </p:grpSpPr>
        <p:sp>
          <p:nvSpPr>
            <p:cNvPr id="10" name="TextBox 10"/>
            <p:cNvSpPr txBox="1"/>
            <p:nvPr/>
          </p:nvSpPr>
          <p:spPr>
            <a:xfrm>
              <a:off x="941070" y="3252788"/>
              <a:ext cx="234000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第四天 → 第三天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331458" y="3236595"/>
              <a:ext cx="268986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(1 + 1) * 2 = 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41070" y="4000500"/>
            <a:ext cx="10298430" cy="648462"/>
            <a:chOff x="941070" y="4000500"/>
            <a:chExt cx="10298430" cy="648462"/>
          </a:xfrm>
        </p:grpSpPr>
        <p:sp>
          <p:nvSpPr>
            <p:cNvPr id="13" name="Line 13"/>
            <p:cNvSpPr/>
            <p:nvPr/>
          </p:nvSpPr>
          <p:spPr>
            <a:xfrm>
              <a:off x="952500" y="400050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41070" y="4195762"/>
              <a:ext cx="234000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第三天 → 第二天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331458" y="4179570"/>
              <a:ext cx="286755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(4 + 1) * 2 = 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10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41070" y="4905375"/>
            <a:ext cx="10298430" cy="648462"/>
            <a:chOff x="941070" y="4905375"/>
            <a:chExt cx="10298430" cy="648462"/>
          </a:xfrm>
        </p:grpSpPr>
        <p:sp>
          <p:nvSpPr>
            <p:cNvPr id="17" name="Line 17"/>
            <p:cNvSpPr/>
            <p:nvPr/>
          </p:nvSpPr>
          <p:spPr>
            <a:xfrm>
              <a:off x="952500" y="490537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41070" y="5100638"/>
              <a:ext cx="234000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第二天 → 第一天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331458" y="5084445"/>
              <a:ext cx="304525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(10 + 1) * 2 = 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22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41832" y="5869305"/>
            <a:ext cx="10297668" cy="410718"/>
            <a:chOff x="941832" y="5869305"/>
            <a:chExt cx="10297668" cy="410718"/>
          </a:xfrm>
        </p:grpSpPr>
        <p:sp>
          <p:nvSpPr>
            <p:cNvPr id="21" name="TextBox 21"/>
            <p:cNvSpPr/>
            <p:nvPr/>
          </p:nvSpPr>
          <p:spPr>
            <a:xfrm>
              <a:off x="941832" y="5869305"/>
              <a:ext cx="1029766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每倒回一天，都执行 num = (num + 1) * 2;，再接着新值往前推。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1-10 猴子吃桃：完整程序与输出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完整实现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933450" y="2333625"/>
            <a:ext cx="5771007" cy="3279648"/>
            <a:chOff x="933450" y="2333625"/>
            <a:chExt cx="5771007" cy="3279648"/>
          </a:xfrm>
        </p:grpSpPr>
        <p:sp>
          <p:nvSpPr>
            <p:cNvPr id="8" name="Line 8"/>
            <p:cNvSpPr/>
            <p:nvPr/>
          </p:nvSpPr>
          <p:spPr>
            <a:xfrm>
              <a:off x="933450" y="2333625"/>
              <a:ext cx="9525" cy="3114675"/>
            </a:xfrm>
            <a:custGeom>
              <a:avLst/>
              <a:gdLst/>
              <a:ahLst/>
              <a:cxnLst/>
              <a:rect l="l" t="t" r="r" b="b"/>
              <a:pathLst>
                <a:path w="9525" h="3114675">
                  <a:moveTo>
                    <a:pt x="0" y="0"/>
                  </a:moveTo>
                  <a:lnTo>
                    <a:pt x="0" y="311467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70432" y="2373630"/>
              <a:ext cx="297557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&lt;iostream&gt;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70432" y="2687955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 namespace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std;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70432" y="3002280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main() {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70432" y="3316605"/>
              <a:ext cx="537853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num = 1;          </a:t>
              </a:r>
              <a:r>
                <a:rPr lang="zh-CN" sz="21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第四天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70432" y="3630930"/>
              <a:ext cx="553402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num = (num + 1) * 2;   </a:t>
              </a:r>
              <a:r>
                <a:rPr lang="zh-CN" sz="21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第三天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70432" y="3945255"/>
              <a:ext cx="553402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num = (num + 1) * 2;   </a:t>
              </a:r>
              <a:r>
                <a:rPr lang="zh-CN" sz="21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第二天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70432" y="4259580"/>
              <a:ext cx="553402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num = (num + 1) * 2;   </a:t>
              </a:r>
              <a:r>
                <a:rPr lang="zh-CN" sz="21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第一天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170432" y="4573905"/>
              <a:ext cx="375300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cout &lt;&lt; num &lt;&lt; endl;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170432" y="4888230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return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0;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170432" y="5202555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371457" y="3326130"/>
            <a:ext cx="1152144" cy="1218438"/>
            <a:chOff x="9371457" y="3326130"/>
            <a:chExt cx="1152144" cy="1218438"/>
          </a:xfrm>
        </p:grpSpPr>
        <p:sp>
          <p:nvSpPr>
            <p:cNvPr id="20" name="TextBox 20"/>
            <p:cNvSpPr txBox="1"/>
            <p:nvPr/>
          </p:nvSpPr>
          <p:spPr>
            <a:xfrm>
              <a:off x="9371457" y="3326130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输出结果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9792462" y="3840480"/>
              <a:ext cx="569671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22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41832" y="5878830"/>
            <a:ext cx="10297668" cy="410718"/>
            <a:chOff x="941832" y="5878830"/>
            <a:chExt cx="10297668" cy="410718"/>
          </a:xfrm>
        </p:grpSpPr>
        <p:sp>
          <p:nvSpPr>
            <p:cNvPr id="23" name="TextBox 23"/>
            <p:cNvSpPr/>
            <p:nvPr/>
          </p:nvSpPr>
          <p:spPr>
            <a:xfrm>
              <a:off x="941832" y="5878830"/>
              <a:ext cx="1029766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第四天回到第一天，只需更新三次。每次读到的 num，都是上一步存的值。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1-10 猴子吃桃：22 个真的符合题意吗？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验证答案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405062"/>
            <a:ext cx="10298430" cy="859155"/>
            <a:chOff x="941070" y="2405062"/>
            <a:chExt cx="10298430" cy="859155"/>
          </a:xfrm>
        </p:grpSpPr>
        <p:sp>
          <p:nvSpPr>
            <p:cNvPr id="8" name="TextBox 8"/>
            <p:cNvSpPr/>
            <p:nvPr/>
          </p:nvSpPr>
          <p:spPr>
            <a:xfrm>
              <a:off x="941070" y="240506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第一天有 22 个，先吃一半 11 个，再多吃 1 个。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41070" y="2824162"/>
              <a:ext cx="42331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剩下 22 - 11 - 1 =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10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个。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41070" y="3509962"/>
            <a:ext cx="10298430" cy="859155"/>
            <a:chOff x="941070" y="3509962"/>
            <a:chExt cx="10298430" cy="859155"/>
          </a:xfrm>
        </p:grpSpPr>
        <p:sp>
          <p:nvSpPr>
            <p:cNvPr id="11" name="TextBox 11"/>
            <p:cNvSpPr/>
            <p:nvPr/>
          </p:nvSpPr>
          <p:spPr>
            <a:xfrm>
              <a:off x="941070" y="350996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第二天接着剩下的 10 个，先吃 5 个，再多吃 1 个。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41070" y="3929062"/>
              <a:ext cx="389991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剩下 10 - 5 - 1 =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个。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41070" y="4614862"/>
            <a:ext cx="10298430" cy="859155"/>
            <a:chOff x="941070" y="4614862"/>
            <a:chExt cx="10298430" cy="859155"/>
          </a:xfrm>
        </p:grpSpPr>
        <p:sp>
          <p:nvSpPr>
            <p:cNvPr id="14" name="TextBox 14"/>
            <p:cNvSpPr/>
            <p:nvPr/>
          </p:nvSpPr>
          <p:spPr>
            <a:xfrm>
              <a:off x="941070" y="461486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第三天接着剩下的 4 个，先吃 2 个，再多吃 1 个。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41070" y="5033962"/>
              <a:ext cx="373332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剩下 4 - 2 - 1 =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个。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41070" y="5834062"/>
            <a:ext cx="10298430" cy="440055"/>
            <a:chOff x="941070" y="5834062"/>
            <a:chExt cx="10298430" cy="440055"/>
          </a:xfrm>
        </p:grpSpPr>
        <p:sp>
          <p:nvSpPr>
            <p:cNvPr id="17" name="TextBox 17"/>
            <p:cNvSpPr/>
            <p:nvPr/>
          </p:nvSpPr>
          <p:spPr>
            <a:xfrm>
              <a:off x="941070" y="583406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第四天早晨正好剩 1 个。三次吃法都对上了，22 符合题目要求。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模拟练习：猴子吃桃，最后改成剩 7 个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模拟练习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41070" y="2357438"/>
            <a:ext cx="10298430" cy="1335405"/>
            <a:chOff x="941070" y="2357438"/>
            <a:chExt cx="10298430" cy="1335405"/>
          </a:xfrm>
        </p:grpSpPr>
        <p:sp>
          <p:nvSpPr>
            <p:cNvPr id="8" name="TextBox 8"/>
            <p:cNvSpPr/>
            <p:nvPr/>
          </p:nvSpPr>
          <p:spPr>
            <a:xfrm>
              <a:off x="941070" y="235743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只改一个条件：前三天仍是每天吃一半，再多吃 1 个。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41070" y="280511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第四天早晨改为剩 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7 个</a:t>
              </a:r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。最初应有多少个？本题不需要输入。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41070" y="325278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先写三次倒推的结果，再找一找原程序要改哪一行。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40308" y="4351020"/>
            <a:ext cx="10299192" cy="919353"/>
            <a:chOff x="940308" y="4351020"/>
            <a:chExt cx="10299192" cy="919353"/>
          </a:xfrm>
        </p:grpSpPr>
        <p:sp>
          <p:nvSpPr>
            <p:cNvPr id="12" name="TextBox 12"/>
            <p:cNvSpPr/>
            <p:nvPr/>
          </p:nvSpPr>
          <p:spPr>
            <a:xfrm>
              <a:off x="940308" y="4351020"/>
              <a:ext cx="102991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倒推：</a:t>
              </a:r>
              <a:r>
                <a:rPr lang="en-US" sz="240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7 → 16 → 34 → 70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41832" y="4859655"/>
              <a:ext cx="1029766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只把 num 的初值由 1 改成 7，三条更新语句继续用。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41832" y="5793105"/>
            <a:ext cx="10297668" cy="410718"/>
            <a:chOff x="941832" y="5793105"/>
            <a:chExt cx="10297668" cy="410718"/>
          </a:xfrm>
        </p:grpSpPr>
        <p:sp>
          <p:nvSpPr>
            <p:cNvPr id="15" name="TextBox 15"/>
            <p:cNvSpPr/>
            <p:nvPr/>
          </p:nvSpPr>
          <p:spPr>
            <a:xfrm>
              <a:off x="941832" y="5793105"/>
              <a:ext cx="1029766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顺着核对：70 → 34 → 16 → 7，最后确实留下 7 个。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1-11 评测机：新任务不断到来，怎样清空？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594866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读清选读题意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832" y="2364105"/>
            <a:ext cx="10297668" cy="820293"/>
            <a:chOff x="941832" y="2364105"/>
            <a:chExt cx="10297668" cy="820293"/>
          </a:xfrm>
        </p:grpSpPr>
        <p:sp>
          <p:nvSpPr>
            <p:cNvPr id="8" name="TextBox 8"/>
            <p:cNvSpPr/>
            <p:nvPr/>
          </p:nvSpPr>
          <p:spPr>
            <a:xfrm>
              <a:off x="941832" y="2364105"/>
              <a:ext cx="1029766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窗口办走一个人，后面又来几个人，排队的人数不一定减少。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41832" y="2773680"/>
              <a:ext cx="1029766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评测程序也类似：机器正在处理，新的提交还会进入队列。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41832" y="3469005"/>
            <a:ext cx="10297668" cy="1287018"/>
            <a:chOff x="941832" y="3469005"/>
            <a:chExt cx="10297668" cy="1287018"/>
          </a:xfrm>
        </p:grpSpPr>
        <p:sp>
          <p:nvSpPr>
            <p:cNvPr id="11" name="TextBox 11"/>
            <p:cNvSpPr/>
            <p:nvPr/>
          </p:nvSpPr>
          <p:spPr>
            <a:xfrm>
              <a:off x="941832" y="3469005"/>
              <a:ext cx="1029766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本题中，新增任务的速度不变，每台机器的处理速度相同。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41832" y="3907155"/>
              <a:ext cx="1029766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两种方案从同一批初始任务开始：8 台机器用 30 分钟清空；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41832" y="4345305"/>
              <a:ext cx="1029766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10 台机器用 6 分钟清空。期间新来的任务也都已处理完。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41070" y="5257800"/>
            <a:ext cx="10298430" cy="1005459"/>
            <a:chOff x="941070" y="5257800"/>
            <a:chExt cx="10298430" cy="1005459"/>
          </a:xfrm>
        </p:grpSpPr>
        <p:sp>
          <p:nvSpPr>
            <p:cNvPr id="15" name="Line 15"/>
            <p:cNvSpPr/>
            <p:nvPr/>
          </p:nvSpPr>
          <p:spPr>
            <a:xfrm>
              <a:off x="952500" y="525780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TextBox 16"/>
            <p:cNvSpPr/>
            <p:nvPr/>
          </p:nvSpPr>
          <p:spPr>
            <a:xfrm>
              <a:off x="941070" y="544353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如果希望 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10 分钟</a:t>
              </a:r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刚好清空，需要多少台机器？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943356" y="5911215"/>
              <a:ext cx="1029614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选读题，没有输入，输出机器数量。队列指还等着处理的任务。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1-11 评测机：先算一共做了多少工作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857375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选读：统一计量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832" y="2364105"/>
            <a:ext cx="10297668" cy="839343"/>
            <a:chOff x="941832" y="2364105"/>
            <a:chExt cx="10297668" cy="839343"/>
          </a:xfrm>
        </p:grpSpPr>
        <p:sp>
          <p:nvSpPr>
            <p:cNvPr id="8" name="TextBox 8"/>
            <p:cNvSpPr/>
            <p:nvPr/>
          </p:nvSpPr>
          <p:spPr>
            <a:xfrm>
              <a:off x="941832" y="2364105"/>
              <a:ext cx="1029766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用“1 台机器做 1 分钟的工作量”作单位，叫它 1 份。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41832" y="2792730"/>
              <a:ext cx="1029766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这里的一份是工作量单位，不要求它刚好等于一个程序。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40308" y="3646170"/>
            <a:ext cx="5242255" cy="955167"/>
            <a:chOff x="940308" y="3646170"/>
            <a:chExt cx="5242255" cy="955167"/>
          </a:xfrm>
        </p:grpSpPr>
        <p:sp>
          <p:nvSpPr>
            <p:cNvPr id="11" name="TextBox 11"/>
            <p:cNvSpPr txBox="1"/>
            <p:nvPr/>
          </p:nvSpPr>
          <p:spPr>
            <a:xfrm>
              <a:off x="940308" y="3646170"/>
              <a:ext cx="524225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8 台 × 30 分钟：共处理 240 份。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40308" y="4131945"/>
              <a:ext cx="506455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 台 × 6 分钟：共处理 60 份。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41070" y="4991100"/>
            <a:ext cx="10298430" cy="1054417"/>
            <a:chOff x="941070" y="4991100"/>
            <a:chExt cx="10298430" cy="1054417"/>
          </a:xfrm>
        </p:grpSpPr>
        <p:sp>
          <p:nvSpPr>
            <p:cNvPr id="14" name="Line 14"/>
            <p:cNvSpPr/>
            <p:nvPr/>
          </p:nvSpPr>
          <p:spPr>
            <a:xfrm>
              <a:off x="952500" y="499110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5" name="TextBox 15"/>
            <p:cNvSpPr/>
            <p:nvPr/>
          </p:nvSpPr>
          <p:spPr>
            <a:xfrm>
              <a:off x="941070" y="515778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清空时，做完的是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原有任务，加上这段时间新来的任务</a:t>
              </a:r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941070" y="560546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两次原有任务相同，耗时却不同，多做的工作从哪里来？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1-11 评测机：用差值求新增速度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2382393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选读：比较两种方案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57438"/>
            <a:ext cx="6731984" cy="916305"/>
            <a:chOff x="941070" y="2357438"/>
            <a:chExt cx="6731984" cy="916305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57438"/>
              <a:ext cx="673198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原有工作量 + 30 分钟内新增的工作量 = 240 份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41070" y="2833688"/>
              <a:ext cx="63988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原有工作量 + 6 分钟内新增的工作量 = 60 份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41070" y="3662362"/>
            <a:ext cx="10298430" cy="878205"/>
            <a:chOff x="941070" y="3662362"/>
            <a:chExt cx="10298430" cy="878205"/>
          </a:xfrm>
        </p:grpSpPr>
        <p:sp>
          <p:nvSpPr>
            <p:cNvPr id="11" name="TextBox 11"/>
            <p:cNvSpPr/>
            <p:nvPr/>
          </p:nvSpPr>
          <p:spPr>
            <a:xfrm>
              <a:off x="941070" y="366236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两式相减，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相同的原有工作量</a:t>
              </a:r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被消去了。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41070" y="410051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多用 24 分钟，多做 180 份，这些正是多出来的新任务。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p55-formula"/>
              <p:cNvSpPr txBox="1">
                <a:spLocks noGrp="1"/>
              </p:cNvSpPr>
              <p:nvPr/>
            </p:nvSpPr>
            <p:spPr>
              <a:xfrm>
                <a:off x="2238375" y="4667250"/>
                <a:ext cx="7581900" cy="990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zh-CN" sz="2700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a:rPr lang="zh-CN" sz="2700" dirty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240−60</m:t>
                          </m:r>
                        </m:num>
                        <m:den>
                          <m:r>
                            <a:rPr lang="zh-CN" sz="2700" dirty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30−6</m:t>
                          </m:r>
                        </m:den>
                      </m:f>
                      <m:r>
                        <a:rPr lang="zh-CN" sz="2700" dirty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zh-CN" sz="2700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a:rPr lang="zh-CN" sz="2700" dirty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180</m:t>
                          </m:r>
                        </m:num>
                        <m:den>
                          <m:r>
                            <a:rPr lang="zh-CN" sz="2700" dirty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24</m:t>
                          </m:r>
                        </m:den>
                      </m:f>
                      <m:r>
                        <a:rPr lang="zh-CN" sz="2700" dirty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=7.5</m:t>
                      </m:r>
                    </m:oMath>
                  </m:oMathPara>
                </a14:m>
                <a:endParaRPr/>
              </a:p>
            </p:txBody>
          </p:sp>
        </mc:Choice>
        <mc:Fallback xmlns:p14="http://schemas.microsoft.com/office/powerpoint/2010/main" xmlns:m="http://schemas.openxmlformats.org/officeDocument/2006/math" xmlns="">
          <p:sp>
            <p:nvSpPr>
              <p:cNvPr id="17" name="p55-formula"/>
              <p:cNvSpPr txBox="1"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8375" y="4667250"/>
                <a:ext cx="7581900" cy="9906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6"/>
          <p:cNvGrpSpPr/>
          <p:nvPr/>
        </p:nvGrpSpPr>
        <p:grpSpPr>
          <a:xfrm>
            <a:off x="941832" y="5907405"/>
            <a:ext cx="10297668" cy="410718"/>
            <a:chOff x="941832" y="5907405"/>
            <a:chExt cx="10297668" cy="410718"/>
          </a:xfrm>
        </p:grpSpPr>
        <p:sp>
          <p:nvSpPr>
            <p:cNvPr id="15" name="TextBox 15"/>
            <p:cNvSpPr/>
            <p:nvPr/>
          </p:nvSpPr>
          <p:spPr>
            <a:xfrm>
              <a:off x="941832" y="5907405"/>
              <a:ext cx="1029766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每分钟新增 7.5 份。先把它记进 inc_rate，后面还要用。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 xmlns:a14="http://schemas.microsoft.com/office/drawing/2010/main" xmlns:m="http://schemas.openxmlformats.org/officeDocument/2006/math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1-11 评测机：10 分钟需要几台？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2382393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选读：保存中间结果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47912"/>
            <a:ext cx="10298430" cy="897255"/>
            <a:chOff x="941070" y="2347912"/>
            <a:chExt cx="10298430" cy="897255"/>
          </a:xfrm>
        </p:grpSpPr>
        <p:sp>
          <p:nvSpPr>
            <p:cNvPr id="8" name="TextBox 8"/>
            <p:cNvSpPr/>
            <p:nvPr/>
          </p:nvSpPr>
          <p:spPr>
            <a:xfrm>
              <a:off x="941070" y="234791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6 分钟新增 7.5 * 6 = 45 份，连同原有任务，共处理 60 份。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41070" y="280511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原有工作量就是 60 - 45，得到 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15 份</a:t>
              </a:r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，用 init_num 保存。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41070" y="3629025"/>
            <a:ext cx="10298430" cy="1073468"/>
            <a:chOff x="941070" y="3629025"/>
            <a:chExt cx="10298430" cy="1073468"/>
          </a:xfrm>
        </p:grpSpPr>
        <p:sp>
          <p:nvSpPr>
            <p:cNvPr id="11" name="Line 11"/>
            <p:cNvSpPr/>
            <p:nvPr/>
          </p:nvSpPr>
          <p:spPr>
            <a:xfrm>
              <a:off x="952500" y="362902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2" name="TextBox 12"/>
            <p:cNvSpPr/>
            <p:nvPr/>
          </p:nvSpPr>
          <p:spPr>
            <a:xfrm>
              <a:off x="941070" y="380523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改成 10 分钟，新来 7.5 * 10 份，也就是 75 份。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41070" y="4262438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加上原有的 15 份，总共要处理 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90 份</a:t>
              </a:r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41070" y="5091112"/>
            <a:ext cx="10298430" cy="897255"/>
            <a:chOff x="941070" y="5091112"/>
            <a:chExt cx="10298430" cy="897255"/>
          </a:xfrm>
        </p:grpSpPr>
        <p:sp>
          <p:nvSpPr>
            <p:cNvPr id="15" name="TextBox 15"/>
            <p:cNvSpPr/>
            <p:nvPr/>
          </p:nvSpPr>
          <p:spPr>
            <a:xfrm>
              <a:off x="941070" y="509111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每台 10 分钟能做 10 份，90 / 10 得到 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9 台</a:t>
              </a:r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941070" y="5548312"/>
              <a:ext cx="102984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答案存进 ans。几个中间结果各有名字，程序就能把计算接起来。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1-11 评测机：把中间结果接成程序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857375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选读：完整实现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933450" y="2314575"/>
            <a:ext cx="7877137" cy="3784473"/>
            <a:chOff x="933450" y="2314575"/>
            <a:chExt cx="7877137" cy="3784473"/>
          </a:xfrm>
        </p:grpSpPr>
        <p:sp>
          <p:nvSpPr>
            <p:cNvPr id="8" name="Line 8"/>
            <p:cNvSpPr/>
            <p:nvPr/>
          </p:nvSpPr>
          <p:spPr>
            <a:xfrm>
              <a:off x="933450" y="2314575"/>
              <a:ext cx="9525" cy="3686175"/>
            </a:xfrm>
            <a:custGeom>
              <a:avLst/>
              <a:gdLst/>
              <a:ahLst/>
              <a:cxnLst/>
              <a:rect l="l" t="t" r="r" b="b"/>
              <a:pathLst>
                <a:path w="9525" h="3686175">
                  <a:moveTo>
                    <a:pt x="0" y="0"/>
                  </a:moveTo>
                  <a:lnTo>
                    <a:pt x="0" y="368617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70432" y="2335530"/>
              <a:ext cx="297557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&lt;iostream&gt;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70432" y="2640330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 namespace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std;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70432" y="2945130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main() {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70432" y="3249930"/>
              <a:ext cx="639626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n1 = 8, t1 = 30, n2 = 10, t2 = 6;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70432" y="3554730"/>
              <a:ext cx="250911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t3 = 10;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70432" y="3859530"/>
              <a:ext cx="32865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inc_rate =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70432" y="4164330"/>
              <a:ext cx="717369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(1.0 * n1 * t1 - n2 * t2) / (t1 - t2);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170432" y="4469130"/>
              <a:ext cx="717369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init_num = n2 * t2 - inc_rate * t2;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170432" y="4773930"/>
              <a:ext cx="76401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ans = (init_num + t3 * inc_rate) / t3;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170432" y="5078730"/>
              <a:ext cx="375300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cout &lt;&lt; ans &lt;&lt; endl;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170432" y="5383530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return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0;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170432" y="5688330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048750" y="4863465"/>
            <a:ext cx="2190750" cy="1361694"/>
            <a:chOff x="9048750" y="4863465"/>
            <a:chExt cx="2190750" cy="1361694"/>
          </a:xfrm>
        </p:grpSpPr>
        <p:sp>
          <p:nvSpPr>
            <p:cNvPr id="22" name="TextBox 22"/>
            <p:cNvSpPr/>
            <p:nvPr/>
          </p:nvSpPr>
          <p:spPr>
            <a:xfrm>
              <a:off x="9048750" y="4863465"/>
              <a:ext cx="219075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n1、n2：台数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9048750" y="5215890"/>
              <a:ext cx="219075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t1、t2：用时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9048750" y="5568315"/>
              <a:ext cx="219075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t3：目标用时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9048750" y="5873115"/>
              <a:ext cx="219075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单位都是分钟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0153269" y="3466148"/>
            <a:ext cx="544830" cy="1221295"/>
            <a:chOff x="10153269" y="3466148"/>
            <a:chExt cx="544830" cy="1221295"/>
          </a:xfrm>
        </p:grpSpPr>
        <p:sp>
          <p:nvSpPr>
            <p:cNvPr id="27" name="TextBox 27"/>
            <p:cNvSpPr txBox="1"/>
            <p:nvPr/>
          </p:nvSpPr>
          <p:spPr>
            <a:xfrm>
              <a:off x="10153269" y="3466148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0268712" y="3983355"/>
              <a:ext cx="303124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202124"/>
      </a:dk1>
      <a:lt1>
        <a:srgbClr val="FFFFFF"/>
      </a:lt1>
      <a:dk2>
        <a:srgbClr val="202124"/>
      </a:dk2>
      <a:lt2>
        <a:srgbClr val="F2F5F8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65B62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202124"/>
      </a:dk1>
      <a:lt1>
        <a:srgbClr val="FFFFFF"/>
      </a:lt1>
      <a:dk2>
        <a:srgbClr val="202124"/>
      </a:dk2>
      <a:lt2>
        <a:srgbClr val="F2F5F8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65B62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14289</Words>
  <Application>Microsoft Office PowerPoint</Application>
  <PresentationFormat>宽屏</PresentationFormat>
  <Paragraphs>1054</Paragraphs>
  <Slides>87</Slides>
  <Notes>87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87</vt:i4>
      </vt:variant>
    </vt:vector>
  </HeadingPairs>
  <TitlesOfParts>
    <vt:vector size="95" baseType="lpstr">
      <vt:lpstr>等线</vt:lpstr>
      <vt:lpstr>宋体</vt:lpstr>
      <vt:lpstr>Microsoft YaHei</vt:lpstr>
      <vt:lpstr>Microsoft YaHei</vt:lpstr>
      <vt:lpstr>Arial</vt:lpstr>
      <vt:lpstr>Cambria Math</vt:lpstr>
      <vt:lpstr>Consolas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泉 小林</cp:lastModifiedBy>
  <cp:revision>7</cp:revision>
  <dcterms:created xsi:type="dcterms:W3CDTF">2026-10-04T17:06:01Z</dcterms:created>
  <dcterms:modified xsi:type="dcterms:W3CDTF">2026-10-05T10:36:47Z</dcterms:modified>
  <cp:category/>
  <cp:contentStatus/>
  <dc:language>zh-CN</dc:language>
</cp:coreProperties>
</file>