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7" r:id="rId1"/>
  </p:sldMasterIdLst>
  <p:notesMasterIdLst>
    <p:notesMasterId r:id="rId39"/>
  </p:notesMasterIdLst>
  <p:handoutMasterIdLst>
    <p:handoutMasterId r:id="rId40"/>
  </p:handoutMasterIdLst>
  <p:sldIdLst>
    <p:sldId id="365" r:id="rId2"/>
    <p:sldId id="569" r:id="rId3"/>
    <p:sldId id="570" r:id="rId4"/>
    <p:sldId id="352" r:id="rId5"/>
    <p:sldId id="353" r:id="rId6"/>
    <p:sldId id="318" r:id="rId7"/>
    <p:sldId id="317" r:id="rId8"/>
    <p:sldId id="571" r:id="rId9"/>
    <p:sldId id="321" r:id="rId10"/>
    <p:sldId id="324" r:id="rId11"/>
    <p:sldId id="326" r:id="rId12"/>
    <p:sldId id="355" r:id="rId13"/>
    <p:sldId id="356" r:id="rId14"/>
    <p:sldId id="479" r:id="rId15"/>
    <p:sldId id="330" r:id="rId16"/>
    <p:sldId id="572" r:id="rId17"/>
    <p:sldId id="573" r:id="rId18"/>
    <p:sldId id="574" r:id="rId19"/>
    <p:sldId id="575" r:id="rId20"/>
    <p:sldId id="576" r:id="rId21"/>
    <p:sldId id="577" r:id="rId22"/>
    <p:sldId id="578" r:id="rId23"/>
    <p:sldId id="579" r:id="rId24"/>
    <p:sldId id="580" r:id="rId25"/>
    <p:sldId id="525" r:id="rId26"/>
    <p:sldId id="544" r:id="rId27"/>
    <p:sldId id="545" r:id="rId28"/>
    <p:sldId id="331" r:id="rId29"/>
    <p:sldId id="357" r:id="rId30"/>
    <p:sldId id="359" r:id="rId31"/>
    <p:sldId id="358" r:id="rId32"/>
    <p:sldId id="332" r:id="rId33"/>
    <p:sldId id="333" r:id="rId34"/>
    <p:sldId id="334" r:id="rId35"/>
    <p:sldId id="480" r:id="rId36"/>
    <p:sldId id="481" r:id="rId37"/>
    <p:sldId id="482" r:id="rId38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4C7E7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浅色样式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浅色样式 3 - 强调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3" d="100"/>
          <a:sy n="113" d="100"/>
        </p:scale>
        <p:origin x="483" y="5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86" d="100"/>
          <a:sy n="86" d="100"/>
        </p:scale>
        <p:origin x="1260" y="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862387BE-5D8D-945C-F867-67793D13046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75E30D-43F0-FC39-6ACE-6F2F83AA61E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7F86789-4C39-4A48-8C12-B702515D477F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84B0695-449D-AA35-D59D-15CA4560FB2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AFC95CC-76CE-680A-53E5-1B4E6B9964F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452938-4D6D-451E-A8FF-488E0B3EF61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32800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71E5AF-4045-4FAD-917A-507CA13AE336}" type="datetimeFigureOut">
              <a:rPr lang="zh-CN" altLang="en-US" smtClean="0"/>
              <a:t>2026/10/5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1D3027-4DB6-404F-8FD9-32049D6A312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1163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200" dirty="0"/>
              <a:t>然而更多的情况是：要把原材料从厨房外带到厨房里面</a:t>
            </a:r>
            <a:r>
              <a:rPr lang="en-US" altLang="zh-CN" sz="1200" dirty="0"/>
              <a:t>,</a:t>
            </a:r>
            <a:r>
              <a:rPr lang="zh-CN" altLang="en-US" sz="1200" dirty="0"/>
              <a:t>然后才能对这些菜进行处理</a:t>
            </a:r>
            <a:r>
              <a:rPr lang="en-US" altLang="zh-CN" sz="1200" dirty="0"/>
              <a:t>;</a:t>
            </a:r>
          </a:p>
          <a:p>
            <a:endParaRPr lang="en-US" altLang="zh-CN" dirty="0"/>
          </a:p>
          <a:p>
            <a:r>
              <a:rPr lang="zh-CN" altLang="en-US" dirty="0"/>
              <a:t>并且你每天带到厨房里的菜却不一定是一致的，可能是猪肉，牛肉，羊肉</a:t>
            </a:r>
            <a:r>
              <a:rPr lang="en-US" altLang="zh-CN" dirty="0"/>
              <a:t>…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2662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>
                <a:effectLst/>
              </a:rPr>
              <a:t>现在开始写</a:t>
            </a:r>
            <a:r>
              <a:rPr lang="en-US" altLang="zh-CN" dirty="0" err="1">
                <a:effectLst/>
              </a:rPr>
              <a:t>cin</a:t>
            </a:r>
            <a:r>
              <a:rPr lang="zh-CN" altLang="en-US" dirty="0">
                <a:effectLst/>
              </a:rPr>
              <a:t>的讲义， 我的</a:t>
            </a:r>
            <a:r>
              <a:rPr lang="en-US" altLang="zh-CN" dirty="0">
                <a:effectLst/>
              </a:rPr>
              <a:t>ppt</a:t>
            </a:r>
            <a:r>
              <a:rPr lang="zh-CN" altLang="en-US" dirty="0">
                <a:effectLst/>
              </a:rPr>
              <a:t>内容包括：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zh-CN" altLang="en-US" dirty="0">
                <a:effectLst/>
              </a:rPr>
              <a:t>程序只能固定数据吗？</a:t>
            </a:r>
          </a:p>
          <a:p>
            <a:r>
              <a:rPr lang="zh-CN" altLang="en-US" dirty="0">
                <a:effectLst/>
              </a:rPr>
              <a:t>之前的计算都是写死的，比如：</a:t>
            </a:r>
          </a:p>
          <a:p>
            <a:r>
              <a:rPr lang="en-US" altLang="zh-CN" dirty="0">
                <a:effectLst/>
              </a:rPr>
              <a:t>int a =5;</a:t>
            </a:r>
          </a:p>
          <a:p>
            <a:r>
              <a:rPr lang="en-US" altLang="zh-CN" dirty="0">
                <a:effectLst/>
              </a:rPr>
              <a:t>int b = 3;</a:t>
            </a:r>
          </a:p>
          <a:p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 &lt;</a:t>
            </a:r>
            <a:r>
              <a:rPr lang="ja-JP" altLang="en-US" dirty="0">
                <a:effectLst/>
              </a:rPr>
              <a:t>く </a:t>
            </a:r>
            <a:r>
              <a:rPr lang="en-US" altLang="zh-CN" dirty="0">
                <a:effectLst/>
              </a:rPr>
              <a:t>a+ b;</a:t>
            </a:r>
          </a:p>
          <a:p>
            <a:r>
              <a:rPr lang="zh-CN" altLang="en-US" dirty="0">
                <a:effectLst/>
              </a:rPr>
              <a:t>问题：如果用户想计算别的数怎么办？每次都改代码吗？</a:t>
            </a:r>
          </a:p>
          <a:p>
            <a:r>
              <a:rPr lang="zh-CN" altLang="en-US" dirty="0">
                <a:effectLst/>
              </a:rPr>
              <a:t>我们希望用户可以输入自己的数据，程序自动计算！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</a:t>
            </a:r>
            <a:r>
              <a:rPr lang="zh-CN" altLang="en-US" dirty="0">
                <a:effectLst/>
              </a:rPr>
              <a:t>的作用：让用户输入数据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= "console input"</a:t>
            </a:r>
            <a:r>
              <a:rPr lang="zh-CN" altLang="en-US" dirty="0">
                <a:effectLst/>
              </a:rPr>
              <a:t>（控制台输入）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代码示例：让用户输入两个数字，程序计算它们的和</a:t>
            </a:r>
          </a:p>
          <a:p>
            <a:r>
              <a:rPr lang="en-US" altLang="zh-CN" dirty="0">
                <a:effectLst/>
              </a:rPr>
              <a:t>int main() {</a:t>
            </a:r>
          </a:p>
          <a:p>
            <a:r>
              <a:rPr lang="en-US" altLang="zh-CN" dirty="0">
                <a:effectLst/>
              </a:rPr>
              <a:t>    int a;</a:t>
            </a:r>
          </a:p>
          <a:p>
            <a:r>
              <a:rPr lang="en-US" altLang="zh-CN" dirty="0">
                <a:effectLst/>
              </a:rPr>
              <a:t>    int b;</a:t>
            </a:r>
          </a:p>
          <a:p>
            <a:r>
              <a:rPr lang="en-US" altLang="zh-CN" dirty="0">
                <a:effectLst/>
              </a:rPr>
              <a:t>    </a:t>
            </a:r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 &lt;&lt; "</a:t>
            </a:r>
            <a:r>
              <a:rPr lang="zh-CN" altLang="en-US" dirty="0">
                <a:effectLst/>
              </a:rPr>
              <a:t>请输入两个整数</a:t>
            </a:r>
            <a:r>
              <a:rPr lang="en-US" altLang="zh-CN" dirty="0">
                <a:effectLst/>
              </a:rPr>
              <a:t>:";</a:t>
            </a:r>
          </a:p>
          <a:p>
            <a:r>
              <a:rPr lang="en-US" altLang="zh-CN" dirty="0">
                <a:effectLst/>
              </a:rPr>
              <a:t>    </a:t>
            </a:r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&gt;&gt; a &gt;&gt; b;</a:t>
            </a:r>
          </a:p>
          <a:p>
            <a:r>
              <a:rPr lang="en-US" altLang="zh-CN" dirty="0">
                <a:effectLst/>
              </a:rPr>
              <a:t>    int sum = a + b;</a:t>
            </a:r>
          </a:p>
          <a:p>
            <a:r>
              <a:rPr lang="en-US" altLang="zh-CN" dirty="0">
                <a:effectLst/>
              </a:rPr>
              <a:t>    </a:t>
            </a:r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 &lt;&lt; a &lt;&lt; "</a:t>
            </a:r>
            <a:r>
              <a:rPr lang="zh-CN" altLang="en-US" dirty="0">
                <a:effectLst/>
              </a:rPr>
              <a:t>和</a:t>
            </a:r>
            <a:r>
              <a:rPr lang="en-US" altLang="zh-CN" dirty="0">
                <a:effectLst/>
              </a:rPr>
              <a:t>" &lt;&lt; b &lt;&lt; "</a:t>
            </a:r>
            <a:r>
              <a:rPr lang="zh-CN" altLang="en-US" dirty="0">
                <a:effectLst/>
              </a:rPr>
              <a:t>的和为</a:t>
            </a:r>
            <a:r>
              <a:rPr lang="en-US" altLang="zh-CN" dirty="0">
                <a:effectLst/>
              </a:rPr>
              <a:t>:" &lt;&lt; sum;</a:t>
            </a:r>
          </a:p>
          <a:p>
            <a:r>
              <a:rPr lang="en-US" altLang="zh-CN" dirty="0">
                <a:effectLst/>
              </a:rPr>
              <a:t>    return 0;</a:t>
            </a:r>
          </a:p>
          <a:p>
            <a:r>
              <a:rPr lang="en-US" altLang="zh-CN" dirty="0">
                <a:effectLst/>
              </a:rPr>
              <a:t>}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</a:t>
            </a:r>
            <a:r>
              <a:rPr lang="zh-CN" altLang="en-US" dirty="0">
                <a:effectLst/>
              </a:rPr>
              <a:t>让程序能接收用户输入，而不是仅仅是固定数据！ 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en-US" altLang="zh-CN" dirty="0">
                <a:effectLst/>
              </a:rPr>
              <a:t>int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&gt;&gt;num;</a:t>
            </a:r>
          </a:p>
          <a:p>
            <a:r>
              <a:rPr lang="en-US" altLang="zh-CN" dirty="0">
                <a:effectLst/>
              </a:rPr>
              <a:t>num;</a:t>
            </a:r>
          </a:p>
          <a:p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&lt;&lt;num;</a:t>
            </a:r>
          </a:p>
          <a:p>
            <a:r>
              <a:rPr lang="zh-CN" altLang="en-US" dirty="0">
                <a:effectLst/>
              </a:rPr>
              <a:t>控制台输出：</a:t>
            </a:r>
            <a:r>
              <a:rPr lang="en-US" altLang="zh-CN" dirty="0">
                <a:effectLst/>
              </a:rPr>
              <a:t>7</a:t>
            </a:r>
          </a:p>
          <a:p>
            <a:r>
              <a:rPr lang="zh-CN" altLang="en-US" dirty="0">
                <a:effectLst/>
              </a:rPr>
              <a:t>定义整型变量</a:t>
            </a:r>
            <a:r>
              <a:rPr lang="en-US" altLang="zh-CN" dirty="0">
                <a:effectLst/>
              </a:rPr>
              <a:t>num</a:t>
            </a:r>
          </a:p>
          <a:p>
            <a:r>
              <a:rPr lang="zh-CN" altLang="en-US" dirty="0">
                <a:effectLst/>
              </a:rPr>
              <a:t>在控制台从键盘从输入：</a:t>
            </a:r>
            <a:r>
              <a:rPr lang="en-US" altLang="zh-CN" dirty="0">
                <a:effectLst/>
              </a:rPr>
              <a:t>7</a:t>
            </a:r>
          </a:p>
          <a:p>
            <a:r>
              <a:rPr lang="zh-CN" altLang="en-US" dirty="0">
                <a:effectLst/>
              </a:rPr>
              <a:t>从键盘中获得了数据</a:t>
            </a:r>
            <a:r>
              <a:rPr lang="en-US" altLang="zh-CN" dirty="0">
                <a:effectLst/>
              </a:rPr>
              <a:t>7</a:t>
            </a:r>
          </a:p>
          <a:p>
            <a:r>
              <a:rPr lang="zh-CN" altLang="en-US" dirty="0">
                <a:effectLst/>
              </a:rPr>
              <a:t>把</a:t>
            </a:r>
            <a:r>
              <a:rPr lang="en-US" altLang="zh-CN" dirty="0">
                <a:effectLst/>
              </a:rPr>
              <a:t>7</a:t>
            </a:r>
            <a:r>
              <a:rPr lang="zh-CN" altLang="en-US" dirty="0">
                <a:effectLst/>
              </a:rPr>
              <a:t>放到名字为</a:t>
            </a:r>
            <a:r>
              <a:rPr lang="en-US" altLang="zh-CN" dirty="0">
                <a:effectLst/>
              </a:rPr>
              <a:t>num</a:t>
            </a:r>
            <a:r>
              <a:rPr lang="zh-CN" altLang="en-US" dirty="0">
                <a:effectLst/>
              </a:rPr>
              <a:t>的抽屉里</a:t>
            </a:r>
          </a:p>
          <a:p>
            <a:r>
              <a:rPr lang="zh-CN" altLang="en-US" dirty="0">
                <a:effectLst/>
              </a:rPr>
              <a:t>向内存申请了几个抽屉用来装整型数据</a:t>
            </a:r>
          </a:p>
          <a:p>
            <a:r>
              <a:rPr lang="zh-CN" altLang="en-US" dirty="0">
                <a:effectLst/>
              </a:rPr>
              <a:t>获取名字为</a:t>
            </a:r>
            <a:r>
              <a:rPr lang="en-US" altLang="zh-CN" dirty="0">
                <a:effectLst/>
              </a:rPr>
              <a:t>num</a:t>
            </a:r>
            <a:r>
              <a:rPr lang="zh-CN" altLang="en-US" dirty="0">
                <a:effectLst/>
              </a:rPr>
              <a:t>的抽屉里的数据</a:t>
            </a:r>
          </a:p>
          <a:p>
            <a:r>
              <a:rPr lang="zh-CN" altLang="en-US" dirty="0">
                <a:effectLst/>
              </a:rPr>
              <a:t>并将其输出到屏幕</a:t>
            </a:r>
          </a:p>
          <a:p>
            <a:r>
              <a:rPr lang="zh-CN" altLang="en-US" dirty="0">
                <a:effectLst/>
              </a:rPr>
              <a:t>柜子名字命名为</a:t>
            </a:r>
            <a:r>
              <a:rPr lang="en-US" altLang="zh-CN" dirty="0">
                <a:effectLst/>
              </a:rPr>
              <a:t>num</a:t>
            </a: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en-US" altLang="zh-CN" dirty="0">
                <a:effectLst/>
              </a:rPr>
              <a:t>1. </a:t>
            </a:r>
            <a:r>
              <a:rPr lang="zh-CN" altLang="en-US" dirty="0">
                <a:effectLst/>
              </a:rPr>
              <a:t>什么是 </a:t>
            </a:r>
            <a:r>
              <a:rPr lang="en-US" altLang="zh-CN" dirty="0" err="1">
                <a:effectLst/>
              </a:rPr>
              <a:t>cin</a:t>
            </a:r>
            <a:r>
              <a:rPr lang="zh-CN" altLang="en-US" dirty="0">
                <a:effectLst/>
              </a:rPr>
              <a:t>？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</a:t>
            </a:r>
            <a:r>
              <a:rPr lang="zh-CN" altLang="en-US" dirty="0">
                <a:effectLst/>
              </a:rPr>
              <a:t>是 </a:t>
            </a:r>
            <a:r>
              <a:rPr lang="en-US" altLang="zh-CN" dirty="0">
                <a:effectLst/>
              </a:rPr>
              <a:t>C++ </a:t>
            </a:r>
            <a:r>
              <a:rPr lang="zh-CN" altLang="en-US" dirty="0">
                <a:effectLst/>
              </a:rPr>
              <a:t>标准输入流（</a:t>
            </a:r>
            <a:r>
              <a:rPr lang="en-US" altLang="zh-CN" dirty="0">
                <a:effectLst/>
              </a:rPr>
              <a:t>console input</a:t>
            </a:r>
            <a:r>
              <a:rPr lang="zh-CN" altLang="en-US" dirty="0">
                <a:effectLst/>
              </a:rPr>
              <a:t>）。</a:t>
            </a:r>
          </a:p>
          <a:p>
            <a:r>
              <a:rPr lang="zh-CN" altLang="en-US" dirty="0">
                <a:effectLst/>
              </a:rPr>
              <a:t>作用是 让用户输入数据，然后存入变量中。</a:t>
            </a:r>
          </a:p>
          <a:p>
            <a:r>
              <a:rPr lang="zh-CN" altLang="en-US" dirty="0">
                <a:effectLst/>
              </a:rPr>
              <a:t>语法格式：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&gt;&gt; </a:t>
            </a:r>
            <a:r>
              <a:rPr lang="zh-CN" altLang="en-US" dirty="0">
                <a:effectLst/>
              </a:rPr>
              <a:t>变量名</a:t>
            </a:r>
            <a:r>
              <a:rPr lang="en-US" altLang="zh-CN" dirty="0">
                <a:effectLst/>
              </a:rPr>
              <a:t>;</a:t>
            </a:r>
          </a:p>
          <a:p>
            <a:r>
              <a:rPr lang="en-US" altLang="zh-CN" dirty="0">
                <a:effectLst/>
              </a:rPr>
              <a:t>2. </a:t>
            </a:r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</a:t>
            </a:r>
            <a:r>
              <a:rPr lang="zh-CN" altLang="en-US" dirty="0">
                <a:effectLst/>
              </a:rPr>
              <a:t>使用 </a:t>
            </a:r>
            <a:r>
              <a:rPr lang="en-US" altLang="zh-CN" dirty="0">
                <a:effectLst/>
              </a:rPr>
              <a:t>&gt;&gt; </a:t>
            </a:r>
            <a:r>
              <a:rPr lang="zh-CN" altLang="en-US" dirty="0">
                <a:effectLst/>
              </a:rPr>
              <a:t>运算符来接收用户输入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&gt;&gt; </a:t>
            </a:r>
            <a:r>
              <a:rPr lang="zh-CN" altLang="en-US" dirty="0">
                <a:effectLst/>
              </a:rPr>
              <a:t>变量</a:t>
            </a:r>
            <a:r>
              <a:rPr lang="en-US" altLang="zh-CN" dirty="0">
                <a:effectLst/>
              </a:rPr>
              <a:t>; </a:t>
            </a:r>
          </a:p>
          <a:p>
            <a:r>
              <a:rPr lang="zh-CN" altLang="en-US" dirty="0">
                <a:effectLst/>
              </a:rPr>
              <a:t>输入多个变量</a:t>
            </a:r>
          </a:p>
          <a:p>
            <a:r>
              <a:rPr lang="en-US" altLang="zh-CN" dirty="0">
                <a:effectLst/>
              </a:rPr>
              <a:t>int a, b; 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&gt;&gt; a &gt;&gt; b; // </a:t>
            </a:r>
            <a:r>
              <a:rPr lang="zh-CN" altLang="en-US" dirty="0">
                <a:effectLst/>
              </a:rPr>
              <a:t>依次输入两个整数 </a:t>
            </a:r>
          </a:p>
          <a:p>
            <a:r>
              <a:rPr lang="zh-CN" altLang="en-US" dirty="0">
                <a:effectLst/>
              </a:rPr>
              <a:t>用户输入 </a:t>
            </a:r>
            <a:r>
              <a:rPr lang="en-US" altLang="zh-CN" dirty="0">
                <a:effectLst/>
              </a:rPr>
              <a:t>5 10</a:t>
            </a:r>
            <a:r>
              <a:rPr lang="zh-CN" altLang="en-US" dirty="0">
                <a:effectLst/>
              </a:rPr>
              <a:t>，程序会存储：</a:t>
            </a:r>
            <a:r>
              <a:rPr lang="en-US" altLang="zh-CN" dirty="0">
                <a:effectLst/>
              </a:rPr>
              <a:t>a = 5,b = 10 </a:t>
            </a:r>
          </a:p>
          <a:p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</a:t>
            </a:r>
            <a:r>
              <a:rPr lang="zh-CN" altLang="en-US" dirty="0">
                <a:effectLst/>
              </a:rPr>
              <a:t>遇到空格或回车就会结束当前变量的输入，并开始读取下一个变量。</a:t>
            </a:r>
          </a:p>
          <a:p>
            <a:r>
              <a:rPr lang="en-US" altLang="zh-CN" dirty="0">
                <a:effectLst/>
              </a:rPr>
              <a:t>int x=5</a:t>
            </a:r>
            <a:r>
              <a:rPr lang="zh-CN" altLang="en-US" dirty="0">
                <a:effectLst/>
              </a:rPr>
              <a:t>，</a:t>
            </a:r>
            <a:r>
              <a:rPr lang="en-US" altLang="zh-CN" dirty="0">
                <a:effectLst/>
              </a:rPr>
              <a:t>Y=6;</a:t>
            </a:r>
          </a:p>
          <a:p>
            <a:r>
              <a:rPr lang="zh-CN" altLang="en-US" dirty="0">
                <a:effectLst/>
              </a:rPr>
              <a:t>注意变量</a:t>
            </a:r>
          </a:p>
          <a:p>
            <a:r>
              <a:rPr lang="zh-CN" altLang="en-US" dirty="0">
                <a:effectLst/>
              </a:rPr>
              <a:t>与字符串</a:t>
            </a:r>
          </a:p>
          <a:p>
            <a:r>
              <a:rPr lang="zh-CN" altLang="en-US" dirty="0">
                <a:effectLst/>
              </a:rPr>
              <a:t>的区别。</a:t>
            </a:r>
          </a:p>
          <a:p>
            <a:r>
              <a:rPr lang="en-US" altLang="zh-CN" dirty="0">
                <a:effectLst/>
              </a:rPr>
              <a:t>11</a:t>
            </a:r>
          </a:p>
          <a:p>
            <a:r>
              <a:rPr lang="en-US" altLang="zh-CN" dirty="0" err="1">
                <a:effectLst/>
              </a:rPr>
              <a:t>cout</a:t>
            </a:r>
            <a:endParaRPr lang="en-US" altLang="zh-CN" dirty="0">
              <a:effectLst/>
            </a:endParaRPr>
          </a:p>
          <a:p>
            <a:r>
              <a:rPr lang="ja-JP" altLang="en-US" dirty="0">
                <a:effectLst/>
              </a:rPr>
              <a:t>くく </a:t>
            </a:r>
            <a:r>
              <a:rPr lang="en-US" altLang="zh-CN" dirty="0" err="1">
                <a:effectLst/>
              </a:rPr>
              <a:t>X+y</a:t>
            </a:r>
            <a:r>
              <a:rPr lang="en-US" altLang="zh-CN" dirty="0">
                <a:effectLst/>
              </a:rPr>
              <a:t>;</a:t>
            </a:r>
          </a:p>
          <a:p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&lt;</a:t>
            </a:r>
            <a:r>
              <a:rPr lang="ja-JP" altLang="en-US" dirty="0">
                <a:effectLst/>
              </a:rPr>
              <a:t>く</a:t>
            </a:r>
            <a:r>
              <a:rPr lang="en-US" altLang="ja-JP" dirty="0">
                <a:effectLst/>
              </a:rPr>
              <a:t>"</a:t>
            </a:r>
            <a:r>
              <a:rPr lang="en-US" altLang="zh-CN" dirty="0" err="1">
                <a:effectLst/>
              </a:rPr>
              <a:t>x+y</a:t>
            </a:r>
            <a:r>
              <a:rPr lang="en-US" altLang="zh-CN" dirty="0">
                <a:effectLst/>
              </a:rPr>
              <a:t>";</a:t>
            </a:r>
          </a:p>
          <a:p>
            <a:r>
              <a:rPr lang="en-US" altLang="zh-CN" dirty="0">
                <a:effectLst/>
              </a:rPr>
              <a:t>X+Y</a:t>
            </a:r>
          </a:p>
          <a:p>
            <a:r>
              <a:rPr lang="en-US" altLang="zh-CN" dirty="0" err="1">
                <a:effectLst/>
              </a:rPr>
              <a:t>cout</a:t>
            </a:r>
            <a:endParaRPr lang="en-US" altLang="zh-CN" dirty="0">
              <a:effectLst/>
            </a:endParaRPr>
          </a:p>
          <a:p>
            <a:r>
              <a:rPr lang="ja-JP" altLang="en-US" dirty="0">
                <a:effectLst/>
              </a:rPr>
              <a:t>く</a:t>
            </a:r>
            <a:r>
              <a:rPr lang="en-US" altLang="ja-JP" dirty="0">
                <a:effectLst/>
              </a:rPr>
              <a:t>&lt;</a:t>
            </a:r>
            <a:r>
              <a:rPr lang="en-US" altLang="zh-CN" dirty="0">
                <a:effectLst/>
              </a:rPr>
              <a:t>X&lt;&lt;"+"</a:t>
            </a:r>
            <a:r>
              <a:rPr lang="ja-JP" altLang="en-US" dirty="0">
                <a:effectLst/>
              </a:rPr>
              <a:t>く</a:t>
            </a:r>
            <a:r>
              <a:rPr lang="en-US" altLang="ja-JP" dirty="0">
                <a:effectLst/>
              </a:rPr>
              <a:t>&lt;</a:t>
            </a:r>
            <a:r>
              <a:rPr lang="en-US" altLang="zh-CN" dirty="0">
                <a:effectLst/>
              </a:rPr>
              <a:t>y;</a:t>
            </a:r>
          </a:p>
          <a:p>
            <a:r>
              <a:rPr lang="en-US" altLang="zh-CN" dirty="0">
                <a:effectLst/>
              </a:rPr>
              <a:t>5+6</a:t>
            </a:r>
          </a:p>
          <a:p>
            <a:r>
              <a:rPr lang="en-US" altLang="zh-CN" dirty="0" err="1">
                <a:effectLst/>
              </a:rPr>
              <a:t>cout</a:t>
            </a:r>
            <a:r>
              <a:rPr lang="en-US" altLang="zh-CN" dirty="0">
                <a:effectLst/>
              </a:rPr>
              <a:t>&lt;&lt;"</a:t>
            </a:r>
            <a:r>
              <a:rPr lang="en-US" altLang="zh-CN" dirty="0" err="1">
                <a:effectLst/>
              </a:rPr>
              <a:t>x+y</a:t>
            </a:r>
            <a:r>
              <a:rPr lang="en-US" altLang="zh-CN" dirty="0">
                <a:effectLst/>
              </a:rPr>
              <a:t>="&lt;&lt;</a:t>
            </a:r>
            <a:r>
              <a:rPr lang="en-US" altLang="zh-CN" dirty="0" err="1">
                <a:effectLst/>
              </a:rPr>
              <a:t>X+y</a:t>
            </a:r>
            <a:r>
              <a:rPr lang="en-US" altLang="zh-CN" dirty="0">
                <a:effectLst/>
              </a:rPr>
              <a:t>;</a:t>
            </a:r>
          </a:p>
          <a:p>
            <a:r>
              <a:rPr lang="en-US" altLang="zh-CN" dirty="0" err="1">
                <a:effectLst/>
              </a:rPr>
              <a:t>X+y</a:t>
            </a:r>
            <a:r>
              <a:rPr lang="en-US" altLang="zh-CN" dirty="0">
                <a:effectLst/>
              </a:rPr>
              <a:t>=11</a:t>
            </a: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zh-CN" altLang="en-US" dirty="0">
                <a:effectLst/>
              </a:rPr>
              <a:t>题目描述：请你实现输入两个整数，输出这两个整数的差。</a:t>
            </a:r>
          </a:p>
          <a:p>
            <a:r>
              <a:rPr lang="zh-CN" altLang="en-US" dirty="0">
                <a:effectLst/>
              </a:rPr>
              <a:t>样例输入</a:t>
            </a:r>
            <a:r>
              <a:rPr lang="en-US" altLang="zh-CN" dirty="0">
                <a:effectLst/>
              </a:rPr>
              <a:t>:23</a:t>
            </a:r>
          </a:p>
          <a:p>
            <a:r>
              <a:rPr lang="zh-CN" altLang="en-US" dirty="0">
                <a:effectLst/>
              </a:rPr>
              <a:t>样例输出：</a:t>
            </a:r>
            <a:r>
              <a:rPr lang="en-US" altLang="zh-CN" dirty="0">
                <a:effectLst/>
              </a:rPr>
              <a:t>-1</a:t>
            </a:r>
          </a:p>
          <a:p>
            <a:r>
              <a:rPr lang="zh-CN" altLang="en-US" dirty="0">
                <a:effectLst/>
              </a:rPr>
              <a:t>样例输出：</a:t>
            </a:r>
            <a:r>
              <a:rPr lang="en-US" altLang="zh-CN" dirty="0">
                <a:effectLst/>
              </a:rPr>
              <a:t>8</a:t>
            </a:r>
          </a:p>
          <a:p>
            <a:r>
              <a:rPr lang="zh-CN" altLang="en-US" dirty="0">
                <a:effectLst/>
              </a:rPr>
              <a:t>样例输入</a:t>
            </a:r>
            <a:r>
              <a:rPr lang="en-US" altLang="zh-CN" dirty="0">
                <a:effectLst/>
              </a:rPr>
              <a:t>:102</a:t>
            </a:r>
          </a:p>
          <a:p>
            <a:r>
              <a:rPr lang="zh-CN" altLang="en-US" dirty="0">
                <a:effectLst/>
              </a:rPr>
              <a:t>分析一下题目重点是什么？流程应该是什么样的？</a:t>
            </a:r>
          </a:p>
          <a:p>
            <a:r>
              <a:rPr lang="zh-CN" altLang="en-US" dirty="0">
                <a:effectLst/>
              </a:rPr>
              <a:t>本题目很简单，主要是带着大家了解程序的书写过程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en-US" altLang="zh-CN" dirty="0">
                <a:effectLst/>
              </a:rPr>
              <a:t>1. </a:t>
            </a:r>
            <a:r>
              <a:rPr lang="zh-CN" altLang="en-US" dirty="0">
                <a:effectLst/>
              </a:rPr>
              <a:t>输入的两个整数需要放在两个变量中。想要使用变量，先要完成变量定义。 </a:t>
            </a:r>
          </a:p>
          <a:p>
            <a:r>
              <a:rPr lang="en-US" altLang="zh-CN" dirty="0">
                <a:effectLst/>
              </a:rPr>
              <a:t>2. </a:t>
            </a:r>
            <a:r>
              <a:rPr lang="zh-CN" altLang="en-US" dirty="0">
                <a:effectLst/>
              </a:rPr>
              <a:t>接受用户输入，将两个值分别使用</a:t>
            </a:r>
            <a:r>
              <a:rPr lang="en-US" altLang="zh-CN" dirty="0" err="1">
                <a:effectLst/>
              </a:rPr>
              <a:t>cin</a:t>
            </a:r>
            <a:r>
              <a:rPr lang="zh-CN" altLang="en-US" dirty="0">
                <a:effectLst/>
              </a:rPr>
              <a:t>放入两个变量中。</a:t>
            </a:r>
          </a:p>
          <a:p>
            <a:r>
              <a:rPr lang="en-US" altLang="zh-CN" dirty="0">
                <a:effectLst/>
              </a:rPr>
              <a:t>3. </a:t>
            </a:r>
            <a:r>
              <a:rPr lang="zh-CN" altLang="en-US" dirty="0">
                <a:effectLst/>
              </a:rPr>
              <a:t>获取变量中的值相减的结果</a:t>
            </a:r>
          </a:p>
          <a:p>
            <a:r>
              <a:rPr lang="zh-CN" altLang="en-US" dirty="0">
                <a:effectLst/>
              </a:rPr>
              <a:t>这个结果应该放在哪里？还需要再定义一个变量来存放结果。</a:t>
            </a:r>
          </a:p>
          <a:p>
            <a:r>
              <a:rPr lang="en-US" altLang="zh-CN" dirty="0">
                <a:effectLst/>
              </a:rPr>
              <a:t>4. </a:t>
            </a:r>
            <a:r>
              <a:rPr lang="zh-CN" altLang="en-US" dirty="0">
                <a:effectLst/>
              </a:rPr>
              <a:t>输出。</a:t>
            </a:r>
          </a:p>
          <a:p>
            <a:r>
              <a:rPr lang="en-US" altLang="zh-CN" dirty="0">
                <a:effectLst/>
              </a:rPr>
              <a:t>1. </a:t>
            </a:r>
            <a:r>
              <a:rPr lang="zh-CN" altLang="en-US" dirty="0">
                <a:effectLst/>
              </a:rPr>
              <a:t>定义 </a:t>
            </a:r>
            <a:r>
              <a:rPr lang="en-US" altLang="zh-CN" dirty="0">
                <a:effectLst/>
              </a:rPr>
              <a:t>int num1, num2; </a:t>
            </a:r>
            <a:r>
              <a:rPr lang="zh-CN" altLang="en-US" dirty="0">
                <a:effectLst/>
              </a:rPr>
              <a:t>等待用户输入。</a:t>
            </a:r>
          </a:p>
          <a:p>
            <a:r>
              <a:rPr lang="en-US" altLang="zh-CN" dirty="0">
                <a:effectLst/>
              </a:rPr>
              <a:t>2. </a:t>
            </a:r>
            <a:r>
              <a:rPr lang="en-US" altLang="zh-CN" dirty="0" err="1">
                <a:effectLst/>
              </a:rPr>
              <a:t>cin</a:t>
            </a:r>
            <a:r>
              <a:rPr lang="en-US" altLang="zh-CN" dirty="0">
                <a:effectLst/>
              </a:rPr>
              <a:t> &gt;&gt; num1 &gt;&gt; num2;</a:t>
            </a:r>
          </a:p>
          <a:p>
            <a:r>
              <a:rPr lang="en-US" altLang="zh-CN" dirty="0">
                <a:effectLst/>
              </a:rPr>
              <a:t>3. </a:t>
            </a:r>
            <a:r>
              <a:rPr lang="zh-CN" altLang="en-US" dirty="0">
                <a:effectLst/>
              </a:rPr>
              <a:t>定义并赋值 </a:t>
            </a:r>
            <a:r>
              <a:rPr lang="en-US" altLang="zh-CN" dirty="0">
                <a:effectLst/>
              </a:rPr>
              <a:t>int diff= num1 + num2;</a:t>
            </a:r>
          </a:p>
          <a:p>
            <a:r>
              <a:rPr lang="en-US" altLang="zh-CN" dirty="0">
                <a:effectLst/>
              </a:rPr>
              <a:t>4. </a:t>
            </a:r>
            <a:r>
              <a:rPr lang="zh-CN" altLang="en-US" dirty="0">
                <a:effectLst/>
              </a:rPr>
              <a:t>使用</a:t>
            </a:r>
            <a:r>
              <a:rPr lang="en-US" altLang="zh-CN" dirty="0" err="1">
                <a:effectLst/>
              </a:rPr>
              <a:t>cout</a:t>
            </a:r>
            <a:r>
              <a:rPr lang="zh-CN" altLang="en-US" dirty="0">
                <a:effectLst/>
              </a:rPr>
              <a:t>输出变量</a:t>
            </a:r>
            <a:r>
              <a:rPr lang="en-US" altLang="zh-CN" dirty="0">
                <a:effectLst/>
              </a:rPr>
              <a:t>diff</a:t>
            </a:r>
            <a:r>
              <a:rPr lang="zh-CN" altLang="en-US" dirty="0">
                <a:effectLst/>
              </a:rPr>
              <a:t>的数值。</a:t>
            </a:r>
          </a:p>
          <a:p>
            <a:r>
              <a:rPr lang="zh-CN" altLang="en-US" dirty="0">
                <a:effectLst/>
              </a:rPr>
              <a:t>有了思路后</a:t>
            </a:r>
            <a:r>
              <a:rPr lang="en-US" altLang="zh-CN" dirty="0">
                <a:effectLst/>
              </a:rPr>
              <a:t>,</a:t>
            </a:r>
            <a:r>
              <a:rPr lang="zh-CN" altLang="en-US" dirty="0">
                <a:effectLst/>
              </a:rPr>
              <a:t>就将思路翻译书写为代码。</a:t>
            </a:r>
          </a:p>
          <a:p>
            <a:r>
              <a:rPr lang="zh-CN" altLang="en-US" dirty="0">
                <a:effectLst/>
              </a:rPr>
              <a:t>但是很多情况下你并不能一次性写对</a:t>
            </a:r>
            <a:r>
              <a:rPr lang="en-US" altLang="zh-CN" dirty="0">
                <a:effectLst/>
              </a:rPr>
              <a:t>!</a:t>
            </a:r>
          </a:p>
          <a:p>
            <a:r>
              <a:rPr lang="zh-CN" altLang="en-US" dirty="0">
                <a:effectLst/>
              </a:rPr>
              <a:t>编译运行修改语法错误 </a:t>
            </a:r>
          </a:p>
          <a:p>
            <a:r>
              <a:rPr lang="zh-CN" altLang="en-US" dirty="0">
                <a:effectLst/>
              </a:rPr>
              <a:t>若输出结果与测试用例不同，需要再次查看代码修改</a:t>
            </a:r>
            <a:r>
              <a:rPr lang="en-US" altLang="zh-CN" dirty="0">
                <a:effectLst/>
              </a:rPr>
              <a:t>bug </a:t>
            </a:r>
          </a:p>
          <a:p>
            <a:br>
              <a:rPr lang="en-US" altLang="zh-CN" dirty="0">
                <a:effectLst/>
              </a:rPr>
            </a:br>
            <a:endParaRPr lang="en-US" altLang="zh-CN" dirty="0">
              <a:effectLst/>
            </a:endParaRPr>
          </a:p>
          <a:p>
            <a:r>
              <a:rPr lang="zh-CN" altLang="en-US" dirty="0">
                <a:effectLst/>
              </a:rPr>
              <a:t>输入测试用例并与预期结果进行比照。若输出结果与测试用例不同，需要再次查看代码修改</a:t>
            </a:r>
            <a:r>
              <a:rPr lang="en-US" altLang="zh-CN" dirty="0">
                <a:effectLst/>
              </a:rPr>
              <a:t>bug </a:t>
            </a:r>
          </a:p>
          <a:p>
            <a:r>
              <a:rPr lang="en-US" altLang="zh-CN" dirty="0">
                <a:effectLst/>
              </a:rPr>
              <a:t>1 </a:t>
            </a:r>
            <a:r>
              <a:rPr lang="zh-CN" altLang="en-US" dirty="0">
                <a:effectLst/>
              </a:rPr>
              <a:t>提取有效信息 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阅读题目或需求，找出关键点。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明确输入、处理过程和输出结果。</a:t>
            </a:r>
          </a:p>
          <a:p>
            <a:r>
              <a:rPr lang="en-US" altLang="zh-CN" dirty="0">
                <a:effectLst/>
              </a:rPr>
              <a:t>2 </a:t>
            </a:r>
            <a:r>
              <a:rPr lang="zh-CN" altLang="en-US" dirty="0">
                <a:effectLst/>
              </a:rPr>
              <a:t>整理思路（写伪代码） 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用简单的逻辑描述程序流程。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先不写正式代码，而是用自然语言或流程图表达。 </a:t>
            </a:r>
          </a:p>
          <a:p>
            <a:r>
              <a:rPr lang="en-US" altLang="zh-CN" dirty="0">
                <a:effectLst/>
              </a:rPr>
              <a:t>3 </a:t>
            </a:r>
            <a:r>
              <a:rPr lang="zh-CN" altLang="en-US" dirty="0">
                <a:effectLst/>
              </a:rPr>
              <a:t>翻译成代码 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将伪代码转换成 </a:t>
            </a:r>
            <a:r>
              <a:rPr lang="en-US" altLang="zh-CN" dirty="0">
                <a:effectLst/>
              </a:rPr>
              <a:t>C++ </a:t>
            </a:r>
            <a:r>
              <a:rPr lang="zh-CN" altLang="en-US" dirty="0">
                <a:effectLst/>
              </a:rPr>
              <a:t>代码。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确保变量、语法、逻辑正确。</a:t>
            </a:r>
          </a:p>
          <a:p>
            <a:r>
              <a:rPr lang="en-US" altLang="zh-CN" dirty="0">
                <a:effectLst/>
              </a:rPr>
              <a:t>4 </a:t>
            </a:r>
            <a:r>
              <a:rPr lang="zh-CN" altLang="en-US" dirty="0">
                <a:effectLst/>
              </a:rPr>
              <a:t>编译运行（检查语法错误）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运行代码，查看是否有报错。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如果有语法错误，根据提示修正。</a:t>
            </a:r>
          </a:p>
          <a:p>
            <a:r>
              <a:rPr lang="en-US" altLang="zh-CN" dirty="0">
                <a:effectLst/>
              </a:rPr>
              <a:t>5 </a:t>
            </a:r>
            <a:r>
              <a:rPr lang="zh-CN" altLang="en-US" dirty="0">
                <a:effectLst/>
              </a:rPr>
              <a:t>输入测试数据，验证结果 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运行程序，输入不同的测试数据。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检查输出是否符合预期。</a:t>
            </a:r>
          </a:p>
          <a:p>
            <a:r>
              <a:rPr lang="en-US" altLang="zh-CN" dirty="0">
                <a:effectLst/>
              </a:rPr>
              <a:t>6 </a:t>
            </a:r>
            <a:r>
              <a:rPr lang="zh-CN" altLang="en-US" dirty="0">
                <a:effectLst/>
              </a:rPr>
              <a:t>修正错误（调试 </a:t>
            </a:r>
            <a:r>
              <a:rPr lang="en-US" altLang="zh-CN" dirty="0">
                <a:effectLst/>
              </a:rPr>
              <a:t>Bug</a:t>
            </a:r>
            <a:r>
              <a:rPr lang="zh-CN" altLang="en-US" dirty="0">
                <a:effectLst/>
              </a:rPr>
              <a:t>） 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若结果不正确，分析代码问题。</a:t>
            </a:r>
            <a:br>
              <a:rPr lang="zh-CN" altLang="en-US" dirty="0">
                <a:effectLst/>
              </a:rPr>
            </a:br>
            <a:r>
              <a:rPr lang="zh-CN" altLang="en-US" dirty="0">
                <a:effectLst/>
              </a:rPr>
              <a:t> 修改代码并重新测试，直到结果正确。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zh-CN" altLang="en-US" dirty="0">
                <a:effectLst/>
              </a:rPr>
              <a:t>如果我们完全用文字来表达某个事务的流程的话</a:t>
            </a:r>
            <a:r>
              <a:rPr lang="en-US" altLang="zh-CN" dirty="0">
                <a:effectLst/>
              </a:rPr>
              <a:t>,</a:t>
            </a:r>
            <a:r>
              <a:rPr lang="zh-CN" altLang="en-US" dirty="0">
                <a:effectLst/>
              </a:rPr>
              <a:t>虽然能确切的表达某个处理流程</a:t>
            </a:r>
            <a:r>
              <a:rPr lang="en-US" altLang="zh-CN" dirty="0">
                <a:effectLst/>
              </a:rPr>
              <a:t>, </a:t>
            </a:r>
            <a:r>
              <a:rPr lang="zh-CN" altLang="en-US" dirty="0">
                <a:effectLst/>
              </a:rPr>
              <a:t>但是一眼望过去都是文字</a:t>
            </a:r>
            <a:r>
              <a:rPr lang="en-US" altLang="zh-CN" dirty="0">
                <a:effectLst/>
              </a:rPr>
              <a:t>, </a:t>
            </a:r>
            <a:r>
              <a:rPr lang="zh-CN" altLang="en-US" dirty="0">
                <a:effectLst/>
              </a:rPr>
              <a:t>看起来不是特别直观</a:t>
            </a:r>
          </a:p>
          <a:p>
            <a:r>
              <a:rPr lang="zh-CN" altLang="en-US" dirty="0">
                <a:effectLst/>
              </a:rPr>
              <a:t>而我们这时就可以使用流程图这种非常直观的流程表达方法</a:t>
            </a:r>
          </a:p>
          <a:p>
            <a:br>
              <a:rPr lang="zh-CN" altLang="en-US" dirty="0">
                <a:effectLst/>
              </a:rPr>
            </a:br>
            <a:endParaRPr lang="zh-CN" altLang="en-US" dirty="0">
              <a:effectLst/>
            </a:endParaRPr>
          </a:p>
          <a:p>
            <a:r>
              <a:rPr lang="zh-CN" altLang="en-US" dirty="0">
                <a:effectLst/>
              </a:rPr>
              <a:t>算法描述了解决问题的方法和步骤，而程序是这套方法和步骤在计算机上的实现。</a:t>
            </a:r>
          </a:p>
          <a:p>
            <a:r>
              <a:rPr lang="zh-CN" altLang="en-US" dirty="0">
                <a:effectLst/>
              </a:rPr>
              <a:t>流程图是算法的一种图形化表示方式。它使用一组预定义的符号来说明如何执行特定任务。</a:t>
            </a:r>
          </a:p>
          <a:p>
            <a:r>
              <a:rPr lang="zh-CN" altLang="en-US" dirty="0">
                <a:effectLst/>
              </a:rPr>
              <a:t>流程图直观、清晰，更有利于人们设计与理解算法。</a:t>
            </a:r>
          </a:p>
          <a:p>
            <a:br>
              <a:rPr lang="zh-CN" altLang="en-US" dirty="0">
                <a:effectLst/>
              </a:rPr>
            </a:b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1D3027-4DB6-404F-8FD9-32049D6A312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14416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7134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889146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1164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70906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g object 16">
            <a:extLst>
              <a:ext uri="{FF2B5EF4-FFF2-40B4-BE49-F238E27FC236}">
                <a16:creationId xmlns:a16="http://schemas.microsoft.com/office/drawing/2014/main" id="{89CA70DD-EB62-FC16-6BB6-2004FF10FAAE}"/>
              </a:ext>
            </a:extLst>
          </p:cNvPr>
          <p:cNvPicPr/>
          <p:nvPr userDrawn="1"/>
        </p:nvPicPr>
        <p:blipFill>
          <a:blip r:embed="rId6" cstate="print"/>
          <a:stretch>
            <a:fillRect/>
          </a:stretch>
        </p:blipFill>
        <p:spPr>
          <a:xfrm>
            <a:off x="0" y="2"/>
            <a:ext cx="12192000" cy="6857998"/>
          </a:xfrm>
          <a:prstGeom prst="rect">
            <a:avLst/>
          </a:prstGeom>
        </p:spPr>
      </p:pic>
      <p:sp>
        <p:nvSpPr>
          <p:cNvPr id="8" name="Holder 2">
            <a:extLst>
              <a:ext uri="{FF2B5EF4-FFF2-40B4-BE49-F238E27FC236}">
                <a16:creationId xmlns:a16="http://schemas.microsoft.com/office/drawing/2014/main" id="{3C2A6BCD-217B-5044-CF9E-929555F629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4416" y="792443"/>
            <a:ext cx="2226472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/>
                <a:cs typeface="宋体"/>
              </a:defRPr>
            </a:lvl1pPr>
          </a:lstStyle>
          <a:p>
            <a:endParaRPr dirty="0"/>
          </a:p>
        </p:txBody>
      </p:sp>
      <p:sp>
        <p:nvSpPr>
          <p:cNvPr id="13" name="object 2">
            <a:extLst>
              <a:ext uri="{FF2B5EF4-FFF2-40B4-BE49-F238E27FC236}">
                <a16:creationId xmlns:a16="http://schemas.microsoft.com/office/drawing/2014/main" id="{DCAD4241-51D0-FB80-E3E8-4468A92481B4}"/>
              </a:ext>
            </a:extLst>
          </p:cNvPr>
          <p:cNvSpPr/>
          <p:nvPr userDrawn="1"/>
        </p:nvSpPr>
        <p:spPr>
          <a:xfrm>
            <a:off x="1805940" y="604991"/>
            <a:ext cx="2752725" cy="573405"/>
          </a:xfrm>
          <a:custGeom>
            <a:avLst/>
            <a:gdLst/>
            <a:ahLst/>
            <a:cxnLst/>
            <a:rect l="l" t="t" r="r" b="b"/>
            <a:pathLst>
              <a:path w="2752725" h="573405">
                <a:moveTo>
                  <a:pt x="2752344" y="211963"/>
                </a:moveTo>
                <a:lnTo>
                  <a:pt x="2744419" y="172770"/>
                </a:lnTo>
                <a:lnTo>
                  <a:pt x="2722842" y="140754"/>
                </a:lnTo>
                <a:lnTo>
                  <a:pt x="2690825" y="119176"/>
                </a:lnTo>
                <a:lnTo>
                  <a:pt x="2651633" y="111252"/>
                </a:lnTo>
                <a:lnTo>
                  <a:pt x="547598" y="111252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11963"/>
                </a:lnTo>
                <a:lnTo>
                  <a:pt x="0" y="249936"/>
                </a:lnTo>
                <a:lnTo>
                  <a:pt x="0" y="472313"/>
                </a:lnTo>
                <a:lnTo>
                  <a:pt x="7912" y="511517"/>
                </a:lnTo>
                <a:lnTo>
                  <a:pt x="29489" y="543534"/>
                </a:lnTo>
                <a:lnTo>
                  <a:pt x="61506" y="565111"/>
                </a:lnTo>
                <a:lnTo>
                  <a:pt x="100711" y="573024"/>
                </a:lnTo>
                <a:lnTo>
                  <a:pt x="2651633" y="573024"/>
                </a:lnTo>
                <a:lnTo>
                  <a:pt x="2690825" y="565111"/>
                </a:lnTo>
                <a:lnTo>
                  <a:pt x="2722842" y="543534"/>
                </a:lnTo>
                <a:lnTo>
                  <a:pt x="2744419" y="511517"/>
                </a:lnTo>
                <a:lnTo>
                  <a:pt x="2752344" y="472313"/>
                </a:lnTo>
                <a:lnTo>
                  <a:pt x="2752344" y="211963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14" name="object 4">
            <a:extLst>
              <a:ext uri="{FF2B5EF4-FFF2-40B4-BE49-F238E27FC236}">
                <a16:creationId xmlns:a16="http://schemas.microsoft.com/office/drawing/2014/main" id="{E5C4A157-6355-F6E7-45FB-4F54E0B5247B}"/>
              </a:ext>
            </a:extLst>
          </p:cNvPr>
          <p:cNvPicPr/>
          <p:nvPr userDrawn="1"/>
        </p:nvPicPr>
        <p:blipFill>
          <a:blip r:embed="rId7" cstate="print"/>
          <a:stretch>
            <a:fillRect/>
          </a:stretch>
        </p:blipFill>
        <p:spPr>
          <a:xfrm>
            <a:off x="10820400" y="595848"/>
            <a:ext cx="527303" cy="600455"/>
          </a:xfrm>
          <a:prstGeom prst="rect">
            <a:avLst/>
          </a:prstGeom>
        </p:spPr>
      </p:pic>
      <p:pic>
        <p:nvPicPr>
          <p:cNvPr id="15" name="object 5">
            <a:extLst>
              <a:ext uri="{FF2B5EF4-FFF2-40B4-BE49-F238E27FC236}">
                <a16:creationId xmlns:a16="http://schemas.microsoft.com/office/drawing/2014/main" id="{F1A70FC4-2D9C-B1F0-89DF-67E3FE5D5F93}"/>
              </a:ext>
            </a:extLst>
          </p:cNvPr>
          <p:cNvPicPr/>
          <p:nvPr userDrawn="1"/>
        </p:nvPicPr>
        <p:blipFill>
          <a:blip r:embed="rId8" cstate="print"/>
          <a:stretch>
            <a:fillRect/>
          </a:stretch>
        </p:blipFill>
        <p:spPr>
          <a:xfrm>
            <a:off x="851916" y="655284"/>
            <a:ext cx="777240" cy="443484"/>
          </a:xfrm>
          <a:prstGeom prst="rect">
            <a:avLst/>
          </a:prstGeom>
        </p:spPr>
      </p:pic>
      <p:sp>
        <p:nvSpPr>
          <p:cNvPr id="16" name="object 6">
            <a:extLst>
              <a:ext uri="{FF2B5EF4-FFF2-40B4-BE49-F238E27FC236}">
                <a16:creationId xmlns:a16="http://schemas.microsoft.com/office/drawing/2014/main" id="{D92BB433-77A1-3F59-00BF-CF310273A418}"/>
              </a:ext>
            </a:extLst>
          </p:cNvPr>
          <p:cNvSpPr/>
          <p:nvPr userDrawn="1"/>
        </p:nvSpPr>
        <p:spPr>
          <a:xfrm>
            <a:off x="2201481" y="641148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Holder 3">
            <a:extLst>
              <a:ext uri="{FF2B5EF4-FFF2-40B4-BE49-F238E27FC236}">
                <a16:creationId xmlns:a16="http://schemas.microsoft.com/office/drawing/2014/main" id="{9E8F0760-09AB-D2FD-31EE-3DD30889D0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003794" y="736839"/>
            <a:ext cx="2122728" cy="40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2D4A87"/>
                </a:solidFill>
                <a:latin typeface="等线"/>
                <a:cs typeface="等线"/>
              </a:defRPr>
            </a:lvl1pPr>
          </a:lstStyle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81661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8" r:id="rId2"/>
    <p:sldLayoutId id="2147483669" r:id="rId3"/>
    <p:sldLayoutId id="214748367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700" y="-2007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 idx="4294967295"/>
          </p:nvPr>
        </p:nvSpPr>
        <p:spPr>
          <a:xfrm>
            <a:off x="3657600" y="2219691"/>
            <a:ext cx="548640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altLang="zh-CN" sz="5400" b="1" dirty="0">
                <a:solidFill>
                  <a:srgbClr val="FFFFFF"/>
                </a:solidFill>
                <a:latin typeface="微软雅黑"/>
                <a:cs typeface="微软雅黑"/>
              </a:rPr>
              <a:t>C++</a:t>
            </a:r>
            <a:r>
              <a:rPr lang="zh-CN" altLang="en-US" sz="5400" b="1" dirty="0">
                <a:solidFill>
                  <a:srgbClr val="FFFFFF"/>
                </a:solidFill>
                <a:latin typeface="微软雅黑"/>
                <a:cs typeface="微软雅黑"/>
              </a:rPr>
              <a:t>程序与算法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0243" y="3885157"/>
            <a:ext cx="3572510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控制台输入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/>
              <a:cs typeface="等线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/>
              <a:cs typeface="宋体"/>
            </a:endParaRPr>
          </a:p>
        </p:txBody>
      </p:sp>
      <p:sp>
        <p:nvSpPr>
          <p:cNvPr id="9" name="object 9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  <p:sp>
        <p:nvSpPr>
          <p:cNvPr id="10" name="object 10"/>
          <p:cNvSpPr txBox="1"/>
          <p:nvPr/>
        </p:nvSpPr>
        <p:spPr>
          <a:xfrm rot="18900000">
            <a:off x="7756948" y="4555257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/>
              <a:cs typeface="Consolas"/>
            </a:endParaRPr>
          </a:p>
        </p:txBody>
      </p:sp>
    </p:spTree>
    <p:extLst>
      <p:ext uri="{BB962C8B-B14F-4D97-AF65-F5344CB8AC3E}">
        <p14:creationId xmlns:p14="http://schemas.microsoft.com/office/powerpoint/2010/main" val="3996883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113364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输入数据</a:t>
            </a:r>
            <a:endParaRPr lang="en-US" altLang="zh-CN" sz="3600" b="1" dirty="0">
              <a:latin typeface="Consolas" panose="020B0609020204030204" pitchFamily="49" charset="0"/>
            </a:endParaRPr>
          </a:p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en-US" sz="3600" b="1" dirty="0" err="1">
                <a:latin typeface="Consolas" panose="020B0609020204030204" pitchFamily="49" charset="0"/>
              </a:rPr>
              <a:t>cin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35514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0C65D559-7DE2-8A40-C013-3A7520AD913A}"/>
              </a:ext>
            </a:extLst>
          </p:cNvPr>
          <p:cNvSpPr txBox="1"/>
          <p:nvPr/>
        </p:nvSpPr>
        <p:spPr>
          <a:xfrm>
            <a:off x="1066800" y="1342234"/>
            <a:ext cx="10363200" cy="28119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P20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r>
              <a:rPr lang="zh-CN" altLang="en-US" sz="2000" dirty="0"/>
              <a:t>到现在为止的程序都是没有输入的</a:t>
            </a:r>
            <a:r>
              <a:rPr lang="en-US" altLang="zh-CN" sz="2000" dirty="0"/>
              <a:t>,</a:t>
            </a:r>
            <a:r>
              <a:rPr lang="zh-CN" altLang="en-US" sz="2000" dirty="0"/>
              <a:t>这相当于走进厨房“做菜”时</a:t>
            </a:r>
            <a:r>
              <a:rPr lang="en-US" altLang="zh-CN" sz="2000" dirty="0"/>
              <a:t>,</a:t>
            </a:r>
            <a:r>
              <a:rPr lang="zh-CN" altLang="en-US" sz="2000" dirty="0"/>
              <a:t>发现原材料已经放在碗里准备好了。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然而更多的情况是：要把原材料从厨房外带到厨房里面</a:t>
            </a:r>
            <a:r>
              <a:rPr lang="en-US" altLang="zh-CN" sz="2000" dirty="0"/>
              <a:t>,</a:t>
            </a:r>
            <a:r>
              <a:rPr lang="zh-CN" altLang="en-US" sz="2000" dirty="0"/>
              <a:t>然后才能对这些菜进行处理</a:t>
            </a:r>
            <a:r>
              <a:rPr lang="en-US" altLang="zh-CN" sz="2000" dirty="0"/>
              <a:t>;</a:t>
            </a:r>
          </a:p>
          <a:p>
            <a:pPr>
              <a:lnSpc>
                <a:spcPct val="150000"/>
              </a:lnSpc>
            </a:pPr>
            <a:r>
              <a:rPr lang="zh-CN" altLang="en-US" sz="2000" dirty="0"/>
              <a:t>这样的话就可以使用同一套流程炒菠菜、炒白菜</a:t>
            </a:r>
            <a:r>
              <a:rPr lang="en-US" altLang="zh-CN" sz="2000" dirty="0"/>
              <a:t>,</a:t>
            </a:r>
            <a:r>
              <a:rPr lang="zh-CN" altLang="en-US" sz="2000" dirty="0"/>
              <a:t>甚至是炒从来没见过的某种蔬菜。因为不管是炒什么蔬菜，都可以用</a:t>
            </a:r>
            <a:r>
              <a:rPr lang="zh-CN" altLang="en-US" sz="2000" b="1" dirty="0">
                <a:solidFill>
                  <a:srgbClr val="C00000"/>
                </a:solidFill>
              </a:rPr>
              <a:t>同一套流程来表示</a:t>
            </a:r>
            <a:r>
              <a:rPr lang="zh-CN" altLang="en-US" sz="2000" dirty="0"/>
              <a:t>（放油</a:t>
            </a:r>
            <a:r>
              <a:rPr lang="en-US" altLang="zh-CN" sz="2000" dirty="0"/>
              <a:t>-&gt;</a:t>
            </a:r>
            <a:r>
              <a:rPr lang="zh-CN" altLang="en-US" sz="2000" dirty="0"/>
              <a:t>下蔬菜</a:t>
            </a:r>
            <a:r>
              <a:rPr lang="en-US" altLang="zh-CN" sz="2000" dirty="0"/>
              <a:t>-&gt;</a:t>
            </a:r>
            <a:r>
              <a:rPr lang="zh-CN" altLang="en-US" sz="2000" dirty="0"/>
              <a:t>加盐调味</a:t>
            </a:r>
            <a:r>
              <a:rPr lang="en-US" altLang="zh-CN" sz="2000" dirty="0"/>
              <a:t>-&gt;</a:t>
            </a:r>
            <a:r>
              <a:rPr lang="zh-CN" altLang="en-US" sz="2000" dirty="0"/>
              <a:t>出锅）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如果为炒每一种菜都要建立一个独立的食谱</a:t>
            </a:r>
            <a:r>
              <a:rPr lang="en-US" altLang="zh-CN" sz="2000" dirty="0"/>
              <a:t>,</a:t>
            </a:r>
            <a:r>
              <a:rPr lang="zh-CN" altLang="en-US" sz="2000" dirty="0"/>
              <a:t>那就会做很多</a:t>
            </a:r>
            <a:r>
              <a:rPr lang="zh-CN" altLang="en-US" sz="2000" b="1" dirty="0"/>
              <a:t>不必要的重复工作</a:t>
            </a:r>
            <a:r>
              <a:rPr lang="zh-CN" altLang="en-US" sz="2000" dirty="0"/>
              <a:t>。 </a:t>
            </a:r>
            <a:endParaRPr lang="en-US" altLang="zh-CN" sz="20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67D8778-C84C-F48C-8529-B0CD44776E03}"/>
              </a:ext>
            </a:extLst>
          </p:cNvPr>
          <p:cNvSpPr txBox="1"/>
          <p:nvPr/>
        </p:nvSpPr>
        <p:spPr>
          <a:xfrm>
            <a:off x="1066800" y="4427223"/>
            <a:ext cx="10363200" cy="18886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/>
              <a:t>写程序也是这样。就例</a:t>
            </a:r>
            <a:r>
              <a:rPr lang="en-US" altLang="zh-CN" sz="2000" dirty="0"/>
              <a:t>2-3</a:t>
            </a:r>
            <a:r>
              <a:rPr lang="zh-CN" altLang="en-US" sz="2000" dirty="0"/>
              <a:t>的程序而言</a:t>
            </a:r>
            <a:r>
              <a:rPr lang="en-US" altLang="zh-CN" sz="2000" dirty="0"/>
              <a:t>, </a:t>
            </a:r>
            <a:r>
              <a:rPr lang="zh-CN" altLang="en-US" sz="2000" dirty="0"/>
              <a:t>在编写程序时</a:t>
            </a:r>
            <a:r>
              <a:rPr lang="zh-CN" altLang="en-US" sz="2000" b="1" dirty="0"/>
              <a:t>并不知道有多少毫升饮料分给几个人</a:t>
            </a:r>
            <a:r>
              <a:rPr lang="en-US" altLang="zh-CN" sz="2000" dirty="0"/>
              <a:t>,</a:t>
            </a:r>
            <a:r>
              <a:rPr lang="zh-CN" altLang="en-US" sz="2000" dirty="0"/>
              <a:t>那么就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不能直接把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500.0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、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</a:rPr>
              <a:t>这些确定的数字写进程序</a:t>
            </a:r>
            <a:r>
              <a:rPr lang="zh-CN" altLang="en-US" sz="2000" dirty="0"/>
              <a:t>。</a:t>
            </a:r>
            <a:endParaRPr lang="en-US" altLang="zh-CN" sz="2000" dirty="0"/>
          </a:p>
          <a:p>
            <a:pPr>
              <a:lnSpc>
                <a:spcPct val="150000"/>
              </a:lnSpc>
            </a:pPr>
            <a:r>
              <a:rPr lang="zh-CN" altLang="en-US" sz="2000" dirty="0"/>
              <a:t>最好的方法是在</a:t>
            </a:r>
            <a:r>
              <a:rPr lang="zh-CN" altLang="en-US" sz="2000" b="1" dirty="0">
                <a:highlight>
                  <a:srgbClr val="FFFF00"/>
                </a:highlight>
              </a:rPr>
              <a:t>运行程序的时候告诉</a:t>
            </a:r>
            <a:r>
              <a:rPr lang="zh-CN" altLang="en-US" sz="2000" b="1" dirty="0"/>
              <a:t>程序这两个数字</a:t>
            </a:r>
            <a:r>
              <a:rPr lang="en-US" altLang="zh-CN" sz="2000" dirty="0"/>
              <a:t>,</a:t>
            </a:r>
            <a:r>
              <a:rPr lang="zh-CN" altLang="en-US" sz="2000" dirty="0"/>
              <a:t>程序可以返回答案。为了达成这个目的</a:t>
            </a:r>
            <a:r>
              <a:rPr lang="en-US" altLang="zh-CN" sz="2000" dirty="0"/>
              <a:t>,</a:t>
            </a:r>
            <a:r>
              <a:rPr lang="zh-CN" altLang="en-US" sz="2000" dirty="0"/>
              <a:t>必须让程序</a:t>
            </a:r>
            <a:r>
              <a:rPr lang="zh-CN" altLang="en-US" sz="2000" b="1" dirty="0"/>
              <a:t>接受输入</a:t>
            </a:r>
            <a:r>
              <a:rPr lang="en-US" altLang="zh-CN" sz="2000" dirty="0"/>
              <a:t>,</a:t>
            </a:r>
            <a:r>
              <a:rPr lang="zh-CN" altLang="en-US" sz="2000" dirty="0"/>
              <a:t>并让程序能够</a:t>
            </a:r>
            <a:r>
              <a:rPr lang="zh-CN" altLang="en-US" sz="2000" b="1" dirty="0"/>
              <a:t>处理</a:t>
            </a:r>
            <a:r>
              <a:rPr lang="zh-CN" altLang="en-US" sz="2000" dirty="0"/>
              <a:t>这些输入。</a:t>
            </a:r>
          </a:p>
        </p:txBody>
      </p:sp>
    </p:spTree>
    <p:extLst>
      <p:ext uri="{BB962C8B-B14F-4D97-AF65-F5344CB8AC3E}">
        <p14:creationId xmlns:p14="http://schemas.microsoft.com/office/powerpoint/2010/main" val="29464214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3505200" y="1676400"/>
            <a:ext cx="4191000" cy="240065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看个例子：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之前的计算都是写死的，比如：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 Unicode MS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a = 5;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int b = 3;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cout &lt;&lt; a + b; </a:t>
            </a:r>
          </a:p>
        </p:txBody>
      </p:sp>
      <p:sp>
        <p:nvSpPr>
          <p:cNvPr id="4" name="矩形 3"/>
          <p:cNvSpPr/>
          <p:nvPr/>
        </p:nvSpPr>
        <p:spPr>
          <a:xfrm>
            <a:off x="2590800" y="4724400"/>
            <a:ext cx="6553200" cy="132343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latin typeface="Arial" panose="020B0604020202020204" pitchFamily="34" charset="0"/>
              </a:rPr>
              <a:t>问题</a:t>
            </a:r>
            <a:r>
              <a:rPr lang="zh-CN" altLang="zh-CN" sz="2000" dirty="0">
                <a:latin typeface="Arial" panose="020B0604020202020204" pitchFamily="34" charset="0"/>
              </a:rPr>
              <a:t>：如果用户想计算别的数怎么办？</a:t>
            </a:r>
            <a:r>
              <a:rPr lang="zh-CN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每次都改代码吗</a:t>
            </a:r>
            <a:r>
              <a:rPr lang="zh-CN" altLang="zh-CN" sz="2000" b="1" dirty="0">
                <a:latin typeface="Arial" panose="020B0604020202020204" pitchFamily="34" charset="0"/>
              </a:rPr>
              <a:t>？</a:t>
            </a:r>
            <a:endParaRPr lang="zh-CN" altLang="zh-CN" sz="2000" dirty="0">
              <a:latin typeface="Arial" panose="020B0604020202020204" pitchFamily="34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b="1" dirty="0">
                <a:latin typeface="Arial" panose="020B0604020202020204" pitchFamily="34" charset="0"/>
              </a:rPr>
              <a:t>我们希望用户可以</a:t>
            </a:r>
            <a:r>
              <a:rPr lang="zh-CN" altLang="zh-CN" sz="2000" b="1" dirty="0">
                <a:solidFill>
                  <a:srgbClr val="FF0000"/>
                </a:solidFill>
                <a:latin typeface="Arial" panose="020B0604020202020204" pitchFamily="34" charset="0"/>
              </a:rPr>
              <a:t>输入自己的数据</a:t>
            </a:r>
            <a:r>
              <a:rPr lang="zh-CN" altLang="zh-CN" sz="2000" b="1" dirty="0">
                <a:latin typeface="Arial" panose="020B0604020202020204" pitchFamily="34" charset="0"/>
              </a:rPr>
              <a:t>，程序自动计算！</a:t>
            </a:r>
            <a:endParaRPr lang="zh-CN" altLang="zh-CN" sz="20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9704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758416" y="1470466"/>
            <a:ext cx="8217967" cy="129349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cin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 的作用：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让用户输入数据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书本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P20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页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)</a:t>
            </a:r>
            <a:endParaRPr kumimoji="0" lang="en-US" altLang="zh-CN" b="1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cin = "console input"（控制台输入）</a:t>
            </a:r>
            <a:endParaRPr kumimoji="0" lang="en-US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代码示例：让用户输入两个数字，程序计算它们的和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914400" y="3214301"/>
            <a:ext cx="6553200" cy="249299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C184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 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C184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a;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C184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b;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"请输入两个整数:"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cin &gt;&gt; a &gt;&gt; b;</a:t>
            </a:r>
            <a:endParaRPr kumimoji="0" lang="en-GB" altLang="zh-CN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   </a:t>
            </a:r>
            <a:r>
              <a:rPr lang="zh-CN" altLang="zh-CN" dirty="0">
                <a:solidFill>
                  <a:srgbClr val="C18401"/>
                </a:solidFill>
                <a:latin typeface="Consolas" panose="020B0609020204030204" pitchFamily="49" charset="0"/>
              </a:rPr>
              <a:t>int</a:t>
            </a:r>
            <a:r>
              <a:rPr lang="en-GB" altLang="zh-CN" dirty="0">
                <a:solidFill>
                  <a:srgbClr val="383A42"/>
                </a:solidFill>
                <a:latin typeface="Consolas" panose="020B0609020204030204" pitchFamily="49" charset="0"/>
              </a:rPr>
              <a:t> sum = a + b;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a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"和"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b &lt;&lt;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"的和为:"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</a:t>
            </a:r>
            <a:r>
              <a:rPr kumimoji="0" lang="en-GB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sum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0" y="4126468"/>
            <a:ext cx="3076748" cy="895350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8991600" y="5269468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latin typeface="Arial" panose="020B0604020202020204" pitchFamily="34" charset="0"/>
              </a:rPr>
              <a:t>控制台输出</a:t>
            </a:r>
            <a:endParaRPr lang="zh-CN" altLang="en-US" dirty="0"/>
          </a:p>
        </p:txBody>
      </p:sp>
      <p:sp>
        <p:nvSpPr>
          <p:cNvPr id="8" name="矩形 7"/>
          <p:cNvSpPr/>
          <p:nvPr/>
        </p:nvSpPr>
        <p:spPr>
          <a:xfrm>
            <a:off x="7696200" y="3547348"/>
            <a:ext cx="37369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</a:rPr>
              <a:t>5 6</a:t>
            </a:r>
            <a:r>
              <a:rPr lang="zh-CN" altLang="en-US" b="1" dirty="0">
                <a:latin typeface="Arial" panose="020B0604020202020204" pitchFamily="34" charset="0"/>
              </a:rPr>
              <a:t>是用户从键盘中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自行输入的数据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590800" y="5878979"/>
            <a:ext cx="760562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cin 让程序能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</a:rPr>
              <a:t>接收用户输入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，而不是</a:t>
            </a: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仅仅是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固定数据！ </a:t>
            </a:r>
          </a:p>
        </p:txBody>
      </p:sp>
    </p:spTree>
    <p:extLst>
      <p:ext uri="{BB962C8B-B14F-4D97-AF65-F5344CB8AC3E}">
        <p14:creationId xmlns:p14="http://schemas.microsoft.com/office/powerpoint/2010/main" val="799969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762000" y="1478946"/>
            <a:ext cx="5638800" cy="406617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1. 什么是 cin？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cin 是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C++ </a:t>
            </a: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用来从键盘中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输入</a:t>
            </a: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数据的工具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作用是 让用户输入数据，然后存入变量中。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语法格式：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cin &gt;&gt; 变量名;</a:t>
            </a: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想要通过 </a:t>
            </a:r>
            <a:r>
              <a:rPr kumimoji="0" lang="en-US" altLang="zh-CN" sz="2000" b="1" i="0" u="none" strike="noStrike" cap="none" normalizeH="0" baseline="0" dirty="0" err="1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cin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</a:rPr>
              <a:t>接收数据必须要提前准备好变量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存放输入的数据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477000" y="1447800"/>
            <a:ext cx="5105400" cy="167436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b="1" dirty="0">
                <a:latin typeface="Consolas" panose="020B0609020204030204" pitchFamily="49" charset="0"/>
              </a:rPr>
              <a:t>2. cin 使用 &gt;&gt; 运算符来接收用户输入</a:t>
            </a:r>
            <a:endParaRPr lang="zh-CN" altLang="zh-CN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dirty="0">
                <a:latin typeface="Consolas" panose="020B0609020204030204" pitchFamily="49" charset="0"/>
              </a:rPr>
              <a:t>cin &gt;&gt; 变量; 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latin typeface="Consolas" panose="020B0609020204030204" pitchFamily="49" charset="0"/>
              </a:rPr>
              <a:t>3. 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并且</a:t>
            </a:r>
            <a:r>
              <a:rPr lang="en-US" altLang="zh-CN" b="1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cin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还可以同时</a:t>
            </a:r>
            <a:r>
              <a:rPr lang="zh-CN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输入多个变量</a:t>
            </a:r>
            <a:endParaRPr lang="zh-CN" altLang="zh-CN" dirty="0">
              <a:solidFill>
                <a:schemeClr val="accent2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56EEA0C2-1C44-2321-465B-EC015CE3C34B}"/>
              </a:ext>
            </a:extLst>
          </p:cNvPr>
          <p:cNvSpPr txBox="1"/>
          <p:nvPr/>
        </p:nvSpPr>
        <p:spPr>
          <a:xfrm>
            <a:off x="1143000" y="5909859"/>
            <a:ext cx="4419600" cy="36933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b="1" dirty="0"/>
              <a:t>请写在书本</a:t>
            </a:r>
            <a:r>
              <a:rPr lang="en-US" altLang="zh-CN" b="1" dirty="0"/>
              <a:t>P20</a:t>
            </a:r>
            <a:r>
              <a:rPr lang="zh-CN" altLang="en-US" b="1" dirty="0"/>
              <a:t>页，例</a:t>
            </a:r>
            <a:r>
              <a:rPr lang="en-US" altLang="zh-CN" b="1" dirty="0"/>
              <a:t>2-5</a:t>
            </a:r>
            <a:r>
              <a:rPr lang="zh-CN" altLang="en-US" b="1" dirty="0"/>
              <a:t>代码第五行旁边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84EBF5A-239A-8100-E51F-F14F7E880C42}"/>
              </a:ext>
            </a:extLst>
          </p:cNvPr>
          <p:cNvSpPr txBox="1"/>
          <p:nvPr/>
        </p:nvSpPr>
        <p:spPr>
          <a:xfrm>
            <a:off x="6477000" y="3487046"/>
            <a:ext cx="5105400" cy="743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a, b; 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 &gt;&gt; b;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依次输入两个整数 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246C9A07-8F7A-3F9B-677F-B33694CE3B6D}"/>
              </a:ext>
            </a:extLst>
          </p:cNvPr>
          <p:cNvSpPr txBox="1"/>
          <p:nvPr/>
        </p:nvSpPr>
        <p:spPr>
          <a:xfrm>
            <a:off x="6477000" y="4495800"/>
            <a:ext cx="5105400" cy="167436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输入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，程序</a:t>
            </a:r>
            <a:r>
              <a:rPr lang="zh-CN" altLang="en-US" sz="1800" b="1" dirty="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会按顺序存储</a:t>
            </a: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：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a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,b = </a:t>
            </a:r>
            <a:r>
              <a:rPr lang="en-US" altLang="zh-CN" sz="18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</a:p>
          <a:p>
            <a:pPr>
              <a:lnSpc>
                <a:spcPct val="200000"/>
              </a:lnSpc>
            </a:pPr>
            <a:r>
              <a:rPr lang="en-US" altLang="zh-CN" sz="18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18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遇到</a:t>
            </a:r>
            <a:r>
              <a:rPr lang="zh-CN" altLang="en-US" sz="1800" b="1" dirty="0">
                <a:solidFill>
                  <a:srgbClr val="000000"/>
                </a:solidFill>
                <a:latin typeface="Consolas" panose="020B0609020204030204" pitchFamily="49" charset="0"/>
              </a:rPr>
              <a:t>空格或回车就会结束当前变量的输入</a:t>
            </a:r>
            <a:r>
              <a:rPr lang="zh-CN" altLang="en-US" sz="1800" dirty="0">
                <a:solidFill>
                  <a:srgbClr val="000000"/>
                </a:solidFill>
                <a:latin typeface="Consolas" panose="020B0609020204030204" pitchFamily="49" charset="0"/>
              </a:rPr>
              <a:t>，并开始读取下一个变量。</a:t>
            </a:r>
          </a:p>
        </p:txBody>
      </p:sp>
    </p:spTree>
    <p:extLst>
      <p:ext uri="{BB962C8B-B14F-4D97-AF65-F5344CB8AC3E}">
        <p14:creationId xmlns:p14="http://schemas.microsoft.com/office/powerpoint/2010/main" val="62568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60" name="table 106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8148968"/>
              </p:ext>
            </p:extLst>
          </p:nvPr>
        </p:nvGraphicFramePr>
        <p:xfrm>
          <a:off x="1143000" y="2022498"/>
          <a:ext cx="2438400" cy="798829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384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98829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4" name="table 10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7813284"/>
              </p:ext>
            </p:extLst>
          </p:nvPr>
        </p:nvGraphicFramePr>
        <p:xfrm>
          <a:off x="8002451" y="1981200"/>
          <a:ext cx="2835909" cy="804960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8359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4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75000"/>
                        </a:lnSpc>
                      </a:pPr>
                      <a:endParaRPr lang="en-US" altLang="en-US" sz="1000" dirty="0">
                        <a:latin typeface="+mn-lt"/>
                      </a:endParaRPr>
                    </a:p>
                    <a:p>
                      <a:pPr algn="l" rtl="0" eaLnBrk="0">
                        <a:lnSpc>
                          <a:spcPct val="9000"/>
                        </a:lnSpc>
                      </a:pPr>
                      <a:endParaRPr lang="en-US" altLang="en-US" sz="100" dirty="0">
                        <a:latin typeface="+mn-lt"/>
                      </a:endParaRPr>
                    </a:p>
                    <a:p>
                      <a:pPr marL="421640" algn="l" rtl="0" eaLnBrk="0">
                        <a:lnSpc>
                          <a:spcPct val="69000"/>
                        </a:lnSpc>
                      </a:pPr>
                      <a:r>
                        <a:rPr sz="3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cout</a:t>
                      </a:r>
                      <a:r>
                        <a:rPr sz="3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&lt;&lt;</a:t>
                      </a:r>
                      <a:r>
                        <a:rPr sz="3200" kern="0" spc="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num</a:t>
                      </a:r>
                      <a:r>
                        <a:rPr sz="3200" kern="0" spc="-10" dirty="0">
                          <a:solidFill>
                            <a:srgbClr val="000000">
                              <a:alpha val="100000"/>
                            </a:srgbClr>
                          </a:solidFill>
                          <a:latin typeface="+mn-lt"/>
                          <a:ea typeface="Calibri" panose="020F0502020204030204"/>
                          <a:cs typeface="Calibri" panose="020F0502020204030204"/>
                        </a:rPr>
                        <a:t>;</a:t>
                      </a:r>
                      <a:endParaRPr lang="en-US" altLang="en-US" sz="3200" dirty="0">
                        <a:latin typeface="+mn-lt"/>
                      </a:endParaRPr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066" name="table 10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6606741"/>
              </p:ext>
            </p:extLst>
          </p:nvPr>
        </p:nvGraphicFramePr>
        <p:xfrm>
          <a:off x="4449510" y="2007724"/>
          <a:ext cx="2494280" cy="804960"/>
        </p:xfrm>
        <a:graphic>
          <a:graphicData uri="http://schemas.openxmlformats.org/drawingml/2006/table">
            <a:tbl>
              <a:tblPr>
                <a:solidFill>
                  <a:srgbClr val="D9D9D9"/>
                </a:solidFill>
              </a:tblPr>
              <a:tblGrid>
                <a:gridCol w="2494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804960">
                <a:tc>
                  <a:txBody>
                    <a:bodyPr/>
                    <a:lstStyle/>
                    <a:p>
                      <a:pPr algn="l" rtl="0" eaLnBrk="0">
                        <a:lnSpc>
                          <a:spcPct val="100000"/>
                        </a:lnSpc>
                      </a:pPr>
                      <a:endParaRPr lang="en-US" altLang="en-US" sz="1000" dirty="0"/>
                    </a:p>
                  </a:txBody>
                  <a:tcPr marL="0" marR="0" marT="0" marB="0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70" name="textbox 1070"/>
          <p:cNvSpPr/>
          <p:nvPr/>
        </p:nvSpPr>
        <p:spPr>
          <a:xfrm>
            <a:off x="4647040" y="2123803"/>
            <a:ext cx="2028189" cy="564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45"/>
              </a:lnSpc>
            </a:pPr>
            <a:r>
              <a:rPr sz="3200" kern="0" spc="-2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cin&gt;&gt;num;</a:t>
            </a:r>
            <a:endParaRPr lang="en-US" altLang="en-US" sz="3200" dirty="0"/>
          </a:p>
        </p:txBody>
      </p:sp>
      <p:sp>
        <p:nvSpPr>
          <p:cNvPr id="1074" name="textbox 1074"/>
          <p:cNvSpPr/>
          <p:nvPr/>
        </p:nvSpPr>
        <p:spPr>
          <a:xfrm>
            <a:off x="1292839" y="2139654"/>
            <a:ext cx="2025650" cy="564515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100" dirty="0"/>
          </a:p>
          <a:p>
            <a:pPr algn="r" rtl="0" eaLnBrk="0">
              <a:lnSpc>
                <a:spcPts val="4245"/>
              </a:lnSpc>
            </a:pPr>
            <a:r>
              <a:rPr sz="3200" kern="0" spc="-6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int</a:t>
            </a:r>
            <a:r>
              <a:rPr sz="3200" kern="0" spc="14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  </a:t>
            </a:r>
            <a:r>
              <a:rPr sz="3200" kern="0" spc="-6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</a:t>
            </a:r>
            <a:r>
              <a:rPr sz="3200" kern="0" spc="-60" dirty="0">
                <a:solidFill>
                  <a:srgbClr val="000000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;</a:t>
            </a:r>
            <a:endParaRPr lang="en-US" altLang="en-US" sz="3200" dirty="0"/>
          </a:p>
        </p:txBody>
      </p:sp>
      <p:sp>
        <p:nvSpPr>
          <p:cNvPr id="4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4" name="矩形 3"/>
          <p:cNvSpPr/>
          <p:nvPr/>
        </p:nvSpPr>
        <p:spPr>
          <a:xfrm>
            <a:off x="4190717" y="3125076"/>
            <a:ext cx="3124200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在控制台从键盘从输入：</a:t>
            </a:r>
            <a:r>
              <a:rPr lang="en-US" altLang="zh-CN" dirty="0"/>
              <a:t>7</a:t>
            </a:r>
          </a:p>
        </p:txBody>
      </p:sp>
      <p:sp>
        <p:nvSpPr>
          <p:cNvPr id="45" name="矩形 44"/>
          <p:cNvSpPr/>
          <p:nvPr/>
        </p:nvSpPr>
        <p:spPr>
          <a:xfrm>
            <a:off x="8528164" y="3069492"/>
            <a:ext cx="1784485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控制台输出：</a:t>
            </a:r>
            <a:r>
              <a:rPr lang="en-US" altLang="zh-CN" dirty="0"/>
              <a:t>7</a:t>
            </a:r>
          </a:p>
        </p:txBody>
      </p:sp>
      <p:sp>
        <p:nvSpPr>
          <p:cNvPr id="47" name="矩形 46"/>
          <p:cNvSpPr/>
          <p:nvPr/>
        </p:nvSpPr>
        <p:spPr>
          <a:xfrm>
            <a:off x="1043702" y="3133719"/>
            <a:ext cx="2480289" cy="36933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dirty="0"/>
              <a:t>定义整型变量</a:t>
            </a:r>
            <a:r>
              <a:rPr lang="en-US" altLang="zh-CN" dirty="0" err="1"/>
              <a:t>num</a:t>
            </a:r>
            <a:endParaRPr lang="en-US" altLang="zh-CN" dirty="0"/>
          </a:p>
        </p:txBody>
      </p:sp>
      <p:sp>
        <p:nvSpPr>
          <p:cNvPr id="2" name="矩形 1"/>
          <p:cNvSpPr/>
          <p:nvPr/>
        </p:nvSpPr>
        <p:spPr>
          <a:xfrm>
            <a:off x="685800" y="5381908"/>
            <a:ext cx="4108817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向内存申请了几个抽屉用来装整型数据</a:t>
            </a:r>
            <a:endParaRPr lang="en-US" altLang="zh-CN" dirty="0"/>
          </a:p>
          <a:p>
            <a:pPr algn="ctr"/>
            <a:r>
              <a:rPr lang="zh-CN" altLang="en-US" dirty="0"/>
              <a:t>柜子名字命名为</a:t>
            </a:r>
            <a:r>
              <a:rPr lang="en-US" altLang="zh-CN" dirty="0" err="1"/>
              <a:t>num</a:t>
            </a:r>
            <a:endParaRPr lang="en-US" altLang="zh-CN" dirty="0"/>
          </a:p>
        </p:txBody>
      </p:sp>
      <p:sp>
        <p:nvSpPr>
          <p:cNvPr id="34" name="矩形 33"/>
          <p:cNvSpPr/>
          <p:nvPr/>
        </p:nvSpPr>
        <p:spPr>
          <a:xfrm>
            <a:off x="4449510" y="4569791"/>
            <a:ext cx="3129382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从键盘中获得了数据</a:t>
            </a:r>
            <a:r>
              <a:rPr lang="en-US" altLang="zh-CN" dirty="0"/>
              <a:t>7</a:t>
            </a:r>
          </a:p>
          <a:p>
            <a:pPr algn="ctr"/>
            <a:r>
              <a:rPr lang="zh-CN" altLang="en-US" dirty="0"/>
              <a:t>把</a:t>
            </a:r>
            <a:r>
              <a:rPr lang="en-US" altLang="zh-CN" dirty="0"/>
              <a:t>7</a:t>
            </a:r>
            <a:r>
              <a:rPr lang="zh-CN" altLang="en-US" dirty="0"/>
              <a:t>放到名字为</a:t>
            </a:r>
            <a:r>
              <a:rPr lang="en-US" altLang="zh-CN" dirty="0" err="1"/>
              <a:t>num</a:t>
            </a:r>
            <a:r>
              <a:rPr lang="zh-CN" altLang="en-US" dirty="0"/>
              <a:t>的抽屉里</a:t>
            </a:r>
            <a:endParaRPr lang="en-US" altLang="zh-CN" dirty="0"/>
          </a:p>
        </p:txBody>
      </p:sp>
      <p:sp>
        <p:nvSpPr>
          <p:cNvPr id="35" name="矩形 34"/>
          <p:cNvSpPr/>
          <p:nvPr/>
        </p:nvSpPr>
        <p:spPr>
          <a:xfrm>
            <a:off x="7692207" y="5449669"/>
            <a:ext cx="345639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dirty="0"/>
              <a:t>获取名字为</a:t>
            </a:r>
            <a:r>
              <a:rPr lang="en-US" altLang="zh-CN" dirty="0" err="1"/>
              <a:t>num</a:t>
            </a:r>
            <a:r>
              <a:rPr lang="zh-CN" altLang="en-US" dirty="0"/>
              <a:t>的抽屉里的数据</a:t>
            </a:r>
            <a:endParaRPr lang="en-US" altLang="zh-CN" dirty="0"/>
          </a:p>
          <a:p>
            <a:pPr algn="ctr"/>
            <a:r>
              <a:rPr lang="zh-CN" altLang="en-US" dirty="0"/>
              <a:t>并将其输出到屏幕</a:t>
            </a:r>
            <a:endParaRPr lang="en-US" altLang="zh-CN" dirty="0"/>
          </a:p>
        </p:txBody>
      </p:sp>
      <p:sp>
        <p:nvSpPr>
          <p:cNvPr id="3" name="下箭头 2"/>
          <p:cNvSpPr/>
          <p:nvPr/>
        </p:nvSpPr>
        <p:spPr>
          <a:xfrm>
            <a:off x="1851456" y="3810000"/>
            <a:ext cx="454208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下箭头 36"/>
          <p:cNvSpPr/>
          <p:nvPr/>
        </p:nvSpPr>
        <p:spPr>
          <a:xfrm>
            <a:off x="5675441" y="3752570"/>
            <a:ext cx="513554" cy="74323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下箭头 37"/>
          <p:cNvSpPr/>
          <p:nvPr/>
        </p:nvSpPr>
        <p:spPr>
          <a:xfrm>
            <a:off x="9193300" y="3673756"/>
            <a:ext cx="454208" cy="1219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1389DBE-9DE8-86AC-AE37-481ED9158E37}"/>
              </a:ext>
            </a:extLst>
          </p:cNvPr>
          <p:cNvSpPr/>
          <p:nvPr/>
        </p:nvSpPr>
        <p:spPr>
          <a:xfrm>
            <a:off x="4988764" y="1257187"/>
            <a:ext cx="141577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algn="ctr"/>
            <a:r>
              <a:rPr lang="zh-CN" altLang="en-US" sz="2400" b="1" dirty="0"/>
              <a:t>分步讲解</a:t>
            </a:r>
            <a:endParaRPr lang="en-US" altLang="zh-CN" sz="2400" b="1" dirty="0"/>
          </a:p>
        </p:txBody>
      </p:sp>
    </p:spTree>
    <p:extLst>
      <p:ext uri="{BB962C8B-B14F-4D97-AF65-F5344CB8AC3E}">
        <p14:creationId xmlns:p14="http://schemas.microsoft.com/office/powerpoint/2010/main" val="3609641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 animBg="1"/>
      <p:bldP spid="47" grpId="0" animBg="1"/>
      <p:bldP spid="2" grpId="0" animBg="1"/>
      <p:bldP spid="34" grpId="0" animBg="1"/>
      <p:bldP spid="35" grpId="0" animBg="1"/>
      <p:bldP spid="3" grpId="0" animBg="1"/>
      <p:bldP spid="37" grpId="0" animBg="1"/>
      <p:bldP spid="38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D41860DD-2FF1-9DC1-FFC0-79744BA309D7}"/>
              </a:ext>
            </a:extLst>
          </p:cNvPr>
          <p:cNvSpPr txBox="1"/>
          <p:nvPr/>
        </p:nvSpPr>
        <p:spPr>
          <a:xfrm>
            <a:off x="990600" y="1600200"/>
            <a:ext cx="10287000" cy="6679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3970" algn="ctr" eaLnBrk="0">
              <a:lnSpc>
                <a:spcPct val="150000"/>
              </a:lnSpc>
            </a:pPr>
            <a:r>
              <a:rPr lang="zh-CN" altLang="en-US" sz="28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我们大家一起在 </a:t>
            </a:r>
            <a:r>
              <a:rPr lang="en-US" altLang="zh-CN" sz="2800" kern="0" spc="-120" dirty="0" err="1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DevC</a:t>
            </a:r>
            <a:r>
              <a:rPr lang="en-US" altLang="zh-CN" sz="28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++ </a:t>
            </a:r>
            <a:r>
              <a:rPr lang="zh-CN" altLang="en-US" sz="28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中实际试验一下通过 </a:t>
            </a:r>
            <a:r>
              <a:rPr lang="en-US" altLang="zh-CN" sz="2800" kern="0" spc="-120" dirty="0" err="1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cin</a:t>
            </a:r>
            <a:r>
              <a:rPr lang="en-US" altLang="zh-CN" sz="28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8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输入数据！</a:t>
            </a:r>
            <a:endParaRPr lang="en-US" altLang="zh-CN" sz="800" b="1" dirty="0">
              <a:latin typeface="Consolas" panose="020B0609020204030204" pitchFamily="49" charset="0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8CE6D6E9-17C2-9F31-8AFB-48E7C75032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3200400"/>
            <a:ext cx="5181600" cy="22810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cin 是 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C++ </a:t>
            </a: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用来从键盘中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输入</a:t>
            </a: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数据的工具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作用是 让用户输入数据，然后存入变量中。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语法格式：</a:t>
            </a:r>
            <a:endParaRPr kumimoji="0" lang="zh-CN" altLang="zh-CN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cin &gt;&gt; 变量名;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2BA0260-6DB4-4FFC-983D-93A8F531C1B3}"/>
              </a:ext>
            </a:extLst>
          </p:cNvPr>
          <p:cNvSpPr txBox="1"/>
          <p:nvPr/>
        </p:nvSpPr>
        <p:spPr>
          <a:xfrm>
            <a:off x="6400800" y="3200400"/>
            <a:ext cx="518160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a;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通过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cin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从键盘中输入数据并存放变量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a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中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a;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</a:p>
          <a:p>
            <a:endParaRPr lang="en-US" altLang="zh-CN" sz="2000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b, c; 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还可以同时输入多个变量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b &gt;&gt; c; </a:t>
            </a:r>
            <a:endParaRPr lang="zh-CN" altLang="en-US" sz="2000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3316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2" name="矩形 1"/>
          <p:cNvSpPr/>
          <p:nvPr/>
        </p:nvSpPr>
        <p:spPr>
          <a:xfrm>
            <a:off x="1295400" y="1524000"/>
            <a:ext cx="9875005" cy="109773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3970" eaLnBrk="0">
              <a:lnSpc>
                <a:spcPct val="200000"/>
              </a:lnSpc>
            </a:pPr>
            <a:r>
              <a:rPr lang="zh-CN" altLang="en-US" sz="24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题目描述</a:t>
            </a:r>
            <a:r>
              <a:rPr lang="en-US" altLang="zh-CN" sz="24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:</a:t>
            </a:r>
            <a:r>
              <a:rPr lang="zh-CN" altLang="en-US" sz="24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请你实现通过 </a:t>
            </a:r>
            <a:r>
              <a:rPr lang="en-US" altLang="zh-CN" sz="2400" kern="0" spc="-120" dirty="0" err="1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cin</a:t>
            </a:r>
            <a:r>
              <a:rPr lang="en-US" altLang="zh-CN" sz="2400" kern="0" spc="-12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2400" b="1" kern="0" spc="-140" dirty="0">
                <a:highlight>
                  <a:srgbClr val="FFFF00"/>
                </a:highlight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输入两个整数</a:t>
            </a:r>
            <a:r>
              <a:rPr lang="zh-CN" altLang="en-US" sz="2400" b="1" kern="0" spc="-14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，并输出</a:t>
            </a:r>
            <a:r>
              <a:rPr lang="zh-CN" altLang="en-US" sz="2400" kern="0" spc="-14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这两个整数</a:t>
            </a:r>
            <a:r>
              <a:rPr lang="zh-CN" altLang="en-US" sz="2400" kern="0" spc="-150" dirty="0"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的差。</a:t>
            </a:r>
          </a:p>
          <a:p>
            <a:pPr marL="12700" eaLnBrk="0">
              <a:lnSpc>
                <a:spcPct val="200000"/>
              </a:lnSpc>
              <a:spcBef>
                <a:spcPts val="365"/>
              </a:spcBef>
            </a:pPr>
            <a:endParaRPr lang="en-US" altLang="zh-CN" sz="700" b="1" dirty="0">
              <a:latin typeface="Consolas" panose="020B0609020204030204" pitchFamily="49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638300" y="4718860"/>
            <a:ext cx="8915400" cy="150951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200000"/>
              </a:lnSpc>
              <a:spcBef>
                <a:spcPts val="365"/>
              </a:spcBef>
            </a:pPr>
            <a:r>
              <a:rPr lang="zh-CN" altLang="en-US" sz="2400" b="1" kern="0" spc="-150" dirty="0">
                <a:latin typeface="微软雅黑" panose="020B0503020204020204" charset="-122"/>
                <a:ea typeface="微软雅黑" panose="020B0503020204020204" charset="-122"/>
              </a:rPr>
              <a:t>分析一下题目重点是什么？流程应该是什么样的</a:t>
            </a:r>
            <a:r>
              <a:rPr lang="en-US" altLang="zh-CN" sz="2400" b="1" kern="0" spc="-150" dirty="0">
                <a:latin typeface="微软雅黑" panose="020B0503020204020204" charset="-122"/>
                <a:ea typeface="微软雅黑" panose="020B0503020204020204" charset="-122"/>
              </a:rPr>
              <a:t>?</a:t>
            </a:r>
          </a:p>
          <a:p>
            <a:pPr marL="12700" eaLnBrk="0">
              <a:lnSpc>
                <a:spcPct val="200000"/>
              </a:lnSpc>
              <a:spcBef>
                <a:spcPts val="365"/>
              </a:spcBef>
            </a:pPr>
            <a:r>
              <a:rPr lang="zh-CN" altLang="en-US" sz="2400" kern="0" spc="-150" dirty="0">
                <a:latin typeface="微软雅黑" panose="020B0503020204020204" charset="-122"/>
                <a:ea typeface="微软雅黑" panose="020B0503020204020204" charset="-122"/>
              </a:rPr>
              <a:t>本题目很简单</a:t>
            </a:r>
            <a:r>
              <a:rPr lang="en-US" altLang="zh-CN" sz="2400" kern="0" spc="-150" dirty="0">
                <a:latin typeface="微软雅黑" panose="020B0503020204020204" charset="-122"/>
                <a:ea typeface="微软雅黑" panose="020B0503020204020204" charset="-122"/>
              </a:rPr>
              <a:t>, </a:t>
            </a:r>
            <a:r>
              <a:rPr lang="zh-CN" altLang="en-US" sz="2400" kern="0" spc="-150" dirty="0">
                <a:latin typeface="微软雅黑" panose="020B0503020204020204" charset="-122"/>
                <a:ea typeface="微软雅黑" panose="020B0503020204020204" charset="-122"/>
              </a:rPr>
              <a:t>主要是带着大家</a:t>
            </a:r>
            <a:r>
              <a:rPr lang="zh-CN" altLang="en-US" sz="2400" b="1" kern="0" spc="-150" dirty="0">
                <a:latin typeface="微软雅黑" panose="020B0503020204020204" charset="-122"/>
                <a:ea typeface="微软雅黑" panose="020B0503020204020204" charset="-122"/>
              </a:rPr>
              <a:t>了解需要 输入 的程序题目的书写过程</a:t>
            </a:r>
            <a:endParaRPr lang="en-US" altLang="zh-CN" sz="2400" b="1" kern="0" spc="-15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2562212" y="2768878"/>
            <a:ext cx="2435282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150000"/>
              </a:lnSpc>
              <a:spcBef>
                <a:spcPts val="365"/>
              </a:spcBef>
            </a:pPr>
            <a:r>
              <a:rPr lang="zh-CN" altLang="en-US" sz="2400" dirty="0">
                <a:latin typeface="Consolas" panose="020B0609020204030204" pitchFamily="49" charset="0"/>
              </a:rPr>
              <a:t>样例输入</a:t>
            </a:r>
            <a:r>
              <a:rPr lang="en-US" altLang="zh-CN" sz="2400" dirty="0">
                <a:latin typeface="Consolas" panose="020B0609020204030204" pitchFamily="49" charset="0"/>
              </a:rPr>
              <a:t>:2 3</a:t>
            </a:r>
          </a:p>
        </p:txBody>
      </p:sp>
      <p:sp>
        <p:nvSpPr>
          <p:cNvPr id="5" name="矩形 4"/>
          <p:cNvSpPr/>
          <p:nvPr/>
        </p:nvSpPr>
        <p:spPr>
          <a:xfrm>
            <a:off x="6298414" y="3743869"/>
            <a:ext cx="1938351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12700" eaLnBrk="0">
              <a:lnSpc>
                <a:spcPct val="150000"/>
              </a:lnSpc>
              <a:spcBef>
                <a:spcPts val="365"/>
              </a:spcBef>
            </a:pPr>
            <a:r>
              <a:rPr lang="zh-CN" altLang="en-US" sz="2400" dirty="0">
                <a:latin typeface="Consolas" panose="020B0609020204030204" pitchFamily="49" charset="0"/>
              </a:rPr>
              <a:t>样例输出</a:t>
            </a:r>
            <a:r>
              <a:rPr lang="en-US" altLang="zh-CN" sz="2400" dirty="0">
                <a:latin typeface="Consolas" panose="020B0609020204030204" pitchFamily="49" charset="0"/>
              </a:rPr>
              <a:t>:8</a:t>
            </a:r>
            <a:endParaRPr lang="en-US" altLang="zh-CN" sz="2400" kern="0" spc="-150" dirty="0">
              <a:latin typeface="Consolas" panose="020B0609020204030204" pitchFamily="49" charset="0"/>
              <a:ea typeface="微软雅黑" panose="020B050302020402020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98414" y="2785298"/>
            <a:ext cx="1938351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marL="12700" lvl="0" eaLnBrk="0">
              <a:lnSpc>
                <a:spcPct val="150000"/>
              </a:lnSpc>
              <a:spcBef>
                <a:spcPts val="365"/>
              </a:spcBef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</a:rPr>
              <a:t>样例输出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</a:rPr>
              <a:t>:-1</a:t>
            </a:r>
          </a:p>
        </p:txBody>
      </p:sp>
      <p:sp>
        <p:nvSpPr>
          <p:cNvPr id="8" name="矩形 7"/>
          <p:cNvSpPr/>
          <p:nvPr/>
        </p:nvSpPr>
        <p:spPr>
          <a:xfrm>
            <a:off x="2562212" y="3743869"/>
            <a:ext cx="2435282" cy="5859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</a:rPr>
              <a:t>样例输入</a:t>
            </a:r>
            <a:r>
              <a:rPr lang="en-US" altLang="zh-CN" sz="2400" dirty="0">
                <a:solidFill>
                  <a:prstClr val="black"/>
                </a:solidFill>
                <a:latin typeface="Consolas" panose="020B0609020204030204" pitchFamily="49" charset="0"/>
              </a:rPr>
              <a:t>:10 2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5401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838200" y="1400593"/>
            <a:ext cx="5002662" cy="50167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输入的两个整数需要放在两个变量中。想要使用变量，先要完成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变量定义</a:t>
            </a:r>
            <a:r>
              <a:rPr lang="zh-CN" altLang="en-US" sz="2000" dirty="0">
                <a:latin typeface="Consolas" panose="020B0609020204030204" pitchFamily="49" charset="0"/>
              </a:rPr>
              <a:t>。 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2. </a:t>
            </a:r>
            <a:r>
              <a:rPr lang="zh-CN" altLang="en-US" sz="2000" dirty="0">
                <a:latin typeface="Consolas" panose="020B0609020204030204" pitchFamily="49" charset="0"/>
              </a:rPr>
              <a:t>接受用户输入，将两个值分别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使用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cin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放入两个变量</a:t>
            </a:r>
            <a:r>
              <a:rPr lang="zh-CN" altLang="en-US" sz="2000" dirty="0">
                <a:latin typeface="Consolas" panose="020B0609020204030204" pitchFamily="49" charset="0"/>
              </a:rPr>
              <a:t>中。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获取变量中的值相减的结果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这个结果应该放在哪里？还需要再</a:t>
            </a:r>
            <a:r>
              <a:rPr lang="zh-CN" altLang="en-US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定义一个变量来存放结果</a:t>
            </a:r>
            <a:r>
              <a:rPr lang="zh-CN" altLang="en-US" sz="2000" dirty="0">
                <a:latin typeface="Consolas" panose="020B0609020204030204" pitchFamily="49" charset="0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en-US" altLang="zh-CN" sz="2000" b="1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输出。</a:t>
            </a:r>
          </a:p>
        </p:txBody>
      </p:sp>
      <p:sp>
        <p:nvSpPr>
          <p:cNvPr id="7" name="矩形 6"/>
          <p:cNvSpPr/>
          <p:nvPr/>
        </p:nvSpPr>
        <p:spPr>
          <a:xfrm>
            <a:off x="6093770" y="3276600"/>
            <a:ext cx="5105400" cy="255454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b="1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b="1" dirty="0">
                <a:latin typeface="Consolas" panose="020B0609020204030204" pitchFamily="49" charset="0"/>
              </a:rPr>
              <a:t>int diff= num1 -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使用</a:t>
            </a:r>
            <a:r>
              <a:rPr lang="en-US" altLang="zh-CN" sz="2000" dirty="0" err="1">
                <a:latin typeface="Consolas" panose="020B0609020204030204" pitchFamily="49" charset="0"/>
              </a:rPr>
              <a:t>cout</a:t>
            </a:r>
            <a:r>
              <a:rPr lang="zh-CN" altLang="en-US" sz="2000" dirty="0">
                <a:latin typeface="Consolas" panose="020B0609020204030204" pitchFamily="49" charset="0"/>
              </a:rPr>
              <a:t>输出变量</a:t>
            </a:r>
            <a:r>
              <a:rPr lang="en-US" altLang="zh-CN" sz="2000" dirty="0">
                <a:latin typeface="Consolas" panose="020B0609020204030204" pitchFamily="49" charset="0"/>
              </a:rPr>
              <a:t>diff</a:t>
            </a:r>
            <a:r>
              <a:rPr lang="zh-CN" altLang="en-US" sz="2000" dirty="0">
                <a:latin typeface="Consolas" panose="020B0609020204030204" pitchFamily="49" charset="0"/>
              </a:rPr>
              <a:t>的数值。</a:t>
            </a: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1375B06-4170-2B09-CB70-38D9788047F5}"/>
              </a:ext>
            </a:extLst>
          </p:cNvPr>
          <p:cNvSpPr txBox="1"/>
          <p:nvPr/>
        </p:nvSpPr>
        <p:spPr>
          <a:xfrm>
            <a:off x="6096000" y="1400593"/>
            <a:ext cx="5410200" cy="11399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题目描述</a:t>
            </a:r>
            <a:r>
              <a:rPr lang="en-US" altLang="zh-CN" sz="2400" dirty="0"/>
              <a:t>:</a:t>
            </a:r>
            <a:r>
              <a:rPr lang="zh-CN" altLang="en-US" sz="2400" dirty="0"/>
              <a:t>请你实现通过 </a:t>
            </a:r>
            <a:r>
              <a:rPr lang="en-US" altLang="zh-CN" sz="2400" dirty="0" err="1"/>
              <a:t>cin</a:t>
            </a:r>
            <a:r>
              <a:rPr lang="en-US" altLang="zh-CN" sz="2400" dirty="0"/>
              <a:t> </a:t>
            </a:r>
            <a:r>
              <a:rPr lang="zh-CN" altLang="en-US" sz="2400" dirty="0"/>
              <a:t>输入两个整数，并输出这两个整数的差。</a:t>
            </a:r>
          </a:p>
        </p:txBody>
      </p:sp>
    </p:spTree>
    <p:extLst>
      <p:ext uri="{BB962C8B-B14F-4D97-AF65-F5344CB8AC3E}">
        <p14:creationId xmlns:p14="http://schemas.microsoft.com/office/powerpoint/2010/main" val="4119618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914400" y="1600200"/>
            <a:ext cx="55626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diff = num1 -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输出。</a:t>
            </a:r>
          </a:p>
        </p:txBody>
      </p:sp>
      <p:sp>
        <p:nvSpPr>
          <p:cNvPr id="3" name="矩形 2"/>
          <p:cNvSpPr/>
          <p:nvPr/>
        </p:nvSpPr>
        <p:spPr>
          <a:xfrm>
            <a:off x="990600" y="4876800"/>
            <a:ext cx="54102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有了思路后</a:t>
            </a:r>
            <a:r>
              <a:rPr lang="en-US" altLang="zh-CN" sz="2400" dirty="0"/>
              <a:t>,</a:t>
            </a:r>
            <a:r>
              <a:rPr lang="zh-CN" altLang="en-US" sz="2400" dirty="0"/>
              <a:t>就将思路</a:t>
            </a:r>
            <a:r>
              <a:rPr lang="zh-CN" altLang="en-US" sz="2400" b="1" dirty="0"/>
              <a:t>翻译书写为代码</a:t>
            </a:r>
            <a:r>
              <a:rPr lang="zh-CN" altLang="en-US" sz="2400" dirty="0"/>
              <a:t>。</a:t>
            </a:r>
            <a:endParaRPr lang="en-US" altLang="zh-CN" sz="2400" dirty="0"/>
          </a:p>
          <a:p>
            <a:pPr>
              <a:lnSpc>
                <a:spcPct val="150000"/>
              </a:lnSpc>
            </a:pPr>
            <a:r>
              <a:rPr lang="zh-CN" altLang="en-US" sz="2400" dirty="0"/>
              <a:t>但是很多情况下</a:t>
            </a:r>
            <a:r>
              <a:rPr lang="zh-CN" altLang="en-US" sz="2400" b="1" dirty="0">
                <a:solidFill>
                  <a:srgbClr val="C00000"/>
                </a:solidFill>
              </a:rPr>
              <a:t>你并不能一次性写对</a:t>
            </a:r>
            <a:r>
              <a:rPr lang="en-US" altLang="zh-CN" sz="2400" b="1" dirty="0">
                <a:solidFill>
                  <a:srgbClr val="C00000"/>
                </a:solidFill>
              </a:rPr>
              <a:t>!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705600" y="1600200"/>
            <a:ext cx="4800600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 num1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+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412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066800" y="5105400"/>
            <a:ext cx="4953000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/>
              <a:t>编译运行修改语法错误 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629400" y="1600200"/>
            <a:ext cx="4572000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 num1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+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上箭头 1"/>
          <p:cNvSpPr/>
          <p:nvPr/>
        </p:nvSpPr>
        <p:spPr>
          <a:xfrm>
            <a:off x="8991600" y="4533751"/>
            <a:ext cx="609600" cy="80248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14400" y="1600200"/>
            <a:ext cx="55626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diff = num1 -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输出。</a:t>
            </a:r>
          </a:p>
        </p:txBody>
      </p:sp>
    </p:spTree>
    <p:extLst>
      <p:ext uri="{BB962C8B-B14F-4D97-AF65-F5344CB8AC3E}">
        <p14:creationId xmlns:p14="http://schemas.microsoft.com/office/powerpoint/2010/main" val="1498959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914400" y="4419600"/>
            <a:ext cx="5410200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输入测试用例并与预期结果进行比照。</a:t>
            </a:r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629400" y="1600200"/>
            <a:ext cx="4572000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 num1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+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num2;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29400" y="5715000"/>
            <a:ext cx="16764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输入</a:t>
            </a:r>
            <a:r>
              <a:rPr lang="en-US" altLang="zh-CN" sz="2800" dirty="0"/>
              <a:t>:2 3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9067800" y="5715000"/>
            <a:ext cx="14478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输出</a:t>
            </a:r>
            <a:r>
              <a:rPr lang="en-US" altLang="zh-CN" sz="2800" dirty="0"/>
              <a:t>:5</a:t>
            </a:r>
            <a:endParaRPr lang="zh-CN" altLang="en-US" sz="2800" dirty="0"/>
          </a:p>
        </p:txBody>
      </p:sp>
      <p:sp>
        <p:nvSpPr>
          <p:cNvPr id="8" name="矩形 7"/>
          <p:cNvSpPr/>
          <p:nvPr/>
        </p:nvSpPr>
        <p:spPr>
          <a:xfrm>
            <a:off x="914400" y="1600200"/>
            <a:ext cx="55626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diff = num1 -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输出。</a:t>
            </a:r>
          </a:p>
        </p:txBody>
      </p:sp>
      <p:sp>
        <p:nvSpPr>
          <p:cNvPr id="9" name="矩形 8"/>
          <p:cNvSpPr/>
          <p:nvPr/>
        </p:nvSpPr>
        <p:spPr>
          <a:xfrm>
            <a:off x="9768110" y="5253335"/>
            <a:ext cx="15856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</a:rPr>
              <a:t>答案错误</a:t>
            </a:r>
            <a:r>
              <a:rPr lang="en-US" altLang="zh-CN" sz="2400" b="1" dirty="0">
                <a:solidFill>
                  <a:srgbClr val="C00000"/>
                </a:solidFill>
              </a:rPr>
              <a:t>!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914400" y="5181600"/>
            <a:ext cx="5410200" cy="113992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若</a:t>
            </a:r>
            <a:r>
              <a:rPr lang="zh-CN" altLang="en-US" sz="2400" b="1" dirty="0">
                <a:solidFill>
                  <a:srgbClr val="C00000"/>
                </a:solidFill>
              </a:rPr>
              <a:t>输出结果与测试用例不同</a:t>
            </a:r>
            <a:r>
              <a:rPr lang="zh-CN" altLang="en-US" sz="2400" dirty="0"/>
              <a:t>，需要再次查看代码修改</a:t>
            </a:r>
            <a:r>
              <a:rPr lang="en-US" altLang="zh-CN" sz="2400" dirty="0"/>
              <a:t>bug 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347806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914400" y="1600200"/>
            <a:ext cx="5562600" cy="255454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1. </a:t>
            </a:r>
            <a:r>
              <a:rPr lang="zh-CN" altLang="en-US" sz="2000" dirty="0">
                <a:latin typeface="Consolas" panose="020B0609020204030204" pitchFamily="49" charset="0"/>
              </a:rPr>
              <a:t>定义 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 num1, num2; </a:t>
            </a:r>
            <a:r>
              <a:rPr lang="zh-CN" altLang="en-US" sz="2000" dirty="0">
                <a:latin typeface="Consolas" panose="020B0609020204030204" pitchFamily="49" charset="0"/>
              </a:rPr>
              <a:t>等待用户输入。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2. </a:t>
            </a:r>
            <a:r>
              <a:rPr lang="en-US" altLang="zh-CN" sz="2000" dirty="0" err="1"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latin typeface="Consolas" panose="020B0609020204030204" pitchFamily="49" charset="0"/>
              </a:rPr>
              <a:t> &gt;&gt; num1 &gt;&gt; num2;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3. </a:t>
            </a:r>
            <a:r>
              <a:rPr lang="zh-CN" altLang="en-US" sz="2000" dirty="0">
                <a:latin typeface="Consolas" panose="020B0609020204030204" pitchFamily="49" charset="0"/>
              </a:rPr>
              <a:t>定义并赋值 </a:t>
            </a:r>
            <a:r>
              <a:rPr lang="en-US" altLang="zh-CN" sz="2000" dirty="0">
                <a:latin typeface="Consolas" panose="020B0609020204030204" pitchFamily="49" charset="0"/>
              </a:rPr>
              <a:t>int diff = num1 - num2 ;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</a:rPr>
              <a:t>4. </a:t>
            </a:r>
            <a:r>
              <a:rPr lang="zh-CN" altLang="en-US" sz="2000" dirty="0">
                <a:latin typeface="Consolas" panose="020B0609020204030204" pitchFamily="49" charset="0"/>
              </a:rPr>
              <a:t>输出。</a:t>
            </a:r>
          </a:p>
        </p:txBody>
      </p:sp>
      <p:sp>
        <p:nvSpPr>
          <p:cNvPr id="3" name="矩形 2"/>
          <p:cNvSpPr/>
          <p:nvPr/>
        </p:nvSpPr>
        <p:spPr>
          <a:xfrm>
            <a:off x="914400" y="4495800"/>
            <a:ext cx="4953000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/>
              <a:t>输入测试用例并与预期结果进行比照。若</a:t>
            </a:r>
            <a:r>
              <a:rPr lang="zh-CN" altLang="en-US" sz="2400" b="1" dirty="0">
                <a:solidFill>
                  <a:srgbClr val="C00000"/>
                </a:solidFill>
              </a:rPr>
              <a:t>输出结果与测试用例不同</a:t>
            </a:r>
            <a:r>
              <a:rPr lang="zh-CN" altLang="en-US" sz="2400" dirty="0"/>
              <a:t>，需要再次查看代码修改</a:t>
            </a:r>
            <a:r>
              <a:rPr lang="en-US" altLang="zh-CN" sz="2400" dirty="0"/>
              <a:t>bug </a:t>
            </a:r>
            <a:endParaRPr lang="zh-CN" altLang="en-US" sz="2400" dirty="0"/>
          </a:p>
        </p:txBody>
      </p:sp>
      <p:sp>
        <p:nvSpPr>
          <p:cNvPr id="1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629400" y="1600200"/>
            <a:ext cx="4572000" cy="369331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383A42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std 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4078F2"/>
                </a:solidFill>
                <a:effectLst/>
                <a:latin typeface="Consolas" panose="020B0609020204030204" pitchFamily="49" charset="0"/>
              </a:rPr>
              <a:t>main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= num1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-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num2;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</a:t>
            </a:r>
            <a:r>
              <a:rPr lang="en-US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diff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629400" y="5715000"/>
            <a:ext cx="18288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输入</a:t>
            </a:r>
            <a:r>
              <a:rPr lang="en-US" altLang="zh-CN" sz="2800" dirty="0"/>
              <a:t>:2 3</a:t>
            </a:r>
            <a:endParaRPr lang="zh-CN" altLang="en-US" sz="2800" dirty="0"/>
          </a:p>
        </p:txBody>
      </p:sp>
      <p:sp>
        <p:nvSpPr>
          <p:cNvPr id="7" name="矩形 6"/>
          <p:cNvSpPr/>
          <p:nvPr/>
        </p:nvSpPr>
        <p:spPr>
          <a:xfrm>
            <a:off x="9067800" y="5715000"/>
            <a:ext cx="1752600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dirty="0"/>
              <a:t>输出</a:t>
            </a:r>
            <a:r>
              <a:rPr lang="en-US" altLang="zh-CN" sz="2800" dirty="0"/>
              <a:t>:-1</a:t>
            </a:r>
            <a:endParaRPr lang="zh-CN" altLang="en-US" sz="2800" dirty="0"/>
          </a:p>
        </p:txBody>
      </p:sp>
      <p:sp>
        <p:nvSpPr>
          <p:cNvPr id="4" name="上箭头 3"/>
          <p:cNvSpPr/>
          <p:nvPr/>
        </p:nvSpPr>
        <p:spPr>
          <a:xfrm>
            <a:off x="9829800" y="4143859"/>
            <a:ext cx="381000" cy="9906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99676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textbox 1420"/>
          <p:cNvSpPr/>
          <p:nvPr/>
        </p:nvSpPr>
        <p:spPr>
          <a:xfrm>
            <a:off x="773787" y="4833663"/>
            <a:ext cx="2743200" cy="1122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970522" y="1295400"/>
            <a:ext cx="5506478" cy="507831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1 </a:t>
            </a:r>
            <a:r>
              <a:rPr lang="zh-CN" altLang="en-US" b="1" dirty="0">
                <a:solidFill>
                  <a:srgbClr val="FF0000"/>
                </a:solidFill>
              </a:rPr>
              <a:t>提取有效信息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br>
              <a:rPr lang="zh-CN" altLang="en-US" dirty="0"/>
            </a:br>
            <a:r>
              <a:rPr lang="zh-CN" altLang="en-US" dirty="0"/>
              <a:t> 阅读题目或需求，找出关键点。</a:t>
            </a:r>
            <a:br>
              <a:rPr lang="zh-CN" altLang="en-US" dirty="0"/>
            </a:br>
            <a:r>
              <a:rPr lang="zh-CN" altLang="en-US" dirty="0"/>
              <a:t> 明确</a:t>
            </a:r>
            <a:r>
              <a:rPr lang="zh-CN" altLang="en-US" b="1" dirty="0"/>
              <a:t>输入</a:t>
            </a:r>
            <a:r>
              <a:rPr lang="zh-CN" altLang="en-US" dirty="0"/>
              <a:t>、处理过程和输出结果。</a:t>
            </a: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2 </a:t>
            </a:r>
            <a:r>
              <a:rPr lang="zh-CN" altLang="en-US" b="1" dirty="0">
                <a:solidFill>
                  <a:srgbClr val="FF0000"/>
                </a:solidFill>
              </a:rPr>
              <a:t>整理思路（写伪代码）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br>
              <a:rPr lang="zh-CN" altLang="en-US" dirty="0"/>
            </a:br>
            <a:r>
              <a:rPr lang="zh-CN" altLang="en-US" dirty="0"/>
              <a:t> 用简单的逻辑描述程序流程。</a:t>
            </a:r>
            <a:br>
              <a:rPr lang="zh-CN" altLang="en-US" dirty="0"/>
            </a:br>
            <a:r>
              <a:rPr lang="zh-CN" altLang="en-US" dirty="0"/>
              <a:t> 先不写正式代码，而是用自然语言或流程图表达。</a:t>
            </a:r>
            <a:r>
              <a:rPr lang="en-US" altLang="zh-CN" dirty="0"/>
              <a:t> </a:t>
            </a:r>
          </a:p>
          <a:p>
            <a:pPr>
              <a:lnSpc>
                <a:spcPct val="20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3 </a:t>
            </a:r>
            <a:r>
              <a:rPr lang="zh-CN" altLang="en-US" b="1" dirty="0">
                <a:solidFill>
                  <a:srgbClr val="FF0000"/>
                </a:solidFill>
              </a:rPr>
              <a:t>翻译成代码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br>
              <a:rPr lang="zh-CN" altLang="en-US" dirty="0"/>
            </a:br>
            <a:r>
              <a:rPr lang="zh-CN" altLang="en-US" dirty="0"/>
              <a:t> 将伪代码转换成 </a:t>
            </a:r>
            <a:r>
              <a:rPr lang="en-US" altLang="zh-CN" dirty="0"/>
              <a:t>C++ </a:t>
            </a:r>
            <a:r>
              <a:rPr lang="zh-CN" altLang="en-US" dirty="0"/>
              <a:t>代码。</a:t>
            </a:r>
            <a:br>
              <a:rPr lang="zh-CN" altLang="en-US" dirty="0"/>
            </a:br>
            <a:r>
              <a:rPr lang="zh-CN" altLang="en-US" dirty="0"/>
              <a:t> 确保变量、语法、逻辑正确。</a:t>
            </a:r>
          </a:p>
        </p:txBody>
      </p:sp>
      <p:sp>
        <p:nvSpPr>
          <p:cNvPr id="5" name="矩形 4"/>
          <p:cNvSpPr/>
          <p:nvPr/>
        </p:nvSpPr>
        <p:spPr>
          <a:xfrm>
            <a:off x="6553200" y="1295400"/>
            <a:ext cx="4832465" cy="38318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4 </a:t>
            </a:r>
            <a:r>
              <a:rPr lang="zh-CN" altLang="en-US" b="1" dirty="0">
                <a:solidFill>
                  <a:srgbClr val="FF0000"/>
                </a:solidFill>
              </a:rPr>
              <a:t>编译运行（检查语法错误）</a:t>
            </a:r>
            <a:br>
              <a:rPr lang="zh-CN" altLang="en-US" dirty="0"/>
            </a:br>
            <a:r>
              <a:rPr lang="zh-CN" altLang="en-US" dirty="0"/>
              <a:t> 运行代码，查看是否有报错。</a:t>
            </a:r>
            <a:br>
              <a:rPr lang="zh-CN" altLang="en-US" dirty="0"/>
            </a:br>
            <a:r>
              <a:rPr lang="zh-CN" altLang="en-US" dirty="0"/>
              <a:t> 如果有语法错误，根据提示修正。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5 </a:t>
            </a:r>
            <a:r>
              <a:rPr lang="zh-CN" altLang="en-US" b="1" dirty="0">
                <a:solidFill>
                  <a:srgbClr val="FF0000"/>
                </a:solidFill>
              </a:rPr>
              <a:t>输入测试数据，验证结果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br>
              <a:rPr lang="zh-CN" altLang="en-US" dirty="0"/>
            </a:br>
            <a:r>
              <a:rPr lang="zh-CN" altLang="en-US" dirty="0"/>
              <a:t> 运行程序，输入不同的测试数据。</a:t>
            </a:r>
            <a:br>
              <a:rPr lang="zh-CN" altLang="en-US" dirty="0"/>
            </a:br>
            <a:r>
              <a:rPr lang="zh-CN" altLang="en-US" dirty="0"/>
              <a:t> 检查输出是否符合预期。</a:t>
            </a:r>
          </a:p>
          <a:p>
            <a:pPr>
              <a:lnSpc>
                <a:spcPct val="150000"/>
              </a:lnSpc>
            </a:pPr>
            <a:r>
              <a:rPr lang="en-US" altLang="zh-CN" b="1" dirty="0">
                <a:solidFill>
                  <a:srgbClr val="FF0000"/>
                </a:solidFill>
              </a:rPr>
              <a:t>6 </a:t>
            </a:r>
            <a:r>
              <a:rPr lang="zh-CN" altLang="en-US" b="1" dirty="0">
                <a:solidFill>
                  <a:srgbClr val="FF0000"/>
                </a:solidFill>
              </a:rPr>
              <a:t>修正错误（调试 </a:t>
            </a:r>
            <a:r>
              <a:rPr lang="en-US" altLang="zh-CN" b="1" dirty="0">
                <a:solidFill>
                  <a:srgbClr val="FF0000"/>
                </a:solidFill>
              </a:rPr>
              <a:t>Bug</a:t>
            </a:r>
            <a:r>
              <a:rPr lang="zh-CN" altLang="en-US" b="1" dirty="0">
                <a:solidFill>
                  <a:srgbClr val="FF0000"/>
                </a:solidFill>
              </a:rPr>
              <a:t>）</a:t>
            </a:r>
            <a:r>
              <a:rPr lang="zh-CN" altLang="en-US" dirty="0">
                <a:solidFill>
                  <a:srgbClr val="FF0000"/>
                </a:solidFill>
              </a:rPr>
              <a:t> </a:t>
            </a:r>
            <a:br>
              <a:rPr lang="zh-CN" altLang="en-US" dirty="0"/>
            </a:br>
            <a:r>
              <a:rPr lang="zh-CN" altLang="en-US" dirty="0"/>
              <a:t> 若结果不正确，分析代码问题。</a:t>
            </a:r>
            <a:br>
              <a:rPr lang="zh-CN" altLang="en-US" dirty="0"/>
            </a:br>
            <a:r>
              <a:rPr lang="zh-CN" altLang="en-US" dirty="0"/>
              <a:t> 修改代码并重新测试，直到结果正确。</a:t>
            </a: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编程步骤</a:t>
            </a:r>
          </a:p>
        </p:txBody>
      </p:sp>
    </p:spTree>
    <p:extLst>
      <p:ext uri="{BB962C8B-B14F-4D97-AF65-F5344CB8AC3E}">
        <p14:creationId xmlns:p14="http://schemas.microsoft.com/office/powerpoint/2010/main" val="2490906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/>
              <p:nvPr/>
            </p:nvSpPr>
            <p:spPr>
              <a:xfrm>
                <a:off x="1219200" y="1371600"/>
                <a:ext cx="9753600" cy="4849148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P20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2-5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苹果采购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)</a:t>
                </a:r>
                <a:endParaRPr lang="zh-CN" altLang="en-US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现在需要采购一些苹果，每名同学都可以分到固定数量的苹果，并且已经知道了同学的数量，请问需要采购多少个苹果？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输入两个不超过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正整数，分别表示每人分到的数量和同学的人数。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输出格式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一个整数，表示答案。保证输入和答案都在 </a:t>
                </a:r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int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范围内的非负整数。</a:t>
                </a:r>
                <a:endParaRPr lang="en-US" altLang="zh-CN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a typeface="微软雅黑" panose="020B0503020204020204" pitchFamily="34" charset="-122"/>
                  </a:rPr>
                  <a:t>样例输入</a:t>
                </a:r>
                <a:endParaRPr lang="en-US" altLang="zh-CN" sz="2000" b="1" dirty="0"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>
                    <a:solidFill>
                      <a:srgbClr val="000000"/>
                    </a:solidFill>
                  </a:rPr>
                  <a:t>5 3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solidFill>
                      <a:srgbClr val="000000"/>
                    </a:solidFill>
                  </a:rPr>
                  <a:t>样例输出</a:t>
                </a:r>
                <a:endParaRPr lang="en-US" altLang="zh-CN" sz="2000" b="1" dirty="0">
                  <a:solidFill>
                    <a:srgbClr val="000000"/>
                  </a:solidFill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1800" dirty="0">
                    <a:solidFill>
                      <a:srgbClr val="000000"/>
                    </a:solidFill>
                  </a:rPr>
                  <a:t>15</a:t>
                </a:r>
                <a:endParaRPr lang="zh-CN" altLang="en-US" sz="1800" dirty="0">
                  <a:solidFill>
                    <a:srgbClr val="000000"/>
                  </a:solidFill>
                </a:endParaRP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1371600"/>
                <a:ext cx="9753600" cy="4849148"/>
              </a:xfrm>
              <a:prstGeom prst="rect">
                <a:avLst/>
              </a:prstGeom>
              <a:blipFill>
                <a:blip r:embed="rId2"/>
                <a:stretch>
                  <a:fillRect l="-625" b="-138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631102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/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P20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2-5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苹果采购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)</a:t>
                </a:r>
                <a:endParaRPr lang="zh-CN" altLang="en-US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现在需要采购一些苹果，每名同学都可以分到固定数量的苹果，并且已经知道了同学的数量，请问需要采购多少个苹果？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输入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两个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正整数，分别表示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每人分到的数量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和同学的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人数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blipFill>
                <a:blip r:embed="rId2"/>
                <a:stretch>
                  <a:fillRect l="-688" b="-3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814DE5E3-9EBE-8E78-933A-9D6D482295CD}"/>
              </a:ext>
            </a:extLst>
          </p:cNvPr>
          <p:cNvSpPr txBox="1"/>
          <p:nvPr/>
        </p:nvSpPr>
        <p:spPr>
          <a:xfrm>
            <a:off x="1218457" y="3694020"/>
            <a:ext cx="9753600" cy="924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1.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准备变量，用来存放需要输入的数据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题干要求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需要输入几个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数据，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就要定义多少个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变量！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7A35B9-79F8-A8AC-77AD-5F5A32753648}"/>
              </a:ext>
            </a:extLst>
          </p:cNvPr>
          <p:cNvSpPr txBox="1"/>
          <p:nvPr/>
        </p:nvSpPr>
        <p:spPr>
          <a:xfrm>
            <a:off x="1218456" y="4793756"/>
            <a:ext cx="9753599" cy="154401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准备两个变量，用来存放我们要输入的信息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因为具体数字是通过键盘输入的，所以变量不用赋值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t;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存放每人分到的数量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
int n;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同学的人数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8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/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P20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2-5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苹果采购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)</a:t>
                </a:r>
                <a:endParaRPr lang="zh-CN" altLang="en-US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现在需要采购一些苹果，每名同学都可以分到固定数量的苹果，并且已经知道了同学的数量，请问需要采购多少个苹果？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输入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两个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正整数，分别表示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每人分到的数量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和同学的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人数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blipFill>
                <a:blip r:embed="rId2"/>
                <a:stretch>
                  <a:fillRect l="-688" b="-3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814DE5E3-9EBE-8E78-933A-9D6D482295CD}"/>
              </a:ext>
            </a:extLst>
          </p:cNvPr>
          <p:cNvSpPr txBox="1"/>
          <p:nvPr/>
        </p:nvSpPr>
        <p:spPr>
          <a:xfrm>
            <a:off x="1218457" y="3733800"/>
            <a:ext cx="9753600" cy="9240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a typeface="微软雅黑" panose="020B0503020204020204" pitchFamily="34" charset="-122"/>
              </a:rPr>
              <a:t>2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ea typeface="微软雅黑" panose="020B0503020204020204" pitchFamily="34" charset="-122"/>
              </a:rPr>
              <a:t>使用 </a:t>
            </a:r>
            <a:r>
              <a:rPr lang="en-US" altLang="zh-CN" sz="2000" b="1" dirty="0" err="1"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a typeface="微软雅黑" panose="020B0503020204020204" pitchFamily="34" charset="-122"/>
              </a:rPr>
              <a:t>来接收用户的输入。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将通过键盘输入的数据存放在刚刚我们定义好的变量中。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7A35B9-79F8-A8AC-77AD-5F5A32753648}"/>
              </a:ext>
            </a:extLst>
          </p:cNvPr>
          <p:cNvSpPr txBox="1"/>
          <p:nvPr/>
        </p:nvSpPr>
        <p:spPr>
          <a:xfrm>
            <a:off x="1218456" y="4921331"/>
            <a:ext cx="9753599" cy="117468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使用 </a:t>
            </a:r>
            <a:r>
              <a:rPr lang="en-US" altLang="zh-CN" sz="2000" dirty="0" err="1">
                <a:solidFill>
                  <a:srgbClr val="008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来接收用户的输入。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程序会在这里暂停，等待你输入两个数字。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&gt;&gt; t &gt;&gt; n; 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9177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/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题目描述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(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书本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P20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页 例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2-5 </a:t>
                </a: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苹果采购 </a:t>
                </a:r>
                <a:r>
                  <a:rPr lang="en-US" altLang="zh-CN" sz="2000" b="1" dirty="0">
                    <a:effectLst/>
                    <a:ea typeface="微软雅黑" panose="020B0503020204020204" pitchFamily="34" charset="-122"/>
                  </a:rPr>
                  <a:t>)</a:t>
                </a:r>
                <a:endParaRPr lang="zh-CN" altLang="en-US" sz="2000" b="1" dirty="0">
                  <a:effectLst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现在需要采购一些苹果，每名同学都可以分到固定数量的苹果，并且已经知道了同学的数量，请问需要采购多少个苹果？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effectLst/>
                    <a:ea typeface="微软雅黑" panose="020B0503020204020204" pitchFamily="34" charset="-122"/>
                  </a:rPr>
                  <a:t>输入格式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输入</a:t>
                </a:r>
                <a:r>
                  <a:rPr lang="zh-CN" altLang="en-US" b="1" dirty="0">
                    <a:solidFill>
                      <a:srgbClr val="C00000"/>
                    </a:solidFill>
                    <a:effectLst/>
                    <a:ea typeface="微软雅黑" panose="020B0503020204020204" pitchFamily="34" charset="-122"/>
                  </a:rPr>
                  <a:t>两个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不超过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sSup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10</m:t>
                        </m:r>
                      </m:e>
                      <m:sup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9</m:t>
                        </m:r>
                      </m:sup>
                    </m:sSup>
                  </m:oMath>
                </a14:m>
                <a:r>
                  <a:rPr lang="en-US" altLang="zh-CN" dirty="0">
                    <a:effectLst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正整数，分别表示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每人分到的数量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和同学的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ea typeface="微软雅黑" panose="020B0503020204020204" pitchFamily="34" charset="-122"/>
                  </a:rPr>
                  <a:t>人数</a:t>
                </a:r>
                <a:r>
                  <a:rPr lang="zh-CN" altLang="en-US" dirty="0">
                    <a:effectLst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3" name="文本框 2">
                <a:extLst>
                  <a:ext uri="{FF2B5EF4-FFF2-40B4-BE49-F238E27FC236}">
                    <a16:creationId xmlns:a16="http://schemas.microsoft.com/office/drawing/2014/main" id="{8B8E92EE-C0F7-947A-E988-87431FF90A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8457" y="1312484"/>
                <a:ext cx="9753600" cy="2223044"/>
              </a:xfrm>
              <a:prstGeom prst="rect">
                <a:avLst/>
              </a:prstGeom>
              <a:blipFill>
                <a:blip r:embed="rId2"/>
                <a:stretch>
                  <a:fillRect l="-688" b="-328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文本框 3">
            <a:extLst>
              <a:ext uri="{FF2B5EF4-FFF2-40B4-BE49-F238E27FC236}">
                <a16:creationId xmlns:a16="http://schemas.microsoft.com/office/drawing/2014/main" id="{814DE5E3-9EBE-8E78-933A-9D6D482295CD}"/>
              </a:ext>
            </a:extLst>
          </p:cNvPr>
          <p:cNvSpPr txBox="1"/>
          <p:nvPr/>
        </p:nvSpPr>
        <p:spPr>
          <a:xfrm>
            <a:off x="1218457" y="3733800"/>
            <a:ext cx="9753600" cy="92403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3.</a:t>
            </a:r>
            <a:r>
              <a:rPr lang="zh-CN" altLang="en-US" sz="2000" b="1" dirty="0">
                <a:ea typeface="微软雅黑" panose="020B0503020204020204" pitchFamily="34" charset="-122"/>
              </a:rPr>
              <a:t>通过变量来对答案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进行计算</a:t>
            </a:r>
            <a:r>
              <a:rPr lang="zh-CN" altLang="en-US" sz="2000" b="1" dirty="0">
                <a:ea typeface="微软雅黑" panose="020B0503020204020204" pitchFamily="34" charset="-122"/>
              </a:rPr>
              <a:t>。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当输入完毕后，这时变量就已经装好了你输入的数据，就可以进行计算了。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7A35B9-79F8-A8AC-77AD-5F5A32753648}"/>
              </a:ext>
            </a:extLst>
          </p:cNvPr>
          <p:cNvSpPr txBox="1"/>
          <p:nvPr/>
        </p:nvSpPr>
        <p:spPr>
          <a:xfrm>
            <a:off x="1218456" y="4921331"/>
            <a:ext cx="9753599" cy="117468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当输入完毕并按下回车后，程序会继续执行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此时两个变量已经装好了你输入的值，便通过这两个变量来进行计算苹果总数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int apples = t * n; 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9399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8B8E92EE-C0F7-947A-E988-87431FF90AC9}"/>
              </a:ext>
            </a:extLst>
          </p:cNvPr>
          <p:cNvSpPr txBox="1"/>
          <p:nvPr/>
        </p:nvSpPr>
        <p:spPr>
          <a:xfrm>
            <a:off x="1218457" y="1312484"/>
            <a:ext cx="9753600" cy="225786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题目描述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书本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P20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页 例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2-5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苹果采购 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)</a:t>
            </a:r>
            <a:endParaRPr lang="zh-CN" altLang="en-US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现在需要采购一些苹果，每名同学都可以分到固定数量的苹果，并且已经知道了同学的数量，请问需要采购多少个苹果？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输出格式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一个整数，表示答案。保证输入和答案都在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int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范围内的非负整数。</a:t>
            </a:r>
            <a:endParaRPr lang="en-US" altLang="zh-CN" dirty="0">
              <a:effectLst/>
              <a:ea typeface="微软雅黑" panose="020B0503020204020204" pitchFamily="3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4DE5E3-9EBE-8E78-933A-9D6D482295CD}"/>
              </a:ext>
            </a:extLst>
          </p:cNvPr>
          <p:cNvSpPr txBox="1"/>
          <p:nvPr/>
        </p:nvSpPr>
        <p:spPr>
          <a:xfrm>
            <a:off x="1218457" y="3733800"/>
            <a:ext cx="9753600" cy="9240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>
                <a:ea typeface="微软雅黑" panose="020B0503020204020204" pitchFamily="34" charset="-122"/>
              </a:rPr>
              <a:t>5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.</a:t>
            </a:r>
            <a:r>
              <a:rPr lang="zh-CN" altLang="en-US" sz="2000" b="1" dirty="0">
                <a:ea typeface="微软雅黑" panose="020B0503020204020204" pitchFamily="34" charset="-122"/>
              </a:rPr>
              <a:t>输出。</a:t>
            </a:r>
            <a:endParaRPr lang="en-US" altLang="zh-CN" sz="2000" b="1" dirty="0"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ea typeface="微软雅黑" panose="020B0503020204020204" pitchFamily="34" charset="-122"/>
              </a:rPr>
              <a:t>已经计算完成了，用 </a:t>
            </a:r>
            <a:r>
              <a:rPr lang="en-US" altLang="zh-CN" dirty="0" err="1">
                <a:ea typeface="微软雅黑" panose="020B0503020204020204" pitchFamily="34" charset="-122"/>
              </a:rPr>
              <a:t>cout</a:t>
            </a:r>
            <a:r>
              <a:rPr lang="en-US" altLang="zh-CN" dirty="0"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a typeface="微软雅黑" panose="020B0503020204020204" pitchFamily="34" charset="-122"/>
              </a:rPr>
              <a:t>输出最终的计算结果即可。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A7A35B9-79F8-A8AC-77AD-5F5A32753648}"/>
              </a:ext>
            </a:extLst>
          </p:cNvPr>
          <p:cNvSpPr txBox="1"/>
          <p:nvPr/>
        </p:nvSpPr>
        <p:spPr>
          <a:xfrm>
            <a:off x="1218457" y="5105400"/>
            <a:ext cx="9753599" cy="49757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&lt;&lt; apples; </a:t>
            </a:r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8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D1DE68-D7F3-3AA1-0383-A809FA762926}"/>
              </a:ext>
            </a:extLst>
          </p:cNvPr>
          <p:cNvSpPr txBox="1"/>
          <p:nvPr/>
        </p:nvSpPr>
        <p:spPr>
          <a:xfrm>
            <a:off x="1056762" y="1292798"/>
            <a:ext cx="9829799" cy="1422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题目总结：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我们不再编写只能计算固定数字（如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5*3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）的“死”程序。通过引入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，我们的程序变成了一个通用的程序，根据用户运行时提供的任何数字，计算出相应的结果。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88F75248-646B-386C-9954-354306E9B07D}"/>
              </a:ext>
            </a:extLst>
          </p:cNvPr>
          <p:cNvSpPr txBox="1"/>
          <p:nvPr/>
        </p:nvSpPr>
        <p:spPr>
          <a:xfrm>
            <a:off x="1056762" y="2894338"/>
            <a:ext cx="9844667" cy="3427413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highlight>
                  <a:srgbClr val="FFFF00"/>
                </a:highlight>
                <a:ea typeface="微软雅黑" panose="020B0503020204020204" pitchFamily="34" charset="-122"/>
              </a:rPr>
              <a:t>程序题目的基本三步结构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：</a:t>
            </a:r>
            <a:r>
              <a:rPr lang="zh-CN" altLang="en-US" sz="2000" dirty="0">
                <a:ea typeface="微软雅黑" panose="020B0503020204020204" pitchFamily="34" charset="-122"/>
                <a:sym typeface="Wingdings" panose="05000000000000000000" pitchFamily="2" charset="2"/>
              </a:rPr>
              <a:t>（重要，请记在</a:t>
            </a:r>
            <a:r>
              <a:rPr lang="en-US" altLang="zh-CN" sz="2000" dirty="0">
                <a:ea typeface="微软雅黑" panose="020B0503020204020204" pitchFamily="34" charset="-122"/>
                <a:sym typeface="Wingdings" panose="05000000000000000000" pitchFamily="2" charset="2"/>
              </a:rPr>
              <a:t>P20</a:t>
            </a:r>
            <a:r>
              <a:rPr lang="zh-CN" altLang="en-US" sz="2000" dirty="0">
                <a:ea typeface="微软雅黑" panose="020B0503020204020204" pitchFamily="34" charset="-122"/>
                <a:sym typeface="Wingdings" panose="05000000000000000000" pitchFamily="2" charset="2"/>
              </a:rPr>
              <a:t>页</a:t>
            </a:r>
            <a:r>
              <a:rPr lang="en-US" altLang="zh-CN" sz="2000" dirty="0">
                <a:ea typeface="微软雅黑" panose="020B0503020204020204" pitchFamily="34" charset="-122"/>
                <a:sym typeface="Wingdings" panose="05000000000000000000" pitchFamily="2" charset="2"/>
              </a:rPr>
              <a:t>2.2</a:t>
            </a:r>
            <a:r>
              <a:rPr lang="zh-CN" altLang="en-US" sz="2000" dirty="0">
                <a:ea typeface="微软雅黑" panose="020B0503020204020204" pitchFamily="34" charset="-122"/>
                <a:sym typeface="Wingdings" panose="05000000000000000000" pitchFamily="2" charset="2"/>
              </a:rPr>
              <a:t>变量的输入与输出这里）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输入：定义变量，通过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从外部世界获取所需的数据装在变量中。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处理：利用获取的数据进行计算或逻辑判断等（本例中是乘法运算）。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输出：根据题目要求通过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 将处理结果展示给用户。 </a:t>
            </a:r>
            <a:endParaRPr lang="en-US" altLang="zh-CN" sz="2000" b="1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a typeface="微软雅黑" panose="020B0503020204020204" pitchFamily="34" charset="-122"/>
              </a:rPr>
              <a:t>我们以后</a:t>
            </a:r>
            <a:r>
              <a:rPr lang="zh-CN" altLang="en-US" sz="2000" dirty="0">
                <a:effectLst/>
                <a:ea typeface="微软雅黑" panose="020B0503020204020204" pitchFamily="34" charset="-122"/>
              </a:rPr>
              <a:t>几乎所有复杂的程序，都可以看作是这三个步骤的扩展和组合。之后实践了更多的题目后，我们还会详细的去总结讲解如何去一步步完成编程题目。</a:t>
            </a:r>
          </a:p>
        </p:txBody>
      </p:sp>
    </p:spTree>
    <p:extLst>
      <p:ext uri="{BB962C8B-B14F-4D97-AF65-F5344CB8AC3E}">
        <p14:creationId xmlns:p14="http://schemas.microsoft.com/office/powerpoint/2010/main" val="3962111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D1DE68-D7F3-3AA1-0383-A809FA762926}"/>
              </a:ext>
            </a:extLst>
          </p:cNvPr>
          <p:cNvSpPr txBox="1"/>
          <p:nvPr/>
        </p:nvSpPr>
        <p:spPr>
          <a:xfrm>
            <a:off x="1066799" y="1524000"/>
            <a:ext cx="9829799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b="1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4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400" b="1" dirty="0">
                <a:effectLst/>
                <a:ea typeface="微软雅黑" panose="020B0503020204020204" pitchFamily="34" charset="-122"/>
              </a:rPr>
              <a:t>总结：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9947FF55-42C5-50FB-6EC7-A54DFB7BC74A}"/>
              </a:ext>
            </a:extLst>
          </p:cNvPr>
          <p:cNvSpPr txBox="1"/>
          <p:nvPr/>
        </p:nvSpPr>
        <p:spPr>
          <a:xfrm>
            <a:off x="1056391" y="2438400"/>
            <a:ext cx="9829798" cy="38902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作用：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中负责输入的工具，它的任务就是从键盘等输入设备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读取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或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接收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数据，并把这些数据存放到我们指定的变量中。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语法与方向：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变量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1 &gt;&gt; </a:t>
            </a:r>
            <a:r>
              <a:rPr lang="zh-CN" altLang="en-US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变量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2;</a:t>
            </a:r>
            <a:endParaRPr lang="zh-CN" altLang="en-US" dirty="0">
              <a:effectLst/>
              <a:ea typeface="微软雅黑" panose="020B0503020204020204" pitchFamily="34" charset="-122"/>
            </a:endParaRP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一定要记住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&gt;&gt;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这个符号，它叫“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提取运算符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”。你可以把它想象成一个数据流动的箭头，表示数据从左边的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键盘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 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流向右边的变量。这和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&lt;&lt; ...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的方向正好相反，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&lt;&lt;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是把变量里的数据流向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cout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屏幕</a:t>
            </a:r>
            <a:r>
              <a:rPr lang="en-US" altLang="zh-CN" dirty="0">
                <a:effectLst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201566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D1DE68-D7F3-3AA1-0383-A809FA762926}"/>
              </a:ext>
            </a:extLst>
          </p:cNvPr>
          <p:cNvSpPr txBox="1"/>
          <p:nvPr/>
        </p:nvSpPr>
        <p:spPr>
          <a:xfrm>
            <a:off x="1143000" y="1447800"/>
            <a:ext cx="9829799" cy="5035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如何分割数据：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B987AF21-4F7F-796D-7686-F65CF0A5F498}"/>
              </a:ext>
            </a:extLst>
          </p:cNvPr>
          <p:cNvSpPr txBox="1"/>
          <p:nvPr/>
        </p:nvSpPr>
        <p:spPr>
          <a:xfrm>
            <a:off x="1143000" y="2133600"/>
            <a:ext cx="9829799" cy="420185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当你需要一次性输入多个数据时，比如 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a &gt;&gt; b;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是怎么知道哪个数字给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，哪个数字给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的呢？</a:t>
            </a:r>
          </a:p>
          <a:p>
            <a:pPr>
              <a:lnSpc>
                <a:spcPct val="150000"/>
              </a:lnSpc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答案是：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使用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空白字符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来作为数据的分隔符。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什么是空白字符？ </a:t>
            </a:r>
            <a:r>
              <a:rPr lang="zh-CN" altLang="en-US" b="1" dirty="0">
                <a:effectLst/>
                <a:ea typeface="微软雅黑" panose="020B0503020204020204" pitchFamily="34" charset="-122"/>
              </a:rPr>
              <a:t>空格键，回车键 </a:t>
            </a:r>
            <a:endParaRPr lang="en-US" altLang="zh-CN" b="1" dirty="0">
              <a:ea typeface="微软雅黑" panose="020B0503020204020204" pitchFamily="34" charset="-122"/>
            </a:endParaRP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这意味着什么？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5 3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然后按回车，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读到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，遇到空格，知道第一个数结束了，于是把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；接着读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，遇到回车，知道第二个数结束了，于是把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然后按回车，再输入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然后按回车，效果完全一样！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读到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，遇到回车，把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a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；然后它会继续等待，直到你输入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并再次回车，它才把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给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b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。</a:t>
            </a:r>
          </a:p>
          <a:p>
            <a:pPr marL="800100" lvl="1" indent="-342900">
              <a:lnSpc>
                <a:spcPct val="150000"/>
              </a:lnSpc>
              <a:buClr>
                <a:srgbClr val="000000"/>
              </a:buClr>
              <a:buFont typeface="+mj-lt"/>
              <a:buAutoNum type="arabicPeriod"/>
            </a:pPr>
            <a:r>
              <a:rPr lang="zh-CN" altLang="en-US" dirty="0">
                <a:effectLst/>
                <a:ea typeface="微软雅黑" panose="020B0503020204020204" pitchFamily="34" charset="-122"/>
              </a:rPr>
              <a:t>输入一堆空格 </a:t>
            </a:r>
            <a:r>
              <a:rPr lang="en-US" altLang="zh-CN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5      3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也是一样的，</a:t>
            </a:r>
            <a:r>
              <a:rPr lang="en-US" altLang="zh-CN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ea typeface="微软雅黑" panose="020B0503020204020204" pitchFamily="34" charset="-122"/>
              </a:rPr>
              <a:t> 会忽略掉多余的空白字符。</a:t>
            </a:r>
          </a:p>
        </p:txBody>
      </p:sp>
    </p:spTree>
    <p:extLst>
      <p:ext uri="{BB962C8B-B14F-4D97-AF65-F5344CB8AC3E}">
        <p14:creationId xmlns:p14="http://schemas.microsoft.com/office/powerpoint/2010/main" val="1750394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输入与输出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7D1DE68-D7F3-3AA1-0383-A809FA762926}"/>
              </a:ext>
            </a:extLst>
          </p:cNvPr>
          <p:cNvSpPr txBox="1"/>
          <p:nvPr/>
        </p:nvSpPr>
        <p:spPr>
          <a:xfrm>
            <a:off x="1169019" y="1664689"/>
            <a:ext cx="9829799" cy="5035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b="1" dirty="0" err="1"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effectLst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ea typeface="微软雅黑" panose="020B0503020204020204" pitchFamily="34" charset="-122"/>
              </a:rPr>
              <a:t>的链式输入：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FC7E6E6-EDF1-40C3-763E-54FBB7F3C007}"/>
              </a:ext>
            </a:extLst>
          </p:cNvPr>
          <p:cNvSpPr txBox="1"/>
          <p:nvPr/>
        </p:nvSpPr>
        <p:spPr>
          <a:xfrm>
            <a:off x="1142999" y="2667000"/>
            <a:ext cx="9829799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我们可以把多个输入写在一行，形成“链式”结构： </a:t>
            </a:r>
            <a:r>
              <a:rPr lang="en-US" altLang="zh-CN" sz="2000" dirty="0" err="1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ea typeface="微软雅黑" panose="020B0503020204020204" pitchFamily="34" charset="-122"/>
              </a:rPr>
              <a:t> &gt;&gt; a &gt;&gt; b &gt;&gt; c;</a:t>
            </a:r>
            <a:endParaRPr lang="zh-CN" altLang="en-US" sz="2000" dirty="0">
              <a:effectLst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ea typeface="微软雅黑" panose="020B0503020204020204" pitchFamily="34" charset="-122"/>
              </a:rPr>
              <a:t>这和分开写三行是等价的：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A0DDB14-7025-952E-DC9C-76BADBDDFA93}"/>
              </a:ext>
            </a:extLst>
          </p:cNvPr>
          <p:cNvSpPr txBox="1"/>
          <p:nvPr/>
        </p:nvSpPr>
        <p:spPr>
          <a:xfrm>
            <a:off x="1142999" y="4038600"/>
            <a:ext cx="9829798" cy="105157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it-IT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cin &gt;&gt; a;
cin &gt;&gt; b;
cin &gt;&gt; c;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67A093-25D3-CE76-6129-DC643E1827B7}"/>
              </a:ext>
            </a:extLst>
          </p:cNvPr>
          <p:cNvSpPr txBox="1"/>
          <p:nvPr/>
        </p:nvSpPr>
        <p:spPr>
          <a:xfrm>
            <a:off x="2971800" y="5638800"/>
            <a:ext cx="5715000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链式写法更简洁，是更常用的风格。</a:t>
            </a:r>
          </a:p>
        </p:txBody>
      </p:sp>
    </p:spTree>
    <p:extLst>
      <p:ext uri="{BB962C8B-B14F-4D97-AF65-F5344CB8AC3E}">
        <p14:creationId xmlns:p14="http://schemas.microsoft.com/office/powerpoint/2010/main" val="2508111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8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4294967295"/>
          </p:nvPr>
        </p:nvSpPr>
        <p:spPr>
          <a:xfrm>
            <a:off x="3505200" y="3200400"/>
            <a:ext cx="507206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86360" indent="0" algn="ctr">
              <a:lnSpc>
                <a:spcPct val="100000"/>
              </a:lnSpc>
              <a:spcBef>
                <a:spcPts val="100"/>
              </a:spcBef>
              <a:buNone/>
            </a:pPr>
            <a:r>
              <a:rPr lang="zh-CN" altLang="en-US" sz="3600" b="1" dirty="0">
                <a:latin typeface="Consolas" panose="020B0609020204030204" pitchFamily="49" charset="0"/>
              </a:rPr>
              <a:t>流程图</a:t>
            </a:r>
            <a:endParaRPr lang="en-GB" sz="3600" b="1" dirty="0">
              <a:latin typeface="Consolas" panose="020B0609020204030204" pitchFamily="49" charset="0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02670610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textbox 1420"/>
          <p:cNvSpPr/>
          <p:nvPr/>
        </p:nvSpPr>
        <p:spPr>
          <a:xfrm>
            <a:off x="773787" y="4833663"/>
            <a:ext cx="2743200" cy="1122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800" dirty="0"/>
          </a:p>
        </p:txBody>
      </p:sp>
      <p:sp>
        <p:nvSpPr>
          <p:cNvPr id="4" name="矩形 3"/>
          <p:cNvSpPr/>
          <p:nvPr/>
        </p:nvSpPr>
        <p:spPr>
          <a:xfrm>
            <a:off x="914400" y="2146482"/>
            <a:ext cx="10287000" cy="254768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现在我们需要处理的程序越来越复杂了。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如果我们完全用文字来表达某个事务的流程的话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虽然能确切的表达某个处理流程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但是一眼望过去都是文字</a:t>
            </a:r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, 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看起来不是特别直观</a:t>
            </a:r>
            <a:endParaRPr lang="en-US" altLang="zh-CN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流程图</a:t>
            </a:r>
          </a:p>
        </p:txBody>
      </p:sp>
      <p:sp>
        <p:nvSpPr>
          <p:cNvPr id="2" name="矩形 1"/>
          <p:cNvSpPr/>
          <p:nvPr/>
        </p:nvSpPr>
        <p:spPr>
          <a:xfrm>
            <a:off x="1981200" y="5029200"/>
            <a:ext cx="8458200" cy="58105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而我们这时就可以使用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流程图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这种非常</a:t>
            </a:r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直观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的流程表达方法</a:t>
            </a:r>
          </a:p>
        </p:txBody>
      </p:sp>
    </p:spTree>
    <p:extLst>
      <p:ext uri="{BB962C8B-B14F-4D97-AF65-F5344CB8AC3E}">
        <p14:creationId xmlns:p14="http://schemas.microsoft.com/office/powerpoint/2010/main" val="869865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0" name="textbox 1420"/>
          <p:cNvSpPr/>
          <p:nvPr/>
        </p:nvSpPr>
        <p:spPr>
          <a:xfrm>
            <a:off x="773787" y="4833663"/>
            <a:ext cx="2743200" cy="11226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1800" dirty="0"/>
          </a:p>
        </p:txBody>
      </p: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cs typeface="微软雅黑"/>
              </a:rPr>
              <a:t>流程图</a:t>
            </a:r>
          </a:p>
        </p:txBody>
      </p:sp>
      <p:pic>
        <p:nvPicPr>
          <p:cNvPr id="6" name="Picture 4" descr="https://b0.bdstatic.com/c958d1423b8b75f7281fa760b8b5947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114212"/>
            <a:ext cx="3651790" cy="5162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矩形 1"/>
          <p:cNvSpPr/>
          <p:nvPr/>
        </p:nvSpPr>
        <p:spPr>
          <a:xfrm>
            <a:off x="1219200" y="3429000"/>
            <a:ext cx="4800600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右图是一个餐饮服务工作流程图 看起来就非常清晰直观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8897604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8" name="group 98"/>
          <p:cNvGrpSpPr/>
          <p:nvPr/>
        </p:nvGrpSpPr>
        <p:grpSpPr>
          <a:xfrm rot="21600000">
            <a:off x="8382000" y="2209800"/>
            <a:ext cx="1847177" cy="3129476"/>
            <a:chOff x="0" y="0"/>
            <a:chExt cx="1847177" cy="3129476"/>
          </a:xfrm>
        </p:grpSpPr>
        <p:pic>
          <p:nvPicPr>
            <p:cNvPr id="1450" name="picture 145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 rot="21600000">
              <a:off x="0" y="0"/>
              <a:ext cx="1847177" cy="3129476"/>
            </a:xfrm>
            <a:prstGeom prst="rect">
              <a:avLst/>
            </a:prstGeom>
          </p:spPr>
        </p:pic>
        <p:sp>
          <p:nvSpPr>
            <p:cNvPr id="1452" name="textbox 1452"/>
            <p:cNvSpPr/>
            <p:nvPr/>
          </p:nvSpPr>
          <p:spPr>
            <a:xfrm>
              <a:off x="-12700" y="-12700"/>
              <a:ext cx="1872614" cy="32004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2000"/>
                </a:lnSpc>
              </a:pPr>
              <a:endParaRPr lang="en-US" altLang="en-US" sz="1000" dirty="0"/>
            </a:p>
            <a:p>
              <a:pPr marL="476250" algn="l" rtl="0" eaLnBrk="0">
                <a:lnSpc>
                  <a:spcPct val="90000"/>
                </a:lnSpc>
                <a:spcBef>
                  <a:spcPts val="0"/>
                </a:spcBef>
              </a:pPr>
              <a:r>
                <a:rPr sz="36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处理</a:t>
              </a:r>
              <a:endParaRPr lang="en-US" altLang="en-US" sz="3600" dirty="0"/>
            </a:p>
          </p:txBody>
        </p:sp>
      </p:grpSp>
      <p:grpSp>
        <p:nvGrpSpPr>
          <p:cNvPr id="100" name="group 100"/>
          <p:cNvGrpSpPr/>
          <p:nvPr/>
        </p:nvGrpSpPr>
        <p:grpSpPr>
          <a:xfrm rot="21600000">
            <a:off x="1421965" y="1600200"/>
            <a:ext cx="2663523" cy="2115151"/>
            <a:chOff x="0" y="0"/>
            <a:chExt cx="2663523" cy="2115151"/>
          </a:xfrm>
        </p:grpSpPr>
        <p:pic>
          <p:nvPicPr>
            <p:cNvPr id="1454" name="picture 145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21600000">
              <a:off x="0" y="0"/>
              <a:ext cx="2663523" cy="2115151"/>
            </a:xfrm>
            <a:prstGeom prst="rect">
              <a:avLst/>
            </a:prstGeom>
          </p:spPr>
        </p:pic>
        <p:sp>
          <p:nvSpPr>
            <p:cNvPr id="1456" name="textbox 1456"/>
            <p:cNvSpPr/>
            <p:nvPr/>
          </p:nvSpPr>
          <p:spPr>
            <a:xfrm>
              <a:off x="-12700" y="-12700"/>
              <a:ext cx="2689225" cy="218821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7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8000"/>
                </a:lnSpc>
              </a:pPr>
              <a:endParaRPr lang="en-US" altLang="en-US" sz="1000" dirty="0"/>
            </a:p>
            <a:p>
              <a:pPr marL="936625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3600" kern="0" spc="-3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开始</a:t>
              </a:r>
              <a:endParaRPr lang="en-US" altLang="en-US" sz="3600" dirty="0"/>
            </a:p>
          </p:txBody>
        </p:sp>
      </p:grpSp>
      <p:grpSp>
        <p:nvGrpSpPr>
          <p:cNvPr id="102" name="group 102"/>
          <p:cNvGrpSpPr/>
          <p:nvPr/>
        </p:nvGrpSpPr>
        <p:grpSpPr>
          <a:xfrm rot="21600000">
            <a:off x="5292437" y="3894951"/>
            <a:ext cx="1646947" cy="2337376"/>
            <a:chOff x="0" y="0"/>
            <a:chExt cx="1646947" cy="2337376"/>
          </a:xfrm>
        </p:grpSpPr>
        <p:pic>
          <p:nvPicPr>
            <p:cNvPr id="1458" name="picture 14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21600000">
              <a:off x="0" y="0"/>
              <a:ext cx="1646947" cy="2337376"/>
            </a:xfrm>
            <a:prstGeom prst="rect">
              <a:avLst/>
            </a:prstGeom>
          </p:spPr>
        </p:pic>
        <p:sp>
          <p:nvSpPr>
            <p:cNvPr id="1460" name="textbox 1460"/>
            <p:cNvSpPr/>
            <p:nvPr/>
          </p:nvSpPr>
          <p:spPr>
            <a:xfrm>
              <a:off x="-12700" y="-12700"/>
              <a:ext cx="1672589" cy="2411095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0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algn="l" rtl="0" eaLnBrk="0">
                <a:lnSpc>
                  <a:spcPct val="101000"/>
                </a:lnSpc>
              </a:pPr>
              <a:endParaRPr lang="en-US" altLang="en-US" sz="1000" dirty="0"/>
            </a:p>
            <a:p>
              <a:pPr marL="321945" algn="l" rtl="0" eaLnBrk="0">
                <a:lnSpc>
                  <a:spcPct val="90000"/>
                </a:lnSpc>
                <a:spcBef>
                  <a:spcPts val="5"/>
                </a:spcBef>
              </a:pPr>
              <a:r>
                <a:rPr sz="36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输出</a:t>
              </a:r>
              <a:endParaRPr lang="en-US" altLang="en-US" sz="3600" dirty="0"/>
            </a:p>
          </p:txBody>
        </p:sp>
      </p:grpSp>
      <p:pic>
        <p:nvPicPr>
          <p:cNvPr id="1462" name="picture 146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600000">
            <a:off x="1997711" y="3972642"/>
            <a:ext cx="1449686" cy="2281181"/>
          </a:xfrm>
          <a:prstGeom prst="rect">
            <a:avLst/>
          </a:prstGeom>
        </p:spPr>
      </p:pic>
      <p:pic>
        <p:nvPicPr>
          <p:cNvPr id="1466" name="picture 146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1600000">
            <a:off x="5423600" y="1152550"/>
            <a:ext cx="1553717" cy="1553712"/>
          </a:xfrm>
          <a:prstGeom prst="rect">
            <a:avLst/>
          </a:prstGeom>
        </p:spPr>
      </p:pic>
      <p:grpSp>
        <p:nvGrpSpPr>
          <p:cNvPr id="106" name="group 106"/>
          <p:cNvGrpSpPr/>
          <p:nvPr/>
        </p:nvGrpSpPr>
        <p:grpSpPr>
          <a:xfrm rot="21600000">
            <a:off x="5257800" y="2789947"/>
            <a:ext cx="1626720" cy="726427"/>
            <a:chOff x="0" y="0"/>
            <a:chExt cx="1626720" cy="726427"/>
          </a:xfrm>
        </p:grpSpPr>
        <p:pic>
          <p:nvPicPr>
            <p:cNvPr id="1472" name="picture 147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21600000">
              <a:off x="0" y="0"/>
              <a:ext cx="1626720" cy="726427"/>
            </a:xfrm>
            <a:prstGeom prst="rect">
              <a:avLst/>
            </a:prstGeom>
          </p:spPr>
        </p:pic>
        <p:sp>
          <p:nvSpPr>
            <p:cNvPr id="1474" name="textbox 1474"/>
            <p:cNvSpPr/>
            <p:nvPr/>
          </p:nvSpPr>
          <p:spPr>
            <a:xfrm>
              <a:off x="-12700" y="-12700"/>
              <a:ext cx="1652270" cy="80010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3000"/>
                </a:lnSpc>
              </a:pPr>
              <a:endParaRPr lang="en-US" altLang="en-US" sz="900" dirty="0"/>
            </a:p>
            <a:p>
              <a:pPr algn="l" rtl="0" eaLnBrk="0">
                <a:lnSpc>
                  <a:spcPct val="6000"/>
                </a:lnSpc>
              </a:pPr>
              <a:endParaRPr lang="en-US" altLang="en-US" sz="100" dirty="0"/>
            </a:p>
            <a:p>
              <a:pPr marL="297180" algn="l" rtl="0" eaLnBrk="0">
                <a:lnSpc>
                  <a:spcPct val="90000"/>
                </a:lnSpc>
              </a:pPr>
              <a:r>
                <a:rPr sz="36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输入</a:t>
              </a:r>
              <a:endParaRPr lang="en-US" altLang="en-US" sz="3600" dirty="0"/>
            </a:p>
          </p:txBody>
        </p:sp>
      </p:grpSp>
      <p:grpSp>
        <p:nvGrpSpPr>
          <p:cNvPr id="108" name="group 108"/>
          <p:cNvGrpSpPr/>
          <p:nvPr/>
        </p:nvGrpSpPr>
        <p:grpSpPr>
          <a:xfrm rot="21600000">
            <a:off x="2263268" y="5601255"/>
            <a:ext cx="944728" cy="467025"/>
            <a:chOff x="0" y="0"/>
            <a:chExt cx="944728" cy="467025"/>
          </a:xfrm>
        </p:grpSpPr>
        <p:pic>
          <p:nvPicPr>
            <p:cNvPr id="1476" name="picture 1476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21600000">
              <a:off x="22413" y="0"/>
              <a:ext cx="922315" cy="467025"/>
            </a:xfrm>
            <a:prstGeom prst="rect">
              <a:avLst/>
            </a:prstGeom>
          </p:spPr>
        </p:pic>
        <p:sp>
          <p:nvSpPr>
            <p:cNvPr id="1478" name="textbox 1478"/>
            <p:cNvSpPr/>
            <p:nvPr/>
          </p:nvSpPr>
          <p:spPr>
            <a:xfrm>
              <a:off x="-12700" y="-12700"/>
              <a:ext cx="970280" cy="542290"/>
            </a:xfrm>
            <a:prstGeom prst="rect">
              <a:avLst/>
            </a:prstGeom>
          </p:spPr>
          <p:txBody>
            <a:bodyPr vert="horz" wrap="square" lIns="0" tIns="0" rIns="0" bIns="0"/>
            <a:lstStyle/>
            <a:p>
              <a:pPr algn="l" rtl="0" eaLnBrk="0">
                <a:lnSpc>
                  <a:spcPct val="109000"/>
                </a:lnSpc>
              </a:pPr>
              <a:endParaRPr lang="en-US" altLang="en-US" sz="100" dirty="0"/>
            </a:p>
            <a:p>
              <a:pPr marL="12700" algn="l" rtl="0" eaLnBrk="0">
                <a:lnSpc>
                  <a:spcPct val="91000"/>
                </a:lnSpc>
                <a:spcBef>
                  <a:spcPts val="0"/>
                </a:spcBef>
              </a:pPr>
              <a:r>
                <a:rPr sz="3600" kern="0" spc="-20" dirty="0">
                  <a:solidFill>
                    <a:srgbClr val="FFFFFF">
                      <a:alpha val="100000"/>
                    </a:srgbClr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结束</a:t>
              </a:r>
              <a:endParaRPr lang="en-US" altLang="en-US" sz="3600" dirty="0"/>
            </a:p>
          </p:txBody>
        </p:sp>
      </p:grpSp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</p:spTree>
    <p:extLst>
      <p:ext uri="{BB962C8B-B14F-4D97-AF65-F5344CB8AC3E}">
        <p14:creationId xmlns:p14="http://schemas.microsoft.com/office/powerpoint/2010/main" val="208347887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4724400" y="1403772"/>
            <a:ext cx="2209800" cy="914400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4800" b="1" dirty="0">
                <a:ea typeface="黑体" panose="02010609060101010101" pitchFamily="49" charset="-122"/>
              </a:rPr>
              <a:t>流程图</a:t>
            </a:r>
          </a:p>
        </p:txBody>
      </p:sp>
      <p:sp>
        <p:nvSpPr>
          <p:cNvPr id="21" name="Rectangle 4"/>
          <p:cNvSpPr>
            <a:spLocks noChangeArrowheads="1"/>
          </p:cNvSpPr>
          <p:nvPr/>
        </p:nvSpPr>
        <p:spPr bwMode="auto">
          <a:xfrm>
            <a:off x="1371600" y="2514600"/>
            <a:ext cx="9867900" cy="373380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算法描述了</a:t>
            </a:r>
            <a:r>
              <a:rPr lang="zh-CN" altLang="en-US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解决问题的方法和步骤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，而程序是这套方法和步骤在计算机上的实现。</a:t>
            </a: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流程图是算法的一种</a:t>
            </a:r>
            <a:r>
              <a:rPr lang="zh-CN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图形化表示方式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。它使用一组预定义的符号来说明如何执行特定任务。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eaLnBrk="1" hangingPunct="1">
              <a:lnSpc>
                <a:spcPct val="150000"/>
              </a:lnSpc>
              <a:buFont typeface="Wingdings" panose="05000000000000000000" pitchFamily="2" charset="2"/>
              <a:buChar char="q"/>
            </a:pP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流程图</a:t>
            </a:r>
            <a:r>
              <a:rPr lang="zh-CN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直观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、</a:t>
            </a:r>
            <a:r>
              <a:rPr lang="zh-CN" altLang="zh-CN" sz="28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清晰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，更有利于人们设计</a:t>
            </a:r>
            <a:r>
              <a:rPr lang="zh-CN" altLang="en-US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与理解</a:t>
            </a:r>
            <a:r>
              <a:rPr lang="zh-CN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算法。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49079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229" name="Group 6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50455478"/>
              </p:ext>
            </p:extLst>
          </p:nvPr>
        </p:nvGraphicFramePr>
        <p:xfrm>
          <a:off x="1902618" y="1266398"/>
          <a:ext cx="7929563" cy="4862514"/>
        </p:xfrm>
        <a:graphic>
          <a:graphicData uri="http://schemas.openxmlformats.org/drawingml/2006/table">
            <a:tbl>
              <a:tblPr/>
              <a:tblGrid>
                <a:gridCol w="2643188">
                  <a:extLst>
                    <a:ext uri="{9D8B030D-6E8A-4147-A177-3AD203B41FA5}">
                      <a16:colId xmlns:a16="http://schemas.microsoft.com/office/drawing/2014/main" val="1519926029"/>
                    </a:ext>
                  </a:extLst>
                </a:gridCol>
                <a:gridCol w="2382999">
                  <a:extLst>
                    <a:ext uri="{9D8B030D-6E8A-4147-A177-3AD203B41FA5}">
                      <a16:colId xmlns:a16="http://schemas.microsoft.com/office/drawing/2014/main" val="1335896207"/>
                    </a:ext>
                  </a:extLst>
                </a:gridCol>
                <a:gridCol w="2903376">
                  <a:extLst>
                    <a:ext uri="{9D8B030D-6E8A-4147-A177-3AD203B41FA5}">
                      <a16:colId xmlns:a16="http://schemas.microsoft.com/office/drawing/2014/main" val="1292783099"/>
                    </a:ext>
                  </a:extLst>
                </a:gridCol>
              </a:tblGrid>
              <a:tr h="57769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图框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名称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4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黑体" panose="02010609060101010101" pitchFamily="49" charset="-122"/>
                        </a:rPr>
                        <a:t>功能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82408411"/>
                  </a:ext>
                </a:extLst>
              </a:tr>
              <a:tr h="86380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71706195"/>
                  </a:ext>
                </a:extLst>
              </a:tr>
              <a:tr h="877498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3354882"/>
                  </a:ext>
                </a:extLst>
              </a:tr>
              <a:tr h="865177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012106"/>
                  </a:ext>
                </a:extLst>
              </a:tr>
              <a:tr h="824109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00482685"/>
                  </a:ext>
                </a:extLst>
              </a:tr>
              <a:tr h="854225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zh-CN" altLang="zh-CN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黑体" panose="02010609060101010101" pitchFamily="49" charset="-122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9645324"/>
                  </a:ext>
                </a:extLst>
              </a:tr>
            </a:tbl>
          </a:graphicData>
        </a:graphic>
      </p:graphicFrame>
      <p:sp>
        <p:nvSpPr>
          <p:cNvPr id="7201" name="AutoShape 33"/>
          <p:cNvSpPr>
            <a:spLocks noChangeArrowheads="1"/>
          </p:cNvSpPr>
          <p:nvPr/>
        </p:nvSpPr>
        <p:spPr bwMode="auto">
          <a:xfrm>
            <a:off x="2286000" y="1925638"/>
            <a:ext cx="1871663" cy="692150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圆角矩形</a:t>
            </a:r>
          </a:p>
        </p:txBody>
      </p:sp>
      <p:sp>
        <p:nvSpPr>
          <p:cNvPr id="7202" name="Text Box 34"/>
          <p:cNvSpPr txBox="1">
            <a:spLocks noChangeArrowheads="1"/>
          </p:cNvSpPr>
          <p:nvPr/>
        </p:nvSpPr>
        <p:spPr bwMode="auto">
          <a:xfrm>
            <a:off x="5137148" y="2020421"/>
            <a:ext cx="1216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起止框</a:t>
            </a:r>
          </a:p>
        </p:txBody>
      </p:sp>
      <p:sp>
        <p:nvSpPr>
          <p:cNvPr id="7203" name="Text Box 35"/>
          <p:cNvSpPr txBox="1">
            <a:spLocks noChangeArrowheads="1"/>
          </p:cNvSpPr>
          <p:nvPr/>
        </p:nvSpPr>
        <p:spPr bwMode="auto">
          <a:xfrm>
            <a:off x="6914261" y="1841732"/>
            <a:ext cx="29067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表示一个算法的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开始和结束</a:t>
            </a:r>
          </a:p>
        </p:txBody>
      </p:sp>
      <p:sp>
        <p:nvSpPr>
          <p:cNvPr id="7205" name="AutoShape 37"/>
          <p:cNvSpPr>
            <a:spLocks noChangeArrowheads="1"/>
          </p:cNvSpPr>
          <p:nvPr/>
        </p:nvSpPr>
        <p:spPr bwMode="auto">
          <a:xfrm>
            <a:off x="2033587" y="2876550"/>
            <a:ext cx="2376487" cy="647700"/>
          </a:xfrm>
          <a:prstGeom prst="flowChartInputOutpu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平行四边形</a:t>
            </a:r>
          </a:p>
        </p:txBody>
      </p:sp>
      <p:sp>
        <p:nvSpPr>
          <p:cNvPr id="7206" name="Text Box 38"/>
          <p:cNvSpPr txBox="1">
            <a:spLocks noChangeArrowheads="1"/>
          </p:cNvSpPr>
          <p:nvPr/>
        </p:nvSpPr>
        <p:spPr bwMode="auto">
          <a:xfrm>
            <a:off x="4830761" y="2905570"/>
            <a:ext cx="1828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输入输出框</a:t>
            </a:r>
          </a:p>
        </p:txBody>
      </p:sp>
      <p:sp>
        <p:nvSpPr>
          <p:cNvPr id="7207" name="Text Box 39"/>
          <p:cNvSpPr txBox="1">
            <a:spLocks noChangeArrowheads="1"/>
          </p:cNvSpPr>
          <p:nvPr/>
        </p:nvSpPr>
        <p:spPr bwMode="auto">
          <a:xfrm>
            <a:off x="6895656" y="2733715"/>
            <a:ext cx="3059112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表示一个算法的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输入和输出信息</a:t>
            </a:r>
          </a:p>
        </p:txBody>
      </p:sp>
      <p:sp>
        <p:nvSpPr>
          <p:cNvPr id="7209" name="AutoShape 41"/>
          <p:cNvSpPr>
            <a:spLocks noChangeArrowheads="1"/>
          </p:cNvSpPr>
          <p:nvPr/>
        </p:nvSpPr>
        <p:spPr bwMode="auto">
          <a:xfrm>
            <a:off x="2209800" y="3684588"/>
            <a:ext cx="1800225" cy="720725"/>
          </a:xfrm>
          <a:prstGeom prst="flowChartProcess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矩形</a:t>
            </a:r>
          </a:p>
        </p:txBody>
      </p:sp>
      <p:sp>
        <p:nvSpPr>
          <p:cNvPr id="7210" name="Text Box 42"/>
          <p:cNvSpPr txBox="1">
            <a:spLocks noChangeArrowheads="1"/>
          </p:cNvSpPr>
          <p:nvPr/>
        </p:nvSpPr>
        <p:spPr bwMode="auto">
          <a:xfrm>
            <a:off x="5075236" y="3778477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处理框</a:t>
            </a:r>
          </a:p>
        </p:txBody>
      </p:sp>
      <p:sp>
        <p:nvSpPr>
          <p:cNvPr id="7211" name="Text Box 43"/>
          <p:cNvSpPr txBox="1">
            <a:spLocks noChangeArrowheads="1"/>
          </p:cNvSpPr>
          <p:nvPr/>
        </p:nvSpPr>
        <p:spPr bwMode="auto">
          <a:xfrm>
            <a:off x="6903053" y="3638553"/>
            <a:ext cx="2929128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zh-CN" sz="2400" b="1" dirty="0">
                <a:ea typeface="黑体" panose="02010609060101010101" pitchFamily="49" charset="-122"/>
              </a:rPr>
              <a:t> </a:t>
            </a: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赋值</a:t>
            </a:r>
            <a:r>
              <a:rPr lang="zh-CN" altLang="en-US" sz="2400" b="1" dirty="0">
                <a:ea typeface="黑体" panose="02010609060101010101" pitchFamily="49" charset="-122"/>
              </a:rPr>
              <a:t>，执行计算语句，结果的传送</a:t>
            </a:r>
          </a:p>
        </p:txBody>
      </p:sp>
      <p:sp>
        <p:nvSpPr>
          <p:cNvPr id="7213" name="AutoShape 45"/>
          <p:cNvSpPr>
            <a:spLocks noChangeArrowheads="1"/>
          </p:cNvSpPr>
          <p:nvPr/>
        </p:nvSpPr>
        <p:spPr bwMode="auto">
          <a:xfrm>
            <a:off x="2125602" y="4547975"/>
            <a:ext cx="1944687" cy="719137"/>
          </a:xfrm>
          <a:prstGeom prst="flowChartDecision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菱形</a:t>
            </a:r>
          </a:p>
        </p:txBody>
      </p:sp>
      <p:sp>
        <p:nvSpPr>
          <p:cNvPr id="7214" name="Text Box 46"/>
          <p:cNvSpPr txBox="1">
            <a:spLocks noChangeArrowheads="1"/>
          </p:cNvSpPr>
          <p:nvPr/>
        </p:nvSpPr>
        <p:spPr bwMode="auto">
          <a:xfrm>
            <a:off x="5080667" y="4651176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判断框</a:t>
            </a:r>
          </a:p>
        </p:txBody>
      </p:sp>
      <p:sp>
        <p:nvSpPr>
          <p:cNvPr id="7215" name="Text Box 47"/>
          <p:cNvSpPr txBox="1">
            <a:spLocks noChangeArrowheads="1"/>
          </p:cNvSpPr>
          <p:nvPr/>
        </p:nvSpPr>
        <p:spPr bwMode="auto">
          <a:xfrm>
            <a:off x="6808787" y="4492044"/>
            <a:ext cx="3132137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表示</a:t>
            </a: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判断某一个条件是否成立</a:t>
            </a:r>
          </a:p>
        </p:txBody>
      </p:sp>
      <p:grpSp>
        <p:nvGrpSpPr>
          <p:cNvPr id="7217" name="Group 49"/>
          <p:cNvGrpSpPr>
            <a:grpSpLocks/>
          </p:cNvGrpSpPr>
          <p:nvPr/>
        </p:nvGrpSpPr>
        <p:grpSpPr bwMode="auto">
          <a:xfrm>
            <a:off x="2239312" y="5397135"/>
            <a:ext cx="1584325" cy="719137"/>
            <a:chOff x="249" y="3839"/>
            <a:chExt cx="998" cy="453"/>
          </a:xfrm>
        </p:grpSpPr>
        <p:sp>
          <p:nvSpPr>
            <p:cNvPr id="5168" name="Line 50"/>
            <p:cNvSpPr>
              <a:spLocks noChangeShapeType="1"/>
            </p:cNvSpPr>
            <p:nvPr/>
          </p:nvSpPr>
          <p:spPr bwMode="auto">
            <a:xfrm>
              <a:off x="249" y="4020"/>
              <a:ext cx="771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9" name="Line 51"/>
            <p:cNvSpPr>
              <a:spLocks noChangeShapeType="1"/>
            </p:cNvSpPr>
            <p:nvPr/>
          </p:nvSpPr>
          <p:spPr bwMode="auto">
            <a:xfrm>
              <a:off x="1247" y="3839"/>
              <a:ext cx="0" cy="453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stealth" w="lg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7220" name="Text Box 52"/>
          <p:cNvSpPr txBox="1">
            <a:spLocks noChangeArrowheads="1"/>
          </p:cNvSpPr>
          <p:nvPr/>
        </p:nvSpPr>
        <p:spPr bwMode="auto">
          <a:xfrm>
            <a:off x="5075236" y="5523493"/>
            <a:ext cx="15843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流程线</a:t>
            </a:r>
          </a:p>
        </p:txBody>
      </p:sp>
      <p:sp>
        <p:nvSpPr>
          <p:cNvPr id="7221" name="Text Box 53"/>
          <p:cNvSpPr txBox="1">
            <a:spLocks noChangeArrowheads="1"/>
          </p:cNvSpPr>
          <p:nvPr/>
        </p:nvSpPr>
        <p:spPr bwMode="auto">
          <a:xfrm>
            <a:off x="6808787" y="5313713"/>
            <a:ext cx="3203575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表示执行步骤的路径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solidFill>
                  <a:schemeClr val="accent2"/>
                </a:solidFill>
                <a:ea typeface="黑体" panose="02010609060101010101" pitchFamily="49" charset="-122"/>
              </a:rPr>
              <a:t>流程进行的方向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</p:spTree>
    <p:extLst>
      <p:ext uri="{BB962C8B-B14F-4D97-AF65-F5344CB8AC3E}">
        <p14:creationId xmlns:p14="http://schemas.microsoft.com/office/powerpoint/2010/main" val="231639712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7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7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7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7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01" grpId="0" animBg="1"/>
      <p:bldP spid="7202" grpId="0"/>
      <p:bldP spid="7203" grpId="0"/>
      <p:bldP spid="7205" grpId="0" animBg="1"/>
      <p:bldP spid="7206" grpId="0"/>
      <p:bldP spid="7207" grpId="0"/>
      <p:bldP spid="7209" grpId="0" animBg="1"/>
      <p:bldP spid="7210" grpId="0"/>
      <p:bldP spid="7211" grpId="0"/>
      <p:bldP spid="7213" grpId="0" animBg="1"/>
      <p:bldP spid="7214" grpId="0"/>
      <p:bldP spid="7215" grpId="0"/>
      <p:bldP spid="7220" grpId="0"/>
      <p:bldP spid="722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5" name="Rectangle 5"/>
          <p:cNvSpPr>
            <a:spLocks noChangeArrowheads="1"/>
          </p:cNvSpPr>
          <p:nvPr/>
        </p:nvSpPr>
        <p:spPr bwMode="auto">
          <a:xfrm>
            <a:off x="8154288" y="2366962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zh-CN" altLang="en-US" sz="2000" b="1" dirty="0"/>
              <a:t>把冰箱打开</a:t>
            </a:r>
            <a:endParaRPr kumimoji="1" lang="en-US" altLang="zh-CN" sz="2000" b="1" dirty="0">
              <a:effectLst>
                <a:outerShdw blurRad="38100" dist="38100" dir="2700000" algn="tl">
                  <a:srgbClr val="FFFFFF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10247" name="Line 7"/>
          <p:cNvSpPr>
            <a:spLocks noChangeShapeType="1"/>
          </p:cNvSpPr>
          <p:nvPr/>
        </p:nvSpPr>
        <p:spPr bwMode="auto">
          <a:xfrm>
            <a:off x="8899524" y="1785937"/>
            <a:ext cx="158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8" name="Line 8"/>
          <p:cNvSpPr>
            <a:spLocks noChangeShapeType="1"/>
          </p:cNvSpPr>
          <p:nvPr/>
        </p:nvSpPr>
        <p:spPr bwMode="auto">
          <a:xfrm>
            <a:off x="8916288" y="2900362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49" name="Line 9"/>
          <p:cNvSpPr>
            <a:spLocks noChangeShapeType="1"/>
          </p:cNvSpPr>
          <p:nvPr/>
        </p:nvSpPr>
        <p:spPr bwMode="auto">
          <a:xfrm>
            <a:off x="8923337" y="3967162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253" name="Rectangle 13"/>
          <p:cNvSpPr>
            <a:spLocks noChangeArrowheads="1"/>
          </p:cNvSpPr>
          <p:nvPr/>
        </p:nvSpPr>
        <p:spPr bwMode="auto">
          <a:xfrm>
            <a:off x="8137524" y="3433762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zh-CN" altLang="en-US" sz="2000" b="1" dirty="0"/>
              <a:t>把大象放进去</a:t>
            </a:r>
            <a:endParaRPr kumimoji="1" lang="en-US" altLang="zh-CN" sz="2000" b="1" dirty="0">
              <a:effectLst>
                <a:outerShdw blurRad="38100" dist="38100" dir="2700000" algn="tl">
                  <a:srgbClr val="FFFFFF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10254" name="Rectangle 14"/>
          <p:cNvSpPr>
            <a:spLocks noChangeArrowheads="1"/>
          </p:cNvSpPr>
          <p:nvPr/>
        </p:nvSpPr>
        <p:spPr bwMode="auto">
          <a:xfrm>
            <a:off x="609600" y="2783014"/>
            <a:ext cx="70866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q"/>
              <a:defRPr/>
            </a:pPr>
            <a:r>
              <a:rPr kumimoji="1" lang="zh-CN" altLang="en-US" sz="2800" b="1" dirty="0">
                <a:ea typeface="黑体" panose="02010609060101010101" pitchFamily="49" charset="-122"/>
              </a:rPr>
              <a:t>把大象塞进冰箱需要几步？</a:t>
            </a:r>
            <a:endParaRPr kumimoji="1" lang="en-US" altLang="zh-CN" sz="2800" b="1" dirty="0">
              <a:ea typeface="黑体" panose="02010609060101010101" pitchFamily="49" charset="-122"/>
            </a:endParaRPr>
          </a:p>
          <a:p>
            <a:pPr marL="0" indent="0">
              <a:buNone/>
              <a:defRPr/>
            </a:pPr>
            <a:r>
              <a:rPr kumimoji="1" lang="zh-CN" altLang="en-US" sz="2800" b="1" dirty="0"/>
              <a:t>把冰箱打开</a:t>
            </a:r>
            <a:r>
              <a:rPr kumimoji="1" lang="en-US" altLang="zh-CN" sz="2800" b="1" dirty="0"/>
              <a:t>-&gt; </a:t>
            </a:r>
            <a:r>
              <a:rPr kumimoji="1" lang="zh-CN" altLang="en-US" sz="2800" b="1" dirty="0"/>
              <a:t>把大象放进去</a:t>
            </a:r>
            <a:r>
              <a:rPr kumimoji="1" lang="en-US" altLang="zh-CN" sz="2800" b="1" dirty="0"/>
              <a:t>-&gt; </a:t>
            </a:r>
            <a:r>
              <a:rPr kumimoji="1" lang="zh-CN" altLang="en-US" sz="2800" b="1" dirty="0"/>
              <a:t>关上冰箱</a:t>
            </a:r>
          </a:p>
        </p:txBody>
      </p:sp>
      <p:sp>
        <p:nvSpPr>
          <p:cNvPr id="12" name="AutoShape 33"/>
          <p:cNvSpPr>
            <a:spLocks noChangeArrowheads="1"/>
          </p:cNvSpPr>
          <p:nvPr/>
        </p:nvSpPr>
        <p:spPr bwMode="auto">
          <a:xfrm>
            <a:off x="8229600" y="1219200"/>
            <a:ext cx="1414463" cy="538162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黑体" panose="02010609060101010101" pitchFamily="49" charset="-122"/>
              </a:rPr>
              <a:t>开始</a:t>
            </a:r>
          </a:p>
        </p:txBody>
      </p:sp>
      <p:sp>
        <p:nvSpPr>
          <p:cNvPr id="13" name="Line 9"/>
          <p:cNvSpPr>
            <a:spLocks noChangeShapeType="1"/>
          </p:cNvSpPr>
          <p:nvPr/>
        </p:nvSpPr>
        <p:spPr bwMode="auto">
          <a:xfrm>
            <a:off x="8915399" y="5081587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8137524" y="4548187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zh-CN" altLang="en-US" sz="2000" b="1" dirty="0"/>
              <a:t>关上冰箱</a:t>
            </a:r>
            <a:endParaRPr kumimoji="1" lang="en-US" altLang="zh-CN" sz="2000" b="1" dirty="0">
              <a:effectLst>
                <a:outerShdw blurRad="38100" dist="38100" dir="2700000" algn="tl">
                  <a:srgbClr val="FFFFFF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15" name="AutoShape 33"/>
          <p:cNvSpPr>
            <a:spLocks noChangeArrowheads="1"/>
          </p:cNvSpPr>
          <p:nvPr/>
        </p:nvSpPr>
        <p:spPr bwMode="auto">
          <a:xfrm>
            <a:off x="8247062" y="5662613"/>
            <a:ext cx="1414462" cy="5365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黑体" panose="02010609060101010101" pitchFamily="49" charset="-122"/>
              </a:rPr>
              <a:t>结束</a:t>
            </a:r>
          </a:p>
        </p:txBody>
      </p:sp>
      <p:sp>
        <p:nvSpPr>
          <p:cNvPr id="16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</p:spTree>
    <p:extLst>
      <p:ext uri="{BB962C8B-B14F-4D97-AF65-F5344CB8AC3E}">
        <p14:creationId xmlns:p14="http://schemas.microsoft.com/office/powerpoint/2010/main" val="1505186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5" grpId="0" animBg="1"/>
      <p:bldP spid="10247" grpId="0" animBg="1"/>
      <p:bldP spid="10248" grpId="0" animBg="1"/>
      <p:bldP spid="10249" grpId="0" animBg="1"/>
      <p:bldP spid="10253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0" name="textbox 1480"/>
          <p:cNvSpPr/>
          <p:nvPr/>
        </p:nvSpPr>
        <p:spPr>
          <a:xfrm>
            <a:off x="5257800" y="3210915"/>
            <a:ext cx="5777186" cy="72644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83000"/>
              </a:lnSpc>
            </a:pPr>
            <a:endParaRPr lang="en-US" altLang="en-US" sz="2300" dirty="0"/>
          </a:p>
        </p:txBody>
      </p:sp>
      <p:sp>
        <p:nvSpPr>
          <p:cNvPr id="22" name="Rectangle 2"/>
          <p:cNvSpPr txBox="1">
            <a:spLocks noChangeArrowheads="1"/>
          </p:cNvSpPr>
          <p:nvPr/>
        </p:nvSpPr>
        <p:spPr>
          <a:xfrm>
            <a:off x="4572000" y="1319147"/>
            <a:ext cx="2362200" cy="7159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zh-CN" altLang="en-US" sz="4000" b="1" dirty="0">
                <a:ea typeface="黑体" panose="02010609060101010101" pitchFamily="49" charset="-122"/>
              </a:rPr>
              <a:t>顺序结构</a:t>
            </a:r>
          </a:p>
        </p:txBody>
      </p:sp>
      <p:sp>
        <p:nvSpPr>
          <p:cNvPr id="23" name="Rectangle 3"/>
          <p:cNvSpPr txBox="1">
            <a:spLocks noChangeArrowheads="1"/>
          </p:cNvSpPr>
          <p:nvPr/>
        </p:nvSpPr>
        <p:spPr>
          <a:xfrm>
            <a:off x="1181100" y="1971946"/>
            <a:ext cx="9144000" cy="685800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Wingdings" panose="05000000000000000000" pitchFamily="2" charset="2"/>
              <a:buChar char="q"/>
            </a:pPr>
            <a:r>
              <a:rPr kumimoji="1" lang="zh-CN" altLang="en-US" b="1" dirty="0">
                <a:ea typeface="黑体" panose="02010609060101010101" pitchFamily="49" charset="-122"/>
              </a:rPr>
              <a:t>各操作是按先后</a:t>
            </a:r>
            <a:r>
              <a:rPr kumimoji="1" lang="zh-CN" altLang="en-US" b="1" dirty="0">
                <a:solidFill>
                  <a:srgbClr val="FF0000"/>
                </a:solidFill>
                <a:ea typeface="黑体" panose="02010609060101010101" pitchFamily="49" charset="-122"/>
              </a:rPr>
              <a:t>顺序执行</a:t>
            </a:r>
            <a:r>
              <a:rPr kumimoji="1" lang="zh-CN" altLang="en-US" b="1" dirty="0">
                <a:ea typeface="黑体" panose="02010609060101010101" pitchFamily="49" charset="-122"/>
              </a:rPr>
              <a:t>的。是最简单的一种基本结构。</a:t>
            </a:r>
          </a:p>
        </p:txBody>
      </p:sp>
      <p:sp>
        <p:nvSpPr>
          <p:cNvPr id="24" name="Rectangle 5"/>
          <p:cNvSpPr>
            <a:spLocks noChangeArrowheads="1"/>
          </p:cNvSpPr>
          <p:nvPr/>
        </p:nvSpPr>
        <p:spPr bwMode="auto">
          <a:xfrm>
            <a:off x="5029200" y="3095625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en-US" altLang="zh-CN" sz="2800" b="1" dirty="0">
                <a:effectLst>
                  <a:outerShdw blurRad="38100" dist="38100" dir="2700000" algn="tl">
                    <a:srgbClr val="FFFFFF"/>
                  </a:outerShdw>
                </a:effectLst>
                <a:ea typeface="黑体" panose="02010609060101010101" pitchFamily="49" charset="-122"/>
              </a:rPr>
              <a:t>A</a:t>
            </a:r>
          </a:p>
        </p:txBody>
      </p:sp>
      <p:sp>
        <p:nvSpPr>
          <p:cNvPr id="25" name="Line 7"/>
          <p:cNvSpPr>
            <a:spLocks noChangeShapeType="1"/>
          </p:cNvSpPr>
          <p:nvPr/>
        </p:nvSpPr>
        <p:spPr bwMode="auto">
          <a:xfrm>
            <a:off x="5791200" y="2514600"/>
            <a:ext cx="158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8"/>
          <p:cNvSpPr>
            <a:spLocks noChangeShapeType="1"/>
          </p:cNvSpPr>
          <p:nvPr/>
        </p:nvSpPr>
        <p:spPr bwMode="auto">
          <a:xfrm>
            <a:off x="5791200" y="3629025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" name="Line 9"/>
          <p:cNvSpPr>
            <a:spLocks noChangeShapeType="1"/>
          </p:cNvSpPr>
          <p:nvPr/>
        </p:nvSpPr>
        <p:spPr bwMode="auto">
          <a:xfrm>
            <a:off x="5807075" y="4695825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Rectangle 13"/>
          <p:cNvSpPr>
            <a:spLocks noChangeArrowheads="1"/>
          </p:cNvSpPr>
          <p:nvPr/>
        </p:nvSpPr>
        <p:spPr bwMode="auto">
          <a:xfrm>
            <a:off x="5029200" y="4162425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en-US" altLang="zh-CN" sz="2800" b="1">
                <a:effectLst>
                  <a:outerShdw blurRad="38100" dist="38100" dir="2700000" algn="tl">
                    <a:srgbClr val="FFFFFF"/>
                  </a:outerShdw>
                </a:effectLst>
                <a:ea typeface="黑体" panose="02010609060101010101" pitchFamily="49" charset="-122"/>
              </a:rPr>
              <a:t>B</a:t>
            </a:r>
          </a:p>
        </p:txBody>
      </p:sp>
      <p:sp>
        <p:nvSpPr>
          <p:cNvPr id="29" name="Rectangle 14"/>
          <p:cNvSpPr>
            <a:spLocks noChangeArrowheads="1"/>
          </p:cNvSpPr>
          <p:nvPr/>
        </p:nvSpPr>
        <p:spPr bwMode="auto">
          <a:xfrm>
            <a:off x="647700" y="5105400"/>
            <a:ext cx="9677400" cy="1219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 anchorCtr="1"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buFont typeface="Wingdings" panose="05000000000000000000" pitchFamily="2" charset="2"/>
              <a:buChar char="q"/>
            </a:pPr>
            <a:r>
              <a:rPr kumimoji="1" lang="zh-CN" altLang="en-US" sz="2800" b="1" dirty="0">
                <a:ea typeface="黑体" panose="02010609060101010101" pitchFamily="49" charset="-122"/>
              </a:rPr>
              <a:t>其中</a:t>
            </a:r>
            <a:r>
              <a:rPr kumimoji="1" lang="en-US" altLang="zh-CN" sz="2800" b="1" dirty="0"/>
              <a:t>A</a:t>
            </a:r>
            <a:r>
              <a:rPr kumimoji="1" lang="zh-CN" altLang="en-US" sz="2800" b="1" dirty="0">
                <a:ea typeface="黑体" panose="02010609060101010101" pitchFamily="49" charset="-122"/>
              </a:rPr>
              <a:t>和</a:t>
            </a:r>
            <a:r>
              <a:rPr kumimoji="1" lang="en-US" altLang="zh-CN" sz="2800" b="1" dirty="0"/>
              <a:t>B</a:t>
            </a:r>
            <a:r>
              <a:rPr kumimoji="1" lang="zh-CN" altLang="en-US" sz="2800" b="1" dirty="0">
                <a:ea typeface="黑体" panose="02010609060101010101" pitchFamily="49" charset="-122"/>
              </a:rPr>
              <a:t>两个框是顺序执行的</a:t>
            </a:r>
            <a:r>
              <a:rPr kumimoji="1" lang="zh-CN" altLang="en-US" sz="2800" b="1" dirty="0"/>
              <a:t>。</a:t>
            </a:r>
            <a:r>
              <a:rPr kumimoji="1" lang="zh-CN" altLang="en-US" sz="2800" b="1" dirty="0">
                <a:ea typeface="黑体" panose="02010609060101010101" pitchFamily="49" charset="-122"/>
              </a:rPr>
              <a:t>即在</a:t>
            </a:r>
            <a:r>
              <a:rPr kumimoji="1"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完成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A</a:t>
            </a:r>
            <a:r>
              <a:rPr kumimoji="1"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框所指定</a:t>
            </a:r>
          </a:p>
          <a:p>
            <a:pPr eaLnBrk="1" hangingPunct="1">
              <a:buFont typeface="Wingdings" panose="05000000000000000000" pitchFamily="2" charset="2"/>
              <a:buNone/>
            </a:pPr>
            <a:r>
              <a:rPr kumimoji="1"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    的操作后</a:t>
            </a:r>
            <a:r>
              <a:rPr kumimoji="1" lang="zh-CN" altLang="en-US" sz="2800" b="1" dirty="0">
                <a:solidFill>
                  <a:srgbClr val="FF0000"/>
                </a:solidFill>
              </a:rPr>
              <a:t>，</a:t>
            </a:r>
            <a:r>
              <a:rPr kumimoji="1"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必然接着执行</a:t>
            </a:r>
            <a:r>
              <a:rPr kumimoji="1" lang="en-US" altLang="zh-CN" sz="2800" b="1" dirty="0">
                <a:solidFill>
                  <a:srgbClr val="FF0000"/>
                </a:solidFill>
              </a:rPr>
              <a:t>B</a:t>
            </a:r>
            <a:r>
              <a:rPr kumimoji="1" lang="zh-CN" altLang="en-US" sz="2800" b="1" dirty="0">
                <a:solidFill>
                  <a:srgbClr val="FF0000"/>
                </a:solidFill>
                <a:ea typeface="黑体" panose="02010609060101010101" pitchFamily="49" charset="-122"/>
              </a:rPr>
              <a:t>框所指定的操作</a:t>
            </a:r>
            <a:r>
              <a:rPr kumimoji="1" lang="zh-CN" altLang="en-US" sz="2800" b="1" dirty="0"/>
              <a:t>。</a:t>
            </a:r>
          </a:p>
        </p:txBody>
      </p:sp>
      <p:sp>
        <p:nvSpPr>
          <p:cNvPr id="30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</p:spTree>
    <p:extLst>
      <p:ext uri="{BB962C8B-B14F-4D97-AF65-F5344CB8AC3E}">
        <p14:creationId xmlns:p14="http://schemas.microsoft.com/office/powerpoint/2010/main" val="377708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build="p"/>
      <p:bldP spid="24" grpId="0" animBg="1"/>
      <p:bldP spid="25" grpId="0" animBg="1"/>
      <p:bldP spid="26" grpId="0" animBg="1"/>
      <p:bldP spid="27" grpId="0" animBg="1"/>
      <p:bldP spid="28" grpId="0" animBg="1"/>
      <p:bldP spid="29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1184"/>
          <p:cNvSpPr/>
          <p:nvPr/>
        </p:nvSpPr>
        <p:spPr>
          <a:xfrm>
            <a:off x="954004" y="2432647"/>
            <a:ext cx="7703184" cy="107188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2000"/>
              </a:lnSpc>
            </a:pPr>
            <a:endParaRPr lang="en-US" altLang="en-US" sz="3600" dirty="0"/>
          </a:p>
        </p:txBody>
      </p:sp>
      <p:sp>
        <p:nvSpPr>
          <p:cNvPr id="2" name="矩形 1"/>
          <p:cNvSpPr/>
          <p:nvPr/>
        </p:nvSpPr>
        <p:spPr>
          <a:xfrm>
            <a:off x="1219200" y="2779320"/>
            <a:ext cx="5943600" cy="1308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请你实现：输入两个整数，输出这两个整数的和。</a:t>
            </a:r>
          </a:p>
        </p:txBody>
      </p:sp>
      <p:sp>
        <p:nvSpPr>
          <p:cNvPr id="43" name="Line 7"/>
          <p:cNvSpPr>
            <a:spLocks noChangeShapeType="1"/>
          </p:cNvSpPr>
          <p:nvPr/>
        </p:nvSpPr>
        <p:spPr bwMode="auto">
          <a:xfrm>
            <a:off x="8899524" y="1785937"/>
            <a:ext cx="158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4" name="Line 8"/>
          <p:cNvSpPr>
            <a:spLocks noChangeShapeType="1"/>
          </p:cNvSpPr>
          <p:nvPr/>
        </p:nvSpPr>
        <p:spPr bwMode="auto">
          <a:xfrm>
            <a:off x="8916288" y="2900362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5" name="Line 9"/>
          <p:cNvSpPr>
            <a:spLocks noChangeShapeType="1"/>
          </p:cNvSpPr>
          <p:nvPr/>
        </p:nvSpPr>
        <p:spPr bwMode="auto">
          <a:xfrm>
            <a:off x="8923337" y="3967162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46" name="Rectangle 13"/>
          <p:cNvSpPr>
            <a:spLocks noChangeArrowheads="1"/>
          </p:cNvSpPr>
          <p:nvPr/>
        </p:nvSpPr>
        <p:spPr bwMode="auto">
          <a:xfrm>
            <a:off x="8137524" y="3433762"/>
            <a:ext cx="1600200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 eaLnBrk="1" hangingPunct="1">
              <a:defRPr/>
            </a:pPr>
            <a:r>
              <a:rPr kumimoji="1" lang="zh-CN" altLang="en-US" sz="2000" b="1" dirty="0"/>
              <a:t>计算两数之和</a:t>
            </a:r>
            <a:endParaRPr kumimoji="1" lang="en-US" altLang="zh-CN" sz="2000" b="1" dirty="0">
              <a:effectLst>
                <a:outerShdw blurRad="38100" dist="38100" dir="2700000" algn="tl">
                  <a:srgbClr val="FFFFFF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47" name="AutoShape 33"/>
          <p:cNvSpPr>
            <a:spLocks noChangeArrowheads="1"/>
          </p:cNvSpPr>
          <p:nvPr/>
        </p:nvSpPr>
        <p:spPr bwMode="auto">
          <a:xfrm>
            <a:off x="8229600" y="1219200"/>
            <a:ext cx="1414463" cy="538162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开始</a:t>
            </a:r>
          </a:p>
        </p:txBody>
      </p:sp>
      <p:sp>
        <p:nvSpPr>
          <p:cNvPr id="48" name="Line 9"/>
          <p:cNvSpPr>
            <a:spLocks noChangeShapeType="1"/>
          </p:cNvSpPr>
          <p:nvPr/>
        </p:nvSpPr>
        <p:spPr bwMode="auto">
          <a:xfrm>
            <a:off x="8923337" y="51054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50" name="AutoShape 33"/>
          <p:cNvSpPr>
            <a:spLocks noChangeArrowheads="1"/>
          </p:cNvSpPr>
          <p:nvPr/>
        </p:nvSpPr>
        <p:spPr bwMode="auto">
          <a:xfrm>
            <a:off x="8247062" y="5662613"/>
            <a:ext cx="1414462" cy="5365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结束</a:t>
            </a:r>
          </a:p>
        </p:txBody>
      </p:sp>
      <p:sp>
        <p:nvSpPr>
          <p:cNvPr id="60" name="AutoShape 37"/>
          <p:cNvSpPr>
            <a:spLocks noChangeArrowheads="1"/>
          </p:cNvSpPr>
          <p:nvPr/>
        </p:nvSpPr>
        <p:spPr bwMode="auto">
          <a:xfrm>
            <a:off x="7832724" y="4524375"/>
            <a:ext cx="2133600" cy="573785"/>
          </a:xfrm>
          <a:prstGeom prst="flowChartInputOutpu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spcBef>
                <a:spcPts val="0"/>
              </a:spcBef>
              <a:buNone/>
              <a:defRPr/>
            </a:pPr>
            <a:r>
              <a:rPr kumimoji="1" lang="zh-CN" altLang="en-US" sz="2000" b="1" dirty="0">
                <a:solidFill>
                  <a:prstClr val="black"/>
                </a:solidFill>
                <a:latin typeface="微软雅黑"/>
                <a:ea typeface="微软雅黑"/>
              </a:rPr>
              <a:t>输出两数之和</a:t>
            </a:r>
            <a:endParaRPr kumimoji="1"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/>
              <a:ea typeface="黑体" panose="02010609060101010101" pitchFamily="49" charset="-122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  <p:sp>
        <p:nvSpPr>
          <p:cNvPr id="15" name="AutoShape 37"/>
          <p:cNvSpPr>
            <a:spLocks noChangeArrowheads="1"/>
          </p:cNvSpPr>
          <p:nvPr/>
        </p:nvSpPr>
        <p:spPr bwMode="auto">
          <a:xfrm>
            <a:off x="7832724" y="2302764"/>
            <a:ext cx="2133600" cy="573785"/>
          </a:xfrm>
          <a:prstGeom prst="flowChartInputOutpu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spcBef>
                <a:spcPts val="0"/>
              </a:spcBef>
              <a:buNone/>
              <a:defRPr/>
            </a:pPr>
            <a:r>
              <a:rPr kumimoji="1" lang="zh-CN" altLang="en-US" sz="2000" b="1" dirty="0">
                <a:solidFill>
                  <a:prstClr val="black"/>
                </a:solidFill>
                <a:latin typeface="微软雅黑"/>
                <a:ea typeface="微软雅黑"/>
              </a:rPr>
              <a:t>输入两个整数</a:t>
            </a:r>
            <a:endParaRPr kumimoji="1"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59434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50" grpId="0" animBg="1"/>
      <p:bldP spid="60" grpId="0" animBg="1"/>
      <p:bldP spid="15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5"/>
          <p:cNvSpPr>
            <a:spLocks noChangeArrowheads="1"/>
          </p:cNvSpPr>
          <p:nvPr/>
        </p:nvSpPr>
        <p:spPr bwMode="auto">
          <a:xfrm>
            <a:off x="4289095" y="2123898"/>
            <a:ext cx="3360438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>
              <a:defRPr/>
            </a:pPr>
            <a:r>
              <a:rPr kumimoji="1" lang="zh-CN" altLang="en-US" sz="2000" b="1" dirty="0"/>
              <a:t>定义变量</a:t>
            </a:r>
            <a:r>
              <a:rPr kumimoji="1" lang="en-US" altLang="zh-CN" sz="2000" b="1" dirty="0"/>
              <a:t>num1,num2,sum;</a:t>
            </a:r>
          </a:p>
        </p:txBody>
      </p:sp>
      <p:sp>
        <p:nvSpPr>
          <p:cNvPr id="24" name="Line 7"/>
          <p:cNvSpPr>
            <a:spLocks noChangeShapeType="1"/>
          </p:cNvSpPr>
          <p:nvPr/>
        </p:nvSpPr>
        <p:spPr bwMode="auto">
          <a:xfrm>
            <a:off x="5851524" y="1595628"/>
            <a:ext cx="1588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5" name="Line 8"/>
          <p:cNvSpPr>
            <a:spLocks noChangeShapeType="1"/>
          </p:cNvSpPr>
          <p:nvPr/>
        </p:nvSpPr>
        <p:spPr bwMode="auto">
          <a:xfrm>
            <a:off x="5868288" y="2671762"/>
            <a:ext cx="0" cy="4572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6" name="Line 9"/>
          <p:cNvSpPr>
            <a:spLocks noChangeShapeType="1"/>
          </p:cNvSpPr>
          <p:nvPr/>
        </p:nvSpPr>
        <p:spPr bwMode="auto">
          <a:xfrm>
            <a:off x="5851524" y="3810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8" name="AutoShape 33"/>
          <p:cNvSpPr>
            <a:spLocks noChangeArrowheads="1"/>
          </p:cNvSpPr>
          <p:nvPr/>
        </p:nvSpPr>
        <p:spPr bwMode="auto">
          <a:xfrm>
            <a:off x="5181600" y="990600"/>
            <a:ext cx="1414463" cy="538162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>
                <a:ea typeface="黑体" panose="02010609060101010101" pitchFamily="49" charset="-122"/>
              </a:rPr>
              <a:t>开始</a:t>
            </a:r>
          </a:p>
        </p:txBody>
      </p:sp>
      <p:sp>
        <p:nvSpPr>
          <p:cNvPr id="29" name="Line 9"/>
          <p:cNvSpPr>
            <a:spLocks noChangeShapeType="1"/>
          </p:cNvSpPr>
          <p:nvPr/>
        </p:nvSpPr>
        <p:spPr bwMode="auto">
          <a:xfrm>
            <a:off x="6543615" y="5873875"/>
            <a:ext cx="61918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" name="AutoShape 33"/>
          <p:cNvSpPr>
            <a:spLocks noChangeArrowheads="1"/>
          </p:cNvSpPr>
          <p:nvPr/>
        </p:nvSpPr>
        <p:spPr bwMode="auto">
          <a:xfrm>
            <a:off x="7162800" y="5605588"/>
            <a:ext cx="1414462" cy="536575"/>
          </a:xfrm>
          <a:prstGeom prst="flowChartTerminator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sz="2400" b="1" dirty="0">
                <a:ea typeface="黑体" panose="02010609060101010101" pitchFamily="49" charset="-122"/>
              </a:rPr>
              <a:t>结束</a:t>
            </a:r>
          </a:p>
        </p:txBody>
      </p:sp>
      <p:sp>
        <p:nvSpPr>
          <p:cNvPr id="31" name="AutoShape 37"/>
          <p:cNvSpPr>
            <a:spLocks noChangeArrowheads="1"/>
          </p:cNvSpPr>
          <p:nvPr/>
        </p:nvSpPr>
        <p:spPr bwMode="auto">
          <a:xfrm>
            <a:off x="4604069" y="5562600"/>
            <a:ext cx="2133600" cy="573785"/>
          </a:xfrm>
          <a:prstGeom prst="flowChartInputOutpu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spcBef>
                <a:spcPts val="0"/>
              </a:spcBef>
              <a:buNone/>
              <a:defRPr/>
            </a:pPr>
            <a:r>
              <a:rPr kumimoji="1" lang="zh-CN" altLang="en-US" sz="2000" b="1" dirty="0">
                <a:solidFill>
                  <a:prstClr val="black"/>
                </a:solidFill>
                <a:latin typeface="微软雅黑"/>
                <a:ea typeface="微软雅黑"/>
              </a:rPr>
              <a:t>输出</a:t>
            </a:r>
            <a:r>
              <a:rPr kumimoji="1"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sum</a:t>
            </a:r>
            <a:endParaRPr kumimoji="1"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/>
              <a:ea typeface="黑体" panose="02010609060101010101" pitchFamily="49" charset="-122"/>
            </a:endParaRPr>
          </a:p>
        </p:txBody>
      </p:sp>
      <p:sp>
        <p:nvSpPr>
          <p:cNvPr id="32" name="Rectangle 13"/>
          <p:cNvSpPr>
            <a:spLocks noChangeArrowheads="1"/>
          </p:cNvSpPr>
          <p:nvPr/>
        </p:nvSpPr>
        <p:spPr bwMode="auto">
          <a:xfrm>
            <a:off x="3962400" y="4428934"/>
            <a:ext cx="3922652" cy="457200"/>
          </a:xfrm>
          <a:prstGeom prst="rect">
            <a:avLst/>
          </a:prstGeom>
          <a:solidFill>
            <a:srgbClr val="CCFFCC"/>
          </a:solidFill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anchorCtr="1"/>
          <a:lstStyle/>
          <a:p>
            <a:pPr algn="ctr">
              <a:defRPr/>
            </a:pPr>
            <a:r>
              <a:rPr kumimoji="1" lang="zh-CN" altLang="en-US" sz="2000" b="1" dirty="0"/>
              <a:t>将</a:t>
            </a:r>
            <a:r>
              <a:rPr kumimoji="1" lang="en-US" altLang="zh-CN" sz="2000" b="1" dirty="0"/>
              <a:t>num1+num2</a:t>
            </a:r>
            <a:r>
              <a:rPr kumimoji="1" lang="zh-CN" altLang="en-US" sz="2000" b="1" dirty="0"/>
              <a:t>的值赋给</a:t>
            </a:r>
            <a:r>
              <a:rPr kumimoji="1" lang="en-US" altLang="zh-CN" sz="2000" b="1" dirty="0"/>
              <a:t>sum </a:t>
            </a:r>
            <a:endParaRPr kumimoji="1" lang="en-US" altLang="zh-CN" sz="2000" b="1" dirty="0">
              <a:effectLst>
                <a:outerShdw blurRad="38100" dist="38100" dir="2700000" algn="tl">
                  <a:srgbClr val="FFFFFF"/>
                </a:outerShdw>
              </a:effectLst>
              <a:ea typeface="黑体" panose="02010609060101010101" pitchFamily="49" charset="-122"/>
            </a:endParaRPr>
          </a:p>
        </p:txBody>
      </p:sp>
      <p:sp>
        <p:nvSpPr>
          <p:cNvPr id="33" name="Line 9"/>
          <p:cNvSpPr>
            <a:spLocks noChangeShapeType="1"/>
          </p:cNvSpPr>
          <p:nvPr/>
        </p:nvSpPr>
        <p:spPr bwMode="auto">
          <a:xfrm>
            <a:off x="5844221" y="49530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lg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流程图</a:t>
            </a:r>
          </a:p>
        </p:txBody>
      </p:sp>
      <p:sp>
        <p:nvSpPr>
          <p:cNvPr id="14" name="AutoShape 37"/>
          <p:cNvSpPr>
            <a:spLocks noChangeArrowheads="1"/>
          </p:cNvSpPr>
          <p:nvPr/>
        </p:nvSpPr>
        <p:spPr bwMode="auto">
          <a:xfrm>
            <a:off x="4115688" y="3169349"/>
            <a:ext cx="3505200" cy="573785"/>
          </a:xfrm>
          <a:prstGeom prst="flowChartInputOutput">
            <a:avLst/>
          </a:prstGeom>
          <a:solidFill>
            <a:srgbClr val="CCFFCC"/>
          </a:solidFill>
          <a:ln w="285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spcBef>
                <a:spcPts val="0"/>
              </a:spcBef>
              <a:buNone/>
              <a:defRPr/>
            </a:pPr>
            <a:r>
              <a:rPr kumimoji="1" lang="zh-CN" altLang="en-US" sz="2000" b="1" dirty="0">
                <a:solidFill>
                  <a:prstClr val="black"/>
                </a:solidFill>
                <a:latin typeface="微软雅黑"/>
                <a:ea typeface="微软雅黑"/>
              </a:rPr>
              <a:t>输入</a:t>
            </a:r>
            <a:r>
              <a:rPr kumimoji="1"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num1</a:t>
            </a:r>
            <a:r>
              <a:rPr kumimoji="1" lang="zh-CN" altLang="en-US" sz="2000" b="1" dirty="0">
                <a:solidFill>
                  <a:prstClr val="black"/>
                </a:solidFill>
                <a:latin typeface="微软雅黑"/>
                <a:ea typeface="微软雅黑"/>
              </a:rPr>
              <a:t>、 </a:t>
            </a:r>
            <a:r>
              <a:rPr kumimoji="1" lang="en-US" altLang="zh-CN" sz="2000" b="1" dirty="0">
                <a:solidFill>
                  <a:prstClr val="black"/>
                </a:solidFill>
                <a:latin typeface="微软雅黑"/>
                <a:ea typeface="微软雅黑"/>
              </a:rPr>
              <a:t>num2 </a:t>
            </a:r>
            <a:endParaRPr kumimoji="1" lang="en-US" altLang="zh-CN" sz="2000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微软雅黑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7040794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30322" y="1678477"/>
            <a:ext cx="8228078" cy="95410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800" b="1" dirty="0"/>
              <a:t>题目描述</a:t>
            </a:r>
            <a:r>
              <a:rPr lang="en-US" altLang="zh-CN" sz="2800" b="1" dirty="0"/>
              <a:t>:</a:t>
            </a:r>
          </a:p>
          <a:p>
            <a:r>
              <a:rPr lang="zh-CN" altLang="en-US" sz="2800" dirty="0"/>
              <a:t>输入两个整数，求出这两个整数的和与差并输出。</a:t>
            </a:r>
          </a:p>
        </p:txBody>
      </p:sp>
      <p:sp>
        <p:nvSpPr>
          <p:cNvPr id="21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5" name="矩形 4"/>
          <p:cNvSpPr/>
          <p:nvPr/>
        </p:nvSpPr>
        <p:spPr>
          <a:xfrm>
            <a:off x="1830322" y="3048000"/>
            <a:ext cx="2606804" cy="1314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样例输入</a:t>
            </a:r>
            <a:r>
              <a:rPr lang="en-US" altLang="zh-CN" sz="2800" dirty="0"/>
              <a:t>: 7 2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样例输出</a:t>
            </a:r>
            <a:r>
              <a:rPr lang="en-US" altLang="zh-CN" sz="2800" dirty="0"/>
              <a:t>: 9 5</a:t>
            </a:r>
            <a:endParaRPr lang="zh-CN" altLang="en-US" sz="2800" dirty="0"/>
          </a:p>
        </p:txBody>
      </p:sp>
      <p:sp>
        <p:nvSpPr>
          <p:cNvPr id="6" name="矩形 5"/>
          <p:cNvSpPr/>
          <p:nvPr/>
        </p:nvSpPr>
        <p:spPr>
          <a:xfrm>
            <a:off x="1830322" y="5334000"/>
            <a:ext cx="7563289" cy="5232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800" dirty="0"/>
              <a:t>尝试去分析本题的流程</a:t>
            </a:r>
            <a:r>
              <a:rPr lang="en-US" altLang="zh-CN" sz="2800" dirty="0"/>
              <a:t>,</a:t>
            </a:r>
            <a:r>
              <a:rPr lang="zh-CN" altLang="en-US" sz="2800" dirty="0"/>
              <a:t>并给出思路后写出代码</a:t>
            </a:r>
          </a:p>
        </p:txBody>
      </p:sp>
    </p:spTree>
    <p:extLst>
      <p:ext uri="{BB962C8B-B14F-4D97-AF65-F5344CB8AC3E}">
        <p14:creationId xmlns:p14="http://schemas.microsoft.com/office/powerpoint/2010/main" val="239584605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rect"/>
          <p:cNvSpPr/>
          <p:nvPr/>
        </p:nvSpPr>
        <p:spPr>
          <a:xfrm>
            <a:off x="1828800" y="5368170"/>
            <a:ext cx="1009269" cy="454177"/>
          </a:xfrm>
          <a:prstGeom prst="rect">
            <a:avLst/>
          </a:prstGeom>
          <a:solidFill>
            <a:srgbClr val="FF000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algn="ctr"/>
            <a:r>
              <a:rPr lang="zh-CN" altLang="en-US" dirty="0">
                <a:solidFill>
                  <a:schemeClr val="bg1"/>
                </a:solidFill>
              </a:rPr>
              <a:t>结束</a:t>
            </a:r>
          </a:p>
        </p:txBody>
      </p:sp>
      <p:sp>
        <p:nvSpPr>
          <p:cNvPr id="206" name="path"/>
          <p:cNvSpPr/>
          <p:nvPr/>
        </p:nvSpPr>
        <p:spPr>
          <a:xfrm>
            <a:off x="3200400" y="5332483"/>
            <a:ext cx="2738095" cy="489864"/>
          </a:xfrm>
          <a:custGeom>
            <a:avLst/>
            <a:gdLst/>
            <a:ahLst/>
            <a:cxnLst/>
            <a:rect l="0" t="0" r="0" b="0"/>
            <a:pathLst>
              <a:path w="4311" h="771">
                <a:moveTo>
                  <a:pt x="0" y="771"/>
                </a:moveTo>
                <a:lnTo>
                  <a:pt x="439" y="0"/>
                </a:lnTo>
                <a:lnTo>
                  <a:pt x="4311" y="0"/>
                </a:lnTo>
                <a:lnTo>
                  <a:pt x="3872" y="771"/>
                </a:lnTo>
                <a:lnTo>
                  <a:pt x="0" y="771"/>
                </a:lnTo>
                <a:close/>
              </a:path>
            </a:pathLst>
          </a:custGeom>
          <a:solidFill>
            <a:srgbClr val="A9D18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426085" eaLnBrk="0">
              <a:lnSpc>
                <a:spcPct val="150000"/>
              </a:lnSpc>
              <a:spcBef>
                <a:spcPts val="5"/>
              </a:spcBef>
            </a:pPr>
            <a:r>
              <a:rPr lang="zh-CN" altLang="en-US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num1</a:t>
            </a:r>
            <a:r>
              <a:rPr lang="zh-CN" altLang="en-US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kern="0" spc="-37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num2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208" name="path"/>
          <p:cNvSpPr/>
          <p:nvPr/>
        </p:nvSpPr>
        <p:spPr>
          <a:xfrm>
            <a:off x="6629400" y="5323116"/>
            <a:ext cx="2492884" cy="544284"/>
          </a:xfrm>
          <a:custGeom>
            <a:avLst/>
            <a:gdLst/>
            <a:ahLst/>
            <a:cxnLst/>
            <a:rect l="0" t="0" r="0" b="0"/>
            <a:pathLst>
              <a:path w="3925" h="857">
                <a:moveTo>
                  <a:pt x="0" y="857"/>
                </a:moveTo>
                <a:lnTo>
                  <a:pt x="400" y="0"/>
                </a:lnTo>
                <a:lnTo>
                  <a:pt x="3925" y="0"/>
                </a:lnTo>
                <a:lnTo>
                  <a:pt x="3525" y="857"/>
                </a:lnTo>
                <a:lnTo>
                  <a:pt x="0" y="857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982345" algn="ctr" eaLnBrk="0"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            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sub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sum</a:t>
            </a:r>
            <a:endParaRPr lang="en-US" altLang="en-US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  <p:sp>
        <p:nvSpPr>
          <p:cNvPr id="214" name="rect"/>
          <p:cNvSpPr/>
          <p:nvPr/>
        </p:nvSpPr>
        <p:spPr>
          <a:xfrm>
            <a:off x="5408823" y="4346270"/>
            <a:ext cx="1071536" cy="506577"/>
          </a:xfrm>
          <a:prstGeom prst="rect">
            <a:avLst/>
          </a:prstGeom>
          <a:solidFill>
            <a:srgbClr val="F4B183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 anchor="ctr"/>
          <a:lstStyle/>
          <a:p>
            <a:pPr marL="154940" eaLnBrk="0">
              <a:lnSpc>
                <a:spcPct val="90000"/>
              </a:lnSpc>
              <a:spcBef>
                <a:spcPts val="605"/>
              </a:spcBef>
            </a:pPr>
            <a:r>
              <a:rPr lang="zh-CN" altLang="en-US" kern="0" spc="-20" dirty="0">
                <a:solidFill>
                  <a:srgbClr val="FFFFFF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开始</a:t>
            </a:r>
            <a:endParaRPr lang="zh-CN" altLang="en-US" dirty="0"/>
          </a:p>
        </p:txBody>
      </p:sp>
      <p:sp>
        <p:nvSpPr>
          <p:cNvPr id="228" name="textbox 228"/>
          <p:cNvSpPr/>
          <p:nvPr/>
        </p:nvSpPr>
        <p:spPr>
          <a:xfrm>
            <a:off x="8064378" y="6427037"/>
            <a:ext cx="1351914" cy="248920"/>
          </a:xfrm>
          <a:prstGeom prst="rect">
            <a:avLst/>
          </a:prstGeom>
        </p:spPr>
        <p:txBody>
          <a:bodyPr vert="horz" wrap="square" lIns="0" tIns="0" rIns="0" bIns="0"/>
          <a:lstStyle/>
          <a:p>
            <a:pPr algn="l" rtl="0" eaLnBrk="0">
              <a:lnSpc>
                <a:spcPct val="91000"/>
              </a:lnSpc>
            </a:pPr>
            <a:endParaRPr lang="en-US" altLang="en-US" sz="100" dirty="0"/>
          </a:p>
          <a:p>
            <a:pPr marL="12700" algn="l" rtl="0" eaLnBrk="0">
              <a:lnSpc>
                <a:spcPct val="91000"/>
              </a:lnSpc>
            </a:pP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行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思</a:t>
            </a:r>
            <a:r>
              <a:rPr sz="1600" kern="0" spc="15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路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梳</a:t>
            </a:r>
            <a:r>
              <a:rPr sz="1600" kern="0" spc="14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sz="1600" kern="0" spc="-10" dirty="0">
                <a:solidFill>
                  <a:srgbClr val="000000">
                    <a:alpha val="100000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理</a:t>
            </a:r>
            <a:endParaRPr lang="en-US" altLang="en-US" sz="1600" dirty="0"/>
          </a:p>
        </p:txBody>
      </p:sp>
      <p:sp>
        <p:nvSpPr>
          <p:cNvPr id="22" name="rect"/>
          <p:cNvSpPr/>
          <p:nvPr/>
        </p:nvSpPr>
        <p:spPr>
          <a:xfrm>
            <a:off x="1828800" y="4332502"/>
            <a:ext cx="3048000" cy="657359"/>
          </a:xfrm>
          <a:prstGeom prst="rect">
            <a:avLst/>
          </a:prstGeom>
          <a:solidFill>
            <a:srgbClr val="B4C7E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wrap="square" rtlCol="0">
            <a:spAutoFit/>
          </a:bodyPr>
          <a:lstStyle/>
          <a:p>
            <a:pPr marL="583565" eaLnBrk="0">
              <a:lnSpc>
                <a:spcPct val="102000"/>
              </a:lnSpc>
              <a:spcBef>
                <a:spcPts val="5"/>
              </a:spcBef>
            </a:pPr>
            <a:r>
              <a:rPr lang="en-US" altLang="zh-CN" kern="0" spc="-1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sub=num1-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num2;</a:t>
            </a:r>
          </a:p>
          <a:p>
            <a:pPr marL="583565" eaLnBrk="0">
              <a:lnSpc>
                <a:spcPct val="102000"/>
              </a:lnSpc>
              <a:spcBef>
                <a:spcPts val="5"/>
              </a:spcBef>
            </a:pPr>
            <a:r>
              <a:rPr lang="en-US" altLang="zh-CN" kern="0" spc="-1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sum=num1+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num2;</a:t>
            </a:r>
            <a:endParaRPr lang="en-US" altLang="en-US" dirty="0"/>
          </a:p>
        </p:txBody>
      </p:sp>
      <p:sp>
        <p:nvSpPr>
          <p:cNvPr id="25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3" name="矩形 2"/>
          <p:cNvSpPr/>
          <p:nvPr/>
        </p:nvSpPr>
        <p:spPr>
          <a:xfrm>
            <a:off x="7012382" y="4414892"/>
            <a:ext cx="3700052" cy="369332"/>
          </a:xfrm>
          <a:prstGeom prst="rect">
            <a:avLst/>
          </a:prstGeom>
          <a:solidFill>
            <a:srgbClr val="B4C7E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声明变量 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num1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num2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sub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sum</a:t>
            </a:r>
          </a:p>
        </p:txBody>
      </p:sp>
      <p:sp>
        <p:nvSpPr>
          <p:cNvPr id="11" name="矩形 10"/>
          <p:cNvSpPr/>
          <p:nvPr/>
        </p:nvSpPr>
        <p:spPr>
          <a:xfrm>
            <a:off x="8112890" y="1593848"/>
            <a:ext cx="2606804" cy="13144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样例输入</a:t>
            </a:r>
            <a:r>
              <a:rPr lang="en-US" altLang="zh-CN" sz="2800" dirty="0"/>
              <a:t>: 7 2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样例输出</a:t>
            </a:r>
            <a:r>
              <a:rPr lang="en-US" altLang="zh-CN" sz="2800" dirty="0"/>
              <a:t>: 9 5</a:t>
            </a:r>
            <a:endParaRPr lang="zh-CN" altLang="en-US" sz="2800" dirty="0"/>
          </a:p>
        </p:txBody>
      </p:sp>
      <p:sp>
        <p:nvSpPr>
          <p:cNvPr id="12" name="矩形 11"/>
          <p:cNvSpPr/>
          <p:nvPr/>
        </p:nvSpPr>
        <p:spPr>
          <a:xfrm>
            <a:off x="918100" y="1593848"/>
            <a:ext cx="6625700" cy="20313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/>
              <a:t>题目描述</a:t>
            </a:r>
            <a:r>
              <a:rPr lang="en-US" altLang="zh-CN" sz="2800" b="1" dirty="0"/>
              <a:t>:</a:t>
            </a:r>
          </a:p>
          <a:p>
            <a:pPr>
              <a:lnSpc>
                <a:spcPct val="150000"/>
              </a:lnSpc>
            </a:pPr>
            <a:r>
              <a:rPr lang="zh-CN" altLang="en-US" sz="2800" dirty="0"/>
              <a:t>输入两个整数，求出这两个整数的和与差并输出，结果使用空格隔开。</a:t>
            </a:r>
          </a:p>
        </p:txBody>
      </p:sp>
    </p:spTree>
    <p:extLst>
      <p:ext uri="{BB962C8B-B14F-4D97-AF65-F5344CB8AC3E}">
        <p14:creationId xmlns:p14="http://schemas.microsoft.com/office/powerpoint/2010/main" val="3836016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2514600" y="1676400"/>
            <a:ext cx="7467600" cy="406265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4078F2"/>
                </a:solidFill>
                <a:latin typeface="Consolas" panose="020B0609020204030204" pitchFamily="49" charset="0"/>
              </a:rPr>
              <a:t>#</a:t>
            </a:r>
            <a:r>
              <a:rPr lang="zh-CN" altLang="zh-CN" sz="2400" dirty="0">
                <a:solidFill>
                  <a:srgbClr val="A626A4"/>
                </a:solidFill>
                <a:latin typeface="Consolas" panose="020B0609020204030204" pitchFamily="49" charset="0"/>
              </a:rPr>
              <a:t>include</a:t>
            </a:r>
            <a:r>
              <a:rPr lang="en-US" altLang="zh-CN" sz="2400" dirty="0">
                <a:solidFill>
                  <a:srgbClr val="A626A4"/>
                </a:solidFill>
                <a:latin typeface="Consolas" panose="020B0609020204030204" pitchFamily="49" charset="0"/>
              </a:rPr>
              <a:t> </a:t>
            </a:r>
            <a:r>
              <a:rPr lang="zh-CN" altLang="zh-CN" sz="2400" dirty="0">
                <a:solidFill>
                  <a:srgbClr val="50A14F"/>
                </a:solidFill>
                <a:latin typeface="Consolas" panose="020B0609020204030204" pitchFamily="49" charset="0"/>
              </a:rPr>
              <a:t>&lt;iostream&gt;</a:t>
            </a:r>
            <a:endParaRPr lang="zh-CN" altLang="zh-CN" sz="2400" dirty="0">
              <a:solidFill>
                <a:srgbClr val="383A42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A626A4"/>
                </a:solidFill>
                <a:latin typeface="Consolas" panose="020B0609020204030204" pitchFamily="49" charset="0"/>
              </a:rPr>
              <a:t>using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 </a:t>
            </a:r>
            <a:r>
              <a:rPr lang="zh-CN" altLang="zh-CN" sz="2400" dirty="0">
                <a:solidFill>
                  <a:srgbClr val="A626A4"/>
                </a:solidFill>
                <a:latin typeface="Consolas" panose="020B0609020204030204" pitchFamily="49" charset="0"/>
              </a:rPr>
              <a:t>namespace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 std;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main()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num1,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cin &gt;&gt; num1 &gt;&gt;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sum = num1 + num2;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sub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num1 - num2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cout &lt;&lt; sum &lt;&lt;</a:t>
            </a:r>
            <a:r>
              <a:rPr kumimoji="0" lang="en-US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50A14F"/>
                </a:solidFill>
                <a:effectLst/>
                <a:latin typeface="Consolas" panose="020B0609020204030204" pitchFamily="49" charset="0"/>
              </a:rPr>
              <a:t>" "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&lt;&lt; </a:t>
            </a:r>
            <a:r>
              <a:rPr lang="zh-CN" altLang="zh-CN" sz="2400" dirty="0">
                <a:solidFill>
                  <a:srgbClr val="383A42"/>
                </a:solidFill>
                <a:latin typeface="Consolas" panose="020B0609020204030204" pitchFamily="49" charset="0"/>
              </a:rPr>
              <a:t>sub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A626A4"/>
                </a:solidFill>
                <a:effectLst/>
                <a:latin typeface="Consolas" panose="020B0609020204030204" pitchFamily="49" charset="0"/>
              </a:rPr>
              <a:t>return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;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383A42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object 3">
            <a:extLst>
              <a:ext uri="{FF2B5EF4-FFF2-40B4-BE49-F238E27FC236}">
                <a16:creationId xmlns:a16="http://schemas.microsoft.com/office/drawing/2014/main" id="{9079EF21-306E-660E-A9A1-51D54E107A61}"/>
              </a:ext>
            </a:extLst>
          </p:cNvPr>
          <p:cNvSpPr txBox="1"/>
          <p:nvPr/>
        </p:nvSpPr>
        <p:spPr>
          <a:xfrm>
            <a:off x="2009597" y="763475"/>
            <a:ext cx="2259330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+mj-ea"/>
                <a:ea typeface="+mj-ea"/>
                <a:cs typeface="微软雅黑"/>
              </a:rPr>
              <a:t>实战演练</a:t>
            </a:r>
          </a:p>
        </p:txBody>
      </p:sp>
      <p:sp>
        <p:nvSpPr>
          <p:cNvPr id="4" name="矩形 3"/>
          <p:cNvSpPr/>
          <p:nvPr/>
        </p:nvSpPr>
        <p:spPr>
          <a:xfrm>
            <a:off x="7516012" y="2980284"/>
            <a:ext cx="3700052" cy="369332"/>
          </a:xfrm>
          <a:prstGeom prst="rect">
            <a:avLst/>
          </a:prstGeom>
          <a:solidFill>
            <a:srgbClr val="B4C7E7"/>
          </a:solidFill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声明变量 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num1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num2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sub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sum</a:t>
            </a:r>
          </a:p>
        </p:txBody>
      </p:sp>
      <p:sp>
        <p:nvSpPr>
          <p:cNvPr id="5" name="path"/>
          <p:cNvSpPr/>
          <p:nvPr/>
        </p:nvSpPr>
        <p:spPr>
          <a:xfrm>
            <a:off x="7516012" y="3408207"/>
            <a:ext cx="2738095" cy="489864"/>
          </a:xfrm>
          <a:custGeom>
            <a:avLst/>
            <a:gdLst/>
            <a:ahLst/>
            <a:cxnLst/>
            <a:rect l="0" t="0" r="0" b="0"/>
            <a:pathLst>
              <a:path w="4311" h="771">
                <a:moveTo>
                  <a:pt x="0" y="771"/>
                </a:moveTo>
                <a:lnTo>
                  <a:pt x="439" y="0"/>
                </a:lnTo>
                <a:lnTo>
                  <a:pt x="4311" y="0"/>
                </a:lnTo>
                <a:lnTo>
                  <a:pt x="3872" y="771"/>
                </a:lnTo>
                <a:lnTo>
                  <a:pt x="0" y="771"/>
                </a:lnTo>
                <a:close/>
              </a:path>
            </a:pathLst>
          </a:custGeom>
          <a:solidFill>
            <a:srgbClr val="A9D18E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426085" eaLnBrk="0">
              <a:lnSpc>
                <a:spcPct val="150000"/>
              </a:lnSpc>
              <a:spcBef>
                <a:spcPts val="5"/>
              </a:spcBef>
            </a:pPr>
            <a:r>
              <a:rPr lang="zh-CN" altLang="en-US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输入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num1</a:t>
            </a:r>
            <a:r>
              <a:rPr lang="zh-CN" altLang="en-US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、</a:t>
            </a:r>
            <a:r>
              <a:rPr lang="en-US" altLang="zh-CN" kern="0" spc="-37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 pitchFamily="49" charset="0"/>
                <a:ea typeface="微软雅黑" panose="020B0503020204020204" charset="-122"/>
                <a:cs typeface="微软雅黑" panose="020B0503020204020204" charset="-122"/>
              </a:rPr>
              <a:t>num2</a:t>
            </a:r>
            <a:endParaRPr lang="en-US" altLang="en-US" dirty="0">
              <a:latin typeface="Consolas" panose="020B0609020204030204" pitchFamily="49" charset="0"/>
            </a:endParaRPr>
          </a:p>
        </p:txBody>
      </p:sp>
      <p:sp>
        <p:nvSpPr>
          <p:cNvPr id="6" name="rect"/>
          <p:cNvSpPr/>
          <p:nvPr/>
        </p:nvSpPr>
        <p:spPr>
          <a:xfrm>
            <a:off x="7516012" y="3959383"/>
            <a:ext cx="3048000" cy="657359"/>
          </a:xfrm>
          <a:prstGeom prst="rect">
            <a:avLst/>
          </a:prstGeom>
          <a:solidFill>
            <a:srgbClr val="B4C7E7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wrap="square" rtlCol="0">
            <a:spAutoFit/>
          </a:bodyPr>
          <a:lstStyle/>
          <a:p>
            <a:pPr marL="583565" eaLnBrk="0">
              <a:lnSpc>
                <a:spcPct val="102000"/>
              </a:lnSpc>
              <a:spcBef>
                <a:spcPts val="5"/>
              </a:spcBef>
            </a:pPr>
            <a:r>
              <a:rPr lang="en-US" altLang="zh-CN" kern="0" spc="-1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sub=num1-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num2;</a:t>
            </a:r>
          </a:p>
          <a:p>
            <a:pPr marL="583565" eaLnBrk="0">
              <a:lnSpc>
                <a:spcPct val="102000"/>
              </a:lnSpc>
              <a:spcBef>
                <a:spcPts val="5"/>
              </a:spcBef>
            </a:pPr>
            <a:r>
              <a:rPr lang="en-US" altLang="zh-CN" kern="0" spc="-1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sum=num1+</a:t>
            </a:r>
            <a:r>
              <a:rPr lang="en-US" altLang="zh-CN" kern="0" spc="-20" dirty="0">
                <a:solidFill>
                  <a:srgbClr val="FFFFFF">
                    <a:alpha val="100000"/>
                  </a:srgbClr>
                </a:solidFill>
                <a:latin typeface="Consolas" panose="020B0609020204030204"/>
                <a:ea typeface="Consolas" panose="020B0609020204030204"/>
                <a:cs typeface="Consolas" panose="020B0609020204030204"/>
              </a:rPr>
              <a:t>num2;</a:t>
            </a:r>
            <a:endParaRPr lang="en-US" altLang="en-US" dirty="0"/>
          </a:p>
        </p:txBody>
      </p:sp>
      <p:sp>
        <p:nvSpPr>
          <p:cNvPr id="7" name="path"/>
          <p:cNvSpPr/>
          <p:nvPr/>
        </p:nvSpPr>
        <p:spPr>
          <a:xfrm>
            <a:off x="7543226" y="4682225"/>
            <a:ext cx="2492884" cy="544284"/>
          </a:xfrm>
          <a:custGeom>
            <a:avLst/>
            <a:gdLst/>
            <a:ahLst/>
            <a:cxnLst/>
            <a:rect l="0" t="0" r="0" b="0"/>
            <a:pathLst>
              <a:path w="3925" h="857">
                <a:moveTo>
                  <a:pt x="0" y="857"/>
                </a:moveTo>
                <a:lnTo>
                  <a:pt x="400" y="0"/>
                </a:lnTo>
                <a:lnTo>
                  <a:pt x="3925" y="0"/>
                </a:lnTo>
                <a:lnTo>
                  <a:pt x="3525" y="857"/>
                </a:lnTo>
                <a:lnTo>
                  <a:pt x="0" y="857"/>
                </a:lnTo>
                <a:close/>
              </a:path>
            </a:pathLst>
          </a:custGeom>
          <a:solidFill>
            <a:srgbClr val="00B0F0">
              <a:alpha val="100000"/>
            </a:srgbClr>
          </a:solidFill>
          <a:ln cap="flat">
            <a:noFill/>
            <a:prstDash val="solid"/>
            <a:miter lim="0"/>
          </a:ln>
        </p:spPr>
        <p:txBody>
          <a:bodyPr rtlCol="0"/>
          <a:lstStyle/>
          <a:p>
            <a:pPr marL="982345" algn="ctr" eaLnBrk="0"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            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输出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sub</a:t>
            </a:r>
            <a:r>
              <a:rPr lang="zh-CN" altLang="en-US" dirty="0">
                <a:solidFill>
                  <a:schemeClr val="bg1"/>
                </a:solidFill>
                <a:latin typeface="Consolas" panose="020B0609020204030204" pitchFamily="49" charset="0"/>
              </a:rPr>
              <a:t>、</a:t>
            </a:r>
            <a:r>
              <a:rPr lang="en-US" altLang="zh-CN" dirty="0">
                <a:solidFill>
                  <a:schemeClr val="bg1"/>
                </a:solidFill>
                <a:latin typeface="Consolas" panose="020B0609020204030204" pitchFamily="49" charset="0"/>
              </a:rPr>
              <a:t>sum</a:t>
            </a:r>
            <a:endParaRPr lang="en-US" altLang="en-US" dirty="0">
              <a:solidFill>
                <a:schemeClr val="bg1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578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Consolas"/>
        <a:ea typeface="Microsoft YaHei UI"/>
        <a:cs typeface=""/>
      </a:majorFont>
      <a:minorFont>
        <a:latin typeface="Consolas"/>
        <a:ea typeface="Microsoft YaHei U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algn="l">
          <a:defRPr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5145</TotalTime>
  <Words>4300</Words>
  <Application>Microsoft Office PowerPoint</Application>
  <PresentationFormat>宽屏</PresentationFormat>
  <Paragraphs>503</Paragraphs>
  <Slides>37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37</vt:i4>
      </vt:variant>
    </vt:vector>
  </HeadingPairs>
  <TitlesOfParts>
    <vt:vector size="47" baseType="lpstr">
      <vt:lpstr>Arial Unicode MS</vt:lpstr>
      <vt:lpstr>等线</vt:lpstr>
      <vt:lpstr>黑体</vt:lpstr>
      <vt:lpstr>宋体</vt:lpstr>
      <vt:lpstr>微软雅黑</vt:lpstr>
      <vt:lpstr>Arial</vt:lpstr>
      <vt:lpstr>Cambria Math</vt:lpstr>
      <vt:lpstr>Consolas</vt:lpstr>
      <vt:lpstr>Wingdings</vt:lpstr>
      <vt:lpstr>自定义设计方案</vt:lpstr>
      <vt:lpstr>C++程序与算法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小林泉</dc:creator>
  <cp:lastModifiedBy>泉 小林</cp:lastModifiedBy>
  <cp:revision>288</cp:revision>
  <dcterms:created xsi:type="dcterms:W3CDTF">2024-12-19T06:36:53Z</dcterms:created>
  <dcterms:modified xsi:type="dcterms:W3CDTF">2026-10-05T11:05:44Z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2022-02-05T00:00:00Z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2024-12-19T00:00:00Z</vt:filetime>
  </property>
</Properties>
</file>