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53"/>
  </p:notesMasterIdLst>
  <p:sldIdLst>
    <p:sldId id="256" r:id="rId58"/>
    <p:sldId id="257" r:id="rId59"/>
    <p:sldId id="258" r:id="rId60"/>
    <p:sldId id="259" r:id="rId61"/>
    <p:sldId id="260" r:id="rId62"/>
    <p:sldId id="261" r:id="rId63"/>
    <p:sldId id="262" r:id="rId64"/>
    <p:sldId id="263" r:id="rId65"/>
    <p:sldId id="264" r:id="rId66"/>
    <p:sldId id="265" r:id="rId67"/>
    <p:sldId id="266" r:id="rId68"/>
    <p:sldId id="267" r:id="rId69"/>
    <p:sldId id="268" r:id="rId70"/>
    <p:sldId id="269" r:id="rId71"/>
    <p:sldId id="270" r:id="rId72"/>
    <p:sldId id="271" r:id="rId73"/>
    <p:sldId id="272" r:id="rId74"/>
    <p:sldId id="273" r:id="rId75"/>
    <p:sldId id="274" r:id="rId76"/>
    <p:sldId id="275" r:id="rId77"/>
    <p:sldId id="276" r:id="rId78"/>
    <p:sldId id="277" r:id="rId79"/>
    <p:sldId id="278" r:id="rId80"/>
    <p:sldId id="279" r:id="rId81"/>
    <p:sldId id="280" r:id="rId82"/>
    <p:sldId id="281" r:id="rId83"/>
    <p:sldId id="282" r:id="rId84"/>
    <p:sldId id="283" r:id="rId85"/>
    <p:sldId id="284" r:id="rId86"/>
    <p:sldId id="285" r:id="rId87"/>
    <p:sldId id="286" r:id="rId88"/>
    <p:sldId id="287" r:id="rId89"/>
    <p:sldId id="288" r:id="rId90"/>
    <p:sldId id="289" r:id="rId91"/>
    <p:sldId id="290" r:id="rId92"/>
    <p:sldId id="291" r:id="rId93"/>
    <p:sldId id="292" r:id="rId94"/>
    <p:sldId id="293" r:id="rId95"/>
    <p:sldId id="294" r:id="rId96"/>
    <p:sldId id="295" r:id="rId97"/>
    <p:sldId id="296" r:id="rId98"/>
    <p:sldId id="297" r:id="rId99"/>
    <p:sldId id="298" r:id="rId100"/>
    <p:sldId id="299" r:id="rId101"/>
    <p:sldId id="300" r:id="rId102"/>
    <p:sldId id="301" r:id="rId103"/>
    <p:sldId id="302" r:id="rId104"/>
    <p:sldId id="303" r:id="rId105"/>
    <p:sldId id="304" r:id="rId106"/>
    <p:sldId id="305" r:id="rId107"/>
    <p:sldId id="306" r:id="rId108"/>
    <p:sldId id="307" r:id="rId109"/>
    <p:sldId id="308" r:id="rId110"/>
    <p:sldId id="309" r:id="rId111"/>
    <p:sldId id="310" r:id="rId112"/>
    <p:sldId id="311" r:id="rId113"/>
    <p:sldId id="312" r:id="rId114"/>
    <p:sldId id="313" r:id="rId1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55" Type="http://schemas.openxmlformats.org/officeDocument/2006/relationships/viewProps" Target="viewProps.xml" /><Relationship Id="rId53" Type="http://schemas.openxmlformats.org/officeDocument/2006/relationships/notesMaster" Target="notesMasters/notesMaster1.xml" /><Relationship Id="rId56" Type="http://schemas.openxmlformats.org/officeDocument/2006/relationships/theme" Target="theme/theme1.xml" /><Relationship Id="rId5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57" Type="http://schemas.openxmlformats.org/officeDocument/2006/relationships/tableStyles" Target="tableStyles.xml" /><Relationship Id="rId58" Type="http://schemas.openxmlformats.org/officeDocument/2006/relationships/slide" Target="slides/slide1.xml" /><Relationship Id="rId59" Type="http://schemas.openxmlformats.org/officeDocument/2006/relationships/slide" Target="slides/slide2.xml" /><Relationship Id="rId60" Type="http://schemas.openxmlformats.org/officeDocument/2006/relationships/slide" Target="slides/slide3.xml" /><Relationship Id="rId61" Type="http://schemas.openxmlformats.org/officeDocument/2006/relationships/slide" Target="slides/slide4.xml" /><Relationship Id="rId62" Type="http://schemas.openxmlformats.org/officeDocument/2006/relationships/slide" Target="slides/slide5.xml" /><Relationship Id="rId63" Type="http://schemas.openxmlformats.org/officeDocument/2006/relationships/slide" Target="slides/slide6.xml" /><Relationship Id="rId64" Type="http://schemas.openxmlformats.org/officeDocument/2006/relationships/slide" Target="slides/slide7.xml" /><Relationship Id="rId65" Type="http://schemas.openxmlformats.org/officeDocument/2006/relationships/slide" Target="slides/slide8.xml" /><Relationship Id="rId66" Type="http://schemas.openxmlformats.org/officeDocument/2006/relationships/slide" Target="slides/slide9.xml" /><Relationship Id="rId67" Type="http://schemas.openxmlformats.org/officeDocument/2006/relationships/slide" Target="slides/slide10.xml" /><Relationship Id="rId68" Type="http://schemas.openxmlformats.org/officeDocument/2006/relationships/slide" Target="slides/slide11.xml" /><Relationship Id="rId69" Type="http://schemas.openxmlformats.org/officeDocument/2006/relationships/slide" Target="slides/slide12.xml" /><Relationship Id="rId70" Type="http://schemas.openxmlformats.org/officeDocument/2006/relationships/slide" Target="slides/slide13.xml" /><Relationship Id="rId71" Type="http://schemas.openxmlformats.org/officeDocument/2006/relationships/slide" Target="slides/slide14.xml" /><Relationship Id="rId72" Type="http://schemas.openxmlformats.org/officeDocument/2006/relationships/slide" Target="slides/slide15.xml" /><Relationship Id="rId73" Type="http://schemas.openxmlformats.org/officeDocument/2006/relationships/slide" Target="slides/slide16.xml" /><Relationship Id="rId74" Type="http://schemas.openxmlformats.org/officeDocument/2006/relationships/slide" Target="slides/slide17.xml" /><Relationship Id="rId75" Type="http://schemas.openxmlformats.org/officeDocument/2006/relationships/slide" Target="slides/slide18.xml" /><Relationship Id="rId76" Type="http://schemas.openxmlformats.org/officeDocument/2006/relationships/slide" Target="slides/slide19.xml" /><Relationship Id="rId77" Type="http://schemas.openxmlformats.org/officeDocument/2006/relationships/slide" Target="slides/slide20.xml" /><Relationship Id="rId78" Type="http://schemas.openxmlformats.org/officeDocument/2006/relationships/slide" Target="slides/slide21.xml" /><Relationship Id="rId79" Type="http://schemas.openxmlformats.org/officeDocument/2006/relationships/slide" Target="slides/slide22.xml" /><Relationship Id="rId80" Type="http://schemas.openxmlformats.org/officeDocument/2006/relationships/slide" Target="slides/slide23.xml" /><Relationship Id="rId81" Type="http://schemas.openxmlformats.org/officeDocument/2006/relationships/slide" Target="slides/slide24.xml" /><Relationship Id="rId82" Type="http://schemas.openxmlformats.org/officeDocument/2006/relationships/slide" Target="slides/slide25.xml" /><Relationship Id="rId83" Type="http://schemas.openxmlformats.org/officeDocument/2006/relationships/slide" Target="slides/slide26.xml" /><Relationship Id="rId84" Type="http://schemas.openxmlformats.org/officeDocument/2006/relationships/slide" Target="slides/slide27.xml" /><Relationship Id="rId85" Type="http://schemas.openxmlformats.org/officeDocument/2006/relationships/slide" Target="slides/slide28.xml" /><Relationship Id="rId86" Type="http://schemas.openxmlformats.org/officeDocument/2006/relationships/slide" Target="slides/slide29.xml" /><Relationship Id="rId87" Type="http://schemas.openxmlformats.org/officeDocument/2006/relationships/slide" Target="slides/slide30.xml" /><Relationship Id="rId88" Type="http://schemas.openxmlformats.org/officeDocument/2006/relationships/slide" Target="slides/slide31.xml" /><Relationship Id="rId89" Type="http://schemas.openxmlformats.org/officeDocument/2006/relationships/slide" Target="slides/slide32.xml" /><Relationship Id="rId90" Type="http://schemas.openxmlformats.org/officeDocument/2006/relationships/slide" Target="slides/slide33.xml" /><Relationship Id="rId91" Type="http://schemas.openxmlformats.org/officeDocument/2006/relationships/slide" Target="slides/slide34.xml" /><Relationship Id="rId92" Type="http://schemas.openxmlformats.org/officeDocument/2006/relationships/slide" Target="slides/slide35.xml" /><Relationship Id="rId93" Type="http://schemas.openxmlformats.org/officeDocument/2006/relationships/slide" Target="slides/slide36.xml" /><Relationship Id="rId94" Type="http://schemas.openxmlformats.org/officeDocument/2006/relationships/slide" Target="slides/slide37.xml" /><Relationship Id="rId95" Type="http://schemas.openxmlformats.org/officeDocument/2006/relationships/slide" Target="slides/slide38.xml" /><Relationship Id="rId96" Type="http://schemas.openxmlformats.org/officeDocument/2006/relationships/slide" Target="slides/slide39.xml" /><Relationship Id="rId97" Type="http://schemas.openxmlformats.org/officeDocument/2006/relationships/slide" Target="slides/slide40.xml" /><Relationship Id="rId98" Type="http://schemas.openxmlformats.org/officeDocument/2006/relationships/slide" Target="slides/slide41.xml" /><Relationship Id="rId99" Type="http://schemas.openxmlformats.org/officeDocument/2006/relationships/slide" Target="slides/slide42.xml" /><Relationship Id="rId100" Type="http://schemas.openxmlformats.org/officeDocument/2006/relationships/slide" Target="slides/slide43.xml" /><Relationship Id="rId101" Type="http://schemas.openxmlformats.org/officeDocument/2006/relationships/slide" Target="slides/slide44.xml" /><Relationship Id="rId102" Type="http://schemas.openxmlformats.org/officeDocument/2006/relationships/slide" Target="slides/slide45.xml" /><Relationship Id="rId103" Type="http://schemas.openxmlformats.org/officeDocument/2006/relationships/slide" Target="slides/slide46.xml" /><Relationship Id="rId104" Type="http://schemas.openxmlformats.org/officeDocument/2006/relationships/slide" Target="slides/slide47.xml" /><Relationship Id="rId105" Type="http://schemas.openxmlformats.org/officeDocument/2006/relationships/slide" Target="slides/slide48.xml" /><Relationship Id="rId106" Type="http://schemas.openxmlformats.org/officeDocument/2006/relationships/slide" Target="slides/slide49.xml" /><Relationship Id="rId107" Type="http://schemas.openxmlformats.org/officeDocument/2006/relationships/slide" Target="slides/slide50.xml" /><Relationship Id="rId108" Type="http://schemas.openxmlformats.org/officeDocument/2006/relationships/slide" Target="slides/slide51.xml" /><Relationship Id="rId109" Type="http://schemas.openxmlformats.org/officeDocument/2006/relationships/slide" Target="slides/slide52.xml" /><Relationship Id="rId110" Type="http://schemas.openxmlformats.org/officeDocument/2006/relationships/slide" Target="slides/slide53.xml" /><Relationship Id="rId111" Type="http://schemas.openxmlformats.org/officeDocument/2006/relationships/slide" Target="slides/slide54.xml" /><Relationship Id="rId112" Type="http://schemas.openxmlformats.org/officeDocument/2006/relationships/slide" Target="slides/slide55.xml" /><Relationship Id="rId113" Type="http://schemas.openxmlformats.org/officeDocument/2006/relationships/slide" Target="slides/slide56.xml" /><Relationship Id="rId114" Type="http://schemas.openxmlformats.org/officeDocument/2006/relationships/slide" Target="slides/slide57.xml" /><Relationship Id="rId115" Type="http://schemas.openxmlformats.org/officeDocument/2006/relationships/slide" Target="slides/slide58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上一课，我们会用变量保存数据、进行计算了。可数据还是写在代码里的，换一组数就得改程序。这节课学习控制台输入，让用户在程序运行时提供数据，再由程序完成计算。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这节课从换数据的需要出发，学习cin的写法。我们会看清数据按什么顺序存进变量，怎样把两个数分开，再把输入、计算和输出连成程序。重要的写法和规则，会在学到时一起记到书上。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借教材开头的厨房例子想一想：上次食材都准备好了，照步骤做就行。今天要做另一份菜，食材得重新带进来，常用的处理步骤却可以继续用。程序中的数据和处理步骤，也可以这样分开。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用分饮料解释这个需要。把500.0和3写在代码里，只能计算这一次的分法；换一瓶饮料或者换人数，就要改数字。我们希望程序运行后，再告诉它饮料量和人数，沿用同一种计算方法。下面换成更容易看清数量的苹果问题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班里要给同学发苹果，每人几个和一共有几个人都可能变化。今天用3乘4，明天用2乘6，两个结果碰巧都是12，算式中的数据却不同。方法仍然是每人数量乘人数，接下来要解决的是怎样把这次的数据交给程序。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左边把3和4直接写进了代码。下次改成2和6，就得改源代码，再编译运行。如果是让别人使用计算程序，他未必会改代码，所以数据应该在运行时提供。变量和乘法保留，给变量取得数据的方式要换一换。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输入3和4，程序把它们分别保存到t和n，再计算乘积12。这里的t和n仍然是变量，只是它们的值由输入决定。C++可以通过cin读取输入，并把读到的值存进指定的变量。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这一句中，cin负责读取输入，两个大于号连在一起写成提取运算符，右边写接收数据的变量名。假设输入3，读取成功后，变量中保存的就是3。末尾仍要加英文分号，不能把变量名换成数字3。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我们还没有输入时，就要先定义t，告诉程序这份数据准备放在哪里。输入7后，cin把7存进t，后面的cout才能读出这次输入的7。定义变量只是在准备接收位置，执行到cin时才进行读取。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请把书翻到2.2节的苹果采购程序，找到第五行cin。就在这一行旁边记下先定义变量，再把输入存进变量，不必把整段课件抄过去。再把第四行定义与第五行输入对应起来，说清它们完成的是不同的动作。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把刚才的三步放进main，就得到一个完整的输入程序。第一次输入7，程序输出7；重新运行输入-2，就输出-2，代码不用改。留意这段程序只读取一次，想换一个数测试，要重新运行。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窗口没有马上显示结果，可能只是执行到cin，正在等你提供整数。输入7并按回车，通常会看到两行7，上面是终端显示你敲入的内容，下面才是cout输出的结果。它们看起来一样，但完成的是两件事。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刚才只读一个整数，苹果采购却需要两个数。定义好a和b后，可以把两次读取连写在一起，先读到的数存进a，后读到的数存进b。例如输入5和10，a保存5，b保存10，接着再看连写与分开写有什么关系。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已经有a、b、c三个int变量，依次输入2、4、6。左边把三次读取连在一起，右边分成三句写，读取顺序都是a、b、c，所以结果相同。换行写代码不会改变本来安排好的读取次序。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cin要读取两个整数时，需要知道第一个数到哪里结束。空格和换行都能分开这里的5和3，多几个空格也不影响结果。每次开始读取下一个数时，会跳过前面的空白，接着找数值。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看34和3空格4的区别。前一种写法表示一个整数34，a把它读走后，b还没有得到第二个整数，所以程序会继续等待。空格把3和4分开，程序才会完成两次读取，回车不会自动把34拆成两位数字。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这次勾画两条规则，读取次序与数据分隔。请学生找到教材中相应的原句，不是把整段涂满；旁边用3空格4与34作对照，回看时就能想起刚才程序为什么在等待。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单价2.5元带小数，准备double变量；购买4件是整数，准备int变量。输入的先后也要和变量相对应，先给单价，再给数量。这里用int读取1.2会先取到1、留下点2，所以不能指望它自动替我们保存这个小数。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输入和输出都使用流运算符，但方向相反。cin后面写两个大于号和接收数据的变量，cout后面用两个小于号连接要显示的内容。显示变量a的值时不加引号，加了双引号的a就是要显示的文字。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请学生画出cin与cout符号相反这句话。再回到例题代码，用自己的话写清哪个数进t、哪个数进n，输入顺序就有了具体落点。最后用手指出两条语句中运算符的方向，读出它们各自的作用。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这组三道练习一起做，先跟住变量在cin后出现的顺序，再检查运算符和类型。第一题不要按a、b的字母次序分配数字，要看实际语句先写谁。请学生先独立写答案，下一页再一起核对依据。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第一题先读b，所以8进b，3进a，换成两行输入也一样。第二题只有A能把数据读入x，B把符号写反了，C的5是数字，不能接收新的值。第三题x保存1.5，y保存2，类型和输入相互对应。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现在用cin完成一道计算题。先读清楚任务是第一个数减第二个数，输入2和3，结果应该是-1；输入10和2，结果应该是8。结果出现负数也符合题意，接下来把输入、计算和输出的步骤排好。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先不用急着写完整程序。我们要接收两个整数，所以准备a和b；等这两个数都读到后，才能计算差。用diff留下结果，再输出diff，准备位置和读取数据这两个动作不能混在一起。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左边说要做什么，右边就是对应的语句。定义a和b不会自动读入数据，cin负责取得这次的两个数，接着初始化diff，最后cout读出结果。让学生把2和3带进去，逐句说出变量在什么时候获得了值。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这段练习代码故意留了问题，先检查语句本身的写法。cout这一行末尾缺了分号，应该补上。补好分号后也别急着认定答案正确，还要回到题意，检查程序究竟计算了什么。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这一页已经在cout后补上分号，但保留了错误的加法。输入2和3，代码会算出5，而题目要求-1。顺着int diff这一行检查，就能发现加号写错了，语法正确和结果正确要分别检查。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把加号改成减号，输入2和3就得到-1，输入10和2得到8。再想想两个数相等时应该输出0，第一个数小于第二个时允许出现负数。几组结果符合预期后，还要结合题意检查顺序和输出格式，不能只凭一组数据作判断。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回看刚才的两数之差，先弄清输入、计算和输出，再把步骤写成代码。编译时检查语法，运行后用数据核对结果；如果不符，就沿着变量的值往回查。这里的顺序也适合下面的苹果采购。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先把题意读完整：输入每人分到的数量和同学人数，输出采购总数。本页保留洛谷题面的范围约定，答案保证在int范围内；教材另外用1到100的小数据帮助大家试验。题面样例是5和3，每人5个，3个人，一共15个。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图上每一组代表一名同学，每组5个苹果，一共有3组。可以算5加5加5，也就是5乘3，得到15。把每人的数量记作t，人数记作n，采购总数就是t乘n，这个关系不会随输入改变。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t接收每人几个，n接收有几个人，这两个含义不能对调着理解。读入样例5和3后，t保存5，n保存3，apples保存乘积15。计算前必须先读到两个输入，后面输出时才有本次的答案。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完整程序先读t和n，再算apples，最后输出apples。本页继续使用样例5和3，结果为15。题面保证输入与答案在int范围内，这才是这里选int的依据；不能把前面试验的小范围当成整个题面的范围。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苹果题让我们输出一个整数，输入5和3时，答案区域只需要15。如果额外输出请输入数据或者一共几个苹果，就加上了题目没有要求的内容。本地给自己用的程序可以设计提示，提交这道题时按题目约定输出。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回到做菜的例子，拿到食材、按步骤加工、端出成品，分别对应输入、处理和输出。苹果程序中，cin读入t和n，乘法求出采购数，cout显示结果。换数据后，仍可以沿着这三个环节完成一次计算。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这三项是刚才程序分工的整理，请记在2.2节标题旁，不用抄完整程序。输入环节先有接收变量，处理环节按照题意计算，输出环节还要遵守格式约定。让学生分别指出苹果程序里哪一句完成了哪项工作。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借书时，先挑书，再登记，最后领走，画成三个动作和箭头，顺序就很清楚了。写程序也可以用这样的图说明操作先后，这种图叫流程图。接着认识几种图框，看看它们分别适合表示什么操作。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开始和结束用起止框，读取输入或显示输出用平行四边形，计算和赋值放进处理框。菱形表示判断，这一课先认得它，到分支结构再详细使用。箭头表示下一步执行哪里，不能只画框而不交代顺序。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任务是读入两个整数，求出它们的和。顺着图走，先拿到a和b，再把a加b的结果存进sum，最后输出sum。图中不需要把所有C++语句原样抄进去，写代码时仍要记得先定义这些变量。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输入5和6后，a和b才有这次的两个数，接着sum得到11，再输出11。操作这样按安排好的顺序逐条执行，就是顺序结构。不能在读取之前使用这次的数据，因为程序那时还没有得到它们。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第2章开头对顺序结构有一句说明，请学生找到按顺序逐条执行这部分并画线。回到苹果采购代码旁，再用具体操作补一句，说明这个顺序为什么合理。流程图可以记在笔记本上，给图框留够空间，不必挤在教材的行间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这一题沿用两数之差，只留下中间的三个操作框让学生填写。输入a和b要放输入框，计算并保存差放处理框，显示diff放输出框。图中省去了两端的开始和结束，画完整流程时要补上。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输入框对应cin，处理框对应计算并初始化diff，输出框对应cout。让学生指着图说出代码做的事，检查有没有把计算和显示混为同一个动作。下一道题会让同一组输入参与两次计算。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这次还是读入a和b，但要给出两个结果。把任务和输出格式一起读清楚，和在前，差在后，中间隔一个空格。输入7和2应输出9和5，换成2和7，差会变成-5，不要把它算成绝对值。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读入7和2后，a、b仍然保留这两个数。算和只是在读取它们，再算差时仍能继续读取，不需要重新输入。sum和sub分别保存结果，最后按题目要求的次序输出。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完整程序只读入一组a和b，再得到sum和sub。输出时，中间的双引号空格用来分开两个结果，endl让这一行结束。把输入交换，或者让两个数相等，都能帮助我们检查减法方向和结果。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三个写法中的sum和sub都是9和5，差别只在输出语句。没有空格会连成95，先输出sub会把顺序调反，第三种才符合和在前、差在后的要求。检查答案时，数值、先后和分隔都要一起看。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前面苹果采购从一开始就要求输入。这道教材跑步题给定全部数字，先看清两人的位置和速度，再计算追赶时间。八尾勇在后面100米，两人同时、同向、匀速跑，他每秒多跑3米，所以距离会逐渐缩小。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从同一个位置起点量两人的路程。1秒后八尾勇在8米处，小A在105米处，差97米；2秒后分别是16米和110米，差94米。两次都缩小3米，因为八尾勇每秒比小A多跑8减5米。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总共要追回100米，每秒追近3米，所以时间是一百除以三。33秒只能追回99米，还差1米，答案需要小数。代码用100.0让除法按浮点数计算，不能先做整数除法再指望double补回小数。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这一版的距离和速度已经由题目给定，所以直接写进计算式，不需要cin。默认输出33.3333是近似显示，单位为秒。接下来希望同一个程序能处理另一组距离和速度，就把这些固定数字改成输入。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保留同时、同向、匀速的条件，把差距、前者速度、后者速度留给输入。题目保证后者更快，所以速度差大于0，这里暂不需要写条件判断。输入60、4、10，每秒追近6米，60米差距需要10秒。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三个数据都可能带小数，所以使用double变量。按照gap、slow、fast的顺序读取后，再计算追赶时间，输入60、4、10得到10秒。分母大于0来自题目保证的fast大于slow，这个条件不能在换数据时丢掉。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请学生把输入、计算和输出三个动作写出来，再想平均值应该保存成什么类型。5和6的平均值是5.5，可以用它检查除法是否保留了小数。这里只要求默认输出，不要求补成固定的小数位。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结果变量用double，除数也写成2.0，让这次除法保留小数。若除数写2，两个整数先相除，11除以2只得到5，存进double也不会变成5.5。用5和6、0和0分别检查普通情况与零值。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窗口在等待时，先数一数还缺几个输入。结果不对时，按读取顺序追踪变量，再检查算式和输出；读到不合类型的内容时，不能继续当作输入已经成功。错误检测与恢复后面再学，今天先使用符合题目要求的数据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最后换成购物问题，让学生自己安排类型和输入顺序。单价可能带小数，数量是整数，读入后相乘就得到总价。先遮住代码独立写，再对照；7.5如果要显示成7.50，就是下一课需要处理的输出格式问题。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看今天的主线，我们把原来写在代码里的数据，改成运行时输入；计算方法仍然可以继续使用。请学生不看课件，说出cin怎样写、几个数据怎样对应变量，再说清输入、处理和输出分别做什么。最后检查书上的几处笔记，能不能帮助自己解释3空格4和34的区别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开放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sson-label-frame Layout"/>
          <p:cNvSpPr/>
          <p:nvPr/>
        </p:nvSpPr>
        <p:spPr>
          <a:xfrm>
            <a:off x="809625" y="704850"/>
            <a:ext cx="3429000" cy="514350"/>
          </a:xfrm>
          <a:prstGeom prst="roundRect">
            <a:avLst>
              <a:gd name="adj" fmla="val 24074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rule Layout"/>
          <p:cNvSpPr/>
          <p:nvPr/>
        </p:nvSpPr>
        <p:spPr>
          <a:xfrm>
            <a:off x="762000" y="1924050"/>
            <a:ext cx="10668000" cy="190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" name="lesson-title-slot Placeholder"/>
          <p:cNvSpPr>
            <a:spLocks noGrp="1"/>
          </p:cNvSpPr>
          <p:nvPr>
            <p:ph type="title"/>
          </p:nvPr>
        </p:nvSpPr>
        <p:spPr>
          <a:xfrm>
            <a:off x="762000" y="1314450"/>
            <a:ext cx="106680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700"/>
            </a:lvl1pPr>
          </a:lstStyle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34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9931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urse-frame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0" y="0"/>
            <a:ext cx="12183539" cy="6858000"/>
          </a:xfrm>
          <a:prstGeom prst="rect">
            <a:avLst/>
          </a:prstGeom>
        </p:spPr>
      </p:pic>
      <p:sp>
        <p:nvSpPr>
          <p:cNvPr id="3" name="label-clear Master"/>
          <p:cNvSpPr/>
          <p:nvPr/>
        </p:nvSpPr>
        <p:spPr>
          <a:xfrm>
            <a:off x="762000" y="666750"/>
            <a:ext cx="3619500" cy="6191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  <Relationship Id="rId3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3" Type="http://schemas.openxmlformats.org/officeDocument/2006/relationships/image" Target="../media/image3.png" /><Relationship Id="rId1" Type="http://schemas.openxmlformats.org/officeDocument/2006/relationships/slideLayout" Target="../slideLayouts/slideLayout1.xml" />  <Relationship Id="rId4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3" Type="http://schemas.openxmlformats.org/officeDocument/2006/relationships/image" Target="../media/image4.png" /><Relationship Id="rId1" Type="http://schemas.openxmlformats.org/officeDocument/2006/relationships/slideLayout" Target="../slideLayouts/slideLayout1.xml" />  <Relationship Id="rId4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0" y="-20070"/>
            <a:ext cx="12192000" cy="685799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490243" y="3885157"/>
            <a:ext cx="35725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控制台输入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51A9C63-7FC5-94EC-8B34-ED78B5C917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73933" y="2177386"/>
            <a:ext cx="577338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996883030"/>
      </p:ext>
    </p:extLst>
  </p:cSld>
  <p:clrMapOvr>
    <a:masterClrMapping/>
  </p:clrMapOvr>
  <p:transition xmlns:p14="http://schemas.microsoft.com/office/powerpoint/2010/main" p14:dur="350" advClick="1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sp>
        <p:nvSpPr>
          <p:cNvPr id="5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本节课：让程序使用本次输入的数据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170" y="2256472"/>
            <a:ext cx="6080760" cy="440055"/>
            <a:chOff x="979170" y="2256472"/>
            <a:chExt cx="6080760" cy="440055"/>
          </a:xfrm>
        </p:grpSpPr>
        <p:sp>
          <p:nvSpPr>
            <p:cNvPr id="6" name="TextBox 6"/>
            <p:cNvSpPr txBox="1"/>
            <p:nvPr/>
          </p:nvSpPr>
          <p:spPr>
            <a:xfrm>
              <a:off x="990600" y="224790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同样的计算方法，能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换一组数字继续用？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170" y="3228022"/>
            <a:ext cx="5671852" cy="440055"/>
            <a:chOff x="979170" y="3228022"/>
            <a:chExt cx="5671852" cy="440055"/>
          </a:xfrm>
        </p:grpSpPr>
        <p:sp>
          <p:nvSpPr>
            <p:cNvPr id="9" name="TextBox 9"/>
            <p:cNvSpPr txBox="1"/>
            <p:nvPr/>
          </p:nvSpPr>
          <p:spPr>
            <a:xfrm>
              <a:off x="990600" y="32194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用cin读取数据，先把本次的值存进变量。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170" y="4180522"/>
            <a:ext cx="6989445" cy="440055"/>
            <a:chOff x="979170" y="4180522"/>
            <a:chExt cx="6989445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990600" y="41719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分清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读取顺序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和换行，写出符合题意的输入。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170" y="5190172"/>
            <a:ext cx="6686550" cy="440055"/>
            <a:chOff x="979170" y="5190172"/>
            <a:chExt cx="6686550" cy="440055"/>
          </a:xfrm>
        </p:grpSpPr>
        <p:sp>
          <p:nvSpPr>
            <p:cNvPr id="13" name="TextBox 13"/>
            <p:cNvSpPr txBox="1"/>
            <p:nvPr/>
          </p:nvSpPr>
          <p:spPr>
            <a:xfrm>
              <a:off x="990600" y="518160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把输入、处理和输出接起来，再用数据检查程序。</a:t>
              </a:r>
            </a:p>
          </p:txBody>
        </p:sp>
      </p:grpSp>
    </p:spTree>
    <p:extLst>
      <p:ext uri="{BB962C8B-B14F-4D97-AF65-F5344CB8AC3E}">
        <p14:creationId val="1422510889"/>
      </p:ext>
    </p:extLst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sp>
        <p:nvSpPr>
          <p:cNvPr id="4" name="文本框 3"/>
          <p:cNvSpPr/>
          <p:nvPr/>
        </p:nvSpPr>
        <p:spPr>
          <a:xfrm>
            <a:off x="990600" y="2238375"/>
            <a:ext cx="10191750" cy="76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照食谱做菜，要先拿到食材，才能切菜、下锅、调味。</a:t>
            </a:r>
          </a:p>
        </p:txBody>
      </p:sp>
      <p:sp>
        <p:nvSpPr>
          <p:cNvPr id="5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做同一道菜，食材一定要提前放好吗？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3381375"/>
            <a:ext cx="10202925" cy="2714625"/>
            <a:chOff x="979425" y="3381375"/>
            <a:chExt cx="10202925" cy="2714625"/>
          </a:xfrm>
        </p:grpSpPr>
        <p:sp>
          <p:nvSpPr>
            <p:cNvPr id="9" name="Freeform 9"/>
            <p:cNvSpPr/>
            <p:nvPr/>
          </p:nvSpPr>
          <p:spPr>
            <a:xfrm>
              <a:off x="990600" y="3381375"/>
              <a:ext cx="10191750" cy="2714625"/>
            </a:xfrm>
            <a:custGeom>
              <a:avLst/>
              <a:gdLst/>
              <a:ahLst/>
              <a:cxnLst/>
              <a:rect l="l" t="t" r="r" b="b"/>
              <a:pathLst>
                <a:path w="10191750" h="2714625">
                  <a:moveTo>
                    <a:pt x="0" y="0"/>
                  </a:moveTo>
                  <a:lnTo>
                    <a:pt x="10191750" y="0"/>
                  </a:lnTo>
                  <a:lnTo>
                    <a:pt x="10191750" y="2714625"/>
                  </a:lnTo>
                  <a:lnTo>
                    <a:pt x="0" y="2714625"/>
                  </a:ln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75"/>
              <a:ext cx="10191750" cy="2714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04"/>
                </a:lnSpc>
              </a:pPr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今天带来菠菜，明天换成白菜，炒菜的常用步骤仍然可以沿用。</a:t>
              </a:r>
              <a:br/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如果每换一次食材，就重新写一份差不多的食谱，会很麻烦。</a:t>
              </a:r>
              <a:br/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写程序时，也可以保留计算方法，把本次要用的数据另外交给程序。</a:t>
              </a:r>
            </a:p>
          </p:txBody>
        </p:sp>
      </p:grpSp>
    </p:spTree>
    <p:extLst>
      <p:ext uri="{BB962C8B-B14F-4D97-AF65-F5344CB8AC3E}">
        <p14:creationId val="1422510889"/>
      </p:ext>
    </p:extLst>
  </p:cSld>
  <p:clrMapOvr>
    <a:masterClrMapping/>
  </p:clrMapOvr>
  <p:transition p14:dur="35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sp>
        <p:nvSpPr>
          <p:cNvPr id="5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分给几个人，应该由这次的数据决定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2266950"/>
            <a:ext cx="10202925" cy="2762250"/>
            <a:chOff x="979425" y="2266950"/>
            <a:chExt cx="10202925" cy="2762250"/>
          </a:xfrm>
        </p:grpSpPr>
        <p:sp>
          <p:nvSpPr>
            <p:cNvPr id="8" name="Freeform 8"/>
            <p:cNvSpPr/>
            <p:nvPr/>
          </p:nvSpPr>
          <p:spPr>
            <a:xfrm>
              <a:off x="990600" y="2266950"/>
              <a:ext cx="10191750" cy="2762250"/>
            </a:xfrm>
            <a:custGeom>
              <a:avLst/>
              <a:gdLst/>
              <a:ahLst/>
              <a:cxnLst/>
              <a:rect l="l" t="t" r="r" b="b"/>
              <a:pathLst>
                <a:path w="10191750" h="2762250">
                  <a:moveTo>
                    <a:pt x="0" y="0"/>
                  </a:moveTo>
                  <a:lnTo>
                    <a:pt x="10191750" y="0"/>
                  </a:lnTo>
                  <a:lnTo>
                    <a:pt x="10191750" y="2762250"/>
                  </a:lnTo>
                  <a:lnTo>
                    <a:pt x="0" y="2762250"/>
                  </a:ln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90600" y="2266950"/>
              <a:ext cx="10191750" cy="2762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04"/>
                </a:lnSpc>
              </a:pPr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例如，把500毫升饮料分给3个人，可以计算500.0 / 3。</a:t>
              </a:r>
              <a:br/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如果写程序时还不知道饮料有多少、要分给几个人，</a:t>
              </a:r>
              <a:br/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就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一直使用500.0和3。</a:t>
              </a:r>
              <a:br/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我们可以在运行程序时提供这两个数，让程序用本次的数据计算。</a:t>
              </a:r>
            </a:p>
          </p:txBody>
        </p:sp>
      </p:grpSp>
      <p:sp>
        <p:nvSpPr>
          <p:cNvPr id="10" name="文本框 9"/>
          <p:cNvSpPr/>
          <p:nvPr/>
        </p:nvSpPr>
        <p:spPr>
          <a:xfrm>
            <a:off x="990600" y="5524500"/>
            <a:ext cx="1019175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18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换成给同学发苹果，也会遇到同样的问题。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79932" y="4541901"/>
            <a:ext cx="2565654" cy="410718"/>
            <a:chOff x="979932" y="4541901"/>
            <a:chExt cx="2565654" cy="410718"/>
          </a:xfrm>
        </p:grpSpPr>
        <p:sp>
          <p:nvSpPr>
            <p:cNvPr id="13" name="TextBox 13"/>
            <p:cNvSpPr txBox="1"/>
            <p:nvPr/>
          </p:nvSpPr>
          <p:spPr>
            <a:xfrm>
              <a:off x="990600" y="4533900"/>
              <a:ext cx="3143250" cy="61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本次的饮料量、人数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885182" y="4541901"/>
            <a:ext cx="2282952" cy="410718"/>
            <a:chOff x="4885182" y="4541901"/>
            <a:chExt cx="2282952" cy="410718"/>
          </a:xfrm>
        </p:grpSpPr>
        <p:sp>
          <p:nvSpPr>
            <p:cNvPr id="15" name="TextBox 15"/>
            <p:cNvSpPr txBox="1"/>
            <p:nvPr/>
          </p:nvSpPr>
          <p:spPr>
            <a:xfrm>
              <a:off x="4895850" y="4533900"/>
              <a:ext cx="3048000" cy="61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计算每人能分多少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057132" y="4541901"/>
            <a:ext cx="1152144" cy="410718"/>
            <a:chOff x="9057132" y="4541901"/>
            <a:chExt cx="1152144" cy="410718"/>
          </a:xfrm>
        </p:grpSpPr>
        <p:sp>
          <p:nvSpPr>
            <p:cNvPr id="17" name="TextBox 17"/>
            <p:cNvSpPr txBox="1"/>
            <p:nvPr/>
          </p:nvSpPr>
          <p:spPr>
            <a:xfrm>
              <a:off x="9067800" y="4533900"/>
              <a:ext cx="2095500" cy="61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输出结果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265295" y="4551998"/>
            <a:ext cx="189452" cy="440055"/>
            <a:chOff x="4265295" y="4551998"/>
            <a:chExt cx="189452" cy="440055"/>
          </a:xfrm>
        </p:grpSpPr>
        <p:sp>
          <p:nvSpPr>
            <p:cNvPr id="19" name="TextBox 19"/>
            <p:cNvSpPr txBox="1"/>
            <p:nvPr/>
          </p:nvSpPr>
          <p:spPr>
            <a:xfrm>
              <a:off x="4276725" y="4543425"/>
              <a:ext cx="428625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→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18170" y="4551998"/>
            <a:ext cx="189452" cy="440055"/>
            <a:chOff x="8218170" y="4551998"/>
            <a:chExt cx="189452" cy="440055"/>
          </a:xfrm>
        </p:grpSpPr>
        <p:sp>
          <p:nvSpPr>
            <p:cNvPr id="21" name="TextBox 21"/>
            <p:cNvSpPr txBox="1"/>
            <p:nvPr/>
          </p:nvSpPr>
          <p:spPr>
            <a:xfrm>
              <a:off x="8229600" y="4543425"/>
              <a:ext cx="428625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→</a:t>
              </a:r>
            </a:p>
          </p:txBody>
        </p:sp>
      </p:grpSp>
    </p:spTree>
    <p:extLst>
      <p:ext uri="{BB962C8B-B14F-4D97-AF65-F5344CB8AC3E}">
        <p14:creationId val="2686640170"/>
      </p:ext>
    </p:extLst>
  </p:cSld>
  <p:clrMapOvr>
    <a:masterClrMapping/>
  </p:clrMapOvr>
  <p:transition p14:dur="350">
    <p:fade/>
  </p:transition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人数和份数变了，采购总数怎样算？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06002"/>
            <a:ext cx="10298430" cy="819150"/>
            <a:chOff x="941070" y="2306002"/>
            <a:chExt cx="10298430" cy="819150"/>
          </a:xfrm>
        </p:grpSpPr>
        <p:sp>
          <p:nvSpPr>
            <p:cNvPr id="8" name="TextBox 8"/>
            <p:cNvSpPr/>
            <p:nvPr/>
          </p:nvSpPr>
          <p:spPr>
            <a:xfrm>
              <a:off x="941070" y="230600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班里要给同学发苹果，想请程序算出需要采购多少个。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25102"/>
              <a:ext cx="1029843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今天和明天的人数、每人分到的数量都不同。计算方法需要重写吗？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26058" y="3590925"/>
            <a:ext cx="9546622" cy="959168"/>
            <a:chOff x="1226058" y="3590925"/>
            <a:chExt cx="9546622" cy="959168"/>
          </a:xfrm>
        </p:grpSpPr>
        <p:sp>
          <p:nvSpPr>
            <p:cNvPr id="11" name="TextBox 11"/>
            <p:cNvSpPr/>
            <p:nvPr/>
          </p:nvSpPr>
          <p:spPr>
            <a:xfrm>
              <a:off x="1226058" y="3598545"/>
              <a:ext cx="4307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今天：每人 3 个，共 4 人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464808" y="3598545"/>
              <a:ext cx="4307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明天：每人 2 个，共 6 人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5905500" y="3590925"/>
              <a:ext cx="9525" cy="809625"/>
            </a:xfrm>
            <a:custGeom>
              <a:avLst/>
              <a:gdLst/>
              <a:ahLst/>
              <a:cxnLst/>
              <a:rect l="l" t="t" r="r" b="b"/>
              <a:pathLst>
                <a:path w="9525" h="809625">
                  <a:moveTo>
                    <a:pt x="0" y="0"/>
                  </a:moveTo>
                  <a:lnTo>
                    <a:pt x="0" y="80962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1226820" y="4110038"/>
              <a:ext cx="239279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3 × 4 = 12 个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465570" y="4110038"/>
              <a:ext cx="239279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2 × 6 = 12 个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070" y="5056156"/>
            <a:ext cx="10298430" cy="1042988"/>
            <a:chOff x="941070" y="5056156"/>
            <a:chExt cx="10298430" cy="1042988"/>
          </a:xfrm>
        </p:grpSpPr>
        <p:sp>
          <p:nvSpPr>
            <p:cNvPr id="17" name="Line 17"/>
            <p:cNvSpPr/>
            <p:nvPr/>
          </p:nvSpPr>
          <p:spPr>
            <a:xfrm>
              <a:off x="952500" y="5056156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941070" y="5251418"/>
              <a:ext cx="1029843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两次都在算“每人几个 × 有几个人”，改变的是参加计算的数字。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41070" y="5699093"/>
              <a:ext cx="1029843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把这两个数字留到运行时输入，同一套计算方法就能继续使用。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换一组数据，还要重新修改代码吗？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37082" y="2449830"/>
            <a:ext cx="2480367" cy="1013460"/>
            <a:chOff x="1037082" y="2449830"/>
            <a:chExt cx="2480367" cy="1013460"/>
          </a:xfrm>
        </p:grpSpPr>
        <p:sp>
          <p:nvSpPr>
            <p:cNvPr id="9" name="TextBox 9"/>
            <p:cNvSpPr/>
            <p:nvPr/>
          </p:nvSpPr>
          <p:spPr>
            <a:xfrm>
              <a:off x="1151382" y="2449830"/>
              <a:ext cx="2366067" cy="10134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t = 3;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n = 4;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t * n;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037082" y="2459355"/>
              <a:ext cx="9525" cy="919734"/>
            </a:xfrm>
            <a:custGeom>
              <a:avLst/>
              <a:gdLst/>
              <a:ahLst/>
              <a:cxnLst/>
              <a:rect l="l" t="t" r="r" b="b"/>
              <a:pathLst>
                <a:path w="9525" h="919734">
                  <a:moveTo>
                    <a:pt x="0" y="0"/>
                  </a:moveTo>
                  <a:lnTo>
                    <a:pt x="0" y="91973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6477000" y="2457450"/>
            <a:ext cx="4762500" cy="1428750"/>
            <a:chOff x="6477000" y="2457450"/>
            <a:chExt cx="4762500" cy="1428750"/>
          </a:xfrm>
        </p:grpSpPr>
        <p:sp>
          <p:nvSpPr>
            <p:cNvPr id="14" name="TextBox 14"/>
            <p:cNvSpPr/>
            <p:nvPr/>
          </p:nvSpPr>
          <p:spPr>
            <a:xfrm>
              <a:off x="6477000" y="2457450"/>
              <a:ext cx="4762500" cy="1428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70"/>
                </a:lnSpc>
              </a:pP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明天换成2和6，就得修改源代码，</a:t>
              </a:r>
              <a:br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再重新编译运行。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4676775"/>
            <a:ext cx="10298430" cy="1485900"/>
            <a:chOff x="941070" y="4676775"/>
            <a:chExt cx="10298430" cy="1485900"/>
          </a:xfrm>
        </p:grpSpPr>
        <p:sp>
          <p:nvSpPr>
            <p:cNvPr id="18" name="Line 18"/>
            <p:cNvSpPr/>
            <p:nvPr/>
          </p:nvSpPr>
          <p:spPr>
            <a:xfrm>
              <a:off x="952500" y="46767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/>
            <p:nvPr/>
          </p:nvSpPr>
          <p:spPr>
            <a:xfrm>
              <a:off x="990600" y="4867275"/>
              <a:ext cx="10191750" cy="4381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只是换了两个数字，就要重新修改程序，用起来并不方便。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41070" y="53101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我们希望程序运行后，再由使用它的人输入这次的数据。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90600" y="5743575"/>
              <a:ext cx="101917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变量和计算规则可以保留，接下来换一种取得数据的方式。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把这次的数字交给程序，再计算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170" y="2471738"/>
            <a:ext cx="2383917" cy="1794891"/>
            <a:chOff x="979170" y="2471738"/>
            <a:chExt cx="2383917" cy="1794891"/>
          </a:xfrm>
        </p:grpSpPr>
        <p:sp>
          <p:nvSpPr>
            <p:cNvPr id="8" name="TextBox 8"/>
            <p:cNvSpPr/>
            <p:nvPr/>
          </p:nvSpPr>
          <p:spPr>
            <a:xfrm>
              <a:off x="979170" y="2471738"/>
              <a:ext cx="2308288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从键盘输入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24712" y="3145155"/>
              <a:ext cx="1079468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3 4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80694" y="3885248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提供这次的数据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529584" y="2828925"/>
            <a:ext cx="4197477" cy="1009650"/>
            <a:chOff x="3529584" y="2828925"/>
            <a:chExt cx="4197477" cy="1009650"/>
          </a:xfrm>
        </p:grpSpPr>
        <p:sp>
          <p:nvSpPr>
            <p:cNvPr id="12" name="TextBox 12"/>
            <p:cNvSpPr/>
            <p:nvPr/>
          </p:nvSpPr>
          <p:spPr>
            <a:xfrm>
              <a:off x="3529584" y="3108960"/>
              <a:ext cx="48272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→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210050" y="2828925"/>
              <a:ext cx="2762250" cy="10096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4493895" y="2976562"/>
              <a:ext cx="21568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t = 3，n = 4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741545" y="3395662"/>
              <a:ext cx="17842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计算 t * n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244334" y="3108960"/>
              <a:ext cx="48272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→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113395" y="2471738"/>
            <a:ext cx="1858899" cy="1794891"/>
            <a:chOff x="8113395" y="2471738"/>
            <a:chExt cx="1858899" cy="1794891"/>
          </a:xfrm>
        </p:grpSpPr>
        <p:sp>
          <p:nvSpPr>
            <p:cNvPr id="18" name="TextBox 18"/>
            <p:cNvSpPr/>
            <p:nvPr/>
          </p:nvSpPr>
          <p:spPr>
            <a:xfrm>
              <a:off x="8113395" y="2471738"/>
              <a:ext cx="13868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屏幕输出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687562" y="3145155"/>
              <a:ext cx="828675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12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114919" y="38852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显示本次结果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52500" y="4914900"/>
            <a:ext cx="10287000" cy="1257300"/>
            <a:chOff x="952500" y="4914900"/>
            <a:chExt cx="10287000" cy="1257300"/>
          </a:xfrm>
        </p:grpSpPr>
        <p:sp>
          <p:nvSpPr>
            <p:cNvPr id="22" name="Line 22"/>
            <p:cNvSpPr/>
            <p:nvPr/>
          </p:nvSpPr>
          <p:spPr>
            <a:xfrm>
              <a:off x="952500" y="49149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/>
            <p:nvPr/>
          </p:nvSpPr>
          <p:spPr>
            <a:xfrm>
              <a:off x="990600" y="5048250"/>
              <a:ext cx="10191750" cy="1123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68"/>
                </a:lnSpc>
              </a:pPr>
              <a:r>
                <a:rPr lang="zh-CN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C++可以使用cin读取输入的数据，并把读到的值存入指定的变量。</a:t>
              </a:r>
              <a:br/>
              <a:r>
                <a:rPr lang="zh-CN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本课在控制台中，用键盘向程序提供数据。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cin的写法：把读到的值存进变量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600" y="2362200"/>
            <a:ext cx="10191750" cy="714375"/>
            <a:chOff x="990600" y="2362200"/>
            <a:chExt cx="10191750" cy="714375"/>
          </a:xfrm>
        </p:grpSpPr>
        <p:sp>
          <p:nvSpPr>
            <p:cNvPr id="8" name="TextBox 8"/>
            <p:cNvSpPr/>
            <p:nvPr/>
          </p:nvSpPr>
          <p:spPr>
            <a:xfrm>
              <a:off x="990600" y="2362200"/>
              <a:ext cx="10191750" cy="714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3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zh-CN" sz="33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变量名;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395662"/>
            <a:ext cx="10298430" cy="1690688"/>
            <a:chOff x="941070" y="3395662"/>
            <a:chExt cx="10298430" cy="1690688"/>
          </a:xfrm>
        </p:grpSpPr>
        <p:sp>
          <p:nvSpPr>
            <p:cNvPr id="10" name="TextBox 10"/>
            <p:cNvSpPr/>
            <p:nvPr/>
          </p:nvSpPr>
          <p:spPr>
            <a:xfrm>
              <a:off x="941070" y="3395662"/>
              <a:ext cx="1029843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cin：用来读取输入。本课的数据从键盘输入。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41070" y="38528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&gt;&gt;：提取运算符，把读到的数据送到后面的变量中。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600" y="4305300"/>
              <a:ext cx="10191750" cy="781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变量名：写接收数据的变量。输入3并成功读取后，它就保存3。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1644" y="5133975"/>
            <a:ext cx="10287000" cy="1000125"/>
            <a:chOff x="961644" y="5133975"/>
            <a:chExt cx="10287000" cy="1000125"/>
          </a:xfrm>
        </p:grpSpPr>
        <p:sp>
          <p:nvSpPr>
            <p:cNvPr id="14" name="Line 14"/>
            <p:cNvSpPr/>
            <p:nvPr/>
          </p:nvSpPr>
          <p:spPr>
            <a:xfrm>
              <a:off x="961644" y="51339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990600" y="5581650"/>
              <a:ext cx="10191750" cy="5524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末尾要写英文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分号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；&gt;&gt;由两个英文大于号组成。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先准备变量，再读取，最后使用它的值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33450" y="2409825"/>
            <a:ext cx="10306050" cy="2762250"/>
            <a:chOff x="933450" y="2409825"/>
            <a:chExt cx="10306050" cy="2762250"/>
          </a:xfrm>
        </p:grpSpPr>
        <p:sp>
          <p:nvSpPr>
            <p:cNvPr id="8" name="TextBox 8"/>
            <p:cNvSpPr/>
            <p:nvPr/>
          </p:nvSpPr>
          <p:spPr>
            <a:xfrm>
              <a:off x="1047750" y="2409825"/>
              <a:ext cx="2952750" cy="2762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>
                <a:lnSpc>
                  <a:spcPct val="100000"/>
                </a:lnSpc>
                <a:spcAft>
                  <a:spcPts val="4830"/>
                </a:spcAft>
              </a:pPr>
              <a:r>
                <a:rPr lang="en-US" sz="28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8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t;</a:t>
              </a:r>
              <a:endParaRPr sz="2850"/>
            </a:p>
            <a:p>
              <a:pPr>
                <a:lnSpc>
                  <a:spcPct val="100000"/>
                </a:lnSpc>
                <a:spcAft>
                  <a:spcPts val="4830"/>
                </a:spcAft>
              </a:pPr>
              <a:r>
                <a:rPr lang="en-US" sz="28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8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t;</a:t>
              </a:r>
              <a:endParaRPr sz="2850"/>
            </a:p>
            <a:p>
              <a:pPr>
                <a:lnSpc>
                  <a:spcPct val="100000"/>
                </a:lnSpc>
                <a:spcAft>
                  <a:spcPts val="0"/>
                </a:spcAft>
              </a:pPr>
              <a:r>
                <a:rPr lang="en-US" sz="28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8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t;</a:t>
              </a:r>
              <a:endParaRPr sz="2850"/>
            </a:p>
          </p:txBody>
        </p:sp>
        <p:sp>
          <p:nvSpPr>
            <p:cNvPr id="9" name="TextBox 9"/>
            <p:cNvSpPr/>
            <p:nvPr/>
          </p:nvSpPr>
          <p:spPr>
            <a:xfrm>
              <a:off x="4572000" y="2414588"/>
              <a:ext cx="6667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定义int变量t，准备保存一个整数。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933450" y="2419350"/>
              <a:ext cx="9525" cy="2481834"/>
            </a:xfrm>
            <a:custGeom>
              <a:avLst/>
              <a:gdLst/>
              <a:ahLst/>
              <a:cxnLst/>
              <a:rect l="l" t="t" r="r" b="b"/>
              <a:pathLst>
                <a:path w="9525" h="2481834">
                  <a:moveTo>
                    <a:pt x="0" y="0"/>
                  </a:moveTo>
                  <a:lnTo>
                    <a:pt x="0" y="248183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52500" y="3238500"/>
            <a:ext cx="10287000" cy="663892"/>
            <a:chOff x="952500" y="3238500"/>
            <a:chExt cx="10287000" cy="663892"/>
          </a:xfrm>
        </p:grpSpPr>
        <p:sp>
          <p:nvSpPr>
            <p:cNvPr id="11" name="Line 11"/>
            <p:cNvSpPr/>
            <p:nvPr/>
          </p:nvSpPr>
          <p:spPr>
            <a:xfrm>
              <a:off x="952500" y="32385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4572000" y="3462338"/>
              <a:ext cx="6667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例如输入7，把读到的7存进t。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52500" y="4286250"/>
            <a:ext cx="10287000" cy="663892"/>
            <a:chOff x="952500" y="4286250"/>
            <a:chExt cx="10287000" cy="663892"/>
          </a:xfrm>
        </p:grpSpPr>
        <p:sp>
          <p:nvSpPr>
            <p:cNvPr id="15" name="Line 15"/>
            <p:cNvSpPr/>
            <p:nvPr/>
          </p:nvSpPr>
          <p:spPr>
            <a:xfrm>
              <a:off x="952500" y="42862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4572000" y="4510088"/>
              <a:ext cx="6667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读取t中保存的值，在屏幕上显示7。</a:t>
              </a:r>
            </a:p>
          </p:txBody>
        </p:sp>
      </p:grpSp>
      <p:sp>
        <p:nvSpPr>
          <p:cNvPr id="19" name="TextBox 19"/>
          <p:cNvSpPr/>
          <p:nvPr/>
        </p:nvSpPr>
        <p:spPr>
          <a:xfrm>
            <a:off x="990600" y="5676900"/>
            <a:ext cx="1019175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接收输入之前，要</a:t>
            </a:r>
            <a:r>
              <a:rPr lang="zh-CN" sz="24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先定义</a:t>
            </a:r>
            <a:r>
              <a:rPr lang="zh-CN" sz="24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好变量。成功读入后，再使用本次的数据。</a:t>
            </a:r>
          </a:p>
        </p:txBody>
      </p:sp>
    </p:spTree>
  </p:cSld>
  <p:clrMapOvr>
    <a:masterClrMapping/>
  </p:clrMapOvr>
  <p:transition p14:dur="350">
    <p:fade/>
  </p:transition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sp>
        <p:nvSpPr>
          <p:cNvPr id="5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书上笔记：输入之前，先准备接收的变量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170" y="2275522"/>
            <a:ext cx="6989445" cy="440055"/>
            <a:chOff x="979170" y="2275522"/>
            <a:chExt cx="6989445" cy="440055"/>
          </a:xfrm>
        </p:grpSpPr>
        <p:sp>
          <p:nvSpPr>
            <p:cNvPr id="6" name="TextBox 6"/>
            <p:cNvSpPr txBox="1"/>
            <p:nvPr/>
          </p:nvSpPr>
          <p:spPr>
            <a:xfrm>
              <a:off x="990600" y="22669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翻到教材2.2节，找到例2-5中的cin &gt;&gt; t &gt;&gt; n;。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170" y="3437572"/>
            <a:ext cx="9003697" cy="440055"/>
            <a:chOff x="979170" y="3437572"/>
            <a:chExt cx="9003697" cy="440055"/>
          </a:xfrm>
        </p:grpSpPr>
        <p:sp>
          <p:nvSpPr>
            <p:cNvPr id="9" name="TextBox 9"/>
            <p:cNvSpPr txBox="1"/>
            <p:nvPr/>
          </p:nvSpPr>
          <p:spPr>
            <a:xfrm>
              <a:off x="990600" y="342900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在这行代码旁补记：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先定义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变量，再用cin把读到的数据存进变量。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170" y="4713922"/>
            <a:ext cx="8495348" cy="849630"/>
            <a:chOff x="979170" y="4713922"/>
            <a:chExt cx="8495348" cy="849630"/>
          </a:xfrm>
        </p:grpSpPr>
        <p:sp>
          <p:nvSpPr>
            <p:cNvPr id="11" name="TextBox 11"/>
            <p:cNvSpPr txBox="1"/>
            <p:nvPr/>
          </p:nvSpPr>
          <p:spPr>
            <a:xfrm>
              <a:off x="990600" y="47053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给int t, n;和cin &gt;&gt; t &gt;&gt; n;画一条对应线：前一句准备变量，</a:t>
              </a:r>
              <a:br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后一句读取。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600" y="3257550"/>
            <a:ext cx="10191750" cy="9525"/>
            <a:chOff x="990600" y="3257550"/>
            <a:chExt cx="10191750" cy="9525"/>
          </a:xfrm>
        </p:grpSpPr>
        <p:sp>
          <p:nvSpPr>
            <p:cNvPr id="13" name="Line 13"/>
            <p:cNvSpPr/>
            <p:nvPr/>
          </p:nvSpPr>
          <p:spPr>
            <a:xfrm>
              <a:off x="990600" y="3257550"/>
              <a:ext cx="10191750" cy="9525"/>
            </a:xfrm>
            <a:custGeom>
              <a:avLst/>
              <a:gdLst/>
              <a:ahLst/>
              <a:cxnLst/>
              <a:rect l="l" t="t" r="r" b="b"/>
              <a:pathLst>
                <a:path w="10191750" h="9525">
                  <a:moveTo>
                    <a:pt x="0" y="0"/>
                  </a:moveTo>
                  <a:lnTo>
                    <a:pt x="10191750" y="0"/>
                  </a:lnTo>
                </a:path>
              </a:pathLst>
            </a:custGeom>
            <a:noFill/>
            <a:ln w="9525">
              <a:solidFill>
                <a:srgbClr val="D5DEE8"/>
              </a:solidFill>
            </a:ln>
          </p:spPr>
        </p:sp>
      </p:grpSp>
    </p:spTree>
    <p:extLst>
      <p:ext uri="{BB962C8B-B14F-4D97-AF65-F5344CB8AC3E}">
        <p14:creationId val="1422510889"/>
      </p:ext>
    </p:extLst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输入一个整数，把它显示出来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33450" y="2324100"/>
            <a:ext cx="7639050" cy="3524250"/>
            <a:chOff x="933450" y="2324100"/>
            <a:chExt cx="7639050" cy="3524250"/>
          </a:xfrm>
        </p:grpSpPr>
        <p:sp>
          <p:nvSpPr>
            <p:cNvPr id="9" name="TextBox 9"/>
            <p:cNvSpPr/>
            <p:nvPr/>
          </p:nvSpPr>
          <p:spPr>
            <a:xfrm>
              <a:off x="1047750" y="2324100"/>
              <a:ext cx="7524750" cy="3524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num;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num;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num &lt;&lt;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933450" y="2333625"/>
              <a:ext cx="9525" cy="2613279"/>
            </a:xfrm>
            <a:custGeom>
              <a:avLst/>
              <a:gdLst/>
              <a:ahLst/>
              <a:cxnLst/>
              <a:rect l="l" t="t" r="r" b="b"/>
              <a:pathLst>
                <a:path w="9525" h="2613279">
                  <a:moveTo>
                    <a:pt x="0" y="0"/>
                  </a:moveTo>
                  <a:lnTo>
                    <a:pt x="0" y="2613279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8161020" y="2528888"/>
            <a:ext cx="3078480" cy="2738438"/>
            <a:chOff x="8161020" y="2528888"/>
            <a:chExt cx="3078480" cy="2738438"/>
          </a:xfrm>
        </p:grpSpPr>
        <p:sp>
          <p:nvSpPr>
            <p:cNvPr id="18" name="TextBox 18"/>
            <p:cNvSpPr/>
            <p:nvPr/>
          </p:nvSpPr>
          <p:spPr>
            <a:xfrm>
              <a:off x="8161020" y="2528888"/>
              <a:ext cx="16621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第一次运行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161020" y="2947988"/>
              <a:ext cx="25065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输入7，输出7。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161020" y="3843338"/>
              <a:ext cx="137636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重新运行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8161020" y="4262438"/>
              <a:ext cx="28397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输入-2，输出-2。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8162925" y="4791075"/>
              <a:ext cx="3076575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输入变了，代码不用改。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88675" y="5826252"/>
            <a:ext cx="7949279" cy="400050"/>
            <a:chOff x="1588675" y="5826252"/>
            <a:chExt cx="7949279" cy="400050"/>
          </a:xfrm>
        </p:grpSpPr>
        <p:sp>
          <p:nvSpPr>
            <p:cNvPr id="24" name="TextBox 24"/>
            <p:cNvSpPr/>
            <p:nvPr/>
          </p:nvSpPr>
          <p:spPr>
            <a:xfrm>
              <a:off x="1588675" y="5826252"/>
              <a:ext cx="7949279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这个程序只做一件事：读入一个整数，再把它的值输出。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黑色窗口在等什么？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66962"/>
            <a:ext cx="10298430" cy="838200"/>
            <a:chOff x="941070" y="2366962"/>
            <a:chExt cx="10298430" cy="838200"/>
          </a:xfrm>
        </p:grpSpPr>
        <p:sp>
          <p:nvSpPr>
            <p:cNvPr id="8" name="TextBox 8"/>
            <p:cNvSpPr/>
            <p:nvPr/>
          </p:nvSpPr>
          <p:spPr>
            <a:xfrm>
              <a:off x="941070" y="2366962"/>
              <a:ext cx="1029843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程序运行后，只看见黑色窗口，没有结果。它停在哪里了？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805112"/>
              <a:ext cx="1029843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执行到cin时，还缺这次要读取的整数。输入7，再按回车。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57275" y="3676650"/>
            <a:ext cx="2133600" cy="1438275"/>
            <a:chOff x="1057275" y="3676650"/>
            <a:chExt cx="2133600" cy="1438275"/>
          </a:xfrm>
        </p:grpSpPr>
        <p:sp>
          <p:nvSpPr>
            <p:cNvPr id="11" name="Rectangle 11"/>
            <p:cNvSpPr/>
            <p:nvPr/>
          </p:nvSpPr>
          <p:spPr>
            <a:xfrm>
              <a:off x="1057275" y="3676650"/>
              <a:ext cx="2133600" cy="14382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367409" y="3880485"/>
              <a:ext cx="45405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367409" y="4471035"/>
              <a:ext cx="45405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789045" y="3871912"/>
            <a:ext cx="5959602" cy="1417320"/>
            <a:chOff x="3789045" y="3871912"/>
            <a:chExt cx="5959602" cy="1417320"/>
          </a:xfrm>
        </p:grpSpPr>
        <p:sp>
          <p:nvSpPr>
            <p:cNvPr id="15" name="TextBox 15"/>
            <p:cNvSpPr/>
            <p:nvPr/>
          </p:nvSpPr>
          <p:spPr>
            <a:xfrm>
              <a:off x="3789045" y="3871912"/>
              <a:ext cx="580815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上面的7：终端显示了你敲入的内容。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789045" y="4462462"/>
              <a:ext cx="595960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下面的7：cout输出了num保存的值。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790569" y="4942522"/>
              <a:ext cx="375104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这两行来自不同的操作。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5581650"/>
            <a:ext cx="10298430" cy="566738"/>
            <a:chOff x="941070" y="5581650"/>
            <a:chExt cx="10298430" cy="566738"/>
          </a:xfrm>
        </p:grpSpPr>
        <p:sp>
          <p:nvSpPr>
            <p:cNvPr id="19" name="Line 19"/>
            <p:cNvSpPr/>
            <p:nvPr/>
          </p:nvSpPr>
          <p:spPr>
            <a:xfrm>
              <a:off x="952500" y="55816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941070" y="5748338"/>
              <a:ext cx="1029843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本程序只读入一次。要换一个整数测试，就重新运行程序。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输入两个数，分别存进两个变量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52500" y="2356009"/>
            <a:ext cx="10287000" cy="565404"/>
            <a:chOff x="952500" y="2356009"/>
            <a:chExt cx="10287000" cy="565404"/>
          </a:xfrm>
        </p:grpSpPr>
        <p:sp>
          <p:nvSpPr>
            <p:cNvPr id="11" name="Line 11"/>
            <p:cNvSpPr/>
            <p:nvPr/>
          </p:nvSpPr>
          <p:spPr>
            <a:xfrm>
              <a:off x="952500" y="2911888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952500" y="2356009"/>
              <a:ext cx="10287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苹果采购需要两个数。定义好两个变量后，可以把两次读取连写。</a:t>
              </a:r>
            </a:p>
          </p:txBody>
        </p:sp>
      </p:grpSp>
      <p:sp>
        <p:nvSpPr>
          <p:cNvPr id="3" name="文本框 2"/>
          <p:cNvSpPr/>
          <p:nvPr/>
        </p:nvSpPr>
        <p:spPr>
          <a:xfrm>
            <a:off x="1047750" y="3305175"/>
            <a:ext cx="9525000" cy="1095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40"/>
              </a:lnSpc>
            </a:pPr>
            <a:r>
              <a:rPr lang="en-US" sz="22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 xml:space="preserve"> a, b;</a:t>
            </a:r>
            <a:br/>
            <a:r>
              <a:rPr lang="en-US" sz="22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cin</a:t>
            </a:r>
            <a:r>
              <a:rPr lang="en-US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 xml:space="preserve"> &gt;&gt; a &gt;&gt; b;</a:t>
            </a:r>
          </a:p>
        </p:txBody>
      </p:sp>
      <p:sp>
        <p:nvSpPr>
          <p:cNvPr id="5" name="文本框 4"/>
          <p:cNvSpPr/>
          <p:nvPr/>
        </p:nvSpPr>
        <p:spPr>
          <a:xfrm>
            <a:off x="990600" y="4762500"/>
            <a:ext cx="10191750" cy="1428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04"/>
              </a:lnSpc>
            </a:pPr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例如输入5 10，先读到的5存进a，后读到的10存进b。</a:t>
            </a:r>
            <a:br/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读取顺序</a:t>
            </a:r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由cin后面的变量顺序决定。两个整数之间用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空格</a:t>
            </a:r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或换行隔开。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33450" y="3314700"/>
            <a:ext cx="9525" cy="629084"/>
            <a:chOff x="933450" y="3314700"/>
            <a:chExt cx="9525" cy="629084"/>
          </a:xfrm>
        </p:grpSpPr>
        <p:sp>
          <p:nvSpPr>
            <p:cNvPr id="16" name="Line 16"/>
            <p:cNvSpPr/>
            <p:nvPr/>
          </p:nvSpPr>
          <p:spPr>
            <a:xfrm>
              <a:off x="933450" y="3314700"/>
              <a:ext cx="9525" cy="629084"/>
            </a:xfrm>
            <a:custGeom>
              <a:avLst/>
              <a:gdLst/>
              <a:ahLst/>
              <a:cxnLst/>
              <a:rect l="l" t="t" r="r" b="b"/>
              <a:pathLst>
                <a:path w="9525" h="629084">
                  <a:moveTo>
                    <a:pt x="0" y="0"/>
                  </a:moveTo>
                  <a:lnTo>
                    <a:pt x="0" y="62908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</p:spTree>
    <p:extLst>
      <p:ext uri="{BB962C8B-B14F-4D97-AF65-F5344CB8AC3E}">
        <p14:creationId val="403545255"/>
      </p:ext>
    </p:extLst>
  </p:cSld>
  <p:clrMapOvr>
    <a:masterClrMapping/>
  </p:clrMapOvr>
  <p:transition p14:dur="350">
    <p:fade/>
  </p:transition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连写与分开写，都按同一顺序读取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19338"/>
            <a:ext cx="10298430" cy="440055"/>
            <a:chOff x="941070" y="2319338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193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已定义int a, b, c;，现在要依次读入2、4、6。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395662"/>
            <a:ext cx="3388824" cy="1093660"/>
            <a:chOff x="941070" y="3395662"/>
            <a:chExt cx="3388824" cy="1093660"/>
          </a:xfrm>
        </p:grpSpPr>
        <p:sp>
          <p:nvSpPr>
            <p:cNvPr id="10" name="TextBox 10"/>
            <p:cNvSpPr/>
            <p:nvPr/>
          </p:nvSpPr>
          <p:spPr>
            <a:xfrm>
              <a:off x="941070" y="3395662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把三次读取连写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51382" y="4078605"/>
              <a:ext cx="317851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a &gt;&gt; b &gt;&gt; c;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1037082" y="4088130"/>
              <a:ext cx="9525" cy="279654"/>
            </a:xfrm>
            <a:custGeom>
              <a:avLst/>
              <a:gdLst/>
              <a:ahLst/>
              <a:cxnLst/>
              <a:rect l="l" t="t" r="r" b="b"/>
              <a:pathLst>
                <a:path w="9525" h="279654">
                  <a:moveTo>
                    <a:pt x="0" y="0"/>
                  </a:moveTo>
                  <a:lnTo>
                    <a:pt x="0" y="279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6751320" y="3043238"/>
            <a:ext cx="2748915" cy="1723072"/>
            <a:chOff x="6751320" y="3043238"/>
            <a:chExt cx="2748915" cy="1723072"/>
          </a:xfrm>
        </p:grpSpPr>
        <p:sp>
          <p:nvSpPr>
            <p:cNvPr id="14" name="TextBox 14"/>
            <p:cNvSpPr/>
            <p:nvPr/>
          </p:nvSpPr>
          <p:spPr>
            <a:xfrm>
              <a:off x="6751320" y="304323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分成三条语句写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971157" y="3630930"/>
              <a:ext cx="1561862" cy="1135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a;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b;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c;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6856857" y="3640455"/>
              <a:ext cx="9525" cy="1041654"/>
            </a:xfrm>
            <a:custGeom>
              <a:avLst/>
              <a:gdLst/>
              <a:ahLst/>
              <a:cxnLst/>
              <a:rect l="l" t="t" r="r" b="b"/>
              <a:pathLst>
                <a:path w="9525" h="1041654">
                  <a:moveTo>
                    <a:pt x="0" y="0"/>
                  </a:moveTo>
                  <a:lnTo>
                    <a:pt x="0" y="1041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52500" y="5362575"/>
            <a:ext cx="10287000" cy="733425"/>
            <a:chOff x="952500" y="5362575"/>
            <a:chExt cx="10287000" cy="733425"/>
          </a:xfrm>
        </p:grpSpPr>
        <p:sp>
          <p:nvSpPr>
            <p:cNvPr id="20" name="Line 20"/>
            <p:cNvSpPr/>
            <p:nvPr/>
          </p:nvSpPr>
          <p:spPr>
            <a:xfrm>
              <a:off x="952500" y="53625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/>
            <p:nvPr/>
          </p:nvSpPr>
          <p:spPr>
            <a:xfrm>
              <a:off x="990600" y="5524500"/>
              <a:ext cx="1019175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两种写法都先读a，再读b，最后读c，得到2、4、6。</a:t>
              </a:r>
            </a:p>
          </p:txBody>
        </p:sp>
      </p:grpSp>
    </p:spTree>
    <p:extLst>
      <p:ext uri="{BB962C8B-B14F-4D97-AF65-F5344CB8AC3E}">
        <p14:creationId val="217286208"/>
      </p:ext>
    </p:extLst>
  </p:cSld>
  <p:clrMapOvr>
    <a:masterClrMapping/>
  </p:clrMapOvr>
  <p:transition p14:dur="350">
    <p:fade/>
  </p:transition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两个数之间，用空格或换行隔开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76488"/>
            <a:ext cx="10298430" cy="440055"/>
            <a:chOff x="941070" y="2376488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764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已定义int a, b;，执行cin &gt;&gt; a &gt;&gt; b;。比较下面三种输入。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23569" y="3276600"/>
            <a:ext cx="8501253" cy="1522476"/>
            <a:chOff x="1123569" y="3276600"/>
            <a:chExt cx="8501253" cy="1522476"/>
          </a:xfrm>
        </p:grpSpPr>
        <p:sp>
          <p:nvSpPr>
            <p:cNvPr id="10" name="TextBox 10"/>
            <p:cNvSpPr/>
            <p:nvPr/>
          </p:nvSpPr>
          <p:spPr>
            <a:xfrm>
              <a:off x="1123569" y="3351848"/>
              <a:ext cx="12146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一个空格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81684" y="3832860"/>
              <a:ext cx="83181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5 3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4171950" y="3276600"/>
              <a:ext cx="9525" cy="1476375"/>
            </a:xfrm>
            <a:custGeom>
              <a:avLst/>
              <a:gdLst/>
              <a:ahLst/>
              <a:cxnLst/>
              <a:rect l="l" t="t" r="r" b="b"/>
              <a:pathLst>
                <a:path w="9525" h="1476375">
                  <a:moveTo>
                    <a:pt x="0" y="0"/>
                  </a:moveTo>
                  <a:lnTo>
                    <a:pt x="0" y="147637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4685919" y="3351848"/>
              <a:ext cx="12146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多个空格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644009" y="3832860"/>
              <a:ext cx="13471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5    3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7600950" y="3276600"/>
              <a:ext cx="9525" cy="1476375"/>
            </a:xfrm>
            <a:custGeom>
              <a:avLst/>
              <a:gdLst/>
              <a:ahLst/>
              <a:cxnLst/>
              <a:rect l="l" t="t" r="r" b="b"/>
              <a:pathLst>
                <a:path w="9525" h="1476375">
                  <a:moveTo>
                    <a:pt x="0" y="0"/>
                  </a:moveTo>
                  <a:lnTo>
                    <a:pt x="0" y="147637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8410194" y="3351848"/>
              <a:ext cx="12146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分成两行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025509" y="3813810"/>
              <a:ext cx="45405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025509" y="4271010"/>
              <a:ext cx="45405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5272088"/>
            <a:ext cx="10298430" cy="878205"/>
            <a:chOff x="941070" y="5272088"/>
            <a:chExt cx="10298430" cy="878205"/>
          </a:xfrm>
        </p:grpSpPr>
        <p:sp>
          <p:nvSpPr>
            <p:cNvPr id="20" name="TextBox 20"/>
            <p:cNvSpPr/>
            <p:nvPr/>
          </p:nvSpPr>
          <p:spPr>
            <a:xfrm>
              <a:off x="941070" y="52720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三种写法都得到a = 5、b = 3。读取下一个数时，会跳过前面的空白。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41070" y="57102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对本课的整数、浮点数输入，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换行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都能分开相邻的数据。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把3和4连写，程序会读到几个数？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57438"/>
            <a:ext cx="10298430" cy="440055"/>
            <a:chOff x="941070" y="2357438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程序正在执行cin &gt;&gt; a &gt;&gt; b;，a和b都用来保存整数。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86409" y="3367088"/>
            <a:ext cx="10253091" cy="1014412"/>
            <a:chOff x="986409" y="3367088"/>
            <a:chExt cx="10253091" cy="1014412"/>
          </a:xfrm>
        </p:grpSpPr>
        <p:sp>
          <p:nvSpPr>
            <p:cNvPr id="10" name="TextBox 10"/>
            <p:cNvSpPr/>
            <p:nvPr/>
          </p:nvSpPr>
          <p:spPr>
            <a:xfrm>
              <a:off x="986409" y="3413760"/>
              <a:ext cx="191341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34 [回车]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522470" y="3367088"/>
              <a:ext cx="388477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读到一个整数34，存进a。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514850" y="3810000"/>
              <a:ext cx="672465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b还没读到第二个整数，程序会继续等待。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52500" y="4410075"/>
            <a:ext cx="10287000" cy="997268"/>
            <a:chOff x="952500" y="4410075"/>
            <a:chExt cx="10287000" cy="997268"/>
          </a:xfrm>
        </p:grpSpPr>
        <p:sp>
          <p:nvSpPr>
            <p:cNvPr id="14" name="Line 14"/>
            <p:cNvSpPr/>
            <p:nvPr/>
          </p:nvSpPr>
          <p:spPr>
            <a:xfrm>
              <a:off x="952500" y="44100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986409" y="4575810"/>
              <a:ext cx="212205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3 4 [回车]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522470" y="4548188"/>
              <a:ext cx="311238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先读到3，再读到4。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522470" y="4967288"/>
              <a:ext cx="50206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a保存3，b保存4，两次读取都完成。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070" y="5786438"/>
            <a:ext cx="10298430" cy="400050"/>
            <a:chOff x="941070" y="5786438"/>
            <a:chExt cx="10298430" cy="400050"/>
          </a:xfrm>
        </p:grpSpPr>
        <p:sp>
          <p:nvSpPr>
            <p:cNvPr id="19" name="TextBox 19"/>
            <p:cNvSpPr/>
            <p:nvPr/>
          </p:nvSpPr>
          <p:spPr>
            <a:xfrm>
              <a:off x="941070" y="5786438"/>
              <a:ext cx="1029843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34是一个整数。想输入3和4这两个数，需要在中间加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或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换行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sp>
        <p:nvSpPr>
          <p:cNvPr id="5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书上勾画：按顺序读取，用空白分开数据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170" y="2256472"/>
            <a:ext cx="4960048" cy="440055"/>
            <a:chOff x="979170" y="2256472"/>
            <a:chExt cx="4960048" cy="440055"/>
          </a:xfrm>
        </p:grpSpPr>
        <p:sp>
          <p:nvSpPr>
            <p:cNvPr id="6" name="TextBox 6"/>
            <p:cNvSpPr txBox="1"/>
            <p:nvPr/>
          </p:nvSpPr>
          <p:spPr>
            <a:xfrm>
              <a:off x="990600" y="224790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找到例2-5后面说明cin作用的段落。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170" y="3228022"/>
            <a:ext cx="8261604" cy="440055"/>
            <a:chOff x="979170" y="3228022"/>
            <a:chExt cx="8261604" cy="440055"/>
          </a:xfrm>
        </p:grpSpPr>
        <p:sp>
          <p:nvSpPr>
            <p:cNvPr id="9" name="TextBox 9"/>
            <p:cNvSpPr txBox="1"/>
            <p:nvPr/>
          </p:nvSpPr>
          <p:spPr>
            <a:xfrm>
              <a:off x="990600" y="32194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画出“按照顺序装进指定的变量中”和“数据之间应当有间隔”。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170" y="4180522"/>
            <a:ext cx="5766435" cy="849630"/>
            <a:chOff x="979170" y="4180522"/>
            <a:chExt cx="5766435" cy="849630"/>
          </a:xfrm>
        </p:grpSpPr>
        <p:sp>
          <p:nvSpPr>
            <p:cNvPr id="11" name="TextBox 11"/>
            <p:cNvSpPr txBox="1"/>
            <p:nvPr/>
          </p:nvSpPr>
          <p:spPr>
            <a:xfrm>
              <a:off x="990600" y="41719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再找到下一段，画出“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或者回车隔开”。</a:t>
              </a:r>
              <a:br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把“多余的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或者回车会被忽略”也画出来。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170" y="5190172"/>
            <a:ext cx="7216616" cy="440055"/>
            <a:chOff x="979170" y="5190172"/>
            <a:chExt cx="7216616" cy="440055"/>
          </a:xfrm>
        </p:grpSpPr>
        <p:sp>
          <p:nvSpPr>
            <p:cNvPr id="13" name="TextBox 13"/>
            <p:cNvSpPr txBox="1"/>
            <p:nvPr/>
          </p:nvSpPr>
          <p:spPr>
            <a:xfrm>
              <a:off x="990600" y="518160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在旁边写一组对照：3 4是两个整数；34是一个整数。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3048000"/>
            <a:ext cx="10191750" cy="9525"/>
            <a:chOff x="990600" y="3048000"/>
            <a:chExt cx="10191750" cy="9525"/>
          </a:xfrm>
        </p:grpSpPr>
        <p:sp>
          <p:nvSpPr>
            <p:cNvPr id="15" name="Line 15"/>
            <p:cNvSpPr/>
            <p:nvPr/>
          </p:nvSpPr>
          <p:spPr>
            <a:xfrm>
              <a:off x="990600" y="3048000"/>
              <a:ext cx="10191750" cy="9525"/>
            </a:xfrm>
            <a:custGeom>
              <a:avLst/>
              <a:gdLst/>
              <a:ahLst/>
              <a:cxnLst/>
              <a:rect l="l" t="t" r="r" b="b"/>
              <a:pathLst>
                <a:path w="10191750" h="9525">
                  <a:moveTo>
                    <a:pt x="0" y="0"/>
                  </a:moveTo>
                  <a:lnTo>
                    <a:pt x="10191750" y="0"/>
                  </a:lnTo>
                </a:path>
              </a:pathLst>
            </a:custGeom>
            <a:noFill/>
            <a:ln w="9525">
              <a:solidFill>
                <a:srgbClr val="D5DEE8"/>
              </a:solidFill>
            </a:ln>
          </p:spPr>
        </p:sp>
      </p:grpSp>
    </p:spTree>
    <p:extLst>
      <p:ext uri="{BB962C8B-B14F-4D97-AF65-F5344CB8AC3E}">
        <p14:creationId val="1422510889"/>
      </p:ext>
    </p:extLst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要输入小数，先选能保存小数的类型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38388"/>
            <a:ext cx="10298430" cy="400050"/>
            <a:chOff x="941070" y="2338388"/>
            <a:chExt cx="10298430" cy="400050"/>
          </a:xfrm>
        </p:grpSpPr>
        <p:sp>
          <p:nvSpPr>
            <p:cNvPr id="8" name="TextBox 8"/>
            <p:cNvSpPr/>
            <p:nvPr/>
          </p:nvSpPr>
          <p:spPr>
            <a:xfrm>
              <a:off x="941070" y="2338388"/>
              <a:ext cx="1029843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商品单价2.5元，买4件。单价和件数分别该用什么类型？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082" y="3335655"/>
            <a:ext cx="3767090" cy="1135380"/>
            <a:chOff x="1037082" y="3335655"/>
            <a:chExt cx="3767090" cy="1135380"/>
          </a:xfrm>
        </p:grpSpPr>
        <p:sp>
          <p:nvSpPr>
            <p:cNvPr id="11" name="TextBox 11"/>
            <p:cNvSpPr/>
            <p:nvPr/>
          </p:nvSpPr>
          <p:spPr>
            <a:xfrm>
              <a:off x="1151382" y="3335655"/>
              <a:ext cx="3652790" cy="1135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price;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count;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price &gt;&gt; count;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1037082" y="3345180"/>
              <a:ext cx="9525" cy="1041654"/>
            </a:xfrm>
            <a:custGeom>
              <a:avLst/>
              <a:gdLst/>
              <a:ahLst/>
              <a:cxnLst/>
              <a:rect l="l" t="t" r="r" b="b"/>
              <a:pathLst>
                <a:path w="9525" h="1041654">
                  <a:moveTo>
                    <a:pt x="0" y="0"/>
                  </a:moveTo>
                  <a:lnTo>
                    <a:pt x="0" y="1041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7608570" y="3319462"/>
            <a:ext cx="2802617" cy="1297305"/>
            <a:chOff x="7608570" y="3319462"/>
            <a:chExt cx="2802617" cy="1297305"/>
          </a:xfrm>
        </p:grpSpPr>
        <p:sp>
          <p:nvSpPr>
            <p:cNvPr id="15" name="TextBox 15"/>
            <p:cNvSpPr/>
            <p:nvPr/>
          </p:nvSpPr>
          <p:spPr>
            <a:xfrm>
              <a:off x="7608570" y="3319462"/>
              <a:ext cx="17842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 2.5 4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608570" y="3748088"/>
              <a:ext cx="280261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price 得到 2.5。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608570" y="4176712"/>
              <a:ext cx="245488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count 得到 4。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33450" y="5029200"/>
            <a:ext cx="10306050" cy="1047274"/>
            <a:chOff x="933450" y="5029200"/>
            <a:chExt cx="10306050" cy="1047274"/>
          </a:xfrm>
        </p:grpSpPr>
        <p:sp>
          <p:nvSpPr>
            <p:cNvPr id="19" name="Line 19"/>
            <p:cNvSpPr/>
            <p:nvPr/>
          </p:nvSpPr>
          <p:spPr>
            <a:xfrm>
              <a:off x="952500" y="50292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933450" y="5194173"/>
              <a:ext cx="1030605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用int读取1.2，会先读到1，留下.2。这个变量没有保存完整的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小数</a:t>
              </a:r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33450" y="5729764"/>
              <a:ext cx="1030605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若下一次还要读int，开头的点又不符合要求。输入前要看清变量类型。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cin读取输入，cout显示结果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19734" y="2490788"/>
            <a:ext cx="8856154" cy="906780"/>
            <a:chOff x="919734" y="2490788"/>
            <a:chExt cx="8856154" cy="906780"/>
          </a:xfrm>
        </p:grpSpPr>
        <p:sp>
          <p:nvSpPr>
            <p:cNvPr id="8" name="TextBox 8"/>
            <p:cNvSpPr/>
            <p:nvPr/>
          </p:nvSpPr>
          <p:spPr>
            <a:xfrm>
              <a:off x="1034034" y="2556510"/>
              <a:ext cx="197545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7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a;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512945" y="2490788"/>
              <a:ext cx="48994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从输入中读一个值，存进变量a。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512945" y="2957512"/>
              <a:ext cx="52629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例如输入8，读取成功后，a就保存8。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919734" y="2566035"/>
              <a:ext cx="9525" cy="364998"/>
            </a:xfrm>
            <a:custGeom>
              <a:avLst/>
              <a:gdLst/>
              <a:ahLst/>
              <a:cxnLst/>
              <a:rect l="l" t="t" r="r" b="b"/>
              <a:pathLst>
                <a:path w="9525" h="364998">
                  <a:moveTo>
                    <a:pt x="0" y="0"/>
                  </a:moveTo>
                  <a:lnTo>
                    <a:pt x="0" y="364998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919734" y="3733800"/>
            <a:ext cx="10319766" cy="1111568"/>
            <a:chOff x="919734" y="3733800"/>
            <a:chExt cx="10319766" cy="1111568"/>
          </a:xfrm>
        </p:grpSpPr>
        <p:sp>
          <p:nvSpPr>
            <p:cNvPr id="12" name="Line 12"/>
            <p:cNvSpPr/>
            <p:nvPr/>
          </p:nvSpPr>
          <p:spPr>
            <a:xfrm>
              <a:off x="952500" y="37338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034034" y="4032885"/>
              <a:ext cx="21822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7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a;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514850" y="3943350"/>
              <a:ext cx="672465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读取a保存的值，把它显示在屏幕上。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512945" y="4405312"/>
              <a:ext cx="45208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a保存8，这一句就输出8。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919734" y="4042410"/>
              <a:ext cx="9525" cy="364998"/>
            </a:xfrm>
            <a:custGeom>
              <a:avLst/>
              <a:gdLst/>
              <a:ahLst/>
              <a:cxnLst/>
              <a:rect l="l" t="t" r="r" b="b"/>
              <a:pathLst>
                <a:path w="9525" h="364998">
                  <a:moveTo>
                    <a:pt x="0" y="0"/>
                  </a:moveTo>
                  <a:lnTo>
                    <a:pt x="0" y="364998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941070" y="5462588"/>
            <a:ext cx="10298430" cy="832866"/>
            <a:chOff x="941070" y="5462588"/>
            <a:chExt cx="10298430" cy="832866"/>
          </a:xfrm>
        </p:grpSpPr>
        <p:sp>
          <p:nvSpPr>
            <p:cNvPr id="17" name="TextBox 17"/>
            <p:cNvSpPr/>
            <p:nvPr/>
          </p:nvSpPr>
          <p:spPr>
            <a:xfrm>
              <a:off x="941070" y="54625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读取变量a，直接写a。写成"a"，表示字母a这段文字。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42594" y="5914072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cin &gt;&gt; a;用来接收数据；cout &lt;&lt; a;用来显示a的值。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sp>
        <p:nvSpPr>
          <p:cNvPr id="5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书上笔记：cin与cout的符号方向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170" y="2275522"/>
            <a:ext cx="8746236" cy="440055"/>
            <a:chOff x="979170" y="2275522"/>
            <a:chExt cx="8746236" cy="440055"/>
          </a:xfrm>
        </p:grpSpPr>
        <p:sp>
          <p:nvSpPr>
            <p:cNvPr id="6" name="TextBox 6"/>
            <p:cNvSpPr txBox="1"/>
            <p:nvPr/>
          </p:nvSpPr>
          <p:spPr>
            <a:xfrm>
              <a:off x="990600" y="22669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找到教材2.2节中“cin要用&gt;&gt;，和cout的&lt;&lt;相反”这句话，画线。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170" y="3437572"/>
            <a:ext cx="8731091" cy="440055"/>
            <a:chOff x="979170" y="3437572"/>
            <a:chExt cx="8731091" cy="440055"/>
          </a:xfrm>
        </p:grpSpPr>
        <p:sp>
          <p:nvSpPr>
            <p:cNvPr id="9" name="TextBox 9"/>
            <p:cNvSpPr txBox="1"/>
            <p:nvPr/>
          </p:nvSpPr>
          <p:spPr>
            <a:xfrm>
              <a:off x="990600" y="342900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在例2-5的输入语句旁记：先读到的数存入t，后读到的数存入n。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170" y="4713922"/>
            <a:ext cx="8019288" cy="440055"/>
            <a:chOff x="979170" y="4713922"/>
            <a:chExt cx="8019288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990600" y="47053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对照写法：cin &gt;&gt; t &gt;&gt; n;读取；cout &lt;&lt; t * n;输出。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600" y="3257550"/>
            <a:ext cx="10191750" cy="9525"/>
            <a:chOff x="990600" y="3257550"/>
            <a:chExt cx="10191750" cy="9525"/>
          </a:xfrm>
        </p:grpSpPr>
        <p:sp>
          <p:nvSpPr>
            <p:cNvPr id="13" name="Line 13"/>
            <p:cNvSpPr/>
            <p:nvPr/>
          </p:nvSpPr>
          <p:spPr>
            <a:xfrm>
              <a:off x="990600" y="3257550"/>
              <a:ext cx="10191750" cy="9525"/>
            </a:xfrm>
            <a:custGeom>
              <a:avLst/>
              <a:gdLst/>
              <a:ahLst/>
              <a:cxnLst/>
              <a:rect l="l" t="t" r="r" b="b"/>
              <a:pathLst>
                <a:path w="10191750" h="9525">
                  <a:moveTo>
                    <a:pt x="0" y="0"/>
                  </a:moveTo>
                  <a:lnTo>
                    <a:pt x="10191750" y="0"/>
                  </a:lnTo>
                </a:path>
              </a:pathLst>
            </a:custGeom>
            <a:noFill/>
            <a:ln w="9525">
              <a:solidFill>
                <a:srgbClr val="D5DEE8"/>
              </a:solidFill>
            </a:ln>
          </p:spPr>
        </p:sp>
      </p:grpSp>
    </p:spTree>
    <p:extLst>
      <p:ext uri="{BB962C8B-B14F-4D97-AF65-F5344CB8AC3E}">
        <p14:creationId val="1422510889"/>
      </p:ext>
    </p:extLst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模拟练习：数据会存进哪个变量？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66962"/>
            <a:ext cx="10298430" cy="847725"/>
            <a:chOff x="941070" y="2366962"/>
            <a:chExt cx="10298430" cy="847725"/>
          </a:xfrm>
        </p:grpSpPr>
        <p:sp>
          <p:nvSpPr>
            <p:cNvPr id="8" name="TextBox 8"/>
            <p:cNvSpPr/>
            <p:nvPr/>
          </p:nvSpPr>
          <p:spPr>
            <a:xfrm>
              <a:off x="941070" y="2366962"/>
              <a:ext cx="75715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① int a, b; 执行 cin &gt;&gt; b &gt;&gt; a;，输入 8 3。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226820" y="2814638"/>
              <a:ext cx="1001268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a和b分别保存多少？把8和3分成两行输入，结果会变吗？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657600"/>
            <a:ext cx="10298430" cy="1044892"/>
            <a:chOff x="941070" y="3657600"/>
            <a:chExt cx="10298430" cy="1044892"/>
          </a:xfrm>
        </p:grpSpPr>
        <p:sp>
          <p:nvSpPr>
            <p:cNvPr id="11" name="Line 11"/>
            <p:cNvSpPr/>
            <p:nvPr/>
          </p:nvSpPr>
          <p:spPr>
            <a:xfrm>
              <a:off x="952500" y="36576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941070" y="38147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② 已定义int x;，哪一句能把输入的整数存进x？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26820" y="4262438"/>
              <a:ext cx="67022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A. cin &gt;&gt; x; B. cin &lt;&lt; x; C. cin &gt;&gt; 5;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4962525"/>
            <a:ext cx="10298430" cy="1033462"/>
            <a:chOff x="941070" y="4962525"/>
            <a:chExt cx="10298430" cy="1033462"/>
          </a:xfrm>
        </p:grpSpPr>
        <p:sp>
          <p:nvSpPr>
            <p:cNvPr id="15" name="Line 15"/>
            <p:cNvSpPr/>
            <p:nvPr/>
          </p:nvSpPr>
          <p:spPr>
            <a:xfrm>
              <a:off x="952500" y="49625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941070" y="5138738"/>
              <a:ext cx="91363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③ double x; int y; 执行 cin &gt;&gt; x &gt;&gt; y;，输入 1.5 2。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226820" y="5595938"/>
              <a:ext cx="3173921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x和y分别保存多少？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模拟练习讲评：按读取次序逐个对应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76488"/>
            <a:ext cx="10298430" cy="887730"/>
            <a:chOff x="941070" y="2376488"/>
            <a:chExt cx="10298430" cy="887730"/>
          </a:xfrm>
        </p:grpSpPr>
        <p:sp>
          <p:nvSpPr>
            <p:cNvPr id="8" name="TextBox 8"/>
            <p:cNvSpPr/>
            <p:nvPr/>
          </p:nvSpPr>
          <p:spPr>
            <a:xfrm>
              <a:off x="941070" y="23764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① b先读到8，a后读到3，所以a = 3，b = 8。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226820" y="2824162"/>
              <a:ext cx="100126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改成两行输入，也仍按8、3的顺序读取，结果相同。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619500"/>
            <a:ext cx="10298430" cy="1035368"/>
            <a:chOff x="941070" y="3619500"/>
            <a:chExt cx="10298430" cy="1035368"/>
          </a:xfrm>
        </p:grpSpPr>
        <p:sp>
          <p:nvSpPr>
            <p:cNvPr id="11" name="Line 11"/>
            <p:cNvSpPr/>
            <p:nvPr/>
          </p:nvSpPr>
          <p:spPr>
            <a:xfrm>
              <a:off x="952500" y="36195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941070" y="3776662"/>
              <a:ext cx="315035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② 选 A：cin &gt;&gt; x;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26820" y="4214812"/>
              <a:ext cx="100126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B的运算符方向写反；C中的5是数字，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接收输入。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4953000"/>
            <a:ext cx="10298430" cy="1044892"/>
            <a:chOff x="941070" y="4953000"/>
            <a:chExt cx="10298430" cy="1044892"/>
          </a:xfrm>
        </p:grpSpPr>
        <p:sp>
          <p:nvSpPr>
            <p:cNvPr id="15" name="Line 15"/>
            <p:cNvSpPr/>
            <p:nvPr/>
          </p:nvSpPr>
          <p:spPr>
            <a:xfrm>
              <a:off x="952500" y="49530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941070" y="5119688"/>
              <a:ext cx="38393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③ x保存1.5，y保存2。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226820" y="5557838"/>
              <a:ext cx="100126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x是double变量，可以保存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小数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；y是int变量，接收整数2。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例如：输入两个整数，求第一个减第二个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259330"/>
            <a:ext cx="10298430" cy="1257300"/>
            <a:chOff x="941070" y="2259330"/>
            <a:chExt cx="10298430" cy="1257300"/>
          </a:xfrm>
        </p:grpSpPr>
        <p:sp>
          <p:nvSpPr>
            <p:cNvPr id="8" name="TextBox 8"/>
            <p:cNvSpPr/>
            <p:nvPr/>
          </p:nvSpPr>
          <p:spPr>
            <a:xfrm>
              <a:off x="941070" y="2259330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输入两个整数a和b，计算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第一个数减去第二个数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的结果。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687955"/>
              <a:ext cx="5609349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两个数都在 -10000 到 10000 之间。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1070" y="3116580"/>
              <a:ext cx="4573334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输出一个整数，表示a - b的值。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2696051" y="3765232"/>
            <a:ext cx="2246090" cy="43091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样例输入</a:t>
            </a:r>
            <a:r>
              <a:rPr lang="en-US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:2 3</a:t>
            </a:r>
          </a:p>
        </p:txBody>
      </p:sp>
      <p:sp>
        <p:nvSpPr>
          <p:cNvPr id="3" name="矩形 2"/>
          <p:cNvSpPr/>
          <p:nvPr/>
        </p:nvSpPr>
        <p:spPr>
          <a:xfrm>
            <a:off x="6432232" y="4481512"/>
            <a:ext cx="1938338" cy="43091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spc="-15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样例输出</a:t>
            </a:r>
            <a:r>
              <a:rPr lang="en-US" sz="2200" spc="-15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:8</a:t>
            </a:r>
          </a:p>
        </p:txBody>
      </p:sp>
      <p:sp>
        <p:nvSpPr>
          <p:cNvPr id="4" name="矩形 3"/>
          <p:cNvSpPr/>
          <p:nvPr/>
        </p:nvSpPr>
        <p:spPr>
          <a:xfrm>
            <a:off x="6432232" y="3781711"/>
            <a:ext cx="1938338" cy="43091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样例输出</a:t>
            </a:r>
            <a:r>
              <a:rPr lang="en-US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:-1</a:t>
            </a:r>
          </a:p>
        </p:txBody>
      </p:sp>
      <p:sp>
        <p:nvSpPr>
          <p:cNvPr id="5" name="矩形 4"/>
          <p:cNvSpPr/>
          <p:nvPr/>
        </p:nvSpPr>
        <p:spPr>
          <a:xfrm>
            <a:off x="2696051" y="4481512"/>
            <a:ext cx="2377907" cy="43091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样例输入</a:t>
            </a:r>
            <a:r>
              <a:rPr lang="en-US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 xml:space="preserve">:10 2 </a:t>
            </a:r>
          </a:p>
        </p:txBody>
      </p:sp>
      <p:sp>
        <p:nvSpPr>
          <p:cNvPr id="21" name="文本框 20"/>
          <p:cNvSpPr/>
          <p:nvPr/>
        </p:nvSpPr>
        <p:spPr>
          <a:xfrm>
            <a:off x="990600" y="5276850"/>
            <a:ext cx="10191750" cy="1009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04"/>
              </a:lnSpc>
            </a:pPr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拿到两个输入后，需要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按顺序</a:t>
            </a:r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相减，再输出结果。</a:t>
            </a:r>
            <a:br/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输入2 3时应得到-1，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把减法顺序调换成3 - 2。</a:t>
            </a:r>
          </a:p>
        </p:txBody>
      </p:sp>
    </p:spTree>
  </p:cSld>
  <p:clrMapOvr>
    <a:masterClrMapping/>
  </p:clrMapOvr>
  <p:transition p14:dur="350">
    <p:fade/>
  </p:transition>
</p:sld>
</file>

<file path=ppt/slides/slide24.xml><?xml version="1.0" encoding="utf-8"?>
<p:sld xmlns:a="http://schemas.openxmlformats.org/drawingml/2006/main" xmlns:a16="http://schemas.microsoft.com/office/drawing/2014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两数之差：动手写代码前，把步骤想清楚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sp>
        <p:nvSpPr>
          <p:cNvPr id="12" name="矩形 11"/>
          <p:cNvSpPr/>
          <p:nvPr/>
        </p:nvSpPr>
        <p:spPr>
          <a:xfrm>
            <a:off x="990600" y="2238375"/>
            <a:ext cx="10191750" cy="247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40"/>
              </a:lnSpc>
            </a:pPr>
            <a:r>
              <a:rPr lang="zh-CN" sz="20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要接收两个整数，</a:t>
            </a:r>
            <a:r>
              <a:rPr lang="zh-CN" sz="20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先定义</a:t>
            </a:r>
            <a:r>
              <a:rPr lang="zh-CN" sz="20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a和b，给输入的数据准备位置。</a:t>
            </a:r>
            <a:br/>
            <a:r>
              <a:rPr lang="zh-CN" sz="20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用cin把本次的两个数读进来，a保存第一个，b保存第二个。</a:t>
            </a:r>
            <a:br/>
            <a:r>
              <a:rPr lang="zh-CN" sz="20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算出a - b，用变量diff保存结果，再把diff输出。</a:t>
            </a:r>
          </a:p>
        </p:txBody>
      </p:sp>
      <p:sp>
        <p:nvSpPr>
          <p:cNvPr id="14" name="文本框 13"/>
          <p:cNvSpPr/>
          <p:nvPr/>
        </p:nvSpPr>
        <p:spPr>
          <a:xfrm>
            <a:off x="990600" y="4810125"/>
            <a:ext cx="10191750" cy="1428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40"/>
              </a:lnSpc>
            </a:pPr>
            <a:r>
              <a:rPr lang="zh-CN" sz="20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例如输入2 3：</a:t>
            </a:r>
            <a:br/>
            <a:r>
              <a:rPr lang="zh-CN" sz="20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a保存2，b保存3。</a:t>
            </a:r>
            <a:br/>
            <a:r>
              <a:rPr lang="zh-CN" sz="20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diff得到2 - 3的结果-1，屏幕最后显示-1。</a:t>
            </a:r>
          </a:p>
        </p:txBody>
      </p:sp>
      <p:sp>
        <p:nvSpPr>
          <p:cNvPr id="15" name="Line 11">
            <a:extLst>
              <a:ext uri="{FF2B5EF4-FFF2-40B4-BE49-F238E27FC236}">
                <a16:creationId id="{945EF28A-C6AB-BF16-378B-E889C6BBB29D}"/>
              </a:ext>
            </a:extLst>
          </p:cNvPr>
          <p:cNvSpPr/>
          <p:nvPr/>
        </p:nvSpPr>
        <p:spPr>
          <a:xfrm>
            <a:off x="748284" y="4228338"/>
            <a:ext cx="10287000" cy="9525"/>
          </a:xfrm>
          <a:custGeom>
            <a:avLst/>
            <a:gdLst/>
            <a:ahLst/>
            <a:cxnLst/>
            <a:rect l="l" t="t" r="r" b="b"/>
            <a:pathLst>
              <a:path w="10287000" h="9525">
                <a:moveTo>
                  <a:pt x="0" y="0"/>
                </a:moveTo>
                <a:lnTo>
                  <a:pt x="102870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</p:spTree>
    <p:extLst>
      <p:ext uri="{BB962C8B-B14F-4D97-AF65-F5344CB8AC3E}">
        <p14:creationId val="746948136"/>
      </p:ext>
    </p:extLst>
  </p:cSld>
  <p:clrMapOvr>
    <a:masterClrMapping/>
  </p:clrMapOvr>
  <p:transition p14:dur="350">
    <p:fade/>
  </p:transition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两数之差：把每一步写成对应的语句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600" y="2376488"/>
            <a:ext cx="10248900" cy="3300412"/>
            <a:chOff x="990600" y="2376488"/>
            <a:chExt cx="10248900" cy="3300412"/>
          </a:xfrm>
        </p:grpSpPr>
        <p:sp>
          <p:nvSpPr>
            <p:cNvPr id="8" name="TextBox 8"/>
            <p:cNvSpPr/>
            <p:nvPr/>
          </p:nvSpPr>
          <p:spPr>
            <a:xfrm>
              <a:off x="990600" y="2376488"/>
              <a:ext cx="4857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给两个输入的整数准备变量。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210300" y="2390775"/>
              <a:ext cx="5029200" cy="3286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>
                <a:lnSpc>
                  <a:spcPct val="100000"/>
                </a:lnSpc>
                <a:spcAft>
                  <a:spcPts val="4170"/>
                </a:spcAft>
              </a:pP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a, b;</a:t>
              </a:r>
              <a:endParaRPr sz="2400"/>
            </a:p>
            <a:p>
              <a:pPr>
                <a:lnSpc>
                  <a:spcPct val="100000"/>
                </a:lnSpc>
                <a:spcAft>
                  <a:spcPts val="4170"/>
                </a:spcAft>
              </a:pP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a &gt;&gt; b;</a:t>
              </a:r>
              <a:endParaRPr sz="2400"/>
            </a:p>
            <a:p>
              <a:pPr>
                <a:lnSpc>
                  <a:spcPct val="100000"/>
                </a:lnSpc>
                <a:spcAft>
                  <a:spcPts val="4170"/>
                </a:spcAft>
              </a:pP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diff = a - b;</a:t>
              </a:r>
              <a:endParaRPr sz="2400"/>
            </a:p>
            <a:p>
              <a:pPr>
                <a:lnSpc>
                  <a:spcPct val="100000"/>
                </a:lnSpc>
                <a:spcAft>
                  <a:spcPts val="0"/>
                </a:spcAft>
              </a:pP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diff;</a:t>
              </a:r>
              <a:endParaRPr sz="2400"/>
            </a:p>
          </p:txBody>
        </p:sp>
        <p:sp>
          <p:nvSpPr>
            <p:cNvPr id="17" name="Line 17"/>
            <p:cNvSpPr/>
            <p:nvPr/>
          </p:nvSpPr>
          <p:spPr>
            <a:xfrm>
              <a:off x="6096000" y="2400300"/>
              <a:ext cx="9525" cy="3008376"/>
            </a:xfrm>
            <a:custGeom>
              <a:avLst/>
              <a:gdLst/>
              <a:ahLst/>
              <a:cxnLst/>
              <a:rect l="l" t="t" r="r" b="b"/>
              <a:pathLst>
                <a:path w="9525" h="3008376">
                  <a:moveTo>
                    <a:pt x="0" y="0"/>
                  </a:moveTo>
                  <a:lnTo>
                    <a:pt x="0" y="3008376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52500" y="3095625"/>
            <a:ext cx="10287000" cy="616268"/>
            <a:chOff x="952500" y="3095625"/>
            <a:chExt cx="10287000" cy="616268"/>
          </a:xfrm>
        </p:grpSpPr>
        <p:sp>
          <p:nvSpPr>
            <p:cNvPr id="11" name="Line 11"/>
            <p:cNvSpPr/>
            <p:nvPr/>
          </p:nvSpPr>
          <p:spPr>
            <a:xfrm>
              <a:off x="952500" y="30956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990600" y="3271838"/>
              <a:ext cx="4857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按输入顺序，读入a和b。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52500" y="3990975"/>
            <a:ext cx="10287000" cy="616268"/>
            <a:chOff x="952500" y="3990975"/>
            <a:chExt cx="10287000" cy="616268"/>
          </a:xfrm>
        </p:grpSpPr>
        <p:sp>
          <p:nvSpPr>
            <p:cNvPr id="15" name="Line 15"/>
            <p:cNvSpPr/>
            <p:nvPr/>
          </p:nvSpPr>
          <p:spPr>
            <a:xfrm>
              <a:off x="952500" y="39909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990600" y="4167188"/>
              <a:ext cx="4857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计算a - b，用diff保存。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52500" y="4886325"/>
            <a:ext cx="10287000" cy="616268"/>
            <a:chOff x="952500" y="4886325"/>
            <a:chExt cx="10287000" cy="616268"/>
          </a:xfrm>
        </p:grpSpPr>
        <p:sp>
          <p:nvSpPr>
            <p:cNvPr id="19" name="Line 19"/>
            <p:cNvSpPr/>
            <p:nvPr/>
          </p:nvSpPr>
          <p:spPr>
            <a:xfrm>
              <a:off x="952500" y="48863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990600" y="5062538"/>
              <a:ext cx="4857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把diff保存的结果输出。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90600" y="5905500"/>
            <a:ext cx="10191750" cy="381000"/>
            <a:chOff x="990600" y="5905500"/>
            <a:chExt cx="10191750" cy="381000"/>
          </a:xfrm>
        </p:grpSpPr>
        <p:sp>
          <p:nvSpPr>
            <p:cNvPr id="23" name="TextBox 23"/>
            <p:cNvSpPr/>
            <p:nvPr/>
          </p:nvSpPr>
          <p:spPr>
            <a:xfrm>
              <a:off x="990600" y="5905500"/>
              <a:ext cx="1019175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输入2 3后，a = 2、b = 3；diff得到-1，随后输出-1。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两数之差：先找出语法上的错误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324100"/>
            <a:ext cx="5162550" cy="3524250"/>
            <a:chOff x="933450" y="2324100"/>
            <a:chExt cx="5162550" cy="3524250"/>
          </a:xfrm>
        </p:grpSpPr>
        <p:sp>
          <p:nvSpPr>
            <p:cNvPr id="9" name="TextBox 9"/>
            <p:cNvSpPr/>
            <p:nvPr/>
          </p:nvSpPr>
          <p:spPr>
            <a:xfrm>
              <a:off x="1047750" y="2324100"/>
              <a:ext cx="5048250" cy="3524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a, b;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a &gt;&gt; b;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diff = a + b;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diff &lt;&lt;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933450" y="2333625"/>
              <a:ext cx="9525" cy="2946654"/>
            </a:xfrm>
            <a:custGeom>
              <a:avLst/>
              <a:gdLst/>
              <a:ahLst/>
              <a:cxnLst/>
              <a:rect l="l" t="t" r="r" b="b"/>
              <a:pathLst>
                <a:path w="9525" h="2946654">
                  <a:moveTo>
                    <a:pt x="0" y="0"/>
                  </a:moveTo>
                  <a:lnTo>
                    <a:pt x="0" y="2946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sp>
        <p:nvSpPr>
          <p:cNvPr id="3" name="文本框 2"/>
          <p:cNvSpPr/>
          <p:nvPr/>
        </p:nvSpPr>
        <p:spPr>
          <a:xfrm>
            <a:off x="6381750" y="2343150"/>
            <a:ext cx="4857750" cy="2095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04"/>
              </a:lnSpc>
            </a:pPr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把步骤写成代码后，要检查语句是否</a:t>
            </a:r>
            <a:br/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写完整。</a:t>
            </a:r>
            <a:br/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左边的cout一行，末尾缺少了什么？</a:t>
            </a:r>
          </a:p>
        </p:txBody>
      </p:sp>
      <p:sp>
        <p:nvSpPr>
          <p:cNvPr id="4" name="矩形 3"/>
          <p:cNvSpPr/>
          <p:nvPr/>
        </p:nvSpPr>
        <p:spPr>
          <a:xfrm>
            <a:off x="6381750" y="4543425"/>
            <a:ext cx="4857750" cy="152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04"/>
              </a:lnSpc>
            </a:pPr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应在endl后补上英文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分号</a:t>
            </a:r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语法问题改好后，还要检查计算结果</a:t>
            </a:r>
            <a:br/>
            <a:r>
              <a:rPr lang="zh-CN" sz="2200" dirty="0">
                <a:solidFill>
                  <a:srgbClr val="1B3155"/>
                </a:solidFill>
                <a:latin typeface="Consolas"/>
                <a:ea typeface="Microsoft YaHei"/>
                <a:cs typeface="Consolas"/>
              </a:rPr>
              <a:t>是否符合题意。</a:t>
            </a:r>
          </a:p>
        </p:txBody>
      </p:sp>
    </p:spTree>
    <p:extLst>
      <p:ext uri="{BB962C8B-B14F-4D97-AF65-F5344CB8AC3E}">
        <p14:creationId val="391978077"/>
      </p:ext>
    </p:extLst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两数之差：分号补好了，为什么还是算错？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324100"/>
            <a:ext cx="5162550" cy="3524250"/>
            <a:chOff x="933450" y="2324100"/>
            <a:chExt cx="5162550" cy="3524250"/>
          </a:xfrm>
        </p:grpSpPr>
        <p:sp>
          <p:nvSpPr>
            <p:cNvPr id="9" name="TextBox 9"/>
            <p:cNvSpPr/>
            <p:nvPr/>
          </p:nvSpPr>
          <p:spPr>
            <a:xfrm>
              <a:off x="1047750" y="2324100"/>
              <a:ext cx="5048250" cy="3524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a, b;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a &gt;&gt; b;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diff = a + b;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diff &lt;&lt;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933450" y="2333625"/>
              <a:ext cx="9525" cy="2946654"/>
            </a:xfrm>
            <a:custGeom>
              <a:avLst/>
              <a:gdLst/>
              <a:ahLst/>
              <a:cxnLst/>
              <a:rect l="l" t="t" r="r" b="b"/>
              <a:pathLst>
                <a:path w="9525" h="2946654">
                  <a:moveTo>
                    <a:pt x="0" y="0"/>
                  </a:moveTo>
                  <a:lnTo>
                    <a:pt x="0" y="2946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6370575" y="2343150"/>
            <a:ext cx="4868925" cy="2095500"/>
            <a:chOff x="6370575" y="2343150"/>
            <a:chExt cx="4868925" cy="2095500"/>
          </a:xfrm>
        </p:grpSpPr>
        <p:sp>
          <p:nvSpPr>
            <p:cNvPr id="12" name="Freeform 12"/>
            <p:cNvSpPr/>
            <p:nvPr/>
          </p:nvSpPr>
          <p:spPr>
            <a:xfrm>
              <a:off x="6381750" y="2343150"/>
              <a:ext cx="4857750" cy="2095500"/>
            </a:xfrm>
            <a:custGeom>
              <a:avLst/>
              <a:gdLst/>
              <a:ahLst/>
              <a:cxnLst/>
              <a:rect l="l" t="t" r="r" b="b"/>
              <a:pathLst>
                <a:path w="4857750" h="2095500">
                  <a:moveTo>
                    <a:pt x="0" y="0"/>
                  </a:moveTo>
                  <a:lnTo>
                    <a:pt x="4857750" y="0"/>
                  </a:lnTo>
                  <a:lnTo>
                    <a:pt x="4857750" y="2095500"/>
                  </a:lnTo>
                  <a:lnTo>
                    <a:pt x="0" y="2095500"/>
                  </a:ln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381750" y="2343150"/>
              <a:ext cx="4857750" cy="2095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04"/>
                </a:lnSpc>
              </a:pPr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cout末尾已经补上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分号</a:t>
              </a:r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用输入2 3检查，题目要求的答案应</a:t>
              </a:r>
              <a:br/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该是-1。</a:t>
              </a:r>
              <a:br/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左边这段代码却会算出什么？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370575" y="4543425"/>
            <a:ext cx="4868925" cy="1524000"/>
            <a:chOff x="6370575" y="4543425"/>
            <a:chExt cx="4868925" cy="1524000"/>
          </a:xfrm>
        </p:grpSpPr>
        <p:sp>
          <p:nvSpPr>
            <p:cNvPr id="15" name="Freeform 15"/>
            <p:cNvSpPr/>
            <p:nvPr/>
          </p:nvSpPr>
          <p:spPr>
            <a:xfrm>
              <a:off x="6381750" y="4543425"/>
              <a:ext cx="4857750" cy="1524000"/>
            </a:xfrm>
            <a:custGeom>
              <a:avLst/>
              <a:gdLst/>
              <a:ahLst/>
              <a:cxnLst/>
              <a:rect l="l" t="t" r="r" b="b"/>
              <a:pathLst>
                <a:path w="4857750" h="1524000">
                  <a:moveTo>
                    <a:pt x="0" y="0"/>
                  </a:moveTo>
                  <a:lnTo>
                    <a:pt x="4857750" y="0"/>
                  </a:lnTo>
                  <a:lnTo>
                    <a:pt x="485775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381750" y="4543425"/>
              <a:ext cx="4857750" cy="1524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04"/>
                </a:lnSpc>
              </a:pPr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程序算成了2 + 3，所以输出5。</a:t>
              </a:r>
              <a:br/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题目要求相减，要把</a:t>
              </a:r>
              <a:br/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diff那一行的加号改成减号。</a:t>
              </a:r>
            </a:p>
          </p:txBody>
        </p:sp>
      </p:grpSp>
    </p:spTree>
    <p:extLst>
      <p:ext uri="{BB962C8B-B14F-4D97-AF65-F5344CB8AC3E}">
        <p14:creationId val="3026941920"/>
      </p:ext>
    </p:extLst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两数之差：改正后，用不同数据核对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324100"/>
            <a:ext cx="7639050" cy="3524250"/>
            <a:chOff x="933450" y="2324100"/>
            <a:chExt cx="7639050" cy="3524250"/>
          </a:xfrm>
        </p:grpSpPr>
        <p:sp>
          <p:nvSpPr>
            <p:cNvPr id="9" name="TextBox 9"/>
            <p:cNvSpPr/>
            <p:nvPr/>
          </p:nvSpPr>
          <p:spPr>
            <a:xfrm>
              <a:off x="1047750" y="2324100"/>
              <a:ext cx="7524750" cy="3524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a, b;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a &gt;&gt; b;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diff = a - b;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diff &lt;&lt;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933450" y="2333625"/>
              <a:ext cx="9525" cy="2946654"/>
            </a:xfrm>
            <a:custGeom>
              <a:avLst/>
              <a:gdLst/>
              <a:ahLst/>
              <a:cxnLst/>
              <a:rect l="l" t="t" r="r" b="b"/>
              <a:pathLst>
                <a:path w="9525" h="2946654">
                  <a:moveTo>
                    <a:pt x="0" y="0"/>
                  </a:moveTo>
                  <a:lnTo>
                    <a:pt x="0" y="2946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8180070" y="2690812"/>
            <a:ext cx="1436513" cy="935355"/>
            <a:chOff x="8180070" y="2690812"/>
            <a:chExt cx="1436513" cy="935355"/>
          </a:xfrm>
        </p:grpSpPr>
        <p:sp>
          <p:nvSpPr>
            <p:cNvPr id="19" name="TextBox 19"/>
            <p:cNvSpPr/>
            <p:nvPr/>
          </p:nvSpPr>
          <p:spPr>
            <a:xfrm>
              <a:off x="8180070" y="2690812"/>
              <a:ext cx="14365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 2 3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180070" y="3186112"/>
              <a:ext cx="126265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输出 </a:t>
              </a:r>
              <a:r>
                <a:rPr lang="en-US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-1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80070" y="4148138"/>
            <a:ext cx="1610382" cy="935355"/>
            <a:chOff x="8180070" y="4148138"/>
            <a:chExt cx="1610382" cy="935355"/>
          </a:xfrm>
        </p:grpSpPr>
        <p:sp>
          <p:nvSpPr>
            <p:cNvPr id="22" name="TextBox 22"/>
            <p:cNvSpPr/>
            <p:nvPr/>
          </p:nvSpPr>
          <p:spPr>
            <a:xfrm>
              <a:off x="8180070" y="4148138"/>
              <a:ext cx="16103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 10 2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180070" y="4643438"/>
              <a:ext cx="10887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输出 </a:t>
              </a:r>
              <a:r>
                <a:rPr lang="en-US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8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2594" y="5961698"/>
            <a:ext cx="10296906" cy="346710"/>
            <a:chOff x="942594" y="5961698"/>
            <a:chExt cx="10296906" cy="346710"/>
          </a:xfrm>
        </p:grpSpPr>
        <p:sp>
          <p:nvSpPr>
            <p:cNvPr id="25" name="TextBox 25"/>
            <p:cNvSpPr/>
            <p:nvPr/>
          </p:nvSpPr>
          <p:spPr>
            <a:xfrm>
              <a:off x="942594" y="5961698"/>
              <a:ext cx="10296906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这两组结果都符合预期。还可以试试4 4，检查相等时是否输出0。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从读题到检查，一道程序题怎样完成？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41070" y="2405062"/>
            <a:ext cx="4859655" cy="3074670"/>
            <a:chOff x="941070" y="2405062"/>
            <a:chExt cx="4859655" cy="3074670"/>
          </a:xfrm>
        </p:grpSpPr>
        <p:sp>
          <p:nvSpPr>
            <p:cNvPr id="8" name="TextBox 8"/>
            <p:cNvSpPr/>
            <p:nvPr/>
          </p:nvSpPr>
          <p:spPr>
            <a:xfrm>
              <a:off x="941070" y="2405062"/>
              <a:ext cx="18836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① 读清要求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228725" y="2866072"/>
              <a:ext cx="457200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找清输入什么、计算什么、输出什么。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1070" y="3538538"/>
              <a:ext cx="18836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② 写出步骤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28725" y="3999548"/>
              <a:ext cx="457200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按先后次序，说清每一步的操作。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41070" y="4672012"/>
              <a:ext cx="22065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③ 翻译成代码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28725" y="5133022"/>
              <a:ext cx="4572000" cy="3467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给每一步配上相应的C++语句。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57900" y="2381250"/>
            <a:ext cx="5225891" cy="3425380"/>
            <a:chOff x="6057900" y="2381250"/>
            <a:chExt cx="5225891" cy="3425380"/>
          </a:xfrm>
        </p:grpSpPr>
        <p:sp>
          <p:nvSpPr>
            <p:cNvPr id="15" name="Line 15"/>
            <p:cNvSpPr/>
            <p:nvPr/>
          </p:nvSpPr>
          <p:spPr>
            <a:xfrm>
              <a:off x="6057900" y="2381250"/>
              <a:ext cx="9525" cy="3067050"/>
            </a:xfrm>
            <a:custGeom>
              <a:avLst/>
              <a:gdLst/>
              <a:ahLst/>
              <a:cxnLst/>
              <a:rect l="l" t="t" r="r" b="b"/>
              <a:pathLst>
                <a:path w="9525" h="3067050">
                  <a:moveTo>
                    <a:pt x="0" y="0"/>
                  </a:moveTo>
                  <a:lnTo>
                    <a:pt x="0" y="306705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6379845" y="2405062"/>
              <a:ext cx="12378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④ 编译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667500" y="2867025"/>
              <a:ext cx="4572000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检查语法，按报错位置修改。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379845" y="3538538"/>
              <a:ext cx="252940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⑤ 输入数据测试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6667119" y="3999548"/>
              <a:ext cx="4616672" cy="355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运行程序，比较实际结果和预期结果。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379845" y="4672012"/>
              <a:ext cx="317519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⑥ 沿着计算过程查错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667119" y="5133022"/>
              <a:ext cx="3432429" cy="6736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74"/>
                </a:lnSpc>
              </a:pPr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沿着输入、计算和输出，</a:t>
              </a:r>
              <a:br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定位出错的位置。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教材例2-5 苹果采购：需要买多少个？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79425" y="2238375"/>
            <a:ext cx="10202925" cy="904875"/>
            <a:chOff x="979425" y="2238375"/>
            <a:chExt cx="10202925" cy="904875"/>
          </a:xfrm>
        </p:grpSpPr>
        <p:sp>
          <p:nvSpPr>
            <p:cNvPr id="8" name="Freeform 8"/>
            <p:cNvSpPr/>
            <p:nvPr/>
          </p:nvSpPr>
          <p:spPr>
            <a:xfrm>
              <a:off x="990600" y="2238375"/>
              <a:ext cx="10191750" cy="904875"/>
            </a:xfrm>
            <a:custGeom>
              <a:avLst/>
              <a:gdLst/>
              <a:ahLst/>
              <a:cxnLst/>
              <a:rect l="l" t="t" r="r" b="b"/>
              <a:pathLst>
                <a:path w="10191750" h="904875">
                  <a:moveTo>
                    <a:pt x="0" y="0"/>
                  </a:moveTo>
                  <a:lnTo>
                    <a:pt x="10191750" y="0"/>
                  </a:lnTo>
                  <a:lnTo>
                    <a:pt x="10191750" y="904875"/>
                  </a:lnTo>
                  <a:lnTo>
                    <a:pt x="0" y="904875"/>
                  </a:ln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90600" y="2238375"/>
              <a:ext cx="10191750" cy="904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04"/>
                </a:lnSpc>
              </a:pPr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现在需要采购一些苹果，让每名同学分到相同数量。</a:t>
              </a:r>
              <a:br/>
              <a:r>
                <a:rPr lang="zh-CN" sz="22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已知每人分到几个和同学人数，计算一共需要买多少个。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170" y="3275648"/>
            <a:ext cx="8595360" cy="849630"/>
            <a:chOff x="979170" y="3275648"/>
            <a:chExt cx="8595360" cy="849630"/>
          </a:xfrm>
        </p:grpSpPr>
        <p:sp>
          <p:nvSpPr>
            <p:cNvPr id="11" name="TextBox 11"/>
            <p:cNvSpPr txBox="1"/>
            <p:nvPr/>
          </p:nvSpPr>
          <p:spPr>
            <a:xfrm>
              <a:off x="990600" y="3267075"/>
              <a:ext cx="10191750" cy="904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输入格式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：输入两个正整数，依次表示每人分到的数量和同学人数。</a:t>
              </a:r>
              <a:br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每个数不超过十亿（1,000,000,000）。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170" y="4304348"/>
            <a:ext cx="9638348" cy="440055"/>
            <a:chOff x="979170" y="4304348"/>
            <a:chExt cx="9638348" cy="440055"/>
          </a:xfrm>
        </p:grpSpPr>
        <p:sp>
          <p:nvSpPr>
            <p:cNvPr id="13" name="TextBox 13"/>
            <p:cNvSpPr txBox="1"/>
            <p:nvPr/>
          </p:nvSpPr>
          <p:spPr>
            <a:xfrm>
              <a:off x="990600" y="4295775"/>
              <a:ext cx="10191750" cy="904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输出格式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：一个整数，表示采购总数。题目保证输入和答案都在int范围内。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5314950"/>
            <a:ext cx="10191750" cy="9525"/>
            <a:chOff x="990600" y="5314950"/>
            <a:chExt cx="10191750" cy="9525"/>
          </a:xfrm>
        </p:grpSpPr>
        <p:sp>
          <p:nvSpPr>
            <p:cNvPr id="15" name="Line 15"/>
            <p:cNvSpPr/>
            <p:nvPr/>
          </p:nvSpPr>
          <p:spPr>
            <a:xfrm>
              <a:off x="990600" y="5314950"/>
              <a:ext cx="10191750" cy="9525"/>
            </a:xfrm>
            <a:custGeom>
              <a:avLst/>
              <a:gdLst/>
              <a:ahLst/>
              <a:cxnLst/>
              <a:rect l="l" t="t" r="r" b="b"/>
              <a:pathLst>
                <a:path w="10191750" h="9525">
                  <a:moveTo>
                    <a:pt x="0" y="0"/>
                  </a:moveTo>
                  <a:lnTo>
                    <a:pt x="10191750" y="0"/>
                  </a:lnTo>
                </a:path>
              </a:pathLst>
            </a:custGeom>
            <a:noFill/>
            <a:ln w="9525">
              <a:solidFill>
                <a:srgbClr val="D5DEE8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978408" y="5619369"/>
            <a:ext cx="2172919" cy="469392"/>
            <a:chOff x="978408" y="5619369"/>
            <a:chExt cx="2172919" cy="469392"/>
          </a:xfrm>
        </p:grpSpPr>
        <p:sp>
          <p:nvSpPr>
            <p:cNvPr id="17" name="TextBox 17"/>
            <p:cNvSpPr txBox="1"/>
            <p:nvPr/>
          </p:nvSpPr>
          <p:spPr>
            <a:xfrm>
              <a:off x="990600" y="5610225"/>
              <a:ext cx="4762500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样例输入：5 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464808" y="5619369"/>
            <a:ext cx="1995221" cy="469392"/>
            <a:chOff x="6464808" y="5619369"/>
            <a:chExt cx="1995221" cy="469392"/>
          </a:xfrm>
        </p:grpSpPr>
        <p:sp>
          <p:nvSpPr>
            <p:cNvPr id="19" name="TextBox 19"/>
            <p:cNvSpPr txBox="1"/>
            <p:nvPr/>
          </p:nvSpPr>
          <p:spPr>
            <a:xfrm>
              <a:off x="6477000" y="5610225"/>
              <a:ext cx="4762500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样例输出：15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例2-5 苹果采购：3个人，每人5个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170" y="2246948"/>
            <a:ext cx="7928420" cy="440055"/>
            <a:chOff x="979170" y="2246948"/>
            <a:chExt cx="7928420" cy="440055"/>
          </a:xfrm>
        </p:grpSpPr>
        <p:sp>
          <p:nvSpPr>
            <p:cNvPr id="5" name="TextBox 5"/>
            <p:cNvSpPr txBox="1"/>
            <p:nvPr/>
          </p:nvSpPr>
          <p:spPr>
            <a:xfrm>
              <a:off x="990600" y="2238375"/>
              <a:ext cx="10191750" cy="800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每名同学分5个，一共有3名同学。把每个人的一份画出来。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75207" y="3429000"/>
            <a:ext cx="2306193" cy="1180719"/>
            <a:chOff x="1275207" y="3429000"/>
            <a:chExt cx="2306193" cy="1180719"/>
          </a:xfrm>
        </p:grpSpPr>
        <p:sp>
          <p:nvSpPr>
            <p:cNvPr id="9" name="Ellipse 9"/>
            <p:cNvSpPr/>
            <p:nvPr/>
          </p:nvSpPr>
          <p:spPr>
            <a:xfrm>
              <a:off x="1447800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1895475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2343150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2790825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3238500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85875" y="4191000"/>
              <a:ext cx="257175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第1名同学：5个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799457" y="3429000"/>
            <a:ext cx="2306193" cy="1180719"/>
            <a:chOff x="4799457" y="3429000"/>
            <a:chExt cx="2306193" cy="1180719"/>
          </a:xfrm>
        </p:grpSpPr>
        <p:sp>
          <p:nvSpPr>
            <p:cNvPr id="16" name="Ellipse 16"/>
            <p:cNvSpPr/>
            <p:nvPr/>
          </p:nvSpPr>
          <p:spPr>
            <a:xfrm>
              <a:off x="4972050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5419725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5867400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6315075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6762750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0125" y="4191000"/>
              <a:ext cx="257175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第2名同学：5个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323707" y="3429000"/>
            <a:ext cx="2306193" cy="1180719"/>
            <a:chOff x="8323707" y="3429000"/>
            <a:chExt cx="2306193" cy="1180719"/>
          </a:xfrm>
        </p:grpSpPr>
        <p:sp>
          <p:nvSpPr>
            <p:cNvPr id="23" name="Ellipse 23"/>
            <p:cNvSpPr/>
            <p:nvPr/>
          </p:nvSpPr>
          <p:spPr>
            <a:xfrm>
              <a:off x="8496300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8943975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9391650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9839325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10287000" y="3429000"/>
              <a:ext cx="342900" cy="3429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334375" y="4191000"/>
              <a:ext cx="257175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第3名同学：5个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318385" y="5059680"/>
            <a:ext cx="4917186" cy="586740"/>
            <a:chOff x="2318385" y="5059680"/>
            <a:chExt cx="4917186" cy="586740"/>
          </a:xfrm>
        </p:grpSpPr>
        <p:sp>
          <p:nvSpPr>
            <p:cNvPr id="30" name="TextBox 30"/>
            <p:cNvSpPr txBox="1"/>
            <p:nvPr/>
          </p:nvSpPr>
          <p:spPr>
            <a:xfrm>
              <a:off x="2333625" y="5048250"/>
              <a:ext cx="8096250" cy="666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tIns="0" bIns="0"/>
            <a:lstStyle/>
            <a:p>
              <ns4:m xmlns:ns4="http://schemas.microsoft.com/office/drawing/2010/main">
                <m:oMath xmlns:m="http://schemas.openxmlformats.org/officeDocument/2006/math">
                  <m:r>
                    <a:rPr lang="zh-CN" sz="3000" dirty="0">
                      <a:solidFill>
                        <a:srgbClr val="202124"/>
                      </a:solidFill>
                      <a:latin typeface="Cambria Math"/>
                      <a:ea typeface="Cambria Math"/>
                      <a:cs typeface="Cambria Math"/>
                    </a:rPr>
                    <m:t>5 + 5 + 5 = 5 × 3 = 15</m:t>
                  </m:r>
                </m:oMath>
              </ns4:m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0694" y="5884354"/>
            <a:ext cx="7593197" cy="381381"/>
            <a:chOff x="980694" y="5884354"/>
            <a:chExt cx="7593197" cy="381381"/>
          </a:xfrm>
        </p:grpSpPr>
        <p:sp>
          <p:nvSpPr>
            <p:cNvPr id="32" name="TextBox 32"/>
            <p:cNvSpPr txBox="1"/>
            <p:nvPr/>
          </p:nvSpPr>
          <p:spPr>
            <a:xfrm>
              <a:off x="990600" y="5876925"/>
              <a:ext cx="101917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用t表示每人的数量、n表示人数，代码中用t * n计算苹果总数。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例2-5 苹果采购：读入数量，再计算总数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76488"/>
            <a:ext cx="10298430" cy="897255"/>
            <a:chOff x="941070" y="2376488"/>
            <a:chExt cx="10298430" cy="897255"/>
          </a:xfrm>
        </p:grpSpPr>
        <p:sp>
          <p:nvSpPr>
            <p:cNvPr id="8" name="TextBox 8"/>
            <p:cNvSpPr/>
            <p:nvPr/>
          </p:nvSpPr>
          <p:spPr>
            <a:xfrm>
              <a:off x="941070" y="23764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t保存每人分到的数量，n保存同学人数，apples保存采购总数。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8336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两个输入都是整数，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先定义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int变量，再按题目的次序读入。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082" y="3783330"/>
            <a:ext cx="3284572" cy="1135380"/>
            <a:chOff x="1037082" y="3783330"/>
            <a:chExt cx="3284572" cy="1135380"/>
          </a:xfrm>
        </p:grpSpPr>
        <p:sp>
          <p:nvSpPr>
            <p:cNvPr id="12" name="TextBox 12"/>
            <p:cNvSpPr/>
            <p:nvPr/>
          </p:nvSpPr>
          <p:spPr>
            <a:xfrm>
              <a:off x="1151382" y="3783330"/>
              <a:ext cx="3170272" cy="1135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t, n;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t &gt;&gt; n;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apples = t * n;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1037082" y="3792855"/>
              <a:ext cx="9525" cy="1041654"/>
            </a:xfrm>
            <a:custGeom>
              <a:avLst/>
              <a:gdLst/>
              <a:ahLst/>
              <a:cxnLst/>
              <a:rect l="l" t="t" r="r" b="b"/>
              <a:pathLst>
                <a:path w="9525" h="1041654">
                  <a:moveTo>
                    <a:pt x="0" y="0"/>
                  </a:moveTo>
                  <a:lnTo>
                    <a:pt x="0" y="1041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589520" y="3748088"/>
            <a:ext cx="1991678" cy="1335405"/>
            <a:chOff x="7589520" y="3748088"/>
            <a:chExt cx="1991678" cy="1335405"/>
          </a:xfrm>
        </p:grpSpPr>
        <p:sp>
          <p:nvSpPr>
            <p:cNvPr id="16" name="TextBox 16"/>
            <p:cNvSpPr/>
            <p:nvPr/>
          </p:nvSpPr>
          <p:spPr>
            <a:xfrm>
              <a:off x="7589520" y="3748088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输入5 3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589520" y="4195762"/>
              <a:ext cx="19916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t = 5，n = 3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589520" y="4643438"/>
              <a:ext cx="19621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apples = 15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5543550"/>
            <a:ext cx="10298430" cy="606742"/>
            <a:chOff x="941070" y="5543550"/>
            <a:chExt cx="10298430" cy="606742"/>
          </a:xfrm>
        </p:grpSpPr>
        <p:sp>
          <p:nvSpPr>
            <p:cNvPr id="20" name="Line 20"/>
            <p:cNvSpPr/>
            <p:nvPr/>
          </p:nvSpPr>
          <p:spPr>
            <a:xfrm>
              <a:off x="952500" y="55435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/>
            <p:nvPr/>
          </p:nvSpPr>
          <p:spPr>
            <a:xfrm>
              <a:off x="941070" y="57102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每人5个 × 3个人 = 15个。用数量的含义，也能核对乘法有没有写对。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例2-5 苹果采购：把输入、计算、输出连起来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324100"/>
            <a:ext cx="7639050" cy="3524250"/>
            <a:chOff x="933450" y="2324100"/>
            <a:chExt cx="7639050" cy="3524250"/>
          </a:xfrm>
        </p:grpSpPr>
        <p:sp>
          <p:nvSpPr>
            <p:cNvPr id="9" name="TextBox 9"/>
            <p:cNvSpPr/>
            <p:nvPr/>
          </p:nvSpPr>
          <p:spPr>
            <a:xfrm>
              <a:off x="1047750" y="2324100"/>
              <a:ext cx="7524750" cy="3524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t, n;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t &gt;&gt; n;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apples = t * n;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apples &lt;&lt;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933450" y="2333625"/>
              <a:ext cx="9525" cy="2946654"/>
            </a:xfrm>
            <a:custGeom>
              <a:avLst/>
              <a:gdLst/>
              <a:ahLst/>
              <a:cxnLst/>
              <a:rect l="l" t="t" r="r" b="b"/>
              <a:pathLst>
                <a:path w="9525" h="2946654">
                  <a:moveTo>
                    <a:pt x="0" y="0"/>
                  </a:moveTo>
                  <a:lnTo>
                    <a:pt x="0" y="2946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148953" y="3498723"/>
            <a:ext cx="1295019" cy="973455"/>
            <a:chOff x="9148953" y="3498723"/>
            <a:chExt cx="1295019" cy="973455"/>
          </a:xfrm>
        </p:grpSpPr>
        <p:sp>
          <p:nvSpPr>
            <p:cNvPr id="19" name="TextBox 19"/>
            <p:cNvSpPr/>
            <p:nvPr/>
          </p:nvSpPr>
          <p:spPr>
            <a:xfrm>
              <a:off x="9148953" y="3498723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输入5 3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148953" y="4032123"/>
              <a:ext cx="11284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输出15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2594" y="5961698"/>
            <a:ext cx="10296906" cy="381381"/>
            <a:chOff x="942594" y="5961698"/>
            <a:chExt cx="10296906" cy="381381"/>
          </a:xfrm>
        </p:grpSpPr>
        <p:sp>
          <p:nvSpPr>
            <p:cNvPr id="24" name="TextBox 24"/>
            <p:cNvSpPr/>
            <p:nvPr/>
          </p:nvSpPr>
          <p:spPr>
            <a:xfrm>
              <a:off x="942594" y="5961698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题面保证输入与答案都在int范围内，所以这里用int保存输入和结果。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例2-5 苹果采购：输出内容要符合题目要求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76488"/>
            <a:ext cx="10298430" cy="440055"/>
            <a:chOff x="941070" y="2376488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764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题目要求输出一个整数。输入5 3时，答案应该是15。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2594" y="3428048"/>
            <a:ext cx="3845624" cy="1417320"/>
            <a:chOff x="942594" y="3428048"/>
            <a:chExt cx="3845624" cy="1417320"/>
          </a:xfrm>
        </p:grpSpPr>
        <p:sp>
          <p:nvSpPr>
            <p:cNvPr id="10" name="TextBox 10"/>
            <p:cNvSpPr/>
            <p:nvPr/>
          </p:nvSpPr>
          <p:spPr>
            <a:xfrm>
              <a:off x="942594" y="3428048"/>
              <a:ext cx="28936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额外输出了提示和说明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41095" y="3957638"/>
              <a:ext cx="36471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请输入每人数量和人数：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41095" y="4405312"/>
              <a:ext cx="34152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一共要购买15个苹果。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114794" y="3428048"/>
            <a:ext cx="1848993" cy="1345120"/>
            <a:chOff x="7114794" y="3428048"/>
            <a:chExt cx="1848993" cy="1345120"/>
          </a:xfrm>
        </p:grpSpPr>
        <p:sp>
          <p:nvSpPr>
            <p:cNvPr id="14" name="TextBox 14"/>
            <p:cNvSpPr/>
            <p:nvPr/>
          </p:nvSpPr>
          <p:spPr>
            <a:xfrm>
              <a:off x="7114794" y="3428048"/>
              <a:ext cx="1774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符合本题要求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135112" y="4069080"/>
              <a:ext cx="828675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15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2500" y="5238750"/>
            <a:ext cx="10287000" cy="1114425"/>
            <a:chOff x="952500" y="5238750"/>
            <a:chExt cx="10287000" cy="1114425"/>
          </a:xfrm>
        </p:grpSpPr>
        <p:sp>
          <p:nvSpPr>
            <p:cNvPr id="17" name="Line 17"/>
            <p:cNvSpPr/>
            <p:nvPr/>
          </p:nvSpPr>
          <p:spPr>
            <a:xfrm>
              <a:off x="952500" y="52387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990600" y="5343525"/>
              <a:ext cx="10191750" cy="838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提交本题时，只输出题目要求的结果，不额外添加提示和说明。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90600" y="5972175"/>
              <a:ext cx="1019175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本地交互程序可以有提示语；评测题的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输出格式</a:t>
              </a:r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要按题面约定。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输入、处理、输出：回看苹果程序的分工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66962"/>
            <a:ext cx="10298430" cy="1119950"/>
            <a:chOff x="941070" y="2366962"/>
            <a:chExt cx="10298430" cy="1119950"/>
          </a:xfrm>
        </p:grpSpPr>
        <p:sp>
          <p:nvSpPr>
            <p:cNvPr id="8" name="TextBox 8"/>
            <p:cNvSpPr/>
            <p:nvPr/>
          </p:nvSpPr>
          <p:spPr>
            <a:xfrm>
              <a:off x="941070" y="2366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照食谱做菜：先拿到本次食材，按步骤加工，再把做好的菜端出来。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311783" y="3017520"/>
              <a:ext cx="53145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食材 → 按食谱加工 → 做好的菜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2500" y="3876675"/>
            <a:ext cx="10287000" cy="1181862"/>
            <a:chOff x="952500" y="3876675"/>
            <a:chExt cx="10287000" cy="1181862"/>
          </a:xfrm>
        </p:grpSpPr>
        <p:sp>
          <p:nvSpPr>
            <p:cNvPr id="11" name="Line 11"/>
            <p:cNvSpPr/>
            <p:nvPr/>
          </p:nvSpPr>
          <p:spPr>
            <a:xfrm>
              <a:off x="952500" y="38766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990600" y="4048125"/>
              <a:ext cx="10191750" cy="4381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苹果程序也可以分成这三个环节：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311783" y="4589145"/>
              <a:ext cx="69837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 t、n → 计算 t * n → 输出苹果总数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5481638"/>
            <a:ext cx="10298430" cy="823341"/>
            <a:chOff x="941070" y="5481638"/>
            <a:chExt cx="10298430" cy="823341"/>
          </a:xfrm>
        </p:grpSpPr>
        <p:sp>
          <p:nvSpPr>
            <p:cNvPr id="15" name="TextBox 15"/>
            <p:cNvSpPr/>
            <p:nvPr/>
          </p:nvSpPr>
          <p:spPr>
            <a:xfrm>
              <a:off x="941070" y="54816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输入变了，仍沿着读入数据、计算总数、输出结果的步骤执行。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42594" y="5923598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写下一道题时，可以先说清这三个环节分别要做什么。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sp>
        <p:nvSpPr>
          <p:cNvPr id="5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书上笔记：程序的输入、处理与输出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170" y="2256472"/>
            <a:ext cx="6277642" cy="440055"/>
            <a:chOff x="979170" y="2256472"/>
            <a:chExt cx="6277642" cy="440055"/>
          </a:xfrm>
        </p:grpSpPr>
        <p:sp>
          <p:nvSpPr>
            <p:cNvPr id="6" name="TextBox 6"/>
            <p:cNvSpPr txBox="1"/>
            <p:nvPr/>
          </p:nvSpPr>
          <p:spPr>
            <a:xfrm>
              <a:off x="990600" y="224790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在教材2.2节标题旁的空白处，补上这条思路。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170" y="3228022"/>
            <a:ext cx="7489222" cy="440055"/>
            <a:chOff x="979170" y="3228022"/>
            <a:chExt cx="7489222" cy="440055"/>
          </a:xfrm>
        </p:grpSpPr>
        <p:sp>
          <p:nvSpPr>
            <p:cNvPr id="9" name="TextBox 9"/>
            <p:cNvSpPr txBox="1"/>
            <p:nvPr/>
          </p:nvSpPr>
          <p:spPr>
            <a:xfrm>
              <a:off x="990600" y="32194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输入：定义接收数据的变量，再用cin读入本次的数据。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170" y="4180522"/>
            <a:ext cx="5777865" cy="440055"/>
            <a:chOff x="979170" y="4180522"/>
            <a:chExt cx="5777865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990600" y="41719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处理：按题目要求计算，得到需要的结果。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170" y="5190172"/>
            <a:ext cx="7655814" cy="440055"/>
            <a:chOff x="979170" y="5190172"/>
            <a:chExt cx="7655814" cy="440055"/>
          </a:xfrm>
        </p:grpSpPr>
        <p:sp>
          <p:nvSpPr>
            <p:cNvPr id="13" name="TextBox 13"/>
            <p:cNvSpPr txBox="1"/>
            <p:nvPr/>
          </p:nvSpPr>
          <p:spPr>
            <a:xfrm>
              <a:off x="990600" y="518160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输出：用cout给出题目要求的结果，并核对次序和格式。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3048000"/>
            <a:ext cx="10191750" cy="9525"/>
            <a:chOff x="990600" y="3048000"/>
            <a:chExt cx="10191750" cy="9525"/>
          </a:xfrm>
        </p:grpSpPr>
        <p:sp>
          <p:nvSpPr>
            <p:cNvPr id="15" name="Line 15"/>
            <p:cNvSpPr/>
            <p:nvPr/>
          </p:nvSpPr>
          <p:spPr>
            <a:xfrm>
              <a:off x="990600" y="3048000"/>
              <a:ext cx="10191750" cy="9525"/>
            </a:xfrm>
            <a:custGeom>
              <a:avLst/>
              <a:gdLst/>
              <a:ahLst/>
              <a:cxnLst/>
              <a:rect l="l" t="t" r="r" b="b"/>
              <a:pathLst>
                <a:path w="10191750" h="9525">
                  <a:moveTo>
                    <a:pt x="0" y="0"/>
                  </a:moveTo>
                  <a:lnTo>
                    <a:pt x="10191750" y="0"/>
                  </a:lnTo>
                </a:path>
              </a:pathLst>
            </a:custGeom>
            <a:noFill/>
            <a:ln w="9525">
              <a:solidFill>
                <a:srgbClr val="D5DEE8"/>
              </a:solidFill>
            </a:ln>
          </p:spPr>
        </p:sp>
      </p:grpSp>
    </p:spTree>
    <p:extLst>
      <p:ext uri="{BB962C8B-B14F-4D97-AF65-F5344CB8AC3E}">
        <p14:creationId val="1422510889"/>
      </p:ext>
    </p:extLst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把操作画出来，先后顺序更容易看清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流程图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10298430" cy="878205"/>
            <a:chOff x="941070" y="2357438"/>
            <a:chExt cx="10298430" cy="87820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想向新同学说明图书角怎样借书：先挑一本书，登记信息，再领走。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955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把动作画进图框，用箭头连接，先后顺序就更容易看清。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38250" y="3676650"/>
            <a:ext cx="9305925" cy="742950"/>
            <a:chOff x="1238250" y="3676650"/>
            <a:chExt cx="9305925" cy="742950"/>
          </a:xfrm>
        </p:grpSpPr>
        <p:sp>
          <p:nvSpPr>
            <p:cNvPr id="11" name="Rectangle 11"/>
            <p:cNvSpPr/>
            <p:nvPr/>
          </p:nvSpPr>
          <p:spPr>
            <a:xfrm>
              <a:off x="1238250" y="3676650"/>
              <a:ext cx="2524125" cy="742950"/>
            </a:xfrm>
            <a:prstGeom prst="roundRect">
              <a:avLst>
                <a:gd name="adj" fmla="val 12821"/>
              </a:avLst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798320" y="3919538"/>
              <a:ext cx="13868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挑选图书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024884" y="3870960"/>
              <a:ext cx="48272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→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4610100" y="3676650"/>
              <a:ext cx="2524125" cy="742950"/>
            </a:xfrm>
            <a:prstGeom prst="roundRect">
              <a:avLst>
                <a:gd name="adj" fmla="val 12821"/>
              </a:avLst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5160645" y="3919538"/>
              <a:ext cx="13868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登记信息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425309" y="3870960"/>
              <a:ext cx="48272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→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8020050" y="3676650"/>
              <a:ext cx="2524125" cy="742950"/>
            </a:xfrm>
            <a:prstGeom prst="roundRect">
              <a:avLst>
                <a:gd name="adj" fmla="val 12821"/>
              </a:avLst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8570595" y="3919538"/>
              <a:ext cx="13868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领走图书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5186362"/>
            <a:ext cx="10298430" cy="887730"/>
            <a:chOff x="941070" y="5186362"/>
            <a:chExt cx="10298430" cy="887730"/>
          </a:xfrm>
        </p:grpSpPr>
        <p:sp>
          <p:nvSpPr>
            <p:cNvPr id="20" name="TextBox 20"/>
            <p:cNvSpPr/>
            <p:nvPr/>
          </p:nvSpPr>
          <p:spPr>
            <a:xfrm>
              <a:off x="941070" y="51863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程序的操作，也可以放进图框，再用箭头连接起来。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41070" y="56340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这种表达步骤的图叫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流程图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。不同的图框，表示不同种类的操作。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流程图中的图框，分别表示什么？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流程图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57275" y="2238375"/>
            <a:ext cx="9646920" cy="606742"/>
            <a:chOff x="1057275" y="2238375"/>
            <a:chExt cx="9646920" cy="606742"/>
          </a:xfrm>
        </p:grpSpPr>
        <p:sp>
          <p:nvSpPr>
            <p:cNvPr id="8" name="Freeform 8"/>
            <p:cNvSpPr/>
            <p:nvPr/>
          </p:nvSpPr>
          <p:spPr>
            <a:xfrm>
              <a:off x="1057275" y="2238375"/>
              <a:ext cx="2286000" cy="571500"/>
            </a:xfrm>
            <a:prstGeom prst="flowChartTerminator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1599819" y="2418398"/>
              <a:ext cx="16666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开始 / 结束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017645" y="2405062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起止框：表示整个过程的开始或结束。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57275" y="3143250"/>
            <a:ext cx="8435340" cy="666750"/>
            <a:chOff x="1057275" y="3143250"/>
            <a:chExt cx="8435340" cy="666750"/>
          </a:xfrm>
        </p:grpSpPr>
        <p:sp>
          <p:nvSpPr>
            <p:cNvPr id="12" name="Freeform 12"/>
            <p:cNvSpPr/>
            <p:nvPr/>
          </p:nvSpPr>
          <p:spPr>
            <a:xfrm>
              <a:off x="1057275" y="3143250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609344" y="3361372"/>
              <a:ext cx="16666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 / 输出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017645" y="3328988"/>
              <a:ext cx="54749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输入输出框：读入数据，或输出结果。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57275" y="4114800"/>
            <a:ext cx="7526655" cy="666750"/>
            <a:chOff x="1057275" y="4114800"/>
            <a:chExt cx="7526655" cy="666750"/>
          </a:xfrm>
        </p:grpSpPr>
        <p:sp>
          <p:nvSpPr>
            <p:cNvPr id="16" name="Freeform 16"/>
            <p:cNvSpPr/>
            <p:nvPr/>
          </p:nvSpPr>
          <p:spPr>
            <a:xfrm>
              <a:off x="1057275" y="4114800"/>
              <a:ext cx="2286000" cy="666750"/>
            </a:xfrm>
            <a:prstGeom prst="flowChartProcess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1942719" y="4332922"/>
              <a:ext cx="6549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处理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017645" y="4300538"/>
              <a:ext cx="45662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处理框：进行计算、赋值等操作。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476375" y="5057775"/>
            <a:ext cx="9763125" cy="971550"/>
            <a:chOff x="1476375" y="5057775"/>
            <a:chExt cx="9763125" cy="971550"/>
          </a:xfrm>
        </p:grpSpPr>
        <p:sp>
          <p:nvSpPr>
            <p:cNvPr id="20" name="Freeform 20"/>
            <p:cNvSpPr/>
            <p:nvPr/>
          </p:nvSpPr>
          <p:spPr>
            <a:xfrm>
              <a:off x="1476375" y="5057775"/>
              <a:ext cx="1428750" cy="857250"/>
            </a:xfrm>
            <a:prstGeom prst="flowChartDecision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1" name="TextBox 21"/>
            <p:cNvSpPr/>
            <p:nvPr/>
          </p:nvSpPr>
          <p:spPr>
            <a:xfrm>
              <a:off x="1923669" y="5371148"/>
              <a:ext cx="6549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判断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4019550" y="5191125"/>
              <a:ext cx="7219950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判断框：判断条件，决定接下来走哪条路径。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4019550" y="5610225"/>
              <a:ext cx="72199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这一课先认识，学习分支结构时再用。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3356" y="6025515"/>
            <a:ext cx="4646486" cy="352044"/>
            <a:chOff x="943356" y="6025515"/>
            <a:chExt cx="4646486" cy="352044"/>
          </a:xfrm>
        </p:grpSpPr>
        <p:sp>
          <p:nvSpPr>
            <p:cNvPr id="25" name="TextBox 25"/>
            <p:cNvSpPr/>
            <p:nvPr/>
          </p:nvSpPr>
          <p:spPr>
            <a:xfrm>
              <a:off x="943356" y="6025515"/>
              <a:ext cx="46464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流程线上的箭头，表示下一步的执行方向。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两数之和：用流程图排好操作顺序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流程图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476375" y="2238375"/>
            <a:ext cx="2286000" cy="3905250"/>
            <a:chOff x="1476375" y="2238375"/>
            <a:chExt cx="2286000" cy="3905250"/>
          </a:xfrm>
        </p:grpSpPr>
        <p:sp>
          <p:nvSpPr>
            <p:cNvPr id="8" name="Freeform 8"/>
            <p:cNvSpPr/>
            <p:nvPr/>
          </p:nvSpPr>
          <p:spPr>
            <a:xfrm>
              <a:off x="1476375" y="2238375"/>
              <a:ext cx="2286000" cy="571500"/>
            </a:xfrm>
            <a:prstGeom prst="flowChartTerminator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2333244" y="2408872"/>
              <a:ext cx="6549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开始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485644" y="2770822"/>
              <a:ext cx="3492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↓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1476375" y="3000375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961769" y="3208972"/>
              <a:ext cx="1386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 a、b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485644" y="3628072"/>
              <a:ext cx="3492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↓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476375" y="3857625"/>
              <a:ext cx="2286000" cy="666750"/>
            </a:xfrm>
            <a:prstGeom prst="flowChartProcess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1799844" y="4066222"/>
              <a:ext cx="1752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sum = a + b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2485644" y="4485322"/>
              <a:ext cx="3492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↓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476375" y="4714875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1999869" y="4923472"/>
              <a:ext cx="12576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输出 sum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485644" y="5342572"/>
              <a:ext cx="3492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↓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1476375" y="5572125"/>
              <a:ext cx="2286000" cy="571500"/>
            </a:xfrm>
            <a:prstGeom prst="flowChartTerminator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1" name="TextBox 21"/>
            <p:cNvSpPr/>
            <p:nvPr/>
          </p:nvSpPr>
          <p:spPr>
            <a:xfrm>
              <a:off x="2333244" y="5742622"/>
              <a:ext cx="6549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结束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827270" y="2395538"/>
            <a:ext cx="5995035" cy="842391"/>
            <a:chOff x="4827270" y="2395538"/>
            <a:chExt cx="5995035" cy="842391"/>
          </a:xfrm>
        </p:grpSpPr>
        <p:sp>
          <p:nvSpPr>
            <p:cNvPr id="23" name="TextBox 23"/>
            <p:cNvSpPr/>
            <p:nvPr/>
          </p:nvSpPr>
          <p:spPr>
            <a:xfrm>
              <a:off x="4827270" y="2395538"/>
              <a:ext cx="51720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任务：输入两个整数，输出它们的和。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4828794" y="2856548"/>
              <a:ext cx="59935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本练习中的整数都在 -10000 到 10000 之间。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827270" y="3838575"/>
            <a:ext cx="6412230" cy="2257425"/>
            <a:chOff x="4827270" y="3838575"/>
            <a:chExt cx="6412230" cy="2257425"/>
          </a:xfrm>
        </p:grpSpPr>
        <p:sp>
          <p:nvSpPr>
            <p:cNvPr id="26" name="TextBox 26"/>
            <p:cNvSpPr/>
            <p:nvPr/>
          </p:nvSpPr>
          <p:spPr>
            <a:xfrm>
              <a:off x="4829175" y="3838575"/>
              <a:ext cx="6410325" cy="666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顺着箭头，依次完成每个图框中的操作。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4827270" y="4310062"/>
              <a:ext cx="42785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sum保存a + b的计算结果。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4829175" y="4791075"/>
              <a:ext cx="6410325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到输出框时，sum已经有本次的答案。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4829175" y="5429250"/>
              <a:ext cx="6410325" cy="666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写成程序时，还要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先定义</a:t>
              </a:r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a、b和sum。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两数之和：带着5和6，逐步执行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流程图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405062"/>
            <a:ext cx="7268718" cy="440055"/>
            <a:chOff x="941070" y="2405062"/>
            <a:chExt cx="7268718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405062"/>
              <a:ext cx="14365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读入 5 6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036820" y="2405062"/>
              <a:ext cx="317296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a保存5，b保存6。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286125"/>
            <a:ext cx="10298430" cy="666750"/>
            <a:chOff x="941070" y="3286125"/>
            <a:chExt cx="10298430" cy="666750"/>
          </a:xfrm>
        </p:grpSpPr>
        <p:sp>
          <p:nvSpPr>
            <p:cNvPr id="11" name="Line 11"/>
            <p:cNvSpPr/>
            <p:nvPr/>
          </p:nvSpPr>
          <p:spPr>
            <a:xfrm>
              <a:off x="952500" y="32861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941070" y="3471862"/>
              <a:ext cx="28274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计算 sum = a + b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038725" y="3476625"/>
              <a:ext cx="6191250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取a和b的值相加，sum得到11。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4352925"/>
            <a:ext cx="10298430" cy="625792"/>
            <a:chOff x="941070" y="4352925"/>
            <a:chExt cx="10298430" cy="625792"/>
          </a:xfrm>
        </p:grpSpPr>
        <p:sp>
          <p:nvSpPr>
            <p:cNvPr id="15" name="Line 15"/>
            <p:cNvSpPr/>
            <p:nvPr/>
          </p:nvSpPr>
          <p:spPr>
            <a:xfrm>
              <a:off x="952500" y="43529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941070" y="4538662"/>
              <a:ext cx="14365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输出 sum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036820" y="4538662"/>
              <a:ext cx="22313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屏幕显示 11。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5491162"/>
            <a:ext cx="10298430" cy="842391"/>
            <a:chOff x="941070" y="5491162"/>
            <a:chExt cx="10298430" cy="842391"/>
          </a:xfrm>
        </p:grpSpPr>
        <p:sp>
          <p:nvSpPr>
            <p:cNvPr id="19" name="TextBox 19"/>
            <p:cNvSpPr/>
            <p:nvPr/>
          </p:nvSpPr>
          <p:spPr>
            <a:xfrm>
              <a:off x="941070" y="54911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程序按安排好的先后次序逐条执行这些操作，这就是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顺序结构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42594" y="5952172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先读到本次的a和b，才能计算它们的和；顺序要符合操作之间的依赖。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sp>
        <p:nvSpPr>
          <p:cNvPr id="5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书上勾画：顺序结构为什么要讲先后？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170" y="2275522"/>
            <a:ext cx="8095012" cy="440055"/>
            <a:chOff x="979170" y="2275522"/>
            <a:chExt cx="8095012" cy="440055"/>
          </a:xfrm>
        </p:grpSpPr>
        <p:sp>
          <p:nvSpPr>
            <p:cNvPr id="6" name="TextBox 6"/>
            <p:cNvSpPr txBox="1"/>
            <p:nvPr/>
          </p:nvSpPr>
          <p:spPr>
            <a:xfrm>
              <a:off x="990600" y="22669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翻到第2章开头，画出“按照顺序一条一条地执行这些语句”。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170" y="3437572"/>
            <a:ext cx="8428196" cy="440055"/>
            <a:chOff x="979170" y="3437572"/>
            <a:chExt cx="8428196" cy="440055"/>
          </a:xfrm>
        </p:grpSpPr>
        <p:sp>
          <p:nvSpPr>
            <p:cNvPr id="9" name="TextBox 9"/>
            <p:cNvSpPr txBox="1"/>
            <p:nvPr/>
          </p:nvSpPr>
          <p:spPr>
            <a:xfrm>
              <a:off x="990600" y="342900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在例2-5旁补一句：先读入t、n，再计算乘积，最后输出结果。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170" y="4713922"/>
            <a:ext cx="7738110" cy="849630"/>
            <a:chOff x="979170" y="4713922"/>
            <a:chExt cx="7738110" cy="849630"/>
          </a:xfrm>
        </p:grpSpPr>
        <p:sp>
          <p:nvSpPr>
            <p:cNvPr id="11" name="TextBox 11"/>
            <p:cNvSpPr txBox="1"/>
            <p:nvPr/>
          </p:nvSpPr>
          <p:spPr>
            <a:xfrm>
              <a:off x="990600" y="47053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两数之和的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流程图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可以画在课堂笔记本上，并在输入、处理、</a:t>
              </a:r>
              <a:br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输出框旁标明作用。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600" y="3257550"/>
            <a:ext cx="10191750" cy="9525"/>
            <a:chOff x="990600" y="3257550"/>
            <a:chExt cx="10191750" cy="9525"/>
          </a:xfrm>
        </p:grpSpPr>
        <p:sp>
          <p:nvSpPr>
            <p:cNvPr id="13" name="Line 13"/>
            <p:cNvSpPr/>
            <p:nvPr/>
          </p:nvSpPr>
          <p:spPr>
            <a:xfrm>
              <a:off x="990600" y="3257550"/>
              <a:ext cx="10191750" cy="9525"/>
            </a:xfrm>
            <a:custGeom>
              <a:avLst/>
              <a:gdLst/>
              <a:ahLst/>
              <a:cxnLst/>
              <a:rect l="l" t="t" r="r" b="b"/>
              <a:pathLst>
                <a:path w="10191750" h="9525">
                  <a:moveTo>
                    <a:pt x="0" y="0"/>
                  </a:moveTo>
                  <a:lnTo>
                    <a:pt x="10191750" y="0"/>
                  </a:lnTo>
                </a:path>
              </a:pathLst>
            </a:custGeom>
            <a:noFill/>
            <a:ln w="9525">
              <a:solidFill>
                <a:srgbClr val="D5DEE8"/>
              </a:solidFill>
            </a:ln>
          </p:spPr>
        </p:sp>
      </p:grpSp>
    </p:spTree>
    <p:extLst>
      <p:ext uri="{BB962C8B-B14F-4D97-AF65-F5344CB8AC3E}">
        <p14:creationId val="1422510889"/>
      </p:ext>
    </p:extLst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模拟练习：补出求差的三个操作框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流程图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524000" y="2619375"/>
            <a:ext cx="2286000" cy="2819400"/>
            <a:chOff x="1524000" y="2619375"/>
            <a:chExt cx="2286000" cy="2819400"/>
          </a:xfrm>
        </p:grpSpPr>
        <p:sp>
          <p:nvSpPr>
            <p:cNvPr id="8" name="Freeform 8"/>
            <p:cNvSpPr/>
            <p:nvPr/>
          </p:nvSpPr>
          <p:spPr>
            <a:xfrm>
              <a:off x="1524000" y="2619375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2360295" y="2824162"/>
              <a:ext cx="4181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①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522220" y="3252788"/>
              <a:ext cx="3905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↓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24000" y="3695700"/>
              <a:ext cx="2286000" cy="666750"/>
            </a:xfrm>
            <a:prstGeom prst="flowChartProcess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2360295" y="3900488"/>
              <a:ext cx="4181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②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522220" y="4329112"/>
              <a:ext cx="3905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↓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524000" y="4772025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2360295" y="4976812"/>
              <a:ext cx="4181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③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751070" y="2528888"/>
            <a:ext cx="5459825" cy="1297305"/>
            <a:chOff x="4751070" y="2528888"/>
            <a:chExt cx="5459825" cy="1297305"/>
          </a:xfrm>
        </p:grpSpPr>
        <p:sp>
          <p:nvSpPr>
            <p:cNvPr id="17" name="TextBox 17"/>
            <p:cNvSpPr/>
            <p:nvPr/>
          </p:nvSpPr>
          <p:spPr>
            <a:xfrm>
              <a:off x="4751070" y="2528888"/>
              <a:ext cx="54598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输入两个整数a、b，输出a - b。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751070" y="2957512"/>
              <a:ext cx="42633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把左边三个图框的内容补完整。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4751070" y="3386138"/>
              <a:ext cx="46903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例如输入 9 4，最后应输出 5。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752975" y="4519612"/>
            <a:ext cx="6486525" cy="1335405"/>
            <a:chOff x="4752975" y="4519612"/>
            <a:chExt cx="6486525" cy="1335405"/>
          </a:xfrm>
        </p:grpSpPr>
        <p:sp>
          <p:nvSpPr>
            <p:cNvPr id="21" name="TextBox 21"/>
            <p:cNvSpPr/>
            <p:nvPr/>
          </p:nvSpPr>
          <p:spPr>
            <a:xfrm>
              <a:off x="4752975" y="4519612"/>
              <a:ext cx="64865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用diff保存计算出的差。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4752975" y="4967288"/>
              <a:ext cx="64865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哪一个框里应该写diff = a - b？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4752975" y="5414962"/>
              <a:ext cx="64865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输出框应该写“输出哪个变量”？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3356" y="6025515"/>
            <a:ext cx="10296144" cy="352044"/>
            <a:chOff x="943356" y="6025515"/>
            <a:chExt cx="10296144" cy="352044"/>
          </a:xfrm>
        </p:grpSpPr>
        <p:sp>
          <p:nvSpPr>
            <p:cNvPr id="25" name="TextBox 25"/>
            <p:cNvSpPr/>
            <p:nvPr/>
          </p:nvSpPr>
          <p:spPr>
            <a:xfrm>
              <a:off x="943356" y="6025515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完整流程的两端还要有开始和结束，这里先填写中间三个操作。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模拟练习讲评：图框要和操作对应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流程图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524000" y="2619375"/>
            <a:ext cx="2286000" cy="2819400"/>
            <a:chOff x="1524000" y="2619375"/>
            <a:chExt cx="2286000" cy="2819400"/>
          </a:xfrm>
        </p:grpSpPr>
        <p:sp>
          <p:nvSpPr>
            <p:cNvPr id="8" name="Freeform 8"/>
            <p:cNvSpPr/>
            <p:nvPr/>
          </p:nvSpPr>
          <p:spPr>
            <a:xfrm>
              <a:off x="1524000" y="2619375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2018919" y="2837498"/>
              <a:ext cx="1386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 a、b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523744" y="3285172"/>
              <a:ext cx="3492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↓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24000" y="3695700"/>
              <a:ext cx="2286000" cy="666750"/>
            </a:xfrm>
            <a:prstGeom prst="flowChartProcess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799844" y="3913822"/>
              <a:ext cx="19034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diff = a - b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523744" y="4361498"/>
              <a:ext cx="3492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↓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524000" y="4772025"/>
              <a:ext cx="2286000" cy="666750"/>
            </a:xfrm>
            <a:prstGeom prst="flowChartInputOutpu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1971294" y="4990148"/>
              <a:ext cx="14083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输出 diff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847082" y="2726055"/>
            <a:ext cx="2962894" cy="1516380"/>
            <a:chOff x="4847082" y="2726055"/>
            <a:chExt cx="2962894" cy="1516380"/>
          </a:xfrm>
        </p:grpSpPr>
        <p:sp>
          <p:nvSpPr>
            <p:cNvPr id="18" name="TextBox 18"/>
            <p:cNvSpPr/>
            <p:nvPr/>
          </p:nvSpPr>
          <p:spPr>
            <a:xfrm>
              <a:off x="4961382" y="2726055"/>
              <a:ext cx="2848594" cy="1516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a, b;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a &gt;&gt; b;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diff = a - b;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diff;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4847082" y="2735580"/>
              <a:ext cx="9525" cy="1422654"/>
            </a:xfrm>
            <a:custGeom>
              <a:avLst/>
              <a:gdLst/>
              <a:ahLst/>
              <a:cxnLst/>
              <a:rect l="l" t="t" r="r" b="b"/>
              <a:pathLst>
                <a:path w="9525" h="1422654">
                  <a:moveTo>
                    <a:pt x="0" y="0"/>
                  </a:moveTo>
                  <a:lnTo>
                    <a:pt x="0" y="1422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4752975" y="4862512"/>
            <a:ext cx="6486525" cy="897255"/>
            <a:chOff x="4752975" y="4862512"/>
            <a:chExt cx="6486525" cy="897255"/>
          </a:xfrm>
        </p:grpSpPr>
        <p:sp>
          <p:nvSpPr>
            <p:cNvPr id="23" name="TextBox 23"/>
            <p:cNvSpPr/>
            <p:nvPr/>
          </p:nvSpPr>
          <p:spPr>
            <a:xfrm>
              <a:off x="4752975" y="4862512"/>
              <a:ext cx="64865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计算a - b并保存到diff，属于处理操作。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4752975" y="5319712"/>
              <a:ext cx="64865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读取diff并显示出来，属于输出操作。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43356" y="6025515"/>
            <a:ext cx="10296144" cy="352044"/>
            <a:chOff x="943356" y="6025515"/>
            <a:chExt cx="10296144" cy="352044"/>
          </a:xfrm>
        </p:grpSpPr>
        <p:sp>
          <p:nvSpPr>
            <p:cNvPr id="26" name="TextBox 26"/>
            <p:cNvSpPr/>
            <p:nvPr/>
          </p:nvSpPr>
          <p:spPr>
            <a:xfrm>
              <a:off x="943356" y="6025515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这三步是流程的中间部分，完整流程还包括开始和结束。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例如：输入两个整数，同时输出和与差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76488"/>
            <a:ext cx="10298430" cy="1316355"/>
            <a:chOff x="941070" y="2376488"/>
            <a:chExt cx="10298430" cy="1316355"/>
          </a:xfrm>
        </p:grpSpPr>
        <p:sp>
          <p:nvSpPr>
            <p:cNvPr id="8" name="TextBox 8"/>
            <p:cNvSpPr/>
            <p:nvPr/>
          </p:nvSpPr>
          <p:spPr>
            <a:xfrm>
              <a:off x="941070" y="23764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输入两个整数a、b，都在-10000到10000之间。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8146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计算它们的和a + b，以及第一个数减第二个数的差a - b。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1070" y="32527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在同一行输出：和在前，差在后，中间用一个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隔开。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2500" y="3971925"/>
            <a:ext cx="10287000" cy="1094804"/>
            <a:chOff x="952500" y="3971925"/>
            <a:chExt cx="10287000" cy="1094804"/>
          </a:xfrm>
        </p:grpSpPr>
        <p:sp>
          <p:nvSpPr>
            <p:cNvPr id="12" name="Line 12"/>
            <p:cNvSpPr/>
            <p:nvPr/>
          </p:nvSpPr>
          <p:spPr>
            <a:xfrm>
              <a:off x="952500" y="39719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102233" y="4160520"/>
              <a:ext cx="15259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 7 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683883" y="4160520"/>
              <a:ext cx="15259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输出 9 5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104519" y="4685348"/>
              <a:ext cx="14514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7 + 2 = 9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686169" y="4685348"/>
              <a:ext cx="14514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7 - 2 = 5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5595938"/>
            <a:ext cx="10298430" cy="440055"/>
            <a:chOff x="941070" y="5595938"/>
            <a:chExt cx="10298430" cy="440055"/>
          </a:xfrm>
        </p:grpSpPr>
        <p:sp>
          <p:nvSpPr>
            <p:cNvPr id="18" name="TextBox 18"/>
            <p:cNvSpPr/>
            <p:nvPr/>
          </p:nvSpPr>
          <p:spPr>
            <a:xfrm>
              <a:off x="941070" y="55959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换成输入2 7，和仍是9，差变为-5，应该输出9 -5。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求和与求差，都可以使用同一组输入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550158" y="2388870"/>
            <a:ext cx="4440288" cy="469392"/>
            <a:chOff x="3550158" y="2388870"/>
            <a:chExt cx="4440288" cy="469392"/>
          </a:xfrm>
        </p:grpSpPr>
        <p:sp>
          <p:nvSpPr>
            <p:cNvPr id="8" name="TextBox 8"/>
            <p:cNvSpPr/>
            <p:nvPr/>
          </p:nvSpPr>
          <p:spPr>
            <a:xfrm>
              <a:off x="3550158" y="2388870"/>
              <a:ext cx="44402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 7 2 → a = 7，b = 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74445" y="3095625"/>
            <a:ext cx="9965055" cy="1977580"/>
            <a:chOff x="1274445" y="3095625"/>
            <a:chExt cx="9965055" cy="1977580"/>
          </a:xfrm>
        </p:grpSpPr>
        <p:sp>
          <p:nvSpPr>
            <p:cNvPr id="10" name="Line 10"/>
            <p:cNvSpPr/>
            <p:nvPr/>
          </p:nvSpPr>
          <p:spPr>
            <a:xfrm>
              <a:off x="5715000" y="3095625"/>
              <a:ext cx="9525" cy="238125"/>
            </a:xfrm>
            <a:custGeom>
              <a:avLst/>
              <a:gdLst/>
              <a:ahLst/>
              <a:cxnLst/>
              <a:rect l="l" t="t" r="r" b="b"/>
              <a:pathLst>
                <a:path w="9525" h="238125">
                  <a:moveTo>
                    <a:pt x="0" y="0"/>
                  </a:moveTo>
                  <a:lnTo>
                    <a:pt x="0" y="238125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2886075" y="3333750"/>
              <a:ext cx="5848350" cy="9525"/>
            </a:xfrm>
            <a:custGeom>
              <a:avLst/>
              <a:gdLst/>
              <a:ahLst/>
              <a:cxnLst/>
              <a:rect l="l" t="t" r="r" b="b"/>
              <a:pathLst>
                <a:path w="5848350" h="9525">
                  <a:moveTo>
                    <a:pt x="0" y="0"/>
                  </a:moveTo>
                  <a:lnTo>
                    <a:pt x="58483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2741295" y="3452812"/>
              <a:ext cx="3905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↓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589645" y="3452812"/>
              <a:ext cx="3905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↓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274445" y="3929062"/>
              <a:ext cx="33242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sum = a + b，得到 9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1795" y="3929062"/>
              <a:ext cx="33242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sub = a - b，得到 5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275969" y="4399598"/>
              <a:ext cx="2027968" cy="6736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74"/>
                </a:lnSpc>
              </a:pPr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计算和时，</a:t>
              </a:r>
              <a:br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没有修改a和b。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743700" y="4400550"/>
              <a:ext cx="4495800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计算差，仍然使用7和2。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7532" y="5086350"/>
            <a:ext cx="10411968" cy="1069848"/>
            <a:chOff x="827532" y="5086350"/>
            <a:chExt cx="10411968" cy="1069848"/>
          </a:xfrm>
        </p:grpSpPr>
        <p:sp>
          <p:nvSpPr>
            <p:cNvPr id="19" name="Line 19"/>
            <p:cNvSpPr/>
            <p:nvPr/>
          </p:nvSpPr>
          <p:spPr>
            <a:xfrm>
              <a:off x="952500" y="50863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941070" y="52530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两个结果分别保存后，按和、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、差的顺序输出。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41832" y="5745480"/>
              <a:ext cx="43144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sum &lt;&lt; " " &lt;&lt; sub;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27532" y="5755005"/>
              <a:ext cx="9525" cy="279654"/>
            </a:xfrm>
            <a:custGeom>
              <a:avLst/>
              <a:gdLst/>
              <a:ahLst/>
              <a:cxnLst/>
              <a:rect l="l" t="t" r="r" b="b"/>
              <a:pathLst>
                <a:path w="9525" h="279654">
                  <a:moveTo>
                    <a:pt x="0" y="0"/>
                  </a:moveTo>
                  <a:lnTo>
                    <a:pt x="0" y="279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两数的和与差：完整程序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33450" y="2324100"/>
            <a:ext cx="7639050" cy="3524250"/>
            <a:chOff x="933450" y="2324100"/>
            <a:chExt cx="7639050" cy="3524250"/>
          </a:xfrm>
        </p:grpSpPr>
        <p:sp>
          <p:nvSpPr>
            <p:cNvPr id="9" name="TextBox 9"/>
            <p:cNvSpPr/>
            <p:nvPr/>
          </p:nvSpPr>
          <p:spPr>
            <a:xfrm>
              <a:off x="1047750" y="2324100"/>
              <a:ext cx="7524750" cy="3524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a, b;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a &gt;&gt; b;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sum = a + b;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sub = a - b;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sum &lt;&lt; " " &lt;&lt; sub &lt;&lt;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933450" y="2333625"/>
              <a:ext cx="9525" cy="3280029"/>
            </a:xfrm>
            <a:custGeom>
              <a:avLst/>
              <a:gdLst/>
              <a:ahLst/>
              <a:cxnLst/>
              <a:rect l="l" t="t" r="r" b="b"/>
              <a:pathLst>
                <a:path w="9525" h="3280029">
                  <a:moveTo>
                    <a:pt x="0" y="0"/>
                  </a:moveTo>
                  <a:lnTo>
                    <a:pt x="0" y="3280029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8923020" y="2795588"/>
            <a:ext cx="2121408" cy="1566291"/>
            <a:chOff x="8923020" y="2795588"/>
            <a:chExt cx="2121408" cy="1566291"/>
          </a:xfrm>
        </p:grpSpPr>
        <p:sp>
          <p:nvSpPr>
            <p:cNvPr id="20" name="TextBox 20"/>
            <p:cNvSpPr/>
            <p:nvPr/>
          </p:nvSpPr>
          <p:spPr>
            <a:xfrm>
              <a:off x="8923020" y="2795588"/>
              <a:ext cx="14365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 7 2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8923020" y="3319462"/>
              <a:ext cx="14365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输出 </a:t>
              </a:r>
              <a:r>
                <a:rPr lang="en-US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9 5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8924544" y="398049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隔开。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3356" y="6025515"/>
            <a:ext cx="5215985" cy="352044"/>
            <a:chOff x="943356" y="6025515"/>
            <a:chExt cx="5215985" cy="352044"/>
          </a:xfrm>
        </p:grpSpPr>
        <p:sp>
          <p:nvSpPr>
            <p:cNvPr id="24" name="TextBox 24"/>
            <p:cNvSpPr/>
            <p:nvPr/>
          </p:nvSpPr>
          <p:spPr>
            <a:xfrm>
              <a:off x="943356" y="6025515"/>
              <a:ext cx="52159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再用2 7和4 4检查，应该分别输出9 -5和8 0。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输出前，再核对次序和分隔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28862"/>
            <a:ext cx="10298430" cy="440055"/>
            <a:chOff x="941070" y="2328862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288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sum保存9，sub保存5。下面三种输出写法，屏幕上各会显示什么？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532" y="3148012"/>
            <a:ext cx="10411968" cy="832866"/>
            <a:chOff x="827532" y="3148012"/>
            <a:chExt cx="10411968" cy="832866"/>
          </a:xfrm>
        </p:grpSpPr>
        <p:sp>
          <p:nvSpPr>
            <p:cNvPr id="10" name="TextBox 10"/>
            <p:cNvSpPr/>
            <p:nvPr/>
          </p:nvSpPr>
          <p:spPr>
            <a:xfrm>
              <a:off x="941832" y="3268980"/>
              <a:ext cx="317851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sum &lt;&lt; sub;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122795" y="3148012"/>
              <a:ext cx="54768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95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7124700" y="3599498"/>
              <a:ext cx="41148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没有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，会连成95。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27532" y="3278505"/>
              <a:ext cx="9525" cy="279654"/>
            </a:xfrm>
            <a:custGeom>
              <a:avLst/>
              <a:gdLst/>
              <a:ahLst/>
              <a:cxnLst/>
              <a:rect l="l" t="t" r="r" b="b"/>
              <a:pathLst>
                <a:path w="9525" h="279654">
                  <a:moveTo>
                    <a:pt x="0" y="0"/>
                  </a:moveTo>
                  <a:lnTo>
                    <a:pt x="0" y="279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827532" y="4143375"/>
            <a:ext cx="10411968" cy="904304"/>
            <a:chOff x="827532" y="4143375"/>
            <a:chExt cx="10411968" cy="904304"/>
          </a:xfrm>
        </p:grpSpPr>
        <p:sp>
          <p:nvSpPr>
            <p:cNvPr id="14" name="Line 14"/>
            <p:cNvSpPr/>
            <p:nvPr/>
          </p:nvSpPr>
          <p:spPr>
            <a:xfrm>
              <a:off x="952500" y="41433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941832" y="4335780"/>
              <a:ext cx="43144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sub &lt;&lt; " " &lt;&lt; sum;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122795" y="4214812"/>
              <a:ext cx="61685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5 9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124700" y="4666298"/>
              <a:ext cx="41148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次序写反了，先输出了差。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27532" y="4345305"/>
              <a:ext cx="9525" cy="279654"/>
            </a:xfrm>
            <a:custGeom>
              <a:avLst/>
              <a:gdLst/>
              <a:ahLst/>
              <a:cxnLst/>
              <a:rect l="l" t="t" r="r" b="b"/>
              <a:pathLst>
                <a:path w="9525" h="279654">
                  <a:moveTo>
                    <a:pt x="0" y="0"/>
                  </a:moveTo>
                  <a:lnTo>
                    <a:pt x="0" y="279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827532" y="5210175"/>
            <a:ext cx="10411968" cy="904304"/>
            <a:chOff x="827532" y="5210175"/>
            <a:chExt cx="10411968" cy="904304"/>
          </a:xfrm>
        </p:grpSpPr>
        <p:sp>
          <p:nvSpPr>
            <p:cNvPr id="19" name="Line 19"/>
            <p:cNvSpPr/>
            <p:nvPr/>
          </p:nvSpPr>
          <p:spPr>
            <a:xfrm>
              <a:off x="952500" y="52101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941832" y="5402580"/>
              <a:ext cx="43144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sum &lt;&lt; " " &lt;&lt; sub;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122795" y="5281612"/>
              <a:ext cx="61685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9 5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124319" y="5733098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次序和分隔都符合要求。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827532" y="5412105"/>
              <a:ext cx="9525" cy="279654"/>
            </a:xfrm>
            <a:custGeom>
              <a:avLst/>
              <a:gdLst/>
              <a:ahLst/>
              <a:cxnLst/>
              <a:rect l="l" t="t" r="r" b="b"/>
              <a:pathLst>
                <a:path w="9525" h="279654">
                  <a:moveTo>
                    <a:pt x="0" y="0"/>
                  </a:moveTo>
                  <a:lnTo>
                    <a:pt x="0" y="279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教材例2-1 跑步：八尾勇何时能追上？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66962"/>
            <a:ext cx="10298430" cy="1316355"/>
            <a:chOff x="941070" y="2366962"/>
            <a:chExt cx="10298430" cy="1316355"/>
          </a:xfrm>
        </p:grpSpPr>
        <p:sp>
          <p:nvSpPr>
            <p:cNvPr id="8" name="TextBox 8"/>
            <p:cNvSpPr/>
            <p:nvPr/>
          </p:nvSpPr>
          <p:spPr>
            <a:xfrm>
              <a:off x="941070" y="2366962"/>
              <a:ext cx="57910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小A每秒跑5米，八尾勇每秒跑8米。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8051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起跑时，八尾勇在小A后面100米。两人同时开始，向同一方向跑。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1070" y="32432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两人的速度保持不变。八尾勇需要多少秒，才能追上小A？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45108" y="4074795"/>
            <a:ext cx="9699308" cy="913448"/>
            <a:chOff x="1245108" y="4074795"/>
            <a:chExt cx="9699308" cy="913448"/>
          </a:xfrm>
        </p:grpSpPr>
        <p:sp>
          <p:nvSpPr>
            <p:cNvPr id="12" name="TextBox 12"/>
            <p:cNvSpPr/>
            <p:nvPr/>
          </p:nvSpPr>
          <p:spPr>
            <a:xfrm>
              <a:off x="1245108" y="4074795"/>
              <a:ext cx="21617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后面的八尾勇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45870" y="4548188"/>
              <a:ext cx="21071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8 米 / 秒 →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884420" y="4310062"/>
              <a:ext cx="19332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相距 100 米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836533" y="4074795"/>
              <a:ext cx="18438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前面的小 A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837295" y="4548188"/>
              <a:ext cx="21071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5 米 / 秒 →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5391150"/>
            <a:ext cx="10298430" cy="951928"/>
            <a:chOff x="941070" y="5391150"/>
            <a:chExt cx="10298430" cy="951928"/>
          </a:xfrm>
        </p:grpSpPr>
        <p:sp>
          <p:nvSpPr>
            <p:cNvPr id="18" name="Line 18"/>
            <p:cNvSpPr/>
            <p:nvPr/>
          </p:nvSpPr>
          <p:spPr>
            <a:xfrm>
              <a:off x="952500" y="53911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/>
            <p:nvPr/>
          </p:nvSpPr>
          <p:spPr>
            <a:xfrm>
              <a:off x="941070" y="55292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教材原题没有输入，输出一个数，表示追上的时间。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42594" y="5961698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算清原题后，再看看怎样让程序接收不同的距离和速度。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例2-1 跑步：一秒后，差距怎样变化？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47912"/>
            <a:ext cx="10298430" cy="900112"/>
            <a:chOff x="941070" y="2347912"/>
            <a:chExt cx="10298430" cy="900112"/>
          </a:xfrm>
        </p:grpSpPr>
        <p:sp>
          <p:nvSpPr>
            <p:cNvPr id="8" name="TextBox 8"/>
            <p:cNvSpPr/>
            <p:nvPr/>
          </p:nvSpPr>
          <p:spPr>
            <a:xfrm>
              <a:off x="941070" y="23479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把八尾勇的起点记作0米，小A开始就在前方100米处。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600" y="2771775"/>
              <a:ext cx="10191750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下面两人的位置，都从这个起点量起。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476625"/>
            <a:ext cx="10298430" cy="1035368"/>
            <a:chOff x="941070" y="3476625"/>
            <a:chExt cx="10298430" cy="1035368"/>
          </a:xfrm>
        </p:grpSpPr>
        <p:sp>
          <p:nvSpPr>
            <p:cNvPr id="11" name="Line 11"/>
            <p:cNvSpPr/>
            <p:nvPr/>
          </p:nvSpPr>
          <p:spPr>
            <a:xfrm>
              <a:off x="952500" y="34766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941070" y="36337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过1秒：八尾勇到8米处，小A到100 + 5 = 105米处。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26820" y="4071938"/>
              <a:ext cx="100126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差105 - 8 = 97米，比原来缩小3米。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4910138"/>
            <a:ext cx="10298430" cy="440055"/>
            <a:chOff x="941070" y="4910138"/>
            <a:chExt cx="10298430" cy="440055"/>
          </a:xfrm>
        </p:grpSpPr>
        <p:sp>
          <p:nvSpPr>
            <p:cNvPr id="15" name="TextBox 15"/>
            <p:cNvSpPr/>
            <p:nvPr/>
          </p:nvSpPr>
          <p:spPr>
            <a:xfrm>
              <a:off x="941070" y="49101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过2秒：两人到16米和110米处，差94米，又缩小3米。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5757862"/>
            <a:ext cx="10298430" cy="440055"/>
            <a:chOff x="941070" y="5757862"/>
            <a:chExt cx="10298430" cy="440055"/>
          </a:xfrm>
        </p:grpSpPr>
        <p:sp>
          <p:nvSpPr>
            <p:cNvPr id="17" name="TextBox 17"/>
            <p:cNvSpPr/>
            <p:nvPr/>
          </p:nvSpPr>
          <p:spPr>
            <a:xfrm>
              <a:off x="941070" y="57578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八尾勇每秒多跑8 - 5 = 3米，也就是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每秒追近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3米。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例2-1 跑步：用差距除以每秒追近量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57438"/>
            <a:ext cx="10298430" cy="440055"/>
            <a:chOff x="941070" y="2357438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要追回100米，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每秒追近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3米，所需时间就是100除以3。</a:t>
              </a:r>
            </a:p>
          </p:txBody>
        </p:sp>
      </p:grpSp>
      <p:sp>
        <p:nvSpPr>
          <p:cNvPr id="10" name="p41-formula"/>
          <p:cNvSpPr/>
          <p:nvPr/>
        </p:nvSpPr>
        <p:spPr>
          <a:xfrm>
            <a:off x="952500" y="3095625"/>
            <a:ext cx="4000500" cy="885825"/>
          </a:xfrm>
          <a:prstGeom prst="rect">
            <a:avLst/>
          </a:prstGeom>
          <a:noFill/>
          <a:ln>
            <a:noFill/>
          </a:ln>
        </p:spPr>
        <p:txBody xmlns:a14="http://schemas.microsoft.com/office/drawing/2010/main">
          <a:bodyPr wrap="none" lIns="0" tIns="0" rIns="0" bIns="0" anchor="ctr">
            <a:normAutofit/>
          </a:bodyPr>
          <a:lstStyle/>
          <a:p>
            <a:pPr algn="l"/>
            <a14:m>
              <m:oMathPara xmlns:m="http://schemas.openxmlformats.org/officeDocument/2006/math">
                <m:oMathParaPr>
                  <m:jc m:val="left"/>
                </m:oMathParaPr>
                <m:oMath>
                  <m:r>
                    <a:rPr lang="zh-CN" sz="2700" dirty="0">
                      <a:solidFill>
                        <a:srgbClr val="202124"/>
                      </a:solidFill>
                      <a:latin typeface="Cambria Math"/>
                      <a:ea typeface="Cambria Math"/>
                      <a:cs typeface="Cambria Math"/>
                    </a:rPr>
                    <m:t>𝑡</m:t>
                  </m:r>
                  <m:r>
                    <a:rPr lang="zh-CN" sz="2700" dirty="0">
                      <a:solidFill>
                        <a:srgbClr val="202124"/>
                      </a:solidFill>
                      <a:latin typeface="Cambria Math"/>
                      <a:ea typeface="Cambria Math"/>
                      <a:cs typeface="Cambria Math"/>
                    </a:rPr>
                    <m:t>=</m:t>
                  </m:r>
                  <m:f>
                    <m:fPr>
                      <m:ctrlPr>
                        <a:rPr lang="zh-CN" sz="2700" i="1" dirty="0">
                          <a:solidFill>
                            <a:srgbClr val="202124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</a:rPr>
                      </m:ctrlPr>
                    </m:fPr>
                    <m:num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100</m:t>
                      </m:r>
                    </m:num>
                    <m:den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8−5</m:t>
                      </m:r>
                    </m:den>
                  </m:f>
                </m:oMath>
              </m:oMathPara>
            </a14:m>
            <a:endParaRPr/>
          </a:p>
        </p:txBody>
      </p:sp>
      <p:grpSp>
        <p:nvGrpSpPr>
          <p:cNvPr id="13" name="Group 13"/>
          <p:cNvGrpSpPr/>
          <p:nvPr/>
        </p:nvGrpSpPr>
        <p:grpSpPr>
          <a:xfrm>
            <a:off x="5962650" y="3267075"/>
            <a:ext cx="5276850" cy="1152525"/>
            <a:chOff x="5962650" y="3267075"/>
            <a:chExt cx="5276850" cy="1152525"/>
          </a:xfrm>
        </p:grpSpPr>
        <p:sp>
          <p:nvSpPr>
            <p:cNvPr id="11" name="TextBox 11"/>
            <p:cNvSpPr/>
            <p:nvPr/>
          </p:nvSpPr>
          <p:spPr>
            <a:xfrm>
              <a:off x="5962650" y="3267075"/>
              <a:ext cx="5276850" cy="4381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t表示追上的时间，单位是秒。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962650" y="3800475"/>
              <a:ext cx="5276850" cy="61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分子是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</a:t>
              </a:r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差距，分母是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每秒追近</a:t>
              </a:r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的距离。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082" y="4573905"/>
            <a:ext cx="5077854" cy="410718"/>
            <a:chOff x="1037082" y="4573905"/>
            <a:chExt cx="5077854" cy="410718"/>
          </a:xfrm>
        </p:grpSpPr>
        <p:sp>
          <p:nvSpPr>
            <p:cNvPr id="15" name="TextBox 15"/>
            <p:cNvSpPr/>
            <p:nvPr/>
          </p:nvSpPr>
          <p:spPr>
            <a:xfrm>
              <a:off x="1151382" y="4573905"/>
              <a:ext cx="49635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time = 100.0 / (8 - 5);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1037082" y="4583430"/>
              <a:ext cx="9525" cy="279654"/>
            </a:xfrm>
            <a:custGeom>
              <a:avLst/>
              <a:gdLst/>
              <a:ahLst/>
              <a:cxnLst/>
              <a:rect l="l" t="t" r="r" b="b"/>
              <a:pathLst>
                <a:path w="9525" h="279654">
                  <a:moveTo>
                    <a:pt x="0" y="0"/>
                  </a:moveTo>
                  <a:lnTo>
                    <a:pt x="0" y="279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941070" y="5424488"/>
            <a:ext cx="10298430" cy="842391"/>
            <a:chOff x="941070" y="5424488"/>
            <a:chExt cx="10298430" cy="842391"/>
          </a:xfrm>
        </p:grpSpPr>
        <p:sp>
          <p:nvSpPr>
            <p:cNvPr id="17" name="TextBox 17"/>
            <p:cNvSpPr/>
            <p:nvPr/>
          </p:nvSpPr>
          <p:spPr>
            <a:xfrm>
              <a:off x="941070" y="54244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跑33秒，只能追近99米，还差1米，因此需要保留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小数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42594" y="5885498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100.0使这里进行浮点数除法；写100 / 3，只能得到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整数商</a:t>
              </a:r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33。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例2-1 跑步：先完成教材给定的计算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33450" y="2447925"/>
            <a:ext cx="7639050" cy="3524250"/>
            <a:chOff x="933450" y="2447925"/>
            <a:chExt cx="7639050" cy="3524250"/>
          </a:xfrm>
        </p:grpSpPr>
        <p:sp>
          <p:nvSpPr>
            <p:cNvPr id="9" name="TextBox 9"/>
            <p:cNvSpPr/>
            <p:nvPr/>
          </p:nvSpPr>
          <p:spPr>
            <a:xfrm>
              <a:off x="1047750" y="2447925"/>
              <a:ext cx="7524750" cy="3524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time = 100.0 / (8 - 5);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time &lt;&lt;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933450" y="2457450"/>
              <a:ext cx="9525" cy="2279904"/>
            </a:xfrm>
            <a:custGeom>
              <a:avLst/>
              <a:gdLst/>
              <a:ahLst/>
              <a:cxnLst/>
              <a:rect l="l" t="t" r="r" b="b"/>
              <a:pathLst>
                <a:path w="9525" h="2279904">
                  <a:moveTo>
                    <a:pt x="0" y="0"/>
                  </a:moveTo>
                  <a:lnTo>
                    <a:pt x="0" y="227990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941070" y="5472112"/>
            <a:ext cx="10298430" cy="832866"/>
            <a:chOff x="941070" y="5472112"/>
            <a:chExt cx="10298430" cy="832866"/>
          </a:xfrm>
        </p:grpSpPr>
        <p:sp>
          <p:nvSpPr>
            <p:cNvPr id="17" name="TextBox 17"/>
            <p:cNvSpPr/>
            <p:nvPr/>
          </p:nvSpPr>
          <p:spPr>
            <a:xfrm>
              <a:off x="941070" y="54721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默认输出约为33.3333，表示所需秒数，显示的是近似值。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42594" y="5923598"/>
              <a:ext cx="61100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原题已经给出全部数据，所以这一版不需要cin。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例如：距离和速度都由用户输入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41070" y="2357438"/>
            <a:ext cx="10298430" cy="1725930"/>
            <a:chOff x="941070" y="2357438"/>
            <a:chExt cx="10298430" cy="1725930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输入三个正数，都不超过10000，可以带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小数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，依次表示：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226820" y="2786062"/>
              <a:ext cx="100126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gap：开始相距多少米；slow：前者每秒跑多少米；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226820" y="3214688"/>
              <a:ext cx="55355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fast：后者每秒跑多少米。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41070" y="36433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两人同时、同向、匀速跑，并保证fast &gt; slow。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4333875"/>
            <a:ext cx="10298430" cy="1035368"/>
            <a:chOff x="941070" y="4333875"/>
            <a:chExt cx="10298430" cy="1035368"/>
          </a:xfrm>
        </p:grpSpPr>
        <p:sp>
          <p:nvSpPr>
            <p:cNvPr id="13" name="Line 13"/>
            <p:cNvSpPr/>
            <p:nvPr/>
          </p:nvSpPr>
          <p:spPr>
            <a:xfrm>
              <a:off x="952500" y="43338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941070" y="45005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输出追上的时间，单位是秒。输入100 5 8，就对应教材原题。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41070" y="49291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例如输入60 4 10，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每秒追近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6米，追上需要60 / 6 = 10秒。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5805488"/>
            <a:ext cx="10298430" cy="440055"/>
            <a:chOff x="941070" y="5805488"/>
            <a:chExt cx="10298430" cy="440055"/>
          </a:xfrm>
        </p:grpSpPr>
        <p:sp>
          <p:nvSpPr>
            <p:cNvPr id="17" name="TextBox 17"/>
            <p:cNvSpPr/>
            <p:nvPr/>
          </p:nvSpPr>
          <p:spPr>
            <a:xfrm>
              <a:off x="941070" y="58054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计算方法仍然是gap / (fast - slow)，这次由输入提供三个数。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追赶问题：先读入三个数，再计算时间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324100"/>
            <a:ext cx="7639050" cy="3524250"/>
            <a:chOff x="933450" y="2324100"/>
            <a:chExt cx="7639050" cy="3524250"/>
          </a:xfrm>
        </p:grpSpPr>
        <p:sp>
          <p:nvSpPr>
            <p:cNvPr id="9" name="TextBox 9"/>
            <p:cNvSpPr/>
            <p:nvPr/>
          </p:nvSpPr>
          <p:spPr>
            <a:xfrm>
              <a:off x="1047750" y="2324100"/>
              <a:ext cx="7524750" cy="3524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gap, slow, fast;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gap &gt;&gt; slow &gt;&gt; fast;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time = gap / (fast - slow);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time &lt;&lt;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933450" y="2333625"/>
              <a:ext cx="9525" cy="2946654"/>
            </a:xfrm>
            <a:custGeom>
              <a:avLst/>
              <a:gdLst/>
              <a:ahLst/>
              <a:cxnLst/>
              <a:rect l="l" t="t" r="r" b="b"/>
              <a:pathLst>
                <a:path w="9525" h="2946654">
                  <a:moveTo>
                    <a:pt x="0" y="0"/>
                  </a:moveTo>
                  <a:lnTo>
                    <a:pt x="0" y="2946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235059" y="2770822"/>
            <a:ext cx="1153858" cy="1961578"/>
            <a:chOff x="9235059" y="2770822"/>
            <a:chExt cx="1153858" cy="1961578"/>
          </a:xfrm>
        </p:grpSpPr>
        <p:sp>
          <p:nvSpPr>
            <p:cNvPr id="19" name="TextBox 19"/>
            <p:cNvSpPr/>
            <p:nvPr/>
          </p:nvSpPr>
          <p:spPr>
            <a:xfrm>
              <a:off x="9238869" y="2770822"/>
              <a:ext cx="6549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238869" y="3199448"/>
              <a:ext cx="11500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60 4 10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238869" y="3789998"/>
              <a:ext cx="6549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235059" y="4204335"/>
              <a:ext cx="6429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10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2594" y="5961698"/>
            <a:ext cx="10296906" cy="381381"/>
            <a:chOff x="942594" y="5961698"/>
            <a:chExt cx="10296906" cy="381381"/>
          </a:xfrm>
        </p:grpSpPr>
        <p:sp>
          <p:nvSpPr>
            <p:cNvPr id="24" name="TextBox 24"/>
            <p:cNvSpPr/>
            <p:nvPr/>
          </p:nvSpPr>
          <p:spPr>
            <a:xfrm>
              <a:off x="942594" y="5961698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这里依赖fast &gt; slow，使速度差大于0。换数据时也要满足题目条件。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模拟练习：读入两次测量值，求平均值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66962"/>
            <a:ext cx="10298430" cy="1335405"/>
            <a:chOff x="941070" y="2366962"/>
            <a:chExt cx="10298430" cy="1335405"/>
          </a:xfrm>
        </p:grpSpPr>
        <p:sp>
          <p:nvSpPr>
            <p:cNvPr id="8" name="TextBox 8"/>
            <p:cNvSpPr/>
            <p:nvPr/>
          </p:nvSpPr>
          <p:spPr>
            <a:xfrm>
              <a:off x="941070" y="2366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输入两次测量得到的整数a、b，范围都是0到100。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8146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输出这两次测量的平均值，计算时要保留可能出现的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小数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1070" y="32623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例如输入5 6，应输出5.5；输入4 8，应输出6。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4029075"/>
            <a:ext cx="10298430" cy="1540192"/>
            <a:chOff x="941070" y="4029075"/>
            <a:chExt cx="10298430" cy="1540192"/>
          </a:xfrm>
        </p:grpSpPr>
        <p:sp>
          <p:nvSpPr>
            <p:cNvPr id="12" name="Line 12"/>
            <p:cNvSpPr/>
            <p:nvPr/>
          </p:nvSpPr>
          <p:spPr>
            <a:xfrm>
              <a:off x="952500" y="40290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941070" y="42243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按读入数据、计算平均值、输出结果的顺序，试着写程序。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41070" y="46910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平均值用什么类型保存？除法怎样写，才能得到5.5？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41070" y="5129212"/>
              <a:ext cx="570214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用5 6在纸上跟踪一次，再换数据检查。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5915025"/>
            <a:ext cx="10191750" cy="400050"/>
            <a:chOff x="990600" y="5915025"/>
            <a:chExt cx="10191750" cy="400050"/>
          </a:xfrm>
        </p:grpSpPr>
        <p:sp>
          <p:nvSpPr>
            <p:cNvPr id="17" name="TextBox 17"/>
            <p:cNvSpPr/>
            <p:nvPr/>
          </p:nvSpPr>
          <p:spPr>
            <a:xfrm>
              <a:off x="990600" y="59150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本题不要求固定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小数</a:t>
              </a:r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位数，按默认方式输出即可。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模拟练习讲评：除法本身要能算出小数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37082" y="2459355"/>
            <a:ext cx="4571295" cy="1516380"/>
            <a:chOff x="1037082" y="2459355"/>
            <a:chExt cx="4571295" cy="1516380"/>
          </a:xfrm>
        </p:grpSpPr>
        <p:sp>
          <p:nvSpPr>
            <p:cNvPr id="9" name="TextBox 9"/>
            <p:cNvSpPr/>
            <p:nvPr/>
          </p:nvSpPr>
          <p:spPr>
            <a:xfrm>
              <a:off x="1151382" y="2459355"/>
              <a:ext cx="4456995" cy="1516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a, b;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a &gt;&gt; b;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avg = (a + b) / 2.0;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avg &lt;&lt;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037082" y="2468880"/>
              <a:ext cx="9525" cy="1422654"/>
            </a:xfrm>
            <a:custGeom>
              <a:avLst/>
              <a:gdLst/>
              <a:ahLst/>
              <a:cxnLst/>
              <a:rect l="l" t="t" r="r" b="b"/>
              <a:pathLst>
                <a:path w="9525" h="1422654">
                  <a:moveTo>
                    <a:pt x="0" y="0"/>
                  </a:moveTo>
                  <a:lnTo>
                    <a:pt x="0" y="14226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8199120" y="2566988"/>
            <a:ext cx="2679954" cy="1547241"/>
            <a:chOff x="8199120" y="2566988"/>
            <a:chExt cx="2679954" cy="1547241"/>
          </a:xfrm>
        </p:grpSpPr>
        <p:sp>
          <p:nvSpPr>
            <p:cNvPr id="14" name="TextBox 14"/>
            <p:cNvSpPr/>
            <p:nvPr/>
          </p:nvSpPr>
          <p:spPr>
            <a:xfrm>
              <a:off x="8199120" y="2566988"/>
              <a:ext cx="14365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 5 6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199120" y="3071812"/>
              <a:ext cx="14365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输出 </a:t>
              </a:r>
              <a:r>
                <a:rPr lang="en-US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5.5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00644" y="3732848"/>
              <a:ext cx="26784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再试 0 0，输出 0。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4781550"/>
            <a:ext cx="10298430" cy="1447228"/>
            <a:chOff x="941070" y="4781550"/>
            <a:chExt cx="10298430" cy="1447228"/>
          </a:xfrm>
        </p:grpSpPr>
        <p:sp>
          <p:nvSpPr>
            <p:cNvPr id="18" name="Line 18"/>
            <p:cNvSpPr/>
            <p:nvPr/>
          </p:nvSpPr>
          <p:spPr>
            <a:xfrm>
              <a:off x="952500" y="47815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/>
            <p:nvPr/>
          </p:nvSpPr>
          <p:spPr>
            <a:xfrm>
              <a:off x="941070" y="49577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若写double avg = (a + b) / 2;，输入5 6时，会先计算11 / 2。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41070" y="53959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整数商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已经是5，后来存进double，也补不回丢掉的0.5。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42594" y="5847398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保存结果的类型要选对，计算这一步也要使用能保留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小数</a:t>
              </a:r>
              <a:r>
                <a:rPr lang="zh-CN" sz="19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的写法。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程序没有得到预期结果，从哪里检查？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76488"/>
            <a:ext cx="10298430" cy="868680"/>
            <a:chOff x="941070" y="2376488"/>
            <a:chExt cx="10298430" cy="868680"/>
          </a:xfrm>
        </p:grpSpPr>
        <p:sp>
          <p:nvSpPr>
            <p:cNvPr id="8" name="TextBox 8"/>
            <p:cNvSpPr/>
            <p:nvPr/>
          </p:nvSpPr>
          <p:spPr>
            <a:xfrm>
              <a:off x="941070" y="23764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窗口一直在等：需要读几个数，实际已经输入几个？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226820" y="2805112"/>
              <a:ext cx="100126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例如要读两个整数，却只给34，就还缺第二个整数。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581400"/>
            <a:ext cx="10298430" cy="1044892"/>
            <a:chOff x="941070" y="3581400"/>
            <a:chExt cx="10298430" cy="1044892"/>
          </a:xfrm>
        </p:grpSpPr>
        <p:sp>
          <p:nvSpPr>
            <p:cNvPr id="11" name="Line 11"/>
            <p:cNvSpPr/>
            <p:nvPr/>
          </p:nvSpPr>
          <p:spPr>
            <a:xfrm>
              <a:off x="952500" y="35814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941070" y="37480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结果和预期不同：先看每个输入分别存进了哪个变量。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26820" y="4186238"/>
              <a:ext cx="100126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再检查计算顺序。a - b和b - a，结果可能不同。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4924425"/>
            <a:ext cx="10298430" cy="1386459"/>
            <a:chOff x="941070" y="4924425"/>
            <a:chExt cx="10298430" cy="1386459"/>
          </a:xfrm>
        </p:grpSpPr>
        <p:sp>
          <p:nvSpPr>
            <p:cNvPr id="15" name="Line 15"/>
            <p:cNvSpPr/>
            <p:nvPr/>
          </p:nvSpPr>
          <p:spPr>
            <a:xfrm>
              <a:off x="952500" y="49244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941070" y="50911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读入中途出问题：数据是否符合变量类型和题目要求？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226820" y="5529262"/>
              <a:ext cx="100126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要求整数时，不要输入1.2。读取没有成功，就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照常往下算。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1229106" y="5958840"/>
              <a:ext cx="100103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更完整的检测与恢复方法，后面再学；本课先使用符合要求的输入。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6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独立尝试：输入单价和数量，算出总价</a:t>
            </a:r>
          </a:p>
        </p:txBody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38388"/>
            <a:ext cx="10298430" cy="1297305"/>
            <a:chOff x="941070" y="2338388"/>
            <a:chExt cx="10298430" cy="1297305"/>
          </a:xfrm>
        </p:grpSpPr>
        <p:sp>
          <p:nvSpPr>
            <p:cNvPr id="8" name="TextBox 8"/>
            <p:cNvSpPr/>
            <p:nvPr/>
          </p:nvSpPr>
          <p:spPr>
            <a:xfrm>
              <a:off x="941070" y="23383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输入商品单价price和购买数量count，计算并输出总价。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670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单价大于0、不超过1000，可以带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小数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；数量是1到100的整数。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1070" y="31956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例如输入2.5 3，输出7.5；输入2 3，输出6。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33450" y="4000500"/>
            <a:ext cx="10306050" cy="1402080"/>
            <a:chOff x="933450" y="4000500"/>
            <a:chExt cx="10306050" cy="1402080"/>
          </a:xfrm>
        </p:grpSpPr>
        <p:sp>
          <p:nvSpPr>
            <p:cNvPr id="13" name="TextBox 13"/>
            <p:cNvSpPr/>
            <p:nvPr/>
          </p:nvSpPr>
          <p:spPr>
            <a:xfrm>
              <a:off x="1047750" y="4000500"/>
              <a:ext cx="10191750" cy="14020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price;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count;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&gt;&gt; price &gt;&gt; count;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 xml:space="preserve"> &lt;&lt; price * count &lt;&lt;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sz="210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933450" y="4010025"/>
              <a:ext cx="9525" cy="1308354"/>
            </a:xfrm>
            <a:custGeom>
              <a:avLst/>
              <a:gdLst/>
              <a:ahLst/>
              <a:cxnLst/>
              <a:rect l="l" t="t" r="r" b="b"/>
              <a:pathLst>
                <a:path w="9525" h="1308354">
                  <a:moveTo>
                    <a:pt x="0" y="0"/>
                  </a:moveTo>
                  <a:lnTo>
                    <a:pt x="0" y="1308354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952500" y="5514975"/>
            <a:ext cx="10287000" cy="809625"/>
            <a:chOff x="952500" y="5514975"/>
            <a:chExt cx="10287000" cy="809625"/>
          </a:xfrm>
        </p:grpSpPr>
        <p:sp>
          <p:nvSpPr>
            <p:cNvPr id="17" name="Line 17"/>
            <p:cNvSpPr/>
            <p:nvPr/>
          </p:nvSpPr>
          <p:spPr>
            <a:xfrm>
              <a:off x="952500" y="55149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990600" y="5753100"/>
              <a:ext cx="1019175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同样的7.5元，如果要显示成7.50，该怎样写？下一课继续看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输出格式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9625" y="704850"/>
            <a:ext cx="5715000" cy="514350"/>
          </a:xfrm>
          <a:prstGeom prst="roundRect">
            <a:avLst>
              <a:gd name="adj" fmla="val 24074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7" name="TextBox 7"/>
          <p:cNvSpPr/>
          <p:nvPr/>
        </p:nvSpPr>
        <p:spPr>
          <a:xfrm>
            <a:off x="990600" y="819150"/>
            <a:ext cx="51435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控制台输入</a:t>
            </a:r>
          </a:p>
        </p:txBody>
      </p:sp>
      <p:sp>
        <p:nvSpPr>
          <p:cNvPr id="5" name="lesson-title-slot Placeholder Carrier"/>
          <p:cNvSpPr/>
          <p:nvPr/>
        </p:nvSpPr>
        <p:spPr>
          <a:xfrm>
            <a:off x="809625" y="1428750"/>
            <a:ext cx="10477500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回顾：数据从哪里来，又到哪里去？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170" y="2256472"/>
            <a:ext cx="8095012" cy="440055"/>
            <a:chOff x="979170" y="2256472"/>
            <a:chExt cx="8095012" cy="440055"/>
          </a:xfrm>
        </p:grpSpPr>
        <p:sp>
          <p:nvSpPr>
            <p:cNvPr id="6" name="TextBox 6"/>
            <p:cNvSpPr txBox="1"/>
            <p:nvPr/>
          </p:nvSpPr>
          <p:spPr>
            <a:xfrm>
              <a:off x="990600" y="224790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cin读取本次的数据，接收变量要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先定义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，类型也要选合适。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170" y="3228022"/>
            <a:ext cx="9715500" cy="440055"/>
            <a:chOff x="979170" y="3228022"/>
            <a:chExt cx="9715500" cy="440055"/>
          </a:xfrm>
        </p:grpSpPr>
        <p:sp>
          <p:nvSpPr>
            <p:cNvPr id="9" name="TextBox 9"/>
            <p:cNvSpPr txBox="1"/>
            <p:nvPr/>
          </p:nvSpPr>
          <p:spPr>
            <a:xfrm>
              <a:off x="990600" y="32194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多个数按变量出现的顺序读取，整数与浮点数之间可用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或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换行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分隔。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170" y="4180522"/>
            <a:ext cx="6686550" cy="440055"/>
            <a:chOff x="979170" y="4180522"/>
            <a:chExt cx="6686550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990600" y="417195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先拿到输入，再计算，最后按题目约定输出结果。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170" y="5190172"/>
            <a:ext cx="8503920" cy="440055"/>
            <a:chOff x="979170" y="5190172"/>
            <a:chExt cx="8503920" cy="440055"/>
          </a:xfrm>
        </p:grpSpPr>
        <p:sp>
          <p:nvSpPr>
            <p:cNvPr id="13" name="TextBox 13"/>
            <p:cNvSpPr txBox="1"/>
            <p:nvPr/>
          </p:nvSpPr>
          <p:spPr>
            <a:xfrm>
              <a:off x="990600" y="5181600"/>
              <a:ext cx="1019175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检查程序时，跟住变量的值，也核对运算、次序、分隔和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换行</a:t>
              </a:r>
              <a:r>
                <a:rPr lang="zh-CN" sz="2250" dirty="0">
                  <a:solidFill>
                    <a:srgbClr val="1B3155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  <p:extLst>
      <p:ext uri="{BB962C8B-B14F-4D97-AF65-F5344CB8AC3E}">
        <p14:creationId val="1422510889"/>
      </p:ext>
    </p:extLst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42</ns0:TotalTime>
  <ns0:Words>7117</ns0:Words>
  <ns0:Application>Microsoft Office PowerPoint</ns0:Application>
  <ns0:PresentationFormat>宽屏</ns0:PresentationFormat>
  <ns0:Paragraphs>599</ns0:Paragraphs>
  <ns0:Slides>58</ns0:Slides>
  <ns0:Notes>50</ns0:Notes>
  <ns0:HiddenSlides>0</ns0:HiddenSlides>
  <ns0:MMClips>0</ns0:MMClips>
  <ns0:ScaleCrop>false</ns0:ScaleCrop>
  <ns0:HeadingPairs>
    <ns1:vector size="6" baseType="variant">
      <ns1:variant>
        <ns1:lpstr>已用的字体</ns1:lpstr>
      </ns1:variant>
      <ns1:variant>
        <ns1:i4>6</ns1:i4>
      </ns1:variant>
      <ns1:variant>
        <ns1:lpstr>主题</ns1:lpstr>
      </ns1:variant>
      <ns1:variant>
        <ns1:i4>1</ns1:i4>
      </ns1:variant>
      <ns1:variant>
        <ns1:lpstr>幻灯片标题</ns1:lpstr>
      </ns1:variant>
      <ns1:variant>
        <ns1:i4>51</ns1:i4>
      </ns1:variant>
    </ns1:vector>
  </ns0:HeadingPairs>
  <ns0:TitlesOfParts>
    <ns1:vector size="58" baseType="lpstr">
      <ns1:lpstr>等线</ns1:lpstr>
      <ns1:lpstr>宋体</ns1:lpstr>
      <ns1:lpstr>微软雅黑</ns1:lpstr>
      <ns1:lpstr>Arial</ns1:lpstr>
      <ns1:lpstr>Cambria Math</ns1:lpstr>
      <ns1:lpstr>Consolas</ns1:lpstr>
      <ns1:lpstr>Office Theme</ns1:lpstr>
      <ns1:lpstr>C++程序与算法</ns1:lpstr>
      <ns1:lpstr>TODO</ns1:lpstr>
      <ns1:lpstr>TODO</ns1:lpstr>
      <ns1:lpstr>程序需要重写吗？</ns1:lpstr>
      <ns1:lpstr>每次都改一次数字可以吗</ns1:lpstr>
      <ns1:lpstr>规则留在程序里，数字在运行时提供</ns1:lpstr>
      <ns1:lpstr>cin 的语法格式</ns1:lpstr>
      <ns1:lpstr>使用 cin 的示例</ns1:lpstr>
      <ns1:lpstr>小任务：输入什么，就把它显示出来</ns1:lpstr>
      <ns1:lpstr>运行试试看</ns1:lpstr>
      <ns1:lpstr>连续输入多个变量</ns1:lpstr>
      <ns1:lpstr>连写和分开写，读取顺序都相同</ns1:lpstr>
      <ns1:lpstr>空格换行都能作为分隔符</ns1:lpstr>
      <ns1:lpstr>但是把 3 和 4 连在一起，会发生什么？</ns1:lpstr>
      <ns1:lpstr>注意数据类型：要输入小数，就准备能存小数的类型</ns1:lpstr>
      <ns1:lpstr>输入和输出，方向别写反</ns1:lpstr>
      <ns1:lpstr>模拟练习</ns1:lpstr>
      <ns1:lpstr>模拟练习</ns1:lpstr>
      <ns1:lpstr>例：两数之差</ns1:lpstr>
      <ns1:lpstr>两数之差的解题流程</ns1:lpstr>
      <ns1:lpstr>把流程变为代码</ns1:lpstr>
      <ns1:lpstr>书写代码，尝试编译</ns1:lpstr>
      <ns1:lpstr>输入测试用例并与预期结果进行比照。</ns1:lpstr>
      <ns1:lpstr>输入测试数据，验证结果</ns1:lpstr>
      <ns1:lpstr>编程的步骤</ns1:lpstr>
      <ns1:lpstr>例2-5 苹果采购</ns1:lpstr>
      <ns1:lpstr>n 名同学，每人 t 个，共有多少？</ns1:lpstr>
      <ns1:lpstr>让题意里的两个量各有一个名字</ns1:lpstr>
      <ns1:lpstr>苹果采购的完整程序</ns1:lpstr>
      <ns1:lpstr>提交评测时，为什么不加提示语？</ns1:lpstr>
      <ns1:lpstr>原料不同，做法可以保持不变</ns1:lpstr>
      <ns1:lpstr>步骤一多，用图把顺序画出来</ns1:lpstr>
      <ns1:lpstr>不同图框，分别表示什么操作？</ns1:lpstr>
      <ns1:lpstr>两数之和，可以这样画流程</ns1:lpstr>
      <ns1:lpstr>带着一组数据，沿箭头走一次</ns1:lpstr>
      <ns1:lpstr>模拟练习：把差的流程补完整</ns1:lpstr>
      <ns1:lpstr>输入、计算、输出，各自做一件事</ns1:lpstr>
      <ns1:lpstr>同一组输入，同时求和与差</ns1:lpstr>
      <ns1:lpstr>读入一次，就能完成两次计算</ns1:lpstr>
      <ns1:lpstr>两数的和与差：完整实现</ns1:lpstr>
      <ns1:lpstr>两个数都算对，也可能输出错</ns1:lpstr>
      <ns1:lpstr>跑步追赶：每秒差距会少多少？</ns1:lpstr>
      <ns1:lpstr>过了一秒，两人之间还差多远？</ns1:lpstr>
      <ns1:lpstr>每秒追近 3 米，100 米要追多久？</ns1:lpstr>
      <ns1:lpstr>跑步题的完整程序</ns1:lpstr>
      <ns1:lpstr>想计算别的追赶情形，改哪部分？</ns1:lpstr>
      <ns1:lpstr>让输入决定追赶时间</ns1:lpstr>
      <ns1:lpstr>模拟练习：计算两次测量的平均值</ns1:lpstr>
      <ns1:lpstr>平均值的小数，要在除法时保留下来</ns1:lpstr>
      <ns1:lpstr>输入不合题意，不能靠猜着继续算</ns1:lpstr>
      <ns1:lpstr>同一个程序，换数据再试一次</ns1:lpstr>
    </ns1:vector>
  </ns0:TitlesOfParts>
  <ns0:Manager/>
  <ns0:Company/>
  <ns0:LinksUpToDate>false</ns0:LinksUpToDate>
  <ns0:SharedDoc>false</ns0:SharedDoc>
  <ns0:HyperlinkBase/>
  <ns0:HyperlinksChanged>false</ns0:HyperlinksChanged>
  <ns0:AppVersion>16.0000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5</cp:revision>
  <dcterms:created xsi:type="dcterms:W3CDTF">2026-10-04T17:09:47Z</dcterms:created>
  <dcterms:modified xsi:type="dcterms:W3CDTF">2026-10-05T11:05:42Z</dcterms:modified>
  <cp:category/>
  <cp:contentStatus/>
  <dc:language>zh-CN</dc:language>
</cp:coreProperties>
</file>