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3"/>
  </p:notesMasterIdLst>
  <p:sldIdLst>
    <p:sldId id="365" r:id="rId2"/>
    <p:sldId id="366" r:id="rId3"/>
    <p:sldId id="367" r:id="rId4"/>
    <p:sldId id="256" r:id="rId5"/>
    <p:sldId id="257" r:id="rId6"/>
    <p:sldId id="258" r:id="rId7"/>
    <p:sldId id="259" r:id="rId8"/>
    <p:sldId id="260" r:id="rId9"/>
    <p:sldId id="261" r:id="rId10"/>
    <p:sldId id="262" r:id="rId11"/>
    <p:sldId id="368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369" r:id="rId21"/>
    <p:sldId id="272" r:id="rId22"/>
    <p:sldId id="370" r:id="rId23"/>
    <p:sldId id="371" r:id="rId24"/>
    <p:sldId id="275" r:id="rId25"/>
    <p:sldId id="276" r:id="rId26"/>
    <p:sldId id="277" r:id="rId27"/>
    <p:sldId id="278" r:id="rId28"/>
    <p:sldId id="279" r:id="rId29"/>
    <p:sldId id="280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702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lang="zh-CN" sz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请学生负责这次班级苹果采购。人数与每人的数量会变化，但每人数量乘人数的规则不变。两组示例都得到十二，不要因此误以为数据没有改变。由换数据时不想改代码的需要引出输入。</a:t>
            </a:r>
          </a:p>
        </p:txBody>
      </p:sp>
    </p:spTree>
    <p:extLst>
      <p:ext uri="{BB962C8B-B14F-4D97-AF65-F5344CB8AC3E}">
        <p14:creationId xmlns:p14="http://schemas.microsoft.com/office/powerpoint/2010/main" val="12588170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请学生负责这次班级苹果采购。人数与每人的数量会变化，但每人数量乘人数的规则不变。两组示例都得到十二，不要因此误以为数据没有改变。由换数据时不想改代码的需要引出输入。</a:t>
            </a:r>
          </a:p>
        </p:txBody>
      </p:sp>
    </p:spTree>
    <p:extLst>
      <p:ext uri="{BB962C8B-B14F-4D97-AF65-F5344CB8AC3E}">
        <p14:creationId xmlns:p14="http://schemas.microsoft.com/office/powerpoint/2010/main" val="21319913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请学生负责这次班级苹果采购。人数与每人的数量会变化，但每人数量乘人数的规则不变。两组示例都得到十二，不要因此误以为数据没有改变。由换数据时不想改代码的需要引出输入。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指着 t 和 n 的初值说明数字写在源代码里。要换一组数，原来需要修改并重新编译。这里的麻烦是使用者必须改代码，不是这道乘法难算。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沿图从键盘到变量、计算再到结果。cin 负责读取输入，乘法负责处理，cout 负责显示。重新运行换输入后，计算规则仍保持一致。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把 cin、提取运算符和目标变量分别读清。标准输入在课堂上来自键盘，也可以有其他来源，暂不展开。cin 是流对象，不把它教成需要括号调用的函数。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三条语句的顺序依赖数据是否已经存在。未初始化的局部整数在成功读入前不能拿来算。接收位置要是合适的变量，数字三或临时算式不是本课中的接收目标。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请学生在熟悉的编程环境运行这段完整程序，分别输入七和负二。每组重新运行一次。目标是确认读取与输出，不添加其他计算以免分散注意。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窗口没有自动出现提示，并不代表程序卡死。终端等待用户输入并回车，随后程序继续。上面的七可能是键盘回显，下面的七才是 cout 的输出。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三条语句的顺序依赖数据是否已经存在。未初始化的局部整数在成功读入前不能拿来算。接收位置要是合适的变量，数字三或临时算式不是本课中的接收目标。</a:t>
            </a:r>
          </a:p>
        </p:txBody>
      </p:sp>
    </p:spTree>
    <p:extLst>
      <p:ext uri="{BB962C8B-B14F-4D97-AF65-F5344CB8AC3E}">
        <p14:creationId xmlns:p14="http://schemas.microsoft.com/office/powerpoint/2010/main" val="24459840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两种写法保持同样的提取次序。输入二、四、六依次存入三个变量。连接多个读取仍然用提取运算符，不用逗号替代。</a:t>
            </a:r>
          </a:p>
        </p:txBody>
      </p:sp>
    </p:spTree>
    <p:extLst>
      <p:ext uri="{BB962C8B-B14F-4D97-AF65-F5344CB8AC3E}">
        <p14:creationId xmlns:p14="http://schemas.microsoft.com/office/powerpoint/2010/main" val="23918504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比较一空格、多空格和分行输入，最后两个值相同。数值格式化提取会跳过前导空白，空白能把这两个数分开。不要把规则扩大成任何标点都可作分隔。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连续写三十四时会读到一个整数，不会按字符拆成三和四。第二次提取还没有数可读，所以可能继续等待。回车完成输入一行，不等于自动凑齐所有变量。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商品价格允许小数，数量是整数，所以这里分别用 double 和 int。错误输入一点二给 int，会留下小数点之后的内容并影响后续提取，不应描述成两次读取都能自动截断。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对照两个方向：cin 读取并保存，cout 取值并显示。用 a 和双引号 a 再区分变量与文字。强调这些语句中的操作含义，而不把箭头助记法当作所有 C++ 运算符的定义。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让学生先独立追踪三问。第一问刻意把 b 放在前面；第二问检查方向和接收位置；第三问检查输入类型。保留讨论时间，再翻讲评。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第一问 b 得八、a 得三，换行不改变顺序。第二问选 A。第三问 double 保存一点五，int 保存二。让学生用读取顺序和数据类型说明理由。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把差的方向读出来：第一个减第二个，不能换成大数减小数。课堂增加明确数据范围，保证本题运算可用 int。两个例子分别得到负一和八。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把差的方向读出来：第一个减第二个，不能换成大数减小数。课堂增加明确数据范围，保证本题运算可用 int。两个例子分别得到负一和八。</a:t>
            </a:r>
          </a:p>
        </p:txBody>
      </p:sp>
    </p:spTree>
    <p:extLst>
      <p:ext uri="{BB962C8B-B14F-4D97-AF65-F5344CB8AC3E}">
        <p14:creationId xmlns:p14="http://schemas.microsoft.com/office/powerpoint/2010/main" val="14946554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将自然语言动作对应到代码，每次只解释当前一步。diff 是我们给结果起的名字；可以直接输出表达式，但此处保存结果便于观察与查错。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完整程序输入两个整数再相减，测试两组三例。点击依次出现负一和八，最后用四和四补查零。每次只输入一组，程序不会自动重复。</a:t>
            </a:r>
          </a:p>
        </p:txBody>
      </p:sp>
    </p:spTree>
    <p:extLst>
      <p:ext uri="{BB962C8B-B14F-4D97-AF65-F5344CB8AC3E}">
        <p14:creationId xmlns:p14="http://schemas.microsoft.com/office/powerpoint/2010/main" val="140689204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完整程序输入两个整数再相减，测试两组三例。点击依次出现负一和八，最后用四和四补查零。每次只输入一组，程序不会自动重复。</a:t>
            </a:r>
          </a:p>
        </p:txBody>
      </p:sp>
    </p:spTree>
    <p:extLst>
      <p:ext uri="{BB962C8B-B14F-4D97-AF65-F5344CB8AC3E}">
        <p14:creationId xmlns:p14="http://schemas.microsoft.com/office/powerpoint/2010/main" val="37188100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完整程序输入两个整数再相减，测试两组三例。点击依次出现负一和八，最后用四和四补查零。每次只输入一组，程序不会自动重复。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用刚完成的差题回顾整个过程。每步都配具体动作，避免只背流程名称。测试没有通过时返回对应计算或读取步骤，不必毫无目标地重写整个程序。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按教材例二之五读清苹果采购。t 是每人数量，n 是人数，都在一到一百之间，输出总个数。原稿中更大的范围已统一到教材约定，避免与整数容量说明混乱。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一圆点表示一苹果，四组每组三个。用重复加法解释乘法关系，再把三个和四个人推广成 t 与 n。图中四组同样大小，表示分配相同。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逐项把数量含义对应到变量。读取成功后 t 和 n 才有本次数据，再用乘法得到 apples。单位检查帮助区分每人份数、人数和总数。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这段完整程序保留一个中间结果变量，便于初学者追踪。输入三和四得到十二，最大合法乘积一万在 int 范围内。不要附加题目没要求的提示。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强调输出是与评测系统的约定。交互软件可以有提示，本题要求的输出只有一个整数。文字友好不等于符合这道题的输出格式。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借教材做菜的比喻回收输入、处理和输出。食材对应本次数据，食谱对应步骤，成品对应结果。只取这个分工关系，不暗示所有食材完全不需调整做法。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用图书角的借阅步骤说明画图能清楚表达先后。再把图框与箭头对应到程序操作，给流程图一个具体用途后才引入名称。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依次认识起止、输入输出、处理、判断四种图框。判断框只是预告，当前顺序程序不需要分路。箭头说明走向，图框中的文字说明具体做什么。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完整两数之和流程从开始到结束只有一条路径。输入框取得 a 与 b，矩形计算 sum，输出框给出 sum。变量定义写入代码时要在使用前完成。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用五与六沿步骤走，三个结果分别是得到输入、算出十一、显示十一。这里的顺序由依赖决定：没有这次输入就不能正确算本次结果。由此明确顺序结构。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请学生补三个中间操作，开始和结束在这张练习图中省去。让他们说明计算差的赋值应进处理框，输出框应写输出的对象。用九和四核验。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图与代码一一对应：读取两个数、保存差、输出差。计算和输出可以写在一条 C++ 表达式里，但本次拆开是为说明两个动作的不同职责。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完整读出两个结果及输出次序。样例七和二输出九、五；交换输入后和不变，差变为负五。题目并未让程序输出绝对值。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两次计算都读取同一组 a 与 b，不必重复输入。sum 与 sub 分别保存结果，原来的 a 与 b 没有被修改。最后输出时按题目要求加空格。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完整程序按和、空格、差输出。用七二、二七、四四分别检查正差、负差和零差。代码行较长但仍保持完整表达式与缩进。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三个例子中的数值变量相同，输出方式不同。没有空格会粘成九十五；顺序颠倒会变五九。检查输出时不能只看包含了哪些数字。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教材跑步题没有输入，先明确初始位置、速度、同向同时及匀速条件。后者速度更快，所以差距会逐渐缩小。稍后才推广成接收不同数值的变式。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选八尾勇起点为共同的位置参考。过一秒，位置分别是八和一百零五，差九十七；过二秒差九十四。每秒少三米来自两人速度之差。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一百米的初始差距，每秒减少三米，所需秒数为一百除以三。三十三秒还没追上，说明不能使用整数商。数学分数与代码的一百点零除以速度差对应。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这一版按教材固定条件编程，所以没有 cin。输出三十三点三三三三是默认精度下的近似显示，不是精确值。完整运行确认表达式中已使用浮点除法。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明确宣布变式，避免学生误以为原题还有输入。三个输入依次是差距、前者速度、后者速度，均为正数，后者保证更快。输入六十、四、十，得到十秒。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先读取三个 double，再计算时间。分母大于零依赖上一页的输入保证，不用尚未讲解的 if。换一组数据测试时，同向同时和匀速条件也仍然成立。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要求学生独立写平均值程序，输入是整数，结果可能有半个单位。两组样例帮助他们发现结果类型与除法类型需要分别考虑。暂时不要求固定小数位。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关键是除法时使用二点零，让运算保留小数。只是把整数商存入 double 无法恢复零点五。用五六与零零检查普通值和边界。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三个查错方向分别对应等待、结果不符、读取失败。把现象落实到输入数量、顺序、类型，不让学生靠试着改运算符猜答案。完整错误恢复留到后续。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让学生把关键片段补进完整程序，先独立尝试后点击讲评。确认单价小数、数量整数和合法范围。算出的七点五正确，但收据若要求七点五零，还需要新的输出格式工具。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堂开放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esson-label-frame Layout"/>
          <p:cNvSpPr/>
          <p:nvPr/>
        </p:nvSpPr>
        <p:spPr>
          <a:xfrm>
            <a:off x="809625" y="704850"/>
            <a:ext cx="3429000" cy="514350"/>
          </a:xfrm>
          <a:prstGeom prst="roundRect">
            <a:avLst>
              <a:gd name="adj" fmla="val 24074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rule Layout"/>
          <p:cNvSpPr/>
          <p:nvPr/>
        </p:nvSpPr>
        <p:spPr>
          <a:xfrm>
            <a:off x="762000" y="1924050"/>
            <a:ext cx="10668000" cy="190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4" name="lesson-title-slot Placeholder"/>
          <p:cNvSpPr>
            <a:spLocks noGrp="1"/>
          </p:cNvSpPr>
          <p:nvPr>
            <p:ph type="title"/>
          </p:nvPr>
        </p:nvSpPr>
        <p:spPr>
          <a:xfrm>
            <a:off x="762000" y="1314450"/>
            <a:ext cx="10668000" cy="619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700"/>
            </a:lvl1pPr>
          </a:lstStyle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034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9931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星空编程课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urse-frame Maste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0" y="0"/>
            <a:ext cx="12183539" cy="6858000"/>
          </a:xfrm>
          <a:prstGeom prst="rect">
            <a:avLst/>
          </a:prstGeom>
        </p:spPr>
      </p:pic>
      <p:sp>
        <p:nvSpPr>
          <p:cNvPr id="3" name="label-clear Master"/>
          <p:cNvSpPr/>
          <p:nvPr/>
        </p:nvSpPr>
        <p:spPr>
          <a:xfrm>
            <a:off x="762000" y="666750"/>
            <a:ext cx="3619500" cy="619125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5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2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5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2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700" y="-20070"/>
            <a:ext cx="12192000" cy="6857998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490243" y="3885157"/>
            <a:ext cx="357251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zh-CN" altLang="en-US" sz="2800" spc="-5" dirty="0">
                <a:solidFill>
                  <a:srgbClr val="FFFFFF"/>
                </a:solidFill>
                <a:latin typeface="微软雅黑"/>
                <a:cs typeface="微软雅黑"/>
              </a:rPr>
              <a:t>控制台输入</a:t>
            </a:r>
            <a:endParaRPr sz="2800" dirty="0">
              <a:latin typeface="微软雅黑"/>
              <a:cs typeface="微软雅黑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034790" y="3429761"/>
            <a:ext cx="4572000" cy="0"/>
          </a:xfrm>
          <a:custGeom>
            <a:avLst/>
            <a:gdLst/>
            <a:ahLst/>
            <a:cxnLst/>
            <a:rect l="l" t="t" r="r" b="b"/>
            <a:pathLst>
              <a:path w="4572000">
                <a:moveTo>
                  <a:pt x="0" y="0"/>
                </a:moveTo>
                <a:lnTo>
                  <a:pt x="4572000" y="0"/>
                </a:lnTo>
              </a:path>
            </a:pathLst>
          </a:custGeom>
          <a:ln w="25400">
            <a:solidFill>
              <a:srgbClr val="00A7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042408" y="5674258"/>
            <a:ext cx="1854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800">
              <a:latin typeface="等线"/>
              <a:cs typeface="等线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22500" y="53415"/>
            <a:ext cx="99822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600">
              <a:latin typeface="宋体"/>
              <a:cs typeface="宋体"/>
            </a:endParaRPr>
          </a:p>
        </p:txBody>
      </p:sp>
      <p:sp>
        <p:nvSpPr>
          <p:cNvPr id="9" name="object 9"/>
          <p:cNvSpPr txBox="1"/>
          <p:nvPr/>
        </p:nvSpPr>
        <p:spPr>
          <a:xfrm rot="18900000">
            <a:off x="-148959" y="1980990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  <p:sp>
        <p:nvSpPr>
          <p:cNvPr id="10" name="object 10"/>
          <p:cNvSpPr txBox="1"/>
          <p:nvPr/>
        </p:nvSpPr>
        <p:spPr>
          <a:xfrm rot="18900000">
            <a:off x="7756948" y="4555257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E51A9C63-7FC5-94EC-8B34-ED78B5C9176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73933" y="2177386"/>
            <a:ext cx="5773381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5400" b="1" dirty="0">
                <a:solidFill>
                  <a:srgbClr val="FFFFFF"/>
                </a:solidFill>
                <a:latin typeface="微软雅黑"/>
                <a:cs typeface="微软雅黑"/>
              </a:rPr>
              <a:t>C++</a:t>
            </a:r>
            <a:r>
              <a:rPr lang="zh-CN" altLang="en-US" sz="5400" b="1" dirty="0">
                <a:solidFill>
                  <a:srgbClr val="FFFFFF"/>
                </a:solidFill>
                <a:latin typeface="微软雅黑"/>
                <a:cs typeface="微软雅黑"/>
              </a:rPr>
              <a:t>程序与算法</a:t>
            </a:r>
            <a:endParaRPr sz="5400" dirty="0">
              <a:latin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9968830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/>
          <p:nvPr/>
        </p:nvSpPr>
        <p:spPr>
          <a:xfrm>
            <a:off x="980694" y="846772"/>
            <a:ext cx="1857375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让程序接收输入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6721FCE-5DC2-4421-5330-3AE553FFCFC9}"/>
              </a:ext>
            </a:extLst>
          </p:cNvPr>
          <p:cNvSpPr txBox="1"/>
          <p:nvPr/>
        </p:nvSpPr>
        <p:spPr>
          <a:xfrm>
            <a:off x="838576" y="2142167"/>
            <a:ext cx="10678408" cy="105240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dirty="0"/>
              <a:t>到现在为止的程序都是没有输入的</a:t>
            </a:r>
            <a:r>
              <a:rPr lang="en-US" altLang="zh-CN" sz="2200" dirty="0"/>
              <a:t>,</a:t>
            </a:r>
            <a:r>
              <a:rPr lang="zh-CN" altLang="en-US" sz="2200" dirty="0"/>
              <a:t>这相当于走进厨房“做菜”时</a:t>
            </a:r>
            <a:r>
              <a:rPr lang="en-US" altLang="zh-CN" sz="2200" dirty="0"/>
              <a:t>,</a:t>
            </a:r>
            <a:r>
              <a:rPr lang="zh-CN" altLang="en-US" sz="2200" dirty="0"/>
              <a:t>发现原材料已经放在碗里准备好了。</a:t>
            </a:r>
            <a:endParaRPr lang="en-US" altLang="zh-CN" sz="2200" dirty="0"/>
          </a:p>
        </p:txBody>
      </p:sp>
      <p:sp>
        <p:nvSpPr>
          <p:cNvPr id="5" name="lesson-title-slot Placeholder Carrier">
            <a:extLst>
              <a:ext uri="{FF2B5EF4-FFF2-40B4-BE49-F238E27FC236}">
                <a16:creationId xmlns:a16="http://schemas.microsoft.com/office/drawing/2014/main" id="{1F1F50F8-16E2-731A-7EC8-0DB8B9649E7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48284" y="1432560"/>
            <a:ext cx="763029" cy="4154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alt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TODO</a:t>
            </a:r>
            <a:endParaRPr lang="zh-CN" sz="2700" b="1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8645C405-DB4D-CB34-EA3C-D8667340A49B}"/>
              </a:ext>
            </a:extLst>
          </p:cNvPr>
          <p:cNvSpPr txBox="1"/>
          <p:nvPr/>
        </p:nvSpPr>
        <p:spPr>
          <a:xfrm>
            <a:off x="904870" y="3422886"/>
            <a:ext cx="10464918" cy="25758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dirty="0"/>
              <a:t>然而更多的情况是：要把原材料从厨房外带到厨房里面</a:t>
            </a:r>
            <a:r>
              <a:rPr lang="en-US" altLang="zh-CN" sz="2200" dirty="0"/>
              <a:t>,</a:t>
            </a:r>
            <a:r>
              <a:rPr lang="zh-CN" altLang="en-US" sz="2200" dirty="0"/>
              <a:t>然后才能对这些菜进行处理</a:t>
            </a:r>
            <a:r>
              <a:rPr lang="en-US" altLang="zh-CN" sz="2200" dirty="0"/>
              <a:t>;</a:t>
            </a:r>
          </a:p>
          <a:p>
            <a:pPr>
              <a:lnSpc>
                <a:spcPct val="150000"/>
              </a:lnSpc>
            </a:pPr>
            <a:r>
              <a:rPr lang="zh-CN" altLang="en-US" sz="2200" dirty="0"/>
              <a:t>这样的话就可以使用同一套流程炒菠菜、炒白菜</a:t>
            </a:r>
            <a:r>
              <a:rPr lang="en-US" altLang="zh-CN" sz="2200" dirty="0"/>
              <a:t>,</a:t>
            </a:r>
            <a:r>
              <a:rPr lang="zh-CN" altLang="en-US" sz="2200" dirty="0"/>
              <a:t>甚至是炒从来没见过的某种蔬菜。因为不管是炒什么蔬菜，都可以用</a:t>
            </a:r>
            <a:r>
              <a:rPr lang="zh-CN" altLang="en-US" sz="2200" b="1" dirty="0">
                <a:solidFill>
                  <a:srgbClr val="C00000"/>
                </a:solidFill>
              </a:rPr>
              <a:t>同一套流程来表示</a:t>
            </a:r>
            <a:r>
              <a:rPr lang="zh-CN" altLang="en-US" sz="2200" dirty="0"/>
              <a:t>（放油</a:t>
            </a:r>
            <a:r>
              <a:rPr lang="en-US" altLang="zh-CN" sz="2200" dirty="0"/>
              <a:t>-&gt;</a:t>
            </a:r>
            <a:r>
              <a:rPr lang="zh-CN" altLang="en-US" sz="2200" dirty="0"/>
              <a:t>下蔬菜</a:t>
            </a:r>
            <a:r>
              <a:rPr lang="en-US" altLang="zh-CN" sz="2200" dirty="0"/>
              <a:t>-&gt;</a:t>
            </a:r>
            <a:r>
              <a:rPr lang="zh-CN" altLang="en-US" sz="2200" dirty="0"/>
              <a:t>加盐调味</a:t>
            </a:r>
            <a:r>
              <a:rPr lang="en-US" altLang="zh-CN" sz="2200" dirty="0"/>
              <a:t>-&gt;</a:t>
            </a:r>
            <a:r>
              <a:rPr lang="zh-CN" altLang="en-US" sz="2200" dirty="0"/>
              <a:t>出锅）</a:t>
            </a:r>
            <a:endParaRPr lang="en-US" altLang="zh-CN" sz="2200" dirty="0"/>
          </a:p>
          <a:p>
            <a:pPr>
              <a:lnSpc>
                <a:spcPct val="150000"/>
              </a:lnSpc>
            </a:pPr>
            <a:r>
              <a:rPr lang="zh-CN" altLang="en-US" sz="2200" dirty="0"/>
              <a:t>如果为炒每一种菜都要建立一个独立的食谱</a:t>
            </a:r>
            <a:r>
              <a:rPr lang="en-US" altLang="zh-CN" sz="2200" dirty="0"/>
              <a:t>,</a:t>
            </a:r>
            <a:r>
              <a:rPr lang="zh-CN" altLang="en-US" sz="2200" dirty="0"/>
              <a:t>那就会做很多</a:t>
            </a:r>
            <a:r>
              <a:rPr lang="zh-CN" altLang="en-US" sz="2200" b="1" dirty="0"/>
              <a:t>不必要的重复工作</a:t>
            </a:r>
            <a:r>
              <a:rPr lang="zh-CN" altLang="en-US" sz="2200" dirty="0"/>
              <a:t>。 </a:t>
            </a:r>
            <a:endParaRPr lang="en-US" altLang="zh-CN" sz="2200" dirty="0"/>
          </a:p>
        </p:txBody>
      </p:sp>
    </p:spTree>
    <p:extLst>
      <p:ext uri="{BB962C8B-B14F-4D97-AF65-F5344CB8AC3E}">
        <p14:creationId xmlns:p14="http://schemas.microsoft.com/office/powerpoint/2010/main" val="1422510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/>
          <p:nvPr/>
        </p:nvSpPr>
        <p:spPr>
          <a:xfrm>
            <a:off x="980694" y="846772"/>
            <a:ext cx="1857375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让程序接收输入</a:t>
            </a:r>
          </a:p>
        </p:txBody>
      </p:sp>
      <p:sp>
        <p:nvSpPr>
          <p:cNvPr id="5" name="lesson-title-slot Placeholder Carrier">
            <a:extLst>
              <a:ext uri="{FF2B5EF4-FFF2-40B4-BE49-F238E27FC236}">
                <a16:creationId xmlns:a16="http://schemas.microsoft.com/office/drawing/2014/main" id="{1F1F50F8-16E2-731A-7EC8-0DB8B9649E7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48284" y="1432560"/>
            <a:ext cx="763029" cy="4154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alt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TODO</a:t>
            </a:r>
            <a:endParaRPr lang="zh-CN" sz="2700" b="1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B0A1EEC-5143-AF8C-5FE7-CEA13EAD1EE6}"/>
              </a:ext>
            </a:extLst>
          </p:cNvPr>
          <p:cNvSpPr txBox="1"/>
          <p:nvPr/>
        </p:nvSpPr>
        <p:spPr>
          <a:xfrm>
            <a:off x="911053" y="2251517"/>
            <a:ext cx="10494413" cy="20680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dirty="0"/>
              <a:t>写程序也是这样。就例</a:t>
            </a:r>
            <a:r>
              <a:rPr lang="en-US" altLang="zh-CN" sz="2200" dirty="0"/>
              <a:t>2-3</a:t>
            </a:r>
            <a:r>
              <a:rPr lang="zh-CN" altLang="en-US" sz="2200" dirty="0"/>
              <a:t>的程序而言</a:t>
            </a:r>
            <a:r>
              <a:rPr lang="en-US" altLang="zh-CN" sz="2200" dirty="0"/>
              <a:t>, </a:t>
            </a:r>
            <a:r>
              <a:rPr lang="zh-CN" altLang="en-US" sz="2200" dirty="0"/>
              <a:t>在编写程序时</a:t>
            </a:r>
            <a:r>
              <a:rPr lang="zh-CN" altLang="en-US" sz="2200" b="1" dirty="0"/>
              <a:t>并不知道有多少毫升饮料分给几个人</a:t>
            </a:r>
            <a:r>
              <a:rPr lang="en-US" altLang="zh-CN" sz="2200" dirty="0"/>
              <a:t>,</a:t>
            </a:r>
            <a:r>
              <a:rPr lang="zh-CN" altLang="en-US" sz="2200" dirty="0"/>
              <a:t>那么就</a:t>
            </a:r>
            <a:r>
              <a:rPr lang="zh-CN" altLang="en-US" sz="2200" b="1" dirty="0">
                <a:solidFill>
                  <a:schemeClr val="accent2">
                    <a:lumMod val="75000"/>
                  </a:schemeClr>
                </a:solidFill>
              </a:rPr>
              <a:t>不能直接把</a:t>
            </a:r>
            <a:r>
              <a:rPr lang="en-US" altLang="zh-CN" sz="2200" b="1" dirty="0">
                <a:solidFill>
                  <a:schemeClr val="accent2">
                    <a:lumMod val="75000"/>
                  </a:schemeClr>
                </a:solidFill>
              </a:rPr>
              <a:t>500.0</a:t>
            </a:r>
            <a:r>
              <a:rPr lang="zh-CN" altLang="en-US" sz="2200" b="1" dirty="0">
                <a:solidFill>
                  <a:schemeClr val="accent2">
                    <a:lumMod val="75000"/>
                  </a:schemeClr>
                </a:solidFill>
              </a:rPr>
              <a:t>、</a:t>
            </a:r>
            <a:r>
              <a:rPr lang="en-US" altLang="zh-CN" sz="2200" b="1" dirty="0">
                <a:solidFill>
                  <a:schemeClr val="accent2">
                    <a:lumMod val="75000"/>
                  </a:schemeClr>
                </a:solidFill>
              </a:rPr>
              <a:t>3</a:t>
            </a:r>
            <a:r>
              <a:rPr lang="zh-CN" altLang="en-US" sz="2200" b="1" dirty="0">
                <a:solidFill>
                  <a:schemeClr val="accent2">
                    <a:lumMod val="75000"/>
                  </a:schemeClr>
                </a:solidFill>
              </a:rPr>
              <a:t>这些确定的数字写进程序</a:t>
            </a:r>
            <a:r>
              <a:rPr lang="zh-CN" altLang="en-US" sz="2200" dirty="0"/>
              <a:t>。</a:t>
            </a:r>
            <a:endParaRPr lang="en-US" altLang="zh-CN" sz="2200" dirty="0"/>
          </a:p>
          <a:p>
            <a:pPr>
              <a:lnSpc>
                <a:spcPct val="150000"/>
              </a:lnSpc>
            </a:pPr>
            <a:r>
              <a:rPr lang="zh-CN" altLang="en-US" sz="2200" dirty="0"/>
              <a:t>最好的方法是在</a:t>
            </a:r>
            <a:r>
              <a:rPr lang="zh-CN" altLang="en-US" sz="2200" b="1" dirty="0">
                <a:highlight>
                  <a:srgbClr val="FFFF00"/>
                </a:highlight>
              </a:rPr>
              <a:t>运行程序的时候告诉</a:t>
            </a:r>
            <a:r>
              <a:rPr lang="zh-CN" altLang="en-US" sz="2200" b="1" dirty="0"/>
              <a:t>程序这两个数字</a:t>
            </a:r>
            <a:r>
              <a:rPr lang="en-US" altLang="zh-CN" sz="2200" dirty="0"/>
              <a:t>,</a:t>
            </a:r>
            <a:r>
              <a:rPr lang="zh-CN" altLang="en-US" sz="2200" dirty="0"/>
              <a:t>程序可以返回答案。为了达成这个目的</a:t>
            </a:r>
            <a:r>
              <a:rPr lang="en-US" altLang="zh-CN" sz="2200" dirty="0"/>
              <a:t>,</a:t>
            </a:r>
            <a:r>
              <a:rPr lang="zh-CN" altLang="en-US" sz="2200" dirty="0"/>
              <a:t>必须让程序</a:t>
            </a:r>
            <a:r>
              <a:rPr lang="zh-CN" altLang="en-US" sz="2200" b="1" dirty="0"/>
              <a:t>接受输入</a:t>
            </a:r>
            <a:r>
              <a:rPr lang="en-US" altLang="zh-CN" sz="2200" dirty="0"/>
              <a:t>,</a:t>
            </a:r>
            <a:r>
              <a:rPr lang="zh-CN" altLang="en-US" sz="2200" dirty="0"/>
              <a:t>并让程序能够</a:t>
            </a:r>
            <a:r>
              <a:rPr lang="zh-CN" altLang="en-US" sz="2200" b="1" dirty="0"/>
              <a:t>处理</a:t>
            </a:r>
            <a:r>
              <a:rPr lang="zh-CN" altLang="en-US" sz="2200" dirty="0"/>
              <a:t>这些输入。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7346E7F-FD6D-4C81-65E5-F844150BC5B7}"/>
              </a:ext>
            </a:extLst>
          </p:cNvPr>
          <p:cNvSpPr txBox="1"/>
          <p:nvPr/>
        </p:nvSpPr>
        <p:spPr>
          <a:xfrm>
            <a:off x="4723043" y="5288225"/>
            <a:ext cx="4425417" cy="4623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b="1" dirty="0">
                <a:latin typeface="Arial" panose="020B0604020202020204" pitchFamily="34" charset="0"/>
              </a:rPr>
              <a:t>接下来</a:t>
            </a:r>
            <a:r>
              <a:rPr kumimoji="0" lang="zh-C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看个例子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6640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>
            <a:spLocks noGrp="1"/>
          </p:cNvSpPr>
          <p:nvPr>
            <p:ph type="title"/>
          </p:nvPr>
        </p:nvSpPr>
        <p:spPr>
          <a:xfrm>
            <a:off x="748284" y="1432560"/>
            <a:ext cx="2769989" cy="4154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程序</a:t>
            </a:r>
            <a:r>
              <a:rPr lang="zh-CN" altLang="en-US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需要</a:t>
            </a:r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重写吗？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857375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让程序接收输入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1070" y="2306003"/>
            <a:ext cx="10993394" cy="765349"/>
            <a:chOff x="941070" y="2338388"/>
            <a:chExt cx="10993394" cy="765349"/>
          </a:xfrm>
        </p:grpSpPr>
        <p:sp>
          <p:nvSpPr>
            <p:cNvPr id="8" name="TextBox 8"/>
            <p:cNvSpPr txBox="1"/>
            <p:nvPr/>
          </p:nvSpPr>
          <p:spPr>
            <a:xfrm>
              <a:off x="941070" y="2338388"/>
              <a:ext cx="698944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班里准备给同学发苹果，想请程序帮忙算采购总数。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41070" y="2757488"/>
              <a:ext cx="10993394" cy="3462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altLang="en-US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不过每天班</a:t>
              </a:r>
              <a:r>
                <a:rPr lang="zh-CN" altLang="en-US" sz="2250" dirty="0">
                  <a:solidFill>
                    <a:schemeClr val="dk1"/>
                  </a:solidFill>
                </a:rPr>
                <a:t>里的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人数</a:t>
              </a:r>
              <a:r>
                <a:rPr lang="zh-CN" altLang="en-US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可能不一样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，每人分到的数量也会变。</a:t>
              </a:r>
              <a:r>
                <a:rPr lang="zh-CN" altLang="en-US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但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计算方法要跟着变吗？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226058" y="3590925"/>
            <a:ext cx="9237116" cy="959168"/>
            <a:chOff x="1226058" y="3590925"/>
            <a:chExt cx="9237116" cy="959168"/>
          </a:xfrm>
        </p:grpSpPr>
        <p:sp>
          <p:nvSpPr>
            <p:cNvPr id="11" name="TextBox 11"/>
            <p:cNvSpPr txBox="1"/>
            <p:nvPr/>
          </p:nvSpPr>
          <p:spPr>
            <a:xfrm>
              <a:off x="1226058" y="3598545"/>
              <a:ext cx="399836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今天：每人 3 个，共 4 人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464808" y="3598545"/>
              <a:ext cx="399836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明天：每人 2 个，共 6 人</a:t>
              </a:r>
            </a:p>
          </p:txBody>
        </p:sp>
        <p:sp>
          <p:nvSpPr>
            <p:cNvPr id="13" name="Line 13"/>
            <p:cNvSpPr/>
            <p:nvPr/>
          </p:nvSpPr>
          <p:spPr>
            <a:xfrm>
              <a:off x="5905500" y="3590925"/>
              <a:ext cx="9525" cy="809625"/>
            </a:xfrm>
            <a:custGeom>
              <a:avLst/>
              <a:gdLst/>
              <a:ahLst/>
              <a:cxnLst/>
              <a:rect l="l" t="t" r="r" b="b"/>
              <a:pathLst>
                <a:path w="9525" h="809625">
                  <a:moveTo>
                    <a:pt x="0" y="0"/>
                  </a:moveTo>
                  <a:lnTo>
                    <a:pt x="0" y="809625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226820" y="4110038"/>
              <a:ext cx="215827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 × 4 = 12 个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465570" y="4110038"/>
              <a:ext cx="215827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 × 6 = 12 个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41070" y="5056195"/>
            <a:ext cx="10298430" cy="989186"/>
            <a:chOff x="941070" y="4962525"/>
            <a:chExt cx="10298430" cy="989186"/>
          </a:xfrm>
        </p:grpSpPr>
        <p:sp>
          <p:nvSpPr>
            <p:cNvPr id="17" name="Line 17"/>
            <p:cNvSpPr/>
            <p:nvPr/>
          </p:nvSpPr>
          <p:spPr>
            <a:xfrm>
              <a:off x="952500" y="4962525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41070" y="5157788"/>
              <a:ext cx="8322791" cy="3462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规则一直是“每人几个 × 有几个人”。我们只</a:t>
              </a:r>
              <a:r>
                <a:rPr lang="zh-CN" altLang="en-US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需要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换</a:t>
              </a:r>
              <a:r>
                <a:rPr lang="zh-CN" altLang="en-US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一个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数字</a:t>
              </a:r>
              <a:r>
                <a:rPr lang="zh-CN" altLang="en-US" sz="2250" dirty="0">
                  <a:solidFill>
                    <a:schemeClr val="dk1"/>
                  </a:solidFill>
                </a:rPr>
                <a:t>。</a:t>
              </a:r>
              <a:endParaRPr lang="zh-CN" sz="225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941070" y="5605462"/>
              <a:ext cx="8584081" cy="3462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这节课，就</a:t>
              </a:r>
              <a:r>
                <a:rPr lang="zh-CN" altLang="en-US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讲解如何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让</a:t>
              </a:r>
              <a:r>
                <a:rPr lang="zh-CN" altLang="zh-CN" sz="2250" b="1" dirty="0">
                  <a:latin typeface="Arial" panose="020B0604020202020204" pitchFamily="34" charset="0"/>
                </a:rPr>
                <a:t>用户可以</a:t>
              </a:r>
              <a:r>
                <a:rPr lang="zh-CN" altLang="zh-CN" sz="225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输入自己的数据</a:t>
              </a:r>
              <a:r>
                <a:rPr lang="zh-CN" altLang="zh-CN" sz="2250" b="1" dirty="0">
                  <a:latin typeface="Arial" panose="020B0604020202020204" pitchFamily="34" charset="0"/>
                </a:rPr>
                <a:t>，程序自动计算！</a:t>
              </a:r>
              <a:endParaRPr lang="zh-CN" sz="225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>
            <a:spLocks noGrp="1"/>
          </p:cNvSpPr>
          <p:nvPr>
            <p:ph type="title"/>
          </p:nvPr>
        </p:nvSpPr>
        <p:spPr>
          <a:xfrm>
            <a:off x="748284" y="1432560"/>
            <a:ext cx="3914533" cy="4154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altLang="en-US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每次都</a:t>
            </a:r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改一次数字</a:t>
            </a:r>
            <a:r>
              <a:rPr lang="zh-CN" altLang="en-US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可以吗</a:t>
            </a:r>
            <a:endParaRPr lang="zh-CN" sz="2700" b="1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332357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原来的办法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933450" y="2390775"/>
            <a:ext cx="2545492" cy="1620470"/>
            <a:chOff x="933450" y="2390775"/>
            <a:chExt cx="2545492" cy="1620470"/>
          </a:xfrm>
        </p:grpSpPr>
        <p:sp>
          <p:nvSpPr>
            <p:cNvPr id="8" name="Line 8"/>
            <p:cNvSpPr/>
            <p:nvPr/>
          </p:nvSpPr>
          <p:spPr>
            <a:xfrm>
              <a:off x="933450" y="2390775"/>
              <a:ext cx="9525" cy="1581150"/>
            </a:xfrm>
            <a:custGeom>
              <a:avLst/>
              <a:gdLst/>
              <a:ahLst/>
              <a:cxnLst/>
              <a:rect l="l" t="t" r="r" b="b"/>
              <a:pathLst>
                <a:path w="9525" h="1581150">
                  <a:moveTo>
                    <a:pt x="0" y="0"/>
                  </a:moveTo>
                  <a:lnTo>
                    <a:pt x="0" y="1581150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151382" y="2449830"/>
              <a:ext cx="157619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t = 3;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51382" y="2887980"/>
              <a:ext cx="157619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n = 4;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51382" y="3326130"/>
              <a:ext cx="219814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t * n;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51382" y="3688080"/>
              <a:ext cx="2327560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数字已经</a:t>
              </a:r>
              <a:r>
                <a:rPr lang="zh-CN" altLang="en-US" sz="21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写死</a:t>
              </a:r>
              <a:r>
                <a:rPr lang="zh-CN" sz="21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里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856095" y="2452688"/>
            <a:ext cx="2976086" cy="1335405"/>
            <a:chOff x="6856095" y="2452688"/>
            <a:chExt cx="2976086" cy="1335405"/>
          </a:xfrm>
        </p:grpSpPr>
        <p:sp>
          <p:nvSpPr>
            <p:cNvPr id="14" name="TextBox 14"/>
            <p:cNvSpPr txBox="1"/>
            <p:nvPr/>
          </p:nvSpPr>
          <p:spPr>
            <a:xfrm>
              <a:off x="6856095" y="2452688"/>
              <a:ext cx="297608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明天要换成 2 和 6。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856095" y="2900362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得修改源代码，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856095" y="3348038"/>
              <a:ext cx="24460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再编译、再运行。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41070" y="4676775"/>
            <a:ext cx="10298430" cy="1447228"/>
            <a:chOff x="941070" y="4676775"/>
            <a:chExt cx="10298430" cy="1447228"/>
          </a:xfrm>
        </p:grpSpPr>
        <p:sp>
          <p:nvSpPr>
            <p:cNvPr id="18" name="Line 18"/>
            <p:cNvSpPr/>
            <p:nvPr/>
          </p:nvSpPr>
          <p:spPr>
            <a:xfrm>
              <a:off x="952500" y="4676775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941070" y="4872038"/>
              <a:ext cx="5770811" cy="6924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altLang="en-US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如果用户想计算别的数，每次都要改代码吗。</a:t>
              </a:r>
            </a:p>
            <a:p>
              <a:pPr algn="l"/>
              <a:endParaRPr lang="zh-CN" sz="225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941070" y="5310188"/>
              <a:ext cx="78981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更合适的做法是：程序运行起来后，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再告诉它这次的数字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942594" y="5742622"/>
              <a:ext cx="553250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计算规则可以保留，接收数据的方式需要改变。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>
            <a:spLocks noGrp="1"/>
          </p:cNvSpPr>
          <p:nvPr>
            <p:ph type="title"/>
          </p:nvPr>
        </p:nvSpPr>
        <p:spPr>
          <a:xfrm>
            <a:off x="748284" y="1432560"/>
            <a:ext cx="5843016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规则留在程序里，数字在运行时提供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2119884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输入怎样参与计算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79170" y="2471738"/>
            <a:ext cx="2383917" cy="1794891"/>
            <a:chOff x="979170" y="2471738"/>
            <a:chExt cx="2383917" cy="1794891"/>
          </a:xfrm>
        </p:grpSpPr>
        <p:sp>
          <p:nvSpPr>
            <p:cNvPr id="8" name="TextBox 8"/>
            <p:cNvSpPr txBox="1"/>
            <p:nvPr/>
          </p:nvSpPr>
          <p:spPr>
            <a:xfrm>
              <a:off x="979170" y="2471738"/>
              <a:ext cx="2308324" cy="3462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altLang="en-US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希望通过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键盘输入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124712" y="3145155"/>
              <a:ext cx="836219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6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3 4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80694" y="3885248"/>
              <a:ext cx="238239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告诉程序这次的数据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3529584" y="2828925"/>
            <a:ext cx="3942093" cy="1009650"/>
            <a:chOff x="3529584" y="2828925"/>
            <a:chExt cx="3942093" cy="1009650"/>
          </a:xfrm>
        </p:grpSpPr>
        <p:sp>
          <p:nvSpPr>
            <p:cNvPr id="12" name="TextBox 12"/>
            <p:cNvSpPr txBox="1"/>
            <p:nvPr/>
          </p:nvSpPr>
          <p:spPr>
            <a:xfrm>
              <a:off x="3529584" y="3108960"/>
              <a:ext cx="22734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→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4210050" y="2828925"/>
              <a:ext cx="2762250" cy="1009650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4493895" y="2976562"/>
              <a:ext cx="199167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 = 3，n = 4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4741545" y="3395662"/>
              <a:ext cx="162820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计算 t * n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244334" y="3108960"/>
              <a:ext cx="22734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→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8113395" y="2471738"/>
            <a:ext cx="1858899" cy="1794891"/>
            <a:chOff x="8113395" y="2471738"/>
            <a:chExt cx="1858899" cy="1794891"/>
          </a:xfrm>
        </p:grpSpPr>
        <p:sp>
          <p:nvSpPr>
            <p:cNvPr id="18" name="TextBox 18"/>
            <p:cNvSpPr txBox="1"/>
            <p:nvPr/>
          </p:nvSpPr>
          <p:spPr>
            <a:xfrm>
              <a:off x="8113395" y="247173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屏幕输出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8687562" y="3145155"/>
              <a:ext cx="569671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6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12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114919" y="3885248"/>
              <a:ext cx="18573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给出这次的答案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952500" y="4914900"/>
            <a:ext cx="10287000" cy="1170449"/>
            <a:chOff x="952500" y="4914900"/>
            <a:chExt cx="10287000" cy="1170449"/>
          </a:xfrm>
        </p:grpSpPr>
        <p:sp>
          <p:nvSpPr>
            <p:cNvPr id="22" name="Line 22"/>
            <p:cNvSpPr/>
            <p:nvPr/>
          </p:nvSpPr>
          <p:spPr>
            <a:xfrm>
              <a:off x="952500" y="4914900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036079" y="5037946"/>
              <a:ext cx="8470267" cy="10474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0" lang="zh-CN" altLang="en-US" sz="2400" b="1" i="0" u="none" strike="noStrike" cap="none" normalizeH="0" baseline="0" dirty="0">
                  <a:ln>
                    <a:noFill/>
                  </a:ln>
                  <a:effectLst/>
                  <a:latin typeface="Consolas" panose="020B0609020204030204" pitchFamily="49" charset="0"/>
                </a:rPr>
                <a:t>在 </a:t>
              </a:r>
              <a:r>
                <a:rPr kumimoji="0" lang="en-US" altLang="zh-CN" sz="2400" b="1" i="0" u="none" strike="noStrike" cap="none" normalizeH="0" baseline="0" dirty="0">
                  <a:ln>
                    <a:noFill/>
                  </a:ln>
                  <a:effectLst/>
                  <a:latin typeface="Consolas" panose="020B0609020204030204" pitchFamily="49" charset="0"/>
                </a:rPr>
                <a:t>C++ </a:t>
              </a:r>
              <a:r>
                <a:rPr kumimoji="0" lang="zh-CN" altLang="en-US" sz="2400" b="1" i="0" u="none" strike="noStrike" cap="none" normalizeH="0" baseline="0" dirty="0">
                  <a:ln>
                    <a:noFill/>
                  </a:ln>
                  <a:effectLst/>
                  <a:latin typeface="Consolas" panose="020B0609020204030204" pitchFamily="49" charset="0"/>
                </a:rPr>
                <a:t>中 </a:t>
              </a:r>
              <a:r>
                <a:rPr kumimoji="0" lang="zh-CN" altLang="zh-CN" sz="2400" b="1" i="0" u="none" strike="noStrike" cap="none" normalizeH="0" baseline="0" dirty="0">
                  <a:ln>
                    <a:noFill/>
                  </a:ln>
                  <a:solidFill>
                    <a:srgbClr val="FF0000"/>
                  </a:solidFill>
                  <a:effectLst/>
                  <a:latin typeface="Consolas" panose="020B0609020204030204" pitchFamily="49" charset="0"/>
                </a:rPr>
                <a:t>cin</a:t>
              </a:r>
              <a:r>
                <a:rPr kumimoji="0" lang="zh-CN" altLang="zh-CN" sz="2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onsolas" panose="020B0609020204030204" pitchFamily="49" charset="0"/>
                </a:rPr>
                <a:t> 的作用：</a:t>
              </a:r>
              <a:r>
                <a:rPr kumimoji="0" lang="zh-CN" altLang="zh-CN" sz="2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highlight>
                    <a:srgbClr val="FFFF00"/>
                  </a:highlight>
                  <a:latin typeface="Consolas" panose="020B0609020204030204" pitchFamily="49" charset="0"/>
                </a:rPr>
                <a:t>让用户输入数据，然后存入变量中。</a:t>
              </a:r>
            </a:p>
            <a:p>
              <a:pPr marL="0" marR="0" lvl="0" indent="0" algn="l" defTabSz="914400" rtl="0" eaLnBrk="0" fontAlgn="base" latinLnBrk="0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2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onsolas" panose="020B0609020204030204" pitchFamily="49" charset="0"/>
                </a:rPr>
                <a:t>cin = "console input"（控制台输入）</a:t>
              </a:r>
              <a:endParaRPr kumimoji="0" lang="en-US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>
            <a:spLocks noGrp="1"/>
          </p:cNvSpPr>
          <p:nvPr>
            <p:ph type="title"/>
          </p:nvPr>
        </p:nvSpPr>
        <p:spPr>
          <a:xfrm>
            <a:off x="748284" y="1432560"/>
            <a:ext cx="2494273" cy="4154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altLang="zh-CN" sz="2700" b="1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cin</a:t>
            </a:r>
            <a:r>
              <a:rPr lang="en-US" alt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</a:t>
            </a:r>
            <a:r>
              <a:rPr lang="zh-CN" altLang="en-US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的语法格式</a:t>
            </a:r>
            <a:endParaRPr lang="zh-CN" sz="2700" b="1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122350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认识 cin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34212" y="2392680"/>
            <a:ext cx="3411190" cy="553998"/>
            <a:chOff x="934212" y="2392680"/>
            <a:chExt cx="3411190" cy="553998"/>
          </a:xfrm>
        </p:grpSpPr>
        <p:sp>
          <p:nvSpPr>
            <p:cNvPr id="8" name="TextBox 8"/>
            <p:cNvSpPr txBox="1"/>
            <p:nvPr/>
          </p:nvSpPr>
          <p:spPr>
            <a:xfrm>
              <a:off x="934212" y="2392680"/>
              <a:ext cx="3411190" cy="55399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kumimoji="0" lang="zh-CN" altLang="zh-CN" sz="3600" b="1" i="0" u="none" strike="noStrike" cap="none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highlight>
                    <a:srgbClr val="FFFF00"/>
                  </a:highlight>
                  <a:latin typeface="Consolas" panose="020B0609020204030204" pitchFamily="49" charset="0"/>
                </a:rPr>
                <a:t>cin &gt;&gt; 变量名;</a:t>
              </a:r>
              <a:endParaRPr lang="zh-CN" sz="36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41070" y="3395662"/>
            <a:ext cx="10531729" cy="1260649"/>
            <a:chOff x="941070" y="3395662"/>
            <a:chExt cx="10531729" cy="1260649"/>
          </a:xfrm>
        </p:grpSpPr>
        <p:sp>
          <p:nvSpPr>
            <p:cNvPr id="10" name="TextBox 10"/>
            <p:cNvSpPr txBox="1"/>
            <p:nvPr/>
          </p:nvSpPr>
          <p:spPr>
            <a:xfrm>
              <a:off x="941070" y="3395662"/>
              <a:ext cx="6593152" cy="3462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cin：C++ 的输入</a:t>
              </a:r>
              <a:r>
                <a:rPr lang="zh-CN" altLang="en-US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工具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。用它读取键盘提供的数据。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41070" y="3852862"/>
              <a:ext cx="641394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&gt;&gt;：这里是提取运算符，从输入中取出一个值。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41070" y="4310062"/>
              <a:ext cx="10531729" cy="3462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altLang="en-US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变量名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：接收这个值的变量。</a:t>
              </a:r>
              <a:r>
                <a:rPr lang="zh-CN" altLang="en-US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假设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 3，成功读取后，</a:t>
              </a:r>
              <a:r>
                <a:rPr lang="zh-CN" altLang="en-US" sz="2250" dirty="0">
                  <a:solidFill>
                    <a:schemeClr val="dk1"/>
                  </a:solidFill>
                </a:rPr>
                <a:t>这个变量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中就保存 3。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43356" y="5133975"/>
            <a:ext cx="10305288" cy="792972"/>
            <a:chOff x="934212" y="5124450"/>
            <a:chExt cx="10305288" cy="792972"/>
          </a:xfrm>
        </p:grpSpPr>
        <p:sp>
          <p:nvSpPr>
            <p:cNvPr id="14" name="Line 14"/>
            <p:cNvSpPr/>
            <p:nvPr/>
          </p:nvSpPr>
          <p:spPr>
            <a:xfrm>
              <a:off x="952500" y="5124450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34212" y="5571173"/>
              <a:ext cx="6117059" cy="3462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记忆时可以把 &gt;&gt; 想成指向接收位置的</a:t>
              </a:r>
              <a:r>
                <a:rPr lang="zh-CN" altLang="en-US" sz="2250" dirty="0">
                  <a:solidFill>
                    <a:schemeClr val="dk1"/>
                  </a:solidFill>
                </a:rPr>
                <a:t>传送带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>
            <a:spLocks noGrp="1"/>
          </p:cNvSpPr>
          <p:nvPr>
            <p:ph type="title"/>
          </p:nvPr>
        </p:nvSpPr>
        <p:spPr>
          <a:xfrm>
            <a:off x="748284" y="1432560"/>
            <a:ext cx="2685030" cy="4154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altLang="en-US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使用 </a:t>
            </a:r>
            <a:r>
              <a:rPr lang="en-US" altLang="zh-CN" sz="2700" b="1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cin</a:t>
            </a:r>
            <a:r>
              <a:rPr lang="en-US" alt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</a:t>
            </a:r>
            <a:r>
              <a:rPr lang="zh-CN" altLang="en-US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的示例</a:t>
            </a:r>
            <a:endParaRPr lang="zh-CN" sz="2700" b="1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857375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读取的前后顺序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036320" y="2414588"/>
            <a:ext cx="7836980" cy="440055"/>
            <a:chOff x="1036320" y="2414588"/>
            <a:chExt cx="7836980" cy="440055"/>
          </a:xfrm>
        </p:grpSpPr>
        <p:sp>
          <p:nvSpPr>
            <p:cNvPr id="8" name="TextBox 8"/>
            <p:cNvSpPr txBox="1"/>
            <p:nvPr/>
          </p:nvSpPr>
          <p:spPr>
            <a:xfrm>
              <a:off x="1036320" y="2414588"/>
              <a:ext cx="102241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t;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4579620" y="2414588"/>
              <a:ext cx="429368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准备一个能保存整数的变量 t。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52500" y="3238500"/>
            <a:ext cx="10287000" cy="663893"/>
            <a:chOff x="952500" y="3238500"/>
            <a:chExt cx="10287000" cy="663893"/>
          </a:xfrm>
        </p:grpSpPr>
        <p:sp>
          <p:nvSpPr>
            <p:cNvPr id="11" name="Line 11"/>
            <p:cNvSpPr/>
            <p:nvPr/>
          </p:nvSpPr>
          <p:spPr>
            <a:xfrm>
              <a:off x="952500" y="3238500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36320" y="3462338"/>
              <a:ext cx="152219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 &gt;&gt; t;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4579620" y="3462338"/>
              <a:ext cx="459657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读取输入，把读到的整数存进 t。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52500" y="4286250"/>
            <a:ext cx="10287000" cy="663893"/>
            <a:chOff x="952500" y="4286250"/>
            <a:chExt cx="10287000" cy="663893"/>
          </a:xfrm>
        </p:grpSpPr>
        <p:sp>
          <p:nvSpPr>
            <p:cNvPr id="15" name="Line 15"/>
            <p:cNvSpPr/>
            <p:nvPr/>
          </p:nvSpPr>
          <p:spPr>
            <a:xfrm>
              <a:off x="952500" y="4286250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036320" y="4510088"/>
              <a:ext cx="168878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t;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4579620" y="4510088"/>
              <a:ext cx="517207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成功读取后，才能使用这次输入的值。</a:t>
              </a:r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756409" y="5652318"/>
            <a:ext cx="9159559" cy="3693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想要通过 </a:t>
            </a:r>
            <a:r>
              <a:rPr kumimoji="0" lang="en-US" altLang="zh-CN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cin</a:t>
            </a:r>
            <a:r>
              <a:rPr kumimoji="0" lang="en-US" altLang="zh-CN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接收数据必须要提前准备好变量来存放输入的数据。</a:t>
            </a:r>
            <a:endParaRPr kumimoji="0" lang="en-US" altLang="zh-CN" sz="2400" b="1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latin typeface="Consolas" panose="020B0609020204030204" pitchFamily="49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>
            <a:spLocks noGrp="1"/>
          </p:cNvSpPr>
          <p:nvPr>
            <p:ph type="title"/>
          </p:nvPr>
        </p:nvSpPr>
        <p:spPr>
          <a:xfrm>
            <a:off x="748284" y="1432560"/>
            <a:ext cx="5539978" cy="4154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altLang="en-US" b="1" dirty="0">
                <a:solidFill>
                  <a:schemeClr val="accent1"/>
                </a:solidFill>
              </a:rPr>
              <a:t>小</a:t>
            </a:r>
            <a:r>
              <a:rPr lang="zh-CN" altLang="en-US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任务：</a:t>
            </a:r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输入什么，就把它显示出来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2382393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运行第一个输入程序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933450" y="2324100"/>
            <a:ext cx="3970934" cy="3108198"/>
            <a:chOff x="933450" y="2324100"/>
            <a:chExt cx="3970934" cy="3108198"/>
          </a:xfrm>
        </p:grpSpPr>
        <p:sp>
          <p:nvSpPr>
            <p:cNvPr id="8" name="Line 8"/>
            <p:cNvSpPr/>
            <p:nvPr/>
          </p:nvSpPr>
          <p:spPr>
            <a:xfrm>
              <a:off x="933450" y="2324100"/>
              <a:ext cx="9525" cy="3057525"/>
            </a:xfrm>
            <a:custGeom>
              <a:avLst/>
              <a:gdLst/>
              <a:ahLst/>
              <a:cxnLst/>
              <a:rect l="l" t="t" r="r" b="b"/>
              <a:pathLst>
                <a:path w="9525" h="3057525">
                  <a:moveTo>
                    <a:pt x="0" y="0"/>
                  </a:moveTo>
                  <a:lnTo>
                    <a:pt x="0" y="3057525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151382" y="2354580"/>
              <a:ext cx="297557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 &lt;iostream&gt;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51382" y="2735580"/>
              <a:ext cx="313105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using namespace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std;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51382" y="3116580"/>
              <a:ext cx="188716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main() {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51382" y="3497580"/>
              <a:ext cx="188716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num;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51382" y="3878580"/>
              <a:ext cx="235362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cin &gt;&gt; num;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51382" y="4259580"/>
              <a:ext cx="375300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cout &lt;&lt; num &lt;&lt; endl;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151382" y="4640580"/>
              <a:ext cx="204265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return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0;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151382" y="5021580"/>
              <a:ext cx="1768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161020" y="2528888"/>
            <a:ext cx="2839784" cy="2561316"/>
            <a:chOff x="8161020" y="2528888"/>
            <a:chExt cx="2839784" cy="2561316"/>
          </a:xfrm>
        </p:grpSpPr>
        <p:sp>
          <p:nvSpPr>
            <p:cNvPr id="18" name="TextBox 18"/>
            <p:cNvSpPr txBox="1"/>
            <p:nvPr/>
          </p:nvSpPr>
          <p:spPr>
            <a:xfrm>
              <a:off x="8161020" y="2528888"/>
              <a:ext cx="15373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第一次运行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8161020" y="2947988"/>
              <a:ext cx="250659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 7，输出 7。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161020" y="384333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重新运行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8161020" y="4262438"/>
              <a:ext cx="283978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 -2，输出 -2。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162544" y="4790122"/>
              <a:ext cx="2750753" cy="30008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代码不需要</a:t>
              </a:r>
              <a:r>
                <a:rPr lang="zh-CN" alt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每次都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修改。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588628" y="5826252"/>
            <a:ext cx="7949292" cy="346249"/>
            <a:chOff x="941070" y="5786438"/>
            <a:chExt cx="7949292" cy="346249"/>
          </a:xfrm>
        </p:grpSpPr>
        <p:sp>
          <p:nvSpPr>
            <p:cNvPr id="24" name="TextBox 24"/>
            <p:cNvSpPr txBox="1"/>
            <p:nvPr/>
          </p:nvSpPr>
          <p:spPr>
            <a:xfrm>
              <a:off x="941070" y="5786438"/>
              <a:ext cx="7949292" cy="3462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这里输入一个 整数。把“能读进来、能显示”这件</a:t>
              </a:r>
              <a:r>
                <a:rPr lang="zh-CN" altLang="en-US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任务</a:t>
              </a:r>
              <a:r>
                <a:rPr lang="zh-CN" altLang="en-US" sz="2250" dirty="0">
                  <a:solidFill>
                    <a:schemeClr val="dk1"/>
                  </a:solidFill>
                </a:rPr>
                <a:t>搞定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>
            <a:spLocks noGrp="1"/>
          </p:cNvSpPr>
          <p:nvPr>
            <p:ph type="title"/>
          </p:nvPr>
        </p:nvSpPr>
        <p:spPr>
          <a:xfrm>
            <a:off x="748284" y="1432560"/>
            <a:ext cx="1731243" cy="4154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altLang="en-US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运行试试看</a:t>
            </a:r>
            <a:endParaRPr lang="zh-CN" sz="2700" b="1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2119884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在控制台里试一试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1070" y="2366962"/>
            <a:ext cx="9616905" cy="784399"/>
            <a:chOff x="941070" y="2366962"/>
            <a:chExt cx="9616905" cy="784399"/>
          </a:xfrm>
        </p:grpSpPr>
        <p:sp>
          <p:nvSpPr>
            <p:cNvPr id="8" name="TextBox 8"/>
            <p:cNvSpPr txBox="1"/>
            <p:nvPr/>
          </p:nvSpPr>
          <p:spPr>
            <a:xfrm>
              <a:off x="941070" y="2366962"/>
              <a:ext cx="9616905" cy="34624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运行后</a:t>
              </a:r>
              <a:r>
                <a:rPr lang="zh-CN" altLang="en-US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发现程序没有结果？只有一个黑框框是怎么回事呢？</a:t>
              </a:r>
              <a:endParaRPr lang="zh-CN" sz="225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41070" y="2805112"/>
              <a:ext cx="7877156" cy="3462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altLang="en-US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因为程序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还没收到你要给它的整数。</a:t>
              </a:r>
              <a:r>
                <a:rPr lang="zh-CN" altLang="en-US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我们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 7，再按回车。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57275" y="3676650"/>
            <a:ext cx="2133600" cy="1438275"/>
            <a:chOff x="1057275" y="3676650"/>
            <a:chExt cx="2133600" cy="1438275"/>
          </a:xfrm>
        </p:grpSpPr>
        <p:sp>
          <p:nvSpPr>
            <p:cNvPr id="11" name="Rectangle 11"/>
            <p:cNvSpPr/>
            <p:nvPr/>
          </p:nvSpPr>
          <p:spPr>
            <a:xfrm>
              <a:off x="1057275" y="3676650"/>
              <a:ext cx="2133600" cy="1438275"/>
            </a:xfrm>
            <a:prstGeom prst="rect">
              <a:avLst/>
            </a:prstGeom>
            <a:solidFill>
              <a:schemeClr val="lt2"/>
            </a:solidFill>
            <a:ln w="9525">
              <a:solidFill>
                <a:schemeClr val="accent6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367409" y="3880485"/>
              <a:ext cx="22734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7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367409" y="4471035"/>
              <a:ext cx="22734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7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3789045" y="3871912"/>
            <a:ext cx="5959602" cy="1370692"/>
            <a:chOff x="3789045" y="3871912"/>
            <a:chExt cx="5959602" cy="1370692"/>
          </a:xfrm>
        </p:grpSpPr>
        <p:sp>
          <p:nvSpPr>
            <p:cNvPr id="15" name="TextBox 15"/>
            <p:cNvSpPr txBox="1"/>
            <p:nvPr/>
          </p:nvSpPr>
          <p:spPr>
            <a:xfrm>
              <a:off x="3789045" y="3871912"/>
              <a:ext cx="580815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上面这个 7：终端显示了你敲进去的内容。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3789045" y="4462462"/>
              <a:ext cx="595960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下面这个 7：cout 输出了变量 num 的值。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3790569" y="4942522"/>
              <a:ext cx="3751027" cy="30008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alt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虽然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两行长得相同，来源却不同。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41070" y="5581650"/>
            <a:ext cx="10298430" cy="512937"/>
            <a:chOff x="941070" y="5581650"/>
            <a:chExt cx="10298430" cy="512937"/>
          </a:xfrm>
        </p:grpSpPr>
        <p:sp>
          <p:nvSpPr>
            <p:cNvPr id="19" name="Line 19"/>
            <p:cNvSpPr/>
            <p:nvPr/>
          </p:nvSpPr>
          <p:spPr>
            <a:xfrm>
              <a:off x="952500" y="5581650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41070" y="5748338"/>
              <a:ext cx="7819448" cy="3462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本程序只读</a:t>
              </a:r>
              <a:r>
                <a:rPr lang="zh-CN" altLang="en-US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取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一次。想再试别的整数，就重新运行一次程序。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>
            <a:spLocks noGrp="1"/>
          </p:cNvSpPr>
          <p:nvPr>
            <p:ph type="title"/>
          </p:nvPr>
        </p:nvSpPr>
        <p:spPr>
          <a:xfrm>
            <a:off x="748284" y="1432560"/>
            <a:ext cx="2769989" cy="4154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altLang="en-US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连续输入多个变量</a:t>
            </a:r>
            <a:endParaRPr lang="zh-CN" sz="2700" b="1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00274" cy="30008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alt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链式写法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952500" y="2356042"/>
            <a:ext cx="10287000" cy="565324"/>
            <a:chOff x="952500" y="2365567"/>
            <a:chExt cx="10287000" cy="565324"/>
          </a:xfrm>
        </p:grpSpPr>
        <p:sp>
          <p:nvSpPr>
            <p:cNvPr id="11" name="Line 11"/>
            <p:cNvSpPr/>
            <p:nvPr/>
          </p:nvSpPr>
          <p:spPr>
            <a:xfrm>
              <a:off x="952500" y="2921366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52500" y="2365567"/>
              <a:ext cx="7126951" cy="3462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altLang="en-US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与 </a:t>
              </a:r>
              <a:r>
                <a:rPr lang="en-US" altLang="zh-CN" sz="2250" dirty="0" err="1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</a:t>
              </a:r>
              <a:r>
                <a:rPr lang="en-US" alt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zh-CN" altLang="en-US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类似，</a:t>
              </a:r>
              <a:r>
                <a:rPr lang="en-US" altLang="zh-CN" sz="2250" dirty="0" err="1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</a:t>
              </a:r>
              <a:r>
                <a:rPr lang="en-US" alt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zh-CN" altLang="en-US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可以通过多个 </a:t>
              </a:r>
              <a:r>
                <a:rPr lang="en-US" altLang="zh-CN" sz="2250" dirty="0">
                  <a:solidFill>
                    <a:schemeClr val="dk1"/>
                  </a:solidFill>
                </a:rPr>
                <a:t>&gt;&gt; </a:t>
              </a:r>
              <a:r>
                <a:rPr lang="zh-CN" altLang="en-US" sz="2250" dirty="0">
                  <a:solidFill>
                    <a:schemeClr val="dk1"/>
                  </a:solidFill>
                </a:rPr>
                <a:t>进行</a:t>
              </a:r>
              <a:r>
                <a:rPr lang="zh-CN" altLang="en-US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连续输入</a:t>
              </a:r>
              <a:r>
                <a:rPr lang="zh-CN" altLang="en-US" sz="2250" dirty="0">
                  <a:solidFill>
                    <a:schemeClr val="dk1"/>
                  </a:solidFill>
                </a:rPr>
                <a:t>。</a:t>
              </a:r>
              <a:endParaRPr lang="zh-CN" sz="225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id="{F3F2BA31-D0D4-4891-478F-892481B1C1A6}"/>
              </a:ext>
            </a:extLst>
          </p:cNvPr>
          <p:cNvSpPr txBox="1"/>
          <p:nvPr/>
        </p:nvSpPr>
        <p:spPr>
          <a:xfrm>
            <a:off x="915514" y="3345877"/>
            <a:ext cx="60952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200" dirty="0">
                <a:solidFill>
                  <a:srgbClr val="000000"/>
                </a:solidFill>
                <a:latin typeface="Consolas" panose="020B0609020204030204" pitchFamily="49" charset="0"/>
              </a:rPr>
              <a:t>int a, b; </a:t>
            </a:r>
          </a:p>
          <a:p>
            <a:r>
              <a:rPr lang="en-US" altLang="zh-CN" sz="2200" dirty="0" err="1">
                <a:solidFill>
                  <a:srgbClr val="000000"/>
                </a:solidFill>
                <a:latin typeface="Consolas" panose="020B0609020204030204" pitchFamily="49" charset="0"/>
              </a:rPr>
              <a:t>cin</a:t>
            </a:r>
            <a:r>
              <a:rPr lang="en-US" altLang="zh-CN" sz="2200" dirty="0">
                <a:solidFill>
                  <a:srgbClr val="000000"/>
                </a:solidFill>
                <a:latin typeface="Consolas" panose="020B0609020204030204" pitchFamily="49" charset="0"/>
              </a:rPr>
              <a:t> &gt;&gt; a &gt;&gt; b; </a:t>
            </a:r>
            <a:r>
              <a:rPr lang="en-US" altLang="zh-CN" sz="22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200" dirty="0">
                <a:solidFill>
                  <a:srgbClr val="008000"/>
                </a:solidFill>
                <a:latin typeface="Consolas" panose="020B0609020204030204" pitchFamily="49" charset="0"/>
              </a:rPr>
              <a:t>依次输入两个整数 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6F371BE-DFD8-1718-818D-AFA59B85D693}"/>
              </a:ext>
            </a:extLst>
          </p:cNvPr>
          <p:cNvSpPr txBox="1"/>
          <p:nvPr/>
        </p:nvSpPr>
        <p:spPr>
          <a:xfrm>
            <a:off x="915514" y="4693885"/>
            <a:ext cx="9107201" cy="13486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200" dirty="0">
                <a:solidFill>
                  <a:srgbClr val="000000"/>
                </a:solidFill>
                <a:latin typeface="Consolas" panose="020B0609020204030204" pitchFamily="49" charset="0"/>
              </a:rPr>
              <a:t>假设输入 </a:t>
            </a:r>
            <a:r>
              <a:rPr lang="en-US" altLang="zh-CN" sz="2200" dirty="0">
                <a:solidFill>
                  <a:srgbClr val="098658"/>
                </a:solidFill>
                <a:latin typeface="Consolas" panose="020B0609020204030204" pitchFamily="49" charset="0"/>
              </a:rPr>
              <a:t>5</a:t>
            </a:r>
            <a:r>
              <a:rPr lang="en-US" altLang="zh-CN" sz="2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200" dirty="0">
                <a:solidFill>
                  <a:srgbClr val="098658"/>
                </a:solidFill>
                <a:latin typeface="Consolas" panose="020B0609020204030204" pitchFamily="49" charset="0"/>
              </a:rPr>
              <a:t>10</a:t>
            </a:r>
            <a:r>
              <a:rPr lang="zh-CN" altLang="en-US" sz="2200" dirty="0">
                <a:solidFill>
                  <a:srgbClr val="000000"/>
                </a:solidFill>
                <a:latin typeface="Consolas" panose="020B0609020204030204" pitchFamily="49" charset="0"/>
              </a:rPr>
              <a:t>，程序</a:t>
            </a:r>
            <a:r>
              <a:rPr lang="zh-CN" altLang="en-US" sz="2200" b="1" dirty="0">
                <a:solidFill>
                  <a:srgbClr val="0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会按顺序存储</a:t>
            </a:r>
            <a:r>
              <a:rPr lang="zh-CN" altLang="en-US" sz="2200" dirty="0">
                <a:solidFill>
                  <a:srgbClr val="000000"/>
                </a:solidFill>
                <a:latin typeface="Consolas" panose="020B0609020204030204" pitchFamily="49" charset="0"/>
              </a:rPr>
              <a:t>：</a:t>
            </a:r>
            <a:r>
              <a:rPr lang="en-US" altLang="zh-CN" sz="2200" dirty="0">
                <a:solidFill>
                  <a:srgbClr val="000000"/>
                </a:solidFill>
                <a:latin typeface="Consolas" panose="020B0609020204030204" pitchFamily="49" charset="0"/>
              </a:rPr>
              <a:t>a = </a:t>
            </a:r>
            <a:r>
              <a:rPr lang="en-US" altLang="zh-CN" sz="2200" dirty="0">
                <a:solidFill>
                  <a:srgbClr val="098658"/>
                </a:solidFill>
                <a:latin typeface="Consolas" panose="020B0609020204030204" pitchFamily="49" charset="0"/>
              </a:rPr>
              <a:t>5</a:t>
            </a:r>
            <a:r>
              <a:rPr lang="en-US" altLang="zh-CN" sz="2200" dirty="0">
                <a:solidFill>
                  <a:srgbClr val="000000"/>
                </a:solidFill>
                <a:latin typeface="Consolas" panose="020B0609020204030204" pitchFamily="49" charset="0"/>
              </a:rPr>
              <a:t>,b = </a:t>
            </a:r>
            <a:r>
              <a:rPr lang="en-US" altLang="zh-CN" sz="2200" dirty="0">
                <a:solidFill>
                  <a:srgbClr val="098658"/>
                </a:solidFill>
                <a:latin typeface="Consolas" panose="020B0609020204030204" pitchFamily="49" charset="0"/>
              </a:rPr>
              <a:t>10</a:t>
            </a:r>
            <a:r>
              <a:rPr lang="en-US" altLang="zh-CN" sz="2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en-US" altLang="zh-CN" sz="2200" dirty="0" err="1">
                <a:solidFill>
                  <a:srgbClr val="000000"/>
                </a:solidFill>
                <a:latin typeface="Consolas" panose="020B0609020204030204" pitchFamily="49" charset="0"/>
              </a:rPr>
              <a:t>cin</a:t>
            </a:r>
            <a:r>
              <a:rPr lang="en-US" altLang="zh-CN" sz="2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zh-CN" altLang="en-US" sz="2200" dirty="0">
                <a:solidFill>
                  <a:srgbClr val="000000"/>
                </a:solidFill>
                <a:latin typeface="Consolas" panose="020B0609020204030204" pitchFamily="49" charset="0"/>
              </a:rPr>
              <a:t>遇到</a:t>
            </a:r>
            <a:r>
              <a:rPr lang="zh-CN" altLang="en-US" sz="2200" b="1" dirty="0">
                <a:solidFill>
                  <a:srgbClr val="000000"/>
                </a:solidFill>
                <a:latin typeface="Consolas" panose="020B0609020204030204" pitchFamily="49" charset="0"/>
              </a:rPr>
              <a:t>空格或回车就会结束当前变量的输入</a:t>
            </a:r>
            <a:r>
              <a:rPr lang="zh-CN" altLang="en-US" sz="2200" dirty="0">
                <a:solidFill>
                  <a:srgbClr val="000000"/>
                </a:solidFill>
                <a:latin typeface="Consolas" panose="020B0609020204030204" pitchFamily="49" charset="0"/>
              </a:rPr>
              <a:t>，并开始读取下一个变量。</a:t>
            </a:r>
          </a:p>
        </p:txBody>
      </p:sp>
    </p:spTree>
    <p:extLst>
      <p:ext uri="{BB962C8B-B14F-4D97-AF65-F5344CB8AC3E}">
        <p14:creationId xmlns:p14="http://schemas.microsoft.com/office/powerpoint/2010/main" val="403545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>
            <a:spLocks noGrp="1"/>
          </p:cNvSpPr>
          <p:nvPr>
            <p:ph type="title"/>
          </p:nvPr>
        </p:nvSpPr>
        <p:spPr>
          <a:xfrm>
            <a:off x="748284" y="1432560"/>
            <a:ext cx="4847481" cy="4154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连写和分开写，读取顺序</a:t>
            </a:r>
            <a:r>
              <a:rPr lang="zh-CN" altLang="en-US" b="1" dirty="0">
                <a:solidFill>
                  <a:schemeClr val="accent1"/>
                </a:solidFill>
              </a:rPr>
              <a:t>都</a:t>
            </a:r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相同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链式写法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41070" y="2319338"/>
            <a:ext cx="8609933" cy="440055"/>
            <a:chOff x="941070" y="2319338"/>
            <a:chExt cx="8609933" cy="440055"/>
          </a:xfrm>
        </p:grpSpPr>
        <p:sp>
          <p:nvSpPr>
            <p:cNvPr id="8" name="TextBox 8"/>
            <p:cNvSpPr txBox="1"/>
            <p:nvPr/>
          </p:nvSpPr>
          <p:spPr>
            <a:xfrm>
              <a:off x="941070" y="2319338"/>
              <a:ext cx="860993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已经定义 int a, b, c;，要依次读入 2、4、6，可以这样写：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41070" y="3395662"/>
            <a:ext cx="3185884" cy="1093661"/>
            <a:chOff x="941070" y="3395662"/>
            <a:chExt cx="3185884" cy="1093661"/>
          </a:xfrm>
        </p:grpSpPr>
        <p:sp>
          <p:nvSpPr>
            <p:cNvPr id="10" name="TextBox 10"/>
            <p:cNvSpPr txBox="1"/>
            <p:nvPr/>
          </p:nvSpPr>
          <p:spPr>
            <a:xfrm>
              <a:off x="941070" y="3395662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把三次读取连在一起</a:t>
              </a:r>
            </a:p>
          </p:txBody>
        </p:sp>
        <p:sp>
          <p:nvSpPr>
            <p:cNvPr id="11" name="Line 11"/>
            <p:cNvSpPr/>
            <p:nvPr/>
          </p:nvSpPr>
          <p:spPr>
            <a:xfrm>
              <a:off x="942975" y="3962400"/>
              <a:ext cx="9525" cy="514350"/>
            </a:xfrm>
            <a:custGeom>
              <a:avLst/>
              <a:gdLst/>
              <a:ahLst/>
              <a:cxnLst/>
              <a:rect l="l" t="t" r="r" b="b"/>
              <a:pathLst>
                <a:path w="9525" h="514350">
                  <a:moveTo>
                    <a:pt x="0" y="0"/>
                  </a:moveTo>
                  <a:lnTo>
                    <a:pt x="0" y="514350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151382" y="4078605"/>
              <a:ext cx="297557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 &gt;&gt; a &gt;&gt; b &gt;&gt; c;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751320" y="3043238"/>
            <a:ext cx="2748915" cy="1874710"/>
            <a:chOff x="6751320" y="3043238"/>
            <a:chExt cx="2748915" cy="1874710"/>
          </a:xfrm>
        </p:grpSpPr>
        <p:sp>
          <p:nvSpPr>
            <p:cNvPr id="14" name="TextBox 14"/>
            <p:cNvSpPr txBox="1"/>
            <p:nvPr/>
          </p:nvSpPr>
          <p:spPr>
            <a:xfrm>
              <a:off x="6751320" y="304323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也可以分成三条语句</a:t>
              </a:r>
            </a:p>
          </p:txBody>
        </p:sp>
        <p:sp>
          <p:nvSpPr>
            <p:cNvPr id="15" name="Line 15"/>
            <p:cNvSpPr/>
            <p:nvPr/>
          </p:nvSpPr>
          <p:spPr>
            <a:xfrm>
              <a:off x="6753225" y="3543300"/>
              <a:ext cx="9525" cy="1371600"/>
            </a:xfrm>
            <a:custGeom>
              <a:avLst/>
              <a:gdLst/>
              <a:ahLst/>
              <a:cxnLst/>
              <a:rect l="l" t="t" r="r" b="b"/>
              <a:pathLst>
                <a:path w="9525" h="1371600">
                  <a:moveTo>
                    <a:pt x="0" y="0"/>
                  </a:moveTo>
                  <a:lnTo>
                    <a:pt x="0" y="1371600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971157" y="3630930"/>
              <a:ext cx="142071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 &gt;&gt; a;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971157" y="4069080"/>
              <a:ext cx="142071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 &gt;&gt; b;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6971157" y="4507230"/>
              <a:ext cx="142071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 &gt;&gt; c;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41070" y="5362575"/>
            <a:ext cx="10298430" cy="606742"/>
            <a:chOff x="941070" y="5362575"/>
            <a:chExt cx="10298430" cy="606742"/>
          </a:xfrm>
        </p:grpSpPr>
        <p:sp>
          <p:nvSpPr>
            <p:cNvPr id="20" name="Line 20"/>
            <p:cNvSpPr/>
            <p:nvPr/>
          </p:nvSpPr>
          <p:spPr>
            <a:xfrm>
              <a:off x="952500" y="5362575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941070" y="5529262"/>
              <a:ext cx="602018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两种写法都会得到 a = 2，b = 4，c = 6。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7286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>
            <a:spLocks noGrp="1"/>
          </p:cNvSpPr>
          <p:nvPr>
            <p:ph type="title"/>
          </p:nvPr>
        </p:nvSpPr>
        <p:spPr>
          <a:xfrm>
            <a:off x="748284" y="1432560"/>
            <a:ext cx="3808735" cy="4154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altLang="en-US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空格换行都能作为分隔符</a:t>
            </a:r>
            <a:endParaRPr lang="zh-CN" sz="2700" b="1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857375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两个数怎样分开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41070" y="2376488"/>
            <a:ext cx="8897684" cy="440055"/>
            <a:chOff x="941070" y="2376488"/>
            <a:chExt cx="8897684" cy="440055"/>
          </a:xfrm>
        </p:grpSpPr>
        <p:sp>
          <p:nvSpPr>
            <p:cNvPr id="8" name="TextBox 8"/>
            <p:cNvSpPr txBox="1"/>
            <p:nvPr/>
          </p:nvSpPr>
          <p:spPr>
            <a:xfrm>
              <a:off x="941070" y="2376488"/>
              <a:ext cx="889768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对 int a, b; 和 cin &gt;&gt; a &gt;&gt; b;，下面三种输入的结果相同。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123569" y="3276600"/>
            <a:ext cx="8356473" cy="1522476"/>
            <a:chOff x="1123569" y="3276600"/>
            <a:chExt cx="8356473" cy="1522476"/>
          </a:xfrm>
        </p:grpSpPr>
        <p:sp>
          <p:nvSpPr>
            <p:cNvPr id="10" name="TextBox 10"/>
            <p:cNvSpPr txBox="1"/>
            <p:nvPr/>
          </p:nvSpPr>
          <p:spPr>
            <a:xfrm>
              <a:off x="1123569" y="3351848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一个空格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281684" y="3832860"/>
              <a:ext cx="62716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5 3</a:t>
              </a:r>
            </a:p>
          </p:txBody>
        </p:sp>
        <p:sp>
          <p:nvSpPr>
            <p:cNvPr id="12" name="Line 12"/>
            <p:cNvSpPr/>
            <p:nvPr/>
          </p:nvSpPr>
          <p:spPr>
            <a:xfrm>
              <a:off x="4171950" y="3276600"/>
              <a:ext cx="9525" cy="1476375"/>
            </a:xfrm>
            <a:custGeom>
              <a:avLst/>
              <a:gdLst/>
              <a:ahLst/>
              <a:cxnLst/>
              <a:rect l="l" t="t" r="r" b="b"/>
              <a:pathLst>
                <a:path w="9525" h="1476375">
                  <a:moveTo>
                    <a:pt x="0" y="0"/>
                  </a:moveTo>
                  <a:lnTo>
                    <a:pt x="0" y="1476375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4685919" y="3351848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多个空格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4644009" y="3832860"/>
              <a:ext cx="122689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5    3</a:t>
              </a:r>
            </a:p>
          </p:txBody>
        </p:sp>
        <p:sp>
          <p:nvSpPr>
            <p:cNvPr id="15" name="Line 15"/>
            <p:cNvSpPr/>
            <p:nvPr/>
          </p:nvSpPr>
          <p:spPr>
            <a:xfrm>
              <a:off x="7600950" y="3276600"/>
              <a:ext cx="9525" cy="1476375"/>
            </a:xfrm>
            <a:custGeom>
              <a:avLst/>
              <a:gdLst/>
              <a:ahLst/>
              <a:cxnLst/>
              <a:rect l="l" t="t" r="r" b="b"/>
              <a:pathLst>
                <a:path w="9525" h="1476375">
                  <a:moveTo>
                    <a:pt x="0" y="0"/>
                  </a:moveTo>
                  <a:lnTo>
                    <a:pt x="0" y="1476375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8410194" y="3351848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分成两行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025509" y="3813810"/>
              <a:ext cx="22734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9025509" y="4271010"/>
              <a:ext cx="22734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41070" y="5272088"/>
            <a:ext cx="9730645" cy="878205"/>
            <a:chOff x="941070" y="5272088"/>
            <a:chExt cx="9730645" cy="878205"/>
          </a:xfrm>
        </p:grpSpPr>
        <p:sp>
          <p:nvSpPr>
            <p:cNvPr id="20" name="TextBox 20"/>
            <p:cNvSpPr txBox="1"/>
            <p:nvPr/>
          </p:nvSpPr>
          <p:spPr>
            <a:xfrm>
              <a:off x="941070" y="5272088"/>
              <a:ext cx="973064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读到的都是 a = 5、b = 3。数值读取会跳过前面的空格、换行等空白。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941070" y="5710238"/>
              <a:ext cx="72923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空白的数量可以不同，但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两个数之间要有清楚的分隔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>
            <a:spLocks noGrp="1"/>
          </p:cNvSpPr>
          <p:nvPr>
            <p:ph type="title"/>
          </p:nvPr>
        </p:nvSpPr>
        <p:spPr>
          <a:xfrm>
            <a:off x="748284" y="1432560"/>
            <a:ext cx="6338274" cy="4154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altLang="en-US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但是</a:t>
            </a:r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把 3 和 4 连在一起，会发生什么？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594866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分清几个整数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41070" y="2357438"/>
            <a:ext cx="8125301" cy="440055"/>
            <a:chOff x="941070" y="2357438"/>
            <a:chExt cx="8125301" cy="440055"/>
          </a:xfrm>
        </p:grpSpPr>
        <p:sp>
          <p:nvSpPr>
            <p:cNvPr id="8" name="TextBox 8"/>
            <p:cNvSpPr txBox="1"/>
            <p:nvPr/>
          </p:nvSpPr>
          <p:spPr>
            <a:xfrm>
              <a:off x="941070" y="2357438"/>
              <a:ext cx="812530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程序正在执行 cin &gt;&gt; a &gt;&gt; b;，a 和 b 都是 int 变量。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86409" y="3367088"/>
            <a:ext cx="9344216" cy="887729"/>
            <a:chOff x="986409" y="3367088"/>
            <a:chExt cx="9344216" cy="887729"/>
          </a:xfrm>
        </p:grpSpPr>
        <p:sp>
          <p:nvSpPr>
            <p:cNvPr id="10" name="TextBox 10"/>
            <p:cNvSpPr txBox="1"/>
            <p:nvPr/>
          </p:nvSpPr>
          <p:spPr>
            <a:xfrm>
              <a:off x="986409" y="3413760"/>
              <a:ext cx="175393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34 [回车]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4522470" y="3367088"/>
              <a:ext cx="388477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读到一个整数 34，存入 a。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4522470" y="3814762"/>
              <a:ext cx="580815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程序还在等待第二个整数，b 尚未读到值。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52500" y="4410075"/>
            <a:ext cx="10287000" cy="997268"/>
            <a:chOff x="952500" y="4410075"/>
            <a:chExt cx="10287000" cy="997268"/>
          </a:xfrm>
        </p:grpSpPr>
        <p:sp>
          <p:nvSpPr>
            <p:cNvPr id="14" name="Line 14"/>
            <p:cNvSpPr/>
            <p:nvPr/>
          </p:nvSpPr>
          <p:spPr>
            <a:xfrm>
              <a:off x="952500" y="4410075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86409" y="4575810"/>
              <a:ext cx="195384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 4 [回车]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4522470" y="4548188"/>
              <a:ext cx="311238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先读到 3，再读到 4。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4522470" y="4967288"/>
              <a:ext cx="502062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= 3，b = 4，两次读取都完成了。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41070" y="5786438"/>
            <a:ext cx="9190016" cy="346249"/>
            <a:chOff x="941070" y="5786438"/>
            <a:chExt cx="9190016" cy="346249"/>
          </a:xfrm>
        </p:grpSpPr>
        <p:sp>
          <p:nvSpPr>
            <p:cNvPr id="19" name="TextBox 19"/>
            <p:cNvSpPr txBox="1"/>
            <p:nvPr/>
          </p:nvSpPr>
          <p:spPr>
            <a:xfrm>
              <a:off x="941070" y="5786438"/>
              <a:ext cx="9190016" cy="3462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 </a:t>
              </a:r>
              <a:r>
                <a:rPr lang="zh-CN" altLang="en-US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会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按目标类型读取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一个整数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，不会把一个整数自动拆成两位数字。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>
            <a:spLocks noGrp="1"/>
          </p:cNvSpPr>
          <p:nvPr>
            <p:ph type="title"/>
          </p:nvPr>
        </p:nvSpPr>
        <p:spPr>
          <a:xfrm>
            <a:off x="748284" y="1432560"/>
            <a:ext cx="7963719" cy="4154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altLang="en-US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注意数据类型：</a:t>
            </a:r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要输入小数，就准备能存小数的类型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857375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输入与变量类型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41070" y="2338388"/>
            <a:ext cx="7906010" cy="346249"/>
            <a:chOff x="941070" y="2338388"/>
            <a:chExt cx="7906010" cy="346249"/>
          </a:xfrm>
        </p:grpSpPr>
        <p:sp>
          <p:nvSpPr>
            <p:cNvPr id="8" name="TextBox 8"/>
            <p:cNvSpPr txBox="1"/>
            <p:nvPr/>
          </p:nvSpPr>
          <p:spPr>
            <a:xfrm>
              <a:off x="941070" y="2338388"/>
              <a:ext cx="7906010" cy="3462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商品单价是 2.5 元，数量是 4 件。这两项该用什么类型？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33450" y="3257550"/>
            <a:ext cx="3659962" cy="1307973"/>
            <a:chOff x="933450" y="3257550"/>
            <a:chExt cx="3659962" cy="1307973"/>
          </a:xfrm>
        </p:grpSpPr>
        <p:sp>
          <p:nvSpPr>
            <p:cNvPr id="10" name="Line 10"/>
            <p:cNvSpPr/>
            <p:nvPr/>
          </p:nvSpPr>
          <p:spPr>
            <a:xfrm>
              <a:off x="933450" y="3257550"/>
              <a:ext cx="9525" cy="1238250"/>
            </a:xfrm>
            <a:custGeom>
              <a:avLst/>
              <a:gdLst/>
              <a:ahLst/>
              <a:cxnLst/>
              <a:rect l="l" t="t" r="r" b="b"/>
              <a:pathLst>
                <a:path w="9525" h="1238250">
                  <a:moveTo>
                    <a:pt x="0" y="0"/>
                  </a:moveTo>
                  <a:lnTo>
                    <a:pt x="0" y="1238250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151382" y="3335655"/>
              <a:ext cx="204265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double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price;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51382" y="3745230"/>
              <a:ext cx="157619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count;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51382" y="4154805"/>
              <a:ext cx="344203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 &gt;&gt; price &gt;&gt; count;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7608570" y="3319462"/>
            <a:ext cx="2597468" cy="1297305"/>
            <a:chOff x="7608570" y="3319462"/>
            <a:chExt cx="2597468" cy="1297305"/>
          </a:xfrm>
        </p:grpSpPr>
        <p:sp>
          <p:nvSpPr>
            <p:cNvPr id="15" name="TextBox 15"/>
            <p:cNvSpPr txBox="1"/>
            <p:nvPr/>
          </p:nvSpPr>
          <p:spPr>
            <a:xfrm>
              <a:off x="7608570" y="3319462"/>
              <a:ext cx="162820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 2.5 4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608570" y="3748088"/>
              <a:ext cx="259746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price 得到 2.5。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608570" y="4176712"/>
              <a:ext cx="226428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count 得到 4。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33450" y="5029200"/>
            <a:ext cx="10306050" cy="1000623"/>
            <a:chOff x="933450" y="5029200"/>
            <a:chExt cx="10306050" cy="1000623"/>
          </a:xfrm>
        </p:grpSpPr>
        <p:sp>
          <p:nvSpPr>
            <p:cNvPr id="19" name="Line 19"/>
            <p:cNvSpPr/>
            <p:nvPr/>
          </p:nvSpPr>
          <p:spPr>
            <a:xfrm>
              <a:off x="952500" y="5029200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33450" y="5194187"/>
              <a:ext cx="7982955" cy="30008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别把小数输入给 int。</a:t>
              </a:r>
              <a:r>
                <a:rPr lang="zh-CN" alt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如果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 int 读取 1.2，会先读到 1，留下 .2。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933450" y="5729741"/>
              <a:ext cx="6630020" cy="30008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下一次再读 int 时可能失败</a:t>
              </a:r>
              <a:r>
                <a:rPr lang="zh-CN" alt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，所以一定要注意数据的类型。</a:t>
              </a:r>
              <a:endParaRPr lang="zh-CN" sz="195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>
            <a:spLocks noGrp="1"/>
          </p:cNvSpPr>
          <p:nvPr>
            <p:ph type="title"/>
          </p:nvPr>
        </p:nvSpPr>
        <p:spPr>
          <a:xfrm>
            <a:off x="748284" y="1432560"/>
            <a:ext cx="4025646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输入和输出，方向别写反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2251139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对照 cin 和 cout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034034" y="2490788"/>
            <a:ext cx="8741855" cy="906779"/>
            <a:chOff x="1034034" y="2490788"/>
            <a:chExt cx="8741855" cy="906779"/>
          </a:xfrm>
        </p:grpSpPr>
        <p:sp>
          <p:nvSpPr>
            <p:cNvPr id="8" name="TextBox 8"/>
            <p:cNvSpPr txBox="1"/>
            <p:nvPr/>
          </p:nvSpPr>
          <p:spPr>
            <a:xfrm>
              <a:off x="1034034" y="2556510"/>
              <a:ext cx="18266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 &gt;&gt; a;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4512945" y="2490788"/>
              <a:ext cx="489947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从输入中读取一个值，存入变量 a。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4512945" y="2957512"/>
              <a:ext cx="526294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 8，成功读完后，a 的值就是 8。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52500" y="3733800"/>
            <a:ext cx="10287000" cy="1111567"/>
            <a:chOff x="952500" y="3733800"/>
            <a:chExt cx="10287000" cy="1111567"/>
          </a:xfrm>
        </p:grpSpPr>
        <p:sp>
          <p:nvSpPr>
            <p:cNvPr id="12" name="Line 12"/>
            <p:cNvSpPr/>
            <p:nvPr/>
          </p:nvSpPr>
          <p:spPr>
            <a:xfrm>
              <a:off x="952500" y="3733800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34034" y="4032885"/>
              <a:ext cx="2026539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a;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4512945" y="3938588"/>
              <a:ext cx="476316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取出 a 当前的值，在屏幕上显示。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4512945" y="4405312"/>
              <a:ext cx="452085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 a 是 8，这条语句就输出 8。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41070" y="5462588"/>
            <a:ext cx="7065169" cy="832865"/>
            <a:chOff x="941070" y="5462588"/>
            <a:chExt cx="7065169" cy="832865"/>
          </a:xfrm>
        </p:grpSpPr>
        <p:sp>
          <p:nvSpPr>
            <p:cNvPr id="17" name="TextBox 17"/>
            <p:cNvSpPr txBox="1"/>
            <p:nvPr/>
          </p:nvSpPr>
          <p:spPr>
            <a:xfrm>
              <a:off x="941070" y="5462588"/>
              <a:ext cx="706516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变量名不加引号。cout &lt;&lt; "a"; 显示的是字母 a。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942594" y="5914072"/>
              <a:ext cx="63987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想显示变量的值，写 a；想显示这段文字，才写 "a"。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>
            <a:spLocks noGrp="1"/>
          </p:cNvSpPr>
          <p:nvPr>
            <p:ph type="title"/>
          </p:nvPr>
        </p:nvSpPr>
        <p:spPr>
          <a:xfrm>
            <a:off x="748284" y="1432560"/>
            <a:ext cx="1384995" cy="4154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模拟练习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模拟练习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1070" y="2366962"/>
            <a:ext cx="8667853" cy="793925"/>
            <a:chOff x="941070" y="2366962"/>
            <a:chExt cx="8667853" cy="793925"/>
          </a:xfrm>
        </p:grpSpPr>
        <p:sp>
          <p:nvSpPr>
            <p:cNvPr id="8" name="TextBox 8"/>
            <p:cNvSpPr txBox="1"/>
            <p:nvPr/>
          </p:nvSpPr>
          <p:spPr>
            <a:xfrm>
              <a:off x="941070" y="2366962"/>
              <a:ext cx="700459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 int a, b; 执行 cin &gt;&gt; b &gt;&gt; a;，输入 8 3。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226820" y="2814638"/>
              <a:ext cx="8382103" cy="3462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和 b </a:t>
              </a:r>
              <a:r>
                <a:rPr lang="zh-CN" altLang="en-US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的值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分别是多少？若把 8 和 3 分成两行输入，会变吗？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41070" y="3657600"/>
            <a:ext cx="10298430" cy="1044893"/>
            <a:chOff x="941070" y="3657600"/>
            <a:chExt cx="10298430" cy="1044893"/>
          </a:xfrm>
        </p:grpSpPr>
        <p:sp>
          <p:nvSpPr>
            <p:cNvPr id="11" name="Line 11"/>
            <p:cNvSpPr/>
            <p:nvPr/>
          </p:nvSpPr>
          <p:spPr>
            <a:xfrm>
              <a:off x="952500" y="3657600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1070" y="3814762"/>
              <a:ext cx="730748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 已定义 int x;，哪条语句能把输入的整数存进 x？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226820" y="4262438"/>
              <a:ext cx="643015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A. cin &gt;&gt; x; B. cin &lt;&lt; x; C. cin &gt;&gt; 5;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41070" y="4962525"/>
            <a:ext cx="10298430" cy="979662"/>
            <a:chOff x="941070" y="4962525"/>
            <a:chExt cx="10298430" cy="979662"/>
          </a:xfrm>
        </p:grpSpPr>
        <p:sp>
          <p:nvSpPr>
            <p:cNvPr id="15" name="Line 15"/>
            <p:cNvSpPr/>
            <p:nvPr/>
          </p:nvSpPr>
          <p:spPr>
            <a:xfrm>
              <a:off x="952500" y="4962525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41070" y="5138738"/>
              <a:ext cx="85039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 double x; int y; 执行 cin &gt;&gt; x &gt;&gt; y;，输入 1.5 2。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226820" y="5595938"/>
              <a:ext cx="3173946" cy="3462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两个变量分别保存什么？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>
            <a:spLocks noGrp="1"/>
          </p:cNvSpPr>
          <p:nvPr>
            <p:ph type="title"/>
          </p:nvPr>
        </p:nvSpPr>
        <p:spPr>
          <a:xfrm>
            <a:off x="748284" y="1432560"/>
            <a:ext cx="1384995" cy="4154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alt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模拟练习</a:t>
            </a:r>
            <a:endParaRPr lang="zh-CN" sz="2700" b="1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练习讲评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1070" y="2376488"/>
            <a:ext cx="8183880" cy="887729"/>
            <a:chOff x="941070" y="2376488"/>
            <a:chExt cx="8183880" cy="887729"/>
          </a:xfrm>
        </p:grpSpPr>
        <p:sp>
          <p:nvSpPr>
            <p:cNvPr id="8" name="TextBox 8"/>
            <p:cNvSpPr txBox="1"/>
            <p:nvPr/>
          </p:nvSpPr>
          <p:spPr>
            <a:xfrm>
              <a:off x="941070" y="2376488"/>
              <a:ext cx="715603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 b 先读到 8，a 后读到 3，所以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a = 3，b = 8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226820" y="2824162"/>
              <a:ext cx="78981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分成两行也相同。只换空白的形式，没有换两个数的先后。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41070" y="3619500"/>
            <a:ext cx="10298430" cy="1035367"/>
            <a:chOff x="941070" y="3619500"/>
            <a:chExt cx="10298430" cy="1035367"/>
          </a:xfrm>
        </p:grpSpPr>
        <p:sp>
          <p:nvSpPr>
            <p:cNvPr id="11" name="Line 11"/>
            <p:cNvSpPr/>
            <p:nvPr/>
          </p:nvSpPr>
          <p:spPr>
            <a:xfrm>
              <a:off x="952500" y="3619500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1070" y="3776662"/>
              <a:ext cx="281320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 选 A：cin &gt;&gt; x;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226820" y="4214812"/>
              <a:ext cx="75875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 的运算符方向错了；C 的数字 5 不能用来接收数据。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41070" y="4953000"/>
            <a:ext cx="10298430" cy="1044893"/>
            <a:chOff x="941070" y="4953000"/>
            <a:chExt cx="10298430" cy="1044893"/>
          </a:xfrm>
        </p:grpSpPr>
        <p:sp>
          <p:nvSpPr>
            <p:cNvPr id="15" name="Line 15"/>
            <p:cNvSpPr/>
            <p:nvPr/>
          </p:nvSpPr>
          <p:spPr>
            <a:xfrm>
              <a:off x="952500" y="4953000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41070" y="5119688"/>
              <a:ext cx="383933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 x 得到 1.5，y 得到 2。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226820" y="5557838"/>
              <a:ext cx="821617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x 使用 double，可以保存小数；y 用来保存本题中的整数。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>
            <a:spLocks noGrp="1"/>
          </p:cNvSpPr>
          <p:nvPr>
            <p:ph type="title"/>
          </p:nvPr>
        </p:nvSpPr>
        <p:spPr>
          <a:xfrm>
            <a:off x="748284" y="1432560"/>
            <a:ext cx="2077492" cy="4154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altLang="en-US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例：</a:t>
            </a:r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两数之差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00274" cy="30008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altLang="en-US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两数之差</a:t>
            </a:r>
            <a:endParaRPr lang="zh-CN" sz="1950" b="1" dirty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11" name="Group 11"/>
          <p:cNvGrpSpPr/>
          <p:nvPr/>
        </p:nvGrpSpPr>
        <p:grpSpPr>
          <a:xfrm>
            <a:off x="941070" y="2259308"/>
            <a:ext cx="8125301" cy="1203499"/>
            <a:chOff x="941070" y="2357438"/>
            <a:chExt cx="8125301" cy="1203499"/>
          </a:xfrm>
        </p:grpSpPr>
        <p:sp>
          <p:nvSpPr>
            <p:cNvPr id="8" name="TextBox 8"/>
            <p:cNvSpPr txBox="1"/>
            <p:nvPr/>
          </p:nvSpPr>
          <p:spPr>
            <a:xfrm>
              <a:off x="941070" y="2357438"/>
              <a:ext cx="812530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输入两个整数 a 和 b，计算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第一个数减去第二个数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的结果。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41070" y="2786062"/>
              <a:ext cx="4977325" cy="3462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两个数都在 -10000 到 10000 之间。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41070" y="3214688"/>
              <a:ext cx="4573368" cy="3462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输出一个整数，表示 a </a:t>
              </a:r>
              <a:r>
                <a:rPr lang="en-US" alt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–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b</a:t>
              </a:r>
              <a:r>
                <a:rPr lang="en-US" alt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zh-CN" altLang="en-US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的值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DCBD63B-6E2E-85EB-54C5-E6BF6F133F89}"/>
              </a:ext>
            </a:extLst>
          </p:cNvPr>
          <p:cNvSpPr/>
          <p:nvPr/>
        </p:nvSpPr>
        <p:spPr>
          <a:xfrm>
            <a:off x="2696025" y="3765269"/>
            <a:ext cx="2246128" cy="43088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12700" eaLnBrk="0">
              <a:spcBef>
                <a:spcPts val="365"/>
              </a:spcBef>
            </a:pPr>
            <a:r>
              <a:rPr lang="zh-CN" altLang="en-US" sz="2200" dirty="0">
                <a:latin typeface="Consolas" panose="020B0609020204030204" pitchFamily="49" charset="0"/>
              </a:rPr>
              <a:t>样例输入</a:t>
            </a:r>
            <a:r>
              <a:rPr lang="en-US" altLang="zh-CN" sz="2200" dirty="0">
                <a:latin typeface="Consolas" panose="020B0609020204030204" pitchFamily="49" charset="0"/>
              </a:rPr>
              <a:t>:2 3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C51DDE50-4F10-2A82-5D06-D71496225D73}"/>
              </a:ext>
            </a:extLst>
          </p:cNvPr>
          <p:cNvSpPr/>
          <p:nvPr/>
        </p:nvSpPr>
        <p:spPr>
          <a:xfrm>
            <a:off x="6432227" y="4481558"/>
            <a:ext cx="1938351" cy="43088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12700" eaLnBrk="0">
              <a:spcBef>
                <a:spcPts val="365"/>
              </a:spcBef>
            </a:pPr>
            <a:r>
              <a:rPr lang="zh-CN" altLang="en-US" sz="2200" dirty="0">
                <a:latin typeface="Consolas" panose="020B0609020204030204" pitchFamily="49" charset="0"/>
              </a:rPr>
              <a:t>样例输出</a:t>
            </a:r>
            <a:r>
              <a:rPr lang="en-US" altLang="zh-CN" sz="2200" dirty="0">
                <a:latin typeface="Consolas" panose="020B0609020204030204" pitchFamily="49" charset="0"/>
              </a:rPr>
              <a:t>:8</a:t>
            </a:r>
            <a:endParaRPr lang="en-US" altLang="zh-CN" sz="2200" kern="0" spc="-150" dirty="0">
              <a:latin typeface="Consolas" panose="020B0609020204030204" pitchFamily="49" charset="0"/>
              <a:ea typeface="微软雅黑" panose="020B0503020204020204" charset="-122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7BA8FB35-CEB1-B947-510F-625618B86976}"/>
              </a:ext>
            </a:extLst>
          </p:cNvPr>
          <p:cNvSpPr/>
          <p:nvPr/>
        </p:nvSpPr>
        <p:spPr>
          <a:xfrm>
            <a:off x="6432227" y="3781689"/>
            <a:ext cx="1938350" cy="43088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12700" lvl="0" eaLnBrk="0">
              <a:spcBef>
                <a:spcPts val="365"/>
              </a:spcBef>
            </a:pPr>
            <a:r>
              <a:rPr lang="zh-CN" altLang="en-US" sz="2200" dirty="0">
                <a:solidFill>
                  <a:prstClr val="black"/>
                </a:solidFill>
                <a:latin typeface="Consolas" panose="020B0609020204030204" pitchFamily="49" charset="0"/>
              </a:rPr>
              <a:t>样例输出</a:t>
            </a:r>
            <a:r>
              <a:rPr lang="en-US" altLang="zh-CN" sz="2200" dirty="0">
                <a:solidFill>
                  <a:prstClr val="black"/>
                </a:solidFill>
                <a:latin typeface="Consolas" panose="020B0609020204030204" pitchFamily="49" charset="0"/>
              </a:rPr>
              <a:t>:-1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83694AC-9E3D-A8C2-A224-2945A41FD0E7}"/>
              </a:ext>
            </a:extLst>
          </p:cNvPr>
          <p:cNvSpPr/>
          <p:nvPr/>
        </p:nvSpPr>
        <p:spPr>
          <a:xfrm>
            <a:off x="2696025" y="4481558"/>
            <a:ext cx="2246128" cy="43088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sz="2200" dirty="0">
                <a:solidFill>
                  <a:prstClr val="black"/>
                </a:solidFill>
                <a:latin typeface="Consolas" panose="020B0609020204030204" pitchFamily="49" charset="0"/>
              </a:rPr>
              <a:t>样例输入</a:t>
            </a:r>
            <a:r>
              <a:rPr lang="en-US" altLang="zh-CN" sz="2200" dirty="0">
                <a:solidFill>
                  <a:prstClr val="black"/>
                </a:solidFill>
                <a:latin typeface="Consolas" panose="020B0609020204030204" pitchFamily="49" charset="0"/>
              </a:rPr>
              <a:t>:10 2 </a:t>
            </a:r>
            <a:endParaRPr lang="zh-CN" altLang="en-US" sz="2200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472007CB-951C-E521-1F57-571A0EB49A69}"/>
              </a:ext>
            </a:extLst>
          </p:cNvPr>
          <p:cNvSpPr txBox="1"/>
          <p:nvPr/>
        </p:nvSpPr>
        <p:spPr>
          <a:xfrm>
            <a:off x="941070" y="5242767"/>
            <a:ext cx="9017991" cy="10524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dirty="0"/>
              <a:t>分析一下题目重点是什么？流程应该是什么样的</a:t>
            </a:r>
            <a:r>
              <a:rPr lang="en-US" altLang="zh-CN" sz="2200" dirty="0"/>
              <a:t>?</a:t>
            </a:r>
          </a:p>
          <a:p>
            <a:pPr>
              <a:lnSpc>
                <a:spcPct val="150000"/>
              </a:lnSpc>
            </a:pPr>
            <a:r>
              <a:rPr lang="zh-CN" altLang="en-US" sz="2200" dirty="0"/>
              <a:t>本题目很简单</a:t>
            </a:r>
            <a:r>
              <a:rPr lang="en-US" altLang="zh-CN" sz="2200" dirty="0"/>
              <a:t>, </a:t>
            </a:r>
            <a:r>
              <a:rPr lang="zh-CN" altLang="en-US" sz="2200" dirty="0"/>
              <a:t>主要是带着大家了解需要输入的程序题目的书写过程。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>
            <a:spLocks noGrp="1"/>
          </p:cNvSpPr>
          <p:nvPr>
            <p:ph type="title"/>
          </p:nvPr>
        </p:nvSpPr>
        <p:spPr>
          <a:xfrm>
            <a:off x="748284" y="1432560"/>
            <a:ext cx="3116238" cy="4154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两数之差</a:t>
            </a:r>
            <a:r>
              <a:rPr lang="zh-CN" altLang="en-US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的解题流程</a:t>
            </a:r>
            <a:endParaRPr lang="zh-CN" sz="2700" b="1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00274" cy="30008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altLang="en-US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两数之差</a:t>
            </a:r>
            <a:endParaRPr lang="zh-CN" sz="1950" b="1" dirty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0173431-0CFE-68B7-8021-7E95839D8286}"/>
              </a:ext>
            </a:extLst>
          </p:cNvPr>
          <p:cNvSpPr/>
          <p:nvPr/>
        </p:nvSpPr>
        <p:spPr>
          <a:xfrm>
            <a:off x="682082" y="2093402"/>
            <a:ext cx="10799214" cy="188955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>
                <a:latin typeface="Consolas" panose="020B0609020204030204" pitchFamily="49" charset="0"/>
              </a:rPr>
              <a:t>1. </a:t>
            </a:r>
            <a:r>
              <a:rPr lang="zh-CN" altLang="en-US" sz="2000" dirty="0">
                <a:latin typeface="Consolas" panose="020B0609020204030204" pitchFamily="49" charset="0"/>
              </a:rPr>
              <a:t>输入的两个整数需要放在两个变量中。想要使用变量，先要完成</a:t>
            </a:r>
            <a:r>
              <a:rPr lang="zh-CN" altLang="en-US" sz="2000" b="1" dirty="0">
                <a:solidFill>
                  <a:srgbClr val="FF0000"/>
                </a:solidFill>
                <a:latin typeface="Consolas" panose="020B0609020204030204" pitchFamily="49" charset="0"/>
              </a:rPr>
              <a:t>变量定义</a:t>
            </a:r>
            <a:r>
              <a:rPr lang="zh-CN" altLang="en-US" sz="2000" dirty="0">
                <a:latin typeface="Consolas" panose="020B0609020204030204" pitchFamily="49" charset="0"/>
              </a:rPr>
              <a:t>。 </a:t>
            </a:r>
            <a:endParaRPr lang="en-US" altLang="zh-CN" sz="2000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dirty="0">
                <a:latin typeface="Consolas" panose="020B0609020204030204" pitchFamily="49" charset="0"/>
              </a:rPr>
              <a:t>2. </a:t>
            </a:r>
            <a:r>
              <a:rPr lang="zh-CN" altLang="en-US" sz="2000" dirty="0">
                <a:latin typeface="Consolas" panose="020B0609020204030204" pitchFamily="49" charset="0"/>
              </a:rPr>
              <a:t>接受用户输入，将两个值分别</a:t>
            </a:r>
            <a:r>
              <a:rPr lang="zh-CN" altLang="en-US" sz="2000" b="1" dirty="0">
                <a:solidFill>
                  <a:srgbClr val="FF0000"/>
                </a:solidFill>
                <a:latin typeface="Consolas" panose="020B0609020204030204" pitchFamily="49" charset="0"/>
              </a:rPr>
              <a:t>使用</a:t>
            </a:r>
            <a:r>
              <a:rPr lang="en-US" altLang="zh-CN" sz="20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cin</a:t>
            </a:r>
            <a:r>
              <a:rPr lang="zh-CN" altLang="en-US" sz="2000" b="1" dirty="0">
                <a:solidFill>
                  <a:srgbClr val="FF0000"/>
                </a:solidFill>
                <a:latin typeface="Consolas" panose="020B0609020204030204" pitchFamily="49" charset="0"/>
              </a:rPr>
              <a:t>放入两个变量</a:t>
            </a:r>
            <a:r>
              <a:rPr lang="zh-CN" altLang="en-US" sz="2000" dirty="0">
                <a:latin typeface="Consolas" panose="020B0609020204030204" pitchFamily="49" charset="0"/>
              </a:rPr>
              <a:t>中。</a:t>
            </a:r>
            <a:endParaRPr lang="en-US" altLang="zh-CN" sz="2000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dirty="0">
                <a:latin typeface="Consolas" panose="020B0609020204030204" pitchFamily="49" charset="0"/>
              </a:rPr>
              <a:t>3. </a:t>
            </a:r>
            <a:r>
              <a:rPr lang="zh-CN" altLang="en-US" sz="2000" dirty="0">
                <a:latin typeface="Consolas" panose="020B0609020204030204" pitchFamily="49" charset="0"/>
              </a:rPr>
              <a:t>获取变量中的值相减的结果，这个结果应该放在哪里？还需要再</a:t>
            </a:r>
            <a:r>
              <a:rPr lang="zh-CN" altLang="en-US" sz="2000" b="1" dirty="0">
                <a:solidFill>
                  <a:srgbClr val="FF0000"/>
                </a:solidFill>
                <a:latin typeface="Consolas" panose="020B0609020204030204" pitchFamily="49" charset="0"/>
              </a:rPr>
              <a:t>定义一个变量来存放结果</a:t>
            </a:r>
            <a:r>
              <a:rPr lang="zh-CN" altLang="en-US" sz="2000" dirty="0">
                <a:latin typeface="Consolas" panose="020B0609020204030204" pitchFamily="49" charset="0"/>
              </a:rPr>
              <a:t>。</a:t>
            </a:r>
            <a:endParaRPr lang="en-US" altLang="zh-CN" sz="2000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dirty="0">
                <a:latin typeface="Consolas" panose="020B0609020204030204" pitchFamily="49" charset="0"/>
              </a:rPr>
              <a:t>4. </a:t>
            </a:r>
            <a:r>
              <a:rPr lang="zh-CN" altLang="en-US" sz="2000" dirty="0">
                <a:latin typeface="Consolas" panose="020B0609020204030204" pitchFamily="49" charset="0"/>
              </a:rPr>
              <a:t>输出答案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F00D986-1869-BE5F-E004-B7106FE5616F}"/>
              </a:ext>
            </a:extLst>
          </p:cNvPr>
          <p:cNvSpPr txBox="1"/>
          <p:nvPr/>
        </p:nvSpPr>
        <p:spPr>
          <a:xfrm>
            <a:off x="682082" y="4393746"/>
            <a:ext cx="6095256" cy="18895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latin typeface="Consolas" panose="020B0609020204030204" pitchFamily="49" charset="0"/>
              </a:rPr>
              <a:t>1. </a:t>
            </a:r>
            <a:r>
              <a:rPr lang="zh-CN" altLang="en-US" sz="2000" dirty="0">
                <a:latin typeface="Consolas" panose="020B0609020204030204" pitchFamily="49" charset="0"/>
              </a:rPr>
              <a:t>定义 </a:t>
            </a:r>
            <a:r>
              <a:rPr lang="en-US" altLang="zh-CN" sz="2000" dirty="0">
                <a:latin typeface="Consolas" panose="020B0609020204030204" pitchFamily="49" charset="0"/>
              </a:rPr>
              <a:t>int num1, num2; </a:t>
            </a:r>
            <a:r>
              <a:rPr lang="zh-CN" altLang="en-US" sz="2000" dirty="0">
                <a:latin typeface="Consolas" panose="020B0609020204030204" pitchFamily="49" charset="0"/>
              </a:rPr>
              <a:t>等待用户输入。</a:t>
            </a: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Consolas" panose="020B0609020204030204" pitchFamily="49" charset="0"/>
              </a:rPr>
              <a:t>2. </a:t>
            </a:r>
            <a:r>
              <a:rPr lang="en-US" altLang="zh-CN" sz="2000" dirty="0" err="1">
                <a:latin typeface="Consolas" panose="020B0609020204030204" pitchFamily="49" charset="0"/>
              </a:rPr>
              <a:t>cin</a:t>
            </a:r>
            <a:r>
              <a:rPr lang="en-US" altLang="zh-CN" sz="2000" dirty="0">
                <a:latin typeface="Consolas" panose="020B0609020204030204" pitchFamily="49" charset="0"/>
              </a:rPr>
              <a:t> &gt;&gt; num1 &gt;&gt; num2;</a:t>
            </a: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Consolas" panose="020B0609020204030204" pitchFamily="49" charset="0"/>
              </a:rPr>
              <a:t>3. </a:t>
            </a:r>
            <a:r>
              <a:rPr lang="zh-CN" altLang="en-US" sz="2000" dirty="0">
                <a:latin typeface="Consolas" panose="020B0609020204030204" pitchFamily="49" charset="0"/>
              </a:rPr>
              <a:t>定义并赋值 </a:t>
            </a:r>
            <a:r>
              <a:rPr lang="en-US" altLang="zh-CN" sz="2000" dirty="0">
                <a:latin typeface="Consolas" panose="020B0609020204030204" pitchFamily="49" charset="0"/>
              </a:rPr>
              <a:t>int diff= num1 - num2;</a:t>
            </a: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Consolas" panose="020B0609020204030204" pitchFamily="49" charset="0"/>
              </a:rPr>
              <a:t>4. </a:t>
            </a:r>
            <a:r>
              <a:rPr lang="zh-CN" altLang="en-US" sz="2000" dirty="0">
                <a:latin typeface="Consolas" panose="020B0609020204030204" pitchFamily="49" charset="0"/>
              </a:rPr>
              <a:t>使用 </a:t>
            </a:r>
            <a:r>
              <a:rPr lang="en-US" altLang="zh-CN" sz="2000" dirty="0" err="1"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latin typeface="Consolas" panose="020B0609020204030204" pitchFamily="49" charset="0"/>
              </a:rPr>
              <a:t> </a:t>
            </a:r>
            <a:r>
              <a:rPr lang="zh-CN" altLang="en-US" sz="2000" dirty="0">
                <a:latin typeface="Consolas" panose="020B0609020204030204" pitchFamily="49" charset="0"/>
              </a:rPr>
              <a:t>输出变量 </a:t>
            </a:r>
            <a:r>
              <a:rPr lang="en-US" altLang="zh-CN" sz="2000" dirty="0">
                <a:latin typeface="Consolas" panose="020B0609020204030204" pitchFamily="49" charset="0"/>
              </a:rPr>
              <a:t>diff </a:t>
            </a:r>
            <a:r>
              <a:rPr lang="zh-CN" altLang="en-US" sz="2000" dirty="0">
                <a:latin typeface="Consolas" panose="020B0609020204030204" pitchFamily="49" charset="0"/>
              </a:rPr>
              <a:t>的数值。</a:t>
            </a:r>
            <a:endParaRPr lang="en-US" altLang="zh-CN" sz="2000" dirty="0">
              <a:latin typeface="Consolas" panose="020B0609020204030204" pitchFamily="49" charset="0"/>
            </a:endParaRPr>
          </a:p>
        </p:txBody>
      </p:sp>
      <p:sp>
        <p:nvSpPr>
          <p:cNvPr id="15" name="Line 11">
            <a:extLst>
              <a:ext uri="{FF2B5EF4-FFF2-40B4-BE49-F238E27FC236}">
                <a16:creationId xmlns:a16="http://schemas.microsoft.com/office/drawing/2014/main" id="{945EF28A-C6AB-BF16-378B-E889C6BBB29D}"/>
              </a:ext>
            </a:extLst>
          </p:cNvPr>
          <p:cNvSpPr/>
          <p:nvPr/>
        </p:nvSpPr>
        <p:spPr>
          <a:xfrm>
            <a:off x="748284" y="4228303"/>
            <a:ext cx="10287000" cy="9525"/>
          </a:xfrm>
          <a:custGeom>
            <a:avLst/>
            <a:gdLst/>
            <a:ahLst/>
            <a:cxnLst/>
            <a:rect l="l" t="t" r="r" b="b"/>
            <a:pathLst>
              <a:path w="10287000" h="9525">
                <a:moveTo>
                  <a:pt x="0" y="0"/>
                </a:moveTo>
                <a:lnTo>
                  <a:pt x="10287000" y="0"/>
                </a:lnTo>
              </a:path>
            </a:pathLst>
          </a:custGeom>
          <a:noFill/>
          <a:ln w="9525">
            <a:solidFill>
              <a:schemeClr val="accent6"/>
            </a:solidFill>
          </a:ln>
        </p:spPr>
      </p:sp>
    </p:spTree>
    <p:extLst>
      <p:ext uri="{BB962C8B-B14F-4D97-AF65-F5344CB8AC3E}">
        <p14:creationId xmlns:p14="http://schemas.microsoft.com/office/powerpoint/2010/main" val="746948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>
            <a:spLocks noGrp="1"/>
          </p:cNvSpPr>
          <p:nvPr>
            <p:ph type="title"/>
          </p:nvPr>
        </p:nvSpPr>
        <p:spPr>
          <a:xfrm>
            <a:off x="748284" y="1432560"/>
            <a:ext cx="2423740" cy="4154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altLang="en-US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把流程变为代码</a:t>
            </a:r>
            <a:endParaRPr lang="zh-CN" sz="2700" b="1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594866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由题意到代码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1070" y="2376488"/>
            <a:ext cx="6688798" cy="440055"/>
            <a:chOff x="941070" y="2376488"/>
            <a:chExt cx="6688798" cy="440055"/>
          </a:xfrm>
        </p:grpSpPr>
        <p:sp>
          <p:nvSpPr>
            <p:cNvPr id="8" name="TextBox 8"/>
            <p:cNvSpPr txBox="1"/>
            <p:nvPr/>
          </p:nvSpPr>
          <p:spPr>
            <a:xfrm>
              <a:off x="941070" y="237648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准备两个整数变量。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209157" y="2392680"/>
              <a:ext cx="142071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a, b;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41070" y="3095625"/>
            <a:ext cx="10298430" cy="616268"/>
            <a:chOff x="941070" y="3095625"/>
            <a:chExt cx="10298430" cy="616268"/>
          </a:xfrm>
        </p:grpSpPr>
        <p:sp>
          <p:nvSpPr>
            <p:cNvPr id="11" name="Line 11"/>
            <p:cNvSpPr/>
            <p:nvPr/>
          </p:nvSpPr>
          <p:spPr>
            <a:xfrm>
              <a:off x="952500" y="3095625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1070" y="3271838"/>
              <a:ext cx="335470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按先后顺序读入两个数。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6209157" y="3288030"/>
              <a:ext cx="219814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 &gt;&gt; a &gt;&gt; b;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41070" y="3990975"/>
            <a:ext cx="10298430" cy="616268"/>
            <a:chOff x="941070" y="3990975"/>
            <a:chExt cx="10298430" cy="616268"/>
          </a:xfrm>
        </p:grpSpPr>
        <p:sp>
          <p:nvSpPr>
            <p:cNvPr id="15" name="Line 15"/>
            <p:cNvSpPr/>
            <p:nvPr/>
          </p:nvSpPr>
          <p:spPr>
            <a:xfrm>
              <a:off x="952500" y="3990975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41070" y="4167188"/>
              <a:ext cx="405136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计算差，用 diff 保存结果。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209157" y="4183380"/>
              <a:ext cx="266460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diff = a - b;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41070" y="4886325"/>
            <a:ext cx="10298430" cy="616268"/>
            <a:chOff x="941070" y="4886325"/>
            <a:chExt cx="10298430" cy="616268"/>
          </a:xfrm>
        </p:grpSpPr>
        <p:sp>
          <p:nvSpPr>
            <p:cNvPr id="19" name="Line 19"/>
            <p:cNvSpPr/>
            <p:nvPr/>
          </p:nvSpPr>
          <p:spPr>
            <a:xfrm>
              <a:off x="952500" y="4886325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41070" y="5062538"/>
              <a:ext cx="24460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把结果显示出来。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209157" y="5078730"/>
              <a:ext cx="204265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diff;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942594" y="5904548"/>
            <a:ext cx="7360989" cy="300082"/>
            <a:chOff x="942594" y="5904548"/>
            <a:chExt cx="7360989" cy="300082"/>
          </a:xfrm>
        </p:grpSpPr>
        <p:sp>
          <p:nvSpPr>
            <p:cNvPr id="23" name="TextBox 23"/>
            <p:cNvSpPr txBox="1"/>
            <p:nvPr/>
          </p:nvSpPr>
          <p:spPr>
            <a:xfrm>
              <a:off x="942594" y="5904548"/>
              <a:ext cx="7360989" cy="30008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带入 2 和 3 </a:t>
              </a:r>
              <a:r>
                <a:rPr lang="zh-CN" altLang="en-US" sz="1950" dirty="0">
                  <a:solidFill>
                    <a:schemeClr val="dk1"/>
                  </a:solidFill>
                </a:rPr>
                <a:t>执行一遍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：a = 2，b = 3，diff = -1，输出 -1。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>
            <a:spLocks noGrp="1"/>
          </p:cNvSpPr>
          <p:nvPr>
            <p:ph type="title"/>
          </p:nvPr>
        </p:nvSpPr>
        <p:spPr>
          <a:xfrm>
            <a:off x="748284" y="1432560"/>
            <a:ext cx="3116238" cy="4154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altLang="en-US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书写代码，尝试编译</a:t>
            </a:r>
            <a:endParaRPr lang="zh-CN" sz="2700" b="1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857375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两数之差的实现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933450" y="2276475"/>
            <a:ext cx="3757362" cy="3508248"/>
            <a:chOff x="933450" y="2276475"/>
            <a:chExt cx="3757362" cy="3508248"/>
          </a:xfrm>
        </p:grpSpPr>
        <p:sp>
          <p:nvSpPr>
            <p:cNvPr id="8" name="Line 8"/>
            <p:cNvSpPr/>
            <p:nvPr/>
          </p:nvSpPr>
          <p:spPr>
            <a:xfrm>
              <a:off x="933450" y="2276475"/>
              <a:ext cx="9525" cy="3400425"/>
            </a:xfrm>
            <a:custGeom>
              <a:avLst/>
              <a:gdLst/>
              <a:ahLst/>
              <a:cxnLst/>
              <a:rect l="l" t="t" r="r" b="b"/>
              <a:pathLst>
                <a:path w="9525" h="3400425">
                  <a:moveTo>
                    <a:pt x="0" y="0"/>
                  </a:moveTo>
                  <a:lnTo>
                    <a:pt x="0" y="3400425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151382" y="2326005"/>
              <a:ext cx="297557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 &lt;iostream&gt;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51382" y="2707005"/>
              <a:ext cx="313105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using namespace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std;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51382" y="3088005"/>
              <a:ext cx="188716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main() {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51382" y="3469005"/>
              <a:ext cx="204265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a, b;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51382" y="3850005"/>
              <a:ext cx="282008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cin &gt;&gt; a &gt;&gt; b;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51382" y="4231005"/>
              <a:ext cx="3097002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diff = a </a:t>
              </a:r>
              <a:r>
                <a:rPr lang="en-US" alt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+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b;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151382" y="4612005"/>
              <a:ext cx="3539430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cout &lt;&lt; diff &lt;&lt; endl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151382" y="4993005"/>
              <a:ext cx="204265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return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0;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151382" y="5374005"/>
              <a:ext cx="1768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id="{6CAB6C97-D4C4-CD13-E502-D75693B82A48}"/>
              </a:ext>
            </a:extLst>
          </p:cNvPr>
          <p:cNvSpPr txBox="1"/>
          <p:nvPr/>
        </p:nvSpPr>
        <p:spPr>
          <a:xfrm>
            <a:off x="6128707" y="3119227"/>
            <a:ext cx="5486399" cy="10524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dirty="0"/>
              <a:t>有了思路后</a:t>
            </a:r>
            <a:r>
              <a:rPr lang="en-US" altLang="zh-CN" sz="2200" dirty="0"/>
              <a:t>,</a:t>
            </a:r>
            <a:r>
              <a:rPr lang="zh-CN" altLang="en-US" sz="2200" dirty="0"/>
              <a:t>就将思路</a:t>
            </a:r>
            <a:r>
              <a:rPr lang="zh-CN" altLang="en-US" sz="2200" b="1" dirty="0"/>
              <a:t>翻译书写为代码</a:t>
            </a:r>
            <a:r>
              <a:rPr lang="zh-CN" altLang="en-US" sz="2200" dirty="0"/>
              <a:t>。</a:t>
            </a:r>
            <a:endParaRPr lang="en-US" altLang="zh-CN" sz="2200" dirty="0"/>
          </a:p>
          <a:p>
            <a:pPr>
              <a:lnSpc>
                <a:spcPct val="150000"/>
              </a:lnSpc>
            </a:pPr>
            <a:r>
              <a:rPr lang="zh-CN" altLang="en-US" sz="2200" dirty="0"/>
              <a:t>但是很多情况下</a:t>
            </a:r>
            <a:r>
              <a:rPr lang="zh-CN" altLang="en-US" sz="2200" b="1" dirty="0">
                <a:solidFill>
                  <a:srgbClr val="C00000"/>
                </a:solidFill>
              </a:rPr>
              <a:t>你并不能一次性写对</a:t>
            </a:r>
            <a:r>
              <a:rPr lang="en-US" altLang="zh-CN" sz="2200" b="1" dirty="0">
                <a:solidFill>
                  <a:srgbClr val="C00000"/>
                </a:solidFill>
              </a:rPr>
              <a:t>!</a:t>
            </a:r>
            <a:endParaRPr lang="zh-CN" altLang="en-US" sz="2200" b="1" dirty="0">
              <a:solidFill>
                <a:srgbClr val="C00000"/>
              </a:solidFill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43393722-6D16-F48D-CCA2-ABA4B2D51133}"/>
              </a:ext>
            </a:extLst>
          </p:cNvPr>
          <p:cNvSpPr/>
          <p:nvPr/>
        </p:nvSpPr>
        <p:spPr>
          <a:xfrm>
            <a:off x="6128707" y="4396165"/>
            <a:ext cx="4992197" cy="105240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dirty="0"/>
              <a:t>例如左侧代码存在语法错误需要修改。</a:t>
            </a:r>
            <a:endParaRPr lang="en-US" altLang="zh-CN" sz="2200" dirty="0"/>
          </a:p>
          <a:p>
            <a:pPr>
              <a:lnSpc>
                <a:spcPct val="150000"/>
              </a:lnSpc>
            </a:pPr>
            <a:r>
              <a:rPr lang="en-US" altLang="zh-CN" sz="2200" dirty="0" err="1"/>
              <a:t>cout</a:t>
            </a:r>
            <a:r>
              <a:rPr lang="en-US" altLang="zh-CN" sz="2200" dirty="0"/>
              <a:t> </a:t>
            </a:r>
            <a:r>
              <a:rPr lang="zh-CN" altLang="en-US" sz="2200" dirty="0"/>
              <a:t>一行末尾缺少分号！</a:t>
            </a:r>
          </a:p>
        </p:txBody>
      </p:sp>
    </p:spTree>
    <p:extLst>
      <p:ext uri="{BB962C8B-B14F-4D97-AF65-F5344CB8AC3E}">
        <p14:creationId xmlns:p14="http://schemas.microsoft.com/office/powerpoint/2010/main" val="39197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>
            <a:spLocks noGrp="1"/>
          </p:cNvSpPr>
          <p:nvPr>
            <p:ph type="title"/>
          </p:nvPr>
        </p:nvSpPr>
        <p:spPr>
          <a:xfrm>
            <a:off x="748284" y="1432560"/>
            <a:ext cx="5886227" cy="4154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altLang="en-US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输入测试用例并与预期结果进行比照。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857375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两数之差的实现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933450" y="2276475"/>
            <a:ext cx="3757362" cy="3508248"/>
            <a:chOff x="933450" y="2276475"/>
            <a:chExt cx="3757362" cy="3508248"/>
          </a:xfrm>
        </p:grpSpPr>
        <p:sp>
          <p:nvSpPr>
            <p:cNvPr id="8" name="Line 8"/>
            <p:cNvSpPr/>
            <p:nvPr/>
          </p:nvSpPr>
          <p:spPr>
            <a:xfrm>
              <a:off x="933450" y="2276475"/>
              <a:ext cx="9525" cy="3400425"/>
            </a:xfrm>
            <a:custGeom>
              <a:avLst/>
              <a:gdLst/>
              <a:ahLst/>
              <a:cxnLst/>
              <a:rect l="l" t="t" r="r" b="b"/>
              <a:pathLst>
                <a:path w="9525" h="3400425">
                  <a:moveTo>
                    <a:pt x="0" y="0"/>
                  </a:moveTo>
                  <a:lnTo>
                    <a:pt x="0" y="3400425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151382" y="2326005"/>
              <a:ext cx="297557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 &lt;iostream&gt;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51382" y="2707005"/>
              <a:ext cx="313105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using namespace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std;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51382" y="3088005"/>
              <a:ext cx="188716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main() {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51382" y="3469005"/>
              <a:ext cx="204265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a, b;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51382" y="3850005"/>
              <a:ext cx="282008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cin &gt;&gt; a &gt;&gt; b;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51382" y="4231005"/>
              <a:ext cx="3097002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diff = a </a:t>
              </a:r>
              <a:r>
                <a:rPr lang="en-US" alt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+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b;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151382" y="4612005"/>
              <a:ext cx="3539430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cout &lt;&lt; diff &lt;&lt; endl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151382" y="4993005"/>
              <a:ext cx="204265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return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0;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151382" y="5374005"/>
              <a:ext cx="1768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id="{6CAB6C97-D4C4-CD13-E502-D75693B82A48}"/>
              </a:ext>
            </a:extLst>
          </p:cNvPr>
          <p:cNvSpPr txBox="1"/>
          <p:nvPr/>
        </p:nvSpPr>
        <p:spPr>
          <a:xfrm>
            <a:off x="6096000" y="2201514"/>
            <a:ext cx="5486399" cy="20680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dirty="0"/>
              <a:t>现在编译可以通过了。</a:t>
            </a:r>
            <a:endParaRPr lang="en-US" altLang="zh-CN" sz="2200" dirty="0"/>
          </a:p>
          <a:p>
            <a:pPr>
              <a:lnSpc>
                <a:spcPct val="150000"/>
              </a:lnSpc>
            </a:pPr>
            <a:r>
              <a:rPr lang="zh-CN" altLang="en-US" sz="2200" dirty="0"/>
              <a:t>输入测试用例并与预期结果进行比照。</a:t>
            </a:r>
            <a:endParaRPr lang="en-US" altLang="zh-CN" sz="2200" dirty="0"/>
          </a:p>
          <a:p>
            <a:pPr>
              <a:lnSpc>
                <a:spcPct val="150000"/>
              </a:lnSpc>
            </a:pPr>
            <a:r>
              <a:rPr lang="zh-CN" altLang="en-US" sz="2200" dirty="0"/>
              <a:t>若</a:t>
            </a:r>
            <a:r>
              <a:rPr lang="zh-CN" altLang="en-US" sz="2200" b="1" dirty="0">
                <a:solidFill>
                  <a:srgbClr val="C00000"/>
                </a:solidFill>
              </a:rPr>
              <a:t>输出结果与测试用例不同</a:t>
            </a:r>
            <a:r>
              <a:rPr lang="zh-CN" altLang="en-US" sz="2200" dirty="0"/>
              <a:t>，需要再次查看代码修改</a:t>
            </a:r>
            <a:r>
              <a:rPr lang="en-US" altLang="zh-CN" sz="2200" dirty="0"/>
              <a:t>bug</a:t>
            </a:r>
            <a:r>
              <a:rPr lang="zh-CN" altLang="en-US" sz="2200" dirty="0"/>
              <a:t>。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43393722-6D16-F48D-CCA2-ABA4B2D51133}"/>
              </a:ext>
            </a:extLst>
          </p:cNvPr>
          <p:cNvSpPr/>
          <p:nvPr/>
        </p:nvSpPr>
        <p:spPr>
          <a:xfrm>
            <a:off x="6096000" y="4455614"/>
            <a:ext cx="4992197" cy="156023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dirty="0"/>
              <a:t>输入</a:t>
            </a:r>
            <a:r>
              <a:rPr lang="en-US" altLang="zh-CN" sz="2200" dirty="0"/>
              <a:t>:2 3 </a:t>
            </a:r>
            <a:r>
              <a:rPr lang="zh-CN" altLang="en-US" sz="2200" dirty="0"/>
              <a:t>后得到的结果是 </a:t>
            </a:r>
            <a:r>
              <a:rPr lang="en-US" altLang="zh-CN" sz="2200" dirty="0"/>
              <a:t>5</a:t>
            </a:r>
            <a:r>
              <a:rPr lang="zh-CN" altLang="en-US" sz="2200" dirty="0"/>
              <a:t>，与预期不符！代表答案错误。</a:t>
            </a:r>
            <a:endParaRPr lang="en-US" altLang="zh-CN" sz="2200" dirty="0"/>
          </a:p>
          <a:p>
            <a:pPr>
              <a:lnSpc>
                <a:spcPct val="150000"/>
              </a:lnSpc>
            </a:pPr>
            <a:r>
              <a:rPr lang="zh-CN" altLang="en-US" sz="2200" dirty="0"/>
              <a:t>检查后发现应该是 </a:t>
            </a:r>
            <a:r>
              <a:rPr lang="en-US" altLang="zh-CN" sz="2200" dirty="0"/>
              <a:t>a-b </a:t>
            </a:r>
            <a:r>
              <a:rPr lang="zh-CN" altLang="en-US" sz="2200" dirty="0"/>
              <a:t>写成了 </a:t>
            </a:r>
            <a:r>
              <a:rPr lang="en-US" altLang="zh-CN" sz="2200" dirty="0" err="1"/>
              <a:t>a+b</a:t>
            </a:r>
            <a:r>
              <a:rPr lang="zh-CN" altLang="en-US" sz="2200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026941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>
            <a:spLocks noGrp="1"/>
          </p:cNvSpPr>
          <p:nvPr>
            <p:ph type="title"/>
          </p:nvPr>
        </p:nvSpPr>
        <p:spPr>
          <a:xfrm>
            <a:off x="748284" y="1432560"/>
            <a:ext cx="3808735" cy="4154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altLang="en-US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输入测试数据，验证结果</a:t>
            </a:r>
            <a:endParaRPr lang="zh-CN" sz="2700" b="1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857375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两数之差的实现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933450" y="2276475"/>
            <a:ext cx="4126421" cy="3508248"/>
            <a:chOff x="933450" y="2276475"/>
            <a:chExt cx="4126421" cy="3508248"/>
          </a:xfrm>
        </p:grpSpPr>
        <p:sp>
          <p:nvSpPr>
            <p:cNvPr id="8" name="Line 8"/>
            <p:cNvSpPr/>
            <p:nvPr/>
          </p:nvSpPr>
          <p:spPr>
            <a:xfrm>
              <a:off x="933450" y="2276475"/>
              <a:ext cx="9525" cy="3400425"/>
            </a:xfrm>
            <a:custGeom>
              <a:avLst/>
              <a:gdLst/>
              <a:ahLst/>
              <a:cxnLst/>
              <a:rect l="l" t="t" r="r" b="b"/>
              <a:pathLst>
                <a:path w="9525" h="3400425">
                  <a:moveTo>
                    <a:pt x="0" y="0"/>
                  </a:moveTo>
                  <a:lnTo>
                    <a:pt x="0" y="3400425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151382" y="2326005"/>
              <a:ext cx="297557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 &lt;iostream&gt;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51382" y="2707005"/>
              <a:ext cx="313105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using namespace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std;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51382" y="3088005"/>
              <a:ext cx="188716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main() {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51382" y="3469005"/>
              <a:ext cx="204265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a, b;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51382" y="3850005"/>
              <a:ext cx="282008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cin &gt;&gt; a &gt;&gt; b;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51382" y="4231005"/>
              <a:ext cx="32865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diff = a - b;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151382" y="4612005"/>
              <a:ext cx="390848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cout &lt;&lt; diff &lt;&lt; endl;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151382" y="4993005"/>
              <a:ext cx="204265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return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0;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151382" y="5374005"/>
              <a:ext cx="1768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8180070" y="2690812"/>
            <a:ext cx="1295019" cy="935355"/>
            <a:chOff x="8180070" y="2690812"/>
            <a:chExt cx="1295019" cy="935355"/>
          </a:xfrm>
        </p:grpSpPr>
        <p:sp>
          <p:nvSpPr>
            <p:cNvPr id="19" name="TextBox 19"/>
            <p:cNvSpPr txBox="1"/>
            <p:nvPr/>
          </p:nvSpPr>
          <p:spPr>
            <a:xfrm>
              <a:off x="8180070" y="2690812"/>
              <a:ext cx="129501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 2 3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180070" y="3186112"/>
              <a:ext cx="112842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-1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80070" y="4148138"/>
            <a:ext cx="1461611" cy="935355"/>
            <a:chOff x="8180070" y="4148138"/>
            <a:chExt cx="1461611" cy="935355"/>
          </a:xfrm>
        </p:grpSpPr>
        <p:sp>
          <p:nvSpPr>
            <p:cNvPr id="22" name="TextBox 22"/>
            <p:cNvSpPr txBox="1"/>
            <p:nvPr/>
          </p:nvSpPr>
          <p:spPr>
            <a:xfrm>
              <a:off x="8180070" y="4148138"/>
              <a:ext cx="146161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 10 2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180070" y="4643438"/>
              <a:ext cx="9618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8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42594" y="5961698"/>
            <a:ext cx="6251711" cy="300082"/>
            <a:chOff x="942594" y="5961698"/>
            <a:chExt cx="6251711" cy="300082"/>
          </a:xfrm>
        </p:grpSpPr>
        <p:sp>
          <p:nvSpPr>
            <p:cNvPr id="25" name="TextBox 25"/>
            <p:cNvSpPr txBox="1"/>
            <p:nvPr/>
          </p:nvSpPr>
          <p:spPr>
            <a:xfrm>
              <a:off x="942594" y="5961698"/>
              <a:ext cx="6251711" cy="30008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alt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现在输入测试数据，结果全部正确，代表代码基本无误。</a:t>
              </a:r>
              <a:endParaRPr lang="zh-CN" sz="195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>
            <a:spLocks noGrp="1"/>
          </p:cNvSpPr>
          <p:nvPr>
            <p:ph type="title"/>
          </p:nvPr>
        </p:nvSpPr>
        <p:spPr>
          <a:xfrm>
            <a:off x="748284" y="1432560"/>
            <a:ext cx="1731243" cy="4154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altLang="en-US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编程的步骤</a:t>
            </a:r>
            <a:endParaRPr lang="zh-CN" sz="2700" b="1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857375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编程的完整过程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941070" y="2405062"/>
            <a:ext cx="3951739" cy="3028042"/>
            <a:chOff x="941070" y="2405062"/>
            <a:chExt cx="3951739" cy="3028042"/>
          </a:xfrm>
        </p:grpSpPr>
        <p:sp>
          <p:nvSpPr>
            <p:cNvPr id="8" name="TextBox 8"/>
            <p:cNvSpPr txBox="1"/>
            <p:nvPr/>
          </p:nvSpPr>
          <p:spPr>
            <a:xfrm>
              <a:off x="941070" y="2405062"/>
              <a:ext cx="15676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 读清要求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228344" y="2866072"/>
              <a:ext cx="3500958" cy="30008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alt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阅读题目或需求，找出关键点。</a:t>
              </a:r>
              <a:endParaRPr lang="zh-CN" sz="195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41070" y="3538538"/>
              <a:ext cx="15676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 写出步骤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228344" y="3999548"/>
              <a:ext cx="3250890" cy="30008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alt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用简单的逻辑描述程序流程。</a:t>
              </a:r>
              <a:endParaRPr lang="zh-CN" sz="195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41070" y="4672012"/>
              <a:ext cx="18705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 翻译成代码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228344" y="5133022"/>
              <a:ext cx="3664465" cy="30008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把每个动作对应到具体</a:t>
              </a:r>
              <a:r>
                <a:rPr lang="en-US" alt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C++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语句。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6057900" y="2381250"/>
            <a:ext cx="5225867" cy="3133153"/>
            <a:chOff x="6057900" y="2381250"/>
            <a:chExt cx="5225867" cy="3133153"/>
          </a:xfrm>
        </p:grpSpPr>
        <p:sp>
          <p:nvSpPr>
            <p:cNvPr id="15" name="Line 15"/>
            <p:cNvSpPr/>
            <p:nvPr/>
          </p:nvSpPr>
          <p:spPr>
            <a:xfrm>
              <a:off x="6057900" y="2381250"/>
              <a:ext cx="9525" cy="3067050"/>
            </a:xfrm>
            <a:custGeom>
              <a:avLst/>
              <a:gdLst/>
              <a:ahLst/>
              <a:cxnLst/>
              <a:rect l="l" t="t" r="r" b="b"/>
              <a:pathLst>
                <a:path w="9525" h="3067050">
                  <a:moveTo>
                    <a:pt x="0" y="0"/>
                  </a:moveTo>
                  <a:lnTo>
                    <a:pt x="0" y="306705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379845" y="2405062"/>
              <a:ext cx="9618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④ 编译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667119" y="2866072"/>
              <a:ext cx="3334246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altLang="en-US" sz="2000" dirty="0"/>
                <a:t>运行代码，查看是否有报错。</a:t>
              </a:r>
              <a:endParaRPr lang="zh-CN" sz="195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6379845" y="3538538"/>
              <a:ext cx="21734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⑤ 输入数据测试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667119" y="3999548"/>
              <a:ext cx="4616648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altLang="en-US" sz="2000" dirty="0"/>
                <a:t>运行程序，输入不同的测试数据进行检查</a:t>
              </a:r>
              <a:endParaRPr lang="zh-CN" sz="195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379845" y="4672012"/>
              <a:ext cx="277920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⑥ 沿着计算过程查错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667119" y="5133022"/>
              <a:ext cx="34324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检查输入顺序、运算和输出。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>
            <a:spLocks noGrp="1"/>
          </p:cNvSpPr>
          <p:nvPr>
            <p:ph type="title"/>
          </p:nvPr>
        </p:nvSpPr>
        <p:spPr>
          <a:xfrm>
            <a:off x="748284" y="1432560"/>
            <a:ext cx="2494273" cy="4154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altLang="en-US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</a:t>
            </a:r>
            <a:r>
              <a:rPr lang="en-US" alt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2-5 </a:t>
            </a:r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苹果采购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阅读题意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7F6A27DC-525D-DB05-7C78-DFCCAADA1350}"/>
                  </a:ext>
                </a:extLst>
              </p:cNvPr>
              <p:cNvSpPr txBox="1"/>
              <p:nvPr/>
            </p:nvSpPr>
            <p:spPr>
              <a:xfrm>
                <a:off x="748284" y="2052465"/>
                <a:ext cx="10642723" cy="40570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2200" dirty="0">
                    <a:effectLst/>
                    <a:ea typeface="微软雅黑" panose="020B0503020204020204" pitchFamily="34" charset="-122"/>
                  </a:rPr>
                  <a:t>现在需要采购一些苹果，每名同学都可以分到固定数量的苹果，并且已经知道了同学的数量，请问需要采购多少个苹果？</a:t>
                </a:r>
              </a:p>
              <a:p>
                <a:pPr>
                  <a:lnSpc>
                    <a:spcPct val="200000"/>
                  </a:lnSpc>
                </a:pPr>
                <a:r>
                  <a:rPr lang="zh-CN" altLang="en-US" sz="2200" b="1" dirty="0">
                    <a:effectLst/>
                    <a:ea typeface="微软雅黑" panose="020B0503020204020204" pitchFamily="34" charset="-122"/>
                  </a:rPr>
                  <a:t>输入格式：</a:t>
                </a:r>
                <a:r>
                  <a:rPr lang="zh-CN" altLang="en-US" sz="2200" dirty="0">
                    <a:effectLst/>
                    <a:ea typeface="微软雅黑" panose="020B0503020204020204" pitchFamily="34" charset="-122"/>
                  </a:rPr>
                  <a:t>输入两个不超过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2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2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10</m:t>
                        </m:r>
                      </m:e>
                      <m:sup>
                        <m:r>
                          <a:rPr lang="en-US" altLang="zh-CN" sz="22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9</m:t>
                        </m:r>
                      </m:sup>
                    </m:sSup>
                  </m:oMath>
                </a14:m>
                <a:r>
                  <a:rPr lang="en-US" altLang="zh-CN" sz="22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200" dirty="0">
                    <a:effectLst/>
                    <a:ea typeface="微软雅黑" panose="020B0503020204020204" pitchFamily="34" charset="-122"/>
                  </a:rPr>
                  <a:t>正整数，分别表示每人分到的数量和同学的人数。</a:t>
                </a:r>
              </a:p>
              <a:p>
                <a:pPr>
                  <a:lnSpc>
                    <a:spcPct val="200000"/>
                  </a:lnSpc>
                </a:pPr>
                <a:r>
                  <a:rPr lang="zh-CN" altLang="en-US" sz="2200" b="1" dirty="0">
                    <a:effectLst/>
                    <a:ea typeface="微软雅黑" panose="020B0503020204020204" pitchFamily="34" charset="-122"/>
                  </a:rPr>
                  <a:t>输出格式：</a:t>
                </a:r>
                <a:r>
                  <a:rPr lang="zh-CN" altLang="en-US" sz="2200" dirty="0">
                    <a:effectLst/>
                    <a:ea typeface="微软雅黑" panose="020B0503020204020204" pitchFamily="34" charset="-122"/>
                  </a:rPr>
                  <a:t>一个整数，表示答案。保证输入和答案都在 </a:t>
                </a:r>
                <a:r>
                  <a:rPr lang="en-US" altLang="zh-CN" sz="2200" dirty="0">
                    <a:effectLst/>
                    <a:ea typeface="微软雅黑" panose="020B0503020204020204" pitchFamily="34" charset="-122"/>
                  </a:rPr>
                  <a:t>int </a:t>
                </a:r>
                <a:r>
                  <a:rPr lang="zh-CN" altLang="en-US" sz="2200" dirty="0">
                    <a:effectLst/>
                    <a:ea typeface="微软雅黑" panose="020B0503020204020204" pitchFamily="34" charset="-122"/>
                  </a:rPr>
                  <a:t>范围内的非负整数。</a:t>
                </a:r>
                <a:endParaRPr lang="en-US" altLang="zh-CN" sz="2200" dirty="0">
                  <a:effectLst/>
                  <a:ea typeface="微软雅黑" panose="020B0503020204020204" pitchFamily="34" charset="-122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zh-CN" altLang="en-US" sz="2200" b="1" dirty="0">
                    <a:ea typeface="微软雅黑" panose="020B0503020204020204" pitchFamily="34" charset="-122"/>
                  </a:rPr>
                  <a:t>样例输入：</a:t>
                </a:r>
                <a:r>
                  <a:rPr lang="en-US" altLang="zh-CN" sz="2200" dirty="0">
                    <a:solidFill>
                      <a:srgbClr val="000000"/>
                    </a:solidFill>
                  </a:rPr>
                  <a:t>5 3</a:t>
                </a:r>
              </a:p>
              <a:p>
                <a:pPr>
                  <a:lnSpc>
                    <a:spcPct val="200000"/>
                  </a:lnSpc>
                </a:pPr>
                <a:r>
                  <a:rPr lang="zh-CN" altLang="en-US" sz="2200" b="1" dirty="0">
                    <a:solidFill>
                      <a:srgbClr val="000000"/>
                    </a:solidFill>
                  </a:rPr>
                  <a:t>样例输出：</a:t>
                </a:r>
                <a:r>
                  <a:rPr lang="en-US" altLang="zh-CN" sz="2200" dirty="0">
                    <a:solidFill>
                      <a:srgbClr val="000000"/>
                    </a:solidFill>
                  </a:rPr>
                  <a:t>15</a:t>
                </a:r>
                <a:endParaRPr lang="zh-CN" altLang="en-US" sz="22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7F6A27DC-525D-DB05-7C78-DFCCAADA13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284" y="2052465"/>
                <a:ext cx="10642723" cy="4057073"/>
              </a:xfrm>
              <a:prstGeom prst="rect">
                <a:avLst/>
              </a:prstGeom>
              <a:blipFill>
                <a:blip r:embed="rId3"/>
                <a:stretch>
                  <a:fillRect l="-745" b="-225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>
            <a:spLocks noGrp="1"/>
          </p:cNvSpPr>
          <p:nvPr>
            <p:ph type="title"/>
          </p:nvPr>
        </p:nvSpPr>
        <p:spPr>
          <a:xfrm>
            <a:off x="748284" y="1432560"/>
            <a:ext cx="5455019" cy="4154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alt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n </a:t>
            </a:r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名同学，每人</a:t>
            </a:r>
            <a:r>
              <a:rPr lang="en-US" alt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t </a:t>
            </a:r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个，</a:t>
            </a:r>
            <a:r>
              <a:rPr lang="zh-CN" altLang="en-US" b="1" dirty="0">
                <a:solidFill>
                  <a:schemeClr val="accent1"/>
                </a:solidFill>
              </a:rPr>
              <a:t>共有</a:t>
            </a:r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多少？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332357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用样例推导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748284" y="2398512"/>
            <a:ext cx="8007000" cy="1502463"/>
            <a:chOff x="941070" y="5748338"/>
            <a:chExt cx="5152389" cy="1502463"/>
          </a:xfrm>
        </p:grpSpPr>
        <p:sp>
          <p:nvSpPr>
            <p:cNvPr id="30" name="TextBox 30"/>
            <p:cNvSpPr txBox="1"/>
            <p:nvPr/>
          </p:nvSpPr>
          <p:spPr>
            <a:xfrm>
              <a:off x="941070" y="5748338"/>
              <a:ext cx="5152389" cy="15024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一组有 t 个，共 n 组，所以苹果总数是 t * n。</a:t>
              </a:r>
              <a:endParaRPr lang="en-US" altLang="zh-CN" sz="225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通过变量 </a:t>
              </a:r>
              <a:r>
                <a:rPr lang="zh-CN" alt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 保存每名同学分到的苹果数量，n 保存同学人数。</a:t>
              </a:r>
              <a:endParaRPr lang="en-US" altLang="zh-CN" sz="225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2250" dirty="0">
                  <a:solidFill>
                    <a:schemeClr val="dk1"/>
                  </a:solidFill>
                </a:rPr>
                <a:t>apples </a:t>
              </a:r>
              <a:r>
                <a:rPr lang="zh-CN" altLang="en-US" sz="2250" dirty="0">
                  <a:solidFill>
                    <a:schemeClr val="dk1"/>
                  </a:solidFill>
                </a:rPr>
                <a:t>为计算出的苹果数目。</a:t>
              </a:r>
              <a:endParaRPr lang="zh-CN" altLang="zh-CN" sz="225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43" name="Group 15">
            <a:extLst>
              <a:ext uri="{FF2B5EF4-FFF2-40B4-BE49-F238E27FC236}">
                <a16:creationId xmlns:a16="http://schemas.microsoft.com/office/drawing/2014/main" id="{A1F3E2C0-2C6C-2D70-7898-E450BD70C8F3}"/>
              </a:ext>
            </a:extLst>
          </p:cNvPr>
          <p:cNvGrpSpPr/>
          <p:nvPr/>
        </p:nvGrpSpPr>
        <p:grpSpPr>
          <a:xfrm>
            <a:off x="933450" y="4406219"/>
            <a:ext cx="3193504" cy="1371600"/>
            <a:chOff x="933450" y="3705225"/>
            <a:chExt cx="3193504" cy="1371600"/>
          </a:xfrm>
        </p:grpSpPr>
        <p:sp>
          <p:nvSpPr>
            <p:cNvPr id="44" name="Line 11">
              <a:extLst>
                <a:ext uri="{FF2B5EF4-FFF2-40B4-BE49-F238E27FC236}">
                  <a16:creationId xmlns:a16="http://schemas.microsoft.com/office/drawing/2014/main" id="{CBA499FB-357A-4C9D-9F61-15A18027CCE4}"/>
                </a:ext>
              </a:extLst>
            </p:cNvPr>
            <p:cNvSpPr/>
            <p:nvPr/>
          </p:nvSpPr>
          <p:spPr>
            <a:xfrm>
              <a:off x="933450" y="3705225"/>
              <a:ext cx="9525" cy="1371600"/>
            </a:xfrm>
            <a:custGeom>
              <a:avLst/>
              <a:gdLst/>
              <a:ahLst/>
              <a:cxnLst/>
              <a:rect l="l" t="t" r="r" b="b"/>
              <a:pathLst>
                <a:path w="9525" h="1371600">
                  <a:moveTo>
                    <a:pt x="0" y="0"/>
                  </a:moveTo>
                  <a:lnTo>
                    <a:pt x="0" y="1371600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45" name="TextBox 12">
              <a:extLst>
                <a:ext uri="{FF2B5EF4-FFF2-40B4-BE49-F238E27FC236}">
                  <a16:creationId xmlns:a16="http://schemas.microsoft.com/office/drawing/2014/main" id="{470F42AE-D27A-9F2D-FEBA-2F4725DFEBD4}"/>
                </a:ext>
              </a:extLst>
            </p:cNvPr>
            <p:cNvSpPr txBox="1"/>
            <p:nvPr/>
          </p:nvSpPr>
          <p:spPr>
            <a:xfrm>
              <a:off x="1151382" y="3783330"/>
              <a:ext cx="142071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t, n;</a:t>
              </a:r>
            </a:p>
          </p:txBody>
        </p:sp>
        <p:sp>
          <p:nvSpPr>
            <p:cNvPr id="46" name="TextBox 13">
              <a:extLst>
                <a:ext uri="{FF2B5EF4-FFF2-40B4-BE49-F238E27FC236}">
                  <a16:creationId xmlns:a16="http://schemas.microsoft.com/office/drawing/2014/main" id="{D7616269-A117-61BC-96DB-711E6FE45847}"/>
                </a:ext>
              </a:extLst>
            </p:cNvPr>
            <p:cNvSpPr txBox="1"/>
            <p:nvPr/>
          </p:nvSpPr>
          <p:spPr>
            <a:xfrm>
              <a:off x="1151382" y="4221480"/>
              <a:ext cx="219814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 &gt;&gt; t &gt;&gt; n;</a:t>
              </a:r>
            </a:p>
          </p:txBody>
        </p:sp>
        <p:sp>
          <p:nvSpPr>
            <p:cNvPr id="47" name="TextBox 14">
              <a:extLst>
                <a:ext uri="{FF2B5EF4-FFF2-40B4-BE49-F238E27FC236}">
                  <a16:creationId xmlns:a16="http://schemas.microsoft.com/office/drawing/2014/main" id="{ACCC10E6-FC2E-CA91-5566-9961D45B82D0}"/>
                </a:ext>
              </a:extLst>
            </p:cNvPr>
            <p:cNvSpPr txBox="1"/>
            <p:nvPr/>
          </p:nvSpPr>
          <p:spPr>
            <a:xfrm>
              <a:off x="1151382" y="4659630"/>
              <a:ext cx="297557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apples = t * n;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>
            <a:spLocks noGrp="1"/>
          </p:cNvSpPr>
          <p:nvPr>
            <p:ph type="title"/>
          </p:nvPr>
        </p:nvSpPr>
        <p:spPr>
          <a:xfrm>
            <a:off x="748284" y="1432560"/>
            <a:ext cx="5116068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让题意里的两个量各有一个名字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594866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从题意到语句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1070" y="2376488"/>
            <a:ext cx="7352919" cy="897255"/>
            <a:chOff x="941070" y="2376488"/>
            <a:chExt cx="7352919" cy="897255"/>
          </a:xfrm>
        </p:grpSpPr>
        <p:sp>
          <p:nvSpPr>
            <p:cNvPr id="8" name="TextBox 8"/>
            <p:cNvSpPr txBox="1"/>
            <p:nvPr/>
          </p:nvSpPr>
          <p:spPr>
            <a:xfrm>
              <a:off x="941070" y="2376488"/>
              <a:ext cx="705002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 保存每名同学分到的苹果数量，n 保存同学人数。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41070" y="2833688"/>
              <a:ext cx="735291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它们都表示个数，用 int。实际的值由这次输入决定。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33450" y="3705225"/>
            <a:ext cx="3193504" cy="1371600"/>
            <a:chOff x="933450" y="3705225"/>
            <a:chExt cx="3193504" cy="1371600"/>
          </a:xfrm>
        </p:grpSpPr>
        <p:sp>
          <p:nvSpPr>
            <p:cNvPr id="11" name="Line 11"/>
            <p:cNvSpPr/>
            <p:nvPr/>
          </p:nvSpPr>
          <p:spPr>
            <a:xfrm>
              <a:off x="933450" y="3705225"/>
              <a:ext cx="9525" cy="1371600"/>
            </a:xfrm>
            <a:custGeom>
              <a:avLst/>
              <a:gdLst/>
              <a:ahLst/>
              <a:cxnLst/>
              <a:rect l="l" t="t" r="r" b="b"/>
              <a:pathLst>
                <a:path w="9525" h="1371600">
                  <a:moveTo>
                    <a:pt x="0" y="0"/>
                  </a:moveTo>
                  <a:lnTo>
                    <a:pt x="0" y="1371600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151382" y="3783330"/>
              <a:ext cx="142071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t, n;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51382" y="4221480"/>
              <a:ext cx="219814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 &gt;&gt; t &gt;&gt; n;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51382" y="4659630"/>
              <a:ext cx="297557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apples = t * n;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7589520" y="3748088"/>
            <a:ext cx="1991678" cy="1335405"/>
            <a:chOff x="7589520" y="3748088"/>
            <a:chExt cx="1991678" cy="1335405"/>
          </a:xfrm>
        </p:grpSpPr>
        <p:sp>
          <p:nvSpPr>
            <p:cNvPr id="16" name="TextBox 16"/>
            <p:cNvSpPr txBox="1"/>
            <p:nvPr/>
          </p:nvSpPr>
          <p:spPr>
            <a:xfrm>
              <a:off x="7589520" y="3748088"/>
              <a:ext cx="129501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 3 4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589520" y="4195762"/>
              <a:ext cx="199167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 = 3，n = 4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589520" y="4643438"/>
              <a:ext cx="185537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apples = 12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41070" y="5543550"/>
            <a:ext cx="10298430" cy="606743"/>
            <a:chOff x="941070" y="5543550"/>
            <a:chExt cx="10298430" cy="606743"/>
          </a:xfrm>
        </p:grpSpPr>
        <p:sp>
          <p:nvSpPr>
            <p:cNvPr id="20" name="Line 20"/>
            <p:cNvSpPr/>
            <p:nvPr/>
          </p:nvSpPr>
          <p:spPr>
            <a:xfrm>
              <a:off x="952500" y="5543550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941070" y="5710238"/>
              <a:ext cx="870080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也能用单位检查：每人几个 × 几个人，算出的才是苹果总个数。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>
            <a:spLocks noGrp="1"/>
          </p:cNvSpPr>
          <p:nvPr>
            <p:ph type="title"/>
          </p:nvPr>
        </p:nvSpPr>
        <p:spPr>
          <a:xfrm>
            <a:off x="748284" y="1432560"/>
            <a:ext cx="3298698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苹果采购的完整程序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完整实现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933450" y="2286000"/>
            <a:ext cx="4437393" cy="3498723"/>
            <a:chOff x="933450" y="2286000"/>
            <a:chExt cx="4437393" cy="3498723"/>
          </a:xfrm>
        </p:grpSpPr>
        <p:sp>
          <p:nvSpPr>
            <p:cNvPr id="8" name="Line 8"/>
            <p:cNvSpPr/>
            <p:nvPr/>
          </p:nvSpPr>
          <p:spPr>
            <a:xfrm>
              <a:off x="933450" y="2286000"/>
              <a:ext cx="9525" cy="3381375"/>
            </a:xfrm>
            <a:custGeom>
              <a:avLst/>
              <a:gdLst/>
              <a:ahLst/>
              <a:cxnLst/>
              <a:rect l="l" t="t" r="r" b="b"/>
              <a:pathLst>
                <a:path w="9525" h="3381375">
                  <a:moveTo>
                    <a:pt x="0" y="0"/>
                  </a:moveTo>
                  <a:lnTo>
                    <a:pt x="0" y="3381375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151382" y="2326005"/>
              <a:ext cx="297557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 &lt;iostream&gt;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51382" y="2707005"/>
              <a:ext cx="313105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using namespace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std;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51382" y="3088005"/>
              <a:ext cx="188716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main() {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51382" y="3469005"/>
              <a:ext cx="204265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t, n;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51382" y="3850005"/>
              <a:ext cx="282008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cin &gt;&gt; t &gt;&gt; n;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51382" y="4231005"/>
              <a:ext cx="359751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apples = t * n;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151382" y="4612005"/>
              <a:ext cx="421946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cout &lt;&lt; apples &lt;&lt; endl;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151382" y="4993005"/>
              <a:ext cx="204265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return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0;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151382" y="5374005"/>
              <a:ext cx="1768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148971" y="3498723"/>
            <a:ext cx="1295019" cy="973455"/>
            <a:chOff x="8265795" y="2624138"/>
            <a:chExt cx="1295019" cy="973455"/>
          </a:xfrm>
        </p:grpSpPr>
        <p:sp>
          <p:nvSpPr>
            <p:cNvPr id="19" name="TextBox 19"/>
            <p:cNvSpPr txBox="1"/>
            <p:nvPr/>
          </p:nvSpPr>
          <p:spPr>
            <a:xfrm>
              <a:off x="8265795" y="2624138"/>
              <a:ext cx="129501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 3 4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265795" y="3157538"/>
              <a:ext cx="112842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12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942594" y="5961698"/>
            <a:ext cx="7803204" cy="381381"/>
            <a:chOff x="942594" y="5961698"/>
            <a:chExt cx="7803204" cy="381381"/>
          </a:xfrm>
        </p:grpSpPr>
        <p:sp>
          <p:nvSpPr>
            <p:cNvPr id="24" name="TextBox 24"/>
            <p:cNvSpPr txBox="1"/>
            <p:nvPr/>
          </p:nvSpPr>
          <p:spPr>
            <a:xfrm>
              <a:off x="942594" y="5961698"/>
              <a:ext cx="780320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按题目范围，最大结果是 100 × 100 = 10000，使用 int 足够。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>
            <a:spLocks noGrp="1"/>
          </p:cNvSpPr>
          <p:nvPr>
            <p:ph type="title"/>
          </p:nvPr>
        </p:nvSpPr>
        <p:spPr>
          <a:xfrm>
            <a:off x="748284" y="1432560"/>
            <a:ext cx="5479542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提交评测时，为什么不加提示语？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332357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按约定输出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41070" y="2376488"/>
            <a:ext cx="9094565" cy="440055"/>
            <a:chOff x="941070" y="2376488"/>
            <a:chExt cx="9094565" cy="440055"/>
          </a:xfrm>
        </p:grpSpPr>
        <p:sp>
          <p:nvSpPr>
            <p:cNvPr id="8" name="TextBox 8"/>
            <p:cNvSpPr txBox="1"/>
            <p:nvPr/>
          </p:nvSpPr>
          <p:spPr>
            <a:xfrm>
              <a:off x="941070" y="2376488"/>
              <a:ext cx="909456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苹果题要求“输出一个整数”。给定输入 3 4，期望看到的就是 12。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42594" y="3428048"/>
            <a:ext cx="3613785" cy="1417319"/>
            <a:chOff x="942594" y="3428048"/>
            <a:chExt cx="3613785" cy="1417319"/>
          </a:xfrm>
        </p:grpSpPr>
        <p:sp>
          <p:nvSpPr>
            <p:cNvPr id="10" name="TextBox 10"/>
            <p:cNvSpPr txBox="1"/>
            <p:nvPr/>
          </p:nvSpPr>
          <p:spPr>
            <a:xfrm>
              <a:off x="942594" y="3428048"/>
              <a:ext cx="26449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额外输出了提示和说明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41095" y="3957638"/>
              <a:ext cx="335470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请输入每人数量和人数：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41095" y="4405312"/>
              <a:ext cx="341528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一共要购买 12 个苹果。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7114794" y="3428048"/>
            <a:ext cx="1594866" cy="1345120"/>
            <a:chOff x="7114794" y="3428048"/>
            <a:chExt cx="1594866" cy="1345120"/>
          </a:xfrm>
        </p:grpSpPr>
        <p:sp>
          <p:nvSpPr>
            <p:cNvPr id="14" name="TextBox 14"/>
            <p:cNvSpPr txBox="1"/>
            <p:nvPr/>
          </p:nvSpPr>
          <p:spPr>
            <a:xfrm>
              <a:off x="7114794" y="3428048"/>
              <a:ext cx="15948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符合本题要求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135112" y="4069080"/>
              <a:ext cx="569671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6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12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41070" y="5238750"/>
            <a:ext cx="10298430" cy="999553"/>
            <a:chOff x="941070" y="5238750"/>
            <a:chExt cx="10298430" cy="999553"/>
          </a:xfrm>
        </p:grpSpPr>
        <p:sp>
          <p:nvSpPr>
            <p:cNvPr id="17" name="Line 17"/>
            <p:cNvSpPr/>
            <p:nvPr/>
          </p:nvSpPr>
          <p:spPr>
            <a:xfrm>
              <a:off x="952500" y="5238750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41070" y="5386388"/>
              <a:ext cx="1001839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本地做交互程序时，可以设计提示；提交这道题时，只输出题目要的内容。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942594" y="5856922"/>
              <a:ext cx="815759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评测程序不会替你理解多出来的句子。格式不符合约定，也可能判错。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>
            <a:spLocks noGrp="1"/>
          </p:cNvSpPr>
          <p:nvPr>
            <p:ph type="title"/>
          </p:nvPr>
        </p:nvSpPr>
        <p:spPr>
          <a:xfrm>
            <a:off x="748284" y="1432560"/>
            <a:ext cx="4752594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原料不同，做法可以保持不变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2644902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理解输入、处理、输出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1070" y="2366962"/>
            <a:ext cx="8503920" cy="1119950"/>
            <a:chOff x="941070" y="2366962"/>
            <a:chExt cx="8503920" cy="1119950"/>
          </a:xfrm>
        </p:grpSpPr>
        <p:sp>
          <p:nvSpPr>
            <p:cNvPr id="8" name="TextBox 8"/>
            <p:cNvSpPr txBox="1"/>
            <p:nvPr/>
          </p:nvSpPr>
          <p:spPr>
            <a:xfrm>
              <a:off x="941070" y="2366962"/>
              <a:ext cx="85039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像照食谱做菜：先拿到本次食材，按步骤加工，再把菜端出来。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311783" y="3017520"/>
              <a:ext cx="464454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食材 → 按食谱加工 → 做好的菜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41070" y="3876675"/>
            <a:ext cx="10298430" cy="1181862"/>
            <a:chOff x="941070" y="3876675"/>
            <a:chExt cx="10298430" cy="1181862"/>
          </a:xfrm>
        </p:grpSpPr>
        <p:sp>
          <p:nvSpPr>
            <p:cNvPr id="11" name="Line 11"/>
            <p:cNvSpPr/>
            <p:nvPr/>
          </p:nvSpPr>
          <p:spPr>
            <a:xfrm>
              <a:off x="952500" y="3876675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1070" y="4052888"/>
              <a:ext cx="36576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苹果程序也有清楚的分工：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311783" y="4589145"/>
              <a:ext cx="624382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 t、n → 计算 t * n → 输出苹果总数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41070" y="5481638"/>
            <a:ext cx="8946642" cy="823341"/>
            <a:chOff x="941070" y="5481638"/>
            <a:chExt cx="8946642" cy="823341"/>
          </a:xfrm>
        </p:grpSpPr>
        <p:sp>
          <p:nvSpPr>
            <p:cNvPr id="15" name="TextBox 15"/>
            <p:cNvSpPr txBox="1"/>
            <p:nvPr/>
          </p:nvSpPr>
          <p:spPr>
            <a:xfrm>
              <a:off x="941070" y="5481638"/>
              <a:ext cx="78981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换一组输入，沿着相同的计算步骤，就能得到对应的答案。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42594" y="5923598"/>
              <a:ext cx="894511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类比只用来说明原料与步骤的分工；程序还必须遵守明确的数据和格式要求。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>
            <a:spLocks noGrp="1"/>
          </p:cNvSpPr>
          <p:nvPr>
            <p:ph type="title"/>
          </p:nvPr>
        </p:nvSpPr>
        <p:spPr>
          <a:xfrm>
            <a:off x="748284" y="1432560"/>
            <a:ext cx="4752594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步骤一多，用图把顺序画出来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2119884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为什么需要流程图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1070" y="2357438"/>
            <a:ext cx="8201025" cy="878205"/>
            <a:chOff x="941070" y="2357438"/>
            <a:chExt cx="8201025" cy="878205"/>
          </a:xfrm>
        </p:grpSpPr>
        <p:sp>
          <p:nvSpPr>
            <p:cNvPr id="8" name="TextBox 8"/>
            <p:cNvSpPr txBox="1"/>
            <p:nvPr/>
          </p:nvSpPr>
          <p:spPr>
            <a:xfrm>
              <a:off x="941070" y="2357438"/>
              <a:ext cx="82010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班级图书角借书：挑好一本书，登记借书信息，再把书领走。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41070" y="2795588"/>
              <a:ext cx="78981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如果要向新同学说明先后顺序，可以把这几个动作画出来。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238250" y="3676650"/>
            <a:ext cx="9305925" cy="742950"/>
            <a:chOff x="1238250" y="3676650"/>
            <a:chExt cx="9305925" cy="742950"/>
          </a:xfrm>
        </p:grpSpPr>
        <p:sp>
          <p:nvSpPr>
            <p:cNvPr id="11" name="Rectangle 11"/>
            <p:cNvSpPr/>
            <p:nvPr/>
          </p:nvSpPr>
          <p:spPr>
            <a:xfrm>
              <a:off x="1238250" y="3676650"/>
              <a:ext cx="2524125" cy="742950"/>
            </a:xfrm>
            <a:prstGeom prst="roundRect">
              <a:avLst>
                <a:gd name="adj" fmla="val 12821"/>
              </a:avLst>
            </a:pr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798320" y="391953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挑选图书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4024884" y="3870960"/>
              <a:ext cx="22734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→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4610100" y="3676650"/>
              <a:ext cx="2524125" cy="742950"/>
            </a:xfrm>
            <a:prstGeom prst="roundRect">
              <a:avLst>
                <a:gd name="adj" fmla="val 12821"/>
              </a:avLst>
            </a:pr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5160645" y="391953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登记信息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425309" y="3870960"/>
              <a:ext cx="22734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→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8020050" y="3676650"/>
              <a:ext cx="2524125" cy="742950"/>
            </a:xfrm>
            <a:prstGeom prst="roundRect">
              <a:avLst>
                <a:gd name="adj" fmla="val 12821"/>
              </a:avLst>
            </a:pr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8570595" y="391953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领走图书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41070" y="5186362"/>
            <a:ext cx="8503920" cy="887731"/>
            <a:chOff x="941070" y="5186362"/>
            <a:chExt cx="8503920" cy="887731"/>
          </a:xfrm>
        </p:grpSpPr>
        <p:sp>
          <p:nvSpPr>
            <p:cNvPr id="20" name="TextBox 20"/>
            <p:cNvSpPr txBox="1"/>
            <p:nvPr/>
          </p:nvSpPr>
          <p:spPr>
            <a:xfrm>
              <a:off x="941070" y="5186362"/>
              <a:ext cx="75952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写程序时，也能用图框表示操作，用箭头说明执行顺序。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941070" y="5634038"/>
              <a:ext cx="85039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这种表达步骤的图叫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流程图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。图框的形状还能提示操作的种类。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>
            <a:spLocks noGrp="1"/>
          </p:cNvSpPr>
          <p:nvPr>
            <p:ph type="title"/>
          </p:nvPr>
        </p:nvSpPr>
        <p:spPr>
          <a:xfrm>
            <a:off x="748284" y="1432560"/>
            <a:ext cx="5116068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不同图框，分别表示什么操作？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857375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认识流程图符号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057275" y="2238375"/>
            <a:ext cx="9646920" cy="606742"/>
            <a:chOff x="1057275" y="2238375"/>
            <a:chExt cx="9646920" cy="606742"/>
          </a:xfrm>
        </p:grpSpPr>
        <p:sp>
          <p:nvSpPr>
            <p:cNvPr id="8" name="Freeform 8"/>
            <p:cNvSpPr/>
            <p:nvPr/>
          </p:nvSpPr>
          <p:spPr>
            <a:xfrm>
              <a:off x="1057275" y="2238375"/>
              <a:ext cx="2286000" cy="571500"/>
            </a:xfrm>
            <a:prstGeom prst="flowChartTerminator">
              <a:avLst/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599819" y="2418398"/>
              <a:ext cx="150298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开始 / 结束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4017645" y="2405062"/>
              <a:ext cx="66865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起止框：标明整个过程从哪里开始、在哪里结束。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57275" y="3143250"/>
            <a:ext cx="8435340" cy="666750"/>
            <a:chOff x="1057275" y="3143250"/>
            <a:chExt cx="8435340" cy="666750"/>
          </a:xfrm>
        </p:grpSpPr>
        <p:sp>
          <p:nvSpPr>
            <p:cNvPr id="12" name="Freeform 12"/>
            <p:cNvSpPr/>
            <p:nvPr/>
          </p:nvSpPr>
          <p:spPr>
            <a:xfrm>
              <a:off x="1057275" y="3143250"/>
              <a:ext cx="2286000" cy="666750"/>
            </a:xfrm>
            <a:prstGeom prst="flowChartInputOutput">
              <a:avLst/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609344" y="3361372"/>
              <a:ext cx="150298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 / 输出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4017645" y="3328988"/>
              <a:ext cx="547497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输入输出框：接收数据，或者给出结果。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57275" y="4114800"/>
            <a:ext cx="7526655" cy="666750"/>
            <a:chOff x="1057275" y="4114800"/>
            <a:chExt cx="7526655" cy="666750"/>
          </a:xfrm>
        </p:grpSpPr>
        <p:sp>
          <p:nvSpPr>
            <p:cNvPr id="16" name="Freeform 16"/>
            <p:cNvSpPr/>
            <p:nvPr/>
          </p:nvSpPr>
          <p:spPr>
            <a:xfrm>
              <a:off x="1057275" y="4114800"/>
              <a:ext cx="2286000" cy="666750"/>
            </a:xfrm>
            <a:prstGeom prst="flowChartProcess">
              <a:avLst/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942719" y="4332922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处理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017645" y="4300538"/>
              <a:ext cx="456628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处理框：执行计算、赋值等操作。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476375" y="5057775"/>
            <a:ext cx="8319135" cy="932878"/>
            <a:chOff x="1476375" y="5057775"/>
            <a:chExt cx="8319135" cy="932878"/>
          </a:xfrm>
        </p:grpSpPr>
        <p:sp>
          <p:nvSpPr>
            <p:cNvPr id="20" name="Freeform 20"/>
            <p:cNvSpPr/>
            <p:nvPr/>
          </p:nvSpPr>
          <p:spPr>
            <a:xfrm>
              <a:off x="1476375" y="5057775"/>
              <a:ext cx="1428750" cy="857250"/>
            </a:xfrm>
            <a:prstGeom prst="flowChartDecision">
              <a:avLst/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1923669" y="5371148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判断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4017645" y="5195888"/>
              <a:ext cx="577786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判断框：根据条件，选择不同的执行路径。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4019169" y="5609272"/>
              <a:ext cx="395744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本课先认识，分支结构中再使用。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43356" y="6025515"/>
            <a:ext cx="4646524" cy="352044"/>
            <a:chOff x="943356" y="6025515"/>
            <a:chExt cx="4646524" cy="352044"/>
          </a:xfrm>
        </p:grpSpPr>
        <p:sp>
          <p:nvSpPr>
            <p:cNvPr id="25" name="TextBox 25"/>
            <p:cNvSpPr txBox="1"/>
            <p:nvPr/>
          </p:nvSpPr>
          <p:spPr>
            <a:xfrm>
              <a:off x="943356" y="6025515"/>
              <a:ext cx="464652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→ 流程线上的箭头，指出下一步往哪里走。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>
            <a:spLocks noGrp="1"/>
          </p:cNvSpPr>
          <p:nvPr>
            <p:ph type="title"/>
          </p:nvPr>
        </p:nvSpPr>
        <p:spPr>
          <a:xfrm>
            <a:off x="748284" y="1432560"/>
            <a:ext cx="4389120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两数之和，可以这样画流程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2119884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用图表达执行步骤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1476375" y="2238375"/>
            <a:ext cx="2286000" cy="3905250"/>
            <a:chOff x="1476375" y="2238375"/>
            <a:chExt cx="2286000" cy="3905250"/>
          </a:xfrm>
        </p:grpSpPr>
        <p:sp>
          <p:nvSpPr>
            <p:cNvPr id="8" name="Freeform 8"/>
            <p:cNvSpPr/>
            <p:nvPr/>
          </p:nvSpPr>
          <p:spPr>
            <a:xfrm>
              <a:off x="1476375" y="2238375"/>
              <a:ext cx="2286000" cy="571500"/>
            </a:xfrm>
            <a:prstGeom prst="flowChartTerminator">
              <a:avLst/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2333244" y="2408872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开始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2485644" y="277082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↓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1476375" y="3000375"/>
              <a:ext cx="2286000" cy="666750"/>
            </a:xfrm>
            <a:prstGeom prst="flowChartInputOutput">
              <a:avLst/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961769" y="3208972"/>
              <a:ext cx="124047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 a、b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485644" y="362807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↓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1476375" y="3857625"/>
              <a:ext cx="2286000" cy="666750"/>
            </a:xfrm>
            <a:prstGeom prst="flowChartProcess">
              <a:avLst/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799844" y="4066222"/>
              <a:ext cx="160799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sum = a + b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85644" y="448532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↓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1476375" y="4714875"/>
              <a:ext cx="2286000" cy="666750"/>
            </a:xfrm>
            <a:prstGeom prst="flowChartInputOutput">
              <a:avLst/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999869" y="4923472"/>
              <a:ext cx="11223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 sum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2485644" y="534257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↓</a:t>
              </a:r>
            </a:p>
          </p:txBody>
        </p:sp>
        <p:sp>
          <p:nvSpPr>
            <p:cNvPr id="20" name="Freeform 20"/>
            <p:cNvSpPr/>
            <p:nvPr/>
          </p:nvSpPr>
          <p:spPr>
            <a:xfrm>
              <a:off x="1476375" y="5572125"/>
              <a:ext cx="2286000" cy="571500"/>
            </a:xfrm>
            <a:prstGeom prst="flowChartTerminator">
              <a:avLst/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2333244" y="5742622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结束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4827270" y="2395538"/>
            <a:ext cx="5599652" cy="842391"/>
            <a:chOff x="4827270" y="2395538"/>
            <a:chExt cx="5599652" cy="842391"/>
          </a:xfrm>
        </p:grpSpPr>
        <p:sp>
          <p:nvSpPr>
            <p:cNvPr id="23" name="TextBox 23"/>
            <p:cNvSpPr txBox="1"/>
            <p:nvPr/>
          </p:nvSpPr>
          <p:spPr>
            <a:xfrm>
              <a:off x="4827270" y="2395538"/>
              <a:ext cx="517207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任务：输入两个整数，输出它们的和。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4828794" y="2856548"/>
              <a:ext cx="559812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本练习中的整数都在 -10000 到 10000 之间。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827270" y="3833812"/>
            <a:ext cx="5376520" cy="1975867"/>
            <a:chOff x="4827270" y="3833812"/>
            <a:chExt cx="5376520" cy="1975867"/>
          </a:xfrm>
        </p:grpSpPr>
        <p:sp>
          <p:nvSpPr>
            <p:cNvPr id="26" name="TextBox 26"/>
            <p:cNvSpPr txBox="1"/>
            <p:nvPr/>
          </p:nvSpPr>
          <p:spPr>
            <a:xfrm>
              <a:off x="4827270" y="3833812"/>
              <a:ext cx="517207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顺着箭头，每次执行一个框里的操作。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4827270" y="4310062"/>
              <a:ext cx="42785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sum 用来保存 a + b 的结果。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4827270" y="4786312"/>
              <a:ext cx="456628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输出框只负责给出已经算好的值。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4828794" y="5428298"/>
              <a:ext cx="537499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写代码时，还要在使用前定义 a、b 和 sum。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>
            <a:spLocks noGrp="1"/>
          </p:cNvSpPr>
          <p:nvPr>
            <p:ph type="title"/>
          </p:nvPr>
        </p:nvSpPr>
        <p:spPr>
          <a:xfrm>
            <a:off x="748284" y="1432560"/>
            <a:ext cx="4752594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带着一组数据，沿箭头走一次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594866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认识顺序结构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1070" y="2405062"/>
            <a:ext cx="7268718" cy="440055"/>
            <a:chOff x="941070" y="2405062"/>
            <a:chExt cx="7268718" cy="440055"/>
          </a:xfrm>
        </p:grpSpPr>
        <p:sp>
          <p:nvSpPr>
            <p:cNvPr id="8" name="TextBox 8"/>
            <p:cNvSpPr txBox="1"/>
            <p:nvPr/>
          </p:nvSpPr>
          <p:spPr>
            <a:xfrm>
              <a:off x="941070" y="2405062"/>
              <a:ext cx="129501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读入 5 6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036820" y="2405062"/>
              <a:ext cx="317296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得到 5，b 得到 6。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41070" y="3286125"/>
            <a:ext cx="10298430" cy="625792"/>
            <a:chOff x="941070" y="3286125"/>
            <a:chExt cx="10298430" cy="625792"/>
          </a:xfrm>
        </p:grpSpPr>
        <p:sp>
          <p:nvSpPr>
            <p:cNvPr id="11" name="Line 11"/>
            <p:cNvSpPr/>
            <p:nvPr/>
          </p:nvSpPr>
          <p:spPr>
            <a:xfrm>
              <a:off x="952500" y="3286125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1070" y="3471862"/>
              <a:ext cx="262775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计算 sum = a + b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036820" y="3471862"/>
              <a:ext cx="414223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取出 5 和 6，sum 得到 11。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41070" y="4352925"/>
            <a:ext cx="10298430" cy="625792"/>
            <a:chOff x="941070" y="4352925"/>
            <a:chExt cx="10298430" cy="625792"/>
          </a:xfrm>
        </p:grpSpPr>
        <p:sp>
          <p:nvSpPr>
            <p:cNvPr id="15" name="Line 15"/>
            <p:cNvSpPr/>
            <p:nvPr/>
          </p:nvSpPr>
          <p:spPr>
            <a:xfrm>
              <a:off x="952500" y="4352925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41070" y="4538662"/>
              <a:ext cx="129501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 sum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5036820" y="4538662"/>
              <a:ext cx="203711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屏幕显示 11。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41070" y="5491162"/>
            <a:ext cx="8644757" cy="842391"/>
            <a:chOff x="941070" y="5491162"/>
            <a:chExt cx="8644757" cy="842391"/>
          </a:xfrm>
        </p:grpSpPr>
        <p:sp>
          <p:nvSpPr>
            <p:cNvPr id="19" name="TextBox 19"/>
            <p:cNvSpPr txBox="1"/>
            <p:nvPr/>
          </p:nvSpPr>
          <p:spPr>
            <a:xfrm>
              <a:off x="941070" y="5491162"/>
              <a:ext cx="72923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操作按安排好的先后次序逐条执行，这就是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顺序结构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942594" y="5952172"/>
              <a:ext cx="864323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这里不能先算和再读输入：计算 a + b 时，必须已经拿到这次的两个数。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>
            <a:spLocks noGrp="1"/>
          </p:cNvSpPr>
          <p:nvPr>
            <p:ph type="title"/>
          </p:nvPr>
        </p:nvSpPr>
        <p:spPr>
          <a:xfrm>
            <a:off x="748284" y="1432560"/>
            <a:ext cx="4752594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模拟练习：把差的流程补完整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模拟练习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1524000" y="2619375"/>
            <a:ext cx="2286000" cy="2819400"/>
            <a:chOff x="1524000" y="2619375"/>
            <a:chExt cx="2286000" cy="2819400"/>
          </a:xfrm>
        </p:grpSpPr>
        <p:sp>
          <p:nvSpPr>
            <p:cNvPr id="8" name="Freeform 8"/>
            <p:cNvSpPr/>
            <p:nvPr/>
          </p:nvSpPr>
          <p:spPr>
            <a:xfrm>
              <a:off x="1524000" y="2619375"/>
              <a:ext cx="2286000" cy="666750"/>
            </a:xfrm>
            <a:prstGeom prst="flowChartInputOutput">
              <a:avLst/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2360295" y="2824162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2522220" y="3252788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↓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1524000" y="3695700"/>
              <a:ext cx="2286000" cy="666750"/>
            </a:xfrm>
            <a:prstGeom prst="flowChartProcess">
              <a:avLst/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2360295" y="3900488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522220" y="4329112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↓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1524000" y="4772025"/>
              <a:ext cx="2286000" cy="666750"/>
            </a:xfrm>
            <a:prstGeom prst="flowChartInputOutput">
              <a:avLst/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2360295" y="4976812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751070" y="2528888"/>
            <a:ext cx="5459825" cy="1297305"/>
            <a:chOff x="4751070" y="2528888"/>
            <a:chExt cx="5459825" cy="1297305"/>
          </a:xfrm>
        </p:grpSpPr>
        <p:sp>
          <p:nvSpPr>
            <p:cNvPr id="17" name="TextBox 17"/>
            <p:cNvSpPr txBox="1"/>
            <p:nvPr/>
          </p:nvSpPr>
          <p:spPr>
            <a:xfrm>
              <a:off x="4751070" y="2528888"/>
              <a:ext cx="54598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仍然输入两个整数 a、b，输出 a - b。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751070" y="2957512"/>
              <a:ext cx="426339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请补出中间三个操作框的内容。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751070" y="3386138"/>
              <a:ext cx="435425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例如输入 9 4，最后应输出 5。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4751070" y="4519612"/>
            <a:ext cx="4960048" cy="1335405"/>
            <a:chOff x="4751070" y="4519612"/>
            <a:chExt cx="4960048" cy="1335405"/>
          </a:xfrm>
        </p:grpSpPr>
        <p:sp>
          <p:nvSpPr>
            <p:cNvPr id="21" name="TextBox 21"/>
            <p:cNvSpPr txBox="1"/>
            <p:nvPr/>
          </p:nvSpPr>
          <p:spPr>
            <a:xfrm>
              <a:off x="4751070" y="4519612"/>
              <a:ext cx="253688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差由 diff 保存。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4751070" y="4967288"/>
              <a:ext cx="496004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计算 diff 的操作应该写在哪个框？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4751070" y="5414962"/>
              <a:ext cx="429368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输出框里，应该写“输出什么”？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43356" y="6025515"/>
            <a:ext cx="7287768" cy="352044"/>
            <a:chOff x="943356" y="6025515"/>
            <a:chExt cx="7287768" cy="352044"/>
          </a:xfrm>
        </p:grpSpPr>
        <p:sp>
          <p:nvSpPr>
            <p:cNvPr id="25" name="TextBox 25"/>
            <p:cNvSpPr txBox="1"/>
            <p:nvPr/>
          </p:nvSpPr>
          <p:spPr>
            <a:xfrm>
              <a:off x="943356" y="6025515"/>
              <a:ext cx="72877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图中只保留需要填写的中间部分，完整流程两端还应有开始和结束。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>
            <a:spLocks noGrp="1"/>
          </p:cNvSpPr>
          <p:nvPr>
            <p:ph type="title"/>
          </p:nvPr>
        </p:nvSpPr>
        <p:spPr>
          <a:xfrm>
            <a:off x="748284" y="1432560"/>
            <a:ext cx="5479542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输入、计算、输出，各自做一件事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练习讲评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1524000" y="2619375"/>
            <a:ext cx="2286000" cy="2819400"/>
            <a:chOff x="1524000" y="2619375"/>
            <a:chExt cx="2286000" cy="2819400"/>
          </a:xfrm>
        </p:grpSpPr>
        <p:sp>
          <p:nvSpPr>
            <p:cNvPr id="8" name="Freeform 8"/>
            <p:cNvSpPr/>
            <p:nvPr/>
          </p:nvSpPr>
          <p:spPr>
            <a:xfrm>
              <a:off x="1524000" y="2619375"/>
              <a:ext cx="2286000" cy="666750"/>
            </a:xfrm>
            <a:prstGeom prst="flowChartInputOutput">
              <a:avLst/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2018919" y="2837498"/>
              <a:ext cx="124047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 a、b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2523744" y="328517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↓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1524000" y="3695700"/>
              <a:ext cx="2286000" cy="666750"/>
            </a:xfrm>
            <a:prstGeom prst="flowChartProcess">
              <a:avLst/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799844" y="3913822"/>
              <a:ext cx="17523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diff = a - b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523744" y="4361498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↓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1524000" y="4772025"/>
              <a:ext cx="2286000" cy="666750"/>
            </a:xfrm>
            <a:prstGeom prst="flowChartInputOutput">
              <a:avLst/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971294" y="4990148"/>
              <a:ext cx="12667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 diff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752975" y="2619375"/>
            <a:ext cx="2873007" cy="1746123"/>
            <a:chOff x="4752975" y="2619375"/>
            <a:chExt cx="2873007" cy="1746123"/>
          </a:xfrm>
        </p:grpSpPr>
        <p:sp>
          <p:nvSpPr>
            <p:cNvPr id="17" name="Line 17"/>
            <p:cNvSpPr/>
            <p:nvPr/>
          </p:nvSpPr>
          <p:spPr>
            <a:xfrm>
              <a:off x="4752975" y="2619375"/>
              <a:ext cx="9525" cy="1676400"/>
            </a:xfrm>
            <a:custGeom>
              <a:avLst/>
              <a:gdLst/>
              <a:ahLst/>
              <a:cxnLst/>
              <a:rect l="l" t="t" r="r" b="b"/>
              <a:pathLst>
                <a:path w="9525" h="1676400">
                  <a:moveTo>
                    <a:pt x="0" y="0"/>
                  </a:moveTo>
                  <a:lnTo>
                    <a:pt x="0" y="1676400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4961382" y="2726055"/>
              <a:ext cx="142071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a, b;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961382" y="3135630"/>
              <a:ext cx="219814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 &gt;&gt; a &gt;&gt; b;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4961382" y="3545205"/>
              <a:ext cx="266460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diff = a - b;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4961382" y="3954780"/>
              <a:ext cx="204265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diff;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4751070" y="4862512"/>
            <a:ext cx="4566285" cy="897255"/>
            <a:chOff x="4751070" y="4862512"/>
            <a:chExt cx="4566285" cy="897255"/>
          </a:xfrm>
        </p:grpSpPr>
        <p:sp>
          <p:nvSpPr>
            <p:cNvPr id="23" name="TextBox 23"/>
            <p:cNvSpPr txBox="1"/>
            <p:nvPr/>
          </p:nvSpPr>
          <p:spPr>
            <a:xfrm>
              <a:off x="4751070" y="4862512"/>
              <a:ext cx="456628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算出差、保存差，属于处理操作。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4751070" y="5319712"/>
              <a:ext cx="456628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显示保存好的差，属于输出操作。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943356" y="6025515"/>
            <a:ext cx="7530084" cy="352044"/>
            <a:chOff x="943356" y="6025515"/>
            <a:chExt cx="7530084" cy="352044"/>
          </a:xfrm>
        </p:grpSpPr>
        <p:sp>
          <p:nvSpPr>
            <p:cNvPr id="26" name="TextBox 26"/>
            <p:cNvSpPr txBox="1"/>
            <p:nvPr/>
          </p:nvSpPr>
          <p:spPr>
            <a:xfrm>
              <a:off x="943356" y="6025515"/>
              <a:ext cx="75300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完整流程还包括开始和结束。上面展示的是本次练习填写的中间部分。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>
            <a:spLocks noGrp="1"/>
          </p:cNvSpPr>
          <p:nvPr>
            <p:ph type="title"/>
          </p:nvPr>
        </p:nvSpPr>
        <p:spPr>
          <a:xfrm>
            <a:off x="748284" y="1432560"/>
            <a:ext cx="4389120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同一组输入，同时求和与差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阅读题意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41070" y="2376488"/>
            <a:ext cx="8382762" cy="1316355"/>
            <a:chOff x="941070" y="2376488"/>
            <a:chExt cx="8382762" cy="1316355"/>
          </a:xfrm>
        </p:grpSpPr>
        <p:sp>
          <p:nvSpPr>
            <p:cNvPr id="8" name="TextBox 8"/>
            <p:cNvSpPr txBox="1"/>
            <p:nvPr/>
          </p:nvSpPr>
          <p:spPr>
            <a:xfrm>
              <a:off x="941070" y="2376488"/>
              <a:ext cx="726205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输入两个整数 a、b，都在 -10000 到 10000 之间。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41070" y="2814638"/>
              <a:ext cx="838276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计算它们的和 a + b，以及第一个数减第二个数的差 a - b。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41070" y="3252788"/>
              <a:ext cx="75952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在同一行输出：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和在前，差在后，中间用一个空格隔开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52500" y="3971925"/>
            <a:ext cx="10287000" cy="1094804"/>
            <a:chOff x="952500" y="3971925"/>
            <a:chExt cx="10287000" cy="1094804"/>
          </a:xfrm>
        </p:grpSpPr>
        <p:sp>
          <p:nvSpPr>
            <p:cNvPr id="12" name="Line 12"/>
            <p:cNvSpPr/>
            <p:nvPr/>
          </p:nvSpPr>
          <p:spPr>
            <a:xfrm>
              <a:off x="952500" y="3971925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102233" y="4160520"/>
              <a:ext cx="138135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 7 2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683883" y="4160520"/>
              <a:ext cx="138135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 9 5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104519" y="4685348"/>
              <a:ext cx="131923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7 + 2 = 9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686169" y="4685348"/>
              <a:ext cx="131923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7 - 2 = 5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41070" y="5595938"/>
            <a:ext cx="8715946" cy="440055"/>
            <a:chOff x="941070" y="5595938"/>
            <a:chExt cx="8715946" cy="440055"/>
          </a:xfrm>
        </p:grpSpPr>
        <p:sp>
          <p:nvSpPr>
            <p:cNvPr id="18" name="TextBox 18"/>
            <p:cNvSpPr txBox="1"/>
            <p:nvPr/>
          </p:nvSpPr>
          <p:spPr>
            <a:xfrm>
              <a:off x="941070" y="5595938"/>
              <a:ext cx="871594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如果换成输入 2 7，和还是 9，差却变成 -5。输出应为 9 -5。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>
            <a:spLocks noGrp="1"/>
          </p:cNvSpPr>
          <p:nvPr>
            <p:ph type="title"/>
          </p:nvPr>
        </p:nvSpPr>
        <p:spPr>
          <a:xfrm>
            <a:off x="748284" y="1432560"/>
            <a:ext cx="4752594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读入一次，就能完成两次计算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2644902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让同一组数据参与计算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3550158" y="2388870"/>
            <a:ext cx="4014521" cy="469392"/>
            <a:chOff x="3550158" y="2388870"/>
            <a:chExt cx="4014521" cy="469392"/>
          </a:xfrm>
        </p:grpSpPr>
        <p:sp>
          <p:nvSpPr>
            <p:cNvPr id="8" name="TextBox 8"/>
            <p:cNvSpPr txBox="1"/>
            <p:nvPr/>
          </p:nvSpPr>
          <p:spPr>
            <a:xfrm>
              <a:off x="3550158" y="2388870"/>
              <a:ext cx="401452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 7 2 → a = 7，b = 2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274445" y="3095625"/>
            <a:ext cx="8564594" cy="1685354"/>
            <a:chOff x="1274445" y="3095625"/>
            <a:chExt cx="8564594" cy="1685354"/>
          </a:xfrm>
        </p:grpSpPr>
        <p:sp>
          <p:nvSpPr>
            <p:cNvPr id="10" name="Line 10"/>
            <p:cNvSpPr/>
            <p:nvPr/>
          </p:nvSpPr>
          <p:spPr>
            <a:xfrm>
              <a:off x="5715000" y="3095625"/>
              <a:ext cx="9525" cy="238125"/>
            </a:xfrm>
            <a:custGeom>
              <a:avLst/>
              <a:gdLst/>
              <a:ahLst/>
              <a:cxnLst/>
              <a:rect l="l" t="t" r="r" b="b"/>
              <a:pathLst>
                <a:path w="9525" h="238125">
                  <a:moveTo>
                    <a:pt x="0" y="0"/>
                  </a:moveTo>
                  <a:lnTo>
                    <a:pt x="0" y="238125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2886075" y="3333750"/>
              <a:ext cx="5848350" cy="9525"/>
            </a:xfrm>
            <a:custGeom>
              <a:avLst/>
              <a:gdLst/>
              <a:ahLst/>
              <a:cxnLst/>
              <a:rect l="l" t="t" r="r" b="b"/>
              <a:pathLst>
                <a:path w="5848350" h="9525">
                  <a:moveTo>
                    <a:pt x="0" y="0"/>
                  </a:moveTo>
                  <a:lnTo>
                    <a:pt x="5848350" y="0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2741295" y="3452812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↓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589645" y="3452812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↓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274445" y="3929062"/>
              <a:ext cx="309724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sum = a + b，得到 9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741795" y="3929062"/>
              <a:ext cx="309724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sub = a - b，得到 5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275969" y="4399598"/>
              <a:ext cx="20280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a、b 的值不变。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743319" y="4399598"/>
              <a:ext cx="28417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仍然用原来的 7 和 2。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41070" y="5086350"/>
            <a:ext cx="10298430" cy="1069848"/>
            <a:chOff x="941070" y="5086350"/>
            <a:chExt cx="10298430" cy="1069848"/>
          </a:xfrm>
        </p:grpSpPr>
        <p:sp>
          <p:nvSpPr>
            <p:cNvPr id="19" name="Line 19"/>
            <p:cNvSpPr/>
            <p:nvPr/>
          </p:nvSpPr>
          <p:spPr>
            <a:xfrm>
              <a:off x="952500" y="5086350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41070" y="5253038"/>
              <a:ext cx="671683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已经有两个结果，按“和、空格、差”的顺序输出。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941832" y="5745480"/>
              <a:ext cx="406397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sum &lt;&lt; " " &lt;&lt; sub;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>
            <a:spLocks noGrp="1"/>
          </p:cNvSpPr>
          <p:nvPr>
            <p:ph type="title"/>
          </p:nvPr>
        </p:nvSpPr>
        <p:spPr>
          <a:xfrm>
            <a:off x="748284" y="1432560"/>
            <a:ext cx="4025646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两数的和与差：完整实现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完整实现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933450" y="2247900"/>
            <a:ext cx="6147740" cy="3708273"/>
            <a:chOff x="933450" y="2247900"/>
            <a:chExt cx="6147740" cy="3708273"/>
          </a:xfrm>
        </p:grpSpPr>
        <p:sp>
          <p:nvSpPr>
            <p:cNvPr id="8" name="Line 8"/>
            <p:cNvSpPr/>
            <p:nvPr/>
          </p:nvSpPr>
          <p:spPr>
            <a:xfrm>
              <a:off x="933450" y="2247900"/>
              <a:ext cx="9525" cy="3571875"/>
            </a:xfrm>
            <a:custGeom>
              <a:avLst/>
              <a:gdLst/>
              <a:ahLst/>
              <a:cxnLst/>
              <a:rect l="l" t="t" r="r" b="b"/>
              <a:pathLst>
                <a:path w="9525" h="3571875">
                  <a:moveTo>
                    <a:pt x="0" y="0"/>
                  </a:moveTo>
                  <a:lnTo>
                    <a:pt x="0" y="3571875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151382" y="2287905"/>
              <a:ext cx="297557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 &lt;iostream&gt;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51382" y="2649855"/>
              <a:ext cx="313105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using namespace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std;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51382" y="3011805"/>
              <a:ext cx="188716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main() {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51382" y="3373755"/>
              <a:ext cx="204265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a, b;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51382" y="3735705"/>
              <a:ext cx="282008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cin &gt;&gt; a &gt;&gt; b;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51382" y="4097655"/>
              <a:ext cx="313105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sum = a + b;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151382" y="4459605"/>
              <a:ext cx="313105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sub = a - b;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151382" y="4821555"/>
              <a:ext cx="592980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cout &lt;&lt; sum &lt;&lt; " " &lt;&lt; sub &lt;&lt; endl;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151382" y="5183505"/>
              <a:ext cx="204265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return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0;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151382" y="5545455"/>
              <a:ext cx="1768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923020" y="2795588"/>
            <a:ext cx="2121408" cy="1566291"/>
            <a:chOff x="8923020" y="2795588"/>
            <a:chExt cx="2121408" cy="1566291"/>
          </a:xfrm>
        </p:grpSpPr>
        <p:sp>
          <p:nvSpPr>
            <p:cNvPr id="20" name="TextBox 20"/>
            <p:cNvSpPr txBox="1"/>
            <p:nvPr/>
          </p:nvSpPr>
          <p:spPr>
            <a:xfrm>
              <a:off x="8923020" y="2795588"/>
              <a:ext cx="129501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 7 2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8923020" y="3319462"/>
              <a:ext cx="129501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9 5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924544" y="3980498"/>
              <a:ext cx="21198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中间有一个空格。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943356" y="6025515"/>
            <a:ext cx="5215966" cy="352044"/>
            <a:chOff x="943356" y="6025515"/>
            <a:chExt cx="5215966" cy="352044"/>
          </a:xfrm>
        </p:grpSpPr>
        <p:sp>
          <p:nvSpPr>
            <p:cNvPr id="24" name="TextBox 24"/>
            <p:cNvSpPr txBox="1"/>
            <p:nvPr/>
          </p:nvSpPr>
          <p:spPr>
            <a:xfrm>
              <a:off x="943356" y="6025515"/>
              <a:ext cx="521596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试试 2 7 和 4 4，应分别输出 9 -5 和 8 0。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>
            <a:spLocks noGrp="1"/>
          </p:cNvSpPr>
          <p:nvPr>
            <p:ph type="title"/>
          </p:nvPr>
        </p:nvSpPr>
        <p:spPr>
          <a:xfrm>
            <a:off x="748284" y="1432560"/>
            <a:ext cx="4752594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两个数都算对，也可能输出错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594866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检查输出格式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41070" y="2328862"/>
            <a:ext cx="8685657" cy="440055"/>
            <a:chOff x="941070" y="2328862"/>
            <a:chExt cx="8685657" cy="440055"/>
          </a:xfrm>
        </p:grpSpPr>
        <p:sp>
          <p:nvSpPr>
            <p:cNvPr id="8" name="TextBox 8"/>
            <p:cNvSpPr txBox="1"/>
            <p:nvPr/>
          </p:nvSpPr>
          <p:spPr>
            <a:xfrm>
              <a:off x="941070" y="2328862"/>
              <a:ext cx="868565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sum 已经是 9，sub 已经是 5。下面三种输出写法分别会怎样？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41832" y="3148012"/>
            <a:ext cx="8827389" cy="832867"/>
            <a:chOff x="941832" y="3148012"/>
            <a:chExt cx="8827389" cy="832867"/>
          </a:xfrm>
        </p:grpSpPr>
        <p:sp>
          <p:nvSpPr>
            <p:cNvPr id="10" name="TextBox 10"/>
            <p:cNvSpPr txBox="1"/>
            <p:nvPr/>
          </p:nvSpPr>
          <p:spPr>
            <a:xfrm>
              <a:off x="941832" y="3268980"/>
              <a:ext cx="297557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sum &lt;&lt; sub;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122795" y="3148012"/>
              <a:ext cx="35604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95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124319" y="3599498"/>
              <a:ext cx="26449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两个结果粘在一起了。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41832" y="4143375"/>
            <a:ext cx="10297668" cy="904304"/>
            <a:chOff x="941832" y="4143375"/>
            <a:chExt cx="10297668" cy="904304"/>
          </a:xfrm>
        </p:grpSpPr>
        <p:sp>
          <p:nvSpPr>
            <p:cNvPr id="14" name="Line 14"/>
            <p:cNvSpPr/>
            <p:nvPr/>
          </p:nvSpPr>
          <p:spPr>
            <a:xfrm>
              <a:off x="952500" y="4143375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41832" y="4335780"/>
              <a:ext cx="406397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sub &lt;&lt; " " &lt;&lt; sum;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122795" y="4214812"/>
              <a:ext cx="52263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5 9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124319" y="4666298"/>
              <a:ext cx="34324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差在前、和在后，顺序反了。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41832" y="5210175"/>
            <a:ext cx="10297668" cy="904304"/>
            <a:chOff x="941832" y="5210175"/>
            <a:chExt cx="10297668" cy="904304"/>
          </a:xfrm>
        </p:grpSpPr>
        <p:sp>
          <p:nvSpPr>
            <p:cNvPr id="19" name="Line 19"/>
            <p:cNvSpPr/>
            <p:nvPr/>
          </p:nvSpPr>
          <p:spPr>
            <a:xfrm>
              <a:off x="952500" y="5210175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41832" y="5402580"/>
              <a:ext cx="406397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sum &lt;&lt; " " &lt;&lt; sub;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122795" y="5281612"/>
              <a:ext cx="52263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9 5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124319" y="5733098"/>
              <a:ext cx="369493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结果、顺序和分隔都符合要求。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>
            <a:spLocks noGrp="1"/>
          </p:cNvSpPr>
          <p:nvPr>
            <p:ph type="title"/>
          </p:nvPr>
        </p:nvSpPr>
        <p:spPr>
          <a:xfrm>
            <a:off x="748284" y="1432560"/>
            <a:ext cx="5116068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跑步追赶：每秒差距会少多少？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阅读题意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41070" y="2366962"/>
            <a:ext cx="9562052" cy="1316355"/>
            <a:chOff x="941070" y="2366962"/>
            <a:chExt cx="9562052" cy="1316355"/>
          </a:xfrm>
        </p:grpSpPr>
        <p:sp>
          <p:nvSpPr>
            <p:cNvPr id="8" name="TextBox 8"/>
            <p:cNvSpPr txBox="1"/>
            <p:nvPr/>
          </p:nvSpPr>
          <p:spPr>
            <a:xfrm>
              <a:off x="941070" y="2366962"/>
              <a:ext cx="579101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小 A 每秒跑 5 米，八尾勇每秒跑 8 米。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41070" y="2805112"/>
              <a:ext cx="95620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起跑时，八尾勇在小 A 后面 100 米。两人同时开始，向同一方向跑。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41070" y="3243262"/>
              <a:ext cx="673569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速度保持不变，八尾勇需要多少秒才能追上小 A？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245108" y="4074795"/>
            <a:ext cx="9386983" cy="913448"/>
            <a:chOff x="1245108" y="4074795"/>
            <a:chExt cx="9386983" cy="913448"/>
          </a:xfrm>
        </p:grpSpPr>
        <p:sp>
          <p:nvSpPr>
            <p:cNvPr id="12" name="TextBox 12"/>
            <p:cNvSpPr txBox="1"/>
            <p:nvPr/>
          </p:nvSpPr>
          <p:spPr>
            <a:xfrm>
              <a:off x="1245108" y="4074795"/>
              <a:ext cx="196291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后面的八尾勇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245870" y="4548188"/>
              <a:ext cx="179479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8 米 / 秒 →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4884420" y="4310062"/>
              <a:ext cx="176450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相距 100 米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836533" y="4074795"/>
              <a:ext cx="16922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前面的小 A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837295" y="4548188"/>
              <a:ext cx="179479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 米 / 秒 →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41070" y="5391150"/>
            <a:ext cx="10298430" cy="951929"/>
            <a:chOff x="941070" y="5391150"/>
            <a:chExt cx="10298430" cy="951929"/>
          </a:xfrm>
        </p:grpSpPr>
        <p:sp>
          <p:nvSpPr>
            <p:cNvPr id="18" name="Line 18"/>
            <p:cNvSpPr/>
            <p:nvPr/>
          </p:nvSpPr>
          <p:spPr>
            <a:xfrm>
              <a:off x="952500" y="5391150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941070" y="5529262"/>
              <a:ext cx="826160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教材例 2-1：原题没有输入，输出一个数，表示追上的时间。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942594" y="5961698"/>
              <a:ext cx="710755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先弄清计算方法，再把它改成可以接收不同数据的课堂变式。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>
            <a:spLocks noGrp="1"/>
          </p:cNvSpPr>
          <p:nvPr>
            <p:ph type="title"/>
          </p:nvPr>
        </p:nvSpPr>
        <p:spPr>
          <a:xfrm>
            <a:off x="748284" y="1432560"/>
            <a:ext cx="5116068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过了一秒，两人之间还差多远？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2119884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观察差距怎样变化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1070" y="2347912"/>
            <a:ext cx="7638669" cy="859155"/>
            <a:chOff x="941070" y="2347912"/>
            <a:chExt cx="7638669" cy="859155"/>
          </a:xfrm>
        </p:grpSpPr>
        <p:sp>
          <p:nvSpPr>
            <p:cNvPr id="8" name="TextBox 8"/>
            <p:cNvSpPr txBox="1"/>
            <p:nvPr/>
          </p:nvSpPr>
          <p:spPr>
            <a:xfrm>
              <a:off x="941070" y="2347912"/>
              <a:ext cx="763866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把八尾勇的起点记作 0 米，小 A 就在前方 100 米处。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41070" y="2767012"/>
              <a:ext cx="486918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两人的位置都从这个共同起点量起。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41070" y="3476625"/>
            <a:ext cx="10298430" cy="1035368"/>
            <a:chOff x="941070" y="3476625"/>
            <a:chExt cx="10298430" cy="1035368"/>
          </a:xfrm>
        </p:grpSpPr>
        <p:sp>
          <p:nvSpPr>
            <p:cNvPr id="11" name="Line 11"/>
            <p:cNvSpPr/>
            <p:nvPr/>
          </p:nvSpPr>
          <p:spPr>
            <a:xfrm>
              <a:off x="952500" y="3476625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1070" y="3633788"/>
              <a:ext cx="859278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过 1 秒：八尾勇到 8 米处，小 A 到 100 + 5 = 105 米处。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226820" y="4071938"/>
              <a:ext cx="648966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差距是 105 - 8 = 97 米，比原来少了 3 米。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41070" y="4910138"/>
            <a:ext cx="9851803" cy="440055"/>
            <a:chOff x="941070" y="4910138"/>
            <a:chExt cx="9851803" cy="440055"/>
          </a:xfrm>
        </p:grpSpPr>
        <p:sp>
          <p:nvSpPr>
            <p:cNvPr id="15" name="TextBox 15"/>
            <p:cNvSpPr txBox="1"/>
            <p:nvPr/>
          </p:nvSpPr>
          <p:spPr>
            <a:xfrm>
              <a:off x="941070" y="4910138"/>
              <a:ext cx="985180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过 2 秒：两人位置是 16 米和 110 米，差距是 94 米，又少了 3 米。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41070" y="5757862"/>
            <a:ext cx="8110156" cy="440055"/>
            <a:chOff x="941070" y="5757862"/>
            <a:chExt cx="8110156" cy="440055"/>
          </a:xfrm>
        </p:grpSpPr>
        <p:sp>
          <p:nvSpPr>
            <p:cNvPr id="17" name="TextBox 17"/>
            <p:cNvSpPr txBox="1"/>
            <p:nvPr/>
          </p:nvSpPr>
          <p:spPr>
            <a:xfrm>
              <a:off x="941070" y="5757862"/>
              <a:ext cx="811015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因为八尾勇每秒多跑 8 - 5 = 3 米，所以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每秒追近 3 米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>
            <a:spLocks noGrp="1"/>
          </p:cNvSpPr>
          <p:nvPr>
            <p:ph type="title"/>
          </p:nvPr>
        </p:nvSpPr>
        <p:spPr>
          <a:xfrm>
            <a:off x="748284" y="1432560"/>
            <a:ext cx="5788495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每秒追近 3 米，100 米要追多久？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2382393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由变化规律计算时间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41070" y="2357438"/>
            <a:ext cx="7595235" cy="440055"/>
            <a:chOff x="941070" y="2357438"/>
            <a:chExt cx="7595235" cy="440055"/>
          </a:xfrm>
        </p:grpSpPr>
        <p:sp>
          <p:nvSpPr>
            <p:cNvPr id="8" name="TextBox 8"/>
            <p:cNvSpPr txBox="1"/>
            <p:nvPr/>
          </p:nvSpPr>
          <p:spPr>
            <a:xfrm>
              <a:off x="941070" y="2357438"/>
              <a:ext cx="75952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要追回的距离除以每秒追近的距离，就得到需要的秒数。</a:t>
              </a: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p41-formula"/>
              <p:cNvSpPr txBox="1">
                <a:spLocks noGrp="1"/>
              </p:cNvSpPr>
              <p:nvPr/>
            </p:nvSpPr>
            <p:spPr>
              <a:xfrm>
                <a:off x="952500" y="3095625"/>
                <a:ext cx="4000500" cy="885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ctr">
                <a:norm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zh-CN" sz="2700" dirty="0">
                          <a:solidFill>
                            <a:srgbClr val="202124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𝑡</m:t>
                      </m:r>
                      <m:r>
                        <a:rPr lang="zh-CN" sz="2700" dirty="0">
                          <a:solidFill>
                            <a:srgbClr val="202124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zh-CN" sz="2700" i="1" dirty="0">
                              <a:solidFill>
                                <a:srgbClr val="202124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Cambria Math"/>
                            </a:rPr>
                          </m:ctrlPr>
                        </m:fPr>
                        <m:num>
                          <m:r>
                            <a:rPr lang="zh-CN" sz="2700" dirty="0">
                              <a:solidFill>
                                <a:srgbClr val="202124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100</m:t>
                          </m:r>
                        </m:num>
                        <m:den>
                          <m:r>
                            <a:rPr lang="zh-CN" sz="2700" dirty="0">
                              <a:solidFill>
                                <a:srgbClr val="202124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8−5</m:t>
                          </m:r>
                        </m:den>
                      </m:f>
                    </m:oMath>
                  </m:oMathPara>
                </a14:m>
                <a:endParaRPr/>
              </a:p>
            </p:txBody>
          </p:sp>
        </mc:Choice>
        <mc:Fallback>
          <p:sp>
            <p:nvSpPr>
              <p:cNvPr id="10" name="p41-formula"/>
              <p:cNvSpPr txBox="1"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2500" y="3095625"/>
                <a:ext cx="4000500" cy="8858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3"/>
          <p:cNvGrpSpPr/>
          <p:nvPr/>
        </p:nvGrpSpPr>
        <p:grpSpPr>
          <a:xfrm>
            <a:off x="5960745" y="3271838"/>
            <a:ext cx="4877753" cy="794765"/>
            <a:chOff x="5960745" y="3271838"/>
            <a:chExt cx="4877753" cy="794765"/>
          </a:xfrm>
        </p:grpSpPr>
        <p:sp>
          <p:nvSpPr>
            <p:cNvPr id="11" name="TextBox 11"/>
            <p:cNvSpPr txBox="1"/>
            <p:nvPr/>
          </p:nvSpPr>
          <p:spPr>
            <a:xfrm>
              <a:off x="5960745" y="3271838"/>
              <a:ext cx="399078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 表示追赶时间，单位是秒。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962269" y="3685222"/>
              <a:ext cx="48762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100 是初始差距，8 - 5 是每秒追近量。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33450" y="4467225"/>
            <a:ext cx="4903851" cy="517398"/>
            <a:chOff x="933450" y="4467225"/>
            <a:chExt cx="4903851" cy="517398"/>
          </a:xfrm>
        </p:grpSpPr>
        <p:sp>
          <p:nvSpPr>
            <p:cNvPr id="14" name="Line 14"/>
            <p:cNvSpPr/>
            <p:nvPr/>
          </p:nvSpPr>
          <p:spPr>
            <a:xfrm>
              <a:off x="933450" y="4467225"/>
              <a:ext cx="9525" cy="495300"/>
            </a:xfrm>
            <a:custGeom>
              <a:avLst/>
              <a:gdLst/>
              <a:ahLst/>
              <a:cxnLst/>
              <a:rect l="l" t="t" r="r" b="b"/>
              <a:pathLst>
                <a:path w="9525" h="495300">
                  <a:moveTo>
                    <a:pt x="0" y="0"/>
                  </a:moveTo>
                  <a:lnTo>
                    <a:pt x="0" y="495300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151382" y="4573905"/>
              <a:ext cx="468591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double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time = 100.0 / (8 - 5);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41070" y="5424488"/>
            <a:ext cx="8657882" cy="842391"/>
            <a:chOff x="941070" y="5424488"/>
            <a:chExt cx="8657882" cy="842391"/>
          </a:xfrm>
        </p:grpSpPr>
        <p:sp>
          <p:nvSpPr>
            <p:cNvPr id="17" name="TextBox 17"/>
            <p:cNvSpPr txBox="1"/>
            <p:nvPr/>
          </p:nvSpPr>
          <p:spPr>
            <a:xfrm>
              <a:off x="941070" y="5424488"/>
              <a:ext cx="791327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跑 33 秒只能追近 99 米，还差 1 米，时间需要带小数。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942594" y="5885498"/>
              <a:ext cx="865635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代码中的 100.0 让本次除法按浮点数计算；100 / 3 只会得到整数 33。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>
            <a:spLocks noGrp="1"/>
          </p:cNvSpPr>
          <p:nvPr>
            <p:ph type="title"/>
          </p:nvPr>
        </p:nvSpPr>
        <p:spPr>
          <a:xfrm>
            <a:off x="748284" y="1432560"/>
            <a:ext cx="2935224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跑步题的完整程序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332357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先解决原题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933450" y="2409825"/>
            <a:ext cx="5525795" cy="2736723"/>
            <a:chOff x="933450" y="2409825"/>
            <a:chExt cx="5525795" cy="2736723"/>
          </a:xfrm>
        </p:grpSpPr>
        <p:sp>
          <p:nvSpPr>
            <p:cNvPr id="8" name="Line 8"/>
            <p:cNvSpPr/>
            <p:nvPr/>
          </p:nvSpPr>
          <p:spPr>
            <a:xfrm>
              <a:off x="933450" y="2409825"/>
              <a:ext cx="9525" cy="2571750"/>
            </a:xfrm>
            <a:custGeom>
              <a:avLst/>
              <a:gdLst/>
              <a:ahLst/>
              <a:cxnLst/>
              <a:rect l="l" t="t" r="r" b="b"/>
              <a:pathLst>
                <a:path w="9525" h="2571750">
                  <a:moveTo>
                    <a:pt x="0" y="0"/>
                  </a:moveTo>
                  <a:lnTo>
                    <a:pt x="0" y="2571750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151382" y="2449830"/>
              <a:ext cx="297557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 &lt;iostream&gt;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51382" y="2830830"/>
              <a:ext cx="313105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using namespace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std;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51382" y="3211830"/>
              <a:ext cx="188716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main() {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51382" y="3592830"/>
              <a:ext cx="530786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double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time = 100.0 / (8 - 5);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51382" y="3973830"/>
              <a:ext cx="390848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cout &lt;&lt; time &lt;&lt; endl;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51382" y="4354830"/>
              <a:ext cx="204265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return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0;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151382" y="4735830"/>
              <a:ext cx="1768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41070" y="5472112"/>
            <a:ext cx="8019288" cy="832867"/>
            <a:chOff x="941070" y="5472112"/>
            <a:chExt cx="8019288" cy="832867"/>
          </a:xfrm>
        </p:grpSpPr>
        <p:sp>
          <p:nvSpPr>
            <p:cNvPr id="17" name="TextBox 17"/>
            <p:cNvSpPr txBox="1"/>
            <p:nvPr/>
          </p:nvSpPr>
          <p:spPr>
            <a:xfrm>
              <a:off x="941070" y="5472112"/>
              <a:ext cx="801928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默认输出约为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33.3333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，表示所需秒数。这是近似显示值。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942594" y="5923598"/>
              <a:ext cx="611002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题目已经给出了全部数字，所以这一版不需要 cin。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>
            <a:spLocks noGrp="1"/>
          </p:cNvSpPr>
          <p:nvPr>
            <p:ph type="title"/>
          </p:nvPr>
        </p:nvSpPr>
        <p:spPr>
          <a:xfrm>
            <a:off x="748284" y="1432560"/>
            <a:ext cx="5479542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想计算别的追赶情形，改哪部分？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课堂变式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41070" y="2357438"/>
            <a:ext cx="7383208" cy="1725929"/>
            <a:chOff x="941070" y="2357438"/>
            <a:chExt cx="7383208" cy="1725929"/>
          </a:xfrm>
        </p:grpSpPr>
        <p:sp>
          <p:nvSpPr>
            <p:cNvPr id="8" name="TextBox 8"/>
            <p:cNvSpPr txBox="1"/>
            <p:nvPr/>
          </p:nvSpPr>
          <p:spPr>
            <a:xfrm>
              <a:off x="941070" y="2357438"/>
              <a:ext cx="738320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现在让用户依次输入三个正数，数值都不超过 10000：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226820" y="2786062"/>
              <a:ext cx="694401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gap：开始相距多少米；slow：前者每秒跑多少米；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226820" y="3214688"/>
              <a:ext cx="553554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fast：后者每秒跑多少米。可以带小数。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41070" y="3643312"/>
              <a:ext cx="686828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两人仍同时、同向、匀速跑，保证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fast &gt; slow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41070" y="4333875"/>
            <a:ext cx="10298430" cy="1035368"/>
            <a:chOff x="941070" y="4333875"/>
            <a:chExt cx="10298430" cy="1035368"/>
          </a:xfrm>
        </p:grpSpPr>
        <p:sp>
          <p:nvSpPr>
            <p:cNvPr id="13" name="Line 13"/>
            <p:cNvSpPr/>
            <p:nvPr/>
          </p:nvSpPr>
          <p:spPr>
            <a:xfrm>
              <a:off x="952500" y="4333875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41070" y="4500562"/>
              <a:ext cx="832218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输出追上的时间，单位是秒。输入 100 5 8，就回到了原题。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41070" y="4929188"/>
              <a:ext cx="856449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换成 60 4 10，每秒追近 6 米，追上需要 60 / 6 = 10 秒。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41070" y="5805488"/>
            <a:ext cx="8640223" cy="440055"/>
            <a:chOff x="941070" y="5805488"/>
            <a:chExt cx="8640223" cy="440055"/>
          </a:xfrm>
        </p:grpSpPr>
        <p:sp>
          <p:nvSpPr>
            <p:cNvPr id="17" name="TextBox 17"/>
            <p:cNvSpPr txBox="1"/>
            <p:nvPr/>
          </p:nvSpPr>
          <p:spPr>
            <a:xfrm>
              <a:off x="941070" y="5805488"/>
              <a:ext cx="864022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固定的数字换成输入变量，关系仍是：gap / (fast - slow)。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>
            <a:spLocks noGrp="1"/>
          </p:cNvSpPr>
          <p:nvPr>
            <p:ph type="title"/>
          </p:nvPr>
        </p:nvSpPr>
        <p:spPr>
          <a:xfrm>
            <a:off x="748284" y="1432560"/>
            <a:ext cx="3298698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让输入决定追赶时间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857375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变式的完整程序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933450" y="2276475"/>
            <a:ext cx="6147740" cy="3508248"/>
            <a:chOff x="933450" y="2276475"/>
            <a:chExt cx="6147740" cy="3508248"/>
          </a:xfrm>
        </p:grpSpPr>
        <p:sp>
          <p:nvSpPr>
            <p:cNvPr id="8" name="Line 8"/>
            <p:cNvSpPr/>
            <p:nvPr/>
          </p:nvSpPr>
          <p:spPr>
            <a:xfrm>
              <a:off x="933450" y="2276475"/>
              <a:ext cx="9525" cy="3400425"/>
            </a:xfrm>
            <a:custGeom>
              <a:avLst/>
              <a:gdLst/>
              <a:ahLst/>
              <a:cxnLst/>
              <a:rect l="l" t="t" r="r" b="b"/>
              <a:pathLst>
                <a:path w="9525" h="3400425">
                  <a:moveTo>
                    <a:pt x="0" y="0"/>
                  </a:moveTo>
                  <a:lnTo>
                    <a:pt x="0" y="3400425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151382" y="2326005"/>
              <a:ext cx="297557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 &lt;iostream&gt;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51382" y="2707005"/>
              <a:ext cx="313105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using namespace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std;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51382" y="3088005"/>
              <a:ext cx="188716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main() {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51382" y="3469005"/>
              <a:ext cx="421946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double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gap, slow, fast;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51382" y="3850005"/>
              <a:ext cx="484140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cin &gt;&gt; gap &gt;&gt; slow &gt;&gt; fast;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51382" y="4231005"/>
              <a:ext cx="592980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double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time = gap / (fast - slow);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151382" y="4612005"/>
              <a:ext cx="390848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cout &lt;&lt; time &lt;&lt; endl;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151382" y="4993005"/>
              <a:ext cx="204265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return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0;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151382" y="5374005"/>
              <a:ext cx="1768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235059" y="2770822"/>
            <a:ext cx="1034282" cy="1961579"/>
            <a:chOff x="9235059" y="2770822"/>
            <a:chExt cx="1034282" cy="1961579"/>
          </a:xfrm>
        </p:grpSpPr>
        <p:sp>
          <p:nvSpPr>
            <p:cNvPr id="19" name="TextBox 19"/>
            <p:cNvSpPr txBox="1"/>
            <p:nvPr/>
          </p:nvSpPr>
          <p:spPr>
            <a:xfrm>
              <a:off x="9238869" y="2770822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9238869" y="3199448"/>
              <a:ext cx="103047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60 4 10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9238869" y="3789998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9235059" y="4204335"/>
              <a:ext cx="42725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10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942594" y="5961698"/>
            <a:ext cx="10178910" cy="381381"/>
            <a:chOff x="942594" y="5961698"/>
            <a:chExt cx="10178910" cy="381381"/>
          </a:xfrm>
        </p:grpSpPr>
        <p:sp>
          <p:nvSpPr>
            <p:cNvPr id="24" name="TextBox 24"/>
            <p:cNvSpPr txBox="1"/>
            <p:nvPr/>
          </p:nvSpPr>
          <p:spPr>
            <a:xfrm>
              <a:off x="942594" y="5961698"/>
              <a:ext cx="101789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题目保证 fast &gt; slow，因此分母大于 0。若条件不成立，就不是本变式讨论的输入。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>
            <a:spLocks noGrp="1"/>
          </p:cNvSpPr>
          <p:nvPr>
            <p:ph type="title"/>
          </p:nvPr>
        </p:nvSpPr>
        <p:spPr>
          <a:xfrm>
            <a:off x="748284" y="1432560"/>
            <a:ext cx="5479542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模拟练习：计算两次测量的平均值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模拟练习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41070" y="2366962"/>
            <a:ext cx="8806815" cy="1335405"/>
            <a:chOff x="941070" y="2366962"/>
            <a:chExt cx="8806815" cy="1335405"/>
          </a:xfrm>
        </p:grpSpPr>
        <p:sp>
          <p:nvSpPr>
            <p:cNvPr id="8" name="TextBox 8"/>
            <p:cNvSpPr txBox="1"/>
            <p:nvPr/>
          </p:nvSpPr>
          <p:spPr>
            <a:xfrm>
              <a:off x="941070" y="2366962"/>
              <a:ext cx="744378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输入两次测量得到的整数 a、b，范围都是 0 到 100。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41070" y="2814638"/>
              <a:ext cx="88068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输出它们的平均值。平均值可能不是整数，要保留计算中的小数。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41070" y="3262312"/>
              <a:ext cx="720147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例如输入 5 6，应输出 5.5；输入 4 8，应输出 6。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41070" y="4029075"/>
            <a:ext cx="10298430" cy="1540192"/>
            <a:chOff x="941070" y="4029075"/>
            <a:chExt cx="10298430" cy="1540192"/>
          </a:xfrm>
        </p:grpSpPr>
        <p:sp>
          <p:nvSpPr>
            <p:cNvPr id="12" name="Line 12"/>
            <p:cNvSpPr/>
            <p:nvPr/>
          </p:nvSpPr>
          <p:spPr>
            <a:xfrm>
              <a:off x="952500" y="4029075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41070" y="4224338"/>
              <a:ext cx="72923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写出读取、计算、输出三个步骤，再把它们写成程序。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41070" y="4691062"/>
              <a:ext cx="735291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给平均值选择什么类型？除法怎样写，才能得到 5.5？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41070" y="5129212"/>
              <a:ext cx="570214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请用 5 6 在纸上模拟一次，再上机核对。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42594" y="5914072"/>
            <a:ext cx="5795010" cy="381381"/>
            <a:chOff x="942594" y="5914072"/>
            <a:chExt cx="5795010" cy="381381"/>
          </a:xfrm>
        </p:grpSpPr>
        <p:sp>
          <p:nvSpPr>
            <p:cNvPr id="17" name="TextBox 17"/>
            <p:cNvSpPr txBox="1"/>
            <p:nvPr/>
          </p:nvSpPr>
          <p:spPr>
            <a:xfrm>
              <a:off x="942594" y="5914072"/>
              <a:ext cx="57950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本练习不要求固定小数位数，使用默认输出即可。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>
            <a:spLocks noGrp="1"/>
          </p:cNvSpPr>
          <p:nvPr>
            <p:ph type="title"/>
          </p:nvPr>
        </p:nvSpPr>
        <p:spPr>
          <a:xfrm>
            <a:off x="748284" y="1432560"/>
            <a:ext cx="5843016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平均值的小数，要在除法时保留下来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练习讲评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933450" y="2352675"/>
            <a:ext cx="4437393" cy="1831848"/>
            <a:chOff x="933450" y="2352675"/>
            <a:chExt cx="4437393" cy="1831848"/>
          </a:xfrm>
        </p:grpSpPr>
        <p:sp>
          <p:nvSpPr>
            <p:cNvPr id="8" name="Line 8"/>
            <p:cNvSpPr/>
            <p:nvPr/>
          </p:nvSpPr>
          <p:spPr>
            <a:xfrm>
              <a:off x="933450" y="2352675"/>
              <a:ext cx="9525" cy="1771650"/>
            </a:xfrm>
            <a:custGeom>
              <a:avLst/>
              <a:gdLst/>
              <a:ahLst/>
              <a:cxnLst/>
              <a:rect l="l" t="t" r="r" b="b"/>
              <a:pathLst>
                <a:path w="9525" h="1771650">
                  <a:moveTo>
                    <a:pt x="0" y="0"/>
                  </a:moveTo>
                  <a:lnTo>
                    <a:pt x="0" y="1771650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151382" y="2459355"/>
              <a:ext cx="142071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a, b;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51382" y="2897505"/>
              <a:ext cx="219814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 &gt;&gt; a &gt;&gt; b;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51382" y="3335655"/>
              <a:ext cx="421946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double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avg = (a + b) / 2.0;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51382" y="3773805"/>
              <a:ext cx="313105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avg &lt;&lt; endl;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8199120" y="2566988"/>
            <a:ext cx="2462670" cy="1547241"/>
            <a:chOff x="8199120" y="2566988"/>
            <a:chExt cx="2462670" cy="1547241"/>
          </a:xfrm>
        </p:grpSpPr>
        <p:sp>
          <p:nvSpPr>
            <p:cNvPr id="14" name="TextBox 14"/>
            <p:cNvSpPr txBox="1"/>
            <p:nvPr/>
          </p:nvSpPr>
          <p:spPr>
            <a:xfrm>
              <a:off x="8199120" y="2566988"/>
              <a:ext cx="129501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 5 6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199120" y="3071812"/>
              <a:ext cx="129501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5.5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200644" y="3732848"/>
              <a:ext cx="246114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再试 0 0，输出 0。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41070" y="4781550"/>
            <a:ext cx="10298430" cy="1447229"/>
            <a:chOff x="941070" y="4781550"/>
            <a:chExt cx="10298430" cy="1447229"/>
          </a:xfrm>
        </p:grpSpPr>
        <p:sp>
          <p:nvSpPr>
            <p:cNvPr id="18" name="Line 18"/>
            <p:cNvSpPr/>
            <p:nvPr/>
          </p:nvSpPr>
          <p:spPr>
            <a:xfrm>
              <a:off x="952500" y="4781550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941070" y="4957762"/>
              <a:ext cx="968521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若写 double avg = (a + b) / 2;，输入 5 6 时会先计算 11 / 2。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941070" y="5395912"/>
              <a:ext cx="780726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整数商已经变成 5，放进 double 也不会自动补回 0.5。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942594" y="5847398"/>
              <a:ext cx="710755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既要选对保存结果的类型，也要让计算过程按需要保留小数。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>
            <a:spLocks noGrp="1"/>
          </p:cNvSpPr>
          <p:nvPr>
            <p:ph type="title"/>
          </p:nvPr>
        </p:nvSpPr>
        <p:spPr>
          <a:xfrm>
            <a:off x="748284" y="1432560"/>
            <a:ext cx="5479542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输入不合题意，不能靠猜着继续算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2119884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遇到问题从哪里查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1070" y="2376488"/>
            <a:ext cx="7472077" cy="868679"/>
            <a:chOff x="941070" y="2376488"/>
            <a:chExt cx="7472077" cy="868679"/>
          </a:xfrm>
        </p:grpSpPr>
        <p:sp>
          <p:nvSpPr>
            <p:cNvPr id="8" name="TextBox 8"/>
            <p:cNvSpPr txBox="1"/>
            <p:nvPr/>
          </p:nvSpPr>
          <p:spPr>
            <a:xfrm>
              <a:off x="941070" y="2376488"/>
              <a:ext cx="698944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窗口一直等：程序要读几个数据，你实际给了几个？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226820" y="2805112"/>
              <a:ext cx="718632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需要两个整数，却只输入 34，可能还在等第二个数。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41070" y="3581400"/>
            <a:ext cx="10298430" cy="1044893"/>
            <a:chOff x="941070" y="3581400"/>
            <a:chExt cx="10298430" cy="1044893"/>
          </a:xfrm>
        </p:grpSpPr>
        <p:sp>
          <p:nvSpPr>
            <p:cNvPr id="11" name="Line 11"/>
            <p:cNvSpPr/>
            <p:nvPr/>
          </p:nvSpPr>
          <p:spPr>
            <a:xfrm>
              <a:off x="952500" y="3581400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1070" y="3748088"/>
              <a:ext cx="75952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答案不符合预期：检查输入的对应顺序，再逐步算一次。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226820" y="4186238"/>
              <a:ext cx="733777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- b 与 b - a 不同，读取顺序、计算顺序都要看。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41070" y="4924425"/>
            <a:ext cx="10298430" cy="1386459"/>
            <a:chOff x="941070" y="4924425"/>
            <a:chExt cx="10298430" cy="1386459"/>
          </a:xfrm>
        </p:grpSpPr>
        <p:sp>
          <p:nvSpPr>
            <p:cNvPr id="15" name="Line 15"/>
            <p:cNvSpPr/>
            <p:nvPr/>
          </p:nvSpPr>
          <p:spPr>
            <a:xfrm>
              <a:off x="952500" y="4924425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41070" y="5091112"/>
              <a:ext cx="75952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读入中途失败：输入内容是否符合变量类型和题目约定？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226820" y="5529262"/>
              <a:ext cx="856449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要求输入整数时，不要给 1.2。读取失败后不能当作已经成功。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229106" y="5958840"/>
              <a:ext cx="75300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更完整的错误检测与恢复，留到后续学习。本课使用符合约定的输入。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>
            <a:spLocks noGrp="1"/>
          </p:cNvSpPr>
          <p:nvPr>
            <p:ph type="title"/>
          </p:nvPr>
        </p:nvSpPr>
        <p:spPr>
          <a:xfrm>
            <a:off x="748284" y="1432560"/>
            <a:ext cx="4752594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同一个程序，换数据再试一次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独立尝试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41070" y="2338388"/>
            <a:ext cx="9488329" cy="1297305"/>
            <a:chOff x="941070" y="2338388"/>
            <a:chExt cx="9488329" cy="1297305"/>
          </a:xfrm>
        </p:grpSpPr>
        <p:sp>
          <p:nvSpPr>
            <p:cNvPr id="8" name="TextBox 8"/>
            <p:cNvSpPr txBox="1"/>
            <p:nvPr/>
          </p:nvSpPr>
          <p:spPr>
            <a:xfrm>
              <a:off x="941070" y="2338388"/>
              <a:ext cx="824645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输入商品单价 price 和购买数量 count，计算并输出总价。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41070" y="2767012"/>
              <a:ext cx="948832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单价大于 0、不超过 1000，可以带小数；数量是 1 到 100 的整数。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41070" y="3195638"/>
              <a:ext cx="692886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例如输入 2.5 3，输出 7.5；输入 2 3，输出 6。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33450" y="3981450"/>
            <a:ext cx="4903851" cy="1279398"/>
            <a:chOff x="933450" y="3981450"/>
            <a:chExt cx="4903851" cy="1279398"/>
          </a:xfrm>
        </p:grpSpPr>
        <p:sp>
          <p:nvSpPr>
            <p:cNvPr id="12" name="Line 12"/>
            <p:cNvSpPr/>
            <p:nvPr/>
          </p:nvSpPr>
          <p:spPr>
            <a:xfrm>
              <a:off x="933450" y="3981450"/>
              <a:ext cx="9525" cy="1190625"/>
            </a:xfrm>
            <a:custGeom>
              <a:avLst/>
              <a:gdLst/>
              <a:ahLst/>
              <a:cxnLst/>
              <a:rect l="l" t="t" r="r" b="b"/>
              <a:pathLst>
                <a:path w="9525" h="1190625">
                  <a:moveTo>
                    <a:pt x="0" y="0"/>
                  </a:moveTo>
                  <a:lnTo>
                    <a:pt x="0" y="1190625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151382" y="4050030"/>
              <a:ext cx="375300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double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price;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count;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51382" y="4450080"/>
              <a:ext cx="344203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 &gt;&gt; price &gt;&gt; count;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151382" y="4850130"/>
              <a:ext cx="468591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price * count &lt;&lt; endl;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41070" y="5514975"/>
            <a:ext cx="10298430" cy="597218"/>
            <a:chOff x="941070" y="5514975"/>
            <a:chExt cx="10298430" cy="597218"/>
          </a:xfrm>
        </p:grpSpPr>
        <p:sp>
          <p:nvSpPr>
            <p:cNvPr id="17" name="Line 17"/>
            <p:cNvSpPr/>
            <p:nvPr/>
          </p:nvSpPr>
          <p:spPr>
            <a:xfrm>
              <a:off x="952500" y="5514975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41070" y="5672138"/>
              <a:ext cx="1013955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如果收据要求显示 7.50，后面的 0 怎样补出来？下一课再解决显示格式。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202124"/>
      </a:dk1>
      <a:lt1>
        <a:srgbClr val="FFFFFF"/>
      </a:lt1>
      <a:dk2>
        <a:srgbClr val="202124"/>
      </a:dk2>
      <a:lt2>
        <a:srgbClr val="F2F5F8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65B62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202124"/>
      </a:dk1>
      <a:lt1>
        <a:srgbClr val="FFFFFF"/>
      </a:lt1>
      <a:dk2>
        <a:srgbClr val="202124"/>
      </a:dk2>
      <a:lt2>
        <a:srgbClr val="F2F5F8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65B62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7117</Words>
  <Application>Microsoft Office PowerPoint</Application>
  <PresentationFormat>宽屏</PresentationFormat>
  <Paragraphs>599</Paragraphs>
  <Slides>51</Slides>
  <Notes>50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51</vt:i4>
      </vt:variant>
    </vt:vector>
  </HeadingPairs>
  <TitlesOfParts>
    <vt:vector size="58" baseType="lpstr">
      <vt:lpstr>等线</vt:lpstr>
      <vt:lpstr>宋体</vt:lpstr>
      <vt:lpstr>微软雅黑</vt:lpstr>
      <vt:lpstr>Arial</vt:lpstr>
      <vt:lpstr>Cambria Math</vt:lpstr>
      <vt:lpstr>Consolas</vt:lpstr>
      <vt:lpstr>Office Theme</vt:lpstr>
      <vt:lpstr>C++程序与算法</vt:lpstr>
      <vt:lpstr>TODO</vt:lpstr>
      <vt:lpstr>TODO</vt:lpstr>
      <vt:lpstr>程序需要重写吗？</vt:lpstr>
      <vt:lpstr>每次都改一次数字可以吗</vt:lpstr>
      <vt:lpstr>规则留在程序里，数字在运行时提供</vt:lpstr>
      <vt:lpstr>cin 的语法格式</vt:lpstr>
      <vt:lpstr>使用 cin 的示例</vt:lpstr>
      <vt:lpstr>小任务：输入什么，就把它显示出来</vt:lpstr>
      <vt:lpstr>运行试试看</vt:lpstr>
      <vt:lpstr>连续输入多个变量</vt:lpstr>
      <vt:lpstr>连写和分开写，读取顺序都相同</vt:lpstr>
      <vt:lpstr>空格换行都能作为分隔符</vt:lpstr>
      <vt:lpstr>但是把 3 和 4 连在一起，会发生什么？</vt:lpstr>
      <vt:lpstr>注意数据类型：要输入小数，就准备能存小数的类型</vt:lpstr>
      <vt:lpstr>输入和输出，方向别写反</vt:lpstr>
      <vt:lpstr>模拟练习</vt:lpstr>
      <vt:lpstr>模拟练习</vt:lpstr>
      <vt:lpstr>例：两数之差</vt:lpstr>
      <vt:lpstr>两数之差的解题流程</vt:lpstr>
      <vt:lpstr>把流程变为代码</vt:lpstr>
      <vt:lpstr>书写代码，尝试编译</vt:lpstr>
      <vt:lpstr>输入测试用例并与预期结果进行比照。</vt:lpstr>
      <vt:lpstr>输入测试数据，验证结果</vt:lpstr>
      <vt:lpstr>编程的步骤</vt:lpstr>
      <vt:lpstr>例2-5 苹果采购</vt:lpstr>
      <vt:lpstr>n 名同学，每人 t 个，共有多少？</vt:lpstr>
      <vt:lpstr>让题意里的两个量各有一个名字</vt:lpstr>
      <vt:lpstr>苹果采购的完整程序</vt:lpstr>
      <vt:lpstr>提交评测时，为什么不加提示语？</vt:lpstr>
      <vt:lpstr>原料不同，做法可以保持不变</vt:lpstr>
      <vt:lpstr>步骤一多，用图把顺序画出来</vt:lpstr>
      <vt:lpstr>不同图框，分别表示什么操作？</vt:lpstr>
      <vt:lpstr>两数之和，可以这样画流程</vt:lpstr>
      <vt:lpstr>带着一组数据，沿箭头走一次</vt:lpstr>
      <vt:lpstr>模拟练习：把差的流程补完整</vt:lpstr>
      <vt:lpstr>输入、计算、输出，各自做一件事</vt:lpstr>
      <vt:lpstr>同一组输入，同时求和与差</vt:lpstr>
      <vt:lpstr>读入一次，就能完成两次计算</vt:lpstr>
      <vt:lpstr>两数的和与差：完整实现</vt:lpstr>
      <vt:lpstr>两个数都算对，也可能输出错</vt:lpstr>
      <vt:lpstr>跑步追赶：每秒差距会少多少？</vt:lpstr>
      <vt:lpstr>过了一秒，两人之间还差多远？</vt:lpstr>
      <vt:lpstr>每秒追近 3 米，100 米要追多久？</vt:lpstr>
      <vt:lpstr>跑步题的完整程序</vt:lpstr>
      <vt:lpstr>想计算别的追赶情形，改哪部分？</vt:lpstr>
      <vt:lpstr>让输入决定追赶时间</vt:lpstr>
      <vt:lpstr>模拟练习：计算两次测量的平均值</vt:lpstr>
      <vt:lpstr>平均值的小数，要在除法时保留下来</vt:lpstr>
      <vt:lpstr>输入不合题意，不能靠猜着继续算</vt:lpstr>
      <vt:lpstr>同一个程序，换数据再试一次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泉 小林</cp:lastModifiedBy>
  <cp:revision>5</cp:revision>
  <dcterms:created xsi:type="dcterms:W3CDTF">2026-10-04T17:09:47Z</dcterms:created>
  <dcterms:modified xsi:type="dcterms:W3CDTF">2026-10-05T11:05:42Z</dcterms:modified>
  <cp:category/>
  <cp:contentStatus/>
  <dc:language>zh-CN</dc:language>
</cp:coreProperties>
</file>