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2000" cy="6858000"/>
  <p:notesSz cx="6858000" cy="9144000"/>
  <p:defaultTextStyle>
    <a:defPPr>
      <a:defRPr lang="zh-CN"/>
    </a:defPPr>
    <a:lvl1pPr marL="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上一课我们学会了用变量保存数据，可是那些数据都是直接写在程序里的。这一课学习 cin，让程序在运行的时候从键盘接收数据。有了输入，同一个程序就能处理不同的数据，这也是以后做编程题的基本功。今天的内容在书本第 2 章 2.2 节，请大家把书翻到第 20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本讲分六部分。先想一想程序为什么需要输入，再认识 cin 的写法和规则。然后用一道两数之差的题目，完整走一遍编程题的完成过程，再做书上的例 2-5 苹果采购。第五部分学习用流程图把步骤画出来。最后是课堂练习，把今天学的内容用起来。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先看这段代码，a 和 b 的值写死在程序里，运行多少次都只能算出 8。上一课的例 1-8 也一样，初始余额 100 元是写在程序里的。如果想换一组数，就只能改代码再重新运行，这显然很麻烦。我们希望程序在运行的时候问用户要数据，这就是今天要学的输入。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第一部分我们先弄清楚为什么需要输入。书本第 20 页用做菜打了一个比方，我们一起来看。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书本第 20 页说，没有输入的程序，就像走进厨房发现菜已经放在碗里了，只能做这一道。更常见的情况是，原材料要从厨房外面带进来，今天带菠菜，明天带白菜。但是炒菜的流程是一样的：放油、下菜、加盐、出锅。程序也一样，计算的方法写一次，要处理的数据在运行时再交给它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书上第 20 页第二段举的是均分饮料的例子。书上写的是例 2-3，其实 500.0 和 3 来自第 1 章的例 1-4 均分肥宅水，大家看书时注意一下。左边的程序把 500.0 和 3 写死了，只能回答这一种情况。右边先用 cin 读入总量和人数，再做除法，每次运行都能换一组数据。右边这两行代码我们马上就会学到，这里先看个大概。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第二部分正式认识 cin，看看它怎么写、运行时发生了什么、输入多个数据时有哪些规则。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cin 是 console input 的缩写，意思是控制台输入，读作 see-in。写法是 cin、两个大于号、变量名、分号，两个大于号表示数据从键盘流向右边的变量。读到的数据总要有地方放，所以一定要先定义变量，再写 cin。有的同学会直接写 cin &gt;&gt; a 却忘了定义 a，编译器就会报 a 没有声明的错误。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这是一个完整的输入程序。先定义 a 和 b，再输出一句提示，然后用 cin 读入两个整数。运行时屏幕上先出现提示，用户敲入 5 和 6 再按回车，程序就算出 11。如果下次输入 7 和 9，程序就输出 16，代码不用做任何修改。这就是 cin 的价值：让程序处理运行时才知道的数据。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我们把输入的过程拆成三步来看。第一步定义 num，相当于在内存里申请一个抽屉，贴上 num 的标签。第二步执行 cin，程序停下来等用户输入，输入 7 按回车后，7 就被放进 num 里。第三步 cout 把 num 里的 7 取出来显示到屏幕上。注意 cin 之前 num 里的值是不确定的，是 cin 给了它一个确定的值。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请大家现在打开 Dev-C++，把刚才的程序敲进去，按 F11 编译运行。运行后会出现一个黑框，什么都没有，只有光标在闪，很多同学以为程序卡住了，其实它停在 cin 这一句，正在等你输入。敲入数据以后一定要按回车，数据才会交给程序。书本第 20 页也提到了这个现象，大家可以在书上画一下"不用慌"这句话。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要输入几个数，就在 cin 后面接几个大于号和变量。左边连起来写和右边分开写三句，效果完全一样，书上第 21 页也说可以用两个 cin 分别输入。读入的顺序就是变量在语句里出现的顺序，第一个数给 a，第二个给 b，第三个给 c。连起来写更简洁，以后做题基本都这样写。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这是书本第 21 页让大家自己试的四种输入，请先猜一猜再上机验证。第一种和第四种结果一样，空格和回车都能把两个数分开；第二种多打几个空格也没关系，会被忽略。第三种 34 中间没有分隔，cin 会把它当成一个数 34 给 t，然后继续等 n，所以窗口一直停着。以后程序运行时窗口一直不动，先想一想是不是数据个数不够。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cin 用两个大于号，cout 用两个小于号，方向正好相反，初学时最容易写反。把它们看成箭头就好记了：cin 后面的箭头指向变量，数据从键盘流进变量；cout 后面的箭头指向 cout，数据流向屏幕。如果把 cin 写成 cin &lt;&lt; a，编译器会报错。书本第 21 页最后一句就是这个提醒，请大家画一下。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cin 会按照变量的类型去读数据，变量是什么类型，就按什么规则读。身高 1.75 是小数，要用 double 来装，如果定义成 int，就只能读到整数部分 1，后面的小数就丢了。所以写 cin 之前，先根据题目判断数据是整数还是小数。这一点和上一课选择变量类型的原则是一样的。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这三道题请大家先独立写答案，再点击核对。第一题不要按字母顺序想当然，cin 先写的是 b，所以第一个数 8 给 b，第二个数 3 给 a；就算分两行输入，结果也一样。第二题只有 A 正确，B 把箭头写反了，C 的 5 是一个数字，不能用来装数据。第三题 x 是 double，可以得到 1.5，y 是 int，得到 2。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 cin 的用法归纳成四条。第一，先定义变量，类型要选对。第二，写法是 cin 加两个大于号再加变量名，方向和 cout 相反。第三，多个数据按变量出现的顺序读入；第四，数据之间用空格或回车隔开。请大家把这四条记在书本第 20 页 2.2 节标题旁边。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第三部分我们用一道很简单的题目，完整走一遍编程题的完成过程。题目本身不难，重点是学会每一步该做什么，尤其是写错了以后怎么找错、怎么改。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这道题要求输入两个整数，输出它们的差，注意是第一个数减第二个数。样例告诉我们，输入 2 和 3 应该输出 -1，输入 10 和 2 应该输出 8。样例非常重要，写完程序以后要用它来检查对不对。请大家先想一想：要输入几个数？做什么计算？输出什么？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动手写代码之前，先用自己的话把步骤写下来，这就是伪代码。第一步定义两个变量，第二步用 cin 读入，第三步计算差，第四步输出。计算的结果需要一个地方存放，所以再定义一个变量 diff。右边每一步都能翻译成一句代码，想清楚步骤，写代码就容易了。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有了思路就把它翻译成代码，但是第一次写往往会出错。按 F11 编译，Dev-C++ 报错说 return 前面缺少分号。注意报错指的是 return 这一行，可真正的错误在上一行，cout &lt;&lt; diff 后面漏了分号，编译器读到 return 时才发现。请大家先别看下一页：这段代码里还有一个错误，你发现了吗？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补上分号以后，编译通过了，但这并不代表程序就对了。用样例 1 测试，输入 2 和 3，期望输出 -1，实际输出 5，答案错误。回头对照第 3 步的思路，应该是减法，代码里却写成了加号，这种错误编译器是发现不了的。所以写完程序一定要用样例测试，不能只看编译有没有通过。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把加号改成减号，重新编译运行。输入 2 和 3，输出 -1；再输入 10 和 2，输出 8，两组样例都对了。注意每组样例都要测，只测一组有时会碰巧蒙对。到这里，这道题才算真正完成。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把刚才的过程总结成六个步骤：读题提取信息、整理思路、翻译成代码、编译运行、用样例测试、修正错误。两数之差这道题，第 4 步发现了漏分号，第 5 步发现了加减号写错，第 6 步改正后重新测试。后三步常常要来回好几次，这是很正常的，高手也一样。以后每做一道题，都请按这六步来。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第四部分做书本第 20 页的例 2-5 苹果采购，这道题也是洛谷 P5703。请大家用刚学的六个步骤来完成它。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先读题：每个同学分到的苹果数一样，知道人数，问一共要买多少个苹果。输入格式告诉我们要读入两个整数，第一个是每人分到的数量，第二个是人数；输出格式说只输出一个整数。样例输入 5 和 3，每人 5 个、3 个人，所以输出 15。请大家先想一想：要定义几个变量？分别叫什么名字好？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第一步准备变量，要输入两个数就定义两个变量，t 表示每人分到的数量，n 表示人数，它们的值由键盘输入，所以不用赋初值。第二步 cin &gt;&gt; t &gt;&gt; n，程序会停下来等用户输入。第三步输入完以后，t 和 n 里就有数了，相乘得到苹果总数。第四步用 cout 输出答案，题目只要一个整数，所以不要输出其他文字。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这是书上的程序，比我们刚才写的更简洁，没有单独定义 apples，直接输出 t * n。书上用的测试数据是 3 和 4，表示每人 3 个、4 名同学，输出 12。第 5 行就是今天学的 cin，把 3 装进 t，把 4 装进 n。书上还提醒，不能乱输，题目说了数据的范围，测试时要输入符合要求的数据。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回头看苹果采购，程序分成三步：输入、处理、输出。以后遇到的程序再复杂，基本都是这三步的扩展和组合，请大家把它记在书本第 20 页。还要特别注意一点：前面求和的示例里输出了"请输入两个整数"这样的提示语，那是为了让使用的人看懂。做编程题提交评测时，题目没要求的文字一个都不要输出，否则就算答案算对了也会判错。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第五部分学习流程图。程序越来越长，用图把步骤画出来，比一大段文字更清楚。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的步骤越来越多，如果全部用文字写，读起来很吃力。流程图用规定好的图形加箭头来表示步骤，哪一步先、哪一步后，一眼就能看清。右边是早上出门上学的流程图：开始、起床、洗漱、吃早饭、背上书包出门、结束。大家也可以试着把自己放学回家的过程画成流程图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流程图有几种固定的图框。圆角矩形是起止框，表示开始和结束；平行四边形是输入输出框。矩形是处理框，赋值、计算都画在里面；菱形是判断框，下一章学分支结构时会用到。箭头叫流程线，表示接下来往哪一步走。画流程图时，图框不能乱用，比如输入和输出要用平行四边形，不能画成矩形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一个有名的笑话：把大象放进冰箱需要几步？答案是三步。画成流程图就是：开始、打开冰箱门、把大象放进去、关上冰箱门、结束。笑话归笑话，它说明了一个道理：每一步都按顺序执行，前一步做完才做下一步。如果先关门再放大象，那就放不进去了，顺序很重要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刚才大象进冰箱的流程，就是最简单的顺序结构：先做 A，再做 B。做完 A 必然接着做 B，不会跳过，也不会倒回去。我们到现在为止写的所有程序都是顺序结构，这也是第 2 章标题的意思。以后还会学分支结构和循环结构，到时候流程就不是一条直线了。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用流程图来表示两数之和这道题。左边先用文字画出大致步骤：输入两个数、求和、输出。右边再细化，写成具体的变量和语句，这时已经很接近代码了。注意输入和输出用的是平行四边形，计算用的是矩形。画好右边这张图，代码几乎就能一行一行照着写出来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第六部分是课堂练习。每道题请先按六个步骤自己想、自己写，再点击看参考答案。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这道题和刚才的两数之和很像，但要同时输出和与差两个结果。注意输出格式：和在前，差在后，中间一个空格。请大家先在纸上画流程图，再写代码，写完用样例检查。最后一问的答案是 9 -5，差可能是负数，这也是一个好的测试数据。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这是参考的流程图。先定义四个变量，再输入两个数，接着分别计算和与差，最后输出。两个数只需要输入一次，求和以后 num1 和 num2 的值并没有变，求差时还可以直接用。这就是上一课讲的：读取变量不会改变它的值。大家对照一下自己画的图，看看图框有没有用对。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这是完整的程序，每一句都能在流程图里找到对应的图框。输出那一行中间的双引号里是一个空格，用来把两个结果隔开。用 7 和 2 测试，输出 9 5；用 2 和 7 测试，输出 9 -5，都正确。请大家在 Dev-C++ 里运行一下，看看和自己写的有没有不同。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三种写法里 sum 和 sub 的值都算对了，区别只在输出语句。第一种没有空格，屏幕上显示 95，看起来像一个数；第二种先输出差，次序反了。只有第三种和样例完全一致。做编程题时，算对只是第一步，输出格式也要和题目一模一样。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这是书本第 15 页的例 2-1，原题的数字都是给定的，没有输入。关键在于相对速度：八尾勇每秒比小 A 多跑 3 米，所以每秒能追近 3 米。100 米除以每秒 3 米，大约是 33.3333 秒，这里要用浮点数除法，否则只能得到整数 33。那么，如果换一组距离和速度，程序还能用吗？下一页我们把它改成输入版。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我们把原题里的三个数都改成变量：gap 是相距的距离，slow 是前面的人的速度，fast 是后面的人的速度。用 cin 按顺序读入这三个数，计算方法不变，还是距离除以速度差。输入 100 5 8 就是原题，输出 33.3333；输入 60 4 10，每秒追近 6 米，10 秒追上。这正是今天的主题：计算方法写一次，数据在运行时提供。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请大家先自己写，重点想清楚两个问题：结果用什么类型，除法怎么写。参考答案用 double 保存平均值，除数写成 2.0，让除法按浮点数计算。如果写成除以 2，两个整数相除，11 除以 2 先得到 5，再存进 double 也只是 5.0。这就是第 1 章学过的整数除法，在输入的程序里同样要注意。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这道题请大家完全独立完成，先别看答案。单价可能有小数，所以用 double；数量是整数，用 int；读入以后相乘输出。输入 2.5 和 3 输出 7.5，输入 2 和 3 输出 6。如果想让价格固定显示两位小数，比如 7.50，要用到后面学的格式化输出，先留个悬念。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程序写完结果不对，可以按这张表来查。窗口一直不动，多半是输入的数不够，比如把 3 和 4 连在一起输成了 34。结果和样例不同，先跟踪每个变量里装的是什么，再检查算式；输出格式不对，就逐个字符对照样例。最后，输入的数据要符合题目和变量类型，乱输的话程序也没法得到正确结果。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回到开头的问题：想算别的数，不用每次改代码，用 cin 在运行时读入数据就行。今天学了 cin 的写法和规则：先定义变量，按顺序读入，空格或回车分隔，箭头方向和 cout 相反。还学了程序的三步结构和完成编程题的六个步骤，以及用流程图整理思路。请大家课后对照书本第 20、21 页，把笔记再整理一遍。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课后请完成 cin 的课后习题，并在电脑上把例 2-5 和今天的三道练习都做一遍。例 2-5 是洛谷 P5703，可以在洛谷上提交，看看能不能通过评测。下一讲学习转义符与字符。请大家想一想：如果要在屏幕上输出一个双引号，或者让文字换行，cout 应该怎么写？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250"/>
            </a:lvl1pPr>
          </a:lstStyle>
          <a:p>
            <a:pPr marL="0" indent="0" algn="ctr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5400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96239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6558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100"/>
            </a:lvl1pPr>
          </a:lstStyle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2550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10598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250"/>
            </a:lvl1pPr>
          </a:lstStyle>
          <a:p>
            <a:pPr marL="0" indent="0" algn="ctr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4200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472222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xStyles>
    <p:titleStyle>
      <a:lvl1pPr algn="ctr" defTabSz="457200" rtl="0" eaLnBrk="1" latinLnBrk="0" hangingPunct="1">
        <a:spcBef>
          <a:spcPct val="0"/>
        </a:spcBef>
        <a:buNone/>
        <a:defRPr lang="zh-CN"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lang="zh-CN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lang="zh-CN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lang="zh-CN"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lang="zh-CN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lang="zh-CN"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lang="zh-CN"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lang="zh-CN"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lang="zh-CN"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>
            <a:spLocks noGrp="1"/>
          </p:cNvSpPr>
          <p:nvPr>
            <p:ph type="title"/>
          </p:nvPr>
        </p:nvSpPr>
        <p:spPr>
          <a:xfrm>
            <a:off x="3610779" y="2533650"/>
            <a:ext cx="4970442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控制台输入 cin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3517021" y="3467100"/>
            <a:ext cx="5157959" cy="498729"/>
            <a:chOff x="3517021" y="3467100"/>
            <a:chExt cx="5157959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3517021" y="3467100"/>
              <a:ext cx="515795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第2章 顺序结构程序设计 · 2.2 节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59181"/>
            <a:chOff x="3143250" y="4248150"/>
            <a:chExt cx="5905500" cy="559181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642294" y="4425950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让程序在运行时接收数据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825500"/>
            <a:ext cx="2299716" cy="819150"/>
            <a:chOff x="4946142" y="8255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8255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429000" y="1714500"/>
            <a:ext cx="5334000" cy="571500"/>
            <a:chOff x="3429000" y="1714500"/>
            <a:chExt cx="5334000" cy="571500"/>
          </a:xfrm>
        </p:grpSpPr>
        <p:sp>
          <p:nvSpPr>
            <p:cNvPr id="6" name="Rectangle 6"/>
            <p:cNvSpPr/>
            <p:nvPr/>
          </p:nvSpPr>
          <p:spPr>
            <a:xfrm>
              <a:off x="3429000" y="17145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543300" y="17907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667145" y="18573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141470" y="1816100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为什么需要输入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429000" y="2438400"/>
            <a:ext cx="5334000" cy="571500"/>
            <a:chOff x="3429000" y="2438400"/>
            <a:chExt cx="5334000" cy="571500"/>
          </a:xfrm>
        </p:grpSpPr>
        <p:sp>
          <p:nvSpPr>
            <p:cNvPr id="11" name="Rectangle 11"/>
            <p:cNvSpPr/>
            <p:nvPr/>
          </p:nvSpPr>
          <p:spPr>
            <a:xfrm>
              <a:off x="3429000" y="24384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543300" y="25146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667145" y="25812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41470" y="2552700"/>
              <a:ext cx="11435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认识 cin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429000" y="3162300"/>
            <a:ext cx="5334000" cy="571500"/>
            <a:chOff x="3429000" y="3162300"/>
            <a:chExt cx="5334000" cy="571500"/>
          </a:xfrm>
        </p:grpSpPr>
        <p:sp>
          <p:nvSpPr>
            <p:cNvPr id="16" name="Rectangle 16"/>
            <p:cNvSpPr/>
            <p:nvPr/>
          </p:nvSpPr>
          <p:spPr>
            <a:xfrm>
              <a:off x="3429000" y="31623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543300" y="32385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67145" y="33051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141470" y="3263900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一道编程题怎样完成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429000" y="3886200"/>
            <a:ext cx="5334000" cy="571500"/>
            <a:chOff x="3429000" y="3886200"/>
            <a:chExt cx="5334000" cy="571500"/>
          </a:xfrm>
        </p:grpSpPr>
        <p:sp>
          <p:nvSpPr>
            <p:cNvPr id="21" name="Rectangle 21"/>
            <p:cNvSpPr/>
            <p:nvPr/>
          </p:nvSpPr>
          <p:spPr>
            <a:xfrm>
              <a:off x="3429000" y="38862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543300" y="39624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667145" y="40290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141470" y="4000500"/>
              <a:ext cx="22188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 2-5 苹果采购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3429000" y="4610100"/>
            <a:ext cx="5334000" cy="571500"/>
            <a:chOff x="3429000" y="4610100"/>
            <a:chExt cx="5334000" cy="571500"/>
          </a:xfrm>
        </p:grpSpPr>
        <p:sp>
          <p:nvSpPr>
            <p:cNvPr id="26" name="Rectangle 26"/>
            <p:cNvSpPr/>
            <p:nvPr/>
          </p:nvSpPr>
          <p:spPr>
            <a:xfrm>
              <a:off x="3429000" y="46101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543300" y="4686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667145" y="47529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141470" y="4711700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流程图与顺序结构</a:t>
              </a:r>
            </a:p>
          </p:txBody>
        </p:sp>
      </p:grpSp>
      <p:grpSp>
        <p:nvGrpSpPr>
          <p:cNvPr id="35" name="toc-6"/>
          <p:cNvGrpSpPr/>
          <p:nvPr/>
        </p:nvGrpSpPr>
        <p:grpSpPr>
          <a:xfrm>
            <a:off x="3429000" y="5334000"/>
            <a:ext cx="5334000" cy="571500"/>
            <a:chOff x="3429000" y="5334000"/>
            <a:chExt cx="5334000" cy="571500"/>
          </a:xfrm>
        </p:grpSpPr>
        <p:sp>
          <p:nvSpPr>
            <p:cNvPr id="31" name="Rectangle 31"/>
            <p:cNvSpPr/>
            <p:nvPr/>
          </p:nvSpPr>
          <p:spPr>
            <a:xfrm>
              <a:off x="3429000" y="53340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32" name="Ellipse 32"/>
            <p:cNvSpPr/>
            <p:nvPr/>
          </p:nvSpPr>
          <p:spPr>
            <a:xfrm>
              <a:off x="3543300" y="54102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667145" y="54768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141470" y="54356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课堂练习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想算别的数，每次都要改代码吗？</a:t>
            </a:r>
          </a:p>
        </p:txBody>
      </p:sp>
      <p:grpSp>
        <p:nvGrpSpPr>
          <p:cNvPr id="15" name="code"/>
          <p:cNvGrpSpPr/>
          <p:nvPr/>
        </p:nvGrpSpPr>
        <p:grpSpPr>
          <a:xfrm>
            <a:off x="829056" y="2108200"/>
            <a:ext cx="8027670" cy="1730375"/>
            <a:chOff x="829056" y="2108200"/>
            <a:chExt cx="8027670" cy="173037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到现在为止，我们程序里的数据都是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直接写在代码里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52700"/>
              <a:ext cx="40005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5270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7844" y="2708275"/>
              <a:ext cx="1926717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5;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b = 3;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 + 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24856" y="2794000"/>
              <a:ext cx="30593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这个程序永远只能算 5 + 3。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324856" y="3213100"/>
              <a:ext cx="35318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1-8 的余额也一直是 100 元。</a:t>
              </a:r>
            </a:p>
          </p:txBody>
        </p:sp>
      </p:grpSp>
      <p:grpSp>
        <p:nvGrpSpPr>
          <p:cNvPr id="20" name="question"/>
          <p:cNvGrpSpPr/>
          <p:nvPr/>
        </p:nvGrpSpPr>
        <p:grpSpPr>
          <a:xfrm>
            <a:off x="838200" y="4095750"/>
            <a:ext cx="10515600" cy="914400"/>
            <a:chOff x="838200" y="4095750"/>
            <a:chExt cx="10515600" cy="914400"/>
          </a:xfrm>
        </p:grpSpPr>
        <p:sp>
          <p:nvSpPr>
            <p:cNvPr id="16" name="Rectangle 16"/>
            <p:cNvSpPr/>
            <p:nvPr/>
          </p:nvSpPr>
          <p:spPr>
            <a:xfrm>
              <a:off x="838200" y="40957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957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606" y="42608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05356" y="4222750"/>
              <a:ext cx="637336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如果用户想算 7 + 9，或者账户里原来有 250 元，难道每次都要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打开代码改数字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、再重新编译吗？</a:t>
              </a:r>
            </a:p>
          </p:txBody>
        </p:sp>
      </p:grpSp>
      <p:grpSp>
        <p:nvGrpSpPr>
          <p:cNvPr id="23" name="goal"/>
          <p:cNvGrpSpPr/>
          <p:nvPr/>
        </p:nvGrpSpPr>
        <p:grpSpPr>
          <a:xfrm>
            <a:off x="838200" y="5276850"/>
            <a:ext cx="10515600" cy="666750"/>
            <a:chOff x="838200" y="5276850"/>
            <a:chExt cx="10515600" cy="666750"/>
          </a:xfrm>
        </p:grpSpPr>
        <p:sp>
          <p:nvSpPr>
            <p:cNvPr id="21" name="Rectangle 21"/>
            <p:cNvSpPr/>
            <p:nvPr/>
          </p:nvSpPr>
          <p:spPr>
            <a:xfrm>
              <a:off x="838200" y="52768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114044" y="5454650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我们希望：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用户运行时自己输入数据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，程序自动算出结果。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为什么需要输入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476800" y="4038600"/>
            <a:ext cx="3238401" cy="308991"/>
            <a:chOff x="4476800" y="4038600"/>
            <a:chExt cx="323840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476800" y="4038600"/>
              <a:ext cx="3238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做菜的比喻 · 运行时告诉程序数据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一、为什么需要输入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做菜的比喻：原材料从哪里来？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6670548" cy="694944"/>
            <a:chOff x="829056" y="2070100"/>
            <a:chExt cx="6670548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67054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到现在为止的程序都是没有输入的，这相当于走进厨房"做菜"时，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发现原材料已经放在碗里准备好了。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286799" y="6121400"/>
            <a:ext cx="2073859" cy="264033"/>
            <a:chOff x="9286799" y="6121400"/>
            <a:chExt cx="207385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286799" y="6121400"/>
              <a:ext cx="20738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P20 · 2.2 节第一段</a:t>
              </a:r>
            </a:p>
          </p:txBody>
        </p:sp>
      </p:grpSp>
      <p:grpSp>
        <p:nvGrpSpPr>
          <p:cNvPr id="29" name="table"/>
          <p:cNvGrpSpPr/>
          <p:nvPr/>
        </p:nvGrpSpPr>
        <p:grpSpPr>
          <a:xfrm>
            <a:off x="838200" y="3009900"/>
            <a:ext cx="10515600" cy="1990725"/>
            <a:chOff x="838200" y="3009900"/>
            <a:chExt cx="10515600" cy="1990725"/>
          </a:xfrm>
        </p:grpSpPr>
        <p:sp>
          <p:nvSpPr>
            <p:cNvPr id="13" name="Rectangle 13"/>
            <p:cNvSpPr/>
            <p:nvPr/>
          </p:nvSpPr>
          <p:spPr>
            <a:xfrm>
              <a:off x="838200" y="300990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077337" y="3120517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没有输入的程序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87387" y="3120517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有输入的程序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1837" y="36131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原材料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77337" y="36131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已经放在碗里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87387" y="36131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从厨房外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带进来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000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00050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41084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能做的菜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077337" y="41084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只能做这一道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87387" y="4121150"/>
              <a:ext cx="21245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菠菜、白菜……都能炒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495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46037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食谱（流程）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077337" y="46037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每种菜都要写一份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287387" y="46037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同一套流程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反复用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4991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3" name="tip"/>
          <p:cNvGrpSpPr/>
          <p:nvPr/>
        </p:nvGrpSpPr>
        <p:grpSpPr>
          <a:xfrm>
            <a:off x="838200" y="5067300"/>
            <a:ext cx="10515600" cy="876300"/>
            <a:chOff x="838200" y="5067300"/>
            <a:chExt cx="10515600" cy="876300"/>
          </a:xfrm>
        </p:grpSpPr>
        <p:sp>
          <p:nvSpPr>
            <p:cNvPr id="30" name="Rectangle 30"/>
            <p:cNvSpPr/>
            <p:nvPr/>
          </p:nvSpPr>
          <p:spPr>
            <a:xfrm>
              <a:off x="838200" y="506730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368" y="52355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68018" y="5197475"/>
              <a:ext cx="693191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如果为炒每一种菜都建立一个独立的食谱，就会做很多不必要的重复工作。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程序也是这样：流程写一次，数据每次运行时再给。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一、为什么需要输入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写程序时不知道的数，运行时再告诉它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123122"/>
            <a:ext cx="5742508" cy="381381"/>
            <a:chOff x="828294" y="2123122"/>
            <a:chExt cx="5742508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23122"/>
              <a:ext cx="57425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章例 1-4 把 500 毫升饮料均分给 3 位同学：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286799" y="6121400"/>
            <a:ext cx="2073859" cy="264033"/>
            <a:chOff x="9286799" y="6121400"/>
            <a:chExt cx="207385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286799" y="6121400"/>
              <a:ext cx="20738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P20 · 2.2 节第二段</a:t>
              </a:r>
            </a:p>
          </p:txBody>
        </p:sp>
      </p:grpSp>
      <p:grpSp>
        <p:nvGrpSpPr>
          <p:cNvPr id="18" name="before"/>
          <p:cNvGrpSpPr/>
          <p:nvPr/>
        </p:nvGrpSpPr>
        <p:grpSpPr>
          <a:xfrm>
            <a:off x="828294" y="2714308"/>
            <a:ext cx="4772406" cy="1649031"/>
            <a:chOff x="828294" y="2714308"/>
            <a:chExt cx="4772406" cy="1649031"/>
          </a:xfrm>
        </p:grpSpPr>
        <p:sp>
          <p:nvSpPr>
            <p:cNvPr id="13" name="TextBox 13"/>
            <p:cNvSpPr txBox="1"/>
            <p:nvPr/>
          </p:nvSpPr>
          <p:spPr>
            <a:xfrm>
              <a:off x="828294" y="271430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写死的程序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148965"/>
              <a:ext cx="4762500" cy="657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48965"/>
              <a:ext cx="38100" cy="657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7844" y="3362325"/>
              <a:ext cx="37736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500.0 / 3 &lt;&lt; 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4011295"/>
              <a:ext cx="3459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只能回答"500 毫升分给 3 人"。</a:t>
              </a:r>
            </a:p>
          </p:txBody>
        </p:sp>
      </p:grpSp>
      <p:grpSp>
        <p:nvGrpSpPr>
          <p:cNvPr id="24" name="after"/>
          <p:cNvGrpSpPr/>
          <p:nvPr/>
        </p:nvGrpSpPr>
        <p:grpSpPr>
          <a:xfrm>
            <a:off x="6390894" y="2714308"/>
            <a:ext cx="4962906" cy="1993836"/>
            <a:chOff x="6390894" y="2714308"/>
            <a:chExt cx="4962906" cy="1993836"/>
          </a:xfrm>
        </p:grpSpPr>
        <p:sp>
          <p:nvSpPr>
            <p:cNvPr id="19" name="TextBox 19"/>
            <p:cNvSpPr txBox="1"/>
            <p:nvPr/>
          </p:nvSpPr>
          <p:spPr>
            <a:xfrm>
              <a:off x="6390894" y="271430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运行时输入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400800" y="3148965"/>
              <a:ext cx="4953000" cy="10134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00800" y="3148965"/>
              <a:ext cx="38100" cy="10134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600444" y="3324225"/>
              <a:ext cx="3016377" cy="736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98"/>
                </a:lnSpc>
              </a:pP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cin &gt;&gt; v &gt;&gt; n;</a:t>
              </a:r>
              <a:b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v / n &lt;&lt; endl;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1656" y="435610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每次运行都可以换一组数据。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4960620"/>
            <a:ext cx="10515600" cy="991552"/>
            <a:chOff x="838200" y="4960620"/>
            <a:chExt cx="10515600" cy="991552"/>
          </a:xfrm>
        </p:grpSpPr>
        <p:sp>
          <p:nvSpPr>
            <p:cNvPr id="25" name="Rectangle 25"/>
            <p:cNvSpPr/>
            <p:nvPr/>
          </p:nvSpPr>
          <p:spPr>
            <a:xfrm>
              <a:off x="838200" y="4960620"/>
              <a:ext cx="10515600" cy="991552"/>
            </a:xfrm>
            <a:prstGeom prst="roundRect">
              <a:avLst>
                <a:gd name="adj" fmla="val 768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606" y="5164772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67256" y="5113972"/>
              <a:ext cx="8225028" cy="707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98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写程序时并不知道有多少毫升饮料、分给几个人，就不能把 500.0、3 写进程序。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最好的办法是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运行时告诉程序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这两个数，所以必须让程序能够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接受输入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5006923" y="3111500"/>
            <a:ext cx="217815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认识 cin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610049" y="4038600"/>
            <a:ext cx="4971903" cy="308991"/>
            <a:chOff x="3610049" y="4038600"/>
            <a:chExt cx="497190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610049" y="4038600"/>
              <a:ext cx="49719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cin 的写法 · 运行过程 · 多个数据 · 分隔方式 · 方向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6983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cin 的作用与写法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6983730" cy="694944"/>
            <a:chOff x="829056" y="2070100"/>
            <a:chExt cx="6983730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983730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（读作 see-in，console input，控制台输入）是 C++ 用来从键盘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读取数据的工具。它会把用户输入的数据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存入变量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中。</a:t>
              </a:r>
            </a:p>
          </p:txBody>
        </p:sp>
      </p:grpSp>
      <p:grpSp>
        <p:nvGrpSpPr>
          <p:cNvPr id="23" name="syntax"/>
          <p:cNvGrpSpPr/>
          <p:nvPr/>
        </p:nvGrpSpPr>
        <p:grpSpPr>
          <a:xfrm>
            <a:off x="1333500" y="3143250"/>
            <a:ext cx="9525000" cy="1204341"/>
            <a:chOff x="1333500" y="3143250"/>
            <a:chExt cx="9525000" cy="1204341"/>
          </a:xfrm>
        </p:grpSpPr>
        <p:sp>
          <p:nvSpPr>
            <p:cNvPr id="11" name="Rectangle 11"/>
            <p:cNvSpPr/>
            <p:nvPr/>
          </p:nvSpPr>
          <p:spPr>
            <a:xfrm>
              <a:off x="1333500" y="3143250"/>
              <a:ext cx="2095500" cy="762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085089" y="3333750"/>
              <a:ext cx="5923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41500" y="403860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从键盘读取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810000" y="3143250"/>
              <a:ext cx="2095500" cy="762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655991" y="333375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&gt;&gt;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211650" y="40386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数据流向右边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286500" y="3143250"/>
              <a:ext cx="2095500" cy="762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806374" y="3321050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变量名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81800" y="403860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存放读到的数据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763000" y="3143250"/>
              <a:ext cx="2095500" cy="762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703394" y="33337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377350" y="403860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语句结束</a:t>
              </a:r>
            </a:p>
          </p:txBody>
        </p:sp>
      </p:grpSp>
      <p:grpSp>
        <p:nvGrpSpPr>
          <p:cNvPr id="31" name="rule"/>
          <p:cNvGrpSpPr/>
          <p:nvPr/>
        </p:nvGrpSpPr>
        <p:grpSpPr>
          <a:xfrm>
            <a:off x="838200" y="4629150"/>
            <a:ext cx="10515600" cy="1514475"/>
            <a:chOff x="838200" y="4629150"/>
            <a:chExt cx="10515600" cy="1514475"/>
          </a:xfrm>
        </p:grpSpPr>
        <p:sp>
          <p:nvSpPr>
            <p:cNvPr id="24" name="Rectangle 24"/>
            <p:cNvSpPr/>
            <p:nvPr/>
          </p:nvSpPr>
          <p:spPr>
            <a:xfrm>
              <a:off x="838200" y="462915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62915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368" y="47974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68018" y="4797425"/>
              <a:ext cx="6680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读到的数据要放进变量里，所以使用 cin 之前，必须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先定义好变量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38200" y="5295900"/>
              <a:ext cx="6096000" cy="847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5295900"/>
              <a:ext cx="38100" cy="847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368" y="5461000"/>
              <a:ext cx="449065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从键盘读入一个整数，存进 a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示例：输入两个整数，求它们的和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3585210"/>
            <a:chOff x="838200" y="2114550"/>
            <a:chExt cx="6096000" cy="358521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358521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585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314892"/>
              <a:ext cx="5122799" cy="32712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32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a;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b;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"请输入两个整数:";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cin &gt;&gt; a &gt;&gt; b;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sum = a + b;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a &lt;&lt; "和" &lt;&lt; b &lt;&lt; "的和为:" &lt;&lt; sum;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8559851" y="6121400"/>
            <a:ext cx="2800807" cy="264033"/>
            <a:chOff x="8559851" y="6121400"/>
            <a:chExt cx="2800807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8559851" y="6121400"/>
              <a:ext cx="28008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P20 · 2.2 变量的输入与输出</a:t>
              </a:r>
            </a:p>
          </p:txBody>
        </p:sp>
      </p:grpSp>
      <p:grpSp>
        <p:nvGrpSpPr>
          <p:cNvPr id="25" name="console"/>
          <p:cNvGrpSpPr/>
          <p:nvPr/>
        </p:nvGrpSpPr>
        <p:grpSpPr>
          <a:xfrm>
            <a:off x="7229475" y="2148840"/>
            <a:ext cx="4124325" cy="2314448"/>
            <a:chOff x="7229475" y="2148840"/>
            <a:chExt cx="4124325" cy="2314448"/>
          </a:xfrm>
        </p:grpSpPr>
        <p:sp>
          <p:nvSpPr>
            <p:cNvPr id="15" name="TextBox 15"/>
            <p:cNvSpPr txBox="1"/>
            <p:nvPr/>
          </p:nvSpPr>
          <p:spPr>
            <a:xfrm>
              <a:off x="7229475" y="214884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运行效果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239000" y="2574608"/>
              <a:ext cx="4114800" cy="1392555"/>
            </a:xfrm>
            <a:prstGeom prst="roundRect">
              <a:avLst>
                <a:gd name="adj" fmla="val 547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239000" y="2574608"/>
              <a:ext cx="4114800" cy="350520"/>
            </a:xfrm>
            <a:prstGeom prst="roundRect">
              <a:avLst>
                <a:gd name="adj" fmla="val 2173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239000" y="2794635"/>
              <a:ext cx="4114800" cy="13144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353300" y="269367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543800" y="269367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734300" y="269367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032623" y="2664142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01687" y="3130868"/>
              <a:ext cx="2027174" cy="6878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60"/>
                </a:lnSpc>
              </a:pP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请输入两个整数:</a:t>
              </a: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5 6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5和6的和为:11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30237" y="4125912"/>
              <a:ext cx="35069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黄色的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5 6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是用户从键盘输入的。</a:t>
              </a:r>
            </a:p>
          </p:txBody>
        </p:sp>
      </p:grpSp>
      <p:grpSp>
        <p:nvGrpSpPr>
          <p:cNvPr id="29" name="tip"/>
          <p:cNvGrpSpPr/>
          <p:nvPr/>
        </p:nvGrpSpPr>
        <p:grpSpPr>
          <a:xfrm>
            <a:off x="7239000" y="4613910"/>
            <a:ext cx="4114800" cy="1337310"/>
            <a:chOff x="7239000" y="4613910"/>
            <a:chExt cx="4114800" cy="1337310"/>
          </a:xfrm>
        </p:grpSpPr>
        <p:sp>
          <p:nvSpPr>
            <p:cNvPr id="26" name="Rectangle 26"/>
            <p:cNvSpPr/>
            <p:nvPr/>
          </p:nvSpPr>
          <p:spPr>
            <a:xfrm>
              <a:off x="7239000" y="4613910"/>
              <a:ext cx="4114800" cy="1337310"/>
            </a:xfrm>
            <a:prstGeom prst="roundRect">
              <a:avLst>
                <a:gd name="adj" fmla="val 569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439787" y="481520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049387" y="4764405"/>
              <a:ext cx="2868168" cy="10384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6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换成输入 7 9，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程序就输出 7和9的和为:16，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代码一个字都不用改。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分步看：输入的数据去了哪里？</a:t>
            </a:r>
          </a:p>
        </p:txBody>
      </p:sp>
      <p:grpSp>
        <p:nvGrpSpPr>
          <p:cNvPr id="16" name="s1"/>
          <p:cNvGrpSpPr/>
          <p:nvPr/>
        </p:nvGrpSpPr>
        <p:grpSpPr>
          <a:xfrm>
            <a:off x="829056" y="2133600"/>
            <a:ext cx="3247644" cy="2729167"/>
            <a:chOff x="829056" y="2133600"/>
            <a:chExt cx="3247644" cy="2729167"/>
          </a:xfrm>
        </p:grpSpPr>
        <p:sp>
          <p:nvSpPr>
            <p:cNvPr id="9" name="Rectangle 9"/>
            <p:cNvSpPr/>
            <p:nvPr/>
          </p:nvSpPr>
          <p:spPr>
            <a:xfrm>
              <a:off x="838200" y="2133600"/>
              <a:ext cx="32385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33600"/>
              <a:ext cx="381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347278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num;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904875" y="3277552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1178" y="331914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23594" y="328580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定义变量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3769678"/>
              <a:ext cx="1618488" cy="109308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18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向内存申请一个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装整数的抽屉，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名字叫 num</a:t>
              </a:r>
            </a:p>
          </p:txBody>
        </p:sp>
      </p:grpSp>
      <p:grpSp>
        <p:nvGrpSpPr>
          <p:cNvPr id="25" name="s2"/>
          <p:cNvGrpSpPr/>
          <p:nvPr/>
        </p:nvGrpSpPr>
        <p:grpSpPr>
          <a:xfrm>
            <a:off x="4133850" y="2133600"/>
            <a:ext cx="3562350" cy="2729167"/>
            <a:chOff x="4133850" y="2133600"/>
            <a:chExt cx="3562350" cy="2729167"/>
          </a:xfrm>
        </p:grpSpPr>
        <p:sp>
          <p:nvSpPr>
            <p:cNvPr id="17" name="Rectangle 17"/>
            <p:cNvSpPr/>
            <p:nvPr/>
          </p:nvSpPr>
          <p:spPr>
            <a:xfrm>
              <a:off x="4457700" y="2133600"/>
              <a:ext cx="32385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4457700" y="2133600"/>
              <a:ext cx="381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656582" y="2347278"/>
              <a:ext cx="17316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num;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4524375" y="3277552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610678" y="331914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43094" y="328580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读入数据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448556" y="3769678"/>
              <a:ext cx="1584198" cy="109308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18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从键盘读到 7，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放进 num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这个抽屉里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133850" y="2351722"/>
              <a:ext cx="266700" cy="239077"/>
            </a:xfrm>
            <a:custGeom>
              <a:avLst/>
              <a:gdLst/>
              <a:ahLst/>
              <a:cxnLst/>
              <a:rect l="l" t="t" r="r" b="b"/>
              <a:pathLst>
                <a:path w="266700" h="239077">
                  <a:moveTo>
                    <a:pt x="0" y="66675"/>
                  </a:moveTo>
                  <a:lnTo>
                    <a:pt x="161925" y="66675"/>
                  </a:lnTo>
                  <a:lnTo>
                    <a:pt x="161925" y="0"/>
                  </a:lnTo>
                  <a:lnTo>
                    <a:pt x="266700" y="119062"/>
                  </a:lnTo>
                  <a:lnTo>
                    <a:pt x="161925" y="239077"/>
                  </a:lnTo>
                  <a:lnTo>
                    <a:pt x="161925" y="172402"/>
                  </a:lnTo>
                  <a:lnTo>
                    <a:pt x="0" y="1724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4" name="s3"/>
          <p:cNvGrpSpPr/>
          <p:nvPr/>
        </p:nvGrpSpPr>
        <p:grpSpPr>
          <a:xfrm>
            <a:off x="7753350" y="2133600"/>
            <a:ext cx="3562350" cy="2358644"/>
            <a:chOff x="7753350" y="2133600"/>
            <a:chExt cx="3562350" cy="2358644"/>
          </a:xfrm>
        </p:grpSpPr>
        <p:sp>
          <p:nvSpPr>
            <p:cNvPr id="26" name="Rectangle 26"/>
            <p:cNvSpPr/>
            <p:nvPr/>
          </p:nvSpPr>
          <p:spPr>
            <a:xfrm>
              <a:off x="8077200" y="2133600"/>
              <a:ext cx="32385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077200" y="2133600"/>
              <a:ext cx="381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276082" y="2347278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num;</a:t>
              </a:r>
            </a:p>
          </p:txBody>
        </p:sp>
        <p:sp>
          <p:nvSpPr>
            <p:cNvPr id="29" name="Ellipse 29"/>
            <p:cNvSpPr/>
            <p:nvPr/>
          </p:nvSpPr>
          <p:spPr>
            <a:xfrm>
              <a:off x="8143875" y="3277552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30178" y="331914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562594" y="328580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输出数据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068056" y="3769678"/>
              <a:ext cx="1915668" cy="722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18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 num 里的 7，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显示到屏幕上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753350" y="2351722"/>
              <a:ext cx="266700" cy="239077"/>
            </a:xfrm>
            <a:custGeom>
              <a:avLst/>
              <a:gdLst/>
              <a:ahLst/>
              <a:cxnLst/>
              <a:rect l="l" t="t" r="r" b="b"/>
              <a:pathLst>
                <a:path w="266700" h="239077">
                  <a:moveTo>
                    <a:pt x="0" y="66675"/>
                  </a:moveTo>
                  <a:lnTo>
                    <a:pt x="161925" y="66675"/>
                  </a:lnTo>
                  <a:lnTo>
                    <a:pt x="161925" y="0"/>
                  </a:lnTo>
                  <a:lnTo>
                    <a:pt x="266700" y="119062"/>
                  </a:lnTo>
                  <a:lnTo>
                    <a:pt x="161925" y="239077"/>
                  </a:lnTo>
                  <a:lnTo>
                    <a:pt x="161925" y="172402"/>
                  </a:lnTo>
                  <a:lnTo>
                    <a:pt x="0" y="1724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42" name="box"/>
          <p:cNvGrpSpPr/>
          <p:nvPr/>
        </p:nvGrpSpPr>
        <p:grpSpPr>
          <a:xfrm>
            <a:off x="829437" y="5355908"/>
            <a:ext cx="7289358" cy="653415"/>
            <a:chOff x="829437" y="5355908"/>
            <a:chExt cx="7289358" cy="653415"/>
          </a:xfrm>
        </p:grpSpPr>
        <p:sp>
          <p:nvSpPr>
            <p:cNvPr id="35" name="TextBox 35"/>
            <p:cNvSpPr txBox="1"/>
            <p:nvPr/>
          </p:nvSpPr>
          <p:spPr>
            <a:xfrm>
              <a:off x="829437" y="5544185"/>
              <a:ext cx="1441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num 的变化：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2476500" y="5355908"/>
              <a:ext cx="1047750" cy="653415"/>
            </a:xfrm>
            <a:prstGeom prst="roundRect">
              <a:avLst>
                <a:gd name="adj" fmla="val 11662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2911964" y="5559108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3657600" y="5540692"/>
              <a:ext cx="476250" cy="282892"/>
            </a:xfrm>
            <a:custGeom>
              <a:avLst/>
              <a:gdLst/>
              <a:ahLst/>
              <a:cxnLst/>
              <a:rect l="l" t="t" r="r" b="b"/>
              <a:pathLst>
                <a:path w="476250" h="282892">
                  <a:moveTo>
                    <a:pt x="0" y="79057"/>
                  </a:moveTo>
                  <a:lnTo>
                    <a:pt x="352425" y="79057"/>
                  </a:lnTo>
                  <a:lnTo>
                    <a:pt x="352425" y="0"/>
                  </a:lnTo>
                  <a:lnTo>
                    <a:pt x="476250" y="141922"/>
                  </a:lnTo>
                  <a:lnTo>
                    <a:pt x="352425" y="282892"/>
                  </a:lnTo>
                  <a:lnTo>
                    <a:pt x="352425" y="203835"/>
                  </a:lnTo>
                  <a:lnTo>
                    <a:pt x="0" y="2038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4267200" y="5355908"/>
              <a:ext cx="1047750" cy="653415"/>
            </a:xfrm>
            <a:prstGeom prst="roundRect">
              <a:avLst>
                <a:gd name="adj" fmla="val 11662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4702664" y="5559108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610987" y="5588000"/>
              <a:ext cx="25078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控制台：输入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39168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 Dev-C++ 中试一试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5930318" cy="352044"/>
            <a:chOff x="829056" y="2108200"/>
            <a:chExt cx="593031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9303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把上一页的程序输入 Dev-C++，按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F11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（编译运行）：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8325479" y="6121400"/>
            <a:ext cx="3035179" cy="264033"/>
            <a:chOff x="8325479" y="6121400"/>
            <a:chExt cx="303517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8325479" y="6121400"/>
              <a:ext cx="30351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P20 · 例 2-5 后"运行程序"一段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829818" y="2571750"/>
            <a:ext cx="4961382" cy="2005457"/>
            <a:chOff x="829818" y="2571750"/>
            <a:chExt cx="4961382" cy="2005457"/>
          </a:xfrm>
        </p:grpSpPr>
        <p:sp>
          <p:nvSpPr>
            <p:cNvPr id="13" name="Rectangle 13"/>
            <p:cNvSpPr/>
            <p:nvPr/>
          </p:nvSpPr>
          <p:spPr>
            <a:xfrm>
              <a:off x="838200" y="2571750"/>
              <a:ext cx="49530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57175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276225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52500" y="2667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143000" y="2667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333500" y="2667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32204" y="262890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运行窗口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00506" y="3076575"/>
              <a:ext cx="14401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_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 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9818" y="3930650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运行后只有一个黑框，光标在闪：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29818" y="4254500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程序停在 cin 这一句，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正在等你输入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3" name="steps"/>
          <p:cNvGrpSpPr/>
          <p:nvPr/>
        </p:nvGrpSpPr>
        <p:grpSpPr>
          <a:xfrm>
            <a:off x="6372225" y="2657475"/>
            <a:ext cx="3555055" cy="1578801"/>
            <a:chOff x="6372225" y="2657475"/>
            <a:chExt cx="3555055" cy="1578801"/>
          </a:xfrm>
        </p:grpSpPr>
        <p:sp>
          <p:nvSpPr>
            <p:cNvPr id="24" name="Ellipse 24"/>
            <p:cNvSpPr/>
            <p:nvPr/>
          </p:nvSpPr>
          <p:spPr>
            <a:xfrm>
              <a:off x="6372225" y="26574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64732" y="27009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830187" y="2692400"/>
              <a:ext cx="27677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在黑框里敲入数据，例如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7" name="Ellipse 27"/>
            <p:cNvSpPr/>
            <p:nvPr/>
          </p:nvSpPr>
          <p:spPr>
            <a:xfrm>
              <a:off x="6372225" y="32670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464732" y="33105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830187" y="3302000"/>
              <a:ext cx="3097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按下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回车键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，数据才交给程序</a:t>
              </a:r>
            </a:p>
          </p:txBody>
        </p:sp>
        <p:sp>
          <p:nvSpPr>
            <p:cNvPr id="30" name="Ellipse 30"/>
            <p:cNvSpPr/>
            <p:nvPr/>
          </p:nvSpPr>
          <p:spPr>
            <a:xfrm>
              <a:off x="6372225" y="38766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64732" y="39201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830187" y="389890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程序继续往下执行，输出结果</a:t>
              </a:r>
            </a:p>
          </p:txBody>
        </p:sp>
      </p:grpSp>
      <p:grpSp>
        <p:nvGrpSpPr>
          <p:cNvPr id="38" name="tip"/>
          <p:cNvGrpSpPr/>
          <p:nvPr/>
        </p:nvGrpSpPr>
        <p:grpSpPr>
          <a:xfrm>
            <a:off x="838200" y="4800600"/>
            <a:ext cx="10515600" cy="876300"/>
            <a:chOff x="838200" y="4800600"/>
            <a:chExt cx="10515600" cy="876300"/>
          </a:xfrm>
        </p:grpSpPr>
        <p:sp>
          <p:nvSpPr>
            <p:cNvPr id="34" name="Rectangle 34"/>
            <p:cNvSpPr/>
            <p:nvPr/>
          </p:nvSpPr>
          <p:spPr>
            <a:xfrm>
              <a:off x="838200" y="4800600"/>
              <a:ext cx="10515600" cy="876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4800600"/>
              <a:ext cx="47625" cy="87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368" y="4968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68018" y="4930775"/>
              <a:ext cx="714146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看到黑框什么都没有，不用慌，也不要关掉窗口。书上说：这是因为还没告诉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计算机数据呢！输入完一定要按回车。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一次输入多个数据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126932"/>
            <a:ext cx="7493443" cy="381381"/>
            <a:chOff x="828294" y="2126932"/>
            <a:chExt cx="7493443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26932"/>
              <a:ext cx="74934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后面可以连续写多个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&gt;&gt; 变量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，按从左到右的顺序依次读入：</a:t>
              </a:r>
            </a:p>
          </p:txBody>
        </p:sp>
      </p:grpSp>
      <p:grpSp>
        <p:nvGrpSpPr>
          <p:cNvPr id="15" name="left"/>
          <p:cNvGrpSpPr/>
          <p:nvPr/>
        </p:nvGrpSpPr>
        <p:grpSpPr>
          <a:xfrm>
            <a:off x="828294" y="2728595"/>
            <a:ext cx="4962906" cy="1492885"/>
            <a:chOff x="828294" y="2728595"/>
            <a:chExt cx="4962906" cy="1492885"/>
          </a:xfrm>
        </p:grpSpPr>
        <p:sp>
          <p:nvSpPr>
            <p:cNvPr id="11" name="TextBox 11"/>
            <p:cNvSpPr txBox="1"/>
            <p:nvPr/>
          </p:nvSpPr>
          <p:spPr>
            <a:xfrm>
              <a:off x="828294" y="2728595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连起来写（常用）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189922"/>
              <a:ext cx="4953000" cy="103155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189922"/>
              <a:ext cx="38100" cy="10315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7844" y="3360103"/>
              <a:ext cx="2607755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a, b, c;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 &gt;&gt; c;</a:t>
              </a:r>
            </a:p>
          </p:txBody>
        </p:sp>
      </p:grpSp>
      <p:grpSp>
        <p:nvGrpSpPr>
          <p:cNvPr id="20" name="right"/>
          <p:cNvGrpSpPr/>
          <p:nvPr/>
        </p:nvGrpSpPr>
        <p:grpSpPr>
          <a:xfrm>
            <a:off x="6390894" y="2728595"/>
            <a:ext cx="4962906" cy="2216785"/>
            <a:chOff x="6390894" y="2728595"/>
            <a:chExt cx="4962906" cy="2216785"/>
          </a:xfrm>
        </p:grpSpPr>
        <p:sp>
          <p:nvSpPr>
            <p:cNvPr id="16" name="TextBox 16"/>
            <p:cNvSpPr txBox="1"/>
            <p:nvPr/>
          </p:nvSpPr>
          <p:spPr>
            <a:xfrm>
              <a:off x="6390894" y="2728595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分开写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400800" y="3189922"/>
              <a:ext cx="4953000" cy="175545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400800" y="3189922"/>
              <a:ext cx="38100" cy="17554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00444" y="3360103"/>
              <a:ext cx="1654302" cy="14672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a, b, c;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b;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c;</a:t>
              </a:r>
            </a:p>
          </p:txBody>
        </p:sp>
      </p:grpSp>
      <p:grpSp>
        <p:nvGrpSpPr>
          <p:cNvPr id="23" name="result"/>
          <p:cNvGrpSpPr/>
          <p:nvPr/>
        </p:nvGrpSpPr>
        <p:grpSpPr>
          <a:xfrm>
            <a:off x="826389" y="5154930"/>
            <a:ext cx="4436462" cy="930656"/>
            <a:chOff x="826389" y="5154930"/>
            <a:chExt cx="4436462" cy="930656"/>
          </a:xfrm>
        </p:grpSpPr>
        <p:sp>
          <p:nvSpPr>
            <p:cNvPr id="21" name="TextBox 21"/>
            <p:cNvSpPr txBox="1"/>
            <p:nvPr/>
          </p:nvSpPr>
          <p:spPr>
            <a:xfrm>
              <a:off x="828294" y="5154930"/>
              <a:ext cx="44345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5 10 15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，两种写法的结果都是：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26389" y="5630862"/>
              <a:ext cx="356843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</a:t>
              </a:r>
              <a:r>
                <a:rPr lang="zh-CN" sz="23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3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，b = </a:t>
              </a:r>
              <a:r>
                <a:rPr lang="zh-CN" sz="23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</a:t>
              </a:r>
              <a:r>
                <a:rPr lang="zh-CN" sz="23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，c = </a:t>
              </a:r>
              <a:r>
                <a:rPr lang="zh-CN" sz="23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62392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试一试：这样输入，t 和 n 各得到什么？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6718325" cy="352044"/>
            <a:chOff x="829056" y="2070100"/>
            <a:chExt cx="6718325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7183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运行例 2-5（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t &gt;&gt; n;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），分别用下面四种方式输入：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P21 · 第二段</a:t>
              </a:r>
            </a:p>
          </p:txBody>
        </p:sp>
      </p:grpSp>
      <p:grpSp>
        <p:nvGrpSpPr>
          <p:cNvPr id="16" name="thead-w"/>
          <p:cNvGrpSpPr/>
          <p:nvPr/>
        </p:nvGrpSpPr>
        <p:grpSpPr>
          <a:xfrm>
            <a:off x="838200" y="2533650"/>
            <a:ext cx="10515600" cy="533400"/>
            <a:chOff x="838200" y="2533650"/>
            <a:chExt cx="10515600" cy="533400"/>
          </a:xfrm>
        </p:grpSpPr>
        <p:sp>
          <p:nvSpPr>
            <p:cNvPr id="13" name="Rectangle 13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743837" y="2663317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键盘上敲的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20587" y="26633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31" name="table-w"/>
          <p:cNvGrpSpPr/>
          <p:nvPr/>
        </p:nvGrpSpPr>
        <p:grpSpPr>
          <a:xfrm>
            <a:off x="838200" y="3206750"/>
            <a:ext cx="5238750" cy="2003425"/>
            <a:chOff x="838200" y="3206750"/>
            <a:chExt cx="5238750" cy="2003425"/>
          </a:xfrm>
        </p:grpSpPr>
        <p:sp>
          <p:nvSpPr>
            <p:cNvPr id="17" name="TextBox 17"/>
            <p:cNvSpPr txBox="1"/>
            <p:nvPr/>
          </p:nvSpPr>
          <p:spPr>
            <a:xfrm>
              <a:off x="981837" y="32067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837" y="3206750"/>
              <a:ext cx="99002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回车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60045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3600450"/>
              <a:ext cx="5238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37401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43837" y="3740150"/>
              <a:ext cx="28887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     4 回车（多个空格）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13385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2735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837" y="4273550"/>
              <a:ext cx="862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 回车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66725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667250"/>
              <a:ext cx="5238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837" y="48069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43837" y="4806950"/>
              <a:ext cx="1580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回车 4 回车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20065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2" name="a"/>
          <p:cNvGrpSpPr/>
          <p:nvPr/>
        </p:nvGrpSpPr>
        <p:grpSpPr>
          <a:xfrm>
            <a:off x="6076950" y="3206750"/>
            <a:ext cx="5276850" cy="2003425"/>
            <a:chOff x="6076950" y="3206750"/>
            <a:chExt cx="5276850" cy="2003425"/>
          </a:xfrm>
        </p:grpSpPr>
        <p:sp>
          <p:nvSpPr>
            <p:cNvPr id="32" name="Line 32"/>
            <p:cNvSpPr/>
            <p:nvPr/>
          </p:nvSpPr>
          <p:spPr>
            <a:xfrm>
              <a:off x="6076950" y="3600450"/>
              <a:ext cx="5276850" cy="9525"/>
            </a:xfrm>
            <a:custGeom>
              <a:avLst/>
              <a:gdLst/>
              <a:ahLst/>
              <a:cxnLst/>
              <a:rect l="l" t="t" r="r" b="b"/>
              <a:pathLst>
                <a:path w="5276850" h="9525">
                  <a:moveTo>
                    <a:pt x="0" y="0"/>
                  </a:moveTo>
                  <a:lnTo>
                    <a:pt x="527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6076950" y="3600450"/>
              <a:ext cx="52768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6076950" y="4133850"/>
              <a:ext cx="5276850" cy="9525"/>
            </a:xfrm>
            <a:custGeom>
              <a:avLst/>
              <a:gdLst/>
              <a:ahLst/>
              <a:cxnLst/>
              <a:rect l="l" t="t" r="r" b="b"/>
              <a:pathLst>
                <a:path w="5276850" h="9525">
                  <a:moveTo>
                    <a:pt x="0" y="0"/>
                  </a:moveTo>
                  <a:lnTo>
                    <a:pt x="527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6076950" y="4667250"/>
              <a:ext cx="5276850" cy="9525"/>
            </a:xfrm>
            <a:custGeom>
              <a:avLst/>
              <a:gdLst/>
              <a:ahLst/>
              <a:cxnLst/>
              <a:rect l="l" t="t" r="r" b="b"/>
              <a:pathLst>
                <a:path w="5276850" h="9525">
                  <a:moveTo>
                    <a:pt x="0" y="0"/>
                  </a:moveTo>
                  <a:lnTo>
                    <a:pt x="527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6076950" y="4667250"/>
              <a:ext cx="52768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6076950" y="5200650"/>
              <a:ext cx="5276850" cy="9525"/>
            </a:xfrm>
            <a:custGeom>
              <a:avLst/>
              <a:gdLst/>
              <a:ahLst/>
              <a:cxnLst/>
              <a:rect l="l" t="t" r="r" b="b"/>
              <a:pathLst>
                <a:path w="5276850" h="9525">
                  <a:moveTo>
                    <a:pt x="0" y="0"/>
                  </a:moveTo>
                  <a:lnTo>
                    <a:pt x="527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220587" y="320675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3，n = 4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220587" y="3740150"/>
              <a:ext cx="33749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3，n = 4（多余空格被忽略）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220587" y="4273550"/>
              <a:ext cx="2518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34，还在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等第二个数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220587" y="4806950"/>
              <a:ext cx="27150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3，n = 4（和 ① 一样）</a:t>
              </a:r>
            </a:p>
          </p:txBody>
        </p:sp>
      </p:grpSp>
      <p:grpSp>
        <p:nvGrpSpPr>
          <p:cNvPr id="46" name="rul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43" name="Rectangle 43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686687" y="5499100"/>
              <a:ext cx="6037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数据之间用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空格或回车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隔开，多余的空格、回车会被忽略。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28602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cin 与 cout：箭头方向相反</a:t>
            </a:r>
          </a:p>
        </p:txBody>
      </p:sp>
      <p:grpSp>
        <p:nvGrpSpPr>
          <p:cNvPr id="19" name="cin"/>
          <p:cNvGrpSpPr/>
          <p:nvPr/>
        </p:nvGrpSpPr>
        <p:grpSpPr>
          <a:xfrm>
            <a:off x="828294" y="2051050"/>
            <a:ext cx="9458706" cy="711200"/>
            <a:chOff x="828294" y="2051050"/>
            <a:chExt cx="9458706" cy="711200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399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714500" y="209550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394585" y="228282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键盘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14750" y="2305050"/>
              <a:ext cx="1143000" cy="247650"/>
            </a:xfrm>
            <a:custGeom>
              <a:avLst/>
              <a:gdLst/>
              <a:ahLst/>
              <a:cxnLst/>
              <a:rect l="l" t="t" r="r" b="b"/>
              <a:pathLst>
                <a:path w="1143000" h="247650">
                  <a:moveTo>
                    <a:pt x="0" y="69342"/>
                  </a:moveTo>
                  <a:lnTo>
                    <a:pt x="1019175" y="69342"/>
                  </a:lnTo>
                  <a:lnTo>
                    <a:pt x="1019175" y="0"/>
                  </a:lnTo>
                  <a:lnTo>
                    <a:pt x="1143000" y="123825"/>
                  </a:lnTo>
                  <a:lnTo>
                    <a:pt x="1019175" y="247650"/>
                  </a:lnTo>
                  <a:lnTo>
                    <a:pt x="10191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143832" y="20510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&gt;&gt;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953000" y="209550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521519" y="2295525"/>
              <a:ext cx="7679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 a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429500" y="2114550"/>
              <a:ext cx="2857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429500" y="21145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9144" y="2295525"/>
              <a:ext cx="1319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a;</a:t>
              </a:r>
            </a:p>
          </p:txBody>
        </p:sp>
      </p:grpSp>
      <p:grpSp>
        <p:nvGrpSpPr>
          <p:cNvPr id="30" name="cout"/>
          <p:cNvGrpSpPr/>
          <p:nvPr/>
        </p:nvGrpSpPr>
        <p:grpSpPr>
          <a:xfrm>
            <a:off x="828294" y="3289300"/>
            <a:ext cx="9458706" cy="711200"/>
            <a:chOff x="828294" y="3289300"/>
            <a:chExt cx="9458706" cy="711200"/>
          </a:xfrm>
        </p:grpSpPr>
        <p:sp>
          <p:nvSpPr>
            <p:cNvPr id="20" name="TextBox 20"/>
            <p:cNvSpPr txBox="1"/>
            <p:nvPr/>
          </p:nvSpPr>
          <p:spPr>
            <a:xfrm>
              <a:off x="828294" y="33782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714500" y="333375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283019" y="3533775"/>
              <a:ext cx="7679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 a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714750" y="3543300"/>
              <a:ext cx="1143000" cy="247650"/>
            </a:xfrm>
            <a:custGeom>
              <a:avLst/>
              <a:gdLst/>
              <a:ahLst/>
              <a:cxnLst/>
              <a:rect l="l" t="t" r="r" b="b"/>
              <a:pathLst>
                <a:path w="1143000" h="247650">
                  <a:moveTo>
                    <a:pt x="1143000" y="66675"/>
                  </a:moveTo>
                  <a:lnTo>
                    <a:pt x="228600" y="66675"/>
                  </a:lnTo>
                  <a:lnTo>
                    <a:pt x="228600" y="0"/>
                  </a:lnTo>
                  <a:lnTo>
                    <a:pt x="0" y="123825"/>
                  </a:lnTo>
                  <a:lnTo>
                    <a:pt x="228600" y="247650"/>
                  </a:lnTo>
                  <a:lnTo>
                    <a:pt x="228600" y="180975"/>
                  </a:lnTo>
                  <a:lnTo>
                    <a:pt x="1143000" y="1809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143832" y="32893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&lt;&lt;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4953000" y="333375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633085" y="352107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429500" y="3352800"/>
              <a:ext cx="2857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429500" y="335280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629144" y="3533775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a;</a:t>
              </a:r>
            </a:p>
          </p:txBody>
        </p:sp>
      </p:grpSp>
      <p:grpSp>
        <p:nvGrpSpPr>
          <p:cNvPr id="38" name="tip"/>
          <p:cNvGrpSpPr/>
          <p:nvPr/>
        </p:nvGrpSpPr>
        <p:grpSpPr>
          <a:xfrm>
            <a:off x="838200" y="4476750"/>
            <a:ext cx="10515600" cy="1600200"/>
            <a:chOff x="838200" y="4476750"/>
            <a:chExt cx="10515600" cy="1600200"/>
          </a:xfrm>
        </p:grpSpPr>
        <p:sp>
          <p:nvSpPr>
            <p:cNvPr id="31" name="Rectangle 31"/>
            <p:cNvSpPr/>
            <p:nvPr/>
          </p:nvSpPr>
          <p:spPr>
            <a:xfrm>
              <a:off x="838200" y="447675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476750"/>
              <a:ext cx="47625" cy="87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368" y="46450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记忆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68018" y="4606925"/>
              <a:ext cx="6954965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&gt;&gt; 和 &lt;&lt; 看成箭头，箭头指向数据流去的方向：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&gt;&gt;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变量：数据从键盘流进变量；cout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&lt;&lt;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变量：数据从变量流向屏幕。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838200" y="5524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749" y="5695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49349" y="5695950"/>
              <a:ext cx="57618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P21 "cin 要用 &gt;&gt;，和 cout 的 &lt;&lt; 相反"下面画线。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66620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要输入小数，就定义成 double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7532" y="2128202"/>
            <a:ext cx="8134883" cy="410718"/>
            <a:chOff x="827532" y="2128202"/>
            <a:chExt cx="8134883" cy="410718"/>
          </a:xfrm>
        </p:grpSpPr>
        <p:sp>
          <p:nvSpPr>
            <p:cNvPr id="9" name="TextBox 9"/>
            <p:cNvSpPr txBox="1"/>
            <p:nvPr/>
          </p:nvSpPr>
          <p:spPr>
            <a:xfrm>
              <a:off x="827532" y="2128202"/>
              <a:ext cx="81348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按照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变量的类型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来读数据。要输入小数，变量就要能装小数：</a:t>
              </a:r>
            </a:p>
          </p:txBody>
        </p:sp>
      </p:grpSp>
      <p:grpSp>
        <p:nvGrpSpPr>
          <p:cNvPr id="15" name="left"/>
          <p:cNvGrpSpPr/>
          <p:nvPr/>
        </p:nvGrpSpPr>
        <p:grpSpPr>
          <a:xfrm>
            <a:off x="827532" y="2809240"/>
            <a:ext cx="4963668" cy="1617028"/>
            <a:chOff x="827532" y="2809240"/>
            <a:chExt cx="4963668" cy="1617028"/>
          </a:xfrm>
        </p:grpSpPr>
        <p:sp>
          <p:nvSpPr>
            <p:cNvPr id="11" name="TextBox 11"/>
            <p:cNvSpPr txBox="1"/>
            <p:nvPr/>
          </p:nvSpPr>
          <p:spPr>
            <a:xfrm>
              <a:off x="827532" y="2809240"/>
              <a:ext cx="22801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输入身高 1.75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307080"/>
              <a:ext cx="4953000" cy="111918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307080"/>
              <a:ext cx="38100" cy="11191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7463" y="3501708"/>
              <a:ext cx="4061079" cy="7856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68"/>
                </a:lnSpc>
              </a:pP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height;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height;   </a:t>
              </a:r>
              <a:r>
                <a:rPr lang="zh-CN" sz="20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得到 1.75</a:t>
              </a:r>
            </a:p>
          </p:txBody>
        </p:sp>
      </p:grpSp>
      <p:grpSp>
        <p:nvGrpSpPr>
          <p:cNvPr id="20" name="right"/>
          <p:cNvGrpSpPr/>
          <p:nvPr/>
        </p:nvGrpSpPr>
        <p:grpSpPr>
          <a:xfrm>
            <a:off x="6390132" y="2809240"/>
            <a:ext cx="4963668" cy="1617028"/>
            <a:chOff x="6390132" y="2809240"/>
            <a:chExt cx="4963668" cy="1617028"/>
          </a:xfrm>
        </p:grpSpPr>
        <p:sp>
          <p:nvSpPr>
            <p:cNvPr id="16" name="TextBox 16"/>
            <p:cNvSpPr txBox="1"/>
            <p:nvPr/>
          </p:nvSpPr>
          <p:spPr>
            <a:xfrm>
              <a:off x="6390132" y="2809240"/>
              <a:ext cx="25910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用 int 来装 1.75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400800" y="3307080"/>
              <a:ext cx="4953000" cy="111918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400800" y="3307080"/>
              <a:ext cx="38100" cy="11191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00063" y="3501708"/>
              <a:ext cx="3894328" cy="7856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68"/>
                </a:lnSpc>
              </a:pP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height;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height;   </a:t>
              </a:r>
              <a:r>
                <a:rPr lang="zh-CN" sz="20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只读到 1</a:t>
              </a:r>
            </a:p>
          </p:txBody>
        </p:sp>
      </p:grpSp>
      <p:grpSp>
        <p:nvGrpSpPr>
          <p:cNvPr id="24" name="tip"/>
          <p:cNvGrpSpPr/>
          <p:nvPr/>
        </p:nvGrpSpPr>
        <p:grpSpPr>
          <a:xfrm>
            <a:off x="838200" y="4888230"/>
            <a:ext cx="10515600" cy="1119188"/>
            <a:chOff x="838200" y="4888230"/>
            <a:chExt cx="10515600" cy="1119188"/>
          </a:xfrm>
        </p:grpSpPr>
        <p:sp>
          <p:nvSpPr>
            <p:cNvPr id="21" name="Rectangle 21"/>
            <p:cNvSpPr/>
            <p:nvPr/>
          </p:nvSpPr>
          <p:spPr>
            <a:xfrm>
              <a:off x="838200" y="4888230"/>
              <a:ext cx="10515600" cy="1119188"/>
            </a:xfrm>
            <a:prstGeom prst="roundRect">
              <a:avLst>
                <a:gd name="adj" fmla="val 680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7844" y="512127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66494" y="5057775"/>
              <a:ext cx="6954012" cy="7823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8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cin 输入整数或浮点数时，数据之间都用空格或回车隔开。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读题时先看清数据是整数还是小数，再选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或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模拟练习：数据会存进哪个变量？</a:t>
            </a:r>
          </a:p>
        </p:txBody>
      </p:sp>
      <p:grpSp>
        <p:nvGrpSpPr>
          <p:cNvPr id="11" name="q1"/>
          <p:cNvGrpSpPr/>
          <p:nvPr/>
        </p:nvGrpSpPr>
        <p:grpSpPr>
          <a:xfrm>
            <a:off x="838200" y="2114550"/>
            <a:ext cx="6477000" cy="1104900"/>
            <a:chOff x="838200" y="2114550"/>
            <a:chExt cx="6477000" cy="1104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477000" cy="1104900"/>
            </a:xfrm>
            <a:prstGeom prst="roundRect">
              <a:avLst>
                <a:gd name="adj" fmla="val 862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418" y="2273300"/>
              <a:ext cx="4584954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a, b;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执行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b &gt;&gt; a;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，输入 8 3。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和 b 分别是多少？</a:t>
              </a:r>
            </a:p>
          </p:txBody>
        </p:sp>
      </p:grpSp>
      <p:grpSp>
        <p:nvGrpSpPr>
          <p:cNvPr id="14" name="q2"/>
          <p:cNvGrpSpPr/>
          <p:nvPr/>
        </p:nvGrpSpPr>
        <p:grpSpPr>
          <a:xfrm>
            <a:off x="838200" y="3448050"/>
            <a:ext cx="6477000" cy="1104900"/>
            <a:chOff x="838200" y="3448050"/>
            <a:chExt cx="6477000" cy="1104900"/>
          </a:xfrm>
        </p:grpSpPr>
        <p:sp>
          <p:nvSpPr>
            <p:cNvPr id="12" name="Rectangle 12"/>
            <p:cNvSpPr/>
            <p:nvPr/>
          </p:nvSpPr>
          <p:spPr>
            <a:xfrm>
              <a:off x="838200" y="3448050"/>
              <a:ext cx="6477000" cy="1104900"/>
            </a:xfrm>
            <a:prstGeom prst="roundRect">
              <a:avLst>
                <a:gd name="adj" fmla="val 862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8418" y="3606800"/>
              <a:ext cx="3998214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已定义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x;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，哪一句能读入 x？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cin &gt;&gt; x;  B. cin &lt;&lt; x;  C. cin &gt;&gt; 5;</a:t>
              </a:r>
            </a:p>
          </p:txBody>
        </p:sp>
      </p:grpSp>
      <p:grpSp>
        <p:nvGrpSpPr>
          <p:cNvPr id="17" name="q3"/>
          <p:cNvGrpSpPr/>
          <p:nvPr/>
        </p:nvGrpSpPr>
        <p:grpSpPr>
          <a:xfrm>
            <a:off x="838200" y="4781550"/>
            <a:ext cx="6477000" cy="1104900"/>
            <a:chOff x="838200" y="4781550"/>
            <a:chExt cx="6477000" cy="1104900"/>
          </a:xfrm>
        </p:grpSpPr>
        <p:sp>
          <p:nvSpPr>
            <p:cNvPr id="15" name="Rectangle 15"/>
            <p:cNvSpPr/>
            <p:nvPr/>
          </p:nvSpPr>
          <p:spPr>
            <a:xfrm>
              <a:off x="838200" y="4781550"/>
              <a:ext cx="6477000" cy="1104900"/>
            </a:xfrm>
            <a:prstGeom prst="roundRect">
              <a:avLst>
                <a:gd name="adj" fmla="val 862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58418" y="4940300"/>
              <a:ext cx="4406836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x; int y;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执行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x &gt;&gt; y;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1.5 2，x 和 y 分别是多少？</a:t>
              </a:r>
            </a:p>
          </p:txBody>
        </p:sp>
      </p:grpSp>
      <p:grpSp>
        <p:nvGrpSpPr>
          <p:cNvPr id="20" name="a1"/>
          <p:cNvGrpSpPr/>
          <p:nvPr/>
        </p:nvGrpSpPr>
        <p:grpSpPr>
          <a:xfrm>
            <a:off x="7543800" y="2114550"/>
            <a:ext cx="3810000" cy="1104900"/>
            <a:chOff x="7543800" y="2114550"/>
            <a:chExt cx="3810000" cy="1104900"/>
          </a:xfrm>
        </p:grpSpPr>
        <p:sp>
          <p:nvSpPr>
            <p:cNvPr id="18" name="Rectangle 18"/>
            <p:cNvSpPr/>
            <p:nvPr/>
          </p:nvSpPr>
          <p:spPr>
            <a:xfrm>
              <a:off x="7543800" y="2114550"/>
              <a:ext cx="3810000" cy="1104900"/>
            </a:xfrm>
            <a:prstGeom prst="roundRect">
              <a:avLst>
                <a:gd name="adj" fmla="val 862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764018" y="2273300"/>
              <a:ext cx="1871281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，b =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 b，所以 8 给 b</a:t>
              </a:r>
            </a:p>
          </p:txBody>
        </p:sp>
      </p:grpSp>
      <p:grpSp>
        <p:nvGrpSpPr>
          <p:cNvPr id="23" name="a2"/>
          <p:cNvGrpSpPr/>
          <p:nvPr/>
        </p:nvGrpSpPr>
        <p:grpSpPr>
          <a:xfrm>
            <a:off x="7543800" y="3448050"/>
            <a:ext cx="3810000" cy="1104900"/>
            <a:chOff x="7543800" y="3448050"/>
            <a:chExt cx="3810000" cy="1104900"/>
          </a:xfrm>
        </p:grpSpPr>
        <p:sp>
          <p:nvSpPr>
            <p:cNvPr id="21" name="Rectangle 21"/>
            <p:cNvSpPr/>
            <p:nvPr/>
          </p:nvSpPr>
          <p:spPr>
            <a:xfrm>
              <a:off x="7543800" y="3448050"/>
              <a:ext cx="3810000" cy="1104900"/>
            </a:xfrm>
            <a:prstGeom prst="roundRect">
              <a:avLst>
                <a:gd name="adj" fmla="val 862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764018" y="3606800"/>
              <a:ext cx="2709481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 </a:t>
              </a: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方向反了；C 中 5 不是变量</a:t>
              </a:r>
            </a:p>
          </p:txBody>
        </p:sp>
      </p:grpSp>
      <p:grpSp>
        <p:nvGrpSpPr>
          <p:cNvPr id="26" name="a3"/>
          <p:cNvGrpSpPr/>
          <p:nvPr/>
        </p:nvGrpSpPr>
        <p:grpSpPr>
          <a:xfrm>
            <a:off x="7543800" y="4781550"/>
            <a:ext cx="3810000" cy="1104900"/>
            <a:chOff x="7543800" y="4781550"/>
            <a:chExt cx="3810000" cy="1104900"/>
          </a:xfrm>
        </p:grpSpPr>
        <p:sp>
          <p:nvSpPr>
            <p:cNvPr id="24" name="Rectangle 24"/>
            <p:cNvSpPr/>
            <p:nvPr/>
          </p:nvSpPr>
          <p:spPr>
            <a:xfrm>
              <a:off x="7543800" y="4781550"/>
              <a:ext cx="3810000" cy="1104900"/>
            </a:xfrm>
            <a:prstGeom prst="roundRect">
              <a:avLst>
                <a:gd name="adj" fmla="val 862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764018" y="4940300"/>
              <a:ext cx="1902714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1.5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，y =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类型和输入一一对应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65676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二、认识 cin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17960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小结：使用 cin 的四条规则</a:t>
            </a:r>
          </a:p>
        </p:txBody>
      </p:sp>
      <p:grpSp>
        <p:nvGrpSpPr>
          <p:cNvPr id="13" name="pt1"/>
          <p:cNvGrpSpPr/>
          <p:nvPr/>
        </p:nvGrpSpPr>
        <p:grpSpPr>
          <a:xfrm>
            <a:off x="838200" y="2000250"/>
            <a:ext cx="10515600" cy="666750"/>
            <a:chOff x="838200" y="2000250"/>
            <a:chExt cx="10515600" cy="666750"/>
          </a:xfrm>
        </p:grpSpPr>
        <p:sp>
          <p:nvSpPr>
            <p:cNvPr id="9" name="Rectangle 9"/>
            <p:cNvSpPr/>
            <p:nvPr/>
          </p:nvSpPr>
          <p:spPr>
            <a:xfrm>
              <a:off x="838200" y="20002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14312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037" y="220002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387" y="2216150"/>
              <a:ext cx="76701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cin 之前，先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定义变量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，类型要和数据匹配（整数 int，小数 double）</a:t>
              </a:r>
            </a:p>
          </p:txBody>
        </p:sp>
      </p:grpSp>
      <p:grpSp>
        <p:nvGrpSpPr>
          <p:cNvPr id="18" name="pt2"/>
          <p:cNvGrpSpPr/>
          <p:nvPr/>
        </p:nvGrpSpPr>
        <p:grpSpPr>
          <a:xfrm>
            <a:off x="838200" y="2857500"/>
            <a:ext cx="10515600" cy="666750"/>
            <a:chOff x="838200" y="2857500"/>
            <a:chExt cx="10515600" cy="666750"/>
          </a:xfrm>
        </p:grpSpPr>
        <p:sp>
          <p:nvSpPr>
            <p:cNvPr id="14" name="Rectangle 14"/>
            <p:cNvSpPr/>
            <p:nvPr/>
          </p:nvSpPr>
          <p:spPr>
            <a:xfrm>
              <a:off x="838200" y="285750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009650" y="300037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21037" y="30572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72387" y="3073400"/>
              <a:ext cx="65482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写法是 cin &gt;&gt; 变量名;，箭头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&gt;&gt;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指向变量，和 cout 的 &lt;&lt; 相反</a:t>
              </a:r>
            </a:p>
          </p:txBody>
        </p:sp>
      </p:grpSp>
      <p:grpSp>
        <p:nvGrpSpPr>
          <p:cNvPr id="23" name="pt3"/>
          <p:cNvGrpSpPr/>
          <p:nvPr/>
        </p:nvGrpSpPr>
        <p:grpSpPr>
          <a:xfrm>
            <a:off x="838200" y="3714750"/>
            <a:ext cx="10515600" cy="666750"/>
            <a:chOff x="838200" y="3714750"/>
            <a:chExt cx="10515600" cy="666750"/>
          </a:xfrm>
        </p:grpSpPr>
        <p:sp>
          <p:nvSpPr>
            <p:cNvPr id="19" name="Rectangle 19"/>
            <p:cNvSpPr/>
            <p:nvPr/>
          </p:nvSpPr>
          <p:spPr>
            <a:xfrm>
              <a:off x="838200" y="37147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1009650" y="385762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121037" y="391452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72387" y="3930650"/>
              <a:ext cx="6662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多个数据按变量在语句中出现的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依次读入：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b;</a:t>
              </a:r>
            </a:p>
          </p:txBody>
        </p:sp>
      </p:grpSp>
      <p:grpSp>
        <p:nvGrpSpPr>
          <p:cNvPr id="28" name="pt4"/>
          <p:cNvGrpSpPr/>
          <p:nvPr/>
        </p:nvGrpSpPr>
        <p:grpSpPr>
          <a:xfrm>
            <a:off x="838200" y="4572000"/>
            <a:ext cx="10515600" cy="666750"/>
            <a:chOff x="838200" y="4572000"/>
            <a:chExt cx="10515600" cy="666750"/>
          </a:xfrm>
        </p:grpSpPr>
        <p:sp>
          <p:nvSpPr>
            <p:cNvPr id="24" name="Rectangle 24"/>
            <p:cNvSpPr/>
            <p:nvPr/>
          </p:nvSpPr>
          <p:spPr>
            <a:xfrm>
              <a:off x="838200" y="457200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1009650" y="471487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121037" y="47717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72387" y="4775200"/>
              <a:ext cx="6963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数据之间用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空格或回车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隔开，多余的空白会被忽略；输入完要按回车</a:t>
              </a:r>
            </a:p>
          </p:txBody>
        </p:sp>
      </p:grpSp>
      <p:grpSp>
        <p:nvGrpSpPr>
          <p:cNvPr id="32" name="note"/>
          <p:cNvGrpSpPr/>
          <p:nvPr/>
        </p:nvGrpSpPr>
        <p:grpSpPr>
          <a:xfrm>
            <a:off x="838200" y="5600700"/>
            <a:ext cx="10515600" cy="552450"/>
            <a:chOff x="838200" y="5600700"/>
            <a:chExt cx="10515600" cy="552450"/>
          </a:xfrm>
        </p:grpSpPr>
        <p:sp>
          <p:nvSpPr>
            <p:cNvPr id="29" name="Rectangle 29"/>
            <p:cNvSpPr/>
            <p:nvPr/>
          </p:nvSpPr>
          <p:spPr>
            <a:xfrm>
              <a:off x="838200" y="56007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749" y="57721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49349" y="5772150"/>
              <a:ext cx="58798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请把这四条规则记在书本 P20 "2.2 变量的输入与输出"旁边。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3532632" y="3111500"/>
            <a:ext cx="512673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一道编程题怎样完成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87590" y="4038600"/>
            <a:ext cx="4216819" cy="308991"/>
            <a:chOff x="3987590" y="4038600"/>
            <a:chExt cx="421681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87590" y="4038600"/>
              <a:ext cx="421681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两数之差 · 思路 → 代码 → 编译 → 测试 → 改错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三、一道编程题怎样完成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例题：两数之差</a:t>
            </a:r>
          </a:p>
        </p:txBody>
      </p:sp>
      <p:grpSp>
        <p:nvGrpSpPr>
          <p:cNvPr id="13" name="problem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79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62556" y="227965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 cin 输入两个整数，输出第一个数减第二个数的差。</a:t>
              </a:r>
            </a:p>
          </p:txBody>
        </p:sp>
      </p:grpSp>
      <p:grpSp>
        <p:nvGrpSpPr>
          <p:cNvPr id="28" name="samples"/>
          <p:cNvGrpSpPr/>
          <p:nvPr/>
        </p:nvGrpSpPr>
        <p:grpSpPr>
          <a:xfrm>
            <a:off x="829437" y="3035300"/>
            <a:ext cx="10524363" cy="1431925"/>
            <a:chOff x="829437" y="3035300"/>
            <a:chExt cx="10524363" cy="1431925"/>
          </a:xfrm>
        </p:grpSpPr>
        <p:sp>
          <p:nvSpPr>
            <p:cNvPr id="14" name="TextBox 14"/>
            <p:cNvSpPr txBox="1"/>
            <p:nvPr/>
          </p:nvSpPr>
          <p:spPr>
            <a:xfrm>
              <a:off x="829437" y="30353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3390900"/>
              <a:ext cx="516255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0694" y="3505454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52444" y="3505454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0694" y="4048125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552444" y="4048125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-1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457700"/>
              <a:ext cx="5162550" cy="9525"/>
            </a:xfrm>
            <a:custGeom>
              <a:avLst/>
              <a:gdLst/>
              <a:ahLst/>
              <a:cxnLst/>
              <a:rect l="l" t="t" r="r" b="b"/>
              <a:pathLst>
                <a:path w="5162550" h="9525">
                  <a:moveTo>
                    <a:pt x="0" y="0"/>
                  </a:moveTo>
                  <a:lnTo>
                    <a:pt x="5162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182487" y="30353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191250" y="3390900"/>
              <a:ext cx="516255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333744" y="3505454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905494" y="3505454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33744" y="4048125"/>
              <a:ext cx="5973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905494" y="40481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6191250" y="4457700"/>
              <a:ext cx="5162550" cy="9525"/>
            </a:xfrm>
            <a:custGeom>
              <a:avLst/>
              <a:gdLst/>
              <a:ahLst/>
              <a:cxnLst/>
              <a:rect l="l" t="t" r="r" b="b"/>
              <a:pathLst>
                <a:path w="5162550" h="9525">
                  <a:moveTo>
                    <a:pt x="0" y="0"/>
                  </a:moveTo>
                  <a:lnTo>
                    <a:pt x="5162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2" name="think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9" name="Rectangle 29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分析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6687" y="4889500"/>
              <a:ext cx="63522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题目的重点是什么？程序要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几个数、做什么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什么？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先别急着写代码，把步骤想清楚。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三、一道编程题怎样完成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整理思路：先用文字写出步骤</a:t>
            </a:r>
          </a:p>
        </p:txBody>
      </p:sp>
      <p:grpSp>
        <p:nvGrpSpPr>
          <p:cNvPr id="22" name="words"/>
          <p:cNvGrpSpPr/>
          <p:nvPr/>
        </p:nvGrpSpPr>
        <p:grpSpPr>
          <a:xfrm>
            <a:off x="829056" y="2070100"/>
            <a:ext cx="4256049" cy="3188526"/>
            <a:chOff x="829056" y="2070100"/>
            <a:chExt cx="4256049" cy="3188526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用自然语言写出步骤：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904875" y="26003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7382" y="2643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62837" y="2622550"/>
              <a:ext cx="3722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定义两个整型变量，用来放输入的数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904875" y="33623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7382" y="3405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62837" y="339725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cin 把两个数分别放进变量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904875" y="41243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97382" y="4167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62837" y="4159250"/>
              <a:ext cx="30855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计算差，结果放进新变量 diff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904875" y="48863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7382" y="4929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62837" y="4921250"/>
              <a:ext cx="18814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cout 输出 diff</a:t>
              </a:r>
            </a:p>
          </p:txBody>
        </p:sp>
      </p:grpSp>
      <p:grpSp>
        <p:nvGrpSpPr>
          <p:cNvPr id="36" name="code"/>
          <p:cNvGrpSpPr/>
          <p:nvPr/>
        </p:nvGrpSpPr>
        <p:grpSpPr>
          <a:xfrm>
            <a:off x="6772656" y="2070100"/>
            <a:ext cx="4581144" cy="3187700"/>
            <a:chOff x="6772656" y="2070100"/>
            <a:chExt cx="4581144" cy="3187700"/>
          </a:xfrm>
        </p:grpSpPr>
        <p:sp>
          <p:nvSpPr>
            <p:cNvPr id="23" name="TextBox 23"/>
            <p:cNvSpPr txBox="1"/>
            <p:nvPr/>
          </p:nvSpPr>
          <p:spPr>
            <a:xfrm>
              <a:off x="6772656" y="20701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每一步对应一句代码：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781800" y="2533650"/>
              <a:ext cx="4572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781800" y="2533650"/>
              <a:ext cx="381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906768" y="2635250"/>
              <a:ext cx="18492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num1, num2;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781800" y="3295650"/>
              <a:ext cx="4572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781800" y="3295650"/>
              <a:ext cx="381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906768" y="3397250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num1 &gt;&gt; num2;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781800" y="4057650"/>
              <a:ext cx="4572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781800" y="4057650"/>
              <a:ext cx="381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906768" y="4159250"/>
              <a:ext cx="28266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diff = num1 - num2;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6781800" y="4819650"/>
              <a:ext cx="4572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6781800" y="4819650"/>
              <a:ext cx="381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906768" y="4921250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diff;</a:t>
              </a:r>
            </a:p>
          </p:txBody>
        </p:sp>
      </p:grpSp>
      <p:grpSp>
        <p:nvGrpSpPr>
          <p:cNvPr id="38" name="tip"/>
          <p:cNvGrpSpPr/>
          <p:nvPr/>
        </p:nvGrpSpPr>
        <p:grpSpPr>
          <a:xfrm>
            <a:off x="829437" y="5702300"/>
            <a:ext cx="6419205" cy="337376"/>
            <a:chOff x="829437" y="5702300"/>
            <a:chExt cx="6419205" cy="337376"/>
          </a:xfrm>
        </p:grpSpPr>
        <p:sp>
          <p:nvSpPr>
            <p:cNvPr id="37" name="TextBox 37"/>
            <p:cNvSpPr txBox="1"/>
            <p:nvPr/>
          </p:nvSpPr>
          <p:spPr>
            <a:xfrm>
              <a:off x="829437" y="5702300"/>
              <a:ext cx="64192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计算结果放在哪里？还需要再定义一个变量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diff</a:t>
              </a: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 来存放结果。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三、一道编程题怎样完成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翻译成代码，编译：发现语法错误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2847975"/>
            <a:chOff x="838200" y="2114550"/>
            <a:chExt cx="5334000" cy="28479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2847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847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3128582" cy="2608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num1,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cin &gt;&gt; num1 &gt;&gt;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diff = num1 +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cout &lt;&lt; diff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error"/>
          <p:cNvGrpSpPr/>
          <p:nvPr/>
        </p:nvGrpSpPr>
        <p:grpSpPr>
          <a:xfrm>
            <a:off x="6658737" y="2139950"/>
            <a:ext cx="4695063" cy="2615057"/>
            <a:chOff x="6658737" y="2139950"/>
            <a:chExt cx="4695063" cy="2615057"/>
          </a:xfrm>
        </p:grpSpPr>
        <p:sp>
          <p:nvSpPr>
            <p:cNvPr id="13" name="TextBox 13"/>
            <p:cNvSpPr txBox="1"/>
            <p:nvPr/>
          </p:nvSpPr>
          <p:spPr>
            <a:xfrm>
              <a:off x="6658737" y="2139950"/>
              <a:ext cx="21392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按 F11，编译失败：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667500" y="2514600"/>
              <a:ext cx="4686300" cy="1047750"/>
            </a:xfrm>
            <a:prstGeom prst="roundRect">
              <a:avLst>
                <a:gd name="adj" fmla="val 7273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849618" y="2641600"/>
              <a:ext cx="232181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[Error] expected ';'</a:t>
              </a:r>
              <a:b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before 'return'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59118" y="3746500"/>
              <a:ext cx="2929509" cy="1008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报错位置在 return 这一行，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真正的错误在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上一行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diff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后面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漏了分号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tip"/>
          <p:cNvGrpSpPr/>
          <p:nvPr/>
        </p:nvGrpSpPr>
        <p:grpSpPr>
          <a:xfrm>
            <a:off x="838200" y="5334000"/>
            <a:ext cx="10515600" cy="561975"/>
            <a:chOff x="838200" y="5334000"/>
            <a:chExt cx="10515600" cy="561975"/>
          </a:xfrm>
        </p:grpSpPr>
        <p:sp>
          <p:nvSpPr>
            <p:cNvPr id="18" name="Rectangle 18"/>
            <p:cNvSpPr/>
            <p:nvPr/>
          </p:nvSpPr>
          <p:spPr>
            <a:xfrm>
              <a:off x="838200" y="53340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368" y="5502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68018" y="5502275"/>
              <a:ext cx="73468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很多时候并不能一次写对。先编译，按提示修改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语法错误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，直到编译通过。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三、一道编程题怎样完成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编译通过了，用样例测试：答案错误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2847975"/>
            <a:chOff x="838200" y="2114550"/>
            <a:chExt cx="5334000" cy="28479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2847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847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3128582" cy="2608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num1,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cin &gt;&gt; num1 &gt;&gt;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int diff = num1 + num2;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diff;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test"/>
          <p:cNvGrpSpPr/>
          <p:nvPr/>
        </p:nvGrpSpPr>
        <p:grpSpPr>
          <a:xfrm>
            <a:off x="6658737" y="2139950"/>
            <a:ext cx="4695063" cy="2089976"/>
            <a:chOff x="6658737" y="2139950"/>
            <a:chExt cx="4695063" cy="2089976"/>
          </a:xfrm>
        </p:grpSpPr>
        <p:sp>
          <p:nvSpPr>
            <p:cNvPr id="13" name="TextBox 13"/>
            <p:cNvSpPr txBox="1"/>
            <p:nvPr/>
          </p:nvSpPr>
          <p:spPr>
            <a:xfrm>
              <a:off x="6658737" y="2139950"/>
              <a:ext cx="19179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输入样例 1 测试：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667500" y="2514600"/>
              <a:ext cx="46863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5146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667500" y="27051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781800" y="2609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972300" y="2609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162800" y="2609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461504" y="2571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29806" y="3019425"/>
              <a:ext cx="39547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58737" y="3892550"/>
              <a:ext cx="4030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期望输出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，实际输出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：答案错误！</a:t>
              </a:r>
            </a:p>
          </p:txBody>
        </p:sp>
      </p:grpSp>
      <p:grpSp>
        <p:nvGrpSpPr>
          <p:cNvPr id="28" name="fix"/>
          <p:cNvGrpSpPr/>
          <p:nvPr/>
        </p:nvGrpSpPr>
        <p:grpSpPr>
          <a:xfrm>
            <a:off x="6667500" y="4381500"/>
            <a:ext cx="4686300" cy="1190625"/>
            <a:chOff x="6667500" y="4381500"/>
            <a:chExt cx="4686300" cy="1190625"/>
          </a:xfrm>
        </p:grpSpPr>
        <p:sp>
          <p:nvSpPr>
            <p:cNvPr id="24" name="Rectangle 24"/>
            <p:cNvSpPr/>
            <p:nvPr/>
          </p:nvSpPr>
          <p:spPr>
            <a:xfrm>
              <a:off x="6667500" y="4381500"/>
              <a:ext cx="4686300" cy="119062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667500" y="4381500"/>
              <a:ext cx="47625" cy="1190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868668" y="4549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找错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497318" y="4511675"/>
              <a:ext cx="2353246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对照思路第 3 步：应该是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num2，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代码里写成了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+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三、一道编程题怎样完成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改正后，用所有样例再核对一遍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3225165"/>
            <a:chOff x="838200" y="2114550"/>
            <a:chExt cx="5334000" cy="322516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322516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2251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92032"/>
              <a:ext cx="3412998" cy="2942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num1, num2;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cin &gt;&gt; num1 &gt;&gt; num2;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int diff = num1 - num2;</a:t>
              </a:r>
              <a:b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diff;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t1"/>
          <p:cNvGrpSpPr/>
          <p:nvPr/>
        </p:nvGrpSpPr>
        <p:grpSpPr>
          <a:xfrm>
            <a:off x="6657975" y="2145030"/>
            <a:ext cx="4114735" cy="1824990"/>
            <a:chOff x="6657975" y="2145030"/>
            <a:chExt cx="4114735" cy="1824990"/>
          </a:xfrm>
        </p:grpSpPr>
        <p:sp>
          <p:nvSpPr>
            <p:cNvPr id="13" name="TextBox 13"/>
            <p:cNvSpPr txBox="1"/>
            <p:nvPr/>
          </p:nvSpPr>
          <p:spPr>
            <a:xfrm>
              <a:off x="6657975" y="2145030"/>
              <a:ext cx="75110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667500" y="2567940"/>
              <a:ext cx="2857500" cy="1402080"/>
            </a:xfrm>
            <a:prstGeom prst="roundRect">
              <a:avLst>
                <a:gd name="adj" fmla="val 543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567940"/>
              <a:ext cx="2857500" cy="344805"/>
            </a:xfrm>
            <a:prstGeom prst="roundRect">
              <a:avLst>
                <a:gd name="adj" fmla="val 2209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667500" y="2783205"/>
              <a:ext cx="2857500" cy="12954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781800" y="268319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972300" y="268319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162800" y="268319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461123" y="2652712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29044" y="3144520"/>
              <a:ext cx="428435" cy="7261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15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2 3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-1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800082" y="3262630"/>
              <a:ext cx="9726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正确</a:t>
              </a:r>
            </a:p>
          </p:txBody>
        </p:sp>
      </p:grpSp>
      <p:grpSp>
        <p:nvGrpSpPr>
          <p:cNvPr id="34" name="t2"/>
          <p:cNvGrpSpPr/>
          <p:nvPr/>
        </p:nvGrpSpPr>
        <p:grpSpPr>
          <a:xfrm>
            <a:off x="6657975" y="4194810"/>
            <a:ext cx="4114735" cy="1824990"/>
            <a:chOff x="6657975" y="4194810"/>
            <a:chExt cx="4114735" cy="1824990"/>
          </a:xfrm>
        </p:grpSpPr>
        <p:sp>
          <p:nvSpPr>
            <p:cNvPr id="24" name="TextBox 24"/>
            <p:cNvSpPr txBox="1"/>
            <p:nvPr/>
          </p:nvSpPr>
          <p:spPr>
            <a:xfrm>
              <a:off x="6657975" y="4194810"/>
              <a:ext cx="75110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667500" y="4617720"/>
              <a:ext cx="2857500" cy="1402080"/>
            </a:xfrm>
            <a:prstGeom prst="roundRect">
              <a:avLst>
                <a:gd name="adj" fmla="val 543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667500" y="4617720"/>
              <a:ext cx="2857500" cy="344805"/>
            </a:xfrm>
            <a:prstGeom prst="roundRect">
              <a:avLst>
                <a:gd name="adj" fmla="val 2209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667500" y="4832985"/>
              <a:ext cx="2857500" cy="12954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781800" y="473297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972300" y="473297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7162800" y="473297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461123" y="4702492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829044" y="5194300"/>
              <a:ext cx="564642" cy="7261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15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10 2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800082" y="5312410"/>
              <a:ext cx="9726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正确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三、一道编程题怎样完成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完成一道编程题的六个步骤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190750"/>
            <a:ext cx="3543300" cy="1524000"/>
            <a:chOff x="838200" y="2190750"/>
            <a:chExt cx="3543300" cy="152400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32766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990600" y="23812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01987" y="24381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76375" y="2428875"/>
              <a:ext cx="15375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提取有效信息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799" y="3009900"/>
              <a:ext cx="27810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读题，明确输入、处理和输出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4152900" y="2847975"/>
              <a:ext cx="228600" cy="209550"/>
            </a:xfrm>
            <a:custGeom>
              <a:avLst/>
              <a:gdLst/>
              <a:ahLst/>
              <a:cxnLst/>
              <a:rect l="l" t="t" r="r" b="b"/>
              <a:pathLst>
                <a:path w="228600" h="209550">
                  <a:moveTo>
                    <a:pt x="0" y="58674"/>
                  </a:moveTo>
                  <a:lnTo>
                    <a:pt x="123825" y="58674"/>
                  </a:lnTo>
                  <a:lnTo>
                    <a:pt x="123825" y="0"/>
                  </a:lnTo>
                  <a:lnTo>
                    <a:pt x="228600" y="104775"/>
                  </a:lnTo>
                  <a:lnTo>
                    <a:pt x="123825" y="209550"/>
                  </a:lnTo>
                  <a:lnTo>
                    <a:pt x="12382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2" name="s2"/>
          <p:cNvGrpSpPr/>
          <p:nvPr/>
        </p:nvGrpSpPr>
        <p:grpSpPr>
          <a:xfrm>
            <a:off x="4419600" y="2190750"/>
            <a:ext cx="3543300" cy="1524000"/>
            <a:chOff x="4419600" y="2190750"/>
            <a:chExt cx="3543300" cy="1524000"/>
          </a:xfrm>
        </p:grpSpPr>
        <p:sp>
          <p:nvSpPr>
            <p:cNvPr id="16" name="Rectangle 16"/>
            <p:cNvSpPr/>
            <p:nvPr/>
          </p:nvSpPr>
          <p:spPr>
            <a:xfrm>
              <a:off x="4419600" y="2190750"/>
              <a:ext cx="32766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572000" y="23812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683387" y="24381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057775" y="24288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整理思路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640199" y="3009900"/>
              <a:ext cx="23556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用文字或流程图写出步骤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734300" y="2847975"/>
              <a:ext cx="228600" cy="209550"/>
            </a:xfrm>
            <a:custGeom>
              <a:avLst/>
              <a:gdLst/>
              <a:ahLst/>
              <a:cxnLst/>
              <a:rect l="l" t="t" r="r" b="b"/>
              <a:pathLst>
                <a:path w="228600" h="209550">
                  <a:moveTo>
                    <a:pt x="0" y="58674"/>
                  </a:moveTo>
                  <a:lnTo>
                    <a:pt x="123825" y="58674"/>
                  </a:lnTo>
                  <a:lnTo>
                    <a:pt x="123825" y="0"/>
                  </a:lnTo>
                  <a:lnTo>
                    <a:pt x="228600" y="104775"/>
                  </a:lnTo>
                  <a:lnTo>
                    <a:pt x="123825" y="209550"/>
                  </a:lnTo>
                  <a:lnTo>
                    <a:pt x="12382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8" name="s3"/>
          <p:cNvGrpSpPr/>
          <p:nvPr/>
        </p:nvGrpSpPr>
        <p:grpSpPr>
          <a:xfrm>
            <a:off x="8001000" y="2190750"/>
            <a:ext cx="3276600" cy="1524000"/>
            <a:chOff x="8001000" y="2190750"/>
            <a:chExt cx="3276600" cy="1524000"/>
          </a:xfrm>
        </p:grpSpPr>
        <p:sp>
          <p:nvSpPr>
            <p:cNvPr id="23" name="Rectangle 23"/>
            <p:cNvSpPr/>
            <p:nvPr/>
          </p:nvSpPr>
          <p:spPr>
            <a:xfrm>
              <a:off x="8001000" y="2190750"/>
              <a:ext cx="32766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8153400" y="23812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264787" y="24381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639175" y="2428875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翻译成代码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221599" y="3009900"/>
              <a:ext cx="222326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把每一步写成 C++ 语句</a:t>
              </a:r>
            </a:p>
          </p:txBody>
        </p:sp>
      </p:grpSp>
      <p:grpSp>
        <p:nvGrpSpPr>
          <p:cNvPr id="35" name="s4"/>
          <p:cNvGrpSpPr/>
          <p:nvPr/>
        </p:nvGrpSpPr>
        <p:grpSpPr>
          <a:xfrm>
            <a:off x="838200" y="4057650"/>
            <a:ext cx="3543300" cy="1524000"/>
            <a:chOff x="838200" y="4057650"/>
            <a:chExt cx="3543300" cy="1524000"/>
          </a:xfrm>
        </p:grpSpPr>
        <p:sp>
          <p:nvSpPr>
            <p:cNvPr id="29" name="Rectangle 29"/>
            <p:cNvSpPr/>
            <p:nvPr/>
          </p:nvSpPr>
          <p:spPr>
            <a:xfrm>
              <a:off x="838200" y="4057650"/>
              <a:ext cx="32766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Ellipse 30"/>
            <p:cNvSpPr/>
            <p:nvPr/>
          </p:nvSpPr>
          <p:spPr>
            <a:xfrm>
              <a:off x="990600" y="42481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101987" y="43050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476375" y="42957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编译运行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58799" y="4876800"/>
              <a:ext cx="21429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根据报错修改语法错误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4152900" y="4714875"/>
              <a:ext cx="228600" cy="209550"/>
            </a:xfrm>
            <a:custGeom>
              <a:avLst/>
              <a:gdLst/>
              <a:ahLst/>
              <a:cxnLst/>
              <a:rect l="l" t="t" r="r" b="b"/>
              <a:pathLst>
                <a:path w="228600" h="209550">
                  <a:moveTo>
                    <a:pt x="0" y="58674"/>
                  </a:moveTo>
                  <a:lnTo>
                    <a:pt x="123825" y="58674"/>
                  </a:lnTo>
                  <a:lnTo>
                    <a:pt x="123825" y="0"/>
                  </a:lnTo>
                  <a:lnTo>
                    <a:pt x="228600" y="104775"/>
                  </a:lnTo>
                  <a:lnTo>
                    <a:pt x="123825" y="209550"/>
                  </a:lnTo>
                  <a:lnTo>
                    <a:pt x="12382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42" name="s5"/>
          <p:cNvGrpSpPr/>
          <p:nvPr/>
        </p:nvGrpSpPr>
        <p:grpSpPr>
          <a:xfrm>
            <a:off x="4419600" y="4057650"/>
            <a:ext cx="3543300" cy="1524000"/>
            <a:chOff x="4419600" y="4057650"/>
            <a:chExt cx="3543300" cy="1524000"/>
          </a:xfrm>
        </p:grpSpPr>
        <p:sp>
          <p:nvSpPr>
            <p:cNvPr id="36" name="Rectangle 36"/>
            <p:cNvSpPr/>
            <p:nvPr/>
          </p:nvSpPr>
          <p:spPr>
            <a:xfrm>
              <a:off x="4419600" y="4057650"/>
              <a:ext cx="3276600" cy="15240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4572000" y="42481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4683387" y="43050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057775" y="4295775"/>
              <a:ext cx="15375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输入样例测试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640199" y="4876800"/>
              <a:ext cx="27810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对照样例输出，看结果对不对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7734300" y="4714875"/>
              <a:ext cx="228600" cy="209550"/>
            </a:xfrm>
            <a:custGeom>
              <a:avLst/>
              <a:gdLst/>
              <a:ahLst/>
              <a:cxnLst/>
              <a:rect l="l" t="t" r="r" b="b"/>
              <a:pathLst>
                <a:path w="228600" h="209550">
                  <a:moveTo>
                    <a:pt x="0" y="58674"/>
                  </a:moveTo>
                  <a:lnTo>
                    <a:pt x="123825" y="58674"/>
                  </a:lnTo>
                  <a:lnTo>
                    <a:pt x="123825" y="0"/>
                  </a:lnTo>
                  <a:lnTo>
                    <a:pt x="228600" y="104775"/>
                  </a:lnTo>
                  <a:lnTo>
                    <a:pt x="123825" y="209550"/>
                  </a:lnTo>
                  <a:lnTo>
                    <a:pt x="12382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48" name="s6"/>
          <p:cNvGrpSpPr/>
          <p:nvPr/>
        </p:nvGrpSpPr>
        <p:grpSpPr>
          <a:xfrm>
            <a:off x="8001000" y="4057650"/>
            <a:ext cx="3276600" cy="1524000"/>
            <a:chOff x="8001000" y="4057650"/>
            <a:chExt cx="3276600" cy="1524000"/>
          </a:xfrm>
        </p:grpSpPr>
        <p:sp>
          <p:nvSpPr>
            <p:cNvPr id="43" name="Rectangle 43"/>
            <p:cNvSpPr/>
            <p:nvPr/>
          </p:nvSpPr>
          <p:spPr>
            <a:xfrm>
              <a:off x="8001000" y="4057650"/>
              <a:ext cx="3276600" cy="15240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4" name="Ellipse 44"/>
            <p:cNvSpPr/>
            <p:nvPr/>
          </p:nvSpPr>
          <p:spPr>
            <a:xfrm>
              <a:off x="8153400" y="42481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8264787" y="43050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639175" y="42957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修正错误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221599" y="4876800"/>
              <a:ext cx="25683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找出逻辑错误，改完再测试</a:t>
              </a:r>
            </a:p>
          </p:txBody>
        </p:sp>
      </p:grpSp>
      <p:grpSp>
        <p:nvGrpSpPr>
          <p:cNvPr id="50" name="loop-w"/>
          <p:cNvGrpSpPr/>
          <p:nvPr/>
        </p:nvGrpSpPr>
        <p:grpSpPr>
          <a:xfrm>
            <a:off x="829437" y="5892800"/>
            <a:ext cx="5273629" cy="337376"/>
            <a:chOff x="829437" y="5892800"/>
            <a:chExt cx="5273629" cy="337376"/>
          </a:xfrm>
        </p:grpSpPr>
        <p:sp>
          <p:nvSpPr>
            <p:cNvPr id="49" name="TextBox 49"/>
            <p:cNvSpPr txBox="1"/>
            <p:nvPr/>
          </p:nvSpPr>
          <p:spPr>
            <a:xfrm>
              <a:off x="829437" y="5892800"/>
              <a:ext cx="5273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4～6 步往往要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反复几次</a:t>
              </a: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，直到所有样例都通过。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2-5 苹果采购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322592" y="4038600"/>
            <a:ext cx="3546815" cy="308991"/>
            <a:chOff x="4322592" y="4038600"/>
            <a:chExt cx="354681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322592" y="4038600"/>
              <a:ext cx="35468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→ 准备变量 → 输入 → 计算 → 输出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2-5 苹果采购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2-5 苹果采购：读题</a:t>
            </a:r>
          </a:p>
        </p:txBody>
      </p:sp>
      <p:grpSp>
        <p:nvGrpSpPr>
          <p:cNvPr id="10" name="problem"/>
          <p:cNvGrpSpPr/>
          <p:nvPr/>
        </p:nvGrpSpPr>
        <p:grpSpPr>
          <a:xfrm>
            <a:off x="829056" y="2070100"/>
            <a:ext cx="8019288" cy="694944"/>
            <a:chOff x="829056" y="2070100"/>
            <a:chExt cx="8019288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80192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现在需要采购一些苹果，每名同学都可以分到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固定数量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的苹果，并且已经知道了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同学的数量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。请问：需要采购多少个苹果？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8539448" y="6121400"/>
            <a:ext cx="2821210" cy="264033"/>
            <a:chOff x="8539448" y="6121400"/>
            <a:chExt cx="2821210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8539448" y="6121400"/>
              <a:ext cx="28212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P20 · 例 2-5（洛谷 P5703）</a:t>
              </a:r>
            </a:p>
          </p:txBody>
        </p:sp>
      </p:grpSp>
      <p:grpSp>
        <p:nvGrpSpPr>
          <p:cNvPr id="22" name="format"/>
          <p:cNvGrpSpPr/>
          <p:nvPr/>
        </p:nvGrpSpPr>
        <p:grpSpPr>
          <a:xfrm>
            <a:off x="838200" y="3048000"/>
            <a:ext cx="10515600" cy="1552575"/>
            <a:chOff x="838200" y="3048000"/>
            <a:chExt cx="10515600" cy="1552575"/>
          </a:xfrm>
        </p:grpSpPr>
        <p:sp>
          <p:nvSpPr>
            <p:cNvPr id="13" name="Rectangle 13"/>
            <p:cNvSpPr/>
            <p:nvPr/>
          </p:nvSpPr>
          <p:spPr>
            <a:xfrm>
              <a:off x="838200" y="304800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887218" y="31774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2218" y="36925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887218" y="3692525"/>
              <a:ext cx="65138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两个不超过 10⁹ 的正整数，分别表示每人分到的数量和同学的人数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076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0767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42068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887218" y="4206875"/>
              <a:ext cx="42371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一个整数，表示答案（保证在 int 范围内）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591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sample"/>
          <p:cNvGrpSpPr/>
          <p:nvPr/>
        </p:nvGrpSpPr>
        <p:grpSpPr>
          <a:xfrm>
            <a:off x="838200" y="4762500"/>
            <a:ext cx="7853807" cy="1038225"/>
            <a:chOff x="838200" y="4762500"/>
            <a:chExt cx="7853807" cy="1038225"/>
          </a:xfrm>
        </p:grpSpPr>
        <p:sp>
          <p:nvSpPr>
            <p:cNvPr id="23" name="Rectangle 23"/>
            <p:cNvSpPr/>
            <p:nvPr/>
          </p:nvSpPr>
          <p:spPr>
            <a:xfrm>
              <a:off x="838200" y="4762500"/>
              <a:ext cx="516255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0694" y="4867529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552444" y="4867529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80694" y="53911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552444" y="539115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791200"/>
              <a:ext cx="5162550" cy="9525"/>
            </a:xfrm>
            <a:custGeom>
              <a:avLst/>
              <a:gdLst/>
              <a:ahLst/>
              <a:cxnLst/>
              <a:rect l="l" t="t" r="r" b="b"/>
              <a:pathLst>
                <a:path w="5162550" h="9525">
                  <a:moveTo>
                    <a:pt x="0" y="0"/>
                  </a:moveTo>
                  <a:lnTo>
                    <a:pt x="5162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468237" y="4927600"/>
              <a:ext cx="2223770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每人 5 个，3 名同学，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一共要 5 × 3 = 15 个。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2-5 苹果采购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6130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2-5 苹果采购：一步一步写</a:t>
            </a:r>
          </a:p>
        </p:txBody>
      </p:sp>
      <p:grpSp>
        <p:nvGrpSpPr>
          <p:cNvPr id="16" name="s1"/>
          <p:cNvGrpSpPr/>
          <p:nvPr/>
        </p:nvGrpSpPr>
        <p:grpSpPr>
          <a:xfrm>
            <a:off x="876300" y="2038350"/>
            <a:ext cx="10477500" cy="842391"/>
            <a:chOff x="876300" y="2038350"/>
            <a:chExt cx="10477500" cy="842391"/>
          </a:xfrm>
        </p:grpSpPr>
        <p:sp>
          <p:nvSpPr>
            <p:cNvPr id="9" name="Ellipse 9"/>
            <p:cNvSpPr/>
            <p:nvPr/>
          </p:nvSpPr>
          <p:spPr>
            <a:xfrm>
              <a:off x="876300" y="21336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7687" y="21904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62456" y="21939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准备变量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63599" y="2571750"/>
              <a:ext cx="29937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要输入几个数，就定义几个变量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5334000" y="2038350"/>
              <a:ext cx="60198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334000" y="2038350"/>
              <a:ext cx="38100" cy="723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458968" y="2127250"/>
              <a:ext cx="286664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t;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每人分到的数量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同学的人数</a:t>
              </a:r>
            </a:p>
          </p:txBody>
        </p:sp>
      </p:grpSp>
      <p:grpSp>
        <p:nvGrpSpPr>
          <p:cNvPr id="24" name="s2"/>
          <p:cNvGrpSpPr/>
          <p:nvPr/>
        </p:nvGrpSpPr>
        <p:grpSpPr>
          <a:xfrm>
            <a:off x="876300" y="3028950"/>
            <a:ext cx="10477500" cy="842391"/>
            <a:chOff x="876300" y="3028950"/>
            <a:chExt cx="10477500" cy="842391"/>
          </a:xfrm>
        </p:grpSpPr>
        <p:sp>
          <p:nvSpPr>
            <p:cNvPr id="17" name="Ellipse 17"/>
            <p:cNvSpPr/>
            <p:nvPr/>
          </p:nvSpPr>
          <p:spPr>
            <a:xfrm>
              <a:off x="876300" y="31242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7687" y="31810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62456" y="31845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读入数据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63599" y="3562350"/>
              <a:ext cx="25683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程序在这里暂停，等待输入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334000" y="3028950"/>
              <a:ext cx="60198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5334000" y="3028950"/>
              <a:ext cx="381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458968" y="3130550"/>
              <a:ext cx="17271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t &gt;&gt; n;</a:t>
              </a:r>
            </a:p>
          </p:txBody>
        </p:sp>
      </p:grpSp>
      <p:grpSp>
        <p:nvGrpSpPr>
          <p:cNvPr id="32" name="s3"/>
          <p:cNvGrpSpPr/>
          <p:nvPr/>
        </p:nvGrpSpPr>
        <p:grpSpPr>
          <a:xfrm>
            <a:off x="876300" y="4019550"/>
            <a:ext cx="10477500" cy="842391"/>
            <a:chOff x="876300" y="4019550"/>
            <a:chExt cx="10477500" cy="842391"/>
          </a:xfrm>
        </p:grpSpPr>
        <p:sp>
          <p:nvSpPr>
            <p:cNvPr id="25" name="Ellipse 25"/>
            <p:cNvSpPr/>
            <p:nvPr/>
          </p:nvSpPr>
          <p:spPr>
            <a:xfrm>
              <a:off x="876300" y="41148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7687" y="41716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62456" y="41751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63599" y="4552950"/>
              <a:ext cx="27810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变量里已经有数了，可以计算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334000" y="4019550"/>
              <a:ext cx="60198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5334000" y="4019550"/>
              <a:ext cx="381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5458968" y="4121150"/>
              <a:ext cx="23379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apples = t * n;</a:t>
              </a:r>
            </a:p>
          </p:txBody>
        </p:sp>
      </p:grpSp>
      <p:grpSp>
        <p:nvGrpSpPr>
          <p:cNvPr id="40" name="s4"/>
          <p:cNvGrpSpPr/>
          <p:nvPr/>
        </p:nvGrpSpPr>
        <p:grpSpPr>
          <a:xfrm>
            <a:off x="876300" y="5010150"/>
            <a:ext cx="10477500" cy="842391"/>
            <a:chOff x="876300" y="5010150"/>
            <a:chExt cx="10477500" cy="842391"/>
          </a:xfrm>
        </p:grpSpPr>
        <p:sp>
          <p:nvSpPr>
            <p:cNvPr id="33" name="Ellipse 33"/>
            <p:cNvSpPr/>
            <p:nvPr/>
          </p:nvSpPr>
          <p:spPr>
            <a:xfrm>
              <a:off x="876300" y="51054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7687" y="51622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362456" y="51657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363599" y="5543550"/>
              <a:ext cx="21429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按题目要求只输出答案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5334000" y="5010150"/>
              <a:ext cx="60198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5334000" y="5010150"/>
              <a:ext cx="381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5458968" y="5111750"/>
              <a:ext cx="18492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apples;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2-5 苹果采购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6130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2-5 苹果采购：书上的程序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2343150"/>
            <a:chOff x="838200" y="2038350"/>
            <a:chExt cx="6096000" cy="23431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2343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343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09800"/>
              <a:ext cx="4187190" cy="20935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t, n;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每人的苹果数量和学生数量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cin &gt;&gt; t &gt;&gt; n;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t * n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535230" y="6121400"/>
            <a:ext cx="1825428" cy="264033"/>
            <a:chOff x="9535230" y="6121400"/>
            <a:chExt cx="1825428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535230" y="6121400"/>
              <a:ext cx="18254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P20–21 · 例 2-5</a:t>
              </a:r>
            </a:p>
          </p:txBody>
        </p:sp>
      </p:grpSp>
      <p:grpSp>
        <p:nvGrpSpPr>
          <p:cNvPr id="25" name="run"/>
          <p:cNvGrpSpPr/>
          <p:nvPr/>
        </p:nvGrpSpPr>
        <p:grpSpPr>
          <a:xfrm>
            <a:off x="7325487" y="2051050"/>
            <a:ext cx="4028313" cy="1972691"/>
            <a:chOff x="7325487" y="2051050"/>
            <a:chExt cx="4028313" cy="1972691"/>
          </a:xfrm>
        </p:grpSpPr>
        <p:sp>
          <p:nvSpPr>
            <p:cNvPr id="15" name="TextBox 15"/>
            <p:cNvSpPr txBox="1"/>
            <p:nvPr/>
          </p:nvSpPr>
          <p:spPr>
            <a:xfrm>
              <a:off x="7325487" y="20510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334250" y="2438400"/>
              <a:ext cx="401955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334250" y="2438400"/>
              <a:ext cx="40195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334250" y="2628900"/>
              <a:ext cx="40195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448550" y="25336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639050" y="25336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829550" y="25336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128254" y="24955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96556" y="2943225"/>
              <a:ext cx="39547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326249" y="3714750"/>
              <a:ext cx="314268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每人 3 个，4 名同学，共 12 个。</a:t>
              </a:r>
            </a:p>
          </p:txBody>
        </p:sp>
      </p:grpSp>
      <p:grpSp>
        <p:nvGrpSpPr>
          <p:cNvPr id="38" name="explain"/>
          <p:cNvGrpSpPr/>
          <p:nvPr/>
        </p:nvGrpSpPr>
        <p:grpSpPr>
          <a:xfrm>
            <a:off x="838200" y="4476750"/>
            <a:ext cx="10515600" cy="1533525"/>
            <a:chOff x="838200" y="4476750"/>
            <a:chExt cx="10515600" cy="1533525"/>
          </a:xfrm>
        </p:grpSpPr>
        <p:sp>
          <p:nvSpPr>
            <p:cNvPr id="26" name="Rectangle 26"/>
            <p:cNvSpPr/>
            <p:nvPr/>
          </p:nvSpPr>
          <p:spPr>
            <a:xfrm>
              <a:off x="838200" y="4476750"/>
              <a:ext cx="105156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887218" y="45394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作用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82218" y="49212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887218" y="4921250"/>
              <a:ext cx="25267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 t 和 n 两个 int 变量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238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238750"/>
              <a:ext cx="1051560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2218" y="53022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5 行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887218" y="5302250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把输入的 3 装进 t，把 4 装进 n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619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82218" y="56832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6 行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887218" y="5683250"/>
              <a:ext cx="2871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t * n 的值，也就是答案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838200" y="6000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2-5 苹果采购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程序的三步结构：输入、处理、输出</a:t>
            </a:r>
          </a:p>
        </p:txBody>
      </p:sp>
      <p:grpSp>
        <p:nvGrpSpPr>
          <p:cNvPr id="14" name="s1"/>
          <p:cNvGrpSpPr/>
          <p:nvPr/>
        </p:nvGrpSpPr>
        <p:grpSpPr>
          <a:xfrm>
            <a:off x="838200" y="2114550"/>
            <a:ext cx="3581400" cy="1905000"/>
            <a:chOff x="838200" y="2114550"/>
            <a:chExt cx="3581400" cy="19050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238500" cy="19050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143125" y="2292350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799" y="2794000"/>
              <a:ext cx="222326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定义变量，用 cin 把数据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装进变量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799" y="3619500"/>
              <a:ext cx="16537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cin &gt;&gt; t &gt;&gt; n;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4133850" y="2952750"/>
              <a:ext cx="285750" cy="228600"/>
            </a:xfrm>
            <a:custGeom>
              <a:avLst/>
              <a:gdLst/>
              <a:ahLst/>
              <a:cxnLst/>
              <a:rect l="l" t="t" r="r" b="b"/>
              <a:pathLst>
                <a:path w="285750" h="228600">
                  <a:moveTo>
                    <a:pt x="0" y="64008"/>
                  </a:moveTo>
                  <a:lnTo>
                    <a:pt x="171450" y="64008"/>
                  </a:lnTo>
                  <a:lnTo>
                    <a:pt x="171450" y="0"/>
                  </a:lnTo>
                  <a:lnTo>
                    <a:pt x="285750" y="114300"/>
                  </a:lnTo>
                  <a:lnTo>
                    <a:pt x="171450" y="228600"/>
                  </a:lnTo>
                  <a:lnTo>
                    <a:pt x="1714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0" name="s2"/>
          <p:cNvGrpSpPr/>
          <p:nvPr/>
        </p:nvGrpSpPr>
        <p:grpSpPr>
          <a:xfrm>
            <a:off x="4457700" y="2114550"/>
            <a:ext cx="3581400" cy="1905000"/>
            <a:chOff x="4457700" y="2114550"/>
            <a:chExt cx="3581400" cy="1905000"/>
          </a:xfrm>
        </p:grpSpPr>
        <p:sp>
          <p:nvSpPr>
            <p:cNvPr id="15" name="Rectangle 15"/>
            <p:cNvSpPr/>
            <p:nvPr/>
          </p:nvSpPr>
          <p:spPr>
            <a:xfrm>
              <a:off x="4457700" y="2114550"/>
              <a:ext cx="3238500" cy="19050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762625" y="2292350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78299" y="281940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用变量里的数据计算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78299" y="3619500"/>
              <a:ext cx="60092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t * n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753350" y="2952750"/>
              <a:ext cx="285750" cy="228600"/>
            </a:xfrm>
            <a:custGeom>
              <a:avLst/>
              <a:gdLst/>
              <a:ahLst/>
              <a:cxnLst/>
              <a:rect l="l" t="t" r="r" b="b"/>
              <a:pathLst>
                <a:path w="285750" h="228600">
                  <a:moveTo>
                    <a:pt x="0" y="64008"/>
                  </a:moveTo>
                  <a:lnTo>
                    <a:pt x="171450" y="64008"/>
                  </a:lnTo>
                  <a:lnTo>
                    <a:pt x="171450" y="0"/>
                  </a:lnTo>
                  <a:lnTo>
                    <a:pt x="285750" y="114300"/>
                  </a:lnTo>
                  <a:lnTo>
                    <a:pt x="171450" y="228600"/>
                  </a:lnTo>
                  <a:lnTo>
                    <a:pt x="1714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5" name="s3"/>
          <p:cNvGrpSpPr/>
          <p:nvPr/>
        </p:nvGrpSpPr>
        <p:grpSpPr>
          <a:xfrm>
            <a:off x="8077200" y="2114550"/>
            <a:ext cx="3238500" cy="1905000"/>
            <a:chOff x="8077200" y="2114550"/>
            <a:chExt cx="3238500" cy="1905000"/>
          </a:xfrm>
        </p:grpSpPr>
        <p:sp>
          <p:nvSpPr>
            <p:cNvPr id="21" name="Rectangle 21"/>
            <p:cNvSpPr/>
            <p:nvPr/>
          </p:nvSpPr>
          <p:spPr>
            <a:xfrm>
              <a:off x="8077200" y="2114550"/>
              <a:ext cx="3238500" cy="1905000"/>
            </a:xfrm>
            <a:prstGeom prst="roundRect">
              <a:avLst>
                <a:gd name="adj" fmla="val 60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382125" y="2292350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7799" y="2794000"/>
              <a:ext cx="172161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按题目要求用 cout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97799" y="3619500"/>
              <a:ext cx="16537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cout &lt;&lt; t * n;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4267200"/>
            <a:ext cx="10515600" cy="552450"/>
            <a:chOff x="838200" y="4267200"/>
            <a:chExt cx="10515600" cy="552450"/>
          </a:xfrm>
        </p:grpSpPr>
        <p:sp>
          <p:nvSpPr>
            <p:cNvPr id="26" name="Rectangle 26"/>
            <p:cNvSpPr/>
            <p:nvPr/>
          </p:nvSpPr>
          <p:spPr>
            <a:xfrm>
              <a:off x="838200" y="42672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4438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4438650"/>
              <a:ext cx="63052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三步结构很重要，请记在书本 P20 "2.2 变量的输入与输出"这里。</a:t>
              </a:r>
            </a:p>
          </p:txBody>
        </p:sp>
      </p:grpSp>
      <p:grpSp>
        <p:nvGrpSpPr>
          <p:cNvPr id="34" name="warn"/>
          <p:cNvGrpSpPr/>
          <p:nvPr/>
        </p:nvGrpSpPr>
        <p:grpSpPr>
          <a:xfrm>
            <a:off x="838200" y="4933950"/>
            <a:ext cx="10515600" cy="876300"/>
            <a:chOff x="838200" y="4933950"/>
            <a:chExt cx="10515600" cy="876300"/>
          </a:xfrm>
        </p:grpSpPr>
        <p:sp>
          <p:nvSpPr>
            <p:cNvPr id="30" name="Rectangle 30"/>
            <p:cNvSpPr/>
            <p:nvPr/>
          </p:nvSpPr>
          <p:spPr>
            <a:xfrm>
              <a:off x="838200" y="4933950"/>
              <a:ext cx="10515600" cy="876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4933950"/>
              <a:ext cx="47625" cy="87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9368" y="51022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68018" y="5064125"/>
              <a:ext cx="7403402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做编程题时，输出要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和题目要求完全一致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。像 "请输入两个整数:" 这样的提示语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题目没有要求，就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不要输出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，否则评测时会判为答案错误。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3815334" y="3111500"/>
            <a:ext cx="456133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流程图与顺序结构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460847" y="4038600"/>
            <a:ext cx="3270306" cy="308991"/>
            <a:chOff x="4460847" y="4038600"/>
            <a:chExt cx="327030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460847" y="40386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为什么用流程图 · 图框 · 顺序结构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五、流程图与顺序结构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为什么要用流程图？</a:t>
            </a:r>
          </a:p>
        </p:txBody>
      </p:sp>
      <p:grpSp>
        <p:nvGrpSpPr>
          <p:cNvPr id="13" name="text"/>
          <p:cNvGrpSpPr/>
          <p:nvPr/>
        </p:nvGrpSpPr>
        <p:grpSpPr>
          <a:xfrm>
            <a:off x="829056" y="2070100"/>
            <a:ext cx="5343144" cy="3282950"/>
            <a:chOff x="829056" y="2070100"/>
            <a:chExt cx="5343144" cy="32829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481888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只用文字描述一个流程，虽然能说清楚，但一眼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望过去都是字，不够直观。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流程图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用一组规定好的图形和箭头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表示步骤，先后顺序一目了然。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4476750"/>
              <a:ext cx="53340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46450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68018" y="4606925"/>
              <a:ext cx="264661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"早上起床，洗漱，吃早饭，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背上书包出门。"</a:t>
              </a:r>
            </a:p>
          </p:txBody>
        </p:sp>
      </p:grpSp>
      <p:grpSp>
        <p:nvGrpSpPr>
          <p:cNvPr id="36" name="flow"/>
          <p:cNvGrpSpPr/>
          <p:nvPr/>
        </p:nvGrpSpPr>
        <p:grpSpPr>
          <a:xfrm>
            <a:off x="7429500" y="2028825"/>
            <a:ext cx="2286000" cy="4057650"/>
            <a:chOff x="7429500" y="2028825"/>
            <a:chExt cx="2286000" cy="4057650"/>
          </a:xfrm>
        </p:grpSpPr>
        <p:sp>
          <p:nvSpPr>
            <p:cNvPr id="14" name="Rectangle 14"/>
            <p:cNvSpPr/>
            <p:nvPr/>
          </p:nvSpPr>
          <p:spPr>
            <a:xfrm>
              <a:off x="7429500" y="2028825"/>
              <a:ext cx="2286000" cy="4381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351799" y="2133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572500" y="2466975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505825" y="26479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429500" y="2752725"/>
              <a:ext cx="228600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351799" y="28575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起床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572500" y="3190875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505825" y="33718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429500" y="3476625"/>
              <a:ext cx="228600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1799" y="35814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洗漱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572500" y="3914775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505825" y="40957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7429500" y="4200525"/>
              <a:ext cx="228600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45450" y="430530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吃早饭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572500" y="4638675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8505825" y="48196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7429500" y="4924425"/>
              <a:ext cx="228600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926400" y="50292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背上书包出门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572500" y="5362575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8505825" y="55435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429500" y="5648325"/>
              <a:ext cx="2286000" cy="438150"/>
            </a:xfrm>
            <a:prstGeom prst="roundRect">
              <a:avLst>
                <a:gd name="adj" fmla="val 500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351799" y="57531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五、流程图与顺序结构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流程图的图框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6318504" cy="352044"/>
            <a:chOff x="829056" y="2070100"/>
            <a:chExt cx="6318504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流程图是算法的一种图形表示，每种图框都有固定的含义：</a:t>
              </a:r>
            </a:p>
          </p:txBody>
        </p:sp>
      </p:grpSp>
      <p:grpSp>
        <p:nvGrpSpPr>
          <p:cNvPr id="15" name="thead-w"/>
          <p:cNvGrpSpPr/>
          <p:nvPr/>
        </p:nvGrpSpPr>
        <p:grpSpPr>
          <a:xfrm>
            <a:off x="838200" y="2495550"/>
            <a:ext cx="10515600" cy="647700"/>
            <a:chOff x="838200" y="2495550"/>
            <a:chExt cx="10515600" cy="647700"/>
          </a:xfrm>
        </p:grpSpPr>
        <p:sp>
          <p:nvSpPr>
            <p:cNvPr id="11" name="Rectangle 11"/>
            <p:cNvSpPr/>
            <p:nvPr/>
          </p:nvSpPr>
          <p:spPr>
            <a:xfrm>
              <a:off x="838200" y="2495550"/>
              <a:ext cx="10515600" cy="647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218" y="26916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图框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268218" y="26916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名称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887718" y="26916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功能</a:t>
              </a:r>
            </a:p>
          </p:txBody>
        </p:sp>
      </p:grpSp>
      <p:grpSp>
        <p:nvGrpSpPr>
          <p:cNvPr id="39" name="table-w"/>
          <p:cNvGrpSpPr/>
          <p:nvPr/>
        </p:nvGrpSpPr>
        <p:grpSpPr>
          <a:xfrm>
            <a:off x="838200" y="3257550"/>
            <a:ext cx="10515600" cy="3133725"/>
            <a:chOff x="838200" y="3257550"/>
            <a:chExt cx="10515600" cy="3133725"/>
          </a:xfrm>
        </p:grpSpPr>
        <p:sp>
          <p:nvSpPr>
            <p:cNvPr id="16" name="TextBox 16"/>
            <p:cNvSpPr txBox="1"/>
            <p:nvPr/>
          </p:nvSpPr>
          <p:spPr>
            <a:xfrm>
              <a:off x="3268218" y="3340100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起止框（圆角矩形）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87718" y="3340100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表示算法的开始和结束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790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790950"/>
              <a:ext cx="10515600" cy="64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268218" y="3987800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输入输出框（平行四边形）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87718" y="398780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表示输入和输出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38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268218" y="463550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处理框（矩形）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887718" y="4635500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赋值、计算等处理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086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086350"/>
              <a:ext cx="10515600" cy="64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268218" y="528320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判断框（菱形）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887718" y="5283200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判断条件是否成立（以后学）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734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3268218" y="593090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流程线（箭头）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887718" y="593090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表示执行的方向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6381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266825" y="3257550"/>
              <a:ext cx="1428750" cy="4191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266825" y="3905250"/>
              <a:ext cx="1428750" cy="419100"/>
            </a:xfrm>
            <a:custGeom>
              <a:avLst/>
              <a:gdLst/>
              <a:ahLst/>
              <a:cxnLst/>
              <a:rect l="l" t="t" r="r" b="b"/>
              <a:pathLst>
                <a:path w="1428750" h="419100">
                  <a:moveTo>
                    <a:pt x="171450" y="0"/>
                  </a:moveTo>
                  <a:lnTo>
                    <a:pt x="1428750" y="0"/>
                  </a:lnTo>
                  <a:lnTo>
                    <a:pt x="125730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1266825" y="4552950"/>
              <a:ext cx="1428750" cy="4191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1409700" y="5200650"/>
              <a:ext cx="1143000" cy="419100"/>
            </a:xfrm>
            <a:custGeom>
              <a:avLst/>
              <a:gdLst/>
              <a:ahLst/>
              <a:cxnLst/>
              <a:rect l="l" t="t" r="r" b="b"/>
              <a:pathLst>
                <a:path w="1143000" h="419100">
                  <a:moveTo>
                    <a:pt x="571500" y="0"/>
                  </a:moveTo>
                  <a:lnTo>
                    <a:pt x="1143000" y="209550"/>
                  </a:lnTo>
                  <a:lnTo>
                    <a:pt x="571500" y="419100"/>
                  </a:lnTo>
                  <a:lnTo>
                    <a:pt x="0" y="2095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1428750" y="6057900"/>
              <a:ext cx="952500" cy="9525"/>
            </a:xfrm>
            <a:custGeom>
              <a:avLst/>
              <a:gdLst/>
              <a:ahLst/>
              <a:cxnLst/>
              <a:rect l="l" t="t" r="r" b="b"/>
              <a:pathLst>
                <a:path w="952500" h="9525">
                  <a:moveTo>
                    <a:pt x="0" y="0"/>
                  </a:moveTo>
                  <a:lnTo>
                    <a:pt x="9525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2381250" y="5991225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66675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五、流程图与顺序结构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把大象放进冰箱，需要几步？</a:t>
            </a:r>
          </a:p>
        </p:txBody>
      </p:sp>
      <p:grpSp>
        <p:nvGrpSpPr>
          <p:cNvPr id="27" name="flow"/>
          <p:cNvGrpSpPr/>
          <p:nvPr/>
        </p:nvGrpSpPr>
        <p:grpSpPr>
          <a:xfrm>
            <a:off x="2095500" y="2028825"/>
            <a:ext cx="2667000" cy="4019550"/>
            <a:chOff x="2095500" y="2028825"/>
            <a:chExt cx="2667000" cy="4019550"/>
          </a:xfrm>
        </p:grpSpPr>
        <p:sp>
          <p:nvSpPr>
            <p:cNvPr id="9" name="Rectangle 9"/>
            <p:cNvSpPr/>
            <p:nvPr/>
          </p:nvSpPr>
          <p:spPr>
            <a:xfrm>
              <a:off x="2095500" y="2028825"/>
              <a:ext cx="2667000" cy="5143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188691" y="2146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3429000" y="2543175"/>
              <a:ext cx="9525" cy="276225"/>
            </a:xfrm>
            <a:custGeom>
              <a:avLst/>
              <a:gdLst/>
              <a:ahLst/>
              <a:cxnLst/>
              <a:rect l="l" t="t" r="r" b="b"/>
              <a:pathLst>
                <a:path w="9525"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362325" y="28003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2095500" y="2905125"/>
              <a:ext cx="2667000" cy="5143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725598" y="30226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把冰箱门打开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3429000" y="3419475"/>
              <a:ext cx="9525" cy="276225"/>
            </a:xfrm>
            <a:custGeom>
              <a:avLst/>
              <a:gdLst/>
              <a:ahLst/>
              <a:cxnLst/>
              <a:rect l="l" t="t" r="r" b="b"/>
              <a:pathLst>
                <a:path w="9525"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362325" y="36766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2095500" y="3781425"/>
              <a:ext cx="2667000" cy="5143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725598" y="38989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把大象放进去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3429000" y="4295775"/>
              <a:ext cx="9525" cy="276225"/>
            </a:xfrm>
            <a:custGeom>
              <a:avLst/>
              <a:gdLst/>
              <a:ahLst/>
              <a:cxnLst/>
              <a:rect l="l" t="t" r="r" b="b"/>
              <a:pathLst>
                <a:path w="9525"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362325" y="45529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2095500" y="4657725"/>
              <a:ext cx="2667000" cy="5143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725598" y="47752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把冰箱门关上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3429000" y="5172075"/>
              <a:ext cx="9525" cy="276225"/>
            </a:xfrm>
            <a:custGeom>
              <a:avLst/>
              <a:gdLst/>
              <a:ahLst/>
              <a:cxnLst/>
              <a:rect l="l" t="t" r="r" b="b"/>
              <a:pathLst>
                <a:path w="9525"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362325" y="54292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2095500" y="5534025"/>
              <a:ext cx="2667000" cy="514350"/>
            </a:xfrm>
            <a:prstGeom prst="roundRect">
              <a:avLst>
                <a:gd name="adj" fmla="val 500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3188691" y="56515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33" name="explain"/>
          <p:cNvGrpSpPr/>
          <p:nvPr/>
        </p:nvGrpSpPr>
        <p:grpSpPr>
          <a:xfrm>
            <a:off x="6086856" y="2470150"/>
            <a:ext cx="5266944" cy="2235200"/>
            <a:chOff x="6086856" y="2470150"/>
            <a:chExt cx="5266944" cy="2235200"/>
          </a:xfrm>
        </p:grpSpPr>
        <p:sp>
          <p:nvSpPr>
            <p:cNvPr id="28" name="TextBox 28"/>
            <p:cNvSpPr txBox="1"/>
            <p:nvPr/>
          </p:nvSpPr>
          <p:spPr>
            <a:xfrm>
              <a:off x="6086856" y="2470150"/>
              <a:ext cx="397306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答案是三步：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打开冰箱门 → 放进大象 → 关上冰箱门。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096000" y="3810000"/>
              <a:ext cx="52578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096000" y="3810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296787" y="3975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944487" y="3937000"/>
              <a:ext cx="28572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每一步做完，才轮到下一步；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顺序不能颠倒，也不能跳过。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五、流程图与顺序结构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顺序结构：按先后顺序执行</a:t>
            </a:r>
          </a:p>
        </p:txBody>
      </p:sp>
      <p:grpSp>
        <p:nvGrpSpPr>
          <p:cNvPr id="15" name="flow"/>
          <p:cNvGrpSpPr/>
          <p:nvPr/>
        </p:nvGrpSpPr>
        <p:grpSpPr>
          <a:xfrm>
            <a:off x="1905000" y="2286000"/>
            <a:ext cx="1905000" cy="1828800"/>
            <a:chOff x="1905000" y="2286000"/>
            <a:chExt cx="1905000" cy="1828800"/>
          </a:xfrm>
        </p:grpSpPr>
        <p:sp>
          <p:nvSpPr>
            <p:cNvPr id="9" name="Rectangle 9"/>
            <p:cNvSpPr/>
            <p:nvPr/>
          </p:nvSpPr>
          <p:spPr>
            <a:xfrm>
              <a:off x="1905000" y="2286000"/>
              <a:ext cx="19050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764688" y="2413000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2857500" y="2857500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2790825" y="3438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905000" y="3543300"/>
              <a:ext cx="19050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764688" y="3670300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18" name="explain"/>
          <p:cNvGrpSpPr/>
          <p:nvPr/>
        </p:nvGrpSpPr>
        <p:grpSpPr>
          <a:xfrm>
            <a:off x="5324856" y="2279650"/>
            <a:ext cx="4484218" cy="1475994"/>
            <a:chOff x="5324856" y="2279650"/>
            <a:chExt cx="4484218" cy="1475994"/>
          </a:xfrm>
        </p:grpSpPr>
        <p:sp>
          <p:nvSpPr>
            <p:cNvPr id="16" name="TextBox 16"/>
            <p:cNvSpPr txBox="1"/>
            <p:nvPr/>
          </p:nvSpPr>
          <p:spPr>
            <a:xfrm>
              <a:off x="5324856" y="2279650"/>
              <a:ext cx="39044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顺序结构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：各个操作按先后顺序执行，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是最简单的一种基本结构。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324856" y="3403600"/>
              <a:ext cx="44842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执行完 A 框的操作，必然接着执行 B 框。</a:t>
              </a:r>
            </a:p>
          </p:txBody>
        </p:sp>
      </p:grpSp>
      <p:grpSp>
        <p:nvGrpSpPr>
          <p:cNvPr id="22" name="tip"/>
          <p:cNvGrpSpPr/>
          <p:nvPr/>
        </p:nvGrpSpPr>
        <p:grpSpPr>
          <a:xfrm>
            <a:off x="838200" y="4762500"/>
            <a:ext cx="10515600" cy="876300"/>
            <a:chOff x="838200" y="4762500"/>
            <a:chExt cx="10515600" cy="876300"/>
          </a:xfrm>
        </p:grpSpPr>
        <p:sp>
          <p:nvSpPr>
            <p:cNvPr id="19" name="Rectangle 19"/>
            <p:cNvSpPr/>
            <p:nvPr/>
          </p:nvSpPr>
          <p:spPr>
            <a:xfrm>
              <a:off x="838200" y="476250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9368" y="4930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68018" y="4892675"/>
              <a:ext cx="6984302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章叫"顺序结构程序设计"：把任务分成一条一条的语句，计算机按顺序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一条一条地执行。到目前为止，我们写的程序都是顺序结构。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五、流程图与顺序结构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例：输入两个整数，输出它们的和</a:t>
            </a:r>
          </a:p>
        </p:txBody>
      </p:sp>
      <p:grpSp>
        <p:nvGrpSpPr>
          <p:cNvPr id="28" name="left"/>
          <p:cNvGrpSpPr/>
          <p:nvPr/>
        </p:nvGrpSpPr>
        <p:grpSpPr>
          <a:xfrm>
            <a:off x="829437" y="2032000"/>
            <a:ext cx="3361563" cy="3949700"/>
            <a:chOff x="829437" y="2032000"/>
            <a:chExt cx="3361563" cy="3949700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先用文字画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524000" y="2476500"/>
              <a:ext cx="266700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636799" y="25908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2857500" y="2933700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0" y="0"/>
                  </a:moveTo>
                  <a:lnTo>
                    <a:pt x="0" y="219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790825" y="31337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1524000" y="3238500"/>
              <a:ext cx="2667000" cy="457200"/>
            </a:xfrm>
            <a:custGeom>
              <a:avLst/>
              <a:gdLst/>
              <a:ahLst/>
              <a:cxnLst/>
              <a:rect l="l" t="t" r="r" b="b"/>
              <a:pathLst>
                <a:path w="2667000" h="457200">
                  <a:moveTo>
                    <a:pt x="171450" y="0"/>
                  </a:moveTo>
                  <a:lnTo>
                    <a:pt x="2667000" y="0"/>
                  </a:lnTo>
                  <a:lnTo>
                    <a:pt x="249555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211400" y="33528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2857500" y="3695700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0" y="0"/>
                  </a:moveTo>
                  <a:lnTo>
                    <a:pt x="0" y="219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790825" y="38957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1524000" y="4000500"/>
              <a:ext cx="2667000" cy="4572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211400" y="41148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计算两数之和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2857500" y="4457700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0" y="0"/>
                  </a:moveTo>
                  <a:lnTo>
                    <a:pt x="0" y="219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790825" y="46577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Freeform 22"/>
            <p:cNvSpPr/>
            <p:nvPr/>
          </p:nvSpPr>
          <p:spPr>
            <a:xfrm>
              <a:off x="1524000" y="4762500"/>
              <a:ext cx="2667000" cy="457200"/>
            </a:xfrm>
            <a:custGeom>
              <a:avLst/>
              <a:gdLst/>
              <a:ahLst/>
              <a:cxnLst/>
              <a:rect l="l" t="t" r="r" b="b"/>
              <a:pathLst>
                <a:path w="2667000" h="457200">
                  <a:moveTo>
                    <a:pt x="171450" y="0"/>
                  </a:moveTo>
                  <a:lnTo>
                    <a:pt x="2667000" y="0"/>
                  </a:lnTo>
                  <a:lnTo>
                    <a:pt x="2495550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211400" y="48768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输出两数之和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2857500" y="5219700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0" y="0"/>
                  </a:moveTo>
                  <a:lnTo>
                    <a:pt x="0" y="219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790825" y="54197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1524000" y="5524500"/>
              <a:ext cx="266700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636799" y="56388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52" name="right"/>
          <p:cNvGrpSpPr/>
          <p:nvPr/>
        </p:nvGrpSpPr>
        <p:grpSpPr>
          <a:xfrm>
            <a:off x="6392037" y="2032000"/>
            <a:ext cx="4390263" cy="4121150"/>
            <a:chOff x="6392037" y="2032000"/>
            <a:chExt cx="4390263" cy="4121150"/>
          </a:xfrm>
        </p:grpSpPr>
        <p:sp>
          <p:nvSpPr>
            <p:cNvPr id="29" name="TextBox 29"/>
            <p:cNvSpPr txBox="1"/>
            <p:nvPr/>
          </p:nvSpPr>
          <p:spPr>
            <a:xfrm>
              <a:off x="6392037" y="203200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再写成变量和语句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972300" y="2495550"/>
              <a:ext cx="3810000" cy="4191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656599" y="25908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877300" y="2914650"/>
              <a:ext cx="9525" cy="142875"/>
            </a:xfrm>
            <a:custGeom>
              <a:avLst/>
              <a:gdLst/>
              <a:ahLst/>
              <a:cxnLst/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8810625" y="30384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6972300" y="3143250"/>
              <a:ext cx="3810000" cy="4191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523974" y="3238500"/>
              <a:ext cx="270665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定义变量 num1, num2, sum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877300" y="3562350"/>
              <a:ext cx="9525" cy="142875"/>
            </a:xfrm>
            <a:custGeom>
              <a:avLst/>
              <a:gdLst/>
              <a:ahLst/>
              <a:cxnLst/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8810625" y="3686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8" name="Freeform 38"/>
            <p:cNvSpPr/>
            <p:nvPr/>
          </p:nvSpPr>
          <p:spPr>
            <a:xfrm>
              <a:off x="6972300" y="3790950"/>
              <a:ext cx="3810000" cy="419100"/>
            </a:xfrm>
            <a:custGeom>
              <a:avLst/>
              <a:gdLst/>
              <a:ahLst/>
              <a:cxnLst/>
              <a:rect l="l" t="t" r="r" b="b"/>
              <a:pathLst>
                <a:path w="3810000" h="419100">
                  <a:moveTo>
                    <a:pt x="171450" y="0"/>
                  </a:moveTo>
                  <a:lnTo>
                    <a:pt x="3810000" y="0"/>
                  </a:lnTo>
                  <a:lnTo>
                    <a:pt x="3638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8007866" y="3886200"/>
              <a:ext cx="17388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num1、num2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877300" y="4210050"/>
              <a:ext cx="9525" cy="142875"/>
            </a:xfrm>
            <a:custGeom>
              <a:avLst/>
              <a:gdLst/>
              <a:ahLst/>
              <a:cxnLst/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8810625" y="43338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6972300" y="4438650"/>
              <a:ext cx="3810000" cy="419100"/>
            </a:xfrm>
            <a:prstGeom prst="rect">
              <a:avLst/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7917468" y="4533900"/>
              <a:ext cx="191966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num1 + num2</a:t>
              </a:r>
            </a:p>
          </p:txBody>
        </p:sp>
        <p:sp>
          <p:nvSpPr>
            <p:cNvPr id="44" name="Line 44"/>
            <p:cNvSpPr/>
            <p:nvPr/>
          </p:nvSpPr>
          <p:spPr>
            <a:xfrm>
              <a:off x="8877300" y="4857750"/>
              <a:ext cx="9525" cy="142875"/>
            </a:xfrm>
            <a:custGeom>
              <a:avLst/>
              <a:gdLst/>
              <a:ahLst/>
              <a:cxnLst/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8810625" y="49815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6" name="Freeform 46"/>
            <p:cNvSpPr/>
            <p:nvPr/>
          </p:nvSpPr>
          <p:spPr>
            <a:xfrm>
              <a:off x="6972300" y="5086350"/>
              <a:ext cx="3810000" cy="419100"/>
            </a:xfrm>
            <a:custGeom>
              <a:avLst/>
              <a:gdLst/>
              <a:ahLst/>
              <a:cxnLst/>
              <a:rect l="l" t="t" r="r" b="b"/>
              <a:pathLst>
                <a:path w="3810000" h="419100">
                  <a:moveTo>
                    <a:pt x="171450" y="0"/>
                  </a:moveTo>
                  <a:lnTo>
                    <a:pt x="3810000" y="0"/>
                  </a:lnTo>
                  <a:lnTo>
                    <a:pt x="3638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8427947" y="5181600"/>
              <a:ext cx="8987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sum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8877300" y="5505450"/>
              <a:ext cx="9525" cy="142875"/>
            </a:xfrm>
            <a:custGeom>
              <a:avLst/>
              <a:gdLst/>
              <a:ahLst/>
              <a:cxnLst/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8810625" y="56292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0" name="Rectangle 50"/>
            <p:cNvSpPr/>
            <p:nvPr/>
          </p:nvSpPr>
          <p:spPr>
            <a:xfrm>
              <a:off x="6972300" y="5734050"/>
              <a:ext cx="3810000" cy="4191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8656599" y="58293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第六部分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课堂练习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445206" y="4038600"/>
            <a:ext cx="5301587" cy="308991"/>
            <a:chOff x="3445206" y="4038600"/>
            <a:chExt cx="5301587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445206" y="4038600"/>
              <a:ext cx="53015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和与差 · 例 2-1 改成输入 · 平均值 · 单价与数量 · 排错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实战演练：输入两个整数，输出和与差</a:t>
            </a:r>
          </a:p>
        </p:txBody>
      </p:sp>
      <p:grpSp>
        <p:nvGrpSpPr>
          <p:cNvPr id="13" name="problem"/>
          <p:cNvGrpSpPr/>
          <p:nvPr/>
        </p:nvGrpSpPr>
        <p:grpSpPr>
          <a:xfrm>
            <a:off x="838200" y="2114550"/>
            <a:ext cx="10515600" cy="914400"/>
            <a:chOff x="838200" y="2114550"/>
            <a:chExt cx="10515600" cy="9144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796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05356" y="2241550"/>
              <a:ext cx="68762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输入两个整数，求出它们的和与差（第一个数减第二个数）并输出，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和在前、差在后，中间用一个空格隔开。</a:t>
              </a:r>
            </a:p>
          </p:txBody>
        </p:sp>
      </p:grpSp>
      <p:grpSp>
        <p:nvGrpSpPr>
          <p:cNvPr id="21" name="sample"/>
          <p:cNvGrpSpPr/>
          <p:nvPr/>
        </p:nvGrpSpPr>
        <p:grpSpPr>
          <a:xfrm>
            <a:off x="838200" y="3352800"/>
            <a:ext cx="6779514" cy="1076325"/>
            <a:chOff x="838200" y="3352800"/>
            <a:chExt cx="6779514" cy="1076325"/>
          </a:xfrm>
        </p:grpSpPr>
        <p:sp>
          <p:nvSpPr>
            <p:cNvPr id="14" name="Rectangle 14"/>
            <p:cNvSpPr/>
            <p:nvPr/>
          </p:nvSpPr>
          <p:spPr>
            <a:xfrm>
              <a:off x="838200" y="3352800"/>
              <a:ext cx="516255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80694" y="3467354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552444" y="3467354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0694" y="4010025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52444" y="4010025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9 5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419600"/>
              <a:ext cx="5162550" cy="9525"/>
            </a:xfrm>
            <a:custGeom>
              <a:avLst/>
              <a:gdLst/>
              <a:ahLst/>
              <a:cxnLst/>
              <a:rect l="l" t="t" r="r" b="b"/>
              <a:pathLst>
                <a:path w="5162550" h="9525">
                  <a:moveTo>
                    <a:pt x="0" y="0"/>
                  </a:moveTo>
                  <a:lnTo>
                    <a:pt x="5162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67856" y="3454400"/>
              <a:ext cx="114985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+ 2 = 9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7 - 2 = 5</a:t>
              </a:r>
            </a:p>
          </p:txBody>
        </p:sp>
      </p:grpSp>
      <p:grpSp>
        <p:nvGrpSpPr>
          <p:cNvPr id="25" name="think"/>
          <p:cNvGrpSpPr/>
          <p:nvPr/>
        </p:nvGrpSpPr>
        <p:grpSpPr>
          <a:xfrm>
            <a:off x="838200" y="4667250"/>
            <a:ext cx="10515600" cy="895350"/>
            <a:chOff x="838200" y="4667250"/>
            <a:chExt cx="10515600" cy="895350"/>
          </a:xfrm>
        </p:grpSpPr>
        <p:sp>
          <p:nvSpPr>
            <p:cNvPr id="22" name="Rectangle 22"/>
            <p:cNvSpPr/>
            <p:nvPr/>
          </p:nvSpPr>
          <p:spPr>
            <a:xfrm>
              <a:off x="838200" y="4667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4832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试一试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05762" y="4794250"/>
              <a:ext cx="457200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需要几个变量？② 先画出流程图 ③ 再写出代码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换成输入 2 7，应该输出什么？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和与差：流程图</a:t>
            </a:r>
          </a:p>
        </p:txBody>
      </p:sp>
      <p:grpSp>
        <p:nvGrpSpPr>
          <p:cNvPr id="35" name="flow"/>
          <p:cNvGrpSpPr/>
          <p:nvPr/>
        </p:nvGrpSpPr>
        <p:grpSpPr>
          <a:xfrm>
            <a:off x="1333500" y="2028825"/>
            <a:ext cx="4191000" cy="4210050"/>
            <a:chOff x="1333500" y="2028825"/>
            <a:chExt cx="4191000" cy="4210050"/>
          </a:xfrm>
        </p:grpSpPr>
        <p:sp>
          <p:nvSpPr>
            <p:cNvPr id="9" name="Rectangle 9"/>
            <p:cNvSpPr/>
            <p:nvPr/>
          </p:nvSpPr>
          <p:spPr>
            <a:xfrm>
              <a:off x="1333500" y="2028825"/>
              <a:ext cx="4191000" cy="4381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208299" y="2133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3429000" y="2466975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0" y="0"/>
                  </a:moveTo>
                  <a:lnTo>
                    <a:pt x="0" y="1047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362325" y="25527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333500" y="2657475"/>
              <a:ext cx="419100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809800" y="2762250"/>
              <a:ext cx="3238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定义变量 num1, num2, sum, sub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3429000" y="3095625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0" y="0"/>
                  </a:moveTo>
                  <a:lnTo>
                    <a:pt x="0" y="1047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362325" y="31813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1333500" y="3286125"/>
              <a:ext cx="4191000" cy="438150"/>
            </a:xfrm>
            <a:custGeom>
              <a:avLst/>
              <a:gdLst/>
              <a:ahLst/>
              <a:cxnLst/>
              <a:rect l="l" t="t" r="r" b="b"/>
              <a:pathLst>
                <a:path w="4191000" h="438150">
                  <a:moveTo>
                    <a:pt x="171450" y="0"/>
                  </a:moveTo>
                  <a:lnTo>
                    <a:pt x="4191000" y="0"/>
                  </a:lnTo>
                  <a:lnTo>
                    <a:pt x="4019550" y="438150"/>
                  </a:lnTo>
                  <a:lnTo>
                    <a:pt x="0" y="4381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559566" y="3390900"/>
              <a:ext cx="17388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num1、num2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3429000" y="3724275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0" y="0"/>
                  </a:moveTo>
                  <a:lnTo>
                    <a:pt x="0" y="1047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362325" y="38100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1333500" y="3914775"/>
              <a:ext cx="419100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469168" y="4019550"/>
              <a:ext cx="191966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num1 + num2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3429000" y="4352925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0" y="0"/>
                  </a:moveTo>
                  <a:lnTo>
                    <a:pt x="0" y="1047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362325" y="44386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1333500" y="4543425"/>
              <a:ext cx="419100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490438" y="4648200"/>
              <a:ext cx="187712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 = num1 - num2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3429000" y="4981575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0" y="0"/>
                  </a:moveTo>
                  <a:lnTo>
                    <a:pt x="0" y="1047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362325" y="50673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9" name="Freeform 29"/>
            <p:cNvSpPr/>
            <p:nvPr/>
          </p:nvSpPr>
          <p:spPr>
            <a:xfrm>
              <a:off x="1333500" y="5172075"/>
              <a:ext cx="4191000" cy="438150"/>
            </a:xfrm>
            <a:custGeom>
              <a:avLst/>
              <a:gdLst/>
              <a:ahLst/>
              <a:cxnLst/>
              <a:rect l="l" t="t" r="r" b="b"/>
              <a:pathLst>
                <a:path w="4191000" h="438150">
                  <a:moveTo>
                    <a:pt x="171450" y="0"/>
                  </a:moveTo>
                  <a:lnTo>
                    <a:pt x="4191000" y="0"/>
                  </a:lnTo>
                  <a:lnTo>
                    <a:pt x="4019550" y="438150"/>
                  </a:lnTo>
                  <a:lnTo>
                    <a:pt x="0" y="4381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378771" y="5276850"/>
              <a:ext cx="210045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sum、空格、sub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3429000" y="5610225"/>
              <a:ext cx="9525" cy="104775"/>
            </a:xfrm>
            <a:custGeom>
              <a:avLst/>
              <a:gdLst/>
              <a:ahLst/>
              <a:cxnLst/>
              <a:rect l="l" t="t" r="r" b="b"/>
              <a:pathLst>
                <a:path w="9525" h="104775">
                  <a:moveTo>
                    <a:pt x="0" y="0"/>
                  </a:moveTo>
                  <a:lnTo>
                    <a:pt x="0" y="1047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3362325" y="56959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1333500" y="5800725"/>
              <a:ext cx="4191000" cy="4381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3208299" y="59055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37" name="explain"/>
          <p:cNvGrpSpPr/>
          <p:nvPr/>
        </p:nvGrpSpPr>
        <p:grpSpPr>
          <a:xfrm>
            <a:off x="6087237" y="2482850"/>
            <a:ext cx="3752850" cy="1423225"/>
            <a:chOff x="6087237" y="2482850"/>
            <a:chExt cx="3752850" cy="1423225"/>
          </a:xfrm>
        </p:grpSpPr>
        <p:sp>
          <p:nvSpPr>
            <p:cNvPr id="36" name="TextBox 36"/>
            <p:cNvSpPr txBox="1"/>
            <p:nvPr/>
          </p:nvSpPr>
          <p:spPr>
            <a:xfrm>
              <a:off x="6087237" y="2482850"/>
              <a:ext cx="3752850" cy="1423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num1、num2，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就可以先求和、再求差。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计算和的时候只是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num1、num2，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它们的值不会改变，求差时还能用。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和与差：完整程序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3133725"/>
            <a:chOff x="838200" y="2114550"/>
            <a:chExt cx="5905500" cy="3133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3133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133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3474339" cy="2894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num1,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cin &gt;&gt; num1 &gt;&gt;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sum = num1 +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sub = num1 -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cout &lt;&lt; sum &lt;&lt; " " &lt;&lt; sub;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t1"/>
          <p:cNvGrpSpPr/>
          <p:nvPr/>
        </p:nvGrpSpPr>
        <p:grpSpPr>
          <a:xfrm>
            <a:off x="7239000" y="2114550"/>
            <a:ext cx="3450755" cy="1238250"/>
            <a:chOff x="7239000" y="2114550"/>
            <a:chExt cx="3450755" cy="1238250"/>
          </a:xfrm>
        </p:grpSpPr>
        <p:sp>
          <p:nvSpPr>
            <p:cNvPr id="13" name="Rectangle 13"/>
            <p:cNvSpPr/>
            <p:nvPr/>
          </p:nvSpPr>
          <p:spPr>
            <a:xfrm>
              <a:off x="7239000" y="211455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239000" y="21145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239000" y="23050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3533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5438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0330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01306" y="2619375"/>
              <a:ext cx="39547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7 2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9 5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371582" y="2698750"/>
              <a:ext cx="3181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</p:grpSp>
      <p:grpSp>
        <p:nvGrpSpPr>
          <p:cNvPr id="32" name="t2"/>
          <p:cNvGrpSpPr/>
          <p:nvPr/>
        </p:nvGrpSpPr>
        <p:grpSpPr>
          <a:xfrm>
            <a:off x="7239000" y="3657600"/>
            <a:ext cx="3450755" cy="1238250"/>
            <a:chOff x="7239000" y="3657600"/>
            <a:chExt cx="3450755" cy="1238250"/>
          </a:xfrm>
        </p:grpSpPr>
        <p:sp>
          <p:nvSpPr>
            <p:cNvPr id="23" name="Rectangle 23"/>
            <p:cNvSpPr/>
            <p:nvPr/>
          </p:nvSpPr>
          <p:spPr>
            <a:xfrm>
              <a:off x="7239000" y="365760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7239000" y="36576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7239000" y="38481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353300" y="3752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7543800" y="3752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7734300" y="3752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033004" y="3714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401306" y="4162425"/>
              <a:ext cx="52120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2 7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9 -5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371582" y="4241800"/>
              <a:ext cx="3181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</p:grpSp>
      <p:grpSp>
        <p:nvGrpSpPr>
          <p:cNvPr id="34" name="tip"/>
          <p:cNvGrpSpPr/>
          <p:nvPr/>
        </p:nvGrpSpPr>
        <p:grpSpPr>
          <a:xfrm>
            <a:off x="7230999" y="5372100"/>
            <a:ext cx="3674435" cy="308991"/>
            <a:chOff x="7230999" y="5372100"/>
            <a:chExt cx="3674435" cy="308991"/>
          </a:xfrm>
        </p:grpSpPr>
        <p:sp>
          <p:nvSpPr>
            <p:cNvPr id="33" name="TextBox 33"/>
            <p:cNvSpPr txBox="1"/>
            <p:nvPr/>
          </p:nvSpPr>
          <p:spPr>
            <a:xfrm>
              <a:off x="7230999" y="5372100"/>
              <a:ext cx="36744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" " 输出一个空格，把两个结果隔开。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输出前，再核对次序和分隔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6512357" cy="352044"/>
            <a:chOff x="829056" y="2070100"/>
            <a:chExt cx="6512357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5123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是 9，sub 是 5。下面三种写法，屏幕上分别显示什么？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609600"/>
            <a:chOff x="838200" y="2533650"/>
            <a:chExt cx="10515600" cy="6096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837" y="27014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15837" y="2701417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显示与判断</a:t>
              </a:r>
            </a:p>
          </p:txBody>
        </p:sp>
      </p:grpSp>
      <p:grpSp>
        <p:nvGrpSpPr>
          <p:cNvPr id="22" name="table-w"/>
          <p:cNvGrpSpPr/>
          <p:nvPr/>
        </p:nvGrpSpPr>
        <p:grpSpPr>
          <a:xfrm>
            <a:off x="838200" y="3321050"/>
            <a:ext cx="5334000" cy="1660525"/>
            <a:chOff x="838200" y="3321050"/>
            <a:chExt cx="5334000" cy="1660525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3321050"/>
              <a:ext cx="24371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sum &lt;&lt; sub;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7528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752850"/>
              <a:ext cx="53340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930650"/>
              <a:ext cx="3328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sub &lt;&lt; " " &lt;&lt; sum;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3624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540250"/>
              <a:ext cx="3328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 &lt;&lt; sum &lt;&lt; " " &lt;&lt; sub;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9720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a"/>
          <p:cNvGrpSpPr/>
          <p:nvPr/>
        </p:nvGrpSpPr>
        <p:grpSpPr>
          <a:xfrm>
            <a:off x="6172200" y="3321050"/>
            <a:ext cx="5181600" cy="1660525"/>
            <a:chOff x="6172200" y="3321050"/>
            <a:chExt cx="5181600" cy="1660525"/>
          </a:xfrm>
        </p:grpSpPr>
        <p:sp>
          <p:nvSpPr>
            <p:cNvPr id="23" name="Line 23"/>
            <p:cNvSpPr/>
            <p:nvPr/>
          </p:nvSpPr>
          <p:spPr>
            <a:xfrm>
              <a:off x="6172200" y="375285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6172200" y="3752850"/>
              <a:ext cx="51816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6172200" y="436245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6172200" y="497205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315837" y="3321050"/>
              <a:ext cx="292690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95  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没有空格，连在一起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315837" y="3930650"/>
              <a:ext cx="21280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5 9  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次序写反了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315837" y="4540250"/>
              <a:ext cx="18965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9 5  </a:t>
              </a:r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符合要求</a:t>
              </a:r>
            </a:p>
          </p:txBody>
        </p:sp>
      </p:grpSp>
      <p:grpSp>
        <p:nvGrpSpPr>
          <p:cNvPr id="35" name="tip"/>
          <p:cNvGrpSpPr/>
          <p:nvPr/>
        </p:nvGrpSpPr>
        <p:grpSpPr>
          <a:xfrm>
            <a:off x="838200" y="5143500"/>
            <a:ext cx="10515600" cy="561975"/>
            <a:chOff x="838200" y="5143500"/>
            <a:chExt cx="10515600" cy="561975"/>
          </a:xfrm>
        </p:grpSpPr>
        <p:sp>
          <p:nvSpPr>
            <p:cNvPr id="31" name="Rectangle 31"/>
            <p:cNvSpPr/>
            <p:nvPr/>
          </p:nvSpPr>
          <p:spPr>
            <a:xfrm>
              <a:off x="838200" y="51435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1435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368" y="5311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提醒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68018" y="5311775"/>
              <a:ext cx="77910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数算对了，输出格式不对，评测也会判错。提交前对照样例，检查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次序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分隔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引导：教材例 2-1 跑步</a:t>
            </a:r>
          </a:p>
        </p:txBody>
      </p:sp>
      <p:grpSp>
        <p:nvGrpSpPr>
          <p:cNvPr id="10" name="problem"/>
          <p:cNvGrpSpPr/>
          <p:nvPr/>
        </p:nvGrpSpPr>
        <p:grpSpPr>
          <a:xfrm>
            <a:off x="827913" y="2056448"/>
            <a:ext cx="7678293" cy="799910"/>
            <a:chOff x="827913" y="2056448"/>
            <a:chExt cx="7678293" cy="79991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056448"/>
              <a:ext cx="7678293" cy="7999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80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 每秒跑 5 米，八尾勇每秒跑 8 米，八尾勇在小 A 后面 100 米，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他们同时起跑。请问：需要多长时间八尾勇可以追上小 A？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P15 · 例 2-1</a:t>
              </a:r>
            </a:p>
          </p:txBody>
        </p:sp>
      </p:grpSp>
      <p:grpSp>
        <p:nvGrpSpPr>
          <p:cNvPr id="20" name="diagram"/>
          <p:cNvGrpSpPr/>
          <p:nvPr/>
        </p:nvGrpSpPr>
        <p:grpSpPr>
          <a:xfrm>
            <a:off x="1184455" y="3212465"/>
            <a:ext cx="9674045" cy="1286574"/>
            <a:chOff x="1184455" y="3212465"/>
            <a:chExt cx="9674045" cy="1286574"/>
          </a:xfrm>
        </p:grpSpPr>
        <p:sp>
          <p:nvSpPr>
            <p:cNvPr id="13" name="Line 13"/>
            <p:cNvSpPr/>
            <p:nvPr/>
          </p:nvSpPr>
          <p:spPr>
            <a:xfrm>
              <a:off x="1333500" y="3887152"/>
              <a:ext cx="9525000" cy="9525"/>
            </a:xfrm>
            <a:custGeom>
              <a:avLst/>
              <a:gdLst/>
              <a:ahLst/>
              <a:cxnLst/>
              <a:rect l="l" t="t" r="r" b="b"/>
              <a:pathLst>
                <a:path w="9525000" h="9525">
                  <a:moveTo>
                    <a:pt x="0" y="0"/>
                  </a:moveTo>
                  <a:lnTo>
                    <a:pt x="9525000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771650" y="3753802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84455" y="4190048"/>
              <a:ext cx="14410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八尾勇 8 米/秒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7105650" y="3753802"/>
              <a:ext cx="266700" cy="266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28718" y="4190048"/>
              <a:ext cx="122056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小 A 5 米/秒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2038350" y="355092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custDash>
                <a:ds d="300000" sp="250000"/>
              </a:custDash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968051" y="3212465"/>
              <a:ext cx="12078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相距 100 米</a:t>
              </a:r>
            </a:p>
          </p:txBody>
        </p:sp>
      </p:grpSp>
      <p:grpSp>
        <p:nvGrpSpPr>
          <p:cNvPr id="25" name="idea"/>
          <p:cNvGrpSpPr/>
          <p:nvPr/>
        </p:nvGrpSpPr>
        <p:grpSpPr>
          <a:xfrm>
            <a:off x="838200" y="4896802"/>
            <a:ext cx="10515600" cy="1054418"/>
            <a:chOff x="838200" y="4896802"/>
            <a:chExt cx="10515600" cy="1054418"/>
          </a:xfrm>
        </p:grpSpPr>
        <p:sp>
          <p:nvSpPr>
            <p:cNvPr id="21" name="Rectangle 21"/>
            <p:cNvSpPr/>
            <p:nvPr/>
          </p:nvSpPr>
          <p:spPr>
            <a:xfrm>
              <a:off x="838200" y="4896802"/>
              <a:ext cx="10515600" cy="1054418"/>
            </a:xfrm>
            <a:prstGeom prst="roundRect">
              <a:avLst>
                <a:gd name="adj" fmla="val 7227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896802"/>
              <a:ext cx="47625" cy="10544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225" y="511683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思路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5925" y="5053330"/>
              <a:ext cx="6562865" cy="748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八尾勇每秒比小 A 多跑 8 − 5 =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米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，也就是每秒追近 3 米。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追回 100 米需要 100 ÷ 3 ≈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33.3333 秒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（要用浮点数除法）。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引导：让距离和速度由用户输入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5434051" cy="352044"/>
            <a:chOff x="829056" y="2070100"/>
            <a:chExt cx="5434051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54340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把写死的 100、5、8 换成三个变量，由 cin 读入：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495550"/>
            <a:ext cx="5905500" cy="2847975"/>
            <a:chOff x="838200" y="2495550"/>
            <a:chExt cx="5905500" cy="2847975"/>
          </a:xfrm>
        </p:grpSpPr>
        <p:sp>
          <p:nvSpPr>
            <p:cNvPr id="11" name="Rectangle 11"/>
            <p:cNvSpPr/>
            <p:nvPr/>
          </p:nvSpPr>
          <p:spPr>
            <a:xfrm>
              <a:off x="838200" y="2495550"/>
              <a:ext cx="5905500" cy="2847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95550"/>
              <a:ext cx="38100" cy="2847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368" y="2660650"/>
              <a:ext cx="4050602" cy="2608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double gap, slow, fast;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cin &gt;&gt; gap &gt;&gt; slow &gt;&gt; fast;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double t = gap / (fast - slow);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t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t1"/>
          <p:cNvGrpSpPr/>
          <p:nvPr/>
        </p:nvGrpSpPr>
        <p:grpSpPr>
          <a:xfrm>
            <a:off x="7230999" y="2495550"/>
            <a:ext cx="4122801" cy="1566291"/>
            <a:chOff x="7230999" y="2495550"/>
            <a:chExt cx="4122801" cy="1566291"/>
          </a:xfrm>
        </p:grpSpPr>
        <p:sp>
          <p:nvSpPr>
            <p:cNvPr id="15" name="Rectangle 15"/>
            <p:cNvSpPr/>
            <p:nvPr/>
          </p:nvSpPr>
          <p:spPr>
            <a:xfrm>
              <a:off x="7239000" y="2495550"/>
              <a:ext cx="4114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239000" y="249555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239000" y="268605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353300" y="2590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543800" y="2590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734300" y="2590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033004" y="2552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401687" y="2990850"/>
              <a:ext cx="85852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100 5 8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33.3333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30999" y="375285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就是教材原题</a:t>
              </a:r>
            </a:p>
          </p:txBody>
        </p:sp>
      </p:grpSp>
      <p:grpSp>
        <p:nvGrpSpPr>
          <p:cNvPr id="34" name="t2"/>
          <p:cNvGrpSpPr/>
          <p:nvPr/>
        </p:nvGrpSpPr>
        <p:grpSpPr>
          <a:xfrm>
            <a:off x="7230999" y="4152900"/>
            <a:ext cx="4122801" cy="1566291"/>
            <a:chOff x="7230999" y="4152900"/>
            <a:chExt cx="4122801" cy="1566291"/>
          </a:xfrm>
        </p:grpSpPr>
        <p:sp>
          <p:nvSpPr>
            <p:cNvPr id="25" name="Rectangle 25"/>
            <p:cNvSpPr/>
            <p:nvPr/>
          </p:nvSpPr>
          <p:spPr>
            <a:xfrm>
              <a:off x="7239000" y="4152900"/>
              <a:ext cx="4114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7239000" y="415290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239000" y="434340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7353300" y="4248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7543800" y="4248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7734300" y="4248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033004" y="4210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401687" y="4648200"/>
              <a:ext cx="85852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60 4 10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230999" y="5410200"/>
              <a:ext cx="288744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每秒追近 6 米，60 ÷ 6 = 10 秒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829818" y="5721350"/>
            <a:ext cx="7236317" cy="322707"/>
            <a:chOff x="829818" y="5721350"/>
            <a:chExt cx="7236317" cy="322707"/>
          </a:xfrm>
        </p:grpSpPr>
        <p:sp>
          <p:nvSpPr>
            <p:cNvPr id="35" name="TextBox 35"/>
            <p:cNvSpPr txBox="1"/>
            <p:nvPr/>
          </p:nvSpPr>
          <p:spPr>
            <a:xfrm>
              <a:off x="829818" y="5721350"/>
              <a:ext cx="72363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距离和速度都可能是小数，所以用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；题目保证后面的人跑得更快。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练习：输入两次测量值，求平均值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27151" y="2048510"/>
            <a:ext cx="7940294" cy="1642936"/>
            <a:chOff x="827151" y="2048510"/>
            <a:chExt cx="7940294" cy="1642936"/>
          </a:xfrm>
        </p:grpSpPr>
        <p:sp>
          <p:nvSpPr>
            <p:cNvPr id="9" name="TextBox 9"/>
            <p:cNvSpPr txBox="1"/>
            <p:nvPr/>
          </p:nvSpPr>
          <p:spPr>
            <a:xfrm>
              <a:off x="827151" y="2048510"/>
              <a:ext cx="7940294" cy="8997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28"/>
                </a:lnSpc>
              </a:pP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输入两次测量得到的整数 a、b（0～100），输出它们的平均值。</a:t>
              </a:r>
              <a:b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例如：输入 5 6 输出 5.5；输入 4 8 输出 6。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7532" y="3280728"/>
              <a:ext cx="71023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想一想：平均值用什么类型？除法怎样写才能得到 5.5？</a:t>
              </a:r>
            </a:p>
          </p:txBody>
        </p:sp>
      </p:grpSp>
      <p:grpSp>
        <p:nvGrpSpPr>
          <p:cNvPr id="15" name="a1"/>
          <p:cNvGrpSpPr/>
          <p:nvPr/>
        </p:nvGrpSpPr>
        <p:grpSpPr>
          <a:xfrm>
            <a:off x="838200" y="3955732"/>
            <a:ext cx="5334000" cy="2051685"/>
            <a:chOff x="838200" y="3955732"/>
            <a:chExt cx="5334000" cy="2051685"/>
          </a:xfrm>
        </p:grpSpPr>
        <p:sp>
          <p:nvSpPr>
            <p:cNvPr id="12" name="Rectangle 12"/>
            <p:cNvSpPr/>
            <p:nvPr/>
          </p:nvSpPr>
          <p:spPr>
            <a:xfrm>
              <a:off x="838200" y="3955732"/>
              <a:ext cx="5334000" cy="20516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955732"/>
              <a:ext cx="38100" cy="20516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7082" y="4164012"/>
              <a:ext cx="3981831" cy="167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15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a, b;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double avg = (a + b) / 2.0;</a:t>
              </a:r>
              <a:b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avg &lt;&lt; endl;</a:t>
              </a:r>
            </a:p>
          </p:txBody>
        </p:sp>
      </p:grpSp>
      <p:grpSp>
        <p:nvGrpSpPr>
          <p:cNvPr id="20" name="a2"/>
          <p:cNvGrpSpPr/>
          <p:nvPr/>
        </p:nvGrpSpPr>
        <p:grpSpPr>
          <a:xfrm>
            <a:off x="6477000" y="3955732"/>
            <a:ext cx="4876800" cy="2025015"/>
            <a:chOff x="6477000" y="3955732"/>
            <a:chExt cx="4876800" cy="2025015"/>
          </a:xfrm>
        </p:grpSpPr>
        <p:sp>
          <p:nvSpPr>
            <p:cNvPr id="16" name="Rectangle 16"/>
            <p:cNvSpPr/>
            <p:nvPr/>
          </p:nvSpPr>
          <p:spPr>
            <a:xfrm>
              <a:off x="6477000" y="3955732"/>
              <a:ext cx="4876800" cy="202501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77000" y="3955732"/>
              <a:ext cx="47625" cy="20250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677406" y="4238942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87006" y="4137342"/>
              <a:ext cx="3407855" cy="16150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1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(a + b) / 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，输入 5 6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会先算 11 / 2 =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（整数除法），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再存进 double 也补不回 0.5。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除数写成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才能保留小数。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独立尝试：输入单价和数量，算出总价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5310378" cy="694944"/>
            <a:chOff x="829056" y="2070100"/>
            <a:chExt cx="5310378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53103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输入商品单价 price 和购买数量 count，输出总价。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单价可以带小数；数量是 1～100 的整数。</a:t>
              </a:r>
            </a:p>
          </p:txBody>
        </p:sp>
      </p:grpSp>
      <p:grpSp>
        <p:nvGrpSpPr>
          <p:cNvPr id="21" name="sample-w"/>
          <p:cNvGrpSpPr/>
          <p:nvPr/>
        </p:nvGrpSpPr>
        <p:grpSpPr>
          <a:xfrm>
            <a:off x="838200" y="3009900"/>
            <a:ext cx="5162550" cy="1381125"/>
            <a:chOff x="838200" y="3009900"/>
            <a:chExt cx="5162550" cy="1381125"/>
          </a:xfrm>
        </p:grpSpPr>
        <p:sp>
          <p:nvSpPr>
            <p:cNvPr id="11" name="Rectangle 11"/>
            <p:cNvSpPr/>
            <p:nvPr/>
          </p:nvSpPr>
          <p:spPr>
            <a:xfrm>
              <a:off x="838200" y="3009900"/>
              <a:ext cx="51625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456" y="310489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553206" y="310489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456" y="356552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2.5 3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553206" y="35655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7.5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924300"/>
              <a:ext cx="5162550" cy="9525"/>
            </a:xfrm>
            <a:custGeom>
              <a:avLst/>
              <a:gdLst/>
              <a:ahLst/>
              <a:cxnLst/>
              <a:rect l="l" t="t" r="r" b="b"/>
              <a:pathLst>
                <a:path w="5162550" h="9525">
                  <a:moveTo>
                    <a:pt x="0" y="0"/>
                  </a:moveTo>
                  <a:lnTo>
                    <a:pt x="5162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924300"/>
              <a:ext cx="516255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40227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553206" y="40227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381500"/>
              <a:ext cx="5162550" cy="9525"/>
            </a:xfrm>
            <a:custGeom>
              <a:avLst/>
              <a:gdLst/>
              <a:ahLst/>
              <a:cxnLst/>
              <a:rect l="l" t="t" r="r" b="b"/>
              <a:pathLst>
                <a:path w="5162550" h="9525">
                  <a:moveTo>
                    <a:pt x="0" y="0"/>
                  </a:moveTo>
                  <a:lnTo>
                    <a:pt x="5162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6" name="a"/>
          <p:cNvGrpSpPr/>
          <p:nvPr/>
        </p:nvGrpSpPr>
        <p:grpSpPr>
          <a:xfrm>
            <a:off x="6468237" y="3022600"/>
            <a:ext cx="4885563" cy="1806575"/>
            <a:chOff x="6468237" y="3022600"/>
            <a:chExt cx="4885563" cy="1806575"/>
          </a:xfrm>
        </p:grpSpPr>
        <p:sp>
          <p:nvSpPr>
            <p:cNvPr id="22" name="TextBox 22"/>
            <p:cNvSpPr txBox="1"/>
            <p:nvPr/>
          </p:nvSpPr>
          <p:spPr>
            <a:xfrm>
              <a:off x="6468237" y="30226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77000" y="3409950"/>
              <a:ext cx="4876800" cy="1419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77000" y="3409950"/>
              <a:ext cx="38100" cy="1419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678168" y="3575050"/>
              <a:ext cx="3474339" cy="1179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price;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count;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price &gt;&gt; count;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price * count &lt;&lt; endl;</a:t>
              </a:r>
            </a:p>
          </p:txBody>
        </p:sp>
      </p:grpSp>
      <p:grpSp>
        <p:nvGrpSpPr>
          <p:cNvPr id="31" name="next"/>
          <p:cNvGrpSpPr/>
          <p:nvPr/>
        </p:nvGrpSpPr>
        <p:grpSpPr>
          <a:xfrm>
            <a:off x="838200" y="5048250"/>
            <a:ext cx="10515600" cy="561975"/>
            <a:chOff x="838200" y="5048250"/>
            <a:chExt cx="10515600" cy="561975"/>
          </a:xfrm>
        </p:grpSpPr>
        <p:sp>
          <p:nvSpPr>
            <p:cNvPr id="27" name="Rectangle 27"/>
            <p:cNvSpPr/>
            <p:nvPr/>
          </p:nvSpPr>
          <p:spPr>
            <a:xfrm>
              <a:off x="838200" y="5048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0482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368" y="52165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68018" y="5216525"/>
              <a:ext cx="84485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同样的 7.5 元，如果想显示成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7.50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，该怎样写？后面学"格式化输入输出"时再解答。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六、课堂练习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程序没有得到预期结果，从哪里检查？</a:t>
            </a:r>
          </a:p>
        </p:txBody>
      </p:sp>
      <p:grpSp>
        <p:nvGrpSpPr>
          <p:cNvPr id="26" name="table"/>
          <p:cNvGrpSpPr/>
          <p:nvPr/>
        </p:nvGrpSpPr>
        <p:grpSpPr>
          <a:xfrm>
            <a:off x="838200" y="2114550"/>
            <a:ext cx="10515600" cy="3514725"/>
            <a:chOff x="838200" y="2114550"/>
            <a:chExt cx="10515600" cy="3514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599" y="2224659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现象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40099" y="2224659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检查什么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2599" y="283845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窗口一直不动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40099" y="2705100"/>
              <a:ext cx="3908806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需要读几个数？实际输入了几个？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例如要读两个数，只输入了 34，就还缺一个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333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333750"/>
              <a:ext cx="10515600" cy="76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599" y="360045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结果和样例不同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40099" y="3467100"/>
              <a:ext cx="3427222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每个输入存进了哪个变量？顺序对吗？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计算写对了吗？a - b 和 b - a 不一样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599" y="436245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输出格式不对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40099" y="4229100"/>
              <a:ext cx="3025902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次序、空格、换行和样例一致吗？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有没有多输出提示语？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857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857750"/>
              <a:ext cx="10515600" cy="76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599" y="512445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读入的数据不对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840099" y="4991100"/>
              <a:ext cx="3477387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数据类型和变量匹配吗？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要求整数时，不要输入 1.2 这样的小数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619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3" name="answer"/>
          <p:cNvGrpSpPr/>
          <p:nvPr/>
        </p:nvGrpSpPr>
        <p:grpSpPr>
          <a:xfrm>
            <a:off x="838200" y="2038350"/>
            <a:ext cx="10515600" cy="561975"/>
            <a:chOff x="838200" y="2038350"/>
            <a:chExt cx="10515600" cy="5619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66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回答开篇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87118" y="2206625"/>
              <a:ext cx="73623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不用每次改代码。用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cin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在运行时读入数据，同一个程序就能算不同的数。</a:t>
              </a:r>
            </a:p>
          </p:txBody>
        </p:sp>
      </p:grpSp>
      <p:grpSp>
        <p:nvGrpSpPr>
          <p:cNvPr id="17" name="pt1"/>
          <p:cNvGrpSpPr/>
          <p:nvPr/>
        </p:nvGrpSpPr>
        <p:grpSpPr>
          <a:xfrm>
            <a:off x="895350" y="2895600"/>
            <a:ext cx="7531496" cy="391351"/>
            <a:chOff x="895350" y="2895600"/>
            <a:chExt cx="7531496" cy="391351"/>
          </a:xfrm>
        </p:grpSpPr>
        <p:sp>
          <p:nvSpPr>
            <p:cNvPr id="14" name="Ellipse 14"/>
            <p:cNvSpPr/>
            <p:nvPr/>
          </p:nvSpPr>
          <p:spPr>
            <a:xfrm>
              <a:off x="895350" y="28956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4280" y="29392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81887" y="2949575"/>
              <a:ext cx="70449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从键盘读入数据并存进变量：cin &gt;&gt; 变量名;，使用前先定义变量</a:t>
              </a:r>
            </a:p>
          </p:txBody>
        </p:sp>
      </p:grpSp>
      <p:grpSp>
        <p:nvGrpSpPr>
          <p:cNvPr id="21" name="pt2"/>
          <p:cNvGrpSpPr/>
          <p:nvPr/>
        </p:nvGrpSpPr>
        <p:grpSpPr>
          <a:xfrm>
            <a:off x="895350" y="3505200"/>
            <a:ext cx="7612537" cy="391351"/>
            <a:chOff x="895350" y="3505200"/>
            <a:chExt cx="7612537" cy="391351"/>
          </a:xfrm>
        </p:grpSpPr>
        <p:sp>
          <p:nvSpPr>
            <p:cNvPr id="18" name="Ellipse 18"/>
            <p:cNvSpPr/>
            <p:nvPr/>
          </p:nvSpPr>
          <p:spPr>
            <a:xfrm>
              <a:off x="895350" y="35052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4280" y="35488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81887" y="3559175"/>
              <a:ext cx="71260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多个数据按顺序读入：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，数据之间用空格或回车隔开</a:t>
              </a:r>
            </a:p>
          </p:txBody>
        </p:sp>
      </p:grpSp>
      <p:grpSp>
        <p:nvGrpSpPr>
          <p:cNvPr id="25" name="pt3"/>
          <p:cNvGrpSpPr/>
          <p:nvPr/>
        </p:nvGrpSpPr>
        <p:grpSpPr>
          <a:xfrm>
            <a:off x="895350" y="4114800"/>
            <a:ext cx="5623554" cy="391351"/>
            <a:chOff x="895350" y="4114800"/>
            <a:chExt cx="5623554" cy="391351"/>
          </a:xfrm>
        </p:grpSpPr>
        <p:sp>
          <p:nvSpPr>
            <p:cNvPr id="22" name="Ellipse 22"/>
            <p:cNvSpPr/>
            <p:nvPr/>
          </p:nvSpPr>
          <p:spPr>
            <a:xfrm>
              <a:off x="895350" y="41148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94280" y="41584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81887" y="4168775"/>
              <a:ext cx="51370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用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&gt;&gt;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，cout 用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&lt;&lt;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，箭头指向数据流去的方向</a:t>
              </a:r>
            </a:p>
          </p:txBody>
        </p:sp>
      </p:grpSp>
      <p:grpSp>
        <p:nvGrpSpPr>
          <p:cNvPr id="29" name="pt4"/>
          <p:cNvGrpSpPr/>
          <p:nvPr/>
        </p:nvGrpSpPr>
        <p:grpSpPr>
          <a:xfrm>
            <a:off x="895350" y="4724400"/>
            <a:ext cx="7083454" cy="391351"/>
            <a:chOff x="895350" y="4724400"/>
            <a:chExt cx="7083454" cy="391351"/>
          </a:xfrm>
        </p:grpSpPr>
        <p:sp>
          <p:nvSpPr>
            <p:cNvPr id="26" name="Ellipse 26"/>
            <p:cNvSpPr/>
            <p:nvPr/>
          </p:nvSpPr>
          <p:spPr>
            <a:xfrm>
              <a:off x="895350" y="47244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4280" y="47680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81887" y="4778375"/>
              <a:ext cx="65969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程序三步结构：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 → 处理 → 输出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；输出要和题目要求完全一致</a:t>
              </a:r>
            </a:p>
          </p:txBody>
        </p:sp>
      </p:grpSp>
      <p:grpSp>
        <p:nvGrpSpPr>
          <p:cNvPr id="33" name="pt5"/>
          <p:cNvGrpSpPr/>
          <p:nvPr/>
        </p:nvGrpSpPr>
        <p:grpSpPr>
          <a:xfrm>
            <a:off x="895350" y="5334000"/>
            <a:ext cx="8145094" cy="378651"/>
            <a:chOff x="895350" y="5334000"/>
            <a:chExt cx="8145094" cy="378651"/>
          </a:xfrm>
        </p:grpSpPr>
        <p:sp>
          <p:nvSpPr>
            <p:cNvPr id="30" name="Ellipse 30"/>
            <p:cNvSpPr/>
            <p:nvPr/>
          </p:nvSpPr>
          <p:spPr>
            <a:xfrm>
              <a:off x="895350" y="53340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4280" y="53776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1887" y="5375275"/>
              <a:ext cx="76585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编程六步骤：读题、思路、代码、编译、测试、改错；流程图帮助整理思路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2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5241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675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387" y="2559050"/>
              <a:ext cx="2263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完成《cin 课后习题》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1146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1581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387" y="3124200"/>
              <a:ext cx="247497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上机完成例 2-5 苹果采购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（洛谷 P5703）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40100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40534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387" y="4019550"/>
              <a:ext cx="263880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上机完成和与差、平均值、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单价与数量三道练习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49053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4948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387" y="4940300"/>
              <a:ext cx="25191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P20–21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108" y="256540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转义符与字符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537" y="3556000"/>
              <a:ext cx="3042920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想在屏幕上输出一个双引号 "，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或者让文字换到下一行，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该怎么写？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8325</Words>
  <Application>Microsoft Office PowerPoint</Application>
  <PresentationFormat>宽屏</PresentationFormat>
  <Paragraphs>580</Paragraphs>
  <Slides>47</Slides>
  <Notes>47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0" baseType="lpstr">
      <vt:lpstr>Arial</vt:lpstr>
      <vt:lpstr>Consolas</vt:lpstr>
      <vt:lpstr>Office Theme</vt:lpstr>
      <vt:lpstr>控制台输入 cin</vt:lpstr>
      <vt:lpstr>PowerPoint 演示文稿</vt:lpstr>
      <vt:lpstr>想算别的数，每次都要改代码吗？</vt:lpstr>
      <vt:lpstr>为什么需要输入</vt:lpstr>
      <vt:lpstr>做菜的比喻：原材料从哪里来？</vt:lpstr>
      <vt:lpstr>写程序时不知道的数，运行时再告诉它</vt:lpstr>
      <vt:lpstr>认识 cin</vt:lpstr>
      <vt:lpstr>cin 的作用与写法</vt:lpstr>
      <vt:lpstr>示例：输入两个整数，求它们的和</vt:lpstr>
      <vt:lpstr>分步看：输入的数据去了哪里？</vt:lpstr>
      <vt:lpstr>在 Dev-C++ 中试一试</vt:lpstr>
      <vt:lpstr>一次输入多个数据</vt:lpstr>
      <vt:lpstr>试一试：这样输入，t 和 n 各得到什么？</vt:lpstr>
      <vt:lpstr>cin 与 cout：箭头方向相反</vt:lpstr>
      <vt:lpstr>要输入小数，就定义成 double</vt:lpstr>
      <vt:lpstr>模拟练习：数据会存进哪个变量？</vt:lpstr>
      <vt:lpstr>小结：使用 cin 的四条规则</vt:lpstr>
      <vt:lpstr>一道编程题怎样完成</vt:lpstr>
      <vt:lpstr>例题：两数之差</vt:lpstr>
      <vt:lpstr>整理思路：先用文字写出步骤</vt:lpstr>
      <vt:lpstr>翻译成代码，编译：发现语法错误</vt:lpstr>
      <vt:lpstr>编译通过了，用样例测试：答案错误</vt:lpstr>
      <vt:lpstr>改正后，用所有样例再核对一遍</vt:lpstr>
      <vt:lpstr>完成一道编程题的六个步骤</vt:lpstr>
      <vt:lpstr>例 2-5 苹果采购</vt:lpstr>
      <vt:lpstr>例 2-5 苹果采购：读题</vt:lpstr>
      <vt:lpstr>例 2-5 苹果采购：一步一步写</vt:lpstr>
      <vt:lpstr>例 2-5 苹果采购：书上的程序</vt:lpstr>
      <vt:lpstr>程序的三步结构：输入、处理、输出</vt:lpstr>
      <vt:lpstr>流程图与顺序结构</vt:lpstr>
      <vt:lpstr>为什么要用流程图？</vt:lpstr>
      <vt:lpstr>流程图的图框</vt:lpstr>
      <vt:lpstr>把大象放进冰箱，需要几步？</vt:lpstr>
      <vt:lpstr>顺序结构：按先后顺序执行</vt:lpstr>
      <vt:lpstr>例：输入两个整数，输出它们的和</vt:lpstr>
      <vt:lpstr>课堂练习</vt:lpstr>
      <vt:lpstr>实战演练：输入两个整数，输出和与差</vt:lpstr>
      <vt:lpstr>和与差：流程图</vt:lpstr>
      <vt:lpstr>和与差：完整程序</vt:lpstr>
      <vt:lpstr>输出前，再核对次序和分隔</vt:lpstr>
      <vt:lpstr>引导：教材例 2-1 跑步</vt:lpstr>
      <vt:lpstr>引导：让距离和速度由用户输入</vt:lpstr>
      <vt:lpstr>练习：输入两次测量值，求平均值</vt:lpstr>
      <vt:lpstr>独立尝试：输入单价和数量，算出总价</vt:lpstr>
      <vt:lpstr>程序没有得到预期结果，从哪里检查？</vt:lpstr>
      <vt:lpstr>本讲小结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1</cp:revision>
  <dcterms:created xsi:type="dcterms:W3CDTF">2026-11-04T13:14:29Z</dcterms:created>
  <dcterms:modified xsi:type="dcterms:W3CDTF">2026-11-05T10:04:35Z</dcterms:modified>
  <cp:category/>
  <cp:contentStatus/>
  <dc:language>zh-CN</dc:language>
</cp:coreProperties>
</file>