
<file path=[Content_Types].xml><?xml version="1.0" encoding="utf-8"?>
<Types xmlns="http://schemas.openxmlformats.org/package/2006/content-types">
  <Default Extension="jpeg" ContentType="image/jpeg"/>
  <Default Extension="jpg" ContentType="image/jp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slides/slide72.xml" ContentType="application/vnd.openxmlformats-officedocument.presentationml.slide+xml"/>
  <Override PartName="/ppt/slides/slide73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tags/tag1.xml" ContentType="application/vnd.openxmlformats-officedocument.presentationml.tags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67" r:id="rId1"/>
  </p:sldMasterIdLst>
  <p:notesMasterIdLst>
    <p:notesMasterId r:id="rId75"/>
  </p:notesMasterIdLst>
  <p:handoutMasterIdLst>
    <p:handoutMasterId r:id="rId76"/>
  </p:handoutMasterIdLst>
  <p:sldIdLst>
    <p:sldId id="365" r:id="rId2"/>
    <p:sldId id="517" r:id="rId3"/>
    <p:sldId id="514" r:id="rId4"/>
    <p:sldId id="515" r:id="rId5"/>
    <p:sldId id="508" r:id="rId6"/>
    <p:sldId id="509" r:id="rId7"/>
    <p:sldId id="510" r:id="rId8"/>
    <p:sldId id="511" r:id="rId9"/>
    <p:sldId id="524" r:id="rId10"/>
    <p:sldId id="522" r:id="rId11"/>
    <p:sldId id="523" r:id="rId12"/>
    <p:sldId id="525" r:id="rId13"/>
    <p:sldId id="526" r:id="rId14"/>
    <p:sldId id="360" r:id="rId15"/>
    <p:sldId id="530" r:id="rId16"/>
    <p:sldId id="531" r:id="rId17"/>
    <p:sldId id="532" r:id="rId18"/>
    <p:sldId id="541" r:id="rId19"/>
    <p:sldId id="533" r:id="rId20"/>
    <p:sldId id="361" r:id="rId21"/>
    <p:sldId id="363" r:id="rId22"/>
    <p:sldId id="347" r:id="rId23"/>
    <p:sldId id="370" r:id="rId24"/>
    <p:sldId id="581" r:id="rId25"/>
    <p:sldId id="564" r:id="rId26"/>
    <p:sldId id="371" r:id="rId27"/>
    <p:sldId id="520" r:id="rId28"/>
    <p:sldId id="483" r:id="rId29"/>
    <p:sldId id="548" r:id="rId30"/>
    <p:sldId id="550" r:id="rId31"/>
    <p:sldId id="485" r:id="rId32"/>
    <p:sldId id="486" r:id="rId33"/>
    <p:sldId id="551" r:id="rId34"/>
    <p:sldId id="547" r:id="rId35"/>
    <p:sldId id="553" r:id="rId36"/>
    <p:sldId id="554" r:id="rId37"/>
    <p:sldId id="563" r:id="rId38"/>
    <p:sldId id="488" r:id="rId39"/>
    <p:sldId id="491" r:id="rId40"/>
    <p:sldId id="492" r:id="rId41"/>
    <p:sldId id="493" r:id="rId42"/>
    <p:sldId id="535" r:id="rId43"/>
    <p:sldId id="536" r:id="rId44"/>
    <p:sldId id="537" r:id="rId45"/>
    <p:sldId id="538" r:id="rId46"/>
    <p:sldId id="539" r:id="rId47"/>
    <p:sldId id="540" r:id="rId48"/>
    <p:sldId id="552" r:id="rId49"/>
    <p:sldId id="577" r:id="rId50"/>
    <p:sldId id="565" r:id="rId51"/>
    <p:sldId id="566" r:id="rId52"/>
    <p:sldId id="567" r:id="rId53"/>
    <p:sldId id="568" r:id="rId54"/>
    <p:sldId id="569" r:id="rId55"/>
    <p:sldId id="570" r:id="rId56"/>
    <p:sldId id="571" r:id="rId57"/>
    <p:sldId id="572" r:id="rId58"/>
    <p:sldId id="573" r:id="rId59"/>
    <p:sldId id="574" r:id="rId60"/>
    <p:sldId id="575" r:id="rId61"/>
    <p:sldId id="558" r:id="rId62"/>
    <p:sldId id="559" r:id="rId63"/>
    <p:sldId id="560" r:id="rId64"/>
    <p:sldId id="561" r:id="rId65"/>
    <p:sldId id="562" r:id="rId66"/>
    <p:sldId id="578" r:id="rId67"/>
    <p:sldId id="503" r:id="rId68"/>
    <p:sldId id="504" r:id="rId69"/>
    <p:sldId id="505" r:id="rId70"/>
    <p:sldId id="579" r:id="rId71"/>
    <p:sldId id="580" r:id="rId72"/>
    <p:sldId id="506" r:id="rId73"/>
    <p:sldId id="576" r:id="rId74"/>
  </p:sldIdLst>
  <p:sldSz cx="12192000" cy="6858000"/>
  <p:notesSz cx="12192000" cy="6858000"/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CCFFCC"/>
    <a:srgbClr val="B4C7E7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616DA210-FB5B-4158-B5E0-FEB733F419BA}" styleName="浅色样式 3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  <a:tblStyle styleId="{5C22544A-7EE6-4342-B048-85BDC9FD1C3A}" styleName="中度样式 2 - 强调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E8B1032C-EA38-4F05-BA0D-38AFFFC7BED3}" styleName="浅色样式 3 - 强调 6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6"/>
              </a:solidFill>
            </a:ln>
          </a:left>
          <a:right>
            <a:ln w="12700" cmpd="sng">
              <a:solidFill>
                <a:schemeClr val="accent6"/>
              </a:solidFill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 w="12700" cmpd="sng">
              <a:solidFill>
                <a:schemeClr val="accent6"/>
              </a:solidFill>
            </a:ln>
          </a:insideH>
          <a:insideV>
            <a:ln w="12700" cmpd="sng">
              <a:solidFill>
                <a:schemeClr val="accent6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6">
              <a:alpha val="20000"/>
            </a:schemeClr>
          </a:solidFill>
        </a:fill>
      </a:tcStyle>
    </a:band1H>
    <a:band1V>
      <a:tcStyle>
        <a:tcBdr/>
        <a:fill>
          <a:solidFill>
            <a:schemeClr val="accent6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6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6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07" d="100"/>
          <a:sy n="107" d="100"/>
        </p:scale>
        <p:origin x="702" y="48"/>
      </p:cViewPr>
      <p:guideLst>
        <p:guide orient="horz" pos="288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notesViewPr>
    <p:cSldViewPr>
      <p:cViewPr varScale="1">
        <p:scale>
          <a:sx n="86" d="100"/>
          <a:sy n="86" d="100"/>
        </p:scale>
        <p:origin x="1260" y="26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5.xml"/><Relationship Id="rId21" Type="http://schemas.openxmlformats.org/officeDocument/2006/relationships/slide" Target="slides/slide20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63" Type="http://schemas.openxmlformats.org/officeDocument/2006/relationships/slide" Target="slides/slide62.xml"/><Relationship Id="rId68" Type="http://schemas.openxmlformats.org/officeDocument/2006/relationships/slide" Target="slides/slide67.xml"/><Relationship Id="rId16" Type="http://schemas.openxmlformats.org/officeDocument/2006/relationships/slide" Target="slides/slide1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66" Type="http://schemas.openxmlformats.org/officeDocument/2006/relationships/slide" Target="slides/slide65.xml"/><Relationship Id="rId74" Type="http://schemas.openxmlformats.org/officeDocument/2006/relationships/slide" Target="slides/slide73.xml"/><Relationship Id="rId79" Type="http://schemas.openxmlformats.org/officeDocument/2006/relationships/theme" Target="theme/theme1.xml"/><Relationship Id="rId5" Type="http://schemas.openxmlformats.org/officeDocument/2006/relationships/slide" Target="slides/slide4.xml"/><Relationship Id="rId61" Type="http://schemas.openxmlformats.org/officeDocument/2006/relationships/slide" Target="slides/slide60.xml"/><Relationship Id="rId19" Type="http://schemas.openxmlformats.org/officeDocument/2006/relationships/slide" Target="slides/slide1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64" Type="http://schemas.openxmlformats.org/officeDocument/2006/relationships/slide" Target="slides/slide63.xml"/><Relationship Id="rId69" Type="http://schemas.openxmlformats.org/officeDocument/2006/relationships/slide" Target="slides/slide68.xml"/><Relationship Id="rId77" Type="http://schemas.openxmlformats.org/officeDocument/2006/relationships/presProps" Target="presProps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72" Type="http://schemas.openxmlformats.org/officeDocument/2006/relationships/slide" Target="slides/slide71.xml"/><Relationship Id="rId80" Type="http://schemas.openxmlformats.org/officeDocument/2006/relationships/tableStyles" Target="tableStyles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slide" Target="slides/slide58.xml"/><Relationship Id="rId67" Type="http://schemas.openxmlformats.org/officeDocument/2006/relationships/slide" Target="slides/slide66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slide" Target="slides/slide61.xml"/><Relationship Id="rId70" Type="http://schemas.openxmlformats.org/officeDocument/2006/relationships/slide" Target="slides/slide69.xml"/><Relationship Id="rId75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slide" Target="slides/slide64.xml"/><Relationship Id="rId73" Type="http://schemas.openxmlformats.org/officeDocument/2006/relationships/slide" Target="slides/slide72.xml"/><Relationship Id="rId78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9" Type="http://schemas.openxmlformats.org/officeDocument/2006/relationships/slide" Target="slides/slide38.xml"/><Relationship Id="rId34" Type="http://schemas.openxmlformats.org/officeDocument/2006/relationships/slide" Target="slides/slide33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76" Type="http://schemas.openxmlformats.org/officeDocument/2006/relationships/handoutMaster" Target="handoutMasters/handoutMaster1.xml"/><Relationship Id="rId7" Type="http://schemas.openxmlformats.org/officeDocument/2006/relationships/slide" Target="slides/slide6.xml"/><Relationship Id="rId71" Type="http://schemas.openxmlformats.org/officeDocument/2006/relationships/slide" Target="slides/slide70.xml"/><Relationship Id="rId2" Type="http://schemas.openxmlformats.org/officeDocument/2006/relationships/slide" Target="slides/slide1.xml"/><Relationship Id="rId29" Type="http://schemas.openxmlformats.org/officeDocument/2006/relationships/slide" Target="slides/slide28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>
            <a:extLst>
              <a:ext uri="{FF2B5EF4-FFF2-40B4-BE49-F238E27FC236}">
                <a16:creationId xmlns:a16="http://schemas.microsoft.com/office/drawing/2014/main" id="{862387BE-5D8D-945C-F867-67793D13046D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5283200" cy="3444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>
            <a:extLst>
              <a:ext uri="{FF2B5EF4-FFF2-40B4-BE49-F238E27FC236}">
                <a16:creationId xmlns:a16="http://schemas.microsoft.com/office/drawing/2014/main" id="{A675E30D-43F0-FC39-6ACE-6F2F83AA61E7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6905625" y="0"/>
            <a:ext cx="5283200" cy="3444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7F86789-4C39-4A48-8C12-B702515D477F}" type="datetimeFigureOut">
              <a:rPr lang="zh-CN" altLang="en-US" smtClean="0"/>
              <a:t>2026/10/5</a:t>
            </a:fld>
            <a:endParaRPr lang="zh-CN" altLang="en-US"/>
          </a:p>
        </p:txBody>
      </p:sp>
      <p:sp>
        <p:nvSpPr>
          <p:cNvPr id="4" name="页脚占位符 3">
            <a:extLst>
              <a:ext uri="{FF2B5EF4-FFF2-40B4-BE49-F238E27FC236}">
                <a16:creationId xmlns:a16="http://schemas.microsoft.com/office/drawing/2014/main" id="{284B0695-449D-AA35-D59D-15CA4560FB26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6513513"/>
            <a:ext cx="5283200" cy="3444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5" name="灯片编号占位符 4">
            <a:extLst>
              <a:ext uri="{FF2B5EF4-FFF2-40B4-BE49-F238E27FC236}">
                <a16:creationId xmlns:a16="http://schemas.microsoft.com/office/drawing/2014/main" id="{4AFC95CC-76CE-680A-53E5-1B4E6B9964FD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6905625" y="6513513"/>
            <a:ext cx="5283200" cy="3444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4452938-4D6D-451E-A8FF-488E0B3EF613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673280091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5283200" cy="3444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6905625" y="0"/>
            <a:ext cx="5283200" cy="3444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671E5AF-4045-4FAD-917A-507CA13AE336}" type="datetimeFigureOut">
              <a:rPr lang="zh-CN" altLang="en-US" smtClean="0"/>
              <a:t>2026/10/5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4038600" y="857250"/>
            <a:ext cx="4114800" cy="231457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1219200" y="3300413"/>
            <a:ext cx="9753600" cy="2700337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6513513"/>
            <a:ext cx="5283200" cy="3444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6905625" y="6513513"/>
            <a:ext cx="5283200" cy="3444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01D3027-4DB6-404F-8FD9-32049D6A3129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36116300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01D3027-4DB6-404F-8FD9-32049D6A3129}" type="slidenum">
              <a:rPr lang="zh-CN" altLang="en-US" smtClean="0"/>
              <a:t>72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4449846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jpe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7.png"/><Relationship Id="rId4" Type="http://schemas.openxmlformats.org/officeDocument/2006/relationships/image" Target="../media/image6.png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_Title and Content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bg object 16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12192000" cy="6857998"/>
          </a:xfrm>
          <a:prstGeom prst="rect">
            <a:avLst/>
          </a:prstGeom>
        </p:spPr>
      </p:pic>
      <p:sp>
        <p:nvSpPr>
          <p:cNvPr id="17" name="bg object 17"/>
          <p:cNvSpPr/>
          <p:nvPr/>
        </p:nvSpPr>
        <p:spPr>
          <a:xfrm>
            <a:off x="3201924" y="2124074"/>
            <a:ext cx="5788660" cy="2734945"/>
          </a:xfrm>
          <a:custGeom>
            <a:avLst/>
            <a:gdLst/>
            <a:ahLst/>
            <a:cxnLst/>
            <a:rect l="l" t="t" r="r" b="b"/>
            <a:pathLst>
              <a:path w="5788659" h="2734945">
                <a:moveTo>
                  <a:pt x="5788152" y="487680"/>
                </a:moveTo>
                <a:lnTo>
                  <a:pt x="5783605" y="442595"/>
                </a:lnTo>
                <a:lnTo>
                  <a:pt x="5770575" y="400608"/>
                </a:lnTo>
                <a:lnTo>
                  <a:pt x="5749963" y="362623"/>
                </a:lnTo>
                <a:lnTo>
                  <a:pt x="5722658" y="329526"/>
                </a:lnTo>
                <a:lnTo>
                  <a:pt x="5689562" y="302221"/>
                </a:lnTo>
                <a:lnTo>
                  <a:pt x="5651576" y="281609"/>
                </a:lnTo>
                <a:lnTo>
                  <a:pt x="5609590" y="268579"/>
                </a:lnTo>
                <a:lnTo>
                  <a:pt x="5564505" y="264033"/>
                </a:lnTo>
                <a:lnTo>
                  <a:pt x="1257414" y="264033"/>
                </a:lnTo>
                <a:lnTo>
                  <a:pt x="1257414" y="261035"/>
                </a:lnTo>
                <a:lnTo>
                  <a:pt x="863561" y="0"/>
                </a:lnTo>
                <a:lnTo>
                  <a:pt x="223875" y="0"/>
                </a:lnTo>
                <a:lnTo>
                  <a:pt x="173736" y="5575"/>
                </a:lnTo>
                <a:lnTo>
                  <a:pt x="127596" y="21501"/>
                </a:lnTo>
                <a:lnTo>
                  <a:pt x="86791" y="46545"/>
                </a:lnTo>
                <a:lnTo>
                  <a:pt x="52705" y="79502"/>
                </a:lnTo>
                <a:lnTo>
                  <a:pt x="26670" y="119138"/>
                </a:lnTo>
                <a:lnTo>
                  <a:pt x="10058" y="164261"/>
                </a:lnTo>
                <a:lnTo>
                  <a:pt x="4216" y="213639"/>
                </a:lnTo>
                <a:lnTo>
                  <a:pt x="4216" y="445757"/>
                </a:lnTo>
                <a:lnTo>
                  <a:pt x="0" y="487680"/>
                </a:lnTo>
                <a:lnTo>
                  <a:pt x="0" y="2510790"/>
                </a:lnTo>
                <a:lnTo>
                  <a:pt x="4533" y="2555887"/>
                </a:lnTo>
                <a:lnTo>
                  <a:pt x="17564" y="2597874"/>
                </a:lnTo>
                <a:lnTo>
                  <a:pt x="38176" y="2635859"/>
                </a:lnTo>
                <a:lnTo>
                  <a:pt x="65481" y="2668955"/>
                </a:lnTo>
                <a:lnTo>
                  <a:pt x="98577" y="2696260"/>
                </a:lnTo>
                <a:lnTo>
                  <a:pt x="136563" y="2716873"/>
                </a:lnTo>
                <a:lnTo>
                  <a:pt x="178549" y="2729903"/>
                </a:lnTo>
                <a:lnTo>
                  <a:pt x="223647" y="2734437"/>
                </a:lnTo>
                <a:lnTo>
                  <a:pt x="5564505" y="2734437"/>
                </a:lnTo>
                <a:lnTo>
                  <a:pt x="5609590" y="2729903"/>
                </a:lnTo>
                <a:lnTo>
                  <a:pt x="5651576" y="2716873"/>
                </a:lnTo>
                <a:lnTo>
                  <a:pt x="5689562" y="2696260"/>
                </a:lnTo>
                <a:lnTo>
                  <a:pt x="5722658" y="2668955"/>
                </a:lnTo>
                <a:lnTo>
                  <a:pt x="5749963" y="2635859"/>
                </a:lnTo>
                <a:lnTo>
                  <a:pt x="5770575" y="2597874"/>
                </a:lnTo>
                <a:lnTo>
                  <a:pt x="5783605" y="2555887"/>
                </a:lnTo>
                <a:lnTo>
                  <a:pt x="5788152" y="2510790"/>
                </a:lnTo>
                <a:lnTo>
                  <a:pt x="5788152" y="48768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" name="bg object 18"/>
          <p:cNvSpPr/>
          <p:nvPr/>
        </p:nvSpPr>
        <p:spPr>
          <a:xfrm>
            <a:off x="3500627" y="2453640"/>
            <a:ext cx="0" cy="814705"/>
          </a:xfrm>
          <a:custGeom>
            <a:avLst/>
            <a:gdLst/>
            <a:ahLst/>
            <a:cxnLst/>
            <a:rect l="l" t="t" r="r" b="b"/>
            <a:pathLst>
              <a:path h="814704">
                <a:moveTo>
                  <a:pt x="0" y="0"/>
                </a:moveTo>
                <a:lnTo>
                  <a:pt x="0" y="814705"/>
                </a:lnTo>
              </a:path>
            </a:pathLst>
          </a:custGeom>
          <a:ln w="15875">
            <a:solidFill>
              <a:srgbClr val="BCD6E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19" name="bg object 19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3456114" y="2374074"/>
            <a:ext cx="87502" cy="87502"/>
          </a:xfrm>
          <a:prstGeom prst="rect">
            <a:avLst/>
          </a:prstGeom>
        </p:spPr>
      </p:pic>
      <p:pic>
        <p:nvPicPr>
          <p:cNvPr id="20" name="bg object 20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3456114" y="3259518"/>
            <a:ext cx="87502" cy="87502"/>
          </a:xfrm>
          <a:prstGeom prst="rect">
            <a:avLst/>
          </a:prstGeom>
        </p:spPr>
      </p:pic>
      <p:sp>
        <p:nvSpPr>
          <p:cNvPr id="21" name="bg object 21"/>
          <p:cNvSpPr/>
          <p:nvPr/>
        </p:nvSpPr>
        <p:spPr>
          <a:xfrm>
            <a:off x="3323843" y="4146804"/>
            <a:ext cx="2098675" cy="589915"/>
          </a:xfrm>
          <a:custGeom>
            <a:avLst/>
            <a:gdLst/>
            <a:ahLst/>
            <a:cxnLst/>
            <a:rect l="l" t="t" r="r" b="b"/>
            <a:pathLst>
              <a:path w="2098675" h="589914">
                <a:moveTo>
                  <a:pt x="2098548" y="589788"/>
                </a:moveTo>
                <a:lnTo>
                  <a:pt x="152273" y="589788"/>
                </a:lnTo>
                <a:lnTo>
                  <a:pt x="104939" y="582138"/>
                </a:lnTo>
                <a:lnTo>
                  <a:pt x="63805" y="560840"/>
                </a:lnTo>
                <a:lnTo>
                  <a:pt x="31352" y="528367"/>
                </a:lnTo>
                <a:lnTo>
                  <a:pt x="10061" y="487196"/>
                </a:lnTo>
                <a:lnTo>
                  <a:pt x="2412" y="439801"/>
                </a:lnTo>
                <a:lnTo>
                  <a:pt x="2154" y="390910"/>
                </a:lnTo>
                <a:lnTo>
                  <a:pt x="1888" y="342028"/>
                </a:lnTo>
                <a:lnTo>
                  <a:pt x="1618" y="293153"/>
                </a:lnTo>
                <a:lnTo>
                  <a:pt x="1344" y="244285"/>
                </a:lnTo>
                <a:lnTo>
                  <a:pt x="1068" y="195421"/>
                </a:lnTo>
                <a:lnTo>
                  <a:pt x="794" y="146562"/>
                </a:lnTo>
                <a:lnTo>
                  <a:pt x="524" y="97706"/>
                </a:lnTo>
                <a:lnTo>
                  <a:pt x="258" y="48852"/>
                </a:lnTo>
                <a:lnTo>
                  <a:pt x="0" y="0"/>
                </a:lnTo>
              </a:path>
            </a:pathLst>
          </a:custGeom>
          <a:ln w="15875">
            <a:solidFill>
              <a:srgbClr val="BCD6E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" name="bg object 22"/>
          <p:cNvSpPr/>
          <p:nvPr/>
        </p:nvSpPr>
        <p:spPr>
          <a:xfrm>
            <a:off x="8769095" y="2721863"/>
            <a:ext cx="0" cy="611505"/>
          </a:xfrm>
          <a:custGeom>
            <a:avLst/>
            <a:gdLst/>
            <a:ahLst/>
            <a:cxnLst/>
            <a:rect l="l" t="t" r="r" b="b"/>
            <a:pathLst>
              <a:path h="611504">
                <a:moveTo>
                  <a:pt x="0" y="0"/>
                </a:moveTo>
                <a:lnTo>
                  <a:pt x="0" y="610997"/>
                </a:lnTo>
              </a:path>
            </a:pathLst>
          </a:custGeom>
          <a:ln w="15875">
            <a:solidFill>
              <a:srgbClr val="BCD6E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23" name="bg object 23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8726106" y="2640774"/>
            <a:ext cx="87502" cy="89026"/>
          </a:xfrm>
          <a:prstGeom prst="rect">
            <a:avLst/>
          </a:prstGeom>
        </p:spPr>
      </p:pic>
      <p:pic>
        <p:nvPicPr>
          <p:cNvPr id="24" name="bg object 24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8688323" y="3599688"/>
            <a:ext cx="100583" cy="100583"/>
          </a:xfrm>
          <a:prstGeom prst="rect">
            <a:avLst/>
          </a:prstGeom>
        </p:spPr>
      </p:pic>
      <p:pic>
        <p:nvPicPr>
          <p:cNvPr id="25" name="bg object 25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8688323" y="3415283"/>
            <a:ext cx="100583" cy="100584"/>
          </a:xfrm>
          <a:prstGeom prst="rect">
            <a:avLst/>
          </a:prstGeom>
        </p:spPr>
      </p:pic>
      <p:pic>
        <p:nvPicPr>
          <p:cNvPr id="26" name="bg object 26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8688323" y="3784092"/>
            <a:ext cx="100583" cy="10058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971340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28891464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27116427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06801208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image" Target="../media/image3.png"/><Relationship Id="rId3" Type="http://schemas.openxmlformats.org/officeDocument/2006/relationships/slideLayout" Target="../slideLayouts/slideLayout3.xml"/><Relationship Id="rId7" Type="http://schemas.openxmlformats.org/officeDocument/2006/relationships/image" Target="../media/image2.png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.jpg"/><Relationship Id="rId5" Type="http://schemas.openxmlformats.org/officeDocument/2006/relationships/theme" Target="../theme/theme1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g object 16">
            <a:extLst>
              <a:ext uri="{FF2B5EF4-FFF2-40B4-BE49-F238E27FC236}">
                <a16:creationId xmlns:a16="http://schemas.microsoft.com/office/drawing/2014/main" id="{89CA70DD-EB62-FC16-6BB6-2004FF10FAAE}"/>
              </a:ext>
            </a:extLst>
          </p:cNvPr>
          <p:cNvPicPr/>
          <p:nvPr userDrawn="1"/>
        </p:nvPicPr>
        <p:blipFill>
          <a:blip r:embed="rId6" cstate="print"/>
          <a:stretch>
            <a:fillRect/>
          </a:stretch>
        </p:blipFill>
        <p:spPr>
          <a:xfrm>
            <a:off x="0" y="2"/>
            <a:ext cx="12192000" cy="6857998"/>
          </a:xfrm>
          <a:prstGeom prst="rect">
            <a:avLst/>
          </a:prstGeom>
        </p:spPr>
      </p:pic>
      <p:sp>
        <p:nvSpPr>
          <p:cNvPr id="8" name="Holder 2">
            <a:extLst>
              <a:ext uri="{FF2B5EF4-FFF2-40B4-BE49-F238E27FC236}">
                <a16:creationId xmlns:a16="http://schemas.microsoft.com/office/drawing/2014/main" id="{3C2A6BCD-217B-5044-CF9E-929555F6299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804416" y="792443"/>
            <a:ext cx="2226472" cy="40386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1600" b="0" i="0">
                <a:solidFill>
                  <a:srgbClr val="BFBFBF"/>
                </a:solidFill>
                <a:latin typeface="宋体"/>
                <a:cs typeface="宋体"/>
              </a:defRPr>
            </a:lvl1pPr>
          </a:lstStyle>
          <a:p>
            <a:endParaRPr dirty="0"/>
          </a:p>
        </p:txBody>
      </p:sp>
      <p:sp>
        <p:nvSpPr>
          <p:cNvPr id="13" name="object 2">
            <a:extLst>
              <a:ext uri="{FF2B5EF4-FFF2-40B4-BE49-F238E27FC236}">
                <a16:creationId xmlns:a16="http://schemas.microsoft.com/office/drawing/2014/main" id="{DCAD4241-51D0-FB80-E3E8-4468A92481B4}"/>
              </a:ext>
            </a:extLst>
          </p:cNvPr>
          <p:cNvSpPr/>
          <p:nvPr userDrawn="1"/>
        </p:nvSpPr>
        <p:spPr>
          <a:xfrm>
            <a:off x="1805940" y="604991"/>
            <a:ext cx="2752725" cy="573405"/>
          </a:xfrm>
          <a:custGeom>
            <a:avLst/>
            <a:gdLst/>
            <a:ahLst/>
            <a:cxnLst/>
            <a:rect l="l" t="t" r="r" b="b"/>
            <a:pathLst>
              <a:path w="2752725" h="573405">
                <a:moveTo>
                  <a:pt x="2752344" y="211963"/>
                </a:moveTo>
                <a:lnTo>
                  <a:pt x="2744419" y="172770"/>
                </a:lnTo>
                <a:lnTo>
                  <a:pt x="2722842" y="140754"/>
                </a:lnTo>
                <a:lnTo>
                  <a:pt x="2690825" y="119176"/>
                </a:lnTo>
                <a:lnTo>
                  <a:pt x="2651633" y="111252"/>
                </a:lnTo>
                <a:lnTo>
                  <a:pt x="547598" y="111252"/>
                </a:lnTo>
                <a:lnTo>
                  <a:pt x="378206" y="0"/>
                </a:lnTo>
                <a:lnTo>
                  <a:pt x="98044" y="0"/>
                </a:lnTo>
                <a:lnTo>
                  <a:pt x="60248" y="7594"/>
                </a:lnTo>
                <a:lnTo>
                  <a:pt x="29298" y="27660"/>
                </a:lnTo>
                <a:lnTo>
                  <a:pt x="8204" y="57302"/>
                </a:lnTo>
                <a:lnTo>
                  <a:pt x="0" y="93599"/>
                </a:lnTo>
                <a:lnTo>
                  <a:pt x="0" y="211963"/>
                </a:lnTo>
                <a:lnTo>
                  <a:pt x="0" y="249936"/>
                </a:lnTo>
                <a:lnTo>
                  <a:pt x="0" y="472313"/>
                </a:lnTo>
                <a:lnTo>
                  <a:pt x="7912" y="511517"/>
                </a:lnTo>
                <a:lnTo>
                  <a:pt x="29489" y="543534"/>
                </a:lnTo>
                <a:lnTo>
                  <a:pt x="61506" y="565111"/>
                </a:lnTo>
                <a:lnTo>
                  <a:pt x="100711" y="573024"/>
                </a:lnTo>
                <a:lnTo>
                  <a:pt x="2651633" y="573024"/>
                </a:lnTo>
                <a:lnTo>
                  <a:pt x="2690825" y="565111"/>
                </a:lnTo>
                <a:lnTo>
                  <a:pt x="2722842" y="543534"/>
                </a:lnTo>
                <a:lnTo>
                  <a:pt x="2744419" y="511517"/>
                </a:lnTo>
                <a:lnTo>
                  <a:pt x="2752344" y="472313"/>
                </a:lnTo>
                <a:lnTo>
                  <a:pt x="2752344" y="211963"/>
                </a:lnTo>
                <a:close/>
              </a:path>
            </a:pathLst>
          </a:custGeom>
          <a:solidFill>
            <a:srgbClr val="6FAC46"/>
          </a:solidFill>
        </p:spPr>
        <p:txBody>
          <a:bodyPr wrap="square" lIns="0" tIns="0" rIns="0" bIns="0" rtlCol="0"/>
          <a:lstStyle/>
          <a:p>
            <a:endParaRPr dirty="0"/>
          </a:p>
        </p:txBody>
      </p:sp>
      <p:pic>
        <p:nvPicPr>
          <p:cNvPr id="14" name="object 4">
            <a:extLst>
              <a:ext uri="{FF2B5EF4-FFF2-40B4-BE49-F238E27FC236}">
                <a16:creationId xmlns:a16="http://schemas.microsoft.com/office/drawing/2014/main" id="{E5C4A157-6355-F6E7-45FB-4F54E0B5247B}"/>
              </a:ext>
            </a:extLst>
          </p:cNvPr>
          <p:cNvPicPr/>
          <p:nvPr userDrawn="1"/>
        </p:nvPicPr>
        <p:blipFill>
          <a:blip r:embed="rId7" cstate="print"/>
          <a:stretch>
            <a:fillRect/>
          </a:stretch>
        </p:blipFill>
        <p:spPr>
          <a:xfrm>
            <a:off x="10820400" y="595848"/>
            <a:ext cx="527303" cy="600455"/>
          </a:xfrm>
          <a:prstGeom prst="rect">
            <a:avLst/>
          </a:prstGeom>
        </p:spPr>
      </p:pic>
      <p:pic>
        <p:nvPicPr>
          <p:cNvPr id="15" name="object 5">
            <a:extLst>
              <a:ext uri="{FF2B5EF4-FFF2-40B4-BE49-F238E27FC236}">
                <a16:creationId xmlns:a16="http://schemas.microsoft.com/office/drawing/2014/main" id="{F1A70FC4-2D9C-B1F0-89DF-67E3FE5D5F93}"/>
              </a:ext>
            </a:extLst>
          </p:cNvPr>
          <p:cNvPicPr/>
          <p:nvPr userDrawn="1"/>
        </p:nvPicPr>
        <p:blipFill>
          <a:blip r:embed="rId8" cstate="print"/>
          <a:stretch>
            <a:fillRect/>
          </a:stretch>
        </p:blipFill>
        <p:spPr>
          <a:xfrm>
            <a:off x="851916" y="655284"/>
            <a:ext cx="777240" cy="443484"/>
          </a:xfrm>
          <a:prstGeom prst="rect">
            <a:avLst/>
          </a:prstGeom>
        </p:spPr>
      </p:pic>
      <p:sp>
        <p:nvSpPr>
          <p:cNvPr id="16" name="object 6">
            <a:extLst>
              <a:ext uri="{FF2B5EF4-FFF2-40B4-BE49-F238E27FC236}">
                <a16:creationId xmlns:a16="http://schemas.microsoft.com/office/drawing/2014/main" id="{D92BB433-77A1-3F59-00BF-CF310273A418}"/>
              </a:ext>
            </a:extLst>
          </p:cNvPr>
          <p:cNvSpPr/>
          <p:nvPr userDrawn="1"/>
        </p:nvSpPr>
        <p:spPr>
          <a:xfrm>
            <a:off x="2201481" y="641148"/>
            <a:ext cx="1300480" cy="92075"/>
          </a:xfrm>
          <a:custGeom>
            <a:avLst/>
            <a:gdLst/>
            <a:ahLst/>
            <a:cxnLst/>
            <a:rect l="l" t="t" r="r" b="b"/>
            <a:pathLst>
              <a:path w="1300479" h="92075">
                <a:moveTo>
                  <a:pt x="983754" y="64477"/>
                </a:moveTo>
                <a:lnTo>
                  <a:pt x="981087" y="61976"/>
                </a:lnTo>
                <a:lnTo>
                  <a:pt x="101841" y="61976"/>
                </a:lnTo>
                <a:lnTo>
                  <a:pt x="10274" y="1739"/>
                </a:lnTo>
                <a:lnTo>
                  <a:pt x="7556" y="0"/>
                </a:lnTo>
                <a:lnTo>
                  <a:pt x="3835" y="558"/>
                </a:lnTo>
                <a:lnTo>
                  <a:pt x="1943" y="3060"/>
                </a:lnTo>
                <a:lnTo>
                  <a:pt x="0" y="5575"/>
                </a:lnTo>
                <a:lnTo>
                  <a:pt x="673" y="8953"/>
                </a:lnTo>
                <a:lnTo>
                  <a:pt x="97459" y="72669"/>
                </a:lnTo>
                <a:lnTo>
                  <a:pt x="98679" y="73025"/>
                </a:lnTo>
                <a:lnTo>
                  <a:pt x="981087" y="73025"/>
                </a:lnTo>
                <a:lnTo>
                  <a:pt x="983754" y="70573"/>
                </a:lnTo>
                <a:lnTo>
                  <a:pt x="983754" y="64477"/>
                </a:lnTo>
                <a:close/>
              </a:path>
              <a:path w="1300479" h="92075">
                <a:moveTo>
                  <a:pt x="1094193" y="62636"/>
                </a:moveTo>
                <a:lnTo>
                  <a:pt x="1092644" y="60236"/>
                </a:lnTo>
                <a:lnTo>
                  <a:pt x="1092136" y="59778"/>
                </a:lnTo>
                <a:lnTo>
                  <a:pt x="1091526" y="59410"/>
                </a:lnTo>
                <a:lnTo>
                  <a:pt x="1042250" y="33235"/>
                </a:lnTo>
                <a:lnTo>
                  <a:pt x="1039634" y="33947"/>
                </a:lnTo>
                <a:lnTo>
                  <a:pt x="1038136" y="36398"/>
                </a:lnTo>
                <a:lnTo>
                  <a:pt x="1037971" y="37020"/>
                </a:lnTo>
                <a:lnTo>
                  <a:pt x="1037920" y="90043"/>
                </a:lnTo>
                <a:lnTo>
                  <a:pt x="1039812" y="91782"/>
                </a:lnTo>
                <a:lnTo>
                  <a:pt x="1042860" y="91833"/>
                </a:lnTo>
                <a:lnTo>
                  <a:pt x="1043635" y="91630"/>
                </a:lnTo>
                <a:lnTo>
                  <a:pt x="1093533" y="65036"/>
                </a:lnTo>
                <a:lnTo>
                  <a:pt x="1094193" y="62636"/>
                </a:lnTo>
                <a:close/>
              </a:path>
              <a:path w="1300479" h="92075">
                <a:moveTo>
                  <a:pt x="1196924" y="62636"/>
                </a:moveTo>
                <a:lnTo>
                  <a:pt x="1195362" y="60236"/>
                </a:lnTo>
                <a:lnTo>
                  <a:pt x="1194866" y="59778"/>
                </a:lnTo>
                <a:lnTo>
                  <a:pt x="1194257" y="59410"/>
                </a:lnTo>
                <a:lnTo>
                  <a:pt x="1144968" y="33235"/>
                </a:lnTo>
                <a:lnTo>
                  <a:pt x="1142365" y="33947"/>
                </a:lnTo>
                <a:lnTo>
                  <a:pt x="1140917" y="36398"/>
                </a:lnTo>
                <a:lnTo>
                  <a:pt x="1140701" y="37680"/>
                </a:lnTo>
                <a:lnTo>
                  <a:pt x="1140701" y="90043"/>
                </a:lnTo>
                <a:lnTo>
                  <a:pt x="1142530" y="91782"/>
                </a:lnTo>
                <a:lnTo>
                  <a:pt x="1145641" y="91833"/>
                </a:lnTo>
                <a:lnTo>
                  <a:pt x="1146365" y="91630"/>
                </a:lnTo>
                <a:lnTo>
                  <a:pt x="1196251" y="65036"/>
                </a:lnTo>
                <a:lnTo>
                  <a:pt x="1196924" y="62636"/>
                </a:lnTo>
                <a:close/>
              </a:path>
              <a:path w="1300479" h="92075">
                <a:moveTo>
                  <a:pt x="1300365" y="62636"/>
                </a:moveTo>
                <a:lnTo>
                  <a:pt x="1298816" y="60236"/>
                </a:lnTo>
                <a:lnTo>
                  <a:pt x="1297647" y="59410"/>
                </a:lnTo>
                <a:lnTo>
                  <a:pt x="1248422" y="33235"/>
                </a:lnTo>
                <a:lnTo>
                  <a:pt x="1245819" y="33947"/>
                </a:lnTo>
                <a:lnTo>
                  <a:pt x="1244320" y="36398"/>
                </a:lnTo>
                <a:lnTo>
                  <a:pt x="1244142" y="37020"/>
                </a:lnTo>
                <a:lnTo>
                  <a:pt x="1244092" y="90043"/>
                </a:lnTo>
                <a:lnTo>
                  <a:pt x="1245984" y="91782"/>
                </a:lnTo>
                <a:lnTo>
                  <a:pt x="1249032" y="91833"/>
                </a:lnTo>
                <a:lnTo>
                  <a:pt x="1249807" y="91630"/>
                </a:lnTo>
                <a:lnTo>
                  <a:pt x="1299705" y="65036"/>
                </a:lnTo>
                <a:lnTo>
                  <a:pt x="1300365" y="62636"/>
                </a:lnTo>
                <a:close/>
              </a:path>
            </a:pathLst>
          </a:custGeom>
          <a:solidFill>
            <a:srgbClr val="6FAC46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Holder 3">
            <a:extLst>
              <a:ext uri="{FF2B5EF4-FFF2-40B4-BE49-F238E27FC236}">
                <a16:creationId xmlns:a16="http://schemas.microsoft.com/office/drawing/2014/main" id="{9E8F0760-09AB-D2FD-31EE-3DD30889D0A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2003794" y="736839"/>
            <a:ext cx="2122728" cy="40386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1800" b="0" i="0">
                <a:solidFill>
                  <a:srgbClr val="2D4A87"/>
                </a:solidFill>
                <a:latin typeface="等线"/>
                <a:cs typeface="等线"/>
              </a:defRPr>
            </a:lvl1pPr>
          </a:lstStyle>
          <a:p>
            <a:endParaRPr dirty="0"/>
          </a:p>
        </p:txBody>
      </p:sp>
    </p:spTree>
    <p:extLst>
      <p:ext uri="{BB962C8B-B14F-4D97-AF65-F5344CB8AC3E}">
        <p14:creationId xmlns:p14="http://schemas.microsoft.com/office/powerpoint/2010/main" val="128166196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1" r:id="rId1"/>
    <p:sldLayoutId id="2147483668" r:id="rId2"/>
    <p:sldLayoutId id="2147483669" r:id="rId3"/>
    <p:sldLayoutId id="2147483672" r:id="rId4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0.png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15.png"/><Relationship Id="rId5" Type="http://schemas.openxmlformats.org/officeDocument/2006/relationships/image" Target="../media/image14.png"/><Relationship Id="rId4" Type="http://schemas.openxmlformats.org/officeDocument/2006/relationships/image" Target="../media/image13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7" Type="http://schemas.openxmlformats.org/officeDocument/2006/relationships/image" Target="../media/image16.png"/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15.png"/><Relationship Id="rId5" Type="http://schemas.openxmlformats.org/officeDocument/2006/relationships/image" Target="../media/image14.png"/><Relationship Id="rId4" Type="http://schemas.openxmlformats.org/officeDocument/2006/relationships/image" Target="../media/image13.png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19.png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0.png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22.png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2.png"/><Relationship Id="rId2" Type="http://schemas.openxmlformats.org/officeDocument/2006/relationships/image" Target="../media/image140.png"/><Relationship Id="rId1" Type="http://schemas.openxmlformats.org/officeDocument/2006/relationships/slideLayout" Target="../slideLayouts/slideLayout3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3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0.png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4.xml"/><Relationship Id="rId1" Type="http://schemas.openxmlformats.org/officeDocument/2006/relationships/tags" Target="../tags/tag1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4.xml"/><Relationship Id="rId1" Type="http://schemas.openxmlformats.org/officeDocument/2006/relationships/tags" Target="../tags/tag2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hyperlink" Target="ASCII&#30721;&#34920;(0-255).xls" TargetMode="External"/><Relationship Id="rId2" Type="http://schemas.openxmlformats.org/officeDocument/2006/relationships/slideLayout" Target="../slideLayouts/slideLayout4.xml"/><Relationship Id="rId1" Type="http://schemas.openxmlformats.org/officeDocument/2006/relationships/tags" Target="../tags/tag3.xml"/><Relationship Id="rId4" Type="http://schemas.openxmlformats.org/officeDocument/2006/relationships/image" Target="../media/image24.png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4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4.xml"/><Relationship Id="rId1" Type="http://schemas.openxmlformats.org/officeDocument/2006/relationships/tags" Target="../tags/tag4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3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3.xml"/><Relationship Id="rId1" Type="http://schemas.openxmlformats.org/officeDocument/2006/relationships/tags" Target="../tags/tag5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3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3.xml"/></Relationships>
</file>

<file path=ppt/slides/_rels/slide4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50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0.png"/></Relationships>
</file>

<file path=ppt/slides/_rels/slide5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3.xml"/></Relationships>
</file>

<file path=ppt/slides/_rels/slide5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5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3.xml"/></Relationships>
</file>

<file path=ppt/slides/_rels/slide5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5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5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5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5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5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6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3.xml"/></Relationships>
</file>

<file path=ppt/slides/_rels/slide6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6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0.png"/><Relationship Id="rId2" Type="http://schemas.openxmlformats.org/officeDocument/2006/relationships/image" Target="../media/image149.png"/><Relationship Id="rId1" Type="http://schemas.openxmlformats.org/officeDocument/2006/relationships/slideLayout" Target="../slideLayouts/slideLayout3.xml"/></Relationships>
</file>

<file path=ppt/slides/_rels/slide6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6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1.png"/><Relationship Id="rId1" Type="http://schemas.openxmlformats.org/officeDocument/2006/relationships/slideLayout" Target="../slideLayouts/slideLayout3.xml"/></Relationships>
</file>

<file path=ppt/slides/_rels/slide6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6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6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3.xml"/></Relationships>
</file>

<file path=ppt/slides/_rels/slide6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7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7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7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3.xml"/></Relationships>
</file>

<file path=ppt/slides/_rels/slide7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12192000" cy="6857998"/>
          </a:xfrm>
          <a:prstGeom prst="rect">
            <a:avLst/>
          </a:prstGeom>
        </p:spPr>
      </p:pic>
      <p:sp>
        <p:nvSpPr>
          <p:cNvPr id="3" name="object 3"/>
          <p:cNvSpPr txBox="1">
            <a:spLocks noGrp="1"/>
          </p:cNvSpPr>
          <p:nvPr>
            <p:ph type="title" idx="4294967295"/>
          </p:nvPr>
        </p:nvSpPr>
        <p:spPr>
          <a:xfrm>
            <a:off x="3657600" y="2219691"/>
            <a:ext cx="5486400" cy="843821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lang="en-US" altLang="zh-CN" sz="5400" b="1" dirty="0">
                <a:solidFill>
                  <a:srgbClr val="FFFFFF"/>
                </a:solidFill>
                <a:latin typeface="微软雅黑"/>
                <a:cs typeface="微软雅黑"/>
              </a:rPr>
              <a:t>C++</a:t>
            </a:r>
            <a:r>
              <a:rPr lang="zh-CN" altLang="en-US" sz="5400" b="1" dirty="0">
                <a:solidFill>
                  <a:srgbClr val="FFFFFF"/>
                </a:solidFill>
                <a:latin typeface="微软雅黑"/>
                <a:cs typeface="微软雅黑"/>
              </a:rPr>
              <a:t>程序与算法</a:t>
            </a:r>
            <a:endParaRPr sz="5400" dirty="0">
              <a:latin typeface="微软雅黑"/>
              <a:cs typeface="微软雅黑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4490243" y="3885157"/>
            <a:ext cx="3572510" cy="44307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 algn="ctr">
              <a:lnSpc>
                <a:spcPct val="100000"/>
              </a:lnSpc>
              <a:spcBef>
                <a:spcPts val="95"/>
              </a:spcBef>
            </a:pPr>
            <a:r>
              <a:rPr lang="zh-CN" altLang="en-US" sz="2800" spc="-5" dirty="0">
                <a:solidFill>
                  <a:srgbClr val="FFFFFF"/>
                </a:solidFill>
                <a:latin typeface="微软雅黑"/>
                <a:cs typeface="微软雅黑"/>
              </a:rPr>
              <a:t>转义符</a:t>
            </a:r>
            <a:endParaRPr sz="2800" dirty="0">
              <a:latin typeface="微软雅黑"/>
              <a:cs typeface="微软雅黑"/>
            </a:endParaRPr>
          </a:p>
        </p:txBody>
      </p:sp>
      <p:sp>
        <p:nvSpPr>
          <p:cNvPr id="6" name="object 6"/>
          <p:cNvSpPr/>
          <p:nvPr/>
        </p:nvSpPr>
        <p:spPr>
          <a:xfrm>
            <a:off x="4034790" y="3429761"/>
            <a:ext cx="4572000" cy="0"/>
          </a:xfrm>
          <a:custGeom>
            <a:avLst/>
            <a:gdLst/>
            <a:ahLst/>
            <a:cxnLst/>
            <a:rect l="l" t="t" r="r" b="b"/>
            <a:pathLst>
              <a:path w="4572000">
                <a:moveTo>
                  <a:pt x="0" y="0"/>
                </a:moveTo>
                <a:lnTo>
                  <a:pt x="4572000" y="0"/>
                </a:lnTo>
              </a:path>
            </a:pathLst>
          </a:custGeom>
          <a:ln w="25400">
            <a:solidFill>
              <a:srgbClr val="00A7B9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 txBox="1"/>
          <p:nvPr/>
        </p:nvSpPr>
        <p:spPr>
          <a:xfrm>
            <a:off x="5042408" y="5674258"/>
            <a:ext cx="1854200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endParaRPr sz="1800">
              <a:latin typeface="等线"/>
              <a:cs typeface="等线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2222500" y="53415"/>
            <a:ext cx="9982200" cy="2692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endParaRPr sz="1600">
              <a:latin typeface="宋体"/>
              <a:cs typeface="宋体"/>
            </a:endParaRPr>
          </a:p>
        </p:txBody>
      </p:sp>
      <p:sp>
        <p:nvSpPr>
          <p:cNvPr id="9" name="object 9"/>
          <p:cNvSpPr txBox="1"/>
          <p:nvPr/>
        </p:nvSpPr>
        <p:spPr>
          <a:xfrm rot="18900000">
            <a:off x="-148959" y="1980990"/>
            <a:ext cx="4618729" cy="3556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2770"/>
              </a:lnSpc>
            </a:pPr>
            <a:endParaRPr sz="2800">
              <a:latin typeface="Consolas"/>
              <a:cs typeface="Consolas"/>
            </a:endParaRPr>
          </a:p>
        </p:txBody>
      </p:sp>
      <p:sp>
        <p:nvSpPr>
          <p:cNvPr id="10" name="object 10"/>
          <p:cNvSpPr txBox="1"/>
          <p:nvPr/>
        </p:nvSpPr>
        <p:spPr>
          <a:xfrm rot="18900000">
            <a:off x="7756948" y="4555257"/>
            <a:ext cx="4618729" cy="3556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2770"/>
              </a:lnSpc>
            </a:pPr>
            <a:endParaRPr sz="2800">
              <a:latin typeface="Consolas"/>
              <a:cs typeface="Consolas"/>
            </a:endParaRPr>
          </a:p>
        </p:txBody>
      </p:sp>
    </p:spTree>
    <p:extLst>
      <p:ext uri="{BB962C8B-B14F-4D97-AF65-F5344CB8AC3E}">
        <p14:creationId xmlns:p14="http://schemas.microsoft.com/office/powerpoint/2010/main" val="399688303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body" idx="4294967295"/>
          </p:nvPr>
        </p:nvSpPr>
        <p:spPr>
          <a:xfrm>
            <a:off x="3505200" y="3276600"/>
            <a:ext cx="5072063" cy="566822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86360" indent="0" algn="ctr">
              <a:lnSpc>
                <a:spcPct val="100000"/>
              </a:lnSpc>
              <a:spcBef>
                <a:spcPts val="100"/>
              </a:spcBef>
              <a:buNone/>
            </a:pPr>
            <a:r>
              <a:rPr lang="zh-CN" altLang="en-US" sz="3600" b="1" dirty="0"/>
              <a:t>转义符</a:t>
            </a:r>
            <a:endParaRPr sz="3600" b="1" dirty="0"/>
          </a:p>
        </p:txBody>
      </p:sp>
      <p:grpSp>
        <p:nvGrpSpPr>
          <p:cNvPr id="3" name="object 3"/>
          <p:cNvGrpSpPr/>
          <p:nvPr/>
        </p:nvGrpSpPr>
        <p:grpSpPr>
          <a:xfrm>
            <a:off x="4288588" y="2039443"/>
            <a:ext cx="3735704" cy="260985"/>
            <a:chOff x="4288588" y="2039443"/>
            <a:chExt cx="3735704" cy="260985"/>
          </a:xfrm>
        </p:grpSpPr>
        <p:pic>
          <p:nvPicPr>
            <p:cNvPr id="4" name="object 4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7271406" y="2132244"/>
              <a:ext cx="161865" cy="167703"/>
            </a:xfrm>
            <a:prstGeom prst="rect">
              <a:avLst/>
            </a:prstGeom>
          </p:spPr>
        </p:pic>
        <p:pic>
          <p:nvPicPr>
            <p:cNvPr id="5" name="object 5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7567042" y="2132244"/>
              <a:ext cx="161705" cy="167703"/>
            </a:xfrm>
            <a:prstGeom prst="rect">
              <a:avLst/>
            </a:prstGeom>
          </p:spPr>
        </p:pic>
        <p:pic>
          <p:nvPicPr>
            <p:cNvPr id="6" name="object 6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7864434" y="2132244"/>
              <a:ext cx="159311" cy="167703"/>
            </a:xfrm>
            <a:prstGeom prst="rect">
              <a:avLst/>
            </a:prstGeom>
          </p:spPr>
        </p:pic>
        <p:sp>
          <p:nvSpPr>
            <p:cNvPr id="7" name="object 7"/>
            <p:cNvSpPr/>
            <p:nvPr/>
          </p:nvSpPr>
          <p:spPr>
            <a:xfrm>
              <a:off x="4288588" y="2039443"/>
              <a:ext cx="2827020" cy="207010"/>
            </a:xfrm>
            <a:custGeom>
              <a:avLst/>
              <a:gdLst/>
              <a:ahLst/>
              <a:cxnLst/>
              <a:rect l="l" t="t" r="r" b="b"/>
              <a:pathLst>
                <a:path w="2827020" h="207010">
                  <a:moveTo>
                    <a:pt x="14047" y="0"/>
                  </a:moveTo>
                  <a:lnTo>
                    <a:pt x="7921" y="2153"/>
                  </a:lnTo>
                  <a:lnTo>
                    <a:pt x="2833" y="6621"/>
                  </a:lnTo>
                  <a:lnTo>
                    <a:pt x="114" y="12269"/>
                  </a:lnTo>
                  <a:lnTo>
                    <a:pt x="0" y="18219"/>
                  </a:lnTo>
                  <a:lnTo>
                    <a:pt x="2339" y="23784"/>
                  </a:lnTo>
                  <a:lnTo>
                    <a:pt x="6983" y="28279"/>
                  </a:lnTo>
                  <a:lnTo>
                    <a:pt x="277717" y="205641"/>
                  </a:lnTo>
                  <a:lnTo>
                    <a:pt x="281229" y="206666"/>
                  </a:lnTo>
                  <a:lnTo>
                    <a:pt x="2819356" y="206666"/>
                  </a:lnTo>
                  <a:lnTo>
                    <a:pt x="2827019" y="199641"/>
                  </a:lnTo>
                  <a:lnTo>
                    <a:pt x="2827019" y="182227"/>
                  </a:lnTo>
                  <a:lnTo>
                    <a:pt x="2819356" y="175057"/>
                  </a:lnTo>
                  <a:lnTo>
                    <a:pt x="290328" y="175057"/>
                  </a:lnTo>
                  <a:lnTo>
                    <a:pt x="26937" y="2670"/>
                  </a:lnTo>
                  <a:lnTo>
                    <a:pt x="26778" y="2670"/>
                  </a:lnTo>
                  <a:lnTo>
                    <a:pt x="26778" y="2524"/>
                  </a:lnTo>
                  <a:lnTo>
                    <a:pt x="20592" y="96"/>
                  </a:lnTo>
                  <a:lnTo>
                    <a:pt x="14047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8" name="object 8"/>
          <p:cNvSpPr txBox="1"/>
          <p:nvPr/>
        </p:nvSpPr>
        <p:spPr>
          <a:xfrm rot="18900000">
            <a:off x="7756939" y="4555235"/>
            <a:ext cx="4618729" cy="3556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2770"/>
              </a:lnSpc>
            </a:pPr>
            <a:endParaRPr sz="2800">
              <a:latin typeface="Consolas" panose="020B0609020204030204"/>
              <a:cs typeface="Consolas" panose="020B0609020204030204"/>
            </a:endParaRPr>
          </a:p>
        </p:txBody>
      </p:sp>
    </p:spTree>
    <p:extLst>
      <p:ext uri="{BB962C8B-B14F-4D97-AF65-F5344CB8AC3E}">
        <p14:creationId xmlns:p14="http://schemas.microsoft.com/office/powerpoint/2010/main" val="238895881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文本框 7">
            <a:extLst>
              <a:ext uri="{FF2B5EF4-FFF2-40B4-BE49-F238E27FC236}">
                <a16:creationId xmlns:a16="http://schemas.microsoft.com/office/drawing/2014/main" id="{09ACBAB1-C669-B14E-4791-E2FB31252EC6}"/>
              </a:ext>
            </a:extLst>
          </p:cNvPr>
          <p:cNvSpPr txBox="1"/>
          <p:nvPr/>
        </p:nvSpPr>
        <p:spPr>
          <a:xfrm>
            <a:off x="2400067" y="3505200"/>
            <a:ext cx="1222854" cy="1754326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2400" dirty="0">
                <a:latin typeface="+mj-ea"/>
                <a:ea typeface="+mj-ea"/>
              </a:rPr>
              <a:t>输出</a:t>
            </a:r>
            <a:r>
              <a:rPr lang="en-US" altLang="zh-CN" sz="2400" dirty="0">
                <a:latin typeface="+mj-ea"/>
                <a:ea typeface="+mj-ea"/>
              </a:rPr>
              <a:t>:</a:t>
            </a:r>
          </a:p>
          <a:p>
            <a:pPr>
              <a:lnSpc>
                <a:spcPct val="150000"/>
              </a:lnSpc>
            </a:pPr>
            <a:r>
              <a:rPr lang="en-US" altLang="zh-CN" sz="2400" b="1" dirty="0">
                <a:latin typeface="+mj-ea"/>
                <a:ea typeface="+mj-ea"/>
              </a:rPr>
              <a:t>hello</a:t>
            </a:r>
          </a:p>
          <a:p>
            <a:pPr>
              <a:lnSpc>
                <a:spcPct val="150000"/>
              </a:lnSpc>
            </a:pPr>
            <a:r>
              <a:rPr lang="en-US" altLang="zh-CN" sz="2400" b="1" dirty="0">
                <a:latin typeface="+mj-ea"/>
                <a:ea typeface="+mj-ea"/>
              </a:rPr>
              <a:t>hello</a:t>
            </a:r>
            <a:endParaRPr lang="zh-CN" altLang="en-US" sz="2400" b="1" dirty="0">
              <a:latin typeface="+mj-ea"/>
              <a:ea typeface="+mj-ea"/>
            </a:endParaRPr>
          </a:p>
        </p:txBody>
      </p:sp>
      <p:sp>
        <p:nvSpPr>
          <p:cNvPr id="6" name="object 3">
            <a:extLst>
              <a:ext uri="{FF2B5EF4-FFF2-40B4-BE49-F238E27FC236}">
                <a16:creationId xmlns:a16="http://schemas.microsoft.com/office/drawing/2014/main" id="{EE5FD3EA-8EDC-64E6-CC24-BC955931767B}"/>
              </a:ext>
            </a:extLst>
          </p:cNvPr>
          <p:cNvSpPr txBox="1">
            <a:spLocks/>
          </p:cNvSpPr>
          <p:nvPr/>
        </p:nvSpPr>
        <p:spPr>
          <a:xfrm>
            <a:off x="2097151" y="803529"/>
            <a:ext cx="1699260" cy="350737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1600" b="0" i="0" kern="1200">
                <a:solidFill>
                  <a:srgbClr val="BFBFBF"/>
                </a:solidFill>
                <a:latin typeface="宋体"/>
                <a:ea typeface="+mj-ea"/>
                <a:cs typeface="宋体"/>
              </a:defRPr>
            </a:lvl1pPr>
          </a:lstStyle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lang="zh-CN" altLang="en-US" sz="2200" b="1" spc="-5" dirty="0">
                <a:solidFill>
                  <a:srgbClr val="FFFFFF"/>
                </a:solidFill>
                <a:latin typeface="微软雅黑"/>
                <a:cs typeface="微软雅黑"/>
              </a:rPr>
              <a:t>转义符</a:t>
            </a:r>
            <a:endParaRPr lang="zh-CN" altLang="en-US" sz="2200" dirty="0">
              <a:latin typeface="微软雅黑"/>
              <a:cs typeface="微软雅黑"/>
            </a:endParaRPr>
          </a:p>
        </p:txBody>
      </p:sp>
      <p:sp>
        <p:nvSpPr>
          <p:cNvPr id="9" name="文本框 8">
            <a:extLst>
              <a:ext uri="{FF2B5EF4-FFF2-40B4-BE49-F238E27FC236}">
                <a16:creationId xmlns:a16="http://schemas.microsoft.com/office/drawing/2014/main" id="{7F6E5ED8-91CC-4CE0-0E94-BF5C47C2D8F2}"/>
              </a:ext>
            </a:extLst>
          </p:cNvPr>
          <p:cNvSpPr txBox="1"/>
          <p:nvPr/>
        </p:nvSpPr>
        <p:spPr>
          <a:xfrm>
            <a:off x="1447800" y="2068123"/>
            <a:ext cx="9915127" cy="523220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r>
              <a:rPr lang="en-US" altLang="zh-CN" sz="2800" dirty="0" err="1">
                <a:latin typeface="Consolas" panose="020B0609020204030204" pitchFamily="49" charset="0"/>
                <a:ea typeface="+mj-ea"/>
              </a:rPr>
              <a:t>cout</a:t>
            </a:r>
            <a:r>
              <a:rPr lang="en-US" altLang="zh-CN" sz="2800" dirty="0">
                <a:latin typeface="Consolas" panose="020B0609020204030204" pitchFamily="49" charset="0"/>
                <a:ea typeface="+mj-ea"/>
              </a:rPr>
              <a:t>&lt;&lt;“ hello</a:t>
            </a:r>
            <a:r>
              <a:rPr lang="en-US" altLang="zh-CN" sz="2800" b="1" dirty="0">
                <a:solidFill>
                  <a:srgbClr val="FF0000"/>
                </a:solidFill>
                <a:latin typeface="Consolas" panose="020B0609020204030204" pitchFamily="49" charset="0"/>
                <a:ea typeface="+mj-ea"/>
              </a:rPr>
              <a:t>\</a:t>
            </a:r>
            <a:r>
              <a:rPr lang="en-US" altLang="zh-CN" sz="2800" b="1" dirty="0" err="1">
                <a:solidFill>
                  <a:srgbClr val="FF0000"/>
                </a:solidFill>
                <a:latin typeface="Consolas" panose="020B0609020204030204" pitchFamily="49" charset="0"/>
                <a:ea typeface="+mj-ea"/>
              </a:rPr>
              <a:t>n</a:t>
            </a:r>
            <a:r>
              <a:rPr lang="en-US" altLang="zh-CN" sz="2800" dirty="0" err="1">
                <a:latin typeface="Consolas" panose="020B0609020204030204" pitchFamily="49" charset="0"/>
                <a:ea typeface="+mj-ea"/>
              </a:rPr>
              <a:t>world</a:t>
            </a:r>
            <a:r>
              <a:rPr lang="en-US" altLang="zh-CN" sz="2800" dirty="0">
                <a:latin typeface="Consolas" panose="020B0609020204030204" pitchFamily="49" charset="0"/>
                <a:ea typeface="+mj-ea"/>
              </a:rPr>
              <a:t>”;  // </a:t>
            </a:r>
            <a:r>
              <a:rPr lang="zh-CN" altLang="en-US" sz="2800" dirty="0">
                <a:latin typeface="Consolas" panose="020B0609020204030204" pitchFamily="49" charset="0"/>
                <a:ea typeface="+mj-ea"/>
              </a:rPr>
              <a:t>试试看会输出什么？</a:t>
            </a:r>
            <a:r>
              <a:rPr lang="en-US" altLang="zh-CN" sz="2800" dirty="0">
                <a:latin typeface="Consolas" panose="020B0609020204030204" pitchFamily="49" charset="0"/>
                <a:ea typeface="+mj-ea"/>
              </a:rPr>
              <a:t> </a:t>
            </a:r>
          </a:p>
        </p:txBody>
      </p:sp>
      <p:sp>
        <p:nvSpPr>
          <p:cNvPr id="2" name="矩形 1"/>
          <p:cNvSpPr/>
          <p:nvPr/>
        </p:nvSpPr>
        <p:spPr>
          <a:xfrm>
            <a:off x="5105400" y="3999130"/>
            <a:ext cx="5480988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2400" b="1" dirty="0">
                <a:solidFill>
                  <a:srgbClr val="FF0000"/>
                </a:solidFill>
                <a:latin typeface="Consolas" panose="020B0609020204030204" pitchFamily="49" charset="0"/>
              </a:rPr>
              <a:t>居然莫名其妙换行了</a:t>
            </a:r>
            <a:r>
              <a:rPr lang="en-US" altLang="zh-CN" sz="2400" b="1" dirty="0">
                <a:solidFill>
                  <a:srgbClr val="FF0000"/>
                </a:solidFill>
                <a:latin typeface="Consolas" panose="020B0609020204030204" pitchFamily="49" charset="0"/>
              </a:rPr>
              <a:t>,</a:t>
            </a:r>
            <a:r>
              <a:rPr lang="zh-CN" altLang="en-US" sz="2400" b="1" dirty="0">
                <a:solidFill>
                  <a:srgbClr val="FF0000"/>
                </a:solidFill>
                <a:latin typeface="Consolas" panose="020B0609020204030204" pitchFamily="49" charset="0"/>
              </a:rPr>
              <a:t>而且</a:t>
            </a:r>
            <a:r>
              <a:rPr lang="en-US" altLang="zh-CN" sz="2400" b="1" dirty="0">
                <a:solidFill>
                  <a:srgbClr val="FF0000"/>
                </a:solidFill>
                <a:latin typeface="Consolas" panose="020B0609020204030204" pitchFamily="49" charset="0"/>
              </a:rPr>
              <a:t>\n</a:t>
            </a:r>
            <a:r>
              <a:rPr lang="zh-CN" altLang="en-US" sz="2400" b="1" dirty="0">
                <a:solidFill>
                  <a:srgbClr val="FF0000"/>
                </a:solidFill>
                <a:latin typeface="Consolas" panose="020B0609020204030204" pitchFamily="49" charset="0"/>
              </a:rPr>
              <a:t>也不见了</a:t>
            </a:r>
            <a:r>
              <a:rPr lang="en-US" altLang="zh-CN" sz="2400" b="1" dirty="0">
                <a:solidFill>
                  <a:srgbClr val="FF0000"/>
                </a:solidFill>
                <a:latin typeface="Consolas" panose="020B0609020204030204" pitchFamily="49" charset="0"/>
              </a:rPr>
              <a:t>!</a:t>
            </a:r>
            <a:endParaRPr lang="zh-CN" altLang="en-US" sz="2400" dirty="0"/>
          </a:p>
        </p:txBody>
      </p:sp>
    </p:spTree>
    <p:extLst>
      <p:ext uri="{BB962C8B-B14F-4D97-AF65-F5344CB8AC3E}">
        <p14:creationId xmlns:p14="http://schemas.microsoft.com/office/powerpoint/2010/main" val="256145409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2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文本框 3">
            <a:extLst>
              <a:ext uri="{FF2B5EF4-FFF2-40B4-BE49-F238E27FC236}">
                <a16:creationId xmlns:a16="http://schemas.microsoft.com/office/drawing/2014/main" id="{9C546AAC-4968-6C8B-EDEE-084E59C1DA43}"/>
              </a:ext>
            </a:extLst>
          </p:cNvPr>
          <p:cNvSpPr txBox="1"/>
          <p:nvPr/>
        </p:nvSpPr>
        <p:spPr>
          <a:xfrm>
            <a:off x="1375528" y="1845161"/>
            <a:ext cx="9922434" cy="1135054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zh-CN" altLang="zh-CN" sz="24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+mj-ea"/>
                <a:ea typeface="+mj-ea"/>
              </a:rPr>
              <a:t>转义符（Escape Sequences）</a:t>
            </a:r>
            <a:r>
              <a:rPr kumimoji="0" lang="zh-CN" altLang="zh-CN" sz="2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+mj-ea"/>
                <a:ea typeface="+mj-ea"/>
              </a:rPr>
              <a:t> 是 C++ 字符串或字符中的</a:t>
            </a:r>
            <a:r>
              <a:rPr kumimoji="0" lang="zh-CN" altLang="zh-CN" sz="24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+mj-ea"/>
                <a:ea typeface="+mj-ea"/>
              </a:rPr>
              <a:t>特殊符号</a:t>
            </a:r>
            <a:r>
              <a:rPr kumimoji="0" lang="zh-CN" altLang="zh-CN" sz="2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+mj-ea"/>
                <a:ea typeface="+mj-ea"/>
              </a:rPr>
              <a:t>，以</a:t>
            </a:r>
            <a:r>
              <a:rPr kumimoji="0" lang="zh-CN" altLang="zh-CN" sz="2400" b="1" i="0" u="none" strike="noStrike" cap="none" normalizeH="0" baseline="0" dirty="0">
                <a:ln>
                  <a:noFill/>
                </a:ln>
                <a:solidFill>
                  <a:srgbClr val="FF0000"/>
                </a:solidFill>
                <a:effectLst/>
                <a:latin typeface="+mj-ea"/>
                <a:ea typeface="+mj-ea"/>
              </a:rPr>
              <a:t>反斜杠 \ </a:t>
            </a:r>
            <a:r>
              <a:rPr kumimoji="0" lang="zh-CN" altLang="zh-CN" sz="24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+mj-ea"/>
                <a:ea typeface="+mj-ea"/>
              </a:rPr>
              <a:t>开头</a:t>
            </a:r>
            <a:r>
              <a:rPr kumimoji="0" lang="zh-CN" altLang="zh-CN" sz="2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+mj-ea"/>
                <a:ea typeface="+mj-ea"/>
              </a:rPr>
              <a:t>，用于表示一些</a:t>
            </a:r>
            <a:r>
              <a:rPr kumimoji="0" lang="zh-CN" altLang="zh-CN" sz="2400" b="1" i="0" u="none" strike="noStrike" cap="none" normalizeH="0" baseline="0" dirty="0">
                <a:ln>
                  <a:noFill/>
                </a:ln>
                <a:solidFill>
                  <a:srgbClr val="FF0000"/>
                </a:solidFill>
                <a:effectLst/>
                <a:latin typeface="+mj-ea"/>
                <a:ea typeface="+mj-ea"/>
              </a:rPr>
              <a:t>无法直接输入的字符</a:t>
            </a:r>
            <a:r>
              <a:rPr kumimoji="0" lang="zh-CN" altLang="zh-CN" sz="2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+mj-ea"/>
                <a:ea typeface="+mj-ea"/>
              </a:rPr>
              <a:t>。 </a:t>
            </a:r>
          </a:p>
        </p:txBody>
      </p:sp>
      <p:sp>
        <p:nvSpPr>
          <p:cNvPr id="8" name="文本框 7">
            <a:extLst>
              <a:ext uri="{FF2B5EF4-FFF2-40B4-BE49-F238E27FC236}">
                <a16:creationId xmlns:a16="http://schemas.microsoft.com/office/drawing/2014/main" id="{09ACBAB1-C669-B14E-4791-E2FB31252EC6}"/>
              </a:ext>
            </a:extLst>
          </p:cNvPr>
          <p:cNvSpPr txBox="1"/>
          <p:nvPr/>
        </p:nvSpPr>
        <p:spPr>
          <a:xfrm>
            <a:off x="1371600" y="4419600"/>
            <a:ext cx="9922434" cy="461665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r>
              <a:rPr lang="en-US" altLang="zh-CN" sz="2400" dirty="0">
                <a:latin typeface="+mj-ea"/>
                <a:ea typeface="+mj-ea"/>
              </a:rPr>
              <a:t>\ </a:t>
            </a:r>
            <a:r>
              <a:rPr lang="zh-CN" altLang="en-US" sz="2400" dirty="0">
                <a:latin typeface="+mj-ea"/>
                <a:ea typeface="+mj-ea"/>
              </a:rPr>
              <a:t>转义符，就好比是一个变身器，它可以把</a:t>
            </a:r>
            <a:r>
              <a:rPr lang="zh-CN" altLang="en-US" sz="2400" b="1" dirty="0">
                <a:solidFill>
                  <a:srgbClr val="FF0000"/>
                </a:solidFill>
                <a:latin typeface="+mj-ea"/>
                <a:ea typeface="+mj-ea"/>
              </a:rPr>
              <a:t>后面一个字符</a:t>
            </a:r>
            <a:r>
              <a:rPr lang="zh-CN" altLang="en-US" sz="2400" dirty="0">
                <a:latin typeface="+mj-ea"/>
                <a:ea typeface="+mj-ea"/>
              </a:rPr>
              <a:t>变成另一个作用。</a:t>
            </a:r>
          </a:p>
        </p:txBody>
      </p:sp>
      <p:sp>
        <p:nvSpPr>
          <p:cNvPr id="6" name="object 3">
            <a:extLst>
              <a:ext uri="{FF2B5EF4-FFF2-40B4-BE49-F238E27FC236}">
                <a16:creationId xmlns:a16="http://schemas.microsoft.com/office/drawing/2014/main" id="{EE5FD3EA-8EDC-64E6-CC24-BC955931767B}"/>
              </a:ext>
            </a:extLst>
          </p:cNvPr>
          <p:cNvSpPr txBox="1">
            <a:spLocks/>
          </p:cNvSpPr>
          <p:nvPr/>
        </p:nvSpPr>
        <p:spPr>
          <a:xfrm>
            <a:off x="2097151" y="803529"/>
            <a:ext cx="1699260" cy="350737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1600" b="0" i="0" kern="1200">
                <a:solidFill>
                  <a:srgbClr val="BFBFBF"/>
                </a:solidFill>
                <a:latin typeface="宋体"/>
                <a:ea typeface="+mj-ea"/>
                <a:cs typeface="宋体"/>
              </a:defRPr>
            </a:lvl1pPr>
          </a:lstStyle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lang="zh-CN" altLang="en-US" sz="2200" b="1" spc="-5" dirty="0">
                <a:solidFill>
                  <a:srgbClr val="FFFFFF"/>
                </a:solidFill>
                <a:latin typeface="微软雅黑"/>
                <a:cs typeface="微软雅黑"/>
              </a:rPr>
              <a:t>转义符</a:t>
            </a:r>
            <a:endParaRPr lang="zh-CN" altLang="en-US" sz="2200" dirty="0">
              <a:latin typeface="微软雅黑"/>
              <a:cs typeface="微软雅黑"/>
            </a:endParaRPr>
          </a:p>
        </p:txBody>
      </p:sp>
    </p:spTree>
    <p:extLst>
      <p:ext uri="{BB962C8B-B14F-4D97-AF65-F5344CB8AC3E}">
        <p14:creationId xmlns:p14="http://schemas.microsoft.com/office/powerpoint/2010/main" val="294018452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1" name="表格 10">
            <a:extLst>
              <a:ext uri="{FF2B5EF4-FFF2-40B4-BE49-F238E27FC236}">
                <a16:creationId xmlns:a16="http://schemas.microsoft.com/office/drawing/2014/main" id="{5B0668A7-E17B-425E-1A91-94CE1D937263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761573726"/>
              </p:ext>
            </p:extLst>
          </p:nvPr>
        </p:nvGraphicFramePr>
        <p:xfrm>
          <a:off x="1981200" y="2162812"/>
          <a:ext cx="8229600" cy="3956644"/>
        </p:xfrm>
        <a:graphic>
          <a:graphicData uri="http://schemas.openxmlformats.org/drawingml/2006/table">
            <a:tbl>
              <a:tblPr firstRow="1" bandRow="1">
                <a:tableStyleId>{616DA210-FB5B-4158-B5E0-FEB733F419BA}</a:tableStyleId>
              </a:tblPr>
              <a:tblGrid>
                <a:gridCol w="1371600">
                  <a:extLst>
                    <a:ext uri="{9D8B030D-6E8A-4147-A177-3AD203B41FA5}">
                      <a16:colId xmlns:a16="http://schemas.microsoft.com/office/drawing/2014/main" val="301699434"/>
                    </a:ext>
                  </a:extLst>
                </a:gridCol>
                <a:gridCol w="3124200">
                  <a:extLst>
                    <a:ext uri="{9D8B030D-6E8A-4147-A177-3AD203B41FA5}">
                      <a16:colId xmlns:a16="http://schemas.microsoft.com/office/drawing/2014/main" val="3732504689"/>
                    </a:ext>
                  </a:extLst>
                </a:gridCol>
                <a:gridCol w="3733800">
                  <a:extLst>
                    <a:ext uri="{9D8B030D-6E8A-4147-A177-3AD203B41FA5}">
                      <a16:colId xmlns:a16="http://schemas.microsoft.com/office/drawing/2014/main" val="1733792524"/>
                    </a:ext>
                  </a:extLst>
                </a:gridCol>
              </a:tblGrid>
              <a:tr h="360791"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1800" dirty="0"/>
                        <a:t>转义符</a:t>
                      </a:r>
                    </a:p>
                  </a:txBody>
                  <a:tcPr marL="3090" marR="3090" marT="1545" marB="1545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1800" dirty="0"/>
                        <a:t>作用</a:t>
                      </a:r>
                    </a:p>
                  </a:txBody>
                  <a:tcPr marL="3090" marR="3090" marT="1545" marB="1545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1800"/>
                        <a:t>说明</a:t>
                      </a:r>
                    </a:p>
                  </a:txBody>
                  <a:tcPr marL="3090" marR="3090" marT="1545" marB="1545" anchor="ctr"/>
                </a:tc>
                <a:extLst>
                  <a:ext uri="{0D108BD9-81ED-4DB2-BD59-A6C34878D82A}">
                    <a16:rowId xmlns:a16="http://schemas.microsoft.com/office/drawing/2014/main" val="3998551362"/>
                  </a:ext>
                </a:extLst>
              </a:tr>
              <a:tr h="360791">
                <a:tc>
                  <a:txBody>
                    <a:bodyPr/>
                    <a:lstStyle/>
                    <a:p>
                      <a:pPr algn="ctr"/>
                      <a:r>
                        <a:rPr lang="en-US" sz="1800" b="1" dirty="0">
                          <a:solidFill>
                            <a:srgbClr val="C00000"/>
                          </a:solidFill>
                        </a:rPr>
                        <a:t>\n</a:t>
                      </a:r>
                    </a:p>
                  </a:txBody>
                  <a:tcPr marL="3090" marR="3090" marT="1545" marB="1545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1800" dirty="0"/>
                        <a:t>换行</a:t>
                      </a:r>
                    </a:p>
                  </a:txBody>
                  <a:tcPr marL="3090" marR="3090" marT="1545" marB="1545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1800" dirty="0"/>
                        <a:t>让光标跳到下一行</a:t>
                      </a:r>
                      <a:r>
                        <a:rPr lang="en-US" altLang="zh-CN" sz="1800" dirty="0"/>
                        <a:t>,</a:t>
                      </a:r>
                      <a:r>
                        <a:rPr lang="zh-CN" altLang="en-US" sz="1800" dirty="0"/>
                        <a:t>就是换行</a:t>
                      </a:r>
                    </a:p>
                  </a:txBody>
                  <a:tcPr marL="3090" marR="3090" marT="1545" marB="1545" anchor="ctr"/>
                </a:tc>
                <a:extLst>
                  <a:ext uri="{0D108BD9-81ED-4DB2-BD59-A6C34878D82A}">
                    <a16:rowId xmlns:a16="http://schemas.microsoft.com/office/drawing/2014/main" val="1355744025"/>
                  </a:ext>
                </a:extLst>
              </a:tr>
              <a:tr h="717563">
                <a:tc>
                  <a:txBody>
                    <a:bodyPr/>
                    <a:lstStyle/>
                    <a:p>
                      <a:pPr algn="ctr"/>
                      <a:r>
                        <a:rPr lang="en-US" sz="1800" dirty="0"/>
                        <a:t>\t</a:t>
                      </a:r>
                    </a:p>
                  </a:txBody>
                  <a:tcPr marL="3090" marR="3090" marT="1545" marB="1545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1800" dirty="0"/>
                        <a:t>制表符</a:t>
                      </a:r>
                    </a:p>
                  </a:txBody>
                  <a:tcPr marL="3090" marR="3090" marT="1545" marB="1545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1800"/>
                        <a:t>插入一个 </a:t>
                      </a:r>
                      <a:r>
                        <a:rPr lang="en-US" altLang="zh-CN" sz="1800" b="1"/>
                        <a:t>Tab</a:t>
                      </a:r>
                      <a:r>
                        <a:rPr lang="zh-CN" altLang="en-US" sz="1800" b="1"/>
                        <a:t>（相当于 </a:t>
                      </a:r>
                      <a:r>
                        <a:rPr lang="en-US" altLang="zh-CN" sz="1800" b="1"/>
                        <a:t>4 </a:t>
                      </a:r>
                      <a:r>
                        <a:rPr lang="zh-CN" altLang="en-US" sz="1800" b="1"/>
                        <a:t>或 </a:t>
                      </a:r>
                      <a:r>
                        <a:rPr lang="en-US" altLang="zh-CN" sz="1800" b="1"/>
                        <a:t>8 </a:t>
                      </a:r>
                      <a:r>
                        <a:rPr lang="zh-CN" altLang="en-US" sz="1800" b="1"/>
                        <a:t>个空格）</a:t>
                      </a:r>
                      <a:endParaRPr lang="zh-CN" altLang="en-US" sz="1800"/>
                    </a:p>
                  </a:txBody>
                  <a:tcPr marL="3090" marR="3090" marT="1545" marB="1545" anchor="ctr"/>
                </a:tc>
                <a:extLst>
                  <a:ext uri="{0D108BD9-81ED-4DB2-BD59-A6C34878D82A}">
                    <a16:rowId xmlns:a16="http://schemas.microsoft.com/office/drawing/2014/main" val="1433751229"/>
                  </a:ext>
                </a:extLst>
              </a:tr>
              <a:tr h="360791"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800" b="1" dirty="0">
                          <a:solidFill>
                            <a:srgbClr val="C00000"/>
                          </a:solidFill>
                        </a:rPr>
                        <a:t>\\</a:t>
                      </a:r>
                    </a:p>
                  </a:txBody>
                  <a:tcPr marL="3090" marR="3090" marT="1545" marB="1545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1800" dirty="0"/>
                        <a:t>反斜杠</a:t>
                      </a:r>
                    </a:p>
                  </a:txBody>
                  <a:tcPr marL="3090" marR="3090" marT="1545" marB="1545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1800"/>
                        <a:t>在字符串中输入 </a:t>
                      </a:r>
                      <a:r>
                        <a:rPr lang="en-US" altLang="zh-CN" sz="1800" b="1"/>
                        <a:t>\</a:t>
                      </a:r>
                      <a:endParaRPr lang="zh-CN" altLang="en-US" sz="1800"/>
                    </a:p>
                  </a:txBody>
                  <a:tcPr marL="3090" marR="3090" marT="1545" marB="1545" anchor="ctr"/>
                </a:tc>
                <a:extLst>
                  <a:ext uri="{0D108BD9-81ED-4DB2-BD59-A6C34878D82A}">
                    <a16:rowId xmlns:a16="http://schemas.microsoft.com/office/drawing/2014/main" val="280644233"/>
                  </a:ext>
                </a:extLst>
              </a:tr>
              <a:tr h="360791"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800" b="1" dirty="0">
                          <a:solidFill>
                            <a:srgbClr val="C00000"/>
                          </a:solidFill>
                        </a:rPr>
                        <a:t>\"</a:t>
                      </a:r>
                    </a:p>
                  </a:txBody>
                  <a:tcPr marL="3090" marR="3090" marT="1545" marB="1545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1800" dirty="0"/>
                        <a:t>双引号</a:t>
                      </a:r>
                    </a:p>
                  </a:txBody>
                  <a:tcPr marL="3090" marR="3090" marT="1545" marB="1545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1800"/>
                        <a:t>在字符串中输入 </a:t>
                      </a:r>
                      <a:r>
                        <a:rPr lang="en-US" altLang="zh-CN" sz="1800" b="1"/>
                        <a:t>"</a:t>
                      </a:r>
                      <a:endParaRPr lang="zh-CN" altLang="en-US" sz="1800"/>
                    </a:p>
                  </a:txBody>
                  <a:tcPr marL="3090" marR="3090" marT="1545" marB="1545" anchor="ctr"/>
                </a:tc>
                <a:extLst>
                  <a:ext uri="{0D108BD9-81ED-4DB2-BD59-A6C34878D82A}">
                    <a16:rowId xmlns:a16="http://schemas.microsoft.com/office/drawing/2014/main" val="343459071"/>
                  </a:ext>
                </a:extLst>
              </a:tr>
              <a:tr h="360791"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800" b="1" dirty="0">
                          <a:solidFill>
                            <a:srgbClr val="C00000"/>
                          </a:solidFill>
                        </a:rPr>
                        <a:t>\'</a:t>
                      </a:r>
                    </a:p>
                  </a:txBody>
                  <a:tcPr marL="3090" marR="3090" marT="1545" marB="1545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1800" dirty="0"/>
                        <a:t>单引号</a:t>
                      </a:r>
                    </a:p>
                  </a:txBody>
                  <a:tcPr marL="3090" marR="3090" marT="1545" marB="1545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1800" dirty="0"/>
                        <a:t>在字符中输入 </a:t>
                      </a:r>
                      <a:r>
                        <a:rPr lang="en-US" altLang="zh-CN" sz="1800" b="1" dirty="0"/>
                        <a:t>'</a:t>
                      </a:r>
                      <a:endParaRPr lang="zh-CN" altLang="en-US" sz="1800" dirty="0"/>
                    </a:p>
                  </a:txBody>
                  <a:tcPr marL="3090" marR="3090" marT="1545" marB="1545" anchor="ctr"/>
                </a:tc>
                <a:extLst>
                  <a:ext uri="{0D108BD9-81ED-4DB2-BD59-A6C34878D82A}">
                    <a16:rowId xmlns:a16="http://schemas.microsoft.com/office/drawing/2014/main" val="1032633153"/>
                  </a:ext>
                </a:extLst>
              </a:tr>
              <a:tr h="717563">
                <a:tc>
                  <a:txBody>
                    <a:bodyPr/>
                    <a:lstStyle/>
                    <a:p>
                      <a:pPr algn="ctr"/>
                      <a:r>
                        <a:rPr lang="en-US" sz="1800"/>
                        <a:t>\r</a:t>
                      </a:r>
                    </a:p>
                  </a:txBody>
                  <a:tcPr marL="3090" marR="3090" marT="1545" marB="1545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1800" dirty="0"/>
                        <a:t>回车符</a:t>
                      </a:r>
                    </a:p>
                  </a:txBody>
                  <a:tcPr marL="3090" marR="3090" marT="1545" marB="1545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1800" dirty="0"/>
                        <a:t>让光标回到本行开头（很少使用）</a:t>
                      </a:r>
                    </a:p>
                  </a:txBody>
                  <a:tcPr marL="3090" marR="3090" marT="1545" marB="1545" anchor="ctr"/>
                </a:tc>
                <a:extLst>
                  <a:ext uri="{0D108BD9-81ED-4DB2-BD59-A6C34878D82A}">
                    <a16:rowId xmlns:a16="http://schemas.microsoft.com/office/drawing/2014/main" val="487335389"/>
                  </a:ext>
                </a:extLst>
              </a:tr>
              <a:tr h="717563">
                <a:tc>
                  <a:txBody>
                    <a:bodyPr/>
                    <a:lstStyle/>
                    <a:p>
                      <a:pPr algn="ctr"/>
                      <a:r>
                        <a:rPr lang="en-US" sz="1800"/>
                        <a:t>\b</a:t>
                      </a:r>
                    </a:p>
                  </a:txBody>
                  <a:tcPr marL="3090" marR="3090" marT="1545" marB="1545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1800" dirty="0"/>
                        <a:t>退格符</a:t>
                      </a:r>
                    </a:p>
                  </a:txBody>
                  <a:tcPr marL="3090" marR="3090" marT="1545" marB="1545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1800" dirty="0"/>
                        <a:t>删除前一个字符（很少使用）</a:t>
                      </a:r>
                    </a:p>
                  </a:txBody>
                  <a:tcPr marL="3090" marR="3090" marT="1545" marB="1545" anchor="ctr"/>
                </a:tc>
                <a:extLst>
                  <a:ext uri="{0D108BD9-81ED-4DB2-BD59-A6C34878D82A}">
                    <a16:rowId xmlns:a16="http://schemas.microsoft.com/office/drawing/2014/main" val="3261352504"/>
                  </a:ext>
                </a:extLst>
              </a:tr>
            </a:tbl>
          </a:graphicData>
        </a:graphic>
      </p:graphicFrame>
      <p:sp>
        <p:nvSpPr>
          <p:cNvPr id="15" name="文本框 14">
            <a:extLst>
              <a:ext uri="{FF2B5EF4-FFF2-40B4-BE49-F238E27FC236}">
                <a16:creationId xmlns:a16="http://schemas.microsoft.com/office/drawing/2014/main" id="{7668772F-3E5A-CC34-D2D2-036DF4B9D4A5}"/>
              </a:ext>
            </a:extLst>
          </p:cNvPr>
          <p:cNvSpPr txBox="1"/>
          <p:nvPr/>
        </p:nvSpPr>
        <p:spPr>
          <a:xfrm>
            <a:off x="4267200" y="1295400"/>
            <a:ext cx="3429000" cy="523220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r>
              <a:rPr lang="zh-CN" altLang="en-US" sz="2800" b="1" dirty="0"/>
              <a:t>常见的 </a:t>
            </a:r>
            <a:r>
              <a:rPr lang="en-US" altLang="zh-CN" sz="2800" b="1" dirty="0"/>
              <a:t>C++ </a:t>
            </a:r>
            <a:r>
              <a:rPr lang="zh-CN" altLang="en-US" sz="2800" b="1" dirty="0"/>
              <a:t>转义符</a:t>
            </a:r>
          </a:p>
        </p:txBody>
      </p:sp>
      <p:sp>
        <p:nvSpPr>
          <p:cNvPr id="4" name="object 3">
            <a:extLst>
              <a:ext uri="{FF2B5EF4-FFF2-40B4-BE49-F238E27FC236}">
                <a16:creationId xmlns:a16="http://schemas.microsoft.com/office/drawing/2014/main" id="{EE5FD3EA-8EDC-64E6-CC24-BC955931767B}"/>
              </a:ext>
            </a:extLst>
          </p:cNvPr>
          <p:cNvSpPr txBox="1">
            <a:spLocks/>
          </p:cNvSpPr>
          <p:nvPr/>
        </p:nvSpPr>
        <p:spPr>
          <a:xfrm>
            <a:off x="2097151" y="803529"/>
            <a:ext cx="1699260" cy="350737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1600" b="0" i="0" kern="1200">
                <a:solidFill>
                  <a:srgbClr val="BFBFBF"/>
                </a:solidFill>
                <a:latin typeface="宋体"/>
                <a:ea typeface="+mj-ea"/>
                <a:cs typeface="宋体"/>
              </a:defRPr>
            </a:lvl1pPr>
          </a:lstStyle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lang="zh-CN" altLang="en-US" sz="2200" b="1" spc="-5" dirty="0">
                <a:solidFill>
                  <a:srgbClr val="FFFFFF"/>
                </a:solidFill>
                <a:latin typeface="微软雅黑"/>
                <a:cs typeface="微软雅黑"/>
              </a:rPr>
              <a:t>转义符</a:t>
            </a:r>
            <a:endParaRPr lang="zh-CN" altLang="en-US" sz="2200" dirty="0">
              <a:latin typeface="微软雅黑"/>
              <a:cs typeface="微软雅黑"/>
            </a:endParaRPr>
          </a:p>
        </p:txBody>
      </p:sp>
      <p:sp>
        <p:nvSpPr>
          <p:cNvPr id="3" name="圆角矩形 2"/>
          <p:cNvSpPr/>
          <p:nvPr/>
        </p:nvSpPr>
        <p:spPr>
          <a:xfrm>
            <a:off x="1524000" y="3534412"/>
            <a:ext cx="8991600" cy="1219200"/>
          </a:xfrm>
          <a:prstGeom prst="roundRect">
            <a:avLst/>
          </a:prstGeom>
          <a:noFill/>
          <a:ln w="28575">
            <a:solidFill>
              <a:srgbClr val="C00000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70861618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textbox 1026"/>
          <p:cNvSpPr/>
          <p:nvPr/>
        </p:nvSpPr>
        <p:spPr>
          <a:xfrm>
            <a:off x="3974257" y="1675294"/>
            <a:ext cx="4911090" cy="659130"/>
          </a:xfrm>
          <a:prstGeom prst="rect">
            <a:avLst/>
          </a:prstGeom>
        </p:spPr>
        <p:txBody>
          <a:bodyPr vert="horz" wrap="square" lIns="0" tIns="0" rIns="0" bIns="0"/>
          <a:lstStyle/>
          <a:p>
            <a:pPr algn="r" rtl="0" eaLnBrk="0">
              <a:lnSpc>
                <a:spcPts val="3345"/>
              </a:lnSpc>
              <a:spcBef>
                <a:spcPts val="0"/>
              </a:spcBef>
            </a:pPr>
            <a:endParaRPr lang="en-US" altLang="en-US" sz="2500" b="1" dirty="0"/>
          </a:p>
        </p:txBody>
      </p:sp>
      <p:pic>
        <p:nvPicPr>
          <p:cNvPr id="1028" name="picture 1028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21600000">
            <a:off x="3593047" y="1697720"/>
            <a:ext cx="662669" cy="633510"/>
          </a:xfrm>
          <a:prstGeom prst="rect">
            <a:avLst/>
          </a:prstGeom>
        </p:spPr>
      </p:pic>
      <p:sp>
        <p:nvSpPr>
          <p:cNvPr id="1030" name="rect"/>
          <p:cNvSpPr/>
          <p:nvPr/>
        </p:nvSpPr>
        <p:spPr>
          <a:xfrm>
            <a:off x="4267200" y="2895600"/>
            <a:ext cx="3974097" cy="584772"/>
          </a:xfrm>
          <a:prstGeom prst="rect">
            <a:avLst/>
          </a:prstGeom>
          <a:solidFill>
            <a:srgbClr val="A76F8A">
              <a:alpha val="100000"/>
            </a:srgbClr>
          </a:solidFill>
          <a:ln cap="flat">
            <a:noFill/>
            <a:prstDash val="solid"/>
            <a:miter lim="0"/>
          </a:ln>
        </p:spPr>
        <p:txBody>
          <a:bodyPr rtlCol="0"/>
          <a:lstStyle/>
          <a:p>
            <a:pPr algn="ctr"/>
            <a:endParaRPr lang="zh-CN" altLang="en-US"/>
          </a:p>
        </p:txBody>
      </p:sp>
      <p:sp>
        <p:nvSpPr>
          <p:cNvPr id="1032" name="rect"/>
          <p:cNvSpPr/>
          <p:nvPr/>
        </p:nvSpPr>
        <p:spPr>
          <a:xfrm>
            <a:off x="4267198" y="5420550"/>
            <a:ext cx="3974099" cy="584771"/>
          </a:xfrm>
          <a:prstGeom prst="rect">
            <a:avLst/>
          </a:prstGeom>
          <a:solidFill>
            <a:srgbClr val="A9D18E">
              <a:alpha val="100000"/>
            </a:srgbClr>
          </a:solidFill>
          <a:ln cap="flat">
            <a:noFill/>
            <a:prstDash val="solid"/>
            <a:miter lim="0"/>
          </a:ln>
        </p:spPr>
        <p:txBody>
          <a:bodyPr rtlCol="0"/>
          <a:lstStyle/>
          <a:p>
            <a:pPr algn="ctr"/>
            <a:endParaRPr lang="zh-CN" altLang="en-US"/>
          </a:p>
        </p:txBody>
      </p:sp>
      <p:sp>
        <p:nvSpPr>
          <p:cNvPr id="1034" name="rect"/>
          <p:cNvSpPr/>
          <p:nvPr/>
        </p:nvSpPr>
        <p:spPr>
          <a:xfrm>
            <a:off x="4267200" y="4593856"/>
            <a:ext cx="3974098" cy="584771"/>
          </a:xfrm>
          <a:prstGeom prst="rect">
            <a:avLst/>
          </a:prstGeom>
          <a:solidFill>
            <a:srgbClr val="9DC3E6">
              <a:alpha val="100000"/>
            </a:srgbClr>
          </a:solidFill>
          <a:ln cap="flat">
            <a:noFill/>
            <a:prstDash val="solid"/>
            <a:miter lim="0"/>
          </a:ln>
        </p:spPr>
        <p:txBody>
          <a:bodyPr rtlCol="0"/>
          <a:lstStyle/>
          <a:p>
            <a:pPr algn="ctr"/>
            <a:endParaRPr lang="zh-CN" altLang="en-US"/>
          </a:p>
        </p:txBody>
      </p:sp>
      <p:sp>
        <p:nvSpPr>
          <p:cNvPr id="1036" name="rect"/>
          <p:cNvSpPr/>
          <p:nvPr/>
        </p:nvSpPr>
        <p:spPr>
          <a:xfrm>
            <a:off x="4267200" y="3767176"/>
            <a:ext cx="3974097" cy="584771"/>
          </a:xfrm>
          <a:prstGeom prst="rect">
            <a:avLst/>
          </a:prstGeom>
          <a:solidFill>
            <a:srgbClr val="F4B183">
              <a:alpha val="100000"/>
            </a:srgbClr>
          </a:solidFill>
          <a:ln cap="flat">
            <a:noFill/>
            <a:prstDash val="solid"/>
            <a:miter lim="0"/>
          </a:ln>
        </p:spPr>
        <p:txBody>
          <a:bodyPr rtlCol="0"/>
          <a:lstStyle/>
          <a:p>
            <a:pPr algn="ctr"/>
            <a:endParaRPr lang="zh-CN" altLang="en-US"/>
          </a:p>
        </p:txBody>
      </p:sp>
      <p:pic>
        <p:nvPicPr>
          <p:cNvPr id="1038" name="picture 1038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21600000">
            <a:off x="5624814" y="5555927"/>
            <a:ext cx="476763" cy="364772"/>
          </a:xfrm>
          <a:prstGeom prst="rect">
            <a:avLst/>
          </a:prstGeom>
        </p:spPr>
      </p:pic>
      <p:sp>
        <p:nvSpPr>
          <p:cNvPr id="1040" name="textbox 1040"/>
          <p:cNvSpPr/>
          <p:nvPr/>
        </p:nvSpPr>
        <p:spPr>
          <a:xfrm>
            <a:off x="4318094" y="5418010"/>
            <a:ext cx="2313939" cy="569594"/>
          </a:xfrm>
          <a:prstGeom prst="rect">
            <a:avLst/>
          </a:prstGeom>
        </p:spPr>
        <p:txBody>
          <a:bodyPr vert="horz" wrap="square" lIns="0" tIns="0" rIns="0" bIns="0"/>
          <a:lstStyle/>
          <a:p>
            <a:pPr algn="l" rtl="0" eaLnBrk="0">
              <a:lnSpc>
                <a:spcPct val="83000"/>
              </a:lnSpc>
            </a:pPr>
            <a:endParaRPr lang="en-US" altLang="en-US" sz="100" dirty="0"/>
          </a:p>
          <a:p>
            <a:pPr algn="r" rtl="0" eaLnBrk="0">
              <a:lnSpc>
                <a:spcPts val="4285"/>
              </a:lnSpc>
            </a:pPr>
            <a:r>
              <a:rPr sz="3200" kern="0" spc="-30" dirty="0">
                <a:solidFill>
                  <a:srgbClr val="FFFFFF">
                    <a:alpha val="100000"/>
                  </a:srgbClr>
                </a:solidFill>
                <a:latin typeface="Calibri" panose="020F0502020204030204"/>
                <a:ea typeface="Calibri" panose="020F0502020204030204"/>
                <a:cs typeface="Calibri" panose="020F0502020204030204"/>
              </a:rPr>
              <a:t>cout&lt;&lt;"\\\"</a:t>
            </a:r>
            <a:r>
              <a:rPr sz="3200" kern="0" spc="220" dirty="0">
                <a:solidFill>
                  <a:srgbClr val="FFFFFF">
                    <a:alpha val="100000"/>
                  </a:srgbClr>
                </a:solidFill>
                <a:latin typeface="Calibri" panose="020F0502020204030204"/>
                <a:ea typeface="Calibri" panose="020F0502020204030204"/>
                <a:cs typeface="Calibri" panose="020F0502020204030204"/>
              </a:rPr>
              <a:t> </a:t>
            </a:r>
            <a:r>
              <a:rPr sz="3200" kern="0" spc="-30" dirty="0">
                <a:solidFill>
                  <a:srgbClr val="FFFFFF">
                    <a:alpha val="100000"/>
                  </a:srgbClr>
                </a:solidFill>
                <a:latin typeface="Calibri" panose="020F0502020204030204"/>
                <a:ea typeface="Calibri" panose="020F0502020204030204"/>
                <a:cs typeface="Calibri" panose="020F0502020204030204"/>
              </a:rPr>
              <a:t>";</a:t>
            </a:r>
            <a:endParaRPr lang="en-US" altLang="en-US" sz="3200" dirty="0"/>
          </a:p>
        </p:txBody>
      </p:sp>
      <p:pic>
        <p:nvPicPr>
          <p:cNvPr id="1042" name="picture 1042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rot="21600000">
            <a:off x="5624815" y="4729919"/>
            <a:ext cx="321315" cy="364772"/>
          </a:xfrm>
          <a:prstGeom prst="rect">
            <a:avLst/>
          </a:prstGeom>
        </p:spPr>
      </p:pic>
      <p:sp>
        <p:nvSpPr>
          <p:cNvPr id="1044" name="textbox 1044"/>
          <p:cNvSpPr/>
          <p:nvPr/>
        </p:nvSpPr>
        <p:spPr>
          <a:xfrm>
            <a:off x="4318096" y="4592002"/>
            <a:ext cx="2156460" cy="569594"/>
          </a:xfrm>
          <a:prstGeom prst="rect">
            <a:avLst/>
          </a:prstGeom>
        </p:spPr>
        <p:txBody>
          <a:bodyPr vert="horz" wrap="square" lIns="0" tIns="0" rIns="0" bIns="0"/>
          <a:lstStyle/>
          <a:p>
            <a:pPr algn="l" rtl="0" eaLnBrk="0">
              <a:lnSpc>
                <a:spcPct val="83000"/>
              </a:lnSpc>
            </a:pPr>
            <a:endParaRPr lang="en-US" altLang="en-US" sz="100" dirty="0"/>
          </a:p>
          <a:p>
            <a:pPr algn="r" rtl="0" eaLnBrk="0">
              <a:lnSpc>
                <a:spcPts val="4285"/>
              </a:lnSpc>
            </a:pPr>
            <a:r>
              <a:rPr sz="3200" kern="0" spc="-30" dirty="0">
                <a:solidFill>
                  <a:srgbClr val="FFFFFF">
                    <a:alpha val="100000"/>
                  </a:srgbClr>
                </a:solidFill>
                <a:latin typeface="Calibri" panose="020F0502020204030204"/>
                <a:ea typeface="Calibri" panose="020F0502020204030204"/>
                <a:cs typeface="Calibri" panose="020F0502020204030204"/>
              </a:rPr>
              <a:t>cout&lt;&lt;"\\</a:t>
            </a:r>
            <a:r>
              <a:rPr sz="3200" kern="0" spc="-40" dirty="0">
                <a:solidFill>
                  <a:srgbClr val="FFFFFF">
                    <a:alpha val="100000"/>
                  </a:srgbClr>
                </a:solidFill>
                <a:latin typeface="Calibri" panose="020F0502020204030204"/>
                <a:ea typeface="Calibri" panose="020F0502020204030204"/>
                <a:cs typeface="Calibri" panose="020F0502020204030204"/>
              </a:rPr>
              <a:t>"</a:t>
            </a:r>
            <a:r>
              <a:rPr sz="3200" kern="0" spc="220" dirty="0">
                <a:solidFill>
                  <a:srgbClr val="FFFFFF">
                    <a:alpha val="100000"/>
                  </a:srgbClr>
                </a:solidFill>
                <a:latin typeface="Calibri" panose="020F0502020204030204"/>
                <a:ea typeface="Calibri" panose="020F0502020204030204"/>
                <a:cs typeface="Calibri" panose="020F0502020204030204"/>
              </a:rPr>
              <a:t> </a:t>
            </a:r>
            <a:r>
              <a:rPr sz="3200" kern="0" spc="-40" dirty="0">
                <a:solidFill>
                  <a:srgbClr val="FFFFFF">
                    <a:alpha val="100000"/>
                  </a:srgbClr>
                </a:solidFill>
                <a:latin typeface="Calibri" panose="020F0502020204030204"/>
                <a:ea typeface="Calibri" panose="020F0502020204030204"/>
                <a:cs typeface="Calibri" panose="020F0502020204030204"/>
              </a:rPr>
              <a:t>";</a:t>
            </a:r>
            <a:endParaRPr lang="en-US" altLang="en-US" sz="3200" dirty="0"/>
          </a:p>
        </p:txBody>
      </p:sp>
      <p:pic>
        <p:nvPicPr>
          <p:cNvPr id="1046" name="picture 1046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 rot="21600000">
            <a:off x="5624815" y="3903911"/>
            <a:ext cx="162818" cy="364772"/>
          </a:xfrm>
          <a:prstGeom prst="rect">
            <a:avLst/>
          </a:prstGeom>
        </p:spPr>
      </p:pic>
      <p:sp>
        <p:nvSpPr>
          <p:cNvPr id="1048" name="textbox 1048"/>
          <p:cNvSpPr/>
          <p:nvPr/>
        </p:nvSpPr>
        <p:spPr>
          <a:xfrm>
            <a:off x="4318096" y="3762946"/>
            <a:ext cx="1999614" cy="569594"/>
          </a:xfrm>
          <a:prstGeom prst="rect">
            <a:avLst/>
          </a:prstGeom>
        </p:spPr>
        <p:txBody>
          <a:bodyPr vert="horz" wrap="square" lIns="0" tIns="0" rIns="0" bIns="0"/>
          <a:lstStyle/>
          <a:p>
            <a:pPr algn="l" rtl="0" eaLnBrk="0">
              <a:lnSpc>
                <a:spcPct val="83000"/>
              </a:lnSpc>
            </a:pPr>
            <a:endParaRPr lang="en-US" altLang="en-US" sz="100" dirty="0"/>
          </a:p>
          <a:p>
            <a:pPr algn="r" rtl="0" eaLnBrk="0">
              <a:lnSpc>
                <a:spcPts val="4285"/>
              </a:lnSpc>
            </a:pPr>
            <a:r>
              <a:rPr sz="3200" kern="0" spc="-40" dirty="0">
                <a:solidFill>
                  <a:srgbClr val="FFFFFF">
                    <a:alpha val="100000"/>
                  </a:srgbClr>
                </a:solidFill>
                <a:latin typeface="Calibri" panose="020F0502020204030204"/>
                <a:ea typeface="Calibri" panose="020F0502020204030204"/>
                <a:cs typeface="Calibri" panose="020F0502020204030204"/>
              </a:rPr>
              <a:t>cout&lt;&lt;"\"</a:t>
            </a:r>
            <a:r>
              <a:rPr sz="3200" kern="0" spc="270" dirty="0">
                <a:solidFill>
                  <a:srgbClr val="FFFFFF">
                    <a:alpha val="100000"/>
                  </a:srgbClr>
                </a:solidFill>
                <a:latin typeface="Calibri" panose="020F0502020204030204"/>
                <a:ea typeface="Calibri" panose="020F0502020204030204"/>
                <a:cs typeface="Calibri" panose="020F0502020204030204"/>
              </a:rPr>
              <a:t> </a:t>
            </a:r>
            <a:r>
              <a:rPr sz="3200" kern="0" spc="-40" dirty="0">
                <a:solidFill>
                  <a:srgbClr val="FFFFFF">
                    <a:alpha val="100000"/>
                  </a:srgbClr>
                </a:solidFill>
                <a:latin typeface="Calibri" panose="020F0502020204030204"/>
                <a:ea typeface="Calibri" panose="020F0502020204030204"/>
                <a:cs typeface="Calibri" panose="020F0502020204030204"/>
              </a:rPr>
              <a:t>";</a:t>
            </a:r>
            <a:endParaRPr lang="en-US" altLang="en-US" sz="3200" dirty="0"/>
          </a:p>
        </p:txBody>
      </p:sp>
      <p:sp>
        <p:nvSpPr>
          <p:cNvPr id="1050" name="textbox 1050"/>
          <p:cNvSpPr/>
          <p:nvPr/>
        </p:nvSpPr>
        <p:spPr>
          <a:xfrm>
            <a:off x="1005471" y="1745669"/>
            <a:ext cx="1839595" cy="518159"/>
          </a:xfrm>
          <a:prstGeom prst="rect">
            <a:avLst/>
          </a:prstGeom>
          <a:solidFill>
            <a:srgbClr val="595959"/>
          </a:solidFill>
        </p:spPr>
        <p:txBody>
          <a:bodyPr vert="horz" wrap="square" lIns="0" tIns="0" rIns="0" bIns="0"/>
          <a:lstStyle/>
          <a:p>
            <a:pPr algn="l" rtl="0" eaLnBrk="0">
              <a:lnSpc>
                <a:spcPct val="104000"/>
              </a:lnSpc>
            </a:pPr>
            <a:endParaRPr lang="en-US" altLang="en-US" sz="600" dirty="0"/>
          </a:p>
          <a:p>
            <a:pPr marL="174625" algn="l" rtl="0" eaLnBrk="0">
              <a:lnSpc>
                <a:spcPct val="91000"/>
              </a:lnSpc>
              <a:spcBef>
                <a:spcPts val="5"/>
              </a:spcBef>
            </a:pPr>
            <a:r>
              <a:rPr sz="2400" kern="0" spc="-30" dirty="0">
                <a:solidFill>
                  <a:srgbClr val="FFFFFF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模</a:t>
            </a:r>
            <a:r>
              <a:rPr sz="2400" kern="0" spc="110" dirty="0">
                <a:solidFill>
                  <a:srgbClr val="FFFFFF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</a:t>
            </a:r>
            <a:r>
              <a:rPr sz="2400" kern="0" spc="-30" dirty="0">
                <a:solidFill>
                  <a:srgbClr val="FFFFFF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拟</a:t>
            </a:r>
            <a:r>
              <a:rPr sz="2400" kern="0" spc="100" dirty="0">
                <a:solidFill>
                  <a:srgbClr val="FFFFFF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</a:t>
            </a:r>
            <a:r>
              <a:rPr sz="2400" kern="0" spc="-30" dirty="0">
                <a:solidFill>
                  <a:srgbClr val="FFFFFF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练</a:t>
            </a:r>
            <a:r>
              <a:rPr sz="2400" kern="0" spc="200" dirty="0">
                <a:solidFill>
                  <a:srgbClr val="FFFFFF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</a:t>
            </a:r>
            <a:r>
              <a:rPr sz="2400" kern="0" spc="-30" dirty="0">
                <a:solidFill>
                  <a:srgbClr val="FFFFFF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习</a:t>
            </a:r>
            <a:endParaRPr lang="en-US" altLang="en-US" sz="2400" dirty="0"/>
          </a:p>
        </p:txBody>
      </p:sp>
      <p:pic>
        <p:nvPicPr>
          <p:cNvPr id="1052" name="picture 1052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 rot="21600000">
            <a:off x="5463272" y="3032183"/>
            <a:ext cx="162818" cy="364772"/>
          </a:xfrm>
          <a:prstGeom prst="rect">
            <a:avLst/>
          </a:prstGeom>
        </p:spPr>
      </p:pic>
      <p:sp>
        <p:nvSpPr>
          <p:cNvPr id="1054" name="textbox 1054"/>
          <p:cNvSpPr/>
          <p:nvPr/>
        </p:nvSpPr>
        <p:spPr>
          <a:xfrm>
            <a:off x="4318096" y="2891218"/>
            <a:ext cx="1580514" cy="569594"/>
          </a:xfrm>
          <a:prstGeom prst="rect">
            <a:avLst/>
          </a:prstGeom>
        </p:spPr>
        <p:txBody>
          <a:bodyPr vert="horz" wrap="square" lIns="0" tIns="0" rIns="0" bIns="0"/>
          <a:lstStyle/>
          <a:p>
            <a:pPr algn="l" rtl="0" eaLnBrk="0">
              <a:lnSpc>
                <a:spcPct val="83000"/>
              </a:lnSpc>
            </a:pPr>
            <a:endParaRPr lang="en-US" altLang="en-US" sz="100" dirty="0"/>
          </a:p>
          <a:p>
            <a:pPr algn="r" rtl="0" eaLnBrk="0">
              <a:lnSpc>
                <a:spcPts val="4285"/>
              </a:lnSpc>
            </a:pPr>
            <a:r>
              <a:rPr sz="3200" kern="0" spc="-20" dirty="0">
                <a:solidFill>
                  <a:srgbClr val="FFFFFF">
                    <a:alpha val="100000"/>
                  </a:srgbClr>
                </a:solidFill>
                <a:latin typeface="Calibri" panose="020F0502020204030204"/>
                <a:ea typeface="Calibri" panose="020F0502020204030204"/>
                <a:cs typeface="Calibri" panose="020F0502020204030204"/>
              </a:rPr>
              <a:t>cout&lt;&lt;\";</a:t>
            </a:r>
            <a:endParaRPr lang="en-US" altLang="en-US" sz="3200" dirty="0"/>
          </a:p>
        </p:txBody>
      </p:sp>
      <p:sp>
        <p:nvSpPr>
          <p:cNvPr id="5" name="文本框 4">
            <a:extLst>
              <a:ext uri="{FF2B5EF4-FFF2-40B4-BE49-F238E27FC236}">
                <a16:creationId xmlns:a16="http://schemas.microsoft.com/office/drawing/2014/main" id="{AA7E71E9-5A4B-B310-CEF7-AA585238A91F}"/>
              </a:ext>
            </a:extLst>
          </p:cNvPr>
          <p:cNvSpPr txBox="1"/>
          <p:nvPr/>
        </p:nvSpPr>
        <p:spPr>
          <a:xfrm>
            <a:off x="4628397" y="1740608"/>
            <a:ext cx="4495800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zh-CN" altLang="en-US" sz="2800" dirty="0">
                <a:latin typeface="+mj-ea"/>
                <a:ea typeface="+mj-ea"/>
              </a:rPr>
              <a:t>哪一个可以正确地输出 </a:t>
            </a:r>
            <a:r>
              <a:rPr lang="en-US" altLang="zh-CN" sz="2800" b="1" dirty="0">
                <a:solidFill>
                  <a:srgbClr val="FF0000"/>
                </a:solidFill>
                <a:latin typeface="+mj-ea"/>
                <a:ea typeface="+mj-ea"/>
              </a:rPr>
              <a:t>\"</a:t>
            </a:r>
          </a:p>
        </p:txBody>
      </p:sp>
      <p:sp>
        <p:nvSpPr>
          <p:cNvPr id="18" name="object 3">
            <a:extLst>
              <a:ext uri="{FF2B5EF4-FFF2-40B4-BE49-F238E27FC236}">
                <a16:creationId xmlns:a16="http://schemas.microsoft.com/office/drawing/2014/main" id="{EE5FD3EA-8EDC-64E6-CC24-BC955931767B}"/>
              </a:ext>
            </a:extLst>
          </p:cNvPr>
          <p:cNvSpPr txBox="1">
            <a:spLocks/>
          </p:cNvSpPr>
          <p:nvPr/>
        </p:nvSpPr>
        <p:spPr>
          <a:xfrm>
            <a:off x="2097151" y="803529"/>
            <a:ext cx="1699260" cy="350737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1600" b="0" i="0" kern="1200">
                <a:solidFill>
                  <a:srgbClr val="BFBFBF"/>
                </a:solidFill>
                <a:latin typeface="宋体"/>
                <a:ea typeface="+mj-ea"/>
                <a:cs typeface="宋体"/>
              </a:defRPr>
            </a:lvl1pPr>
          </a:lstStyle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lang="zh-CN" altLang="en-US" sz="2200" b="1" spc="-5" dirty="0">
                <a:solidFill>
                  <a:srgbClr val="FFFFFF"/>
                </a:solidFill>
                <a:latin typeface="微软雅黑"/>
                <a:cs typeface="微软雅黑"/>
              </a:rPr>
              <a:t>转义符</a:t>
            </a:r>
            <a:endParaRPr lang="zh-CN" altLang="en-US" sz="2200" dirty="0">
              <a:latin typeface="微软雅黑"/>
              <a:cs typeface="微软雅黑"/>
            </a:endParaRPr>
          </a:p>
        </p:txBody>
      </p:sp>
    </p:spTree>
    <p:extLst>
      <p:ext uri="{BB962C8B-B14F-4D97-AF65-F5344CB8AC3E}">
        <p14:creationId xmlns:p14="http://schemas.microsoft.com/office/powerpoint/2010/main" val="235569286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C909B72-8205-EF0F-6D70-A97E08D0D70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textbox 1026">
            <a:extLst>
              <a:ext uri="{FF2B5EF4-FFF2-40B4-BE49-F238E27FC236}">
                <a16:creationId xmlns:a16="http://schemas.microsoft.com/office/drawing/2014/main" id="{95EF4637-32C6-AFD3-9847-0B74D18741E4}"/>
              </a:ext>
            </a:extLst>
          </p:cNvPr>
          <p:cNvSpPr/>
          <p:nvPr/>
        </p:nvSpPr>
        <p:spPr>
          <a:xfrm>
            <a:off x="3974257" y="1675294"/>
            <a:ext cx="4911090" cy="659130"/>
          </a:xfrm>
          <a:prstGeom prst="rect">
            <a:avLst/>
          </a:prstGeom>
        </p:spPr>
        <p:txBody>
          <a:bodyPr vert="horz" wrap="square" lIns="0" tIns="0" rIns="0" bIns="0"/>
          <a:lstStyle/>
          <a:p>
            <a:pPr algn="r" rtl="0" eaLnBrk="0">
              <a:lnSpc>
                <a:spcPts val="3345"/>
              </a:lnSpc>
              <a:spcBef>
                <a:spcPts val="0"/>
              </a:spcBef>
            </a:pPr>
            <a:endParaRPr lang="en-US" altLang="en-US" sz="2500" b="1" dirty="0"/>
          </a:p>
        </p:txBody>
      </p:sp>
      <p:pic>
        <p:nvPicPr>
          <p:cNvPr id="1028" name="picture 1028">
            <a:extLst>
              <a:ext uri="{FF2B5EF4-FFF2-40B4-BE49-F238E27FC236}">
                <a16:creationId xmlns:a16="http://schemas.microsoft.com/office/drawing/2014/main" id="{74C8D600-8281-9FA6-11E7-082B6493C75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21600000">
            <a:off x="3593047" y="1697720"/>
            <a:ext cx="662669" cy="633510"/>
          </a:xfrm>
          <a:prstGeom prst="rect">
            <a:avLst/>
          </a:prstGeom>
        </p:spPr>
      </p:pic>
      <p:sp>
        <p:nvSpPr>
          <p:cNvPr id="1030" name="rect">
            <a:extLst>
              <a:ext uri="{FF2B5EF4-FFF2-40B4-BE49-F238E27FC236}">
                <a16:creationId xmlns:a16="http://schemas.microsoft.com/office/drawing/2014/main" id="{87B37932-FB1E-DAFD-3CF7-0AC08856608D}"/>
              </a:ext>
            </a:extLst>
          </p:cNvPr>
          <p:cNvSpPr/>
          <p:nvPr/>
        </p:nvSpPr>
        <p:spPr>
          <a:xfrm>
            <a:off x="4267200" y="2895600"/>
            <a:ext cx="3974097" cy="584772"/>
          </a:xfrm>
          <a:prstGeom prst="rect">
            <a:avLst/>
          </a:prstGeom>
          <a:solidFill>
            <a:srgbClr val="A76F8A">
              <a:alpha val="100000"/>
            </a:srgbClr>
          </a:solidFill>
          <a:ln cap="flat">
            <a:noFill/>
            <a:prstDash val="solid"/>
            <a:miter lim="0"/>
          </a:ln>
        </p:spPr>
        <p:txBody>
          <a:bodyPr rtlCol="0"/>
          <a:lstStyle/>
          <a:p>
            <a:pPr algn="ctr"/>
            <a:endParaRPr lang="zh-CN" altLang="en-US"/>
          </a:p>
        </p:txBody>
      </p:sp>
      <p:sp>
        <p:nvSpPr>
          <p:cNvPr id="1032" name="rect">
            <a:extLst>
              <a:ext uri="{FF2B5EF4-FFF2-40B4-BE49-F238E27FC236}">
                <a16:creationId xmlns:a16="http://schemas.microsoft.com/office/drawing/2014/main" id="{EA43B8AB-1FB3-2203-5F72-DA904F8EF191}"/>
              </a:ext>
            </a:extLst>
          </p:cNvPr>
          <p:cNvSpPr/>
          <p:nvPr/>
        </p:nvSpPr>
        <p:spPr>
          <a:xfrm>
            <a:off x="4267198" y="5420550"/>
            <a:ext cx="3974099" cy="584771"/>
          </a:xfrm>
          <a:prstGeom prst="rect">
            <a:avLst/>
          </a:prstGeom>
          <a:solidFill>
            <a:srgbClr val="A9D18E">
              <a:alpha val="100000"/>
            </a:srgbClr>
          </a:solidFill>
          <a:ln cap="flat">
            <a:noFill/>
            <a:prstDash val="solid"/>
            <a:miter lim="0"/>
          </a:ln>
        </p:spPr>
        <p:txBody>
          <a:bodyPr rtlCol="0"/>
          <a:lstStyle/>
          <a:p>
            <a:pPr algn="ctr"/>
            <a:endParaRPr lang="zh-CN" altLang="en-US"/>
          </a:p>
        </p:txBody>
      </p:sp>
      <p:sp>
        <p:nvSpPr>
          <p:cNvPr id="1034" name="rect">
            <a:extLst>
              <a:ext uri="{FF2B5EF4-FFF2-40B4-BE49-F238E27FC236}">
                <a16:creationId xmlns:a16="http://schemas.microsoft.com/office/drawing/2014/main" id="{F9D23816-7A9F-D3CC-EE47-362794B4447E}"/>
              </a:ext>
            </a:extLst>
          </p:cNvPr>
          <p:cNvSpPr/>
          <p:nvPr/>
        </p:nvSpPr>
        <p:spPr>
          <a:xfrm>
            <a:off x="4267200" y="4593856"/>
            <a:ext cx="3974098" cy="584771"/>
          </a:xfrm>
          <a:prstGeom prst="rect">
            <a:avLst/>
          </a:prstGeom>
          <a:solidFill>
            <a:srgbClr val="9DC3E6">
              <a:alpha val="100000"/>
            </a:srgbClr>
          </a:solidFill>
          <a:ln cap="flat">
            <a:noFill/>
            <a:prstDash val="solid"/>
            <a:miter lim="0"/>
          </a:ln>
        </p:spPr>
        <p:txBody>
          <a:bodyPr rtlCol="0"/>
          <a:lstStyle/>
          <a:p>
            <a:pPr algn="ctr"/>
            <a:endParaRPr lang="zh-CN" altLang="en-US"/>
          </a:p>
        </p:txBody>
      </p:sp>
      <p:sp>
        <p:nvSpPr>
          <p:cNvPr id="1036" name="rect">
            <a:extLst>
              <a:ext uri="{FF2B5EF4-FFF2-40B4-BE49-F238E27FC236}">
                <a16:creationId xmlns:a16="http://schemas.microsoft.com/office/drawing/2014/main" id="{5EA917D4-4EB1-DECD-5809-113646530915}"/>
              </a:ext>
            </a:extLst>
          </p:cNvPr>
          <p:cNvSpPr/>
          <p:nvPr/>
        </p:nvSpPr>
        <p:spPr>
          <a:xfrm>
            <a:off x="4267200" y="3767176"/>
            <a:ext cx="3974097" cy="584771"/>
          </a:xfrm>
          <a:prstGeom prst="rect">
            <a:avLst/>
          </a:prstGeom>
          <a:solidFill>
            <a:srgbClr val="F4B183">
              <a:alpha val="100000"/>
            </a:srgbClr>
          </a:solidFill>
          <a:ln cap="flat">
            <a:noFill/>
            <a:prstDash val="solid"/>
            <a:miter lim="0"/>
          </a:ln>
        </p:spPr>
        <p:txBody>
          <a:bodyPr rtlCol="0"/>
          <a:lstStyle/>
          <a:p>
            <a:pPr algn="ctr"/>
            <a:endParaRPr lang="zh-CN" altLang="en-US"/>
          </a:p>
        </p:txBody>
      </p:sp>
      <p:pic>
        <p:nvPicPr>
          <p:cNvPr id="1038" name="picture 1038">
            <a:extLst>
              <a:ext uri="{FF2B5EF4-FFF2-40B4-BE49-F238E27FC236}">
                <a16:creationId xmlns:a16="http://schemas.microsoft.com/office/drawing/2014/main" id="{E8AE04BA-2276-BB8E-AA54-5182AF83E10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21600000">
            <a:off x="5624814" y="5555927"/>
            <a:ext cx="476763" cy="364772"/>
          </a:xfrm>
          <a:prstGeom prst="rect">
            <a:avLst/>
          </a:prstGeom>
        </p:spPr>
      </p:pic>
      <p:sp>
        <p:nvSpPr>
          <p:cNvPr id="1040" name="textbox 1040">
            <a:extLst>
              <a:ext uri="{FF2B5EF4-FFF2-40B4-BE49-F238E27FC236}">
                <a16:creationId xmlns:a16="http://schemas.microsoft.com/office/drawing/2014/main" id="{13472301-C5E4-6FF9-6E79-B033CC1729CE}"/>
              </a:ext>
            </a:extLst>
          </p:cNvPr>
          <p:cNvSpPr/>
          <p:nvPr/>
        </p:nvSpPr>
        <p:spPr>
          <a:xfrm>
            <a:off x="4318094" y="5418010"/>
            <a:ext cx="2313939" cy="569594"/>
          </a:xfrm>
          <a:prstGeom prst="rect">
            <a:avLst/>
          </a:prstGeom>
        </p:spPr>
        <p:txBody>
          <a:bodyPr vert="horz" wrap="square" lIns="0" tIns="0" rIns="0" bIns="0"/>
          <a:lstStyle/>
          <a:p>
            <a:pPr algn="l" rtl="0" eaLnBrk="0">
              <a:lnSpc>
                <a:spcPct val="83000"/>
              </a:lnSpc>
            </a:pPr>
            <a:endParaRPr lang="en-US" altLang="en-US" sz="100" dirty="0"/>
          </a:p>
          <a:p>
            <a:pPr algn="r" rtl="0" eaLnBrk="0">
              <a:lnSpc>
                <a:spcPts val="4285"/>
              </a:lnSpc>
            </a:pPr>
            <a:r>
              <a:rPr sz="3200" kern="0" spc="-30" dirty="0">
                <a:solidFill>
                  <a:srgbClr val="FFFFFF">
                    <a:alpha val="100000"/>
                  </a:srgbClr>
                </a:solidFill>
                <a:latin typeface="Calibri" panose="020F0502020204030204"/>
                <a:ea typeface="Calibri" panose="020F0502020204030204"/>
                <a:cs typeface="Calibri" panose="020F0502020204030204"/>
              </a:rPr>
              <a:t>cout&lt;&lt;"\\\"</a:t>
            </a:r>
            <a:r>
              <a:rPr sz="3200" kern="0" spc="220" dirty="0">
                <a:solidFill>
                  <a:srgbClr val="FFFFFF">
                    <a:alpha val="100000"/>
                  </a:srgbClr>
                </a:solidFill>
                <a:latin typeface="Calibri" panose="020F0502020204030204"/>
                <a:ea typeface="Calibri" panose="020F0502020204030204"/>
                <a:cs typeface="Calibri" panose="020F0502020204030204"/>
              </a:rPr>
              <a:t> </a:t>
            </a:r>
            <a:r>
              <a:rPr sz="3200" kern="0" spc="-30" dirty="0">
                <a:solidFill>
                  <a:srgbClr val="FFFFFF">
                    <a:alpha val="100000"/>
                  </a:srgbClr>
                </a:solidFill>
                <a:latin typeface="Calibri" panose="020F0502020204030204"/>
                <a:ea typeface="Calibri" panose="020F0502020204030204"/>
                <a:cs typeface="Calibri" panose="020F0502020204030204"/>
              </a:rPr>
              <a:t>";</a:t>
            </a:r>
            <a:endParaRPr lang="en-US" altLang="en-US" sz="3200" dirty="0"/>
          </a:p>
        </p:txBody>
      </p:sp>
      <p:pic>
        <p:nvPicPr>
          <p:cNvPr id="1042" name="picture 1042">
            <a:extLst>
              <a:ext uri="{FF2B5EF4-FFF2-40B4-BE49-F238E27FC236}">
                <a16:creationId xmlns:a16="http://schemas.microsoft.com/office/drawing/2014/main" id="{AE866D9D-B874-D3BD-4A63-88803A4B3B1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rot="21600000">
            <a:off x="5624815" y="4729919"/>
            <a:ext cx="321315" cy="364772"/>
          </a:xfrm>
          <a:prstGeom prst="rect">
            <a:avLst/>
          </a:prstGeom>
        </p:spPr>
      </p:pic>
      <p:sp>
        <p:nvSpPr>
          <p:cNvPr id="1044" name="textbox 1044">
            <a:extLst>
              <a:ext uri="{FF2B5EF4-FFF2-40B4-BE49-F238E27FC236}">
                <a16:creationId xmlns:a16="http://schemas.microsoft.com/office/drawing/2014/main" id="{C9EA3460-4B59-4235-0EA1-054348293280}"/>
              </a:ext>
            </a:extLst>
          </p:cNvPr>
          <p:cNvSpPr/>
          <p:nvPr/>
        </p:nvSpPr>
        <p:spPr>
          <a:xfrm>
            <a:off x="4318096" y="4592002"/>
            <a:ext cx="2156460" cy="569594"/>
          </a:xfrm>
          <a:prstGeom prst="rect">
            <a:avLst/>
          </a:prstGeom>
        </p:spPr>
        <p:txBody>
          <a:bodyPr vert="horz" wrap="square" lIns="0" tIns="0" rIns="0" bIns="0"/>
          <a:lstStyle/>
          <a:p>
            <a:pPr algn="l" rtl="0" eaLnBrk="0">
              <a:lnSpc>
                <a:spcPct val="83000"/>
              </a:lnSpc>
            </a:pPr>
            <a:endParaRPr lang="en-US" altLang="en-US" sz="100" dirty="0"/>
          </a:p>
          <a:p>
            <a:pPr algn="r" rtl="0" eaLnBrk="0">
              <a:lnSpc>
                <a:spcPts val="4285"/>
              </a:lnSpc>
            </a:pPr>
            <a:r>
              <a:rPr sz="3200" kern="0" spc="-30" dirty="0">
                <a:solidFill>
                  <a:srgbClr val="FFFFFF">
                    <a:alpha val="100000"/>
                  </a:srgbClr>
                </a:solidFill>
                <a:latin typeface="Calibri" panose="020F0502020204030204"/>
                <a:ea typeface="Calibri" panose="020F0502020204030204"/>
                <a:cs typeface="Calibri" panose="020F0502020204030204"/>
              </a:rPr>
              <a:t>cout&lt;&lt;"\\</a:t>
            </a:r>
            <a:r>
              <a:rPr sz="3200" kern="0" spc="-40" dirty="0">
                <a:solidFill>
                  <a:srgbClr val="FFFFFF">
                    <a:alpha val="100000"/>
                  </a:srgbClr>
                </a:solidFill>
                <a:latin typeface="Calibri" panose="020F0502020204030204"/>
                <a:ea typeface="Calibri" panose="020F0502020204030204"/>
                <a:cs typeface="Calibri" panose="020F0502020204030204"/>
              </a:rPr>
              <a:t>"</a:t>
            </a:r>
            <a:r>
              <a:rPr sz="3200" kern="0" spc="220" dirty="0">
                <a:solidFill>
                  <a:srgbClr val="FFFFFF">
                    <a:alpha val="100000"/>
                  </a:srgbClr>
                </a:solidFill>
                <a:latin typeface="Calibri" panose="020F0502020204030204"/>
                <a:ea typeface="Calibri" panose="020F0502020204030204"/>
                <a:cs typeface="Calibri" panose="020F0502020204030204"/>
              </a:rPr>
              <a:t> </a:t>
            </a:r>
            <a:r>
              <a:rPr sz="3200" kern="0" spc="-40" dirty="0">
                <a:solidFill>
                  <a:srgbClr val="FFFFFF">
                    <a:alpha val="100000"/>
                  </a:srgbClr>
                </a:solidFill>
                <a:latin typeface="Calibri" panose="020F0502020204030204"/>
                <a:ea typeface="Calibri" panose="020F0502020204030204"/>
                <a:cs typeface="Calibri" panose="020F0502020204030204"/>
              </a:rPr>
              <a:t>";</a:t>
            </a:r>
            <a:endParaRPr lang="en-US" altLang="en-US" sz="3200" dirty="0"/>
          </a:p>
        </p:txBody>
      </p:sp>
      <p:pic>
        <p:nvPicPr>
          <p:cNvPr id="1046" name="picture 1046">
            <a:extLst>
              <a:ext uri="{FF2B5EF4-FFF2-40B4-BE49-F238E27FC236}">
                <a16:creationId xmlns:a16="http://schemas.microsoft.com/office/drawing/2014/main" id="{874B705C-BE8E-4A97-B82A-D79F8921DB22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 rot="21600000">
            <a:off x="5624815" y="3903911"/>
            <a:ext cx="162818" cy="364772"/>
          </a:xfrm>
          <a:prstGeom prst="rect">
            <a:avLst/>
          </a:prstGeom>
        </p:spPr>
      </p:pic>
      <p:sp>
        <p:nvSpPr>
          <p:cNvPr id="1048" name="textbox 1048">
            <a:extLst>
              <a:ext uri="{FF2B5EF4-FFF2-40B4-BE49-F238E27FC236}">
                <a16:creationId xmlns:a16="http://schemas.microsoft.com/office/drawing/2014/main" id="{BBD20500-95D6-3FC9-92D7-B36137A48C86}"/>
              </a:ext>
            </a:extLst>
          </p:cNvPr>
          <p:cNvSpPr/>
          <p:nvPr/>
        </p:nvSpPr>
        <p:spPr>
          <a:xfrm>
            <a:off x="4318096" y="3762946"/>
            <a:ext cx="1999614" cy="569594"/>
          </a:xfrm>
          <a:prstGeom prst="rect">
            <a:avLst/>
          </a:prstGeom>
        </p:spPr>
        <p:txBody>
          <a:bodyPr vert="horz" wrap="square" lIns="0" tIns="0" rIns="0" bIns="0"/>
          <a:lstStyle/>
          <a:p>
            <a:pPr algn="l" rtl="0" eaLnBrk="0">
              <a:lnSpc>
                <a:spcPct val="83000"/>
              </a:lnSpc>
            </a:pPr>
            <a:endParaRPr lang="en-US" altLang="en-US" sz="100" dirty="0"/>
          </a:p>
          <a:p>
            <a:pPr algn="r" rtl="0" eaLnBrk="0">
              <a:lnSpc>
                <a:spcPts val="4285"/>
              </a:lnSpc>
            </a:pPr>
            <a:r>
              <a:rPr sz="3200" kern="0" spc="-40" dirty="0">
                <a:solidFill>
                  <a:srgbClr val="FFFFFF">
                    <a:alpha val="100000"/>
                  </a:srgbClr>
                </a:solidFill>
                <a:latin typeface="Calibri" panose="020F0502020204030204"/>
                <a:ea typeface="Calibri" panose="020F0502020204030204"/>
                <a:cs typeface="Calibri" panose="020F0502020204030204"/>
              </a:rPr>
              <a:t>cout&lt;&lt;"\"</a:t>
            </a:r>
            <a:r>
              <a:rPr sz="3200" kern="0" spc="270" dirty="0">
                <a:solidFill>
                  <a:srgbClr val="FFFFFF">
                    <a:alpha val="100000"/>
                  </a:srgbClr>
                </a:solidFill>
                <a:latin typeface="Calibri" panose="020F0502020204030204"/>
                <a:ea typeface="Calibri" panose="020F0502020204030204"/>
                <a:cs typeface="Calibri" panose="020F0502020204030204"/>
              </a:rPr>
              <a:t> </a:t>
            </a:r>
            <a:r>
              <a:rPr sz="3200" kern="0" spc="-40" dirty="0">
                <a:solidFill>
                  <a:srgbClr val="FFFFFF">
                    <a:alpha val="100000"/>
                  </a:srgbClr>
                </a:solidFill>
                <a:latin typeface="Calibri" panose="020F0502020204030204"/>
                <a:ea typeface="Calibri" panose="020F0502020204030204"/>
                <a:cs typeface="Calibri" panose="020F0502020204030204"/>
              </a:rPr>
              <a:t>";</a:t>
            </a:r>
            <a:endParaRPr lang="en-US" altLang="en-US" sz="3200" dirty="0"/>
          </a:p>
        </p:txBody>
      </p:sp>
      <p:sp>
        <p:nvSpPr>
          <p:cNvPr id="1050" name="textbox 1050">
            <a:extLst>
              <a:ext uri="{FF2B5EF4-FFF2-40B4-BE49-F238E27FC236}">
                <a16:creationId xmlns:a16="http://schemas.microsoft.com/office/drawing/2014/main" id="{14B92E77-87E5-692D-F5AC-6B2322B30972}"/>
              </a:ext>
            </a:extLst>
          </p:cNvPr>
          <p:cNvSpPr/>
          <p:nvPr/>
        </p:nvSpPr>
        <p:spPr>
          <a:xfrm>
            <a:off x="1005471" y="1745669"/>
            <a:ext cx="1839595" cy="518159"/>
          </a:xfrm>
          <a:prstGeom prst="rect">
            <a:avLst/>
          </a:prstGeom>
          <a:solidFill>
            <a:srgbClr val="595959"/>
          </a:solidFill>
        </p:spPr>
        <p:txBody>
          <a:bodyPr vert="horz" wrap="square" lIns="0" tIns="0" rIns="0" bIns="0"/>
          <a:lstStyle/>
          <a:p>
            <a:pPr algn="l" rtl="0" eaLnBrk="0">
              <a:lnSpc>
                <a:spcPct val="104000"/>
              </a:lnSpc>
            </a:pPr>
            <a:endParaRPr lang="en-US" altLang="en-US" sz="600" dirty="0"/>
          </a:p>
          <a:p>
            <a:pPr marL="174625" algn="l" rtl="0" eaLnBrk="0">
              <a:lnSpc>
                <a:spcPct val="91000"/>
              </a:lnSpc>
              <a:spcBef>
                <a:spcPts val="5"/>
              </a:spcBef>
            </a:pPr>
            <a:r>
              <a:rPr sz="2400" kern="0" spc="-30" dirty="0">
                <a:solidFill>
                  <a:srgbClr val="FFFFFF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模</a:t>
            </a:r>
            <a:r>
              <a:rPr sz="2400" kern="0" spc="110" dirty="0">
                <a:solidFill>
                  <a:srgbClr val="FFFFFF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</a:t>
            </a:r>
            <a:r>
              <a:rPr sz="2400" kern="0" spc="-30" dirty="0">
                <a:solidFill>
                  <a:srgbClr val="FFFFFF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拟</a:t>
            </a:r>
            <a:r>
              <a:rPr sz="2400" kern="0" spc="100" dirty="0">
                <a:solidFill>
                  <a:srgbClr val="FFFFFF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</a:t>
            </a:r>
            <a:r>
              <a:rPr sz="2400" kern="0" spc="-30" dirty="0">
                <a:solidFill>
                  <a:srgbClr val="FFFFFF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练</a:t>
            </a:r>
            <a:r>
              <a:rPr sz="2400" kern="0" spc="200" dirty="0">
                <a:solidFill>
                  <a:srgbClr val="FFFFFF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</a:t>
            </a:r>
            <a:r>
              <a:rPr sz="2400" kern="0" spc="-30" dirty="0">
                <a:solidFill>
                  <a:srgbClr val="FFFFFF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习</a:t>
            </a:r>
            <a:endParaRPr lang="en-US" altLang="en-US" sz="2400" dirty="0"/>
          </a:p>
        </p:txBody>
      </p:sp>
      <p:pic>
        <p:nvPicPr>
          <p:cNvPr id="1052" name="picture 1052">
            <a:extLst>
              <a:ext uri="{FF2B5EF4-FFF2-40B4-BE49-F238E27FC236}">
                <a16:creationId xmlns:a16="http://schemas.microsoft.com/office/drawing/2014/main" id="{BAB68A5E-C418-50E7-4898-B34305F20892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 rot="21600000">
            <a:off x="5463272" y="3032183"/>
            <a:ext cx="162818" cy="364772"/>
          </a:xfrm>
          <a:prstGeom prst="rect">
            <a:avLst/>
          </a:prstGeom>
        </p:spPr>
      </p:pic>
      <p:sp>
        <p:nvSpPr>
          <p:cNvPr id="1054" name="textbox 1054">
            <a:extLst>
              <a:ext uri="{FF2B5EF4-FFF2-40B4-BE49-F238E27FC236}">
                <a16:creationId xmlns:a16="http://schemas.microsoft.com/office/drawing/2014/main" id="{1ED48B51-C7DC-E376-62B5-FD955817A2C1}"/>
              </a:ext>
            </a:extLst>
          </p:cNvPr>
          <p:cNvSpPr/>
          <p:nvPr/>
        </p:nvSpPr>
        <p:spPr>
          <a:xfrm>
            <a:off x="4318096" y="2891218"/>
            <a:ext cx="1580514" cy="569594"/>
          </a:xfrm>
          <a:prstGeom prst="rect">
            <a:avLst/>
          </a:prstGeom>
        </p:spPr>
        <p:txBody>
          <a:bodyPr vert="horz" wrap="square" lIns="0" tIns="0" rIns="0" bIns="0"/>
          <a:lstStyle/>
          <a:p>
            <a:pPr algn="l" rtl="0" eaLnBrk="0">
              <a:lnSpc>
                <a:spcPct val="83000"/>
              </a:lnSpc>
            </a:pPr>
            <a:endParaRPr lang="en-US" altLang="en-US" sz="100" dirty="0"/>
          </a:p>
          <a:p>
            <a:pPr algn="r" rtl="0" eaLnBrk="0">
              <a:lnSpc>
                <a:spcPts val="4285"/>
              </a:lnSpc>
            </a:pPr>
            <a:r>
              <a:rPr sz="3200" kern="0" spc="-20" dirty="0">
                <a:solidFill>
                  <a:srgbClr val="FFFFFF">
                    <a:alpha val="100000"/>
                  </a:srgbClr>
                </a:solidFill>
                <a:latin typeface="Calibri" panose="020F0502020204030204"/>
                <a:ea typeface="Calibri" panose="020F0502020204030204"/>
                <a:cs typeface="Calibri" panose="020F0502020204030204"/>
              </a:rPr>
              <a:t>cout&lt;&lt;\";</a:t>
            </a:r>
            <a:endParaRPr lang="en-US" altLang="en-US" sz="3200" dirty="0"/>
          </a:p>
        </p:txBody>
      </p:sp>
      <p:sp>
        <p:nvSpPr>
          <p:cNvPr id="5" name="文本框 4">
            <a:extLst>
              <a:ext uri="{FF2B5EF4-FFF2-40B4-BE49-F238E27FC236}">
                <a16:creationId xmlns:a16="http://schemas.microsoft.com/office/drawing/2014/main" id="{09BA7E76-E22D-F249-BFF2-5EFF2312B840}"/>
              </a:ext>
            </a:extLst>
          </p:cNvPr>
          <p:cNvSpPr txBox="1"/>
          <p:nvPr/>
        </p:nvSpPr>
        <p:spPr>
          <a:xfrm>
            <a:off x="4628397" y="1740608"/>
            <a:ext cx="4495800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zh-CN" altLang="en-US" sz="2800" dirty="0">
                <a:latin typeface="+mj-ea"/>
                <a:ea typeface="+mj-ea"/>
              </a:rPr>
              <a:t>哪一个可以正确地输出 </a:t>
            </a:r>
            <a:r>
              <a:rPr lang="en-US" altLang="zh-CN" sz="2800" b="1" dirty="0">
                <a:solidFill>
                  <a:srgbClr val="FF0000"/>
                </a:solidFill>
                <a:latin typeface="+mj-ea"/>
                <a:ea typeface="+mj-ea"/>
              </a:rPr>
              <a:t>\"</a:t>
            </a:r>
          </a:p>
        </p:txBody>
      </p:sp>
      <p:pic>
        <p:nvPicPr>
          <p:cNvPr id="2" name="picture 898">
            <a:extLst>
              <a:ext uri="{FF2B5EF4-FFF2-40B4-BE49-F238E27FC236}">
                <a16:creationId xmlns:a16="http://schemas.microsoft.com/office/drawing/2014/main" id="{DB3AF7AA-FF3B-3151-447E-BF818D533521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 rot="21600000">
            <a:off x="3593047" y="5446455"/>
            <a:ext cx="525195" cy="532959"/>
          </a:xfrm>
          <a:prstGeom prst="rect">
            <a:avLst/>
          </a:prstGeom>
        </p:spPr>
      </p:pic>
      <p:sp>
        <p:nvSpPr>
          <p:cNvPr id="19" name="object 3">
            <a:extLst>
              <a:ext uri="{FF2B5EF4-FFF2-40B4-BE49-F238E27FC236}">
                <a16:creationId xmlns:a16="http://schemas.microsoft.com/office/drawing/2014/main" id="{EE5FD3EA-8EDC-64E6-CC24-BC955931767B}"/>
              </a:ext>
            </a:extLst>
          </p:cNvPr>
          <p:cNvSpPr txBox="1">
            <a:spLocks/>
          </p:cNvSpPr>
          <p:nvPr/>
        </p:nvSpPr>
        <p:spPr>
          <a:xfrm>
            <a:off x="2097151" y="803529"/>
            <a:ext cx="1699260" cy="350737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1600" b="0" i="0" kern="1200">
                <a:solidFill>
                  <a:srgbClr val="BFBFBF"/>
                </a:solidFill>
                <a:latin typeface="宋体"/>
                <a:ea typeface="+mj-ea"/>
                <a:cs typeface="宋体"/>
              </a:defRPr>
            </a:lvl1pPr>
          </a:lstStyle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lang="zh-CN" altLang="en-US" sz="2200" b="1" spc="-5" dirty="0">
                <a:solidFill>
                  <a:srgbClr val="FFFFFF"/>
                </a:solidFill>
                <a:latin typeface="微软雅黑"/>
                <a:cs typeface="微软雅黑"/>
              </a:rPr>
              <a:t>转义符</a:t>
            </a:r>
            <a:endParaRPr lang="zh-CN" altLang="en-US" sz="2200" dirty="0">
              <a:latin typeface="微软雅黑"/>
              <a:cs typeface="微软雅黑"/>
            </a:endParaRPr>
          </a:p>
        </p:txBody>
      </p:sp>
    </p:spTree>
    <p:extLst>
      <p:ext uri="{BB962C8B-B14F-4D97-AF65-F5344CB8AC3E}">
        <p14:creationId xmlns:p14="http://schemas.microsoft.com/office/powerpoint/2010/main" val="387622595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090" name="table 1090"/>
          <p:cNvGraphicFramePr>
            <a:graphicFrameLocks noGrp="1"/>
          </p:cNvGraphicFramePr>
          <p:nvPr/>
        </p:nvGraphicFramePr>
        <p:xfrm>
          <a:off x="3810000" y="2209800"/>
          <a:ext cx="5867399" cy="3797934"/>
        </p:xfrm>
        <a:graphic>
          <a:graphicData uri="http://schemas.openxmlformats.org/drawingml/2006/table">
            <a:tbl>
              <a:tblPr/>
              <a:tblGrid>
                <a:gridCol w="5867399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3797934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7000"/>
                        </a:lnSpc>
                      </a:pPr>
                      <a:endParaRPr lang="en-US" altLang="en-US" sz="800" dirty="0"/>
                    </a:p>
                    <a:p>
                      <a:pPr marL="71120" algn="l" rtl="0" eaLnBrk="0">
                        <a:lnSpc>
                          <a:spcPct val="78000"/>
                        </a:lnSpc>
                        <a:spcBef>
                          <a:spcPts val="0"/>
                        </a:spcBef>
                      </a:pPr>
                      <a:r>
                        <a:rPr sz="2400" kern="0" spc="130" dirty="0">
                          <a:solidFill>
                            <a:srgbClr val="6E200D">
                              <a:alpha val="100000"/>
                            </a:srgbClr>
                          </a:solidFill>
                          <a:latin typeface="Consolas" panose="020B0609020204030204"/>
                          <a:ea typeface="Consolas" panose="020B0609020204030204"/>
                          <a:cs typeface="Consolas" panose="020B0609020204030204"/>
                        </a:rPr>
                        <a:t>#include </a:t>
                      </a:r>
                      <a:r>
                        <a:rPr sz="2400" kern="0" spc="130" dirty="0">
                          <a:solidFill>
                            <a:srgbClr val="BA0011">
                              <a:alpha val="100000"/>
                            </a:srgbClr>
                          </a:solidFill>
                          <a:latin typeface="Consolas" panose="020B0609020204030204"/>
                          <a:ea typeface="Consolas" panose="020B0609020204030204"/>
                          <a:cs typeface="Consolas" panose="020B0609020204030204"/>
                        </a:rPr>
                        <a:t>&lt;iostre</a:t>
                      </a:r>
                      <a:r>
                        <a:rPr sz="2400" kern="0" spc="120" dirty="0">
                          <a:solidFill>
                            <a:srgbClr val="BA0011">
                              <a:alpha val="100000"/>
                            </a:srgbClr>
                          </a:solidFill>
                          <a:latin typeface="Consolas" panose="020B0609020204030204"/>
                          <a:ea typeface="Consolas" panose="020B0609020204030204"/>
                          <a:cs typeface="Consolas" panose="020B0609020204030204"/>
                        </a:rPr>
                        <a:t>am&gt;</a:t>
                      </a:r>
                      <a:endParaRPr lang="en-US" altLang="en-US" sz="2400" dirty="0"/>
                    </a:p>
                    <a:p>
                      <a:pPr marL="100330" algn="l" rtl="0" eaLnBrk="0">
                        <a:lnSpc>
                          <a:spcPts val="3160"/>
                        </a:lnSpc>
                      </a:pPr>
                      <a:r>
                        <a:rPr sz="2400" kern="0" spc="90" dirty="0">
                          <a:solidFill>
                            <a:srgbClr val="B40062">
                              <a:alpha val="100000"/>
                            </a:srgbClr>
                          </a:solidFill>
                          <a:latin typeface="Consolas" panose="020B0609020204030204"/>
                          <a:ea typeface="Consolas" panose="020B0609020204030204"/>
                          <a:cs typeface="Consolas" panose="020B0609020204030204"/>
                        </a:rPr>
                        <a:t>using</a:t>
                      </a:r>
                      <a:r>
                        <a:rPr sz="2400" kern="0" spc="360" dirty="0">
                          <a:solidFill>
                            <a:srgbClr val="B40062">
                              <a:alpha val="100000"/>
                            </a:srgbClr>
                          </a:solidFill>
                          <a:latin typeface="Consolas" panose="020B0609020204030204"/>
                          <a:ea typeface="Consolas" panose="020B0609020204030204"/>
                          <a:cs typeface="Consolas" panose="020B0609020204030204"/>
                        </a:rPr>
                        <a:t> </a:t>
                      </a:r>
                      <a:r>
                        <a:rPr sz="2400" kern="0" spc="90" dirty="0">
                          <a:solidFill>
                            <a:srgbClr val="B40062">
                              <a:alpha val="100000"/>
                            </a:srgbClr>
                          </a:solidFill>
                          <a:latin typeface="Consolas" panose="020B0609020204030204"/>
                          <a:ea typeface="Consolas" panose="020B0609020204030204"/>
                          <a:cs typeface="Consolas" panose="020B0609020204030204"/>
                        </a:rPr>
                        <a:t>namespace</a:t>
                      </a:r>
                      <a:r>
                        <a:rPr sz="2400" kern="0" spc="380" dirty="0">
                          <a:solidFill>
                            <a:srgbClr val="B40062">
                              <a:alpha val="100000"/>
                            </a:srgbClr>
                          </a:solidFill>
                          <a:latin typeface="Consolas" panose="020B0609020204030204"/>
                          <a:ea typeface="Consolas" panose="020B0609020204030204"/>
                          <a:cs typeface="Consolas" panose="020B0609020204030204"/>
                        </a:rPr>
                        <a:t> </a:t>
                      </a:r>
                      <a:r>
                        <a:rPr sz="2400" kern="0" spc="90" dirty="0">
                          <a:solidFill>
                            <a:srgbClr val="5C2699">
                              <a:alpha val="100000"/>
                            </a:srgbClr>
                          </a:solidFill>
                          <a:latin typeface="Consolas" panose="020B0609020204030204"/>
                          <a:ea typeface="Consolas" panose="020B0609020204030204"/>
                          <a:cs typeface="Consolas" panose="020B0609020204030204"/>
                        </a:rPr>
                        <a:t>st</a:t>
                      </a:r>
                      <a:r>
                        <a:rPr sz="2400" kern="0" spc="80" dirty="0">
                          <a:solidFill>
                            <a:srgbClr val="5C2699">
                              <a:alpha val="100000"/>
                            </a:srgbClr>
                          </a:solidFill>
                          <a:latin typeface="Consolas" panose="020B0609020204030204"/>
                          <a:ea typeface="Consolas" panose="020B0609020204030204"/>
                          <a:cs typeface="Consolas" panose="020B0609020204030204"/>
                        </a:rPr>
                        <a:t>d</a:t>
                      </a:r>
                      <a:r>
                        <a:rPr sz="2400" kern="0" spc="8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Consolas" panose="020B0609020204030204"/>
                          <a:ea typeface="Consolas" panose="020B0609020204030204"/>
                          <a:cs typeface="Consolas" panose="020B0609020204030204"/>
                        </a:rPr>
                        <a:t>;</a:t>
                      </a:r>
                      <a:endParaRPr lang="en-US" altLang="en-US" sz="2400" dirty="0"/>
                    </a:p>
                    <a:p>
                      <a:pPr marL="106680" algn="l" rtl="0" eaLnBrk="0">
                        <a:lnSpc>
                          <a:spcPts val="3160"/>
                        </a:lnSpc>
                      </a:pPr>
                      <a:r>
                        <a:rPr sz="2400" kern="0" spc="0" dirty="0">
                          <a:solidFill>
                            <a:srgbClr val="B40062">
                              <a:alpha val="100000"/>
                            </a:srgbClr>
                          </a:solidFill>
                          <a:latin typeface="Consolas" panose="020B0609020204030204"/>
                          <a:ea typeface="Consolas" panose="020B0609020204030204"/>
                          <a:cs typeface="Consolas" panose="020B0609020204030204"/>
                        </a:rPr>
                        <a:t>int</a:t>
                      </a:r>
                      <a:r>
                        <a:rPr sz="2400" kern="0" spc="270" dirty="0">
                          <a:solidFill>
                            <a:srgbClr val="B40062">
                              <a:alpha val="100000"/>
                            </a:srgbClr>
                          </a:solidFill>
                          <a:latin typeface="Consolas" panose="020B0609020204030204"/>
                          <a:ea typeface="Consolas" panose="020B0609020204030204"/>
                          <a:cs typeface="Consolas" panose="020B0609020204030204"/>
                        </a:rPr>
                        <a:t> </a:t>
                      </a:r>
                      <a:r>
                        <a:rPr sz="24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Consolas" panose="020B0609020204030204"/>
                          <a:ea typeface="Consolas" panose="020B0609020204030204"/>
                          <a:cs typeface="Consolas" panose="020B0609020204030204"/>
                        </a:rPr>
                        <a:t>main</a:t>
                      </a:r>
                      <a:r>
                        <a:rPr sz="2400" kern="0" spc="24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Consolas" panose="020B0609020204030204"/>
                          <a:ea typeface="Consolas" panose="020B0609020204030204"/>
                          <a:cs typeface="Consolas" panose="020B0609020204030204"/>
                        </a:rPr>
                        <a:t>()</a:t>
                      </a:r>
                      <a:r>
                        <a:rPr sz="2400" kern="0" spc="34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Consolas" panose="020B0609020204030204"/>
                          <a:ea typeface="Consolas" panose="020B0609020204030204"/>
                          <a:cs typeface="Consolas" panose="020B0609020204030204"/>
                        </a:rPr>
                        <a:t> </a:t>
                      </a:r>
                      <a:r>
                        <a:rPr sz="2400" kern="0" spc="24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Consolas" panose="020B0609020204030204"/>
                          <a:ea typeface="Consolas" panose="020B0609020204030204"/>
                          <a:cs typeface="Consolas" panose="020B0609020204030204"/>
                        </a:rPr>
                        <a:t>{</a:t>
                      </a:r>
                      <a:endParaRPr lang="en-US" altLang="en-US" sz="2400" dirty="0"/>
                    </a:p>
                    <a:p>
                      <a:pPr algn="l" rtl="0" eaLnBrk="0">
                        <a:lnSpc>
                          <a:spcPct val="104000"/>
                        </a:lnSpc>
                      </a:pPr>
                      <a:endParaRPr lang="en-US" altLang="en-US" sz="1000" dirty="0"/>
                    </a:p>
                    <a:p>
                      <a:pPr algn="l" rtl="0" eaLnBrk="0">
                        <a:lnSpc>
                          <a:spcPct val="105000"/>
                        </a:lnSpc>
                      </a:pPr>
                      <a:endParaRPr lang="en-US" altLang="en-US" sz="1000" dirty="0"/>
                    </a:p>
                    <a:p>
                      <a:pPr algn="l" rtl="0" eaLnBrk="0">
                        <a:lnSpc>
                          <a:spcPct val="105000"/>
                        </a:lnSpc>
                      </a:pPr>
                      <a:endParaRPr lang="en-US" altLang="en-US" sz="1000" dirty="0"/>
                    </a:p>
                    <a:p>
                      <a:pPr algn="l" rtl="0" eaLnBrk="0">
                        <a:lnSpc>
                          <a:spcPct val="105000"/>
                        </a:lnSpc>
                      </a:pPr>
                      <a:endParaRPr lang="en-US" altLang="en-US" sz="1000" dirty="0"/>
                    </a:p>
                    <a:p>
                      <a:pPr algn="l" rtl="0" eaLnBrk="0">
                        <a:lnSpc>
                          <a:spcPct val="105000"/>
                        </a:lnSpc>
                      </a:pPr>
                      <a:endParaRPr lang="en-US" altLang="en-US" sz="1000" dirty="0"/>
                    </a:p>
                    <a:p>
                      <a:pPr algn="l" rtl="0" eaLnBrk="0">
                        <a:lnSpc>
                          <a:spcPct val="105000"/>
                        </a:lnSpc>
                      </a:pPr>
                      <a:endParaRPr lang="en-US" altLang="en-US" sz="1000" dirty="0"/>
                    </a:p>
                    <a:p>
                      <a:pPr algn="l" rtl="0" eaLnBrk="0">
                        <a:lnSpc>
                          <a:spcPct val="105000"/>
                        </a:lnSpc>
                      </a:pPr>
                      <a:endParaRPr lang="en-US" altLang="en-US" sz="1000" dirty="0"/>
                    </a:p>
                    <a:p>
                      <a:pPr algn="l" rtl="0" eaLnBrk="0">
                        <a:lnSpc>
                          <a:spcPct val="105000"/>
                        </a:lnSpc>
                      </a:pPr>
                      <a:endParaRPr lang="en-US" altLang="en-US" sz="1000" dirty="0"/>
                    </a:p>
                    <a:p>
                      <a:pPr algn="l" rtl="0" eaLnBrk="0">
                        <a:lnSpc>
                          <a:spcPct val="105000"/>
                        </a:lnSpc>
                      </a:pPr>
                      <a:endParaRPr lang="en-US" altLang="en-US" sz="1000" dirty="0"/>
                    </a:p>
                    <a:p>
                      <a:pPr algn="l" rtl="0" eaLnBrk="0">
                        <a:lnSpc>
                          <a:spcPct val="105000"/>
                        </a:lnSpc>
                      </a:pPr>
                      <a:endParaRPr lang="en-US" altLang="en-US" sz="1000" dirty="0"/>
                    </a:p>
                    <a:p>
                      <a:pPr algn="l" rtl="0" eaLnBrk="0">
                        <a:lnSpc>
                          <a:spcPct val="105000"/>
                        </a:lnSpc>
                      </a:pPr>
                      <a:endParaRPr lang="en-US" altLang="en-US" sz="1000" dirty="0"/>
                    </a:p>
                    <a:p>
                      <a:pPr marL="864235" algn="l" rtl="0" eaLnBrk="0">
                        <a:lnSpc>
                          <a:spcPct val="73000"/>
                        </a:lnSpc>
                        <a:spcBef>
                          <a:spcPts val="725"/>
                        </a:spcBef>
                      </a:pPr>
                      <a:r>
                        <a:rPr sz="2400" kern="0" spc="0" dirty="0">
                          <a:solidFill>
                            <a:srgbClr val="B40062">
                              <a:alpha val="100000"/>
                            </a:srgbClr>
                          </a:solidFill>
                          <a:latin typeface="Consolas" panose="020B0609020204030204"/>
                          <a:ea typeface="Consolas" panose="020B0609020204030204"/>
                          <a:cs typeface="Consolas" panose="020B0609020204030204"/>
                        </a:rPr>
                        <a:t>return</a:t>
                      </a:r>
                      <a:r>
                        <a:rPr sz="2400" kern="0" spc="300" dirty="0">
                          <a:solidFill>
                            <a:srgbClr val="B40062">
                              <a:alpha val="100000"/>
                            </a:srgbClr>
                          </a:solidFill>
                          <a:latin typeface="Consolas" panose="020B0609020204030204"/>
                          <a:ea typeface="Consolas" panose="020B0609020204030204"/>
                          <a:cs typeface="Consolas" panose="020B0609020204030204"/>
                        </a:rPr>
                        <a:t> </a:t>
                      </a:r>
                      <a:r>
                        <a:rPr sz="2400" kern="0" spc="210" dirty="0">
                          <a:solidFill>
                            <a:srgbClr val="000BFF">
                              <a:alpha val="100000"/>
                            </a:srgbClr>
                          </a:solidFill>
                          <a:latin typeface="Consolas" panose="020B0609020204030204"/>
                          <a:ea typeface="Consolas" panose="020B0609020204030204"/>
                          <a:cs typeface="Consolas" panose="020B0609020204030204"/>
                        </a:rPr>
                        <a:t>0</a:t>
                      </a:r>
                      <a:r>
                        <a:rPr sz="2400" kern="0" spc="2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Consolas" panose="020B0609020204030204"/>
                          <a:ea typeface="Consolas" panose="020B0609020204030204"/>
                          <a:cs typeface="Consolas" panose="020B0609020204030204"/>
                        </a:rPr>
                        <a:t>;</a:t>
                      </a:r>
                      <a:endParaRPr lang="en-US" altLang="en-US" sz="2400" dirty="0"/>
                    </a:p>
                    <a:p>
                      <a:pPr marL="103505" algn="l" rtl="0" eaLnBrk="0">
                        <a:lnSpc>
                          <a:spcPts val="3480"/>
                        </a:lnSpc>
                      </a:pPr>
                      <a:r>
                        <a:rPr sz="2400" kern="0" spc="-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Consolas" panose="020B0609020204030204"/>
                          <a:ea typeface="Consolas" panose="020B0609020204030204"/>
                          <a:cs typeface="Consolas" panose="020B0609020204030204"/>
                        </a:rPr>
                        <a:t>}</a:t>
                      </a:r>
                      <a:endParaRPr lang="en-US" altLang="en-US" sz="2400" dirty="0"/>
                    </a:p>
                  </a:txBody>
                  <a:tcPr marL="0" marR="0" marT="0" marB="0">
                    <a:lnL w="50800" cap="flat" cmpd="sng" algn="ctr">
                      <a:solidFill>
                        <a:srgbClr val="ED7D3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50800" cap="flat" cmpd="sng" algn="ctr">
                      <a:solidFill>
                        <a:srgbClr val="ED7D3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0800" cap="flat" cmpd="sng" algn="ctr">
                      <a:solidFill>
                        <a:srgbClr val="ED7D3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sp>
        <p:nvSpPr>
          <p:cNvPr id="1092" name="textbox 1092"/>
          <p:cNvSpPr/>
          <p:nvPr/>
        </p:nvSpPr>
        <p:spPr>
          <a:xfrm>
            <a:off x="1153212" y="3926319"/>
            <a:ext cx="1839595" cy="518159"/>
          </a:xfrm>
          <a:prstGeom prst="rect">
            <a:avLst/>
          </a:prstGeom>
          <a:solidFill>
            <a:srgbClr val="595959"/>
          </a:solidFill>
        </p:spPr>
        <p:txBody>
          <a:bodyPr vert="horz" wrap="square" lIns="0" tIns="0" rIns="0" bIns="0"/>
          <a:lstStyle/>
          <a:p>
            <a:pPr algn="l" rtl="0" eaLnBrk="0">
              <a:lnSpc>
                <a:spcPct val="104000"/>
              </a:lnSpc>
            </a:pPr>
            <a:endParaRPr lang="en-US" altLang="en-US" sz="600" dirty="0"/>
          </a:p>
          <a:p>
            <a:pPr marL="174625" algn="l" rtl="0" eaLnBrk="0">
              <a:lnSpc>
                <a:spcPct val="91000"/>
              </a:lnSpc>
              <a:spcBef>
                <a:spcPts val="5"/>
              </a:spcBef>
            </a:pPr>
            <a:r>
              <a:rPr sz="2400" kern="0" spc="-30" dirty="0">
                <a:solidFill>
                  <a:srgbClr val="FFFFFF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模</a:t>
            </a:r>
            <a:r>
              <a:rPr sz="2400" kern="0" spc="110" dirty="0">
                <a:solidFill>
                  <a:srgbClr val="FFFFFF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</a:t>
            </a:r>
            <a:r>
              <a:rPr sz="2400" kern="0" spc="-30" dirty="0">
                <a:solidFill>
                  <a:srgbClr val="FFFFFF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拟</a:t>
            </a:r>
            <a:r>
              <a:rPr sz="2400" kern="0" spc="100" dirty="0">
                <a:solidFill>
                  <a:srgbClr val="FFFFFF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</a:t>
            </a:r>
            <a:r>
              <a:rPr sz="2400" kern="0" spc="-30" dirty="0">
                <a:solidFill>
                  <a:srgbClr val="FFFFFF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练</a:t>
            </a:r>
            <a:r>
              <a:rPr sz="2400" kern="0" spc="200" dirty="0">
                <a:solidFill>
                  <a:srgbClr val="FFFFFF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</a:t>
            </a:r>
            <a:r>
              <a:rPr sz="2400" kern="0" spc="-30" dirty="0">
                <a:solidFill>
                  <a:srgbClr val="FFFFFF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习</a:t>
            </a:r>
            <a:endParaRPr lang="en-US" altLang="en-US" sz="2400" dirty="0"/>
          </a:p>
        </p:txBody>
      </p:sp>
      <p:sp>
        <p:nvSpPr>
          <p:cNvPr id="1094" name="textbox 1094"/>
          <p:cNvSpPr/>
          <p:nvPr/>
        </p:nvSpPr>
        <p:spPr>
          <a:xfrm>
            <a:off x="4724400" y="1519635"/>
            <a:ext cx="2983229" cy="359409"/>
          </a:xfrm>
          <a:prstGeom prst="rect">
            <a:avLst/>
          </a:prstGeom>
        </p:spPr>
        <p:txBody>
          <a:bodyPr vert="horz" wrap="square" lIns="0" tIns="0" rIns="0" bIns="0"/>
          <a:lstStyle/>
          <a:p>
            <a:pPr marL="12700" algn="l" rtl="0" eaLnBrk="0">
              <a:lnSpc>
                <a:spcPct val="91000"/>
              </a:lnSpc>
            </a:pPr>
            <a:r>
              <a:rPr sz="2400" kern="0" spc="180" dirty="0" err="1">
                <a:solidFill>
                  <a:srgbClr val="000000">
                    <a:alpha val="100000"/>
                  </a:srgbClr>
                </a:solidFill>
                <a:latin typeface="+mj-ea"/>
                <a:ea typeface="+mj-ea"/>
                <a:cs typeface="微软雅黑" panose="020B0503020204020204" charset="-122"/>
              </a:rPr>
              <a:t>控制台会输出什么</a:t>
            </a:r>
            <a:r>
              <a:rPr sz="2400" kern="0" spc="180" dirty="0">
                <a:solidFill>
                  <a:srgbClr val="000000">
                    <a:alpha val="100000"/>
                  </a:srgbClr>
                </a:solidFill>
                <a:latin typeface="+mj-ea"/>
                <a:ea typeface="+mj-ea"/>
                <a:cs typeface="微软雅黑" panose="020B0503020204020204" charset="-122"/>
              </a:rPr>
              <a:t>？</a:t>
            </a:r>
            <a:endParaRPr lang="en-US" altLang="en-US" sz="2400" dirty="0">
              <a:latin typeface="+mj-ea"/>
              <a:ea typeface="+mj-ea"/>
            </a:endParaRPr>
          </a:p>
        </p:txBody>
      </p:sp>
      <p:sp>
        <p:nvSpPr>
          <p:cNvPr id="1096" name="textbox 1096"/>
          <p:cNvSpPr/>
          <p:nvPr/>
        </p:nvSpPr>
        <p:spPr>
          <a:xfrm>
            <a:off x="4720741" y="4185399"/>
            <a:ext cx="1833879" cy="443230"/>
          </a:xfrm>
          <a:prstGeom prst="rect">
            <a:avLst/>
          </a:prstGeom>
          <a:solidFill>
            <a:srgbClr val="F8CBAD"/>
          </a:solidFill>
        </p:spPr>
        <p:txBody>
          <a:bodyPr vert="horz" wrap="square" lIns="0" tIns="0" rIns="0" bIns="0"/>
          <a:lstStyle/>
          <a:p>
            <a:pPr algn="l" rtl="0" eaLnBrk="0">
              <a:lnSpc>
                <a:spcPct val="147000"/>
              </a:lnSpc>
            </a:pPr>
            <a:endParaRPr lang="en-US" altLang="en-US" sz="100" dirty="0"/>
          </a:p>
          <a:p>
            <a:pPr marL="69850" algn="l" rtl="0" eaLnBrk="0">
              <a:lnSpc>
                <a:spcPts val="2840"/>
              </a:lnSpc>
              <a:spcBef>
                <a:spcPts val="0"/>
              </a:spcBef>
            </a:pPr>
            <a:r>
              <a:rPr sz="2000" kern="0" spc="0" dirty="0">
                <a:solidFill>
                  <a:srgbClr val="000000">
                    <a:alpha val="100000"/>
                  </a:srgbClr>
                </a:solidFill>
                <a:latin typeface="Consolas" panose="020B0609020204030204"/>
                <a:ea typeface="Consolas" panose="020B0609020204030204"/>
                <a:cs typeface="Consolas" panose="020B0609020204030204"/>
              </a:rPr>
              <a:t>cout</a:t>
            </a:r>
            <a:r>
              <a:rPr sz="2000" kern="0" spc="130" dirty="0">
                <a:solidFill>
                  <a:srgbClr val="000000">
                    <a:alpha val="100000"/>
                  </a:srgbClr>
                </a:solidFill>
                <a:latin typeface="Consolas" panose="020B0609020204030204"/>
                <a:ea typeface="Consolas" panose="020B0609020204030204"/>
                <a:cs typeface="Consolas" panose="020B0609020204030204"/>
              </a:rPr>
              <a:t>&lt;&lt;</a:t>
            </a:r>
            <a:r>
              <a:rPr sz="2000" kern="0" spc="130" dirty="0">
                <a:solidFill>
                  <a:srgbClr val="BA0011">
                    <a:alpha val="100000"/>
                  </a:srgbClr>
                </a:solidFill>
                <a:latin typeface="Consolas" panose="020B0609020204030204"/>
                <a:ea typeface="Consolas" panose="020B0609020204030204"/>
                <a:cs typeface="Consolas" panose="020B0609020204030204"/>
              </a:rPr>
              <a:t>"\n"</a:t>
            </a:r>
            <a:r>
              <a:rPr sz="2000" kern="0" spc="130" dirty="0">
                <a:solidFill>
                  <a:srgbClr val="000000">
                    <a:alpha val="100000"/>
                  </a:srgbClr>
                </a:solidFill>
                <a:latin typeface="Consolas" panose="020B0609020204030204"/>
                <a:ea typeface="Consolas" panose="020B0609020204030204"/>
                <a:cs typeface="Consolas" panose="020B0609020204030204"/>
              </a:rPr>
              <a:t>;</a:t>
            </a:r>
            <a:endParaRPr lang="en-US" altLang="en-US" sz="2000" dirty="0"/>
          </a:p>
        </p:txBody>
      </p:sp>
      <p:sp>
        <p:nvSpPr>
          <p:cNvPr id="1098" name="textbox 1098"/>
          <p:cNvSpPr/>
          <p:nvPr/>
        </p:nvSpPr>
        <p:spPr>
          <a:xfrm>
            <a:off x="4728728" y="4756619"/>
            <a:ext cx="1825625" cy="443865"/>
          </a:xfrm>
          <a:prstGeom prst="rect">
            <a:avLst/>
          </a:prstGeom>
          <a:solidFill>
            <a:srgbClr val="F8CBAD"/>
          </a:solidFill>
        </p:spPr>
        <p:txBody>
          <a:bodyPr vert="horz" wrap="square" lIns="0" tIns="0" rIns="0" bIns="0"/>
          <a:lstStyle/>
          <a:p>
            <a:pPr algn="l" rtl="0" eaLnBrk="0">
              <a:lnSpc>
                <a:spcPct val="104000"/>
              </a:lnSpc>
            </a:pPr>
            <a:endParaRPr lang="en-US" altLang="en-US" sz="600" dirty="0"/>
          </a:p>
          <a:p>
            <a:pPr marL="69215" algn="l" rtl="0" eaLnBrk="0">
              <a:lnSpc>
                <a:spcPct val="81000"/>
              </a:lnSpc>
              <a:spcBef>
                <a:spcPts val="0"/>
              </a:spcBef>
            </a:pPr>
            <a:r>
              <a:rPr sz="2000" kern="0" spc="0" dirty="0">
                <a:solidFill>
                  <a:srgbClr val="000000">
                    <a:alpha val="100000"/>
                  </a:srgbClr>
                </a:solidFill>
                <a:latin typeface="Consolas" panose="020B0609020204030204"/>
                <a:ea typeface="Consolas" panose="020B0609020204030204"/>
                <a:cs typeface="Consolas" panose="020B0609020204030204"/>
              </a:rPr>
              <a:t>cout</a:t>
            </a:r>
            <a:r>
              <a:rPr sz="2000" kern="0" spc="300" dirty="0">
                <a:solidFill>
                  <a:srgbClr val="000000">
                    <a:alpha val="100000"/>
                  </a:srgbClr>
                </a:solidFill>
                <a:latin typeface="Consolas" panose="020B0609020204030204"/>
                <a:ea typeface="Consolas" panose="020B0609020204030204"/>
                <a:cs typeface="Consolas" panose="020B0609020204030204"/>
              </a:rPr>
              <a:t>&lt;&lt;</a:t>
            </a:r>
            <a:r>
              <a:rPr sz="2000" kern="0" spc="0" dirty="0">
                <a:solidFill>
                  <a:srgbClr val="000000">
                    <a:alpha val="100000"/>
                  </a:srgbClr>
                </a:solidFill>
                <a:latin typeface="Consolas" panose="020B0609020204030204"/>
                <a:ea typeface="Consolas" panose="020B0609020204030204"/>
                <a:cs typeface="Consolas" panose="020B0609020204030204"/>
              </a:rPr>
              <a:t>endl</a:t>
            </a:r>
            <a:r>
              <a:rPr sz="2000" kern="0" spc="300" dirty="0">
                <a:solidFill>
                  <a:srgbClr val="000000">
                    <a:alpha val="100000"/>
                  </a:srgbClr>
                </a:solidFill>
                <a:latin typeface="Consolas" panose="020B0609020204030204"/>
                <a:ea typeface="Consolas" panose="020B0609020204030204"/>
                <a:cs typeface="Consolas" panose="020B0609020204030204"/>
              </a:rPr>
              <a:t>;</a:t>
            </a:r>
            <a:endParaRPr lang="en-US" altLang="en-US" sz="2000" dirty="0"/>
          </a:p>
        </p:txBody>
      </p:sp>
      <p:sp>
        <p:nvSpPr>
          <p:cNvPr id="1100" name="textbox 1100"/>
          <p:cNvSpPr/>
          <p:nvPr/>
        </p:nvSpPr>
        <p:spPr>
          <a:xfrm>
            <a:off x="4752870" y="3615791"/>
            <a:ext cx="1826260" cy="440690"/>
          </a:xfrm>
          <a:prstGeom prst="rect">
            <a:avLst/>
          </a:prstGeom>
          <a:solidFill>
            <a:srgbClr val="000000">
              <a:alpha val="38823"/>
            </a:srgbClr>
          </a:solidFill>
        </p:spPr>
        <p:txBody>
          <a:bodyPr vert="horz" wrap="square" lIns="0" tIns="0" rIns="0" bIns="0"/>
          <a:lstStyle/>
          <a:p>
            <a:endParaRPr/>
          </a:p>
        </p:txBody>
      </p:sp>
      <p:sp>
        <p:nvSpPr>
          <p:cNvPr id="1102" name="rect"/>
          <p:cNvSpPr/>
          <p:nvPr/>
        </p:nvSpPr>
        <p:spPr>
          <a:xfrm>
            <a:off x="4752870" y="3615791"/>
            <a:ext cx="1785099" cy="400113"/>
          </a:xfrm>
          <a:prstGeom prst="rect">
            <a:avLst/>
          </a:prstGeom>
          <a:solidFill>
            <a:srgbClr val="E2F0D9">
              <a:alpha val="100000"/>
            </a:srgbClr>
          </a:solidFill>
          <a:ln cap="flat">
            <a:noFill/>
            <a:prstDash val="solid"/>
            <a:miter lim="0"/>
          </a:ln>
        </p:spPr>
        <p:txBody>
          <a:bodyPr rtlCol="0"/>
          <a:lstStyle/>
          <a:p>
            <a:pPr algn="ctr"/>
            <a:endParaRPr lang="zh-CN" altLang="en-US"/>
          </a:p>
        </p:txBody>
      </p:sp>
      <p:sp>
        <p:nvSpPr>
          <p:cNvPr id="1104" name="textbox 1104"/>
          <p:cNvSpPr/>
          <p:nvPr/>
        </p:nvSpPr>
        <p:spPr>
          <a:xfrm>
            <a:off x="4740170" y="3624834"/>
            <a:ext cx="1748154" cy="385445"/>
          </a:xfrm>
          <a:prstGeom prst="rect">
            <a:avLst/>
          </a:prstGeom>
        </p:spPr>
        <p:txBody>
          <a:bodyPr vert="horz" wrap="square" lIns="0" tIns="0" rIns="0" bIns="0"/>
          <a:lstStyle/>
          <a:p>
            <a:pPr algn="l" rtl="0" eaLnBrk="0">
              <a:lnSpc>
                <a:spcPct val="83000"/>
              </a:lnSpc>
            </a:pPr>
            <a:endParaRPr lang="en-US" altLang="en-US" sz="100" dirty="0"/>
          </a:p>
          <a:p>
            <a:pPr marL="12700" algn="l" rtl="0" eaLnBrk="0">
              <a:lnSpc>
                <a:spcPts val="2830"/>
              </a:lnSpc>
              <a:tabLst>
                <a:tab pos="81280" algn="l"/>
              </a:tabLst>
            </a:pPr>
            <a:r>
              <a:rPr sz="2000" kern="0" spc="0" dirty="0">
                <a:solidFill>
                  <a:srgbClr val="000000">
                    <a:alpha val="100000"/>
                  </a:srgbClr>
                </a:solidFill>
                <a:latin typeface="Consolas" panose="020B0609020204030204"/>
                <a:ea typeface="Consolas" panose="020B0609020204030204"/>
                <a:cs typeface="Consolas" panose="020B0609020204030204"/>
              </a:rPr>
              <a:t>	cout</a:t>
            </a:r>
            <a:r>
              <a:rPr sz="2000" kern="0" spc="120" dirty="0">
                <a:solidFill>
                  <a:srgbClr val="000000">
                    <a:alpha val="100000"/>
                  </a:srgbClr>
                </a:solidFill>
                <a:latin typeface="Consolas" panose="020B0609020204030204"/>
                <a:ea typeface="Consolas" panose="020B0609020204030204"/>
                <a:cs typeface="Consolas" panose="020B0609020204030204"/>
              </a:rPr>
              <a:t>&lt;&lt;</a:t>
            </a:r>
            <a:r>
              <a:rPr sz="2000" kern="0" spc="120" dirty="0">
                <a:solidFill>
                  <a:srgbClr val="BA0011">
                    <a:alpha val="100000"/>
                  </a:srgbClr>
                </a:solidFill>
                <a:latin typeface="Consolas" panose="020B0609020204030204"/>
                <a:ea typeface="Consolas" panose="020B0609020204030204"/>
                <a:cs typeface="Consolas" panose="020B0609020204030204"/>
              </a:rPr>
              <a:t>"\\"</a:t>
            </a:r>
            <a:r>
              <a:rPr sz="2000" kern="0" spc="120" dirty="0">
                <a:solidFill>
                  <a:srgbClr val="000000">
                    <a:alpha val="100000"/>
                  </a:srgbClr>
                </a:solidFill>
                <a:latin typeface="Consolas" panose="020B0609020204030204"/>
                <a:ea typeface="Consolas" panose="020B0609020204030204"/>
                <a:cs typeface="Consolas" panose="020B0609020204030204"/>
              </a:rPr>
              <a:t>;</a:t>
            </a:r>
            <a:endParaRPr lang="en-US" altLang="en-US" sz="2000" dirty="0"/>
          </a:p>
        </p:txBody>
      </p:sp>
      <p:sp>
        <p:nvSpPr>
          <p:cNvPr id="1110" name="rect"/>
          <p:cNvSpPr/>
          <p:nvPr/>
        </p:nvSpPr>
        <p:spPr>
          <a:xfrm>
            <a:off x="9626921" y="2235284"/>
            <a:ext cx="50967" cy="3798144"/>
          </a:xfrm>
          <a:prstGeom prst="rect">
            <a:avLst/>
          </a:prstGeom>
          <a:solidFill>
            <a:srgbClr val="ED7D31">
              <a:alpha val="100000"/>
            </a:srgbClr>
          </a:solidFill>
          <a:ln cap="flat">
            <a:noFill/>
            <a:prstDash val="solid"/>
            <a:miter lim="0"/>
          </a:ln>
        </p:spPr>
        <p:txBody>
          <a:bodyPr rtlCol="0"/>
          <a:lstStyle/>
          <a:p>
            <a:pPr algn="ctr"/>
            <a:endParaRPr lang="zh-CN" altLang="en-US"/>
          </a:p>
        </p:txBody>
      </p:sp>
      <p:sp>
        <p:nvSpPr>
          <p:cNvPr id="11" name="object 3">
            <a:extLst>
              <a:ext uri="{FF2B5EF4-FFF2-40B4-BE49-F238E27FC236}">
                <a16:creationId xmlns:a16="http://schemas.microsoft.com/office/drawing/2014/main" id="{EE5FD3EA-8EDC-64E6-CC24-BC955931767B}"/>
              </a:ext>
            </a:extLst>
          </p:cNvPr>
          <p:cNvSpPr txBox="1">
            <a:spLocks/>
          </p:cNvSpPr>
          <p:nvPr/>
        </p:nvSpPr>
        <p:spPr>
          <a:xfrm>
            <a:off x="2097151" y="803529"/>
            <a:ext cx="1699260" cy="350737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1600" b="0" i="0" kern="1200">
                <a:solidFill>
                  <a:srgbClr val="BFBFBF"/>
                </a:solidFill>
                <a:latin typeface="宋体"/>
                <a:ea typeface="+mj-ea"/>
                <a:cs typeface="宋体"/>
              </a:defRPr>
            </a:lvl1pPr>
          </a:lstStyle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lang="zh-CN" altLang="en-US" sz="2200" b="1" spc="-5" dirty="0">
                <a:solidFill>
                  <a:srgbClr val="FFFFFF"/>
                </a:solidFill>
                <a:latin typeface="微软雅黑"/>
                <a:cs typeface="微软雅黑"/>
              </a:rPr>
              <a:t>转义符</a:t>
            </a:r>
            <a:endParaRPr lang="zh-CN" altLang="en-US" sz="2200" dirty="0">
              <a:latin typeface="微软雅黑"/>
              <a:cs typeface="微软雅黑"/>
            </a:endParaRPr>
          </a:p>
        </p:txBody>
      </p:sp>
    </p:spTree>
    <p:extLst>
      <p:ext uri="{BB962C8B-B14F-4D97-AF65-F5344CB8AC3E}">
        <p14:creationId xmlns:p14="http://schemas.microsoft.com/office/powerpoint/2010/main" val="413497806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090" name="table 1090"/>
          <p:cNvGraphicFramePr>
            <a:graphicFrameLocks noGrp="1"/>
          </p:cNvGraphicFramePr>
          <p:nvPr/>
        </p:nvGraphicFramePr>
        <p:xfrm>
          <a:off x="3810000" y="2209800"/>
          <a:ext cx="5867399" cy="3797934"/>
        </p:xfrm>
        <a:graphic>
          <a:graphicData uri="http://schemas.openxmlformats.org/drawingml/2006/table">
            <a:tbl>
              <a:tblPr/>
              <a:tblGrid>
                <a:gridCol w="5867399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3797934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7000"/>
                        </a:lnSpc>
                      </a:pPr>
                      <a:endParaRPr lang="en-US" altLang="en-US" sz="800" dirty="0"/>
                    </a:p>
                    <a:p>
                      <a:pPr marL="71120" algn="l" rtl="0" eaLnBrk="0">
                        <a:lnSpc>
                          <a:spcPct val="78000"/>
                        </a:lnSpc>
                        <a:spcBef>
                          <a:spcPts val="0"/>
                        </a:spcBef>
                      </a:pPr>
                      <a:r>
                        <a:rPr sz="2400" kern="0" spc="130" dirty="0">
                          <a:solidFill>
                            <a:srgbClr val="6E200D">
                              <a:alpha val="100000"/>
                            </a:srgbClr>
                          </a:solidFill>
                          <a:latin typeface="Consolas" panose="020B0609020204030204"/>
                          <a:ea typeface="Consolas" panose="020B0609020204030204"/>
                          <a:cs typeface="Consolas" panose="020B0609020204030204"/>
                        </a:rPr>
                        <a:t>#include </a:t>
                      </a:r>
                      <a:r>
                        <a:rPr sz="2400" kern="0" spc="130" dirty="0">
                          <a:solidFill>
                            <a:srgbClr val="BA0011">
                              <a:alpha val="100000"/>
                            </a:srgbClr>
                          </a:solidFill>
                          <a:latin typeface="Consolas" panose="020B0609020204030204"/>
                          <a:ea typeface="Consolas" panose="020B0609020204030204"/>
                          <a:cs typeface="Consolas" panose="020B0609020204030204"/>
                        </a:rPr>
                        <a:t>&lt;iostre</a:t>
                      </a:r>
                      <a:r>
                        <a:rPr sz="2400" kern="0" spc="120" dirty="0">
                          <a:solidFill>
                            <a:srgbClr val="BA0011">
                              <a:alpha val="100000"/>
                            </a:srgbClr>
                          </a:solidFill>
                          <a:latin typeface="Consolas" panose="020B0609020204030204"/>
                          <a:ea typeface="Consolas" panose="020B0609020204030204"/>
                          <a:cs typeface="Consolas" panose="020B0609020204030204"/>
                        </a:rPr>
                        <a:t>am&gt;</a:t>
                      </a:r>
                      <a:endParaRPr lang="en-US" altLang="en-US" sz="2400" dirty="0"/>
                    </a:p>
                    <a:p>
                      <a:pPr marL="100330" algn="l" rtl="0" eaLnBrk="0">
                        <a:lnSpc>
                          <a:spcPts val="3160"/>
                        </a:lnSpc>
                      </a:pPr>
                      <a:r>
                        <a:rPr sz="2400" kern="0" spc="90" dirty="0">
                          <a:solidFill>
                            <a:srgbClr val="B40062">
                              <a:alpha val="100000"/>
                            </a:srgbClr>
                          </a:solidFill>
                          <a:latin typeface="Consolas" panose="020B0609020204030204"/>
                          <a:ea typeface="Consolas" panose="020B0609020204030204"/>
                          <a:cs typeface="Consolas" panose="020B0609020204030204"/>
                        </a:rPr>
                        <a:t>using</a:t>
                      </a:r>
                      <a:r>
                        <a:rPr sz="2400" kern="0" spc="360" dirty="0">
                          <a:solidFill>
                            <a:srgbClr val="B40062">
                              <a:alpha val="100000"/>
                            </a:srgbClr>
                          </a:solidFill>
                          <a:latin typeface="Consolas" panose="020B0609020204030204"/>
                          <a:ea typeface="Consolas" panose="020B0609020204030204"/>
                          <a:cs typeface="Consolas" panose="020B0609020204030204"/>
                        </a:rPr>
                        <a:t> </a:t>
                      </a:r>
                      <a:r>
                        <a:rPr sz="2400" kern="0" spc="90" dirty="0">
                          <a:solidFill>
                            <a:srgbClr val="B40062">
                              <a:alpha val="100000"/>
                            </a:srgbClr>
                          </a:solidFill>
                          <a:latin typeface="Consolas" panose="020B0609020204030204"/>
                          <a:ea typeface="Consolas" panose="020B0609020204030204"/>
                          <a:cs typeface="Consolas" panose="020B0609020204030204"/>
                        </a:rPr>
                        <a:t>namespace</a:t>
                      </a:r>
                      <a:r>
                        <a:rPr sz="2400" kern="0" spc="380" dirty="0">
                          <a:solidFill>
                            <a:srgbClr val="B40062">
                              <a:alpha val="100000"/>
                            </a:srgbClr>
                          </a:solidFill>
                          <a:latin typeface="Consolas" panose="020B0609020204030204"/>
                          <a:ea typeface="Consolas" panose="020B0609020204030204"/>
                          <a:cs typeface="Consolas" panose="020B0609020204030204"/>
                        </a:rPr>
                        <a:t> </a:t>
                      </a:r>
                      <a:r>
                        <a:rPr sz="2400" kern="0" spc="90" dirty="0">
                          <a:solidFill>
                            <a:srgbClr val="5C2699">
                              <a:alpha val="100000"/>
                            </a:srgbClr>
                          </a:solidFill>
                          <a:latin typeface="Consolas" panose="020B0609020204030204"/>
                          <a:ea typeface="Consolas" panose="020B0609020204030204"/>
                          <a:cs typeface="Consolas" panose="020B0609020204030204"/>
                        </a:rPr>
                        <a:t>st</a:t>
                      </a:r>
                      <a:r>
                        <a:rPr sz="2400" kern="0" spc="80" dirty="0">
                          <a:solidFill>
                            <a:srgbClr val="5C2699">
                              <a:alpha val="100000"/>
                            </a:srgbClr>
                          </a:solidFill>
                          <a:latin typeface="Consolas" panose="020B0609020204030204"/>
                          <a:ea typeface="Consolas" panose="020B0609020204030204"/>
                          <a:cs typeface="Consolas" panose="020B0609020204030204"/>
                        </a:rPr>
                        <a:t>d</a:t>
                      </a:r>
                      <a:r>
                        <a:rPr sz="2400" kern="0" spc="8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Consolas" panose="020B0609020204030204"/>
                          <a:ea typeface="Consolas" panose="020B0609020204030204"/>
                          <a:cs typeface="Consolas" panose="020B0609020204030204"/>
                        </a:rPr>
                        <a:t>;</a:t>
                      </a:r>
                      <a:endParaRPr lang="en-US" altLang="en-US" sz="2400" dirty="0"/>
                    </a:p>
                    <a:p>
                      <a:pPr marL="106680" algn="l" rtl="0" eaLnBrk="0">
                        <a:lnSpc>
                          <a:spcPts val="3160"/>
                        </a:lnSpc>
                      </a:pPr>
                      <a:r>
                        <a:rPr sz="2400" kern="0" spc="0" dirty="0">
                          <a:solidFill>
                            <a:srgbClr val="B40062">
                              <a:alpha val="100000"/>
                            </a:srgbClr>
                          </a:solidFill>
                          <a:latin typeface="Consolas" panose="020B0609020204030204"/>
                          <a:ea typeface="Consolas" panose="020B0609020204030204"/>
                          <a:cs typeface="Consolas" panose="020B0609020204030204"/>
                        </a:rPr>
                        <a:t>int</a:t>
                      </a:r>
                      <a:r>
                        <a:rPr sz="2400" kern="0" spc="270" dirty="0">
                          <a:solidFill>
                            <a:srgbClr val="B40062">
                              <a:alpha val="100000"/>
                            </a:srgbClr>
                          </a:solidFill>
                          <a:latin typeface="Consolas" panose="020B0609020204030204"/>
                          <a:ea typeface="Consolas" panose="020B0609020204030204"/>
                          <a:cs typeface="Consolas" panose="020B0609020204030204"/>
                        </a:rPr>
                        <a:t> </a:t>
                      </a:r>
                      <a:r>
                        <a:rPr sz="24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Consolas" panose="020B0609020204030204"/>
                          <a:ea typeface="Consolas" panose="020B0609020204030204"/>
                          <a:cs typeface="Consolas" panose="020B0609020204030204"/>
                        </a:rPr>
                        <a:t>main</a:t>
                      </a:r>
                      <a:r>
                        <a:rPr sz="2400" kern="0" spc="24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Consolas" panose="020B0609020204030204"/>
                          <a:ea typeface="Consolas" panose="020B0609020204030204"/>
                          <a:cs typeface="Consolas" panose="020B0609020204030204"/>
                        </a:rPr>
                        <a:t>()</a:t>
                      </a:r>
                      <a:r>
                        <a:rPr sz="2400" kern="0" spc="34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Consolas" panose="020B0609020204030204"/>
                          <a:ea typeface="Consolas" panose="020B0609020204030204"/>
                          <a:cs typeface="Consolas" panose="020B0609020204030204"/>
                        </a:rPr>
                        <a:t> </a:t>
                      </a:r>
                      <a:r>
                        <a:rPr sz="2400" kern="0" spc="24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Consolas" panose="020B0609020204030204"/>
                          <a:ea typeface="Consolas" panose="020B0609020204030204"/>
                          <a:cs typeface="Consolas" panose="020B0609020204030204"/>
                        </a:rPr>
                        <a:t>{</a:t>
                      </a:r>
                      <a:endParaRPr lang="en-US" altLang="en-US" sz="2400" dirty="0"/>
                    </a:p>
                    <a:p>
                      <a:pPr algn="l" rtl="0" eaLnBrk="0">
                        <a:lnSpc>
                          <a:spcPct val="104000"/>
                        </a:lnSpc>
                      </a:pPr>
                      <a:endParaRPr lang="en-US" altLang="en-US" sz="1000" dirty="0"/>
                    </a:p>
                    <a:p>
                      <a:pPr algn="l" rtl="0" eaLnBrk="0">
                        <a:lnSpc>
                          <a:spcPct val="105000"/>
                        </a:lnSpc>
                      </a:pPr>
                      <a:endParaRPr lang="en-US" altLang="en-US" sz="1000" dirty="0"/>
                    </a:p>
                    <a:p>
                      <a:pPr algn="l" rtl="0" eaLnBrk="0">
                        <a:lnSpc>
                          <a:spcPct val="105000"/>
                        </a:lnSpc>
                      </a:pPr>
                      <a:endParaRPr lang="en-US" altLang="en-US" sz="1000" dirty="0"/>
                    </a:p>
                    <a:p>
                      <a:pPr algn="l" rtl="0" eaLnBrk="0">
                        <a:lnSpc>
                          <a:spcPct val="105000"/>
                        </a:lnSpc>
                      </a:pPr>
                      <a:endParaRPr lang="en-US" altLang="en-US" sz="1000" dirty="0"/>
                    </a:p>
                    <a:p>
                      <a:pPr algn="l" rtl="0" eaLnBrk="0">
                        <a:lnSpc>
                          <a:spcPct val="105000"/>
                        </a:lnSpc>
                      </a:pPr>
                      <a:endParaRPr lang="en-US" altLang="en-US" sz="1000" dirty="0"/>
                    </a:p>
                    <a:p>
                      <a:pPr algn="l" rtl="0" eaLnBrk="0">
                        <a:lnSpc>
                          <a:spcPct val="105000"/>
                        </a:lnSpc>
                      </a:pPr>
                      <a:endParaRPr lang="en-US" altLang="en-US" sz="1000" dirty="0"/>
                    </a:p>
                    <a:p>
                      <a:pPr algn="l" rtl="0" eaLnBrk="0">
                        <a:lnSpc>
                          <a:spcPct val="105000"/>
                        </a:lnSpc>
                      </a:pPr>
                      <a:endParaRPr lang="en-US" altLang="en-US" sz="1000" dirty="0"/>
                    </a:p>
                    <a:p>
                      <a:pPr algn="l" rtl="0" eaLnBrk="0">
                        <a:lnSpc>
                          <a:spcPct val="105000"/>
                        </a:lnSpc>
                      </a:pPr>
                      <a:endParaRPr lang="en-US" altLang="en-US" sz="1000" dirty="0"/>
                    </a:p>
                    <a:p>
                      <a:pPr algn="l" rtl="0" eaLnBrk="0">
                        <a:lnSpc>
                          <a:spcPct val="105000"/>
                        </a:lnSpc>
                      </a:pPr>
                      <a:endParaRPr lang="en-US" altLang="en-US" sz="1000" dirty="0"/>
                    </a:p>
                    <a:p>
                      <a:pPr algn="l" rtl="0" eaLnBrk="0">
                        <a:lnSpc>
                          <a:spcPct val="105000"/>
                        </a:lnSpc>
                      </a:pPr>
                      <a:endParaRPr lang="en-US" altLang="en-US" sz="1000" dirty="0"/>
                    </a:p>
                    <a:p>
                      <a:pPr algn="l" rtl="0" eaLnBrk="0">
                        <a:lnSpc>
                          <a:spcPct val="105000"/>
                        </a:lnSpc>
                      </a:pPr>
                      <a:endParaRPr lang="en-US" altLang="en-US" sz="1000" dirty="0"/>
                    </a:p>
                    <a:p>
                      <a:pPr marL="864235" algn="l" rtl="0" eaLnBrk="0">
                        <a:lnSpc>
                          <a:spcPct val="73000"/>
                        </a:lnSpc>
                        <a:spcBef>
                          <a:spcPts val="725"/>
                        </a:spcBef>
                      </a:pPr>
                      <a:r>
                        <a:rPr sz="2400" kern="0" spc="0" dirty="0">
                          <a:solidFill>
                            <a:srgbClr val="B40062">
                              <a:alpha val="100000"/>
                            </a:srgbClr>
                          </a:solidFill>
                          <a:latin typeface="Consolas" panose="020B0609020204030204"/>
                          <a:ea typeface="Consolas" panose="020B0609020204030204"/>
                          <a:cs typeface="Consolas" panose="020B0609020204030204"/>
                        </a:rPr>
                        <a:t>return</a:t>
                      </a:r>
                      <a:r>
                        <a:rPr sz="2400" kern="0" spc="300" dirty="0">
                          <a:solidFill>
                            <a:srgbClr val="B40062">
                              <a:alpha val="100000"/>
                            </a:srgbClr>
                          </a:solidFill>
                          <a:latin typeface="Consolas" panose="020B0609020204030204"/>
                          <a:ea typeface="Consolas" panose="020B0609020204030204"/>
                          <a:cs typeface="Consolas" panose="020B0609020204030204"/>
                        </a:rPr>
                        <a:t> </a:t>
                      </a:r>
                      <a:r>
                        <a:rPr sz="2400" kern="0" spc="210" dirty="0">
                          <a:solidFill>
                            <a:srgbClr val="000BFF">
                              <a:alpha val="100000"/>
                            </a:srgbClr>
                          </a:solidFill>
                          <a:latin typeface="Consolas" panose="020B0609020204030204"/>
                          <a:ea typeface="Consolas" panose="020B0609020204030204"/>
                          <a:cs typeface="Consolas" panose="020B0609020204030204"/>
                        </a:rPr>
                        <a:t>0</a:t>
                      </a:r>
                      <a:r>
                        <a:rPr sz="2400" kern="0" spc="2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Consolas" panose="020B0609020204030204"/>
                          <a:ea typeface="Consolas" panose="020B0609020204030204"/>
                          <a:cs typeface="Consolas" panose="020B0609020204030204"/>
                        </a:rPr>
                        <a:t>;</a:t>
                      </a:r>
                      <a:endParaRPr lang="en-US" altLang="en-US" sz="2400" dirty="0"/>
                    </a:p>
                    <a:p>
                      <a:pPr marL="103505" algn="l" rtl="0" eaLnBrk="0">
                        <a:lnSpc>
                          <a:spcPts val="3480"/>
                        </a:lnSpc>
                      </a:pPr>
                      <a:r>
                        <a:rPr sz="2400" kern="0" spc="-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Consolas" panose="020B0609020204030204"/>
                          <a:ea typeface="Consolas" panose="020B0609020204030204"/>
                          <a:cs typeface="Consolas" panose="020B0609020204030204"/>
                        </a:rPr>
                        <a:t>}</a:t>
                      </a:r>
                      <a:endParaRPr lang="en-US" altLang="en-US" sz="2400" dirty="0"/>
                    </a:p>
                  </a:txBody>
                  <a:tcPr marL="0" marR="0" marT="0" marB="0">
                    <a:lnL w="50800" cap="flat" cmpd="sng" algn="ctr">
                      <a:solidFill>
                        <a:srgbClr val="ED7D3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50800" cap="flat" cmpd="sng" algn="ctr">
                      <a:solidFill>
                        <a:srgbClr val="ED7D3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0800" cap="flat" cmpd="sng" algn="ctr">
                      <a:solidFill>
                        <a:srgbClr val="ED7D3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sp>
        <p:nvSpPr>
          <p:cNvPr id="1092" name="textbox 1092"/>
          <p:cNvSpPr/>
          <p:nvPr/>
        </p:nvSpPr>
        <p:spPr>
          <a:xfrm>
            <a:off x="1153212" y="3926319"/>
            <a:ext cx="1839595" cy="518159"/>
          </a:xfrm>
          <a:prstGeom prst="rect">
            <a:avLst/>
          </a:prstGeom>
          <a:solidFill>
            <a:srgbClr val="595959"/>
          </a:solidFill>
        </p:spPr>
        <p:txBody>
          <a:bodyPr vert="horz" wrap="square" lIns="0" tIns="0" rIns="0" bIns="0"/>
          <a:lstStyle/>
          <a:p>
            <a:pPr algn="l" rtl="0" eaLnBrk="0">
              <a:lnSpc>
                <a:spcPct val="104000"/>
              </a:lnSpc>
            </a:pPr>
            <a:endParaRPr lang="en-US" altLang="en-US" sz="600" dirty="0"/>
          </a:p>
          <a:p>
            <a:pPr marL="174625" algn="l" rtl="0" eaLnBrk="0">
              <a:lnSpc>
                <a:spcPct val="91000"/>
              </a:lnSpc>
              <a:spcBef>
                <a:spcPts val="5"/>
              </a:spcBef>
            </a:pPr>
            <a:r>
              <a:rPr sz="2400" kern="0" spc="-30" dirty="0">
                <a:solidFill>
                  <a:srgbClr val="FFFFFF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模</a:t>
            </a:r>
            <a:r>
              <a:rPr sz="2400" kern="0" spc="110" dirty="0">
                <a:solidFill>
                  <a:srgbClr val="FFFFFF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</a:t>
            </a:r>
            <a:r>
              <a:rPr sz="2400" kern="0" spc="-30" dirty="0">
                <a:solidFill>
                  <a:srgbClr val="FFFFFF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拟</a:t>
            </a:r>
            <a:r>
              <a:rPr sz="2400" kern="0" spc="100" dirty="0">
                <a:solidFill>
                  <a:srgbClr val="FFFFFF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</a:t>
            </a:r>
            <a:r>
              <a:rPr sz="2400" kern="0" spc="-30" dirty="0">
                <a:solidFill>
                  <a:srgbClr val="FFFFFF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练</a:t>
            </a:r>
            <a:r>
              <a:rPr sz="2400" kern="0" spc="200" dirty="0">
                <a:solidFill>
                  <a:srgbClr val="FFFFFF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</a:t>
            </a:r>
            <a:r>
              <a:rPr sz="2400" kern="0" spc="-30" dirty="0">
                <a:solidFill>
                  <a:srgbClr val="FFFFFF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习</a:t>
            </a:r>
            <a:endParaRPr lang="en-US" altLang="en-US" sz="2400" dirty="0"/>
          </a:p>
        </p:txBody>
      </p:sp>
      <p:sp>
        <p:nvSpPr>
          <p:cNvPr id="1094" name="textbox 1094"/>
          <p:cNvSpPr/>
          <p:nvPr/>
        </p:nvSpPr>
        <p:spPr>
          <a:xfrm>
            <a:off x="4724400" y="1519635"/>
            <a:ext cx="2983229" cy="359409"/>
          </a:xfrm>
          <a:prstGeom prst="rect">
            <a:avLst/>
          </a:prstGeom>
        </p:spPr>
        <p:txBody>
          <a:bodyPr vert="horz" wrap="square" lIns="0" tIns="0" rIns="0" bIns="0"/>
          <a:lstStyle/>
          <a:p>
            <a:pPr marL="12700" algn="l" rtl="0" eaLnBrk="0">
              <a:lnSpc>
                <a:spcPct val="91000"/>
              </a:lnSpc>
            </a:pPr>
            <a:r>
              <a:rPr sz="2400" kern="0" spc="180" dirty="0" err="1">
                <a:solidFill>
                  <a:srgbClr val="000000">
                    <a:alpha val="100000"/>
                  </a:srgbClr>
                </a:solidFill>
                <a:latin typeface="+mj-ea"/>
                <a:ea typeface="+mj-ea"/>
                <a:cs typeface="微软雅黑" panose="020B0503020204020204" charset="-122"/>
              </a:rPr>
              <a:t>控制台会输出什么</a:t>
            </a:r>
            <a:r>
              <a:rPr sz="2400" kern="0" spc="180" dirty="0">
                <a:solidFill>
                  <a:srgbClr val="000000">
                    <a:alpha val="100000"/>
                  </a:srgbClr>
                </a:solidFill>
                <a:latin typeface="+mj-ea"/>
                <a:ea typeface="+mj-ea"/>
                <a:cs typeface="微软雅黑" panose="020B0503020204020204" charset="-122"/>
              </a:rPr>
              <a:t>？</a:t>
            </a:r>
            <a:endParaRPr lang="en-US" altLang="en-US" sz="2400" dirty="0">
              <a:latin typeface="+mj-ea"/>
              <a:ea typeface="+mj-ea"/>
            </a:endParaRPr>
          </a:p>
        </p:txBody>
      </p:sp>
      <p:sp>
        <p:nvSpPr>
          <p:cNvPr id="1096" name="textbox 1096"/>
          <p:cNvSpPr/>
          <p:nvPr/>
        </p:nvSpPr>
        <p:spPr>
          <a:xfrm>
            <a:off x="4720741" y="4185399"/>
            <a:ext cx="1833879" cy="443230"/>
          </a:xfrm>
          <a:prstGeom prst="rect">
            <a:avLst/>
          </a:prstGeom>
          <a:solidFill>
            <a:srgbClr val="F8CBAD"/>
          </a:solidFill>
        </p:spPr>
        <p:txBody>
          <a:bodyPr vert="horz" wrap="square" lIns="0" tIns="0" rIns="0" bIns="0"/>
          <a:lstStyle/>
          <a:p>
            <a:pPr algn="l" rtl="0" eaLnBrk="0">
              <a:lnSpc>
                <a:spcPct val="147000"/>
              </a:lnSpc>
            </a:pPr>
            <a:endParaRPr lang="en-US" altLang="en-US" sz="100" dirty="0"/>
          </a:p>
          <a:p>
            <a:pPr marL="69850" algn="l" rtl="0" eaLnBrk="0">
              <a:lnSpc>
                <a:spcPts val="2840"/>
              </a:lnSpc>
              <a:spcBef>
                <a:spcPts val="0"/>
              </a:spcBef>
            </a:pPr>
            <a:r>
              <a:rPr sz="2000" kern="0" spc="0" dirty="0">
                <a:solidFill>
                  <a:srgbClr val="000000">
                    <a:alpha val="100000"/>
                  </a:srgbClr>
                </a:solidFill>
                <a:latin typeface="Consolas" panose="020B0609020204030204"/>
                <a:ea typeface="Consolas" panose="020B0609020204030204"/>
                <a:cs typeface="Consolas" panose="020B0609020204030204"/>
              </a:rPr>
              <a:t>cout</a:t>
            </a:r>
            <a:r>
              <a:rPr sz="2000" kern="0" spc="130" dirty="0">
                <a:solidFill>
                  <a:srgbClr val="000000">
                    <a:alpha val="100000"/>
                  </a:srgbClr>
                </a:solidFill>
                <a:latin typeface="Consolas" panose="020B0609020204030204"/>
                <a:ea typeface="Consolas" panose="020B0609020204030204"/>
                <a:cs typeface="Consolas" panose="020B0609020204030204"/>
              </a:rPr>
              <a:t>&lt;&lt;</a:t>
            </a:r>
            <a:r>
              <a:rPr sz="2000" kern="0" spc="130" dirty="0">
                <a:solidFill>
                  <a:srgbClr val="BA0011">
                    <a:alpha val="100000"/>
                  </a:srgbClr>
                </a:solidFill>
                <a:latin typeface="Consolas" panose="020B0609020204030204"/>
                <a:ea typeface="Consolas" panose="020B0609020204030204"/>
                <a:cs typeface="Consolas" panose="020B0609020204030204"/>
              </a:rPr>
              <a:t>"\n"</a:t>
            </a:r>
            <a:r>
              <a:rPr sz="2000" kern="0" spc="130" dirty="0">
                <a:solidFill>
                  <a:srgbClr val="000000">
                    <a:alpha val="100000"/>
                  </a:srgbClr>
                </a:solidFill>
                <a:latin typeface="Consolas" panose="020B0609020204030204"/>
                <a:ea typeface="Consolas" panose="020B0609020204030204"/>
                <a:cs typeface="Consolas" panose="020B0609020204030204"/>
              </a:rPr>
              <a:t>;</a:t>
            </a:r>
            <a:endParaRPr lang="en-US" altLang="en-US" sz="2000" dirty="0"/>
          </a:p>
        </p:txBody>
      </p:sp>
      <p:sp>
        <p:nvSpPr>
          <p:cNvPr id="1098" name="textbox 1098"/>
          <p:cNvSpPr/>
          <p:nvPr/>
        </p:nvSpPr>
        <p:spPr>
          <a:xfrm>
            <a:off x="4728728" y="4756619"/>
            <a:ext cx="1825625" cy="443865"/>
          </a:xfrm>
          <a:prstGeom prst="rect">
            <a:avLst/>
          </a:prstGeom>
          <a:solidFill>
            <a:srgbClr val="F8CBAD"/>
          </a:solidFill>
        </p:spPr>
        <p:txBody>
          <a:bodyPr vert="horz" wrap="square" lIns="0" tIns="0" rIns="0" bIns="0"/>
          <a:lstStyle/>
          <a:p>
            <a:pPr algn="l" rtl="0" eaLnBrk="0">
              <a:lnSpc>
                <a:spcPct val="104000"/>
              </a:lnSpc>
            </a:pPr>
            <a:endParaRPr lang="en-US" altLang="en-US" sz="600" dirty="0"/>
          </a:p>
          <a:p>
            <a:pPr marL="69215" algn="l" rtl="0" eaLnBrk="0">
              <a:lnSpc>
                <a:spcPct val="81000"/>
              </a:lnSpc>
              <a:spcBef>
                <a:spcPts val="0"/>
              </a:spcBef>
            </a:pPr>
            <a:r>
              <a:rPr sz="2000" kern="0" spc="0" dirty="0">
                <a:solidFill>
                  <a:srgbClr val="000000">
                    <a:alpha val="100000"/>
                  </a:srgbClr>
                </a:solidFill>
                <a:latin typeface="Consolas" panose="020B0609020204030204"/>
                <a:ea typeface="Consolas" panose="020B0609020204030204"/>
                <a:cs typeface="Consolas" panose="020B0609020204030204"/>
              </a:rPr>
              <a:t>cout</a:t>
            </a:r>
            <a:r>
              <a:rPr sz="2000" kern="0" spc="300" dirty="0">
                <a:solidFill>
                  <a:srgbClr val="000000">
                    <a:alpha val="100000"/>
                  </a:srgbClr>
                </a:solidFill>
                <a:latin typeface="Consolas" panose="020B0609020204030204"/>
                <a:ea typeface="Consolas" panose="020B0609020204030204"/>
                <a:cs typeface="Consolas" panose="020B0609020204030204"/>
              </a:rPr>
              <a:t>&lt;&lt;</a:t>
            </a:r>
            <a:r>
              <a:rPr sz="2000" kern="0" spc="0" dirty="0">
                <a:solidFill>
                  <a:srgbClr val="000000">
                    <a:alpha val="100000"/>
                  </a:srgbClr>
                </a:solidFill>
                <a:latin typeface="Consolas" panose="020B0609020204030204"/>
                <a:ea typeface="Consolas" panose="020B0609020204030204"/>
                <a:cs typeface="Consolas" panose="020B0609020204030204"/>
              </a:rPr>
              <a:t>endl</a:t>
            </a:r>
            <a:r>
              <a:rPr sz="2000" kern="0" spc="300" dirty="0">
                <a:solidFill>
                  <a:srgbClr val="000000">
                    <a:alpha val="100000"/>
                  </a:srgbClr>
                </a:solidFill>
                <a:latin typeface="Consolas" panose="020B0609020204030204"/>
                <a:ea typeface="Consolas" panose="020B0609020204030204"/>
                <a:cs typeface="Consolas" panose="020B0609020204030204"/>
              </a:rPr>
              <a:t>;</a:t>
            </a:r>
            <a:endParaRPr lang="en-US" altLang="en-US" sz="2000" dirty="0"/>
          </a:p>
        </p:txBody>
      </p:sp>
      <p:sp>
        <p:nvSpPr>
          <p:cNvPr id="1100" name="textbox 1100"/>
          <p:cNvSpPr/>
          <p:nvPr/>
        </p:nvSpPr>
        <p:spPr>
          <a:xfrm>
            <a:off x="4752870" y="3615791"/>
            <a:ext cx="1826260" cy="440690"/>
          </a:xfrm>
          <a:prstGeom prst="rect">
            <a:avLst/>
          </a:prstGeom>
          <a:solidFill>
            <a:srgbClr val="000000">
              <a:alpha val="38823"/>
            </a:srgbClr>
          </a:solidFill>
        </p:spPr>
        <p:txBody>
          <a:bodyPr vert="horz" wrap="square" lIns="0" tIns="0" rIns="0" bIns="0"/>
          <a:lstStyle/>
          <a:p>
            <a:endParaRPr/>
          </a:p>
        </p:txBody>
      </p:sp>
      <p:sp>
        <p:nvSpPr>
          <p:cNvPr id="1102" name="rect"/>
          <p:cNvSpPr/>
          <p:nvPr/>
        </p:nvSpPr>
        <p:spPr>
          <a:xfrm>
            <a:off x="4752870" y="3615791"/>
            <a:ext cx="1785099" cy="400113"/>
          </a:xfrm>
          <a:prstGeom prst="rect">
            <a:avLst/>
          </a:prstGeom>
          <a:solidFill>
            <a:srgbClr val="E2F0D9">
              <a:alpha val="100000"/>
            </a:srgbClr>
          </a:solidFill>
          <a:ln cap="flat">
            <a:noFill/>
            <a:prstDash val="solid"/>
            <a:miter lim="0"/>
          </a:ln>
        </p:spPr>
        <p:txBody>
          <a:bodyPr rtlCol="0"/>
          <a:lstStyle/>
          <a:p>
            <a:pPr algn="ctr"/>
            <a:endParaRPr lang="zh-CN" altLang="en-US"/>
          </a:p>
        </p:txBody>
      </p:sp>
      <p:sp>
        <p:nvSpPr>
          <p:cNvPr id="1104" name="textbox 1104"/>
          <p:cNvSpPr/>
          <p:nvPr/>
        </p:nvSpPr>
        <p:spPr>
          <a:xfrm>
            <a:off x="4740170" y="3624834"/>
            <a:ext cx="1748154" cy="385445"/>
          </a:xfrm>
          <a:prstGeom prst="rect">
            <a:avLst/>
          </a:prstGeom>
        </p:spPr>
        <p:txBody>
          <a:bodyPr vert="horz" wrap="square" lIns="0" tIns="0" rIns="0" bIns="0"/>
          <a:lstStyle/>
          <a:p>
            <a:pPr algn="l" rtl="0" eaLnBrk="0">
              <a:lnSpc>
                <a:spcPct val="83000"/>
              </a:lnSpc>
            </a:pPr>
            <a:endParaRPr lang="en-US" altLang="en-US" sz="100" dirty="0"/>
          </a:p>
          <a:p>
            <a:pPr marL="12700" algn="l" rtl="0" eaLnBrk="0">
              <a:lnSpc>
                <a:spcPts val="2830"/>
              </a:lnSpc>
              <a:tabLst>
                <a:tab pos="81280" algn="l"/>
              </a:tabLst>
            </a:pPr>
            <a:r>
              <a:rPr sz="2000" kern="0" spc="0" dirty="0">
                <a:solidFill>
                  <a:srgbClr val="000000">
                    <a:alpha val="100000"/>
                  </a:srgbClr>
                </a:solidFill>
                <a:latin typeface="Consolas" panose="020B0609020204030204"/>
                <a:ea typeface="Consolas" panose="020B0609020204030204"/>
                <a:cs typeface="Consolas" panose="020B0609020204030204"/>
              </a:rPr>
              <a:t>	cout</a:t>
            </a:r>
            <a:r>
              <a:rPr sz="2000" kern="0" spc="120" dirty="0">
                <a:solidFill>
                  <a:srgbClr val="000000">
                    <a:alpha val="100000"/>
                  </a:srgbClr>
                </a:solidFill>
                <a:latin typeface="Consolas" panose="020B0609020204030204"/>
                <a:ea typeface="Consolas" panose="020B0609020204030204"/>
                <a:cs typeface="Consolas" panose="020B0609020204030204"/>
              </a:rPr>
              <a:t>&lt;&lt;</a:t>
            </a:r>
            <a:r>
              <a:rPr sz="2000" kern="0" spc="120" dirty="0">
                <a:solidFill>
                  <a:srgbClr val="BA0011">
                    <a:alpha val="100000"/>
                  </a:srgbClr>
                </a:solidFill>
                <a:latin typeface="Consolas" panose="020B0609020204030204"/>
                <a:ea typeface="Consolas" panose="020B0609020204030204"/>
                <a:cs typeface="Consolas" panose="020B0609020204030204"/>
              </a:rPr>
              <a:t>"\\"</a:t>
            </a:r>
            <a:r>
              <a:rPr sz="2000" kern="0" spc="120" dirty="0">
                <a:solidFill>
                  <a:srgbClr val="000000">
                    <a:alpha val="100000"/>
                  </a:srgbClr>
                </a:solidFill>
                <a:latin typeface="Consolas" panose="020B0609020204030204"/>
                <a:ea typeface="Consolas" panose="020B0609020204030204"/>
                <a:cs typeface="Consolas" panose="020B0609020204030204"/>
              </a:rPr>
              <a:t>;</a:t>
            </a:r>
            <a:endParaRPr lang="en-US" altLang="en-US" sz="2000" dirty="0"/>
          </a:p>
        </p:txBody>
      </p:sp>
      <p:sp>
        <p:nvSpPr>
          <p:cNvPr id="1110" name="rect"/>
          <p:cNvSpPr/>
          <p:nvPr/>
        </p:nvSpPr>
        <p:spPr>
          <a:xfrm>
            <a:off x="9626921" y="2235284"/>
            <a:ext cx="50967" cy="3798144"/>
          </a:xfrm>
          <a:prstGeom prst="rect">
            <a:avLst/>
          </a:prstGeom>
          <a:solidFill>
            <a:srgbClr val="ED7D31">
              <a:alpha val="100000"/>
            </a:srgbClr>
          </a:solidFill>
          <a:ln cap="flat">
            <a:noFill/>
            <a:prstDash val="solid"/>
            <a:miter lim="0"/>
          </a:ln>
        </p:spPr>
        <p:txBody>
          <a:bodyPr rtlCol="0"/>
          <a:lstStyle/>
          <a:p>
            <a:pPr algn="ctr"/>
            <a:endParaRPr lang="zh-CN" altLang="en-US"/>
          </a:p>
        </p:txBody>
      </p:sp>
      <p:sp>
        <p:nvSpPr>
          <p:cNvPr id="11" name="object 3">
            <a:extLst>
              <a:ext uri="{FF2B5EF4-FFF2-40B4-BE49-F238E27FC236}">
                <a16:creationId xmlns:a16="http://schemas.microsoft.com/office/drawing/2014/main" id="{EE5FD3EA-8EDC-64E6-CC24-BC955931767B}"/>
              </a:ext>
            </a:extLst>
          </p:cNvPr>
          <p:cNvSpPr txBox="1">
            <a:spLocks/>
          </p:cNvSpPr>
          <p:nvPr/>
        </p:nvSpPr>
        <p:spPr>
          <a:xfrm>
            <a:off x="2097151" y="803529"/>
            <a:ext cx="1699260" cy="350737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1600" b="0" i="0" kern="1200">
                <a:solidFill>
                  <a:srgbClr val="BFBFBF"/>
                </a:solidFill>
                <a:latin typeface="宋体"/>
                <a:ea typeface="+mj-ea"/>
                <a:cs typeface="宋体"/>
              </a:defRPr>
            </a:lvl1pPr>
          </a:lstStyle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lang="zh-CN" altLang="en-US" sz="2200" b="1" spc="-5" dirty="0">
                <a:solidFill>
                  <a:srgbClr val="FFFFFF"/>
                </a:solidFill>
                <a:latin typeface="微软雅黑"/>
                <a:cs typeface="微软雅黑"/>
              </a:rPr>
              <a:t>转义符</a:t>
            </a:r>
            <a:endParaRPr lang="zh-CN" altLang="en-US" sz="2200" dirty="0">
              <a:latin typeface="微软雅黑"/>
              <a:cs typeface="微软雅黑"/>
            </a:endParaRPr>
          </a:p>
        </p:txBody>
      </p:sp>
      <p:sp>
        <p:nvSpPr>
          <p:cNvPr id="2" name="矩形 1"/>
          <p:cNvSpPr/>
          <p:nvPr/>
        </p:nvSpPr>
        <p:spPr>
          <a:xfrm>
            <a:off x="7048521" y="3604854"/>
            <a:ext cx="369973" cy="461665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</p:spPr>
        <p:txBody>
          <a:bodyPr wrap="none">
            <a:spAutoFit/>
          </a:bodyPr>
          <a:lstStyle/>
          <a:p>
            <a:r>
              <a:rPr lang="en-US" altLang="zh-CN" sz="2400" b="1" kern="0" spc="120" dirty="0">
                <a:solidFill>
                  <a:srgbClr val="BA0011">
                    <a:alpha val="100000"/>
                  </a:srgbClr>
                </a:solidFill>
                <a:latin typeface="Consolas" panose="020B0609020204030204"/>
                <a:ea typeface="Consolas" panose="020B0609020204030204"/>
                <a:cs typeface="Consolas" panose="020B0609020204030204"/>
              </a:rPr>
              <a:t>\</a:t>
            </a:r>
            <a:endParaRPr lang="zh-CN" altLang="en-US" sz="2400" b="1" dirty="0"/>
          </a:p>
        </p:txBody>
      </p:sp>
      <p:sp>
        <p:nvSpPr>
          <p:cNvPr id="13" name="矩形 12"/>
          <p:cNvSpPr/>
          <p:nvPr/>
        </p:nvSpPr>
        <p:spPr>
          <a:xfrm>
            <a:off x="7048521" y="4213645"/>
            <a:ext cx="830997" cy="461665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</p:spPr>
        <p:txBody>
          <a:bodyPr wrap="none">
            <a:spAutoFit/>
          </a:bodyPr>
          <a:lstStyle/>
          <a:p>
            <a:r>
              <a:rPr lang="zh-CN" altLang="en-US" sz="2400" b="1" kern="0" spc="120" dirty="0">
                <a:solidFill>
                  <a:srgbClr val="BA0011">
                    <a:alpha val="100000"/>
                  </a:srgbClr>
                </a:solidFill>
                <a:latin typeface="Consolas" panose="020B0609020204030204"/>
              </a:rPr>
              <a:t>换行</a:t>
            </a:r>
            <a:endParaRPr lang="zh-CN" altLang="en-US" sz="2400" b="1" dirty="0"/>
          </a:p>
        </p:txBody>
      </p:sp>
      <p:sp>
        <p:nvSpPr>
          <p:cNvPr id="14" name="矩形 13"/>
          <p:cNvSpPr/>
          <p:nvPr/>
        </p:nvSpPr>
        <p:spPr>
          <a:xfrm>
            <a:off x="7048520" y="4775233"/>
            <a:ext cx="830997" cy="461665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</p:spPr>
        <p:txBody>
          <a:bodyPr wrap="none">
            <a:spAutoFit/>
          </a:bodyPr>
          <a:lstStyle/>
          <a:p>
            <a:r>
              <a:rPr lang="zh-CN" altLang="en-US" sz="2400" b="1" kern="0" spc="120" dirty="0">
                <a:solidFill>
                  <a:srgbClr val="BA0011">
                    <a:alpha val="100000"/>
                  </a:srgbClr>
                </a:solidFill>
                <a:latin typeface="Consolas" panose="020B0609020204030204"/>
              </a:rPr>
              <a:t>换行</a:t>
            </a:r>
            <a:endParaRPr lang="zh-CN" altLang="en-US" sz="2400" b="1" dirty="0"/>
          </a:p>
        </p:txBody>
      </p:sp>
    </p:spTree>
    <p:extLst>
      <p:ext uri="{BB962C8B-B14F-4D97-AF65-F5344CB8AC3E}">
        <p14:creationId xmlns:p14="http://schemas.microsoft.com/office/powerpoint/2010/main" val="385987685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0" name="textbox 1160"/>
          <p:cNvSpPr/>
          <p:nvPr/>
        </p:nvSpPr>
        <p:spPr>
          <a:xfrm>
            <a:off x="4714068" y="1848734"/>
            <a:ext cx="1839595" cy="518159"/>
          </a:xfrm>
          <a:prstGeom prst="rect">
            <a:avLst/>
          </a:prstGeom>
          <a:solidFill>
            <a:srgbClr val="595959"/>
          </a:solidFill>
        </p:spPr>
        <p:txBody>
          <a:bodyPr vert="horz" wrap="square" lIns="0" tIns="0" rIns="0" bIns="0"/>
          <a:lstStyle/>
          <a:p>
            <a:pPr algn="l" rtl="0" eaLnBrk="0">
              <a:lnSpc>
                <a:spcPct val="104000"/>
              </a:lnSpc>
            </a:pPr>
            <a:endParaRPr lang="en-US" altLang="en-US" sz="600" dirty="0"/>
          </a:p>
          <a:p>
            <a:pPr marL="177165" algn="l" rtl="0" eaLnBrk="0">
              <a:lnSpc>
                <a:spcPct val="91000"/>
              </a:lnSpc>
              <a:spcBef>
                <a:spcPts val="5"/>
              </a:spcBef>
            </a:pPr>
            <a:r>
              <a:rPr sz="2400" kern="0" spc="-50" dirty="0">
                <a:solidFill>
                  <a:srgbClr val="FFFFFF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实</a:t>
            </a:r>
            <a:r>
              <a:rPr sz="2400" kern="0" spc="180" dirty="0">
                <a:solidFill>
                  <a:srgbClr val="FFFFFF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</a:t>
            </a:r>
            <a:r>
              <a:rPr sz="2400" kern="0" spc="-50" dirty="0">
                <a:solidFill>
                  <a:srgbClr val="FFFFFF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战</a:t>
            </a:r>
            <a:r>
              <a:rPr sz="2400" kern="0" spc="90" dirty="0">
                <a:solidFill>
                  <a:srgbClr val="FFFFFF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</a:t>
            </a:r>
            <a:r>
              <a:rPr sz="2400" kern="0" spc="-50" dirty="0">
                <a:solidFill>
                  <a:srgbClr val="FFFFFF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操</a:t>
            </a:r>
            <a:r>
              <a:rPr sz="2400" kern="0" spc="100" dirty="0">
                <a:solidFill>
                  <a:srgbClr val="FFFFFF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</a:t>
            </a:r>
            <a:r>
              <a:rPr sz="2400" kern="0" spc="-50" dirty="0">
                <a:solidFill>
                  <a:srgbClr val="FFFFFF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练</a:t>
            </a:r>
            <a:endParaRPr lang="en-US" altLang="en-US" sz="2400" dirty="0"/>
          </a:p>
        </p:txBody>
      </p:sp>
      <p:sp>
        <p:nvSpPr>
          <p:cNvPr id="1170" name="rect"/>
          <p:cNvSpPr/>
          <p:nvPr/>
        </p:nvSpPr>
        <p:spPr>
          <a:xfrm>
            <a:off x="10743834" y="710355"/>
            <a:ext cx="925176" cy="12741"/>
          </a:xfrm>
          <a:prstGeom prst="rect">
            <a:avLst/>
          </a:prstGeom>
          <a:solidFill>
            <a:srgbClr val="ED3369">
              <a:alpha val="100000"/>
            </a:srgbClr>
          </a:solidFill>
          <a:ln cap="flat">
            <a:noFill/>
            <a:prstDash val="solid"/>
            <a:miter lim="0"/>
          </a:ln>
        </p:spPr>
        <p:txBody>
          <a:bodyPr rtlCol="0"/>
          <a:lstStyle/>
          <a:p>
            <a:pPr algn="ctr"/>
            <a:endParaRPr lang="zh-CN" altLang="en-US"/>
          </a:p>
        </p:txBody>
      </p:sp>
      <p:sp>
        <p:nvSpPr>
          <p:cNvPr id="3" name="文本框 2">
            <a:extLst>
              <a:ext uri="{FF2B5EF4-FFF2-40B4-BE49-F238E27FC236}">
                <a16:creationId xmlns:a16="http://schemas.microsoft.com/office/drawing/2014/main" id="{694FF883-1FC3-174B-3251-574707A9D75B}"/>
              </a:ext>
            </a:extLst>
          </p:cNvPr>
          <p:cNvSpPr txBox="1"/>
          <p:nvPr/>
        </p:nvSpPr>
        <p:spPr>
          <a:xfrm>
            <a:off x="2705100" y="2895600"/>
            <a:ext cx="6781800" cy="2077941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pPr marL="66040" algn="l" rtl="0" eaLnBrk="0">
              <a:lnSpc>
                <a:spcPct val="150000"/>
              </a:lnSpc>
            </a:pPr>
            <a:r>
              <a:rPr lang="zh-CN" altLang="en-US" sz="3600" kern="0" spc="24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向控制台输出如下这句话：</a:t>
            </a:r>
            <a:endParaRPr lang="en-US" altLang="zh-CN" sz="3600" kern="0" spc="240" dirty="0">
              <a:solidFill>
                <a:srgbClr val="000000">
                  <a:alpha val="100000"/>
                </a:srgbClr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  <a:p>
            <a:pPr marL="66040" algn="l" rtl="0" eaLnBrk="0">
              <a:lnSpc>
                <a:spcPct val="250000"/>
              </a:lnSpc>
            </a:pPr>
            <a:r>
              <a:rPr lang="zh-CN" altLang="en-US" sz="3600" kern="0" spc="240" dirty="0">
                <a:solidFill>
                  <a:srgbClr val="FF0000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小明说</a:t>
            </a:r>
            <a:r>
              <a:rPr lang="en-US" altLang="zh-CN" sz="3600" kern="0" spc="240" dirty="0">
                <a:solidFill>
                  <a:srgbClr val="FF0000"/>
                </a:solidFill>
                <a:latin typeface="Consolas" panose="020B0609020204030204"/>
                <a:ea typeface="Consolas" panose="020B0609020204030204"/>
                <a:cs typeface="Consolas" panose="020B0609020204030204"/>
              </a:rPr>
              <a:t>:"</a:t>
            </a:r>
            <a:r>
              <a:rPr lang="en-US" altLang="zh-CN" sz="3600" kern="0" spc="0" dirty="0">
                <a:solidFill>
                  <a:srgbClr val="FF0000"/>
                </a:solidFill>
                <a:latin typeface="Consolas" panose="020B0609020204030204"/>
                <a:ea typeface="Consolas" panose="020B0609020204030204"/>
                <a:cs typeface="Consolas" panose="020B0609020204030204"/>
              </a:rPr>
              <a:t>what</a:t>
            </a:r>
            <a:r>
              <a:rPr lang="en-US" altLang="zh-CN" sz="3600" kern="0" spc="880" dirty="0">
                <a:solidFill>
                  <a:srgbClr val="FF0000"/>
                </a:solidFill>
                <a:latin typeface="Consolas" panose="020B0609020204030204"/>
                <a:ea typeface="Consolas" panose="020B0609020204030204"/>
                <a:cs typeface="Consolas" panose="020B0609020204030204"/>
              </a:rPr>
              <a:t> </a:t>
            </a:r>
            <a:r>
              <a:rPr lang="en-US" altLang="zh-CN" sz="3600" kern="0" spc="0" dirty="0">
                <a:solidFill>
                  <a:srgbClr val="FF0000"/>
                </a:solidFill>
                <a:latin typeface="Consolas" panose="020B0609020204030204"/>
                <a:ea typeface="Consolas" panose="020B0609020204030204"/>
                <a:cs typeface="Consolas" panose="020B0609020204030204"/>
              </a:rPr>
              <a:t>is</a:t>
            </a:r>
            <a:r>
              <a:rPr lang="en-US" altLang="zh-CN" sz="3600" kern="0" spc="240" dirty="0">
                <a:solidFill>
                  <a:srgbClr val="FF0000"/>
                </a:solidFill>
                <a:latin typeface="Consolas" panose="020B0609020204030204"/>
                <a:ea typeface="Consolas" panose="020B0609020204030204"/>
                <a:cs typeface="Consolas" panose="020B0609020204030204"/>
              </a:rPr>
              <a:t> \n"</a:t>
            </a:r>
            <a:endParaRPr lang="en-US" altLang="en-US" sz="3600" dirty="0">
              <a:solidFill>
                <a:srgbClr val="FF0000"/>
              </a:solidFill>
            </a:endParaRPr>
          </a:p>
        </p:txBody>
      </p:sp>
      <p:sp>
        <p:nvSpPr>
          <p:cNvPr id="6" name="object 3">
            <a:extLst>
              <a:ext uri="{FF2B5EF4-FFF2-40B4-BE49-F238E27FC236}">
                <a16:creationId xmlns:a16="http://schemas.microsoft.com/office/drawing/2014/main" id="{EE5FD3EA-8EDC-64E6-CC24-BC955931767B}"/>
              </a:ext>
            </a:extLst>
          </p:cNvPr>
          <p:cNvSpPr txBox="1">
            <a:spLocks/>
          </p:cNvSpPr>
          <p:nvPr/>
        </p:nvSpPr>
        <p:spPr>
          <a:xfrm>
            <a:off x="2097151" y="803529"/>
            <a:ext cx="1699260" cy="350737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1600" b="0" i="0" kern="1200">
                <a:solidFill>
                  <a:srgbClr val="BFBFBF"/>
                </a:solidFill>
                <a:latin typeface="宋体"/>
                <a:ea typeface="+mj-ea"/>
                <a:cs typeface="宋体"/>
              </a:defRPr>
            </a:lvl1pPr>
          </a:lstStyle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lang="zh-CN" altLang="en-US" sz="2200" b="1" spc="-5" dirty="0">
                <a:solidFill>
                  <a:srgbClr val="FFFFFF"/>
                </a:solidFill>
                <a:latin typeface="微软雅黑"/>
                <a:cs typeface="微软雅黑"/>
              </a:rPr>
              <a:t>实战操练</a:t>
            </a:r>
            <a:endParaRPr lang="zh-CN" altLang="en-US" sz="2200" dirty="0">
              <a:latin typeface="微软雅黑"/>
              <a:cs typeface="微软雅黑"/>
            </a:endParaRPr>
          </a:p>
        </p:txBody>
      </p:sp>
    </p:spTree>
    <p:extLst>
      <p:ext uri="{BB962C8B-B14F-4D97-AF65-F5344CB8AC3E}">
        <p14:creationId xmlns:p14="http://schemas.microsoft.com/office/powerpoint/2010/main" val="3400329103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78" name="picture 1178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21600000">
            <a:off x="9541547" y="4644575"/>
            <a:ext cx="87889" cy="11482"/>
          </a:xfrm>
          <a:prstGeom prst="rect">
            <a:avLst/>
          </a:prstGeom>
        </p:spPr>
      </p:pic>
      <p:sp>
        <p:nvSpPr>
          <p:cNvPr id="1180" name="textbox 1180"/>
          <p:cNvSpPr/>
          <p:nvPr/>
        </p:nvSpPr>
        <p:spPr>
          <a:xfrm>
            <a:off x="2980385" y="1835889"/>
            <a:ext cx="6744334" cy="1014730"/>
          </a:xfrm>
          <a:prstGeom prst="rect">
            <a:avLst/>
          </a:prstGeom>
          <a:solidFill>
            <a:srgbClr val="DEEBF7"/>
          </a:solidFill>
        </p:spPr>
        <p:txBody>
          <a:bodyPr vert="horz" wrap="square" lIns="0" tIns="0" rIns="0" bIns="0"/>
          <a:lstStyle/>
          <a:p>
            <a:pPr marL="66040" algn="l" rtl="0" eaLnBrk="0">
              <a:lnSpc>
                <a:spcPts val="6795"/>
              </a:lnSpc>
            </a:pPr>
            <a:r>
              <a:rPr sz="4800" kern="0" spc="24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小明说</a:t>
            </a:r>
            <a:r>
              <a:rPr sz="4800" kern="0" spc="240" dirty="0">
                <a:solidFill>
                  <a:srgbClr val="000000">
                    <a:alpha val="100000"/>
                  </a:srgbClr>
                </a:solidFill>
                <a:latin typeface="Consolas" panose="020B0609020204030204"/>
                <a:ea typeface="Consolas" panose="020B0609020204030204"/>
                <a:cs typeface="Consolas" panose="020B0609020204030204"/>
              </a:rPr>
              <a:t>:"</a:t>
            </a:r>
            <a:r>
              <a:rPr sz="4800" kern="0" spc="0" dirty="0">
                <a:solidFill>
                  <a:srgbClr val="000000">
                    <a:alpha val="100000"/>
                  </a:srgbClr>
                </a:solidFill>
                <a:latin typeface="Consolas" panose="020B0609020204030204"/>
                <a:ea typeface="Consolas" panose="020B0609020204030204"/>
                <a:cs typeface="Consolas" panose="020B0609020204030204"/>
              </a:rPr>
              <a:t>what</a:t>
            </a:r>
            <a:r>
              <a:rPr sz="4800" kern="0" spc="880" dirty="0">
                <a:solidFill>
                  <a:srgbClr val="000000">
                    <a:alpha val="100000"/>
                  </a:srgbClr>
                </a:solidFill>
                <a:latin typeface="Consolas" panose="020B0609020204030204"/>
                <a:ea typeface="Consolas" panose="020B0609020204030204"/>
                <a:cs typeface="Consolas" panose="020B0609020204030204"/>
              </a:rPr>
              <a:t> </a:t>
            </a:r>
            <a:r>
              <a:rPr sz="4800" kern="0" spc="0" dirty="0">
                <a:solidFill>
                  <a:srgbClr val="000000">
                    <a:alpha val="100000"/>
                  </a:srgbClr>
                </a:solidFill>
                <a:latin typeface="Consolas" panose="020B0609020204030204"/>
                <a:ea typeface="Consolas" panose="020B0609020204030204"/>
                <a:cs typeface="Consolas" panose="020B0609020204030204"/>
              </a:rPr>
              <a:t>is</a:t>
            </a:r>
            <a:r>
              <a:rPr sz="4800" kern="0" spc="240" dirty="0">
                <a:solidFill>
                  <a:srgbClr val="000000">
                    <a:alpha val="100000"/>
                  </a:srgbClr>
                </a:solidFill>
                <a:latin typeface="Consolas" panose="020B0609020204030204"/>
                <a:ea typeface="Consolas" panose="020B0609020204030204"/>
                <a:cs typeface="Consolas" panose="020B0609020204030204"/>
              </a:rPr>
              <a:t> \n"</a:t>
            </a:r>
            <a:endParaRPr lang="en-US" altLang="en-US" sz="4800" dirty="0"/>
          </a:p>
        </p:txBody>
      </p:sp>
      <p:pic>
        <p:nvPicPr>
          <p:cNvPr id="1184" name="picture 118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21600000">
            <a:off x="1508259" y="1862295"/>
            <a:ext cx="1170951" cy="818406"/>
          </a:xfrm>
          <a:prstGeom prst="rect">
            <a:avLst/>
          </a:prstGeom>
        </p:spPr>
      </p:pic>
      <p:pic>
        <p:nvPicPr>
          <p:cNvPr id="1192" name="picture 1192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rot="21600000">
            <a:off x="1560655" y="4087651"/>
            <a:ext cx="1066148" cy="700032"/>
          </a:xfrm>
          <a:prstGeom prst="rect">
            <a:avLst/>
          </a:prstGeom>
        </p:spPr>
      </p:pic>
      <p:sp>
        <p:nvSpPr>
          <p:cNvPr id="7" name="文本框 6">
            <a:extLst>
              <a:ext uri="{FF2B5EF4-FFF2-40B4-BE49-F238E27FC236}">
                <a16:creationId xmlns:a16="http://schemas.microsoft.com/office/drawing/2014/main" id="{24219966-AA9A-FCF2-5043-91EB34E66C72}"/>
              </a:ext>
            </a:extLst>
          </p:cNvPr>
          <p:cNvSpPr txBox="1"/>
          <p:nvPr/>
        </p:nvSpPr>
        <p:spPr>
          <a:xfrm>
            <a:off x="2980385" y="3956686"/>
            <a:ext cx="6849416" cy="830997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r>
              <a:rPr kumimoji="0" lang="zh-CN" altLang="en-US" sz="4800" b="0" i="0" u="none" strike="noStrike" kern="0" cap="none" spc="80" normalizeH="0" baseline="0" noProof="0" dirty="0">
                <a:ln>
                  <a:noFill/>
                </a:ln>
                <a:solidFill>
                  <a:srgbClr val="000000">
                    <a:alpha val="100000"/>
                  </a:srgbClr>
                </a:solidFill>
                <a:effectLst/>
                <a:uLnTx/>
                <a:uFillTx/>
                <a:latin typeface="+mj-ea"/>
                <a:ea typeface="+mj-ea"/>
                <a:cs typeface="微软雅黑" panose="020B0503020204020204" charset="-122"/>
              </a:rPr>
              <a:t>小明说</a:t>
            </a:r>
            <a:r>
              <a:rPr lang="en-US" altLang="zh-CN" sz="4800" kern="0" spc="240" dirty="0">
                <a:solidFill>
                  <a:srgbClr val="000000">
                    <a:alpha val="100000"/>
                  </a:srgbClr>
                </a:solidFill>
                <a:latin typeface="Consolas" panose="020B0609020204030204"/>
              </a:rPr>
              <a:t>:</a:t>
            </a:r>
            <a:r>
              <a:rPr lang="en-US" altLang="zh-CN" sz="4800" kern="0" spc="240" dirty="0">
                <a:solidFill>
                  <a:srgbClr val="FF0000"/>
                </a:solidFill>
                <a:latin typeface="Consolas" panose="020B0609020204030204"/>
              </a:rPr>
              <a:t>"</a:t>
            </a:r>
            <a:r>
              <a:rPr lang="en-US" altLang="zh-CN" sz="4800" kern="0" spc="240" dirty="0">
                <a:solidFill>
                  <a:srgbClr val="000000">
                    <a:alpha val="100000"/>
                  </a:srgbClr>
                </a:solidFill>
                <a:latin typeface="Consolas" panose="020B0609020204030204"/>
              </a:rPr>
              <a:t>what is </a:t>
            </a:r>
            <a:r>
              <a:rPr lang="en-US" altLang="zh-CN" sz="4800" kern="0" spc="240" dirty="0">
                <a:solidFill>
                  <a:srgbClr val="FF0000"/>
                </a:solidFill>
                <a:latin typeface="Consolas" panose="020B0609020204030204"/>
              </a:rPr>
              <a:t>\</a:t>
            </a:r>
            <a:r>
              <a:rPr lang="en-US" altLang="zh-CN" sz="4800" kern="0" spc="240" dirty="0">
                <a:solidFill>
                  <a:srgbClr val="000000">
                    <a:alpha val="100000"/>
                  </a:srgbClr>
                </a:solidFill>
                <a:latin typeface="Consolas" panose="020B0609020204030204"/>
              </a:rPr>
              <a:t>n</a:t>
            </a:r>
            <a:r>
              <a:rPr lang="en-US" altLang="zh-CN" sz="4800" kern="0" spc="240" dirty="0">
                <a:solidFill>
                  <a:srgbClr val="FF0000"/>
                </a:solidFill>
                <a:latin typeface="Consolas" panose="020B0609020204030204"/>
              </a:rPr>
              <a:t>"</a:t>
            </a:r>
            <a:endParaRPr lang="zh-CN" altLang="en-US" sz="4800" kern="0" spc="240" dirty="0">
              <a:solidFill>
                <a:srgbClr val="FF0000"/>
              </a:solidFill>
              <a:latin typeface="Consolas" panose="020B0609020204030204"/>
            </a:endParaRPr>
          </a:p>
        </p:txBody>
      </p:sp>
      <p:sp>
        <p:nvSpPr>
          <p:cNvPr id="19" name="文本框 18">
            <a:extLst>
              <a:ext uri="{FF2B5EF4-FFF2-40B4-BE49-F238E27FC236}">
                <a16:creationId xmlns:a16="http://schemas.microsoft.com/office/drawing/2014/main" id="{C20A110F-A8C9-5C27-A97D-DB4021B52DA8}"/>
              </a:ext>
            </a:extLst>
          </p:cNvPr>
          <p:cNvSpPr txBox="1"/>
          <p:nvPr/>
        </p:nvSpPr>
        <p:spPr>
          <a:xfrm>
            <a:off x="927771" y="5410200"/>
            <a:ext cx="9906000" cy="698717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pPr marL="926465" marR="0" lvl="0" indent="0" algn="l" defTabSz="914400" rtl="0" eaLnBrk="0" fontAlgn="auto" latinLnBrk="0" hangingPunct="1">
              <a:lnSpc>
                <a:spcPts val="5095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3600" b="0" i="0" u="none" strike="noStrike" kern="0" cap="none" spc="0" normalizeH="0" baseline="0" noProof="0" dirty="0" err="1">
                <a:ln>
                  <a:noFill/>
                </a:ln>
                <a:solidFill>
                  <a:srgbClr val="2E0D6E">
                    <a:alpha val="100000"/>
                  </a:srgbClr>
                </a:solidFill>
                <a:effectLst/>
                <a:uLnTx/>
                <a:uFillTx/>
                <a:latin typeface="Consolas" panose="020B0609020204030204"/>
                <a:ea typeface="Consolas" panose="020B0609020204030204"/>
                <a:cs typeface="Consolas" panose="020B0609020204030204"/>
              </a:rPr>
              <a:t>cout</a:t>
            </a:r>
            <a:r>
              <a:rPr kumimoji="0" lang="en-US" altLang="zh-CN" sz="3600" b="0" i="0" u="none" strike="noStrike" kern="0" cap="none" spc="180" normalizeH="0" baseline="0" noProof="0" dirty="0">
                <a:ln>
                  <a:noFill/>
                </a:ln>
                <a:solidFill>
                  <a:srgbClr val="2E0D6E">
                    <a:alpha val="100000"/>
                  </a:srgbClr>
                </a:solidFill>
                <a:effectLst/>
                <a:uLnTx/>
                <a:uFillTx/>
                <a:latin typeface="Consolas" panose="020B0609020204030204"/>
                <a:ea typeface="Consolas" panose="020B0609020204030204"/>
                <a:cs typeface="Consolas" panose="020B0609020204030204"/>
              </a:rPr>
              <a:t>&lt;&lt;</a:t>
            </a:r>
            <a:r>
              <a:rPr kumimoji="0" lang="en-US" altLang="zh-CN" sz="3600" b="0" i="0" u="none" strike="noStrike" kern="0" cap="none" spc="180" normalizeH="0" baseline="0" noProof="0" dirty="0">
                <a:ln>
                  <a:noFill/>
                </a:ln>
                <a:solidFill>
                  <a:srgbClr val="BA0011">
                    <a:alpha val="100000"/>
                  </a:srgbClr>
                </a:solidFill>
                <a:effectLst/>
                <a:uLnTx/>
                <a:uFillTx/>
                <a:latin typeface="Consolas" panose="020B0609020204030204"/>
                <a:ea typeface="Consolas" panose="020B0609020204030204"/>
                <a:cs typeface="Consolas" panose="020B0609020204030204"/>
              </a:rPr>
              <a:t>"</a:t>
            </a:r>
            <a:r>
              <a:rPr kumimoji="0" lang="zh-CN" altLang="en-US" sz="3600" b="0" i="0" u="none" strike="noStrike" kern="0" cap="none" spc="180" normalizeH="0" baseline="0" noProof="0" dirty="0">
                <a:ln>
                  <a:noFill/>
                </a:ln>
                <a:solidFill>
                  <a:srgbClr val="BA0011">
                    <a:alpha val="100000"/>
                  </a:srgbClr>
                </a:solidFill>
                <a:effectLst/>
                <a:uLnTx/>
                <a:uFillTx/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小明说</a:t>
            </a:r>
            <a:r>
              <a:rPr kumimoji="0" lang="zh-CN" altLang="en-US" sz="3600" b="0" i="0" u="none" strike="noStrike" kern="0" cap="none" spc="-270" normalizeH="0" baseline="0" noProof="0" dirty="0">
                <a:ln>
                  <a:noFill/>
                </a:ln>
                <a:solidFill>
                  <a:srgbClr val="BA0011">
                    <a:alpha val="100000"/>
                  </a:srgbClr>
                </a:solidFill>
                <a:effectLst/>
                <a:uLnTx/>
                <a:uFillTx/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</a:t>
            </a:r>
            <a:r>
              <a:rPr kumimoji="0" lang="en-US" altLang="zh-CN" sz="3600" b="0" i="0" u="none" strike="noStrike" kern="0" cap="none" spc="180" normalizeH="0" baseline="0" noProof="0" dirty="0">
                <a:ln>
                  <a:noFill/>
                </a:ln>
                <a:solidFill>
                  <a:srgbClr val="BA0011">
                    <a:alpha val="100000"/>
                  </a:srgbClr>
                </a:solidFill>
                <a:effectLst/>
                <a:uLnTx/>
                <a:uFillTx/>
                <a:latin typeface="Consolas" panose="020B0609020204030204"/>
                <a:ea typeface="Consolas" panose="020B0609020204030204"/>
                <a:cs typeface="Consolas" panose="020B0609020204030204"/>
              </a:rPr>
              <a:t>:\"</a:t>
            </a:r>
            <a:r>
              <a:rPr kumimoji="0" lang="en-US" altLang="zh-CN" sz="3600" b="0" i="0" u="none" strike="noStrike" kern="0" cap="none" spc="0" normalizeH="0" baseline="0" noProof="0" dirty="0">
                <a:ln>
                  <a:noFill/>
                </a:ln>
                <a:solidFill>
                  <a:srgbClr val="BA0011">
                    <a:alpha val="100000"/>
                  </a:srgbClr>
                </a:solidFill>
                <a:effectLst/>
                <a:uLnTx/>
                <a:uFillTx/>
                <a:latin typeface="Consolas" panose="020B0609020204030204"/>
                <a:ea typeface="Consolas" panose="020B0609020204030204"/>
                <a:cs typeface="Consolas" panose="020B0609020204030204"/>
              </a:rPr>
              <a:t>what</a:t>
            </a:r>
            <a:r>
              <a:rPr kumimoji="0" lang="en-US" altLang="zh-CN" sz="3600" b="0" i="0" u="none" strike="noStrike" kern="0" cap="none" spc="180" normalizeH="0" baseline="0" noProof="0" dirty="0">
                <a:ln>
                  <a:noFill/>
                </a:ln>
                <a:solidFill>
                  <a:srgbClr val="BA0011">
                    <a:alpha val="100000"/>
                  </a:srgbClr>
                </a:solidFill>
                <a:effectLst/>
                <a:uLnTx/>
                <a:uFillTx/>
                <a:latin typeface="Consolas" panose="020B0609020204030204"/>
                <a:ea typeface="Consolas" panose="020B0609020204030204"/>
                <a:cs typeface="Consolas" panose="020B0609020204030204"/>
              </a:rPr>
              <a:t> </a:t>
            </a:r>
            <a:r>
              <a:rPr kumimoji="0" lang="en-US" altLang="zh-CN" sz="3600" b="0" i="0" u="none" strike="noStrike" kern="0" cap="none" spc="0" normalizeH="0" baseline="0" noProof="0" dirty="0">
                <a:ln>
                  <a:noFill/>
                </a:ln>
                <a:solidFill>
                  <a:srgbClr val="BA0011">
                    <a:alpha val="100000"/>
                  </a:srgbClr>
                </a:solidFill>
                <a:effectLst/>
                <a:uLnTx/>
                <a:uFillTx/>
                <a:latin typeface="Consolas" panose="020B0609020204030204"/>
                <a:ea typeface="Consolas" panose="020B0609020204030204"/>
                <a:cs typeface="Consolas" panose="020B0609020204030204"/>
              </a:rPr>
              <a:t>is</a:t>
            </a:r>
            <a:r>
              <a:rPr kumimoji="0" lang="en-US" altLang="zh-CN" sz="3600" b="0" i="0" u="none" strike="noStrike" kern="0" cap="none" spc="360" normalizeH="0" baseline="0" noProof="0" dirty="0">
                <a:ln>
                  <a:noFill/>
                </a:ln>
                <a:solidFill>
                  <a:srgbClr val="BA0011">
                    <a:alpha val="100000"/>
                  </a:srgbClr>
                </a:solidFill>
                <a:effectLst/>
                <a:uLnTx/>
                <a:uFillTx/>
                <a:latin typeface="Consolas" panose="020B0609020204030204"/>
                <a:ea typeface="Consolas" panose="020B0609020204030204"/>
                <a:cs typeface="Consolas" panose="020B0609020204030204"/>
              </a:rPr>
              <a:t> </a:t>
            </a:r>
            <a:r>
              <a:rPr kumimoji="0" lang="en-US" altLang="zh-CN" sz="3600" b="0" i="0" u="none" strike="noStrike" kern="0" cap="none" spc="180" normalizeH="0" baseline="0" noProof="0" dirty="0">
                <a:ln>
                  <a:noFill/>
                </a:ln>
                <a:solidFill>
                  <a:srgbClr val="BA0011">
                    <a:alpha val="100000"/>
                  </a:srgbClr>
                </a:solidFill>
                <a:effectLst/>
                <a:uLnTx/>
                <a:uFillTx/>
                <a:latin typeface="Consolas" panose="020B0609020204030204"/>
                <a:ea typeface="Consolas" panose="020B0609020204030204"/>
                <a:cs typeface="Consolas" panose="020B0609020204030204"/>
              </a:rPr>
              <a:t>\\n\"\n"</a:t>
            </a:r>
            <a:r>
              <a:rPr kumimoji="0" lang="en-US" altLang="zh-CN" sz="3600" b="0" i="0" u="none" strike="noStrike" kern="0" cap="none" spc="180" normalizeH="0" baseline="0" noProof="0" dirty="0">
                <a:ln>
                  <a:noFill/>
                </a:ln>
                <a:solidFill>
                  <a:srgbClr val="000000">
                    <a:alpha val="100000"/>
                  </a:srgbClr>
                </a:solidFill>
                <a:effectLst/>
                <a:uLnTx/>
                <a:uFillTx/>
                <a:latin typeface="Consolas" panose="020B0609020204030204"/>
                <a:ea typeface="Consolas" panose="020B0609020204030204"/>
                <a:cs typeface="Consolas" panose="020B0609020204030204"/>
              </a:rPr>
              <a:t>;</a:t>
            </a:r>
            <a:endParaRPr kumimoji="0" lang="en-US" altLang="en-US" sz="36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  <p:sp>
        <p:nvSpPr>
          <p:cNvPr id="9" name="object 3">
            <a:extLst>
              <a:ext uri="{FF2B5EF4-FFF2-40B4-BE49-F238E27FC236}">
                <a16:creationId xmlns:a16="http://schemas.microsoft.com/office/drawing/2014/main" id="{EE5FD3EA-8EDC-64E6-CC24-BC955931767B}"/>
              </a:ext>
            </a:extLst>
          </p:cNvPr>
          <p:cNvSpPr txBox="1">
            <a:spLocks/>
          </p:cNvSpPr>
          <p:nvPr/>
        </p:nvSpPr>
        <p:spPr>
          <a:xfrm>
            <a:off x="2097151" y="803529"/>
            <a:ext cx="1699260" cy="350737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1600" b="0" i="0" kern="1200">
                <a:solidFill>
                  <a:srgbClr val="BFBFBF"/>
                </a:solidFill>
                <a:latin typeface="宋体"/>
                <a:ea typeface="+mj-ea"/>
                <a:cs typeface="宋体"/>
              </a:defRPr>
            </a:lvl1pPr>
          </a:lstStyle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lang="zh-CN" altLang="en-US" sz="2200" b="1" spc="-5" dirty="0">
                <a:solidFill>
                  <a:srgbClr val="FFFFFF"/>
                </a:solidFill>
                <a:latin typeface="微软雅黑"/>
                <a:cs typeface="微软雅黑"/>
              </a:rPr>
              <a:t>实战操练</a:t>
            </a:r>
            <a:endParaRPr lang="zh-CN" altLang="en-US" sz="2200" dirty="0">
              <a:latin typeface="微软雅黑"/>
              <a:cs typeface="微软雅黑"/>
            </a:endParaRPr>
          </a:p>
        </p:txBody>
      </p:sp>
      <p:sp>
        <p:nvSpPr>
          <p:cNvPr id="2" name="矩形 1"/>
          <p:cNvSpPr/>
          <p:nvPr/>
        </p:nvSpPr>
        <p:spPr>
          <a:xfrm>
            <a:off x="4038600" y="3074935"/>
            <a:ext cx="3684342" cy="400110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</p:spPr>
        <p:txBody>
          <a:bodyPr wrap="none">
            <a:spAutoFit/>
          </a:bodyPr>
          <a:lstStyle/>
          <a:p>
            <a:r>
              <a:rPr lang="zh-CN" altLang="en-US" sz="2000" kern="0" spc="180" dirty="0">
                <a:solidFill>
                  <a:srgbClr val="C00000"/>
                </a:solidFill>
                <a:latin typeface="+mn-ea"/>
                <a:cs typeface="Consolas" panose="020B0609020204030204"/>
              </a:rPr>
              <a:t>有哪些需要特殊处理的字符</a:t>
            </a:r>
            <a:r>
              <a:rPr lang="en-US" altLang="zh-CN" sz="2000" kern="0" spc="180" dirty="0">
                <a:solidFill>
                  <a:srgbClr val="C00000"/>
                </a:solidFill>
                <a:latin typeface="+mn-ea"/>
                <a:cs typeface="Consolas" panose="020B0609020204030204"/>
              </a:rPr>
              <a:t>?</a:t>
            </a:r>
            <a:endParaRPr lang="zh-CN" altLang="en-US" sz="2000" dirty="0">
              <a:solidFill>
                <a:srgbClr val="C00000"/>
              </a:solidFill>
              <a:latin typeface="+mn-ea"/>
            </a:endParaRPr>
          </a:p>
        </p:txBody>
      </p:sp>
    </p:spTree>
    <p:extLst>
      <p:ext uri="{BB962C8B-B14F-4D97-AF65-F5344CB8AC3E}">
        <p14:creationId xmlns:p14="http://schemas.microsoft.com/office/powerpoint/2010/main" val="273837898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12192000" cy="6857998"/>
          </a:xfrm>
          <a:prstGeom prst="rect">
            <a:avLst/>
          </a:prstGeom>
        </p:spPr>
      </p:pic>
      <p:sp>
        <p:nvSpPr>
          <p:cNvPr id="3" name="object 3"/>
          <p:cNvSpPr txBox="1">
            <a:spLocks noGrp="1"/>
          </p:cNvSpPr>
          <p:nvPr>
            <p:ph type="title" idx="4294967295"/>
          </p:nvPr>
        </p:nvSpPr>
        <p:spPr>
          <a:xfrm>
            <a:off x="3657600" y="2219691"/>
            <a:ext cx="5486400" cy="843821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lang="en-US" altLang="zh-CN" sz="5400" b="1" dirty="0">
                <a:solidFill>
                  <a:srgbClr val="FFFFFF"/>
                </a:solidFill>
                <a:latin typeface="微软雅黑"/>
                <a:cs typeface="微软雅黑"/>
              </a:rPr>
              <a:t>C++</a:t>
            </a:r>
            <a:r>
              <a:rPr lang="zh-CN" altLang="en-US" sz="5400" b="1" dirty="0">
                <a:solidFill>
                  <a:srgbClr val="FFFFFF"/>
                </a:solidFill>
                <a:latin typeface="微软雅黑"/>
                <a:cs typeface="微软雅黑"/>
              </a:rPr>
              <a:t>程序与算法</a:t>
            </a:r>
            <a:endParaRPr sz="5400" dirty="0">
              <a:latin typeface="微软雅黑"/>
              <a:cs typeface="微软雅黑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4490243" y="3885157"/>
            <a:ext cx="3572510" cy="44307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 algn="ctr">
              <a:lnSpc>
                <a:spcPct val="100000"/>
              </a:lnSpc>
              <a:spcBef>
                <a:spcPts val="95"/>
              </a:spcBef>
            </a:pPr>
            <a:r>
              <a:rPr lang="zh-CN" altLang="en-US" sz="2800" spc="-5" dirty="0">
                <a:solidFill>
                  <a:srgbClr val="FFFFFF"/>
                </a:solidFill>
                <a:latin typeface="微软雅黑"/>
                <a:cs typeface="微软雅黑"/>
              </a:rPr>
              <a:t>字符与</a:t>
            </a:r>
            <a:r>
              <a:rPr lang="en-US" altLang="zh-CN" sz="2800" spc="-5" dirty="0">
                <a:solidFill>
                  <a:srgbClr val="FFFFFF"/>
                </a:solidFill>
                <a:latin typeface="微软雅黑"/>
                <a:cs typeface="微软雅黑"/>
              </a:rPr>
              <a:t>ASCII</a:t>
            </a:r>
            <a:r>
              <a:rPr lang="zh-CN" altLang="en-US" sz="2800" spc="-5" dirty="0">
                <a:solidFill>
                  <a:srgbClr val="FFFFFF"/>
                </a:solidFill>
                <a:latin typeface="微软雅黑"/>
                <a:cs typeface="微软雅黑"/>
              </a:rPr>
              <a:t>码</a:t>
            </a:r>
            <a:endParaRPr sz="2800" dirty="0">
              <a:latin typeface="微软雅黑"/>
              <a:cs typeface="微软雅黑"/>
            </a:endParaRPr>
          </a:p>
        </p:txBody>
      </p:sp>
      <p:sp>
        <p:nvSpPr>
          <p:cNvPr id="6" name="object 6"/>
          <p:cNvSpPr/>
          <p:nvPr/>
        </p:nvSpPr>
        <p:spPr>
          <a:xfrm>
            <a:off x="4034790" y="3429761"/>
            <a:ext cx="4572000" cy="0"/>
          </a:xfrm>
          <a:custGeom>
            <a:avLst/>
            <a:gdLst/>
            <a:ahLst/>
            <a:cxnLst/>
            <a:rect l="l" t="t" r="r" b="b"/>
            <a:pathLst>
              <a:path w="4572000">
                <a:moveTo>
                  <a:pt x="0" y="0"/>
                </a:moveTo>
                <a:lnTo>
                  <a:pt x="4572000" y="0"/>
                </a:lnTo>
              </a:path>
            </a:pathLst>
          </a:custGeom>
          <a:ln w="25400">
            <a:solidFill>
              <a:srgbClr val="00A7B9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 txBox="1"/>
          <p:nvPr/>
        </p:nvSpPr>
        <p:spPr>
          <a:xfrm>
            <a:off x="5042408" y="5674258"/>
            <a:ext cx="1854200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endParaRPr sz="1800">
              <a:latin typeface="等线"/>
              <a:cs typeface="等线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2222500" y="53415"/>
            <a:ext cx="9982200" cy="2692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endParaRPr sz="1600">
              <a:latin typeface="宋体"/>
              <a:cs typeface="宋体"/>
            </a:endParaRPr>
          </a:p>
        </p:txBody>
      </p:sp>
      <p:sp>
        <p:nvSpPr>
          <p:cNvPr id="9" name="object 9"/>
          <p:cNvSpPr txBox="1"/>
          <p:nvPr/>
        </p:nvSpPr>
        <p:spPr>
          <a:xfrm rot="18900000">
            <a:off x="-148959" y="1980990"/>
            <a:ext cx="4618729" cy="3556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2770"/>
              </a:lnSpc>
            </a:pPr>
            <a:endParaRPr sz="2800">
              <a:latin typeface="Consolas"/>
              <a:cs typeface="Consolas"/>
            </a:endParaRPr>
          </a:p>
        </p:txBody>
      </p:sp>
      <p:sp>
        <p:nvSpPr>
          <p:cNvPr id="10" name="object 10"/>
          <p:cNvSpPr txBox="1"/>
          <p:nvPr/>
        </p:nvSpPr>
        <p:spPr>
          <a:xfrm rot="18900000">
            <a:off x="7756948" y="4555257"/>
            <a:ext cx="4618729" cy="3556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2770"/>
              </a:lnSpc>
            </a:pPr>
            <a:endParaRPr sz="2800">
              <a:latin typeface="Consolas"/>
              <a:cs typeface="Consolas"/>
            </a:endParaRPr>
          </a:p>
        </p:txBody>
      </p:sp>
    </p:spTree>
    <p:extLst>
      <p:ext uri="{BB962C8B-B14F-4D97-AF65-F5344CB8AC3E}">
        <p14:creationId xmlns:p14="http://schemas.microsoft.com/office/powerpoint/2010/main" val="2991094155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body" idx="4294967295"/>
          </p:nvPr>
        </p:nvSpPr>
        <p:spPr>
          <a:xfrm>
            <a:off x="3505200" y="3200400"/>
            <a:ext cx="5072063" cy="566822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86360" indent="0" algn="ctr">
              <a:lnSpc>
                <a:spcPct val="100000"/>
              </a:lnSpc>
              <a:spcBef>
                <a:spcPts val="100"/>
              </a:spcBef>
              <a:buNone/>
            </a:pPr>
            <a:r>
              <a:rPr lang="zh-CN" altLang="en-US" sz="3600" b="1" dirty="0">
                <a:latin typeface="Consolas" panose="020B0609020204030204" pitchFamily="49" charset="0"/>
              </a:rPr>
              <a:t>字符</a:t>
            </a:r>
            <a:endParaRPr lang="en-GB" sz="3600" b="1" dirty="0">
              <a:latin typeface="Consolas" panose="020B0609020204030204" pitchFamily="49" charset="0"/>
            </a:endParaRPr>
          </a:p>
        </p:txBody>
      </p:sp>
      <p:grpSp>
        <p:nvGrpSpPr>
          <p:cNvPr id="3" name="object 3"/>
          <p:cNvGrpSpPr/>
          <p:nvPr/>
        </p:nvGrpSpPr>
        <p:grpSpPr>
          <a:xfrm>
            <a:off x="4288588" y="2039443"/>
            <a:ext cx="3735704" cy="260985"/>
            <a:chOff x="4288588" y="2039443"/>
            <a:chExt cx="3735704" cy="260985"/>
          </a:xfrm>
        </p:grpSpPr>
        <p:pic>
          <p:nvPicPr>
            <p:cNvPr id="4" name="object 4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7271406" y="2132244"/>
              <a:ext cx="161865" cy="167703"/>
            </a:xfrm>
            <a:prstGeom prst="rect">
              <a:avLst/>
            </a:prstGeom>
          </p:spPr>
        </p:pic>
        <p:pic>
          <p:nvPicPr>
            <p:cNvPr id="5" name="object 5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7567042" y="2132244"/>
              <a:ext cx="161705" cy="167703"/>
            </a:xfrm>
            <a:prstGeom prst="rect">
              <a:avLst/>
            </a:prstGeom>
          </p:spPr>
        </p:pic>
        <p:pic>
          <p:nvPicPr>
            <p:cNvPr id="6" name="object 6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7864434" y="2132244"/>
              <a:ext cx="159311" cy="167703"/>
            </a:xfrm>
            <a:prstGeom prst="rect">
              <a:avLst/>
            </a:prstGeom>
          </p:spPr>
        </p:pic>
        <p:sp>
          <p:nvSpPr>
            <p:cNvPr id="7" name="object 7"/>
            <p:cNvSpPr/>
            <p:nvPr/>
          </p:nvSpPr>
          <p:spPr>
            <a:xfrm>
              <a:off x="4288588" y="2039443"/>
              <a:ext cx="2827020" cy="207010"/>
            </a:xfrm>
            <a:custGeom>
              <a:avLst/>
              <a:gdLst/>
              <a:ahLst/>
              <a:cxnLst/>
              <a:rect l="l" t="t" r="r" b="b"/>
              <a:pathLst>
                <a:path w="2827020" h="207010">
                  <a:moveTo>
                    <a:pt x="14047" y="0"/>
                  </a:moveTo>
                  <a:lnTo>
                    <a:pt x="7921" y="2153"/>
                  </a:lnTo>
                  <a:lnTo>
                    <a:pt x="2833" y="6621"/>
                  </a:lnTo>
                  <a:lnTo>
                    <a:pt x="114" y="12269"/>
                  </a:lnTo>
                  <a:lnTo>
                    <a:pt x="0" y="18219"/>
                  </a:lnTo>
                  <a:lnTo>
                    <a:pt x="2339" y="23784"/>
                  </a:lnTo>
                  <a:lnTo>
                    <a:pt x="6983" y="28279"/>
                  </a:lnTo>
                  <a:lnTo>
                    <a:pt x="277717" y="205641"/>
                  </a:lnTo>
                  <a:lnTo>
                    <a:pt x="281229" y="206666"/>
                  </a:lnTo>
                  <a:lnTo>
                    <a:pt x="2819356" y="206666"/>
                  </a:lnTo>
                  <a:lnTo>
                    <a:pt x="2827019" y="199641"/>
                  </a:lnTo>
                  <a:lnTo>
                    <a:pt x="2827019" y="182227"/>
                  </a:lnTo>
                  <a:lnTo>
                    <a:pt x="2819356" y="175057"/>
                  </a:lnTo>
                  <a:lnTo>
                    <a:pt x="290328" y="175057"/>
                  </a:lnTo>
                  <a:lnTo>
                    <a:pt x="26937" y="2670"/>
                  </a:lnTo>
                  <a:lnTo>
                    <a:pt x="26778" y="2670"/>
                  </a:lnTo>
                  <a:lnTo>
                    <a:pt x="26778" y="2524"/>
                  </a:lnTo>
                  <a:lnTo>
                    <a:pt x="20592" y="96"/>
                  </a:lnTo>
                  <a:lnTo>
                    <a:pt x="14047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</p:spTree>
    <p:extLst>
      <p:ext uri="{BB962C8B-B14F-4D97-AF65-F5344CB8AC3E}">
        <p14:creationId xmlns:p14="http://schemas.microsoft.com/office/powerpoint/2010/main" val="1569022858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84" name="textbox 1184"/>
          <p:cNvSpPr/>
          <p:nvPr/>
        </p:nvSpPr>
        <p:spPr>
          <a:xfrm>
            <a:off x="3352800" y="1787448"/>
            <a:ext cx="8326108" cy="1071880"/>
          </a:xfrm>
          <a:prstGeom prst="rect">
            <a:avLst/>
          </a:prstGeom>
        </p:spPr>
        <p:txBody>
          <a:bodyPr vert="horz" wrap="square" lIns="0" tIns="0" rIns="0" bIns="0"/>
          <a:lstStyle/>
          <a:p>
            <a:pPr algn="l" rtl="0" eaLnBrk="0">
              <a:lnSpc>
                <a:spcPct val="92000"/>
              </a:lnSpc>
            </a:pPr>
            <a:endParaRPr lang="en-US" sz="3600" kern="0" spc="-150" dirty="0">
              <a:solidFill>
                <a:srgbClr val="404040">
                  <a:alpha val="100000"/>
                </a:srgbClr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22" name="object 3">
            <a:extLst>
              <a:ext uri="{FF2B5EF4-FFF2-40B4-BE49-F238E27FC236}">
                <a16:creationId xmlns:a16="http://schemas.microsoft.com/office/drawing/2014/main" id="{9079EF21-306E-660E-A9A1-51D54E107A61}"/>
              </a:ext>
            </a:extLst>
          </p:cNvPr>
          <p:cNvSpPr txBox="1"/>
          <p:nvPr/>
        </p:nvSpPr>
        <p:spPr>
          <a:xfrm>
            <a:off x="2009597" y="763475"/>
            <a:ext cx="2259330" cy="350737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lang="en-US" altLang="zh-CN" sz="2200" b="1" spc="-5" dirty="0">
                <a:solidFill>
                  <a:srgbClr val="FFFFFF"/>
                </a:solidFill>
                <a:ea typeface="+mj-ea"/>
                <a:cs typeface="微软雅黑"/>
              </a:rPr>
              <a:t>char</a:t>
            </a:r>
            <a:endParaRPr lang="zh-CN" altLang="en-US" sz="2200" b="1" spc="-5" dirty="0">
              <a:solidFill>
                <a:srgbClr val="FFFFFF"/>
              </a:solidFill>
              <a:ea typeface="+mj-ea"/>
              <a:cs typeface="微软雅黑"/>
            </a:endParaRPr>
          </a:p>
        </p:txBody>
      </p:sp>
      <p:sp>
        <p:nvSpPr>
          <p:cNvPr id="2" name="矩形 1"/>
          <p:cNvSpPr/>
          <p:nvPr/>
        </p:nvSpPr>
        <p:spPr>
          <a:xfrm>
            <a:off x="762000" y="1580178"/>
            <a:ext cx="10591800" cy="1314462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2800" dirty="0"/>
              <a:t>例：想写一个小计算器：读入两个整数和中间的星号，输出乘积。</a:t>
            </a:r>
          </a:p>
          <a:p>
            <a:pPr>
              <a:lnSpc>
                <a:spcPct val="150000"/>
              </a:lnSpc>
            </a:pPr>
            <a:r>
              <a:rPr lang="zh-CN" altLang="en-US" sz="2800" dirty="0"/>
              <a:t>即输入两个整数和一个</a:t>
            </a:r>
            <a:r>
              <a:rPr lang="en-US" altLang="zh-CN" sz="2800" b="1" dirty="0">
                <a:solidFill>
                  <a:srgbClr val="FF0000"/>
                </a:solidFill>
              </a:rPr>
              <a:t>*</a:t>
            </a:r>
            <a:r>
              <a:rPr lang="zh-CN" altLang="en-US" sz="2800" dirty="0"/>
              <a:t>，输出这两个整数的</a:t>
            </a:r>
            <a:r>
              <a:rPr lang="zh-CN" altLang="en-US" sz="2800" b="1" dirty="0">
                <a:solidFill>
                  <a:srgbClr val="FF0000"/>
                </a:solidFill>
              </a:rPr>
              <a:t>乘积</a:t>
            </a:r>
            <a:r>
              <a:rPr lang="zh-CN" altLang="en-US" sz="2800" dirty="0"/>
              <a:t>。</a:t>
            </a:r>
          </a:p>
        </p:txBody>
      </p:sp>
      <p:sp>
        <p:nvSpPr>
          <p:cNvPr id="14" name="矩形 13"/>
          <p:cNvSpPr/>
          <p:nvPr/>
        </p:nvSpPr>
        <p:spPr>
          <a:xfrm>
            <a:off x="797312" y="3295396"/>
            <a:ext cx="3001143" cy="1314462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</p:spPr>
        <p:txBody>
          <a:bodyPr wrap="non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2800" dirty="0"/>
              <a:t>样例输入</a:t>
            </a:r>
            <a:r>
              <a:rPr lang="en-US" altLang="zh-CN" sz="2800" dirty="0"/>
              <a:t>: 7 * 2</a:t>
            </a:r>
          </a:p>
          <a:p>
            <a:pPr>
              <a:lnSpc>
                <a:spcPct val="150000"/>
              </a:lnSpc>
            </a:pPr>
            <a:r>
              <a:rPr lang="zh-CN" altLang="en-US" sz="2800" dirty="0"/>
              <a:t>样例输出</a:t>
            </a:r>
            <a:r>
              <a:rPr lang="en-US" altLang="zh-CN" sz="2800" dirty="0"/>
              <a:t>: 14</a:t>
            </a:r>
          </a:p>
        </p:txBody>
      </p:sp>
      <p:sp>
        <p:nvSpPr>
          <p:cNvPr id="3" name="矩形 2"/>
          <p:cNvSpPr/>
          <p:nvPr/>
        </p:nvSpPr>
        <p:spPr>
          <a:xfrm>
            <a:off x="2009597" y="5029200"/>
            <a:ext cx="7820204" cy="1314462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pPr algn="ctr">
              <a:lnSpc>
                <a:spcPct val="150000"/>
              </a:lnSpc>
            </a:pPr>
            <a:r>
              <a:rPr lang="en-US" altLang="zh-CN" sz="2800" dirty="0"/>
              <a:t>7</a:t>
            </a:r>
            <a:r>
              <a:rPr lang="zh-CN" altLang="en-US" sz="2800" dirty="0"/>
              <a:t>和</a:t>
            </a:r>
            <a:r>
              <a:rPr lang="en-US" altLang="zh-CN" sz="2800" dirty="0"/>
              <a:t>2</a:t>
            </a:r>
            <a:r>
              <a:rPr lang="zh-CN" altLang="en-US" sz="2800" dirty="0"/>
              <a:t>很方便输入</a:t>
            </a:r>
            <a:r>
              <a:rPr lang="en-US" altLang="zh-CN" sz="2800" dirty="0"/>
              <a:t>, </a:t>
            </a:r>
            <a:r>
              <a:rPr lang="zh-CN" altLang="en-US" sz="2800" dirty="0"/>
              <a:t>使用</a:t>
            </a:r>
            <a:r>
              <a:rPr lang="en-US" altLang="zh-CN" sz="2800" dirty="0"/>
              <a:t>int</a:t>
            </a:r>
            <a:r>
              <a:rPr lang="zh-CN" altLang="en-US" sz="2800" dirty="0"/>
              <a:t>类型储存就可以了</a:t>
            </a:r>
            <a:endParaRPr lang="en-US" altLang="zh-CN" sz="2800" dirty="0"/>
          </a:p>
          <a:p>
            <a:pPr algn="ctr">
              <a:lnSpc>
                <a:spcPct val="150000"/>
              </a:lnSpc>
            </a:pPr>
            <a:r>
              <a:rPr lang="zh-CN" altLang="en-US" sz="2800" b="1" dirty="0">
                <a:solidFill>
                  <a:srgbClr val="FF0000"/>
                </a:solidFill>
              </a:rPr>
              <a:t>可是</a:t>
            </a:r>
            <a:r>
              <a:rPr lang="en-US" altLang="zh-CN" sz="2800" b="1" dirty="0">
                <a:solidFill>
                  <a:srgbClr val="FF0000"/>
                </a:solidFill>
              </a:rPr>
              <a:t>*</a:t>
            </a:r>
            <a:r>
              <a:rPr lang="zh-CN" altLang="en-US" sz="2800" b="1" dirty="0">
                <a:solidFill>
                  <a:srgbClr val="FF0000"/>
                </a:solidFill>
              </a:rPr>
              <a:t>如何输入储存呢</a:t>
            </a:r>
            <a:r>
              <a:rPr lang="en-US" altLang="zh-CN" sz="2800" dirty="0"/>
              <a:t>?</a:t>
            </a:r>
            <a:endParaRPr lang="zh-CN" altLang="en-US" sz="2800" dirty="0"/>
          </a:p>
        </p:txBody>
      </p:sp>
      <p:grpSp>
        <p:nvGrpSpPr>
          <p:cNvPr id="4" name="Group 20">
            <a:extLst>
              <a:ext uri="{FF2B5EF4-FFF2-40B4-BE49-F238E27FC236}">
                <a16:creationId xmlns:a16="http://schemas.microsoft.com/office/drawing/2014/main" id="{BF7B266C-D09B-37DB-2CD3-B5712F7933B4}"/>
              </a:ext>
            </a:extLst>
          </p:cNvPr>
          <p:cNvGrpSpPr/>
          <p:nvPr/>
        </p:nvGrpSpPr>
        <p:grpSpPr>
          <a:xfrm>
            <a:off x="5105400" y="3286315"/>
            <a:ext cx="4963216" cy="1576388"/>
            <a:chOff x="1655445" y="3373755"/>
            <a:chExt cx="8578025" cy="1576388"/>
          </a:xfrm>
        </p:grpSpPr>
        <p:sp>
          <p:nvSpPr>
            <p:cNvPr id="5" name="TextBox 11">
              <a:extLst>
                <a:ext uri="{FF2B5EF4-FFF2-40B4-BE49-F238E27FC236}">
                  <a16:creationId xmlns:a16="http://schemas.microsoft.com/office/drawing/2014/main" id="{6D5A24DF-BC31-ADC7-540F-EC0561B6CF48}"/>
                </a:ext>
              </a:extLst>
            </p:cNvPr>
            <p:cNvSpPr txBox="1"/>
            <p:nvPr/>
          </p:nvSpPr>
          <p:spPr>
            <a:xfrm>
              <a:off x="2372487" y="3373755"/>
              <a:ext cx="303124" cy="704088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36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7</a:t>
              </a:r>
            </a:p>
          </p:txBody>
        </p:sp>
        <p:sp>
          <p:nvSpPr>
            <p:cNvPr id="6" name="TextBox 12">
              <a:extLst>
                <a:ext uri="{FF2B5EF4-FFF2-40B4-BE49-F238E27FC236}">
                  <a16:creationId xmlns:a16="http://schemas.microsoft.com/office/drawing/2014/main" id="{B4D61497-1AD3-379B-29B2-98B71A4BED40}"/>
                </a:ext>
              </a:extLst>
            </p:cNvPr>
            <p:cNvSpPr txBox="1"/>
            <p:nvPr/>
          </p:nvSpPr>
          <p:spPr>
            <a:xfrm>
              <a:off x="5925312" y="3373755"/>
              <a:ext cx="303124" cy="704088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3600" b="1" dirty="0">
                  <a:solidFill>
                    <a:schemeClr val="accent2"/>
                  </a:solidFill>
                  <a:latin typeface="+mn-lt"/>
                  <a:ea typeface="+mn-ea"/>
                  <a:cs typeface="+mn-cs"/>
                </a:rPr>
                <a:t>*</a:t>
              </a:r>
            </a:p>
          </p:txBody>
        </p:sp>
        <p:sp>
          <p:nvSpPr>
            <p:cNvPr id="7" name="TextBox 13">
              <a:extLst>
                <a:ext uri="{FF2B5EF4-FFF2-40B4-BE49-F238E27FC236}">
                  <a16:creationId xmlns:a16="http://schemas.microsoft.com/office/drawing/2014/main" id="{52DAC101-C51A-0B43-A7C6-5024C2E0DD36}"/>
                </a:ext>
              </a:extLst>
            </p:cNvPr>
            <p:cNvSpPr txBox="1"/>
            <p:nvPr/>
          </p:nvSpPr>
          <p:spPr>
            <a:xfrm>
              <a:off x="9382887" y="3373755"/>
              <a:ext cx="303124" cy="704088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36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2</a:t>
              </a:r>
            </a:p>
          </p:txBody>
        </p:sp>
        <p:sp>
          <p:nvSpPr>
            <p:cNvPr id="8" name="Line 14">
              <a:extLst>
                <a:ext uri="{FF2B5EF4-FFF2-40B4-BE49-F238E27FC236}">
                  <a16:creationId xmlns:a16="http://schemas.microsoft.com/office/drawing/2014/main" id="{86F16F00-C002-A40A-6807-759ED73AD984}"/>
                </a:ext>
              </a:extLst>
            </p:cNvPr>
            <p:cNvSpPr/>
            <p:nvPr/>
          </p:nvSpPr>
          <p:spPr>
            <a:xfrm>
              <a:off x="2524125" y="3962400"/>
              <a:ext cx="9525" cy="342900"/>
            </a:xfrm>
            <a:custGeom>
              <a:avLst/>
              <a:gdLst/>
              <a:ahLst/>
              <a:cxnLst/>
              <a:rect l="l" t="t" r="r" b="b"/>
              <a:pathLst>
                <a:path w="9525" h="342900">
                  <a:moveTo>
                    <a:pt x="0" y="0"/>
                  </a:moveTo>
                  <a:lnTo>
                    <a:pt x="0" y="342900"/>
                  </a:lnTo>
                </a:path>
              </a:pathLst>
            </a:custGeom>
            <a:noFill/>
            <a:ln w="19050">
              <a:solidFill>
                <a:schemeClr val="accent6"/>
              </a:solidFill>
            </a:ln>
          </p:spPr>
        </p:sp>
        <p:sp>
          <p:nvSpPr>
            <p:cNvPr id="9" name="Line 15">
              <a:extLst>
                <a:ext uri="{FF2B5EF4-FFF2-40B4-BE49-F238E27FC236}">
                  <a16:creationId xmlns:a16="http://schemas.microsoft.com/office/drawing/2014/main" id="{39968913-8867-1D6D-F759-59BEDA08BF80}"/>
                </a:ext>
              </a:extLst>
            </p:cNvPr>
            <p:cNvSpPr/>
            <p:nvPr/>
          </p:nvSpPr>
          <p:spPr>
            <a:xfrm>
              <a:off x="6133176" y="3962400"/>
              <a:ext cx="9525" cy="342900"/>
            </a:xfrm>
            <a:custGeom>
              <a:avLst/>
              <a:gdLst/>
              <a:ahLst/>
              <a:cxnLst/>
              <a:rect l="l" t="t" r="r" b="b"/>
              <a:pathLst>
                <a:path w="9525" h="342900">
                  <a:moveTo>
                    <a:pt x="0" y="0"/>
                  </a:moveTo>
                  <a:lnTo>
                    <a:pt x="0" y="342900"/>
                  </a:lnTo>
                </a:path>
              </a:pathLst>
            </a:custGeom>
            <a:noFill/>
            <a:ln w="19050">
              <a:solidFill>
                <a:schemeClr val="accent6"/>
              </a:solidFill>
            </a:ln>
          </p:spPr>
        </p:sp>
        <p:sp>
          <p:nvSpPr>
            <p:cNvPr id="10" name="Line 16">
              <a:extLst>
                <a:ext uri="{FF2B5EF4-FFF2-40B4-BE49-F238E27FC236}">
                  <a16:creationId xmlns:a16="http://schemas.microsoft.com/office/drawing/2014/main" id="{3DC33BFF-1053-AF2B-AFF3-3F6192853987}"/>
                </a:ext>
              </a:extLst>
            </p:cNvPr>
            <p:cNvSpPr/>
            <p:nvPr/>
          </p:nvSpPr>
          <p:spPr>
            <a:xfrm>
              <a:off x="9525000" y="3962400"/>
              <a:ext cx="9525" cy="342900"/>
            </a:xfrm>
            <a:custGeom>
              <a:avLst/>
              <a:gdLst/>
              <a:ahLst/>
              <a:cxnLst/>
              <a:rect l="l" t="t" r="r" b="b"/>
              <a:pathLst>
                <a:path w="9525" h="342900">
                  <a:moveTo>
                    <a:pt x="0" y="0"/>
                  </a:moveTo>
                  <a:lnTo>
                    <a:pt x="0" y="342900"/>
                  </a:lnTo>
                </a:path>
              </a:pathLst>
            </a:custGeom>
            <a:noFill/>
            <a:ln w="19050">
              <a:solidFill>
                <a:schemeClr val="accent6"/>
              </a:solidFill>
            </a:ln>
          </p:spPr>
        </p:sp>
        <p:sp>
          <p:nvSpPr>
            <p:cNvPr id="11" name="TextBox 17">
              <a:extLst>
                <a:ext uri="{FF2B5EF4-FFF2-40B4-BE49-F238E27FC236}">
                  <a16:creationId xmlns:a16="http://schemas.microsoft.com/office/drawing/2014/main" id="{05C4C244-7440-2A0B-7A3D-AF977531E794}"/>
                </a:ext>
              </a:extLst>
            </p:cNvPr>
            <p:cNvSpPr txBox="1"/>
            <p:nvPr/>
          </p:nvSpPr>
          <p:spPr>
            <a:xfrm>
              <a:off x="1655445" y="4510088"/>
              <a:ext cx="1567625" cy="440055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2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整数变量 a</a:t>
              </a:r>
            </a:p>
          </p:txBody>
        </p:sp>
        <p:sp>
          <p:nvSpPr>
            <p:cNvPr id="12" name="TextBox 18">
              <a:extLst>
                <a:ext uri="{FF2B5EF4-FFF2-40B4-BE49-F238E27FC236}">
                  <a16:creationId xmlns:a16="http://schemas.microsoft.com/office/drawing/2014/main" id="{EA5BC424-4D78-A0CC-7FAA-4A31A83C6F5B}"/>
                </a:ext>
              </a:extLst>
            </p:cNvPr>
            <p:cNvSpPr txBox="1"/>
            <p:nvPr/>
          </p:nvSpPr>
          <p:spPr>
            <a:xfrm>
              <a:off x="5341620" y="4510088"/>
              <a:ext cx="1537335" cy="440055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2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用什么存？</a:t>
              </a:r>
            </a:p>
          </p:txBody>
        </p:sp>
        <p:sp>
          <p:nvSpPr>
            <p:cNvPr id="13" name="TextBox 19">
              <a:extLst>
                <a:ext uri="{FF2B5EF4-FFF2-40B4-BE49-F238E27FC236}">
                  <a16:creationId xmlns:a16="http://schemas.microsoft.com/office/drawing/2014/main" id="{F32DE856-8163-6AB2-0C92-F0B97C56F2AB}"/>
                </a:ext>
              </a:extLst>
            </p:cNvPr>
            <p:cNvSpPr txBox="1"/>
            <p:nvPr/>
          </p:nvSpPr>
          <p:spPr>
            <a:xfrm>
              <a:off x="8665845" y="4510088"/>
              <a:ext cx="1567625" cy="440055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2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整数变量 b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43970171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35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object 3">
            <a:extLst>
              <a:ext uri="{FF2B5EF4-FFF2-40B4-BE49-F238E27FC236}">
                <a16:creationId xmlns:a16="http://schemas.microsoft.com/office/drawing/2014/main" id="{9079EF21-306E-660E-A9A1-51D54E107A61}"/>
              </a:ext>
            </a:extLst>
          </p:cNvPr>
          <p:cNvSpPr txBox="1"/>
          <p:nvPr/>
        </p:nvSpPr>
        <p:spPr>
          <a:xfrm>
            <a:off x="2009597" y="763475"/>
            <a:ext cx="2259330" cy="350737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lang="en-US" altLang="zh-CN" sz="2200" b="1" spc="-5" dirty="0">
                <a:solidFill>
                  <a:srgbClr val="FFFFFF"/>
                </a:solidFill>
                <a:latin typeface="Consolas" panose="020B0609020204030204" pitchFamily="49" charset="0"/>
                <a:ea typeface="+mj-ea"/>
                <a:cs typeface="微软雅黑"/>
              </a:rPr>
              <a:t>char</a:t>
            </a:r>
            <a:endParaRPr lang="zh-CN" altLang="en-US" sz="2200" b="1" spc="-5" dirty="0">
              <a:solidFill>
                <a:srgbClr val="FFFFFF"/>
              </a:solidFill>
              <a:latin typeface="Consolas" panose="020B0609020204030204" pitchFamily="49" charset="0"/>
              <a:ea typeface="+mj-ea"/>
              <a:cs typeface="微软雅黑"/>
            </a:endParaRPr>
          </a:p>
        </p:txBody>
      </p:sp>
      <p:sp>
        <p:nvSpPr>
          <p:cNvPr id="3" name="矩形 2"/>
          <p:cNvSpPr/>
          <p:nvPr/>
        </p:nvSpPr>
        <p:spPr>
          <a:xfrm>
            <a:off x="1114999" y="1718256"/>
            <a:ext cx="10091423" cy="2247731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2400" dirty="0">
                <a:latin typeface="Consolas" panose="020B0609020204030204" pitchFamily="49" charset="0"/>
              </a:rPr>
              <a:t>    我们已经学会了</a:t>
            </a:r>
            <a:r>
              <a:rPr lang="zh-CN" altLang="en-US" sz="2400" b="1" dirty="0">
                <a:latin typeface="Consolas" panose="020B0609020204030204" pitchFamily="49" charset="0"/>
              </a:rPr>
              <a:t>用 </a:t>
            </a:r>
            <a:r>
              <a:rPr lang="en-US" altLang="zh-CN" sz="2400" b="1" dirty="0" err="1">
                <a:latin typeface="Consolas" panose="020B0609020204030204" pitchFamily="49" charset="0"/>
              </a:rPr>
              <a:t>int</a:t>
            </a:r>
            <a:r>
              <a:rPr lang="en-US" altLang="zh-CN" sz="2400" b="1" dirty="0">
                <a:latin typeface="Consolas" panose="020B0609020204030204" pitchFamily="49" charset="0"/>
              </a:rPr>
              <a:t> </a:t>
            </a:r>
            <a:r>
              <a:rPr lang="zh-CN" altLang="en-US" sz="2400" b="1" dirty="0">
                <a:latin typeface="Consolas" panose="020B0609020204030204" pitchFamily="49" charset="0"/>
              </a:rPr>
              <a:t>存储整数，用 </a:t>
            </a:r>
            <a:r>
              <a:rPr lang="en-US" altLang="zh-CN" sz="2400" b="1" dirty="0">
                <a:latin typeface="Consolas" panose="020B0609020204030204" pitchFamily="49" charset="0"/>
              </a:rPr>
              <a:t>double </a:t>
            </a:r>
            <a:r>
              <a:rPr lang="zh-CN" altLang="en-US" sz="2400" b="1" dirty="0">
                <a:latin typeface="Consolas" panose="020B0609020204030204" pitchFamily="49" charset="0"/>
              </a:rPr>
              <a:t>存储小数</a:t>
            </a:r>
            <a:r>
              <a:rPr lang="zh-CN" altLang="en-US" sz="2400" dirty="0">
                <a:latin typeface="Consolas" panose="020B0609020204030204" pitchFamily="49" charset="0"/>
              </a:rPr>
              <a:t>。但如果想在程序里存储一个字母、一个符号或者一个数字字符，比如 </a:t>
            </a:r>
            <a:r>
              <a:rPr lang="en-US" altLang="zh-CN" sz="2400" dirty="0">
                <a:latin typeface="Consolas" panose="020B0609020204030204" pitchFamily="49" charset="0"/>
              </a:rPr>
              <a:t>'A'</a:t>
            </a:r>
            <a:r>
              <a:rPr lang="zh-CN" altLang="en-US" sz="2400" dirty="0">
                <a:latin typeface="Consolas" panose="020B0609020204030204" pitchFamily="49" charset="0"/>
              </a:rPr>
              <a:t>、</a:t>
            </a:r>
            <a:r>
              <a:rPr lang="en-US" altLang="zh-CN" sz="2400" dirty="0">
                <a:latin typeface="Consolas" panose="020B0609020204030204" pitchFamily="49" charset="0"/>
              </a:rPr>
              <a:t>'?'</a:t>
            </a:r>
            <a:r>
              <a:rPr lang="zh-CN" altLang="en-US" sz="2400" dirty="0">
                <a:latin typeface="Consolas" panose="020B0609020204030204" pitchFamily="49" charset="0"/>
              </a:rPr>
              <a:t>、</a:t>
            </a:r>
            <a:r>
              <a:rPr lang="en-US" altLang="zh-CN" sz="2400" dirty="0">
                <a:latin typeface="Consolas" panose="020B0609020204030204" pitchFamily="49" charset="0"/>
              </a:rPr>
              <a:t>'8'</a:t>
            </a:r>
            <a:r>
              <a:rPr lang="zh-CN" altLang="en-US" sz="2400" dirty="0">
                <a:latin typeface="Consolas" panose="020B0609020204030204" pitchFamily="49" charset="0"/>
              </a:rPr>
              <a:t>，该怎么办呢？</a:t>
            </a:r>
            <a:endParaRPr lang="en-US" altLang="zh-CN" sz="2400" dirty="0">
              <a:latin typeface="Consolas" panose="020B0609020204030204" pitchFamily="49" charset="0"/>
            </a:endParaRPr>
          </a:p>
          <a:p>
            <a:pPr>
              <a:lnSpc>
                <a:spcPct val="150000"/>
              </a:lnSpc>
            </a:pPr>
            <a:r>
              <a:rPr lang="zh-CN" altLang="en-US" sz="2400" dirty="0">
                <a:latin typeface="Consolas" panose="020B0609020204030204" pitchFamily="49" charset="0"/>
              </a:rPr>
              <a:t>    这时候，</a:t>
            </a:r>
            <a:r>
              <a:rPr lang="en-US" altLang="zh-CN" sz="2400" b="1" dirty="0">
                <a:solidFill>
                  <a:srgbClr val="C00000"/>
                </a:solidFill>
                <a:latin typeface="Consolas" panose="020B0609020204030204" pitchFamily="49" charset="0"/>
              </a:rPr>
              <a:t>char </a:t>
            </a:r>
            <a:r>
              <a:rPr lang="zh-CN" altLang="en-US" sz="2400" b="1" dirty="0">
                <a:solidFill>
                  <a:srgbClr val="C00000"/>
                </a:solidFill>
                <a:latin typeface="Consolas" panose="020B0609020204030204" pitchFamily="49" charset="0"/>
              </a:rPr>
              <a:t>类型</a:t>
            </a:r>
            <a:r>
              <a:rPr lang="zh-CN" altLang="en-US" sz="2400" dirty="0">
                <a:latin typeface="Consolas" panose="020B0609020204030204" pitchFamily="49" charset="0"/>
              </a:rPr>
              <a:t>就登场了</a:t>
            </a:r>
          </a:p>
        </p:txBody>
      </p:sp>
      <p:sp>
        <p:nvSpPr>
          <p:cNvPr id="4" name="Rectangle 2"/>
          <p:cNvSpPr>
            <a:spLocks noChangeArrowheads="1"/>
          </p:cNvSpPr>
          <p:nvPr/>
        </p:nvSpPr>
        <p:spPr bwMode="auto">
          <a:xfrm>
            <a:off x="1121802" y="4800600"/>
            <a:ext cx="10077816" cy="1047403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</a:ln>
          <a:effectLst/>
        </p:spPr>
        <p:txBody>
          <a:bodyPr vert="horz" wrap="square" lIns="12696" tIns="0" rIns="12696" bIns="0" numCol="1" anchor="ctr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zh-CN" altLang="zh-CN" sz="2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onsolas" panose="020B0609020204030204" pitchFamily="49" charset="0"/>
                <a:ea typeface="source-code-pro"/>
              </a:rPr>
              <a:t>char</a:t>
            </a:r>
            <a:r>
              <a:rPr kumimoji="0" lang="zh-CN" altLang="zh-CN" sz="2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onsolas" panose="020B0609020204030204" pitchFamily="49" charset="0"/>
              </a:rPr>
              <a:t> 是 </a:t>
            </a:r>
            <a:r>
              <a:rPr kumimoji="0" lang="zh-CN" altLang="zh-CN" sz="24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onsolas" panose="020B0609020204030204" pitchFamily="49" charset="0"/>
              </a:rPr>
              <a:t>"character" (字符)</a:t>
            </a:r>
            <a:r>
              <a:rPr kumimoji="0" lang="zh-CN" altLang="zh-CN" sz="2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onsolas" panose="020B0609020204030204" pitchFamily="49" charset="0"/>
              </a:rPr>
              <a:t> 的缩写。</a:t>
            </a:r>
            <a:r>
              <a:rPr kumimoji="0" lang="zh-CN" altLang="zh-CN" sz="2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highlight>
                  <a:srgbClr val="FFFF00"/>
                </a:highlight>
                <a:latin typeface="Consolas" panose="020B0609020204030204" pitchFamily="49" charset="0"/>
              </a:rPr>
              <a:t>它是一种专门用来存放</a:t>
            </a:r>
            <a:r>
              <a:rPr kumimoji="0" lang="zh-CN" altLang="zh-CN" sz="24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highlight>
                  <a:srgbClr val="FFFF00"/>
                </a:highlight>
                <a:latin typeface="Consolas" panose="020B0609020204030204" pitchFamily="49" charset="0"/>
              </a:rPr>
              <a:t>单个</a:t>
            </a:r>
            <a:r>
              <a:rPr kumimoji="0" lang="zh-CN" altLang="zh-CN" sz="2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highlight>
                  <a:srgbClr val="FFFF00"/>
                </a:highlight>
                <a:latin typeface="Consolas" panose="020B0609020204030204" pitchFamily="49" charset="0"/>
              </a:rPr>
              <a:t>字符的数据类型</a:t>
            </a:r>
            <a:r>
              <a:rPr kumimoji="0" lang="zh-CN" altLang="zh-CN" sz="2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onsolas" panose="020B0609020204030204" pitchFamily="49" charset="0"/>
              </a:rPr>
              <a:t>。 </a:t>
            </a:r>
          </a:p>
        </p:txBody>
      </p:sp>
    </p:spTree>
    <p:extLst>
      <p:ext uri="{BB962C8B-B14F-4D97-AF65-F5344CB8AC3E}">
        <p14:creationId xmlns:p14="http://schemas.microsoft.com/office/powerpoint/2010/main" val="229234054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object 3">
            <a:extLst>
              <a:ext uri="{FF2B5EF4-FFF2-40B4-BE49-F238E27FC236}">
                <a16:creationId xmlns:a16="http://schemas.microsoft.com/office/drawing/2014/main" id="{9079EF21-306E-660E-A9A1-51D54E107A61}"/>
              </a:ext>
            </a:extLst>
          </p:cNvPr>
          <p:cNvSpPr txBox="1"/>
          <p:nvPr/>
        </p:nvSpPr>
        <p:spPr>
          <a:xfrm>
            <a:off x="2009597" y="763475"/>
            <a:ext cx="2259330" cy="350737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lang="en-US" altLang="zh-CN" sz="2200" b="1" spc="-5" dirty="0">
                <a:solidFill>
                  <a:srgbClr val="FFFFFF"/>
                </a:solidFill>
                <a:latin typeface="Consolas" panose="020B0609020204030204" pitchFamily="49" charset="0"/>
                <a:ea typeface="+mj-ea"/>
                <a:cs typeface="微软雅黑"/>
              </a:rPr>
              <a:t>char</a:t>
            </a:r>
            <a:endParaRPr lang="zh-CN" altLang="en-US" sz="2200" b="1" spc="-5" dirty="0">
              <a:solidFill>
                <a:srgbClr val="FFFFFF"/>
              </a:solidFill>
              <a:latin typeface="Consolas" panose="020B0609020204030204" pitchFamily="49" charset="0"/>
              <a:ea typeface="+mj-ea"/>
              <a:cs typeface="微软雅黑"/>
            </a:endParaRPr>
          </a:p>
        </p:txBody>
      </p:sp>
      <p:sp>
        <p:nvSpPr>
          <p:cNvPr id="3" name="矩形 2"/>
          <p:cNvSpPr/>
          <p:nvPr/>
        </p:nvSpPr>
        <p:spPr>
          <a:xfrm>
            <a:off x="1114997" y="1752600"/>
            <a:ext cx="10091423" cy="461665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pPr lvl="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zh-CN" altLang="zh-CN" sz="2400" dirty="0">
                <a:latin typeface="Consolas" panose="020B0609020204030204" pitchFamily="49" charset="0"/>
              </a:rPr>
              <a:t>你可以把 </a:t>
            </a:r>
            <a:r>
              <a:rPr lang="zh-CN" altLang="zh-CN" sz="2400" dirty="0">
                <a:latin typeface="Consolas" panose="020B0609020204030204" pitchFamily="49" charset="0"/>
                <a:ea typeface="source-code-pro"/>
              </a:rPr>
              <a:t>char</a:t>
            </a:r>
            <a:r>
              <a:rPr lang="zh-CN" altLang="zh-CN" sz="2400" dirty="0">
                <a:latin typeface="Consolas" panose="020B0609020204030204" pitchFamily="49" charset="0"/>
              </a:rPr>
              <a:t> 想象成键盘上的任意一个按键。它可以是：</a:t>
            </a:r>
            <a:r>
              <a:rPr lang="zh-CN" altLang="zh-CN" sz="800" dirty="0">
                <a:latin typeface="Consolas" panose="020B0609020204030204" pitchFamily="49" charset="0"/>
              </a:rPr>
              <a:t> </a:t>
            </a:r>
            <a:endParaRPr lang="zh-CN" altLang="zh-CN" sz="5400" dirty="0">
              <a:latin typeface="Consolas" panose="020B0609020204030204" pitchFamily="49" charset="0"/>
            </a:endParaRPr>
          </a:p>
        </p:txBody>
      </p:sp>
      <p:sp>
        <p:nvSpPr>
          <p:cNvPr id="4" name="Rectangle 2"/>
          <p:cNvSpPr>
            <a:spLocks noChangeArrowheads="1"/>
          </p:cNvSpPr>
          <p:nvPr/>
        </p:nvSpPr>
        <p:spPr bwMode="auto">
          <a:xfrm>
            <a:off x="1114998" y="3150514"/>
            <a:ext cx="10091423" cy="2585323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</a:ln>
          <a:effectLst/>
        </p:spPr>
        <p:txBody>
          <a:bodyPr vert="horz" wrap="square" lIns="12696" tIns="0" rIns="12696" bIns="0" numCol="1" anchor="ctr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lvl="0">
              <a:lnSpc>
                <a:spcPct val="150000"/>
              </a:lnSpc>
            </a:pPr>
            <a:r>
              <a:rPr lang="zh-CN" altLang="zh-CN" sz="2400" dirty="0">
                <a:latin typeface="Consolas" panose="020B0609020204030204" pitchFamily="49" charset="0"/>
              </a:rPr>
              <a:t>一个英文字母 (大写或小写): </a:t>
            </a:r>
            <a:r>
              <a:rPr lang="zh-CN" altLang="zh-CN" sz="2800" dirty="0">
                <a:latin typeface="Consolas" panose="020B0609020204030204" pitchFamily="49" charset="0"/>
                <a:ea typeface="source-code-pro"/>
              </a:rPr>
              <a:t>'A'</a:t>
            </a:r>
            <a:r>
              <a:rPr lang="zh-CN" altLang="zh-CN" sz="2400" dirty="0">
                <a:latin typeface="Consolas" panose="020B0609020204030204" pitchFamily="49" charset="0"/>
              </a:rPr>
              <a:t>, </a:t>
            </a:r>
            <a:r>
              <a:rPr lang="zh-CN" altLang="zh-CN" sz="2800" dirty="0">
                <a:latin typeface="Consolas" panose="020B0609020204030204" pitchFamily="49" charset="0"/>
                <a:ea typeface="source-code-pro"/>
              </a:rPr>
              <a:t>'b'</a:t>
            </a:r>
            <a:r>
              <a:rPr lang="zh-CN" altLang="zh-CN" sz="2400" dirty="0">
                <a:latin typeface="Consolas" panose="020B0609020204030204" pitchFamily="49" charset="0"/>
              </a:rPr>
              <a:t>, </a:t>
            </a:r>
            <a:r>
              <a:rPr lang="zh-CN" altLang="zh-CN" sz="2800" dirty="0">
                <a:latin typeface="Consolas" panose="020B0609020204030204" pitchFamily="49" charset="0"/>
                <a:ea typeface="source-code-pro"/>
              </a:rPr>
              <a:t>'Z'</a:t>
            </a:r>
            <a:endParaRPr lang="zh-CN" altLang="zh-CN" sz="2400" dirty="0">
              <a:latin typeface="Consolas" panose="020B0609020204030204" pitchFamily="49" charset="0"/>
            </a:endParaRPr>
          </a:p>
          <a:p>
            <a:pPr lvl="0">
              <a:lnSpc>
                <a:spcPct val="150000"/>
              </a:lnSpc>
            </a:pPr>
            <a:r>
              <a:rPr lang="zh-CN" altLang="zh-CN" sz="2400" dirty="0">
                <a:latin typeface="Consolas" panose="020B0609020204030204" pitchFamily="49" charset="0"/>
              </a:rPr>
              <a:t>一个数字字符: </a:t>
            </a:r>
            <a:r>
              <a:rPr lang="zh-CN" altLang="zh-CN" sz="2800" dirty="0">
                <a:latin typeface="Consolas" panose="020B0609020204030204" pitchFamily="49" charset="0"/>
                <a:ea typeface="source-code-pro"/>
              </a:rPr>
              <a:t>'0'</a:t>
            </a:r>
            <a:r>
              <a:rPr lang="zh-CN" altLang="zh-CN" sz="2400" dirty="0">
                <a:latin typeface="Consolas" panose="020B0609020204030204" pitchFamily="49" charset="0"/>
              </a:rPr>
              <a:t>, </a:t>
            </a:r>
            <a:r>
              <a:rPr lang="zh-CN" altLang="zh-CN" sz="2800" dirty="0">
                <a:latin typeface="Consolas" panose="020B0609020204030204" pitchFamily="49" charset="0"/>
                <a:ea typeface="source-code-pro"/>
              </a:rPr>
              <a:t>'1'</a:t>
            </a:r>
            <a:r>
              <a:rPr lang="zh-CN" altLang="zh-CN" sz="2400" dirty="0">
                <a:latin typeface="Consolas" panose="020B0609020204030204" pitchFamily="49" charset="0"/>
              </a:rPr>
              <a:t>, </a:t>
            </a:r>
            <a:r>
              <a:rPr lang="zh-CN" altLang="zh-CN" sz="2800" dirty="0">
                <a:latin typeface="Consolas" panose="020B0609020204030204" pitchFamily="49" charset="0"/>
                <a:ea typeface="source-code-pro"/>
              </a:rPr>
              <a:t>'9'</a:t>
            </a:r>
            <a:endParaRPr lang="zh-CN" altLang="zh-CN" sz="2400" dirty="0">
              <a:latin typeface="Consolas" panose="020B0609020204030204" pitchFamily="49" charset="0"/>
            </a:endParaRPr>
          </a:p>
          <a:p>
            <a:pPr lvl="0">
              <a:lnSpc>
                <a:spcPct val="150000"/>
              </a:lnSpc>
            </a:pPr>
            <a:r>
              <a:rPr lang="zh-CN" altLang="zh-CN" sz="2400" dirty="0">
                <a:latin typeface="Consolas" panose="020B0609020204030204" pitchFamily="49" charset="0"/>
              </a:rPr>
              <a:t>一个标点或符号: </a:t>
            </a:r>
            <a:r>
              <a:rPr lang="zh-CN" altLang="zh-CN" sz="2800" dirty="0">
                <a:latin typeface="Consolas" panose="020B0609020204030204" pitchFamily="49" charset="0"/>
                <a:ea typeface="source-code-pro"/>
              </a:rPr>
              <a:t>','</a:t>
            </a:r>
            <a:r>
              <a:rPr lang="zh-CN" altLang="zh-CN" sz="2400" dirty="0">
                <a:latin typeface="Consolas" panose="020B0609020204030204" pitchFamily="49" charset="0"/>
              </a:rPr>
              <a:t>, </a:t>
            </a:r>
            <a:r>
              <a:rPr lang="zh-CN" altLang="zh-CN" sz="2800" dirty="0">
                <a:latin typeface="Consolas" panose="020B0609020204030204" pitchFamily="49" charset="0"/>
                <a:ea typeface="source-code-pro"/>
              </a:rPr>
              <a:t>'.'</a:t>
            </a:r>
            <a:r>
              <a:rPr lang="zh-CN" altLang="zh-CN" sz="2400" dirty="0">
                <a:latin typeface="Consolas" panose="020B0609020204030204" pitchFamily="49" charset="0"/>
              </a:rPr>
              <a:t>, </a:t>
            </a:r>
            <a:r>
              <a:rPr lang="zh-CN" altLang="zh-CN" sz="2800" dirty="0">
                <a:latin typeface="Consolas" panose="020B0609020204030204" pitchFamily="49" charset="0"/>
                <a:ea typeface="source-code-pro"/>
              </a:rPr>
              <a:t>'?'</a:t>
            </a:r>
            <a:r>
              <a:rPr lang="zh-CN" altLang="zh-CN" sz="2400" dirty="0">
                <a:latin typeface="Consolas" panose="020B0609020204030204" pitchFamily="49" charset="0"/>
              </a:rPr>
              <a:t>, </a:t>
            </a:r>
            <a:r>
              <a:rPr lang="zh-CN" altLang="zh-CN" sz="2800" dirty="0">
                <a:latin typeface="Consolas" panose="020B0609020204030204" pitchFamily="49" charset="0"/>
                <a:ea typeface="source-code-pro"/>
              </a:rPr>
              <a:t>'+'</a:t>
            </a:r>
            <a:r>
              <a:rPr lang="zh-CN" altLang="zh-CN" sz="2400" dirty="0">
                <a:latin typeface="Consolas" panose="020B0609020204030204" pitchFamily="49" charset="0"/>
              </a:rPr>
              <a:t>, </a:t>
            </a:r>
            <a:r>
              <a:rPr lang="zh-CN" altLang="zh-CN" sz="2800" dirty="0">
                <a:latin typeface="Consolas" panose="020B0609020204030204" pitchFamily="49" charset="0"/>
                <a:ea typeface="source-code-pro"/>
              </a:rPr>
              <a:t>'@'</a:t>
            </a:r>
            <a:endParaRPr lang="zh-CN" altLang="zh-CN" sz="2400" dirty="0">
              <a:latin typeface="Consolas" panose="020B0609020204030204" pitchFamily="49" charset="0"/>
            </a:endParaRPr>
          </a:p>
          <a:p>
            <a:pPr lvl="0">
              <a:lnSpc>
                <a:spcPct val="150000"/>
              </a:lnSpc>
            </a:pPr>
            <a:r>
              <a:rPr lang="zh-CN" altLang="zh-CN" sz="2400" dirty="0">
                <a:latin typeface="Consolas" panose="020B0609020204030204" pitchFamily="49" charset="0"/>
              </a:rPr>
              <a:t>一个空格: </a:t>
            </a:r>
            <a:r>
              <a:rPr lang="zh-CN" altLang="zh-CN" sz="2800" dirty="0">
                <a:latin typeface="Consolas" panose="020B0609020204030204" pitchFamily="49" charset="0"/>
                <a:ea typeface="source-code-pro"/>
              </a:rPr>
              <a:t>' '</a:t>
            </a:r>
            <a:endParaRPr lang="zh-CN" altLang="zh-CN" sz="2400" dirty="0">
              <a:latin typeface="Consolas" panose="020B0609020204030204" pitchFamily="49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1027902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object 3">
            <a:extLst>
              <a:ext uri="{FF2B5EF4-FFF2-40B4-BE49-F238E27FC236}">
                <a16:creationId xmlns:a16="http://schemas.microsoft.com/office/drawing/2014/main" id="{9079EF21-306E-660E-A9A1-51D54E107A61}"/>
              </a:ext>
            </a:extLst>
          </p:cNvPr>
          <p:cNvSpPr txBox="1"/>
          <p:nvPr/>
        </p:nvSpPr>
        <p:spPr>
          <a:xfrm>
            <a:off x="2009597" y="763475"/>
            <a:ext cx="2259330" cy="350737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lang="en-US" altLang="zh-CN" sz="2200" b="1" spc="-5" dirty="0">
                <a:solidFill>
                  <a:srgbClr val="FFFFFF"/>
                </a:solidFill>
                <a:latin typeface="Consolas" panose="020B0609020204030204" pitchFamily="49" charset="0"/>
                <a:ea typeface="+mj-ea"/>
                <a:cs typeface="微软雅黑"/>
              </a:rPr>
              <a:t>char</a:t>
            </a:r>
            <a:endParaRPr lang="zh-CN" altLang="en-US" sz="2200" b="1" spc="-5" dirty="0">
              <a:solidFill>
                <a:srgbClr val="FFFFFF"/>
              </a:solidFill>
              <a:latin typeface="Consolas" panose="020B0609020204030204" pitchFamily="49" charset="0"/>
              <a:ea typeface="+mj-ea"/>
              <a:cs typeface="微软雅黑"/>
            </a:endParaRPr>
          </a:p>
        </p:txBody>
      </p:sp>
      <p:sp>
        <p:nvSpPr>
          <p:cNvPr id="3" name="矩形 2"/>
          <p:cNvSpPr/>
          <p:nvPr/>
        </p:nvSpPr>
        <p:spPr>
          <a:xfrm>
            <a:off x="850248" y="1681475"/>
            <a:ext cx="10491503" cy="461665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pPr lvl="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zh-CN" altLang="en-US" sz="2400" dirty="0">
                <a:latin typeface="Consolas" panose="020B0609020204030204" pitchFamily="49" charset="0"/>
              </a:rPr>
              <a:t>如何在 </a:t>
            </a:r>
            <a:r>
              <a:rPr lang="en-US" altLang="zh-CN" sz="2400" dirty="0">
                <a:latin typeface="Consolas" panose="020B0609020204030204" pitchFamily="49" charset="0"/>
              </a:rPr>
              <a:t>C++ </a:t>
            </a:r>
            <a:r>
              <a:rPr lang="zh-CN" altLang="en-US" sz="2400" dirty="0">
                <a:latin typeface="Consolas" panose="020B0609020204030204" pitchFamily="49" charset="0"/>
              </a:rPr>
              <a:t>中使用 </a:t>
            </a:r>
            <a:r>
              <a:rPr lang="en-US" altLang="zh-CN" sz="2400" dirty="0">
                <a:latin typeface="Consolas" panose="020B0609020204030204" pitchFamily="49" charset="0"/>
              </a:rPr>
              <a:t>char?</a:t>
            </a:r>
            <a:endParaRPr lang="zh-CN" altLang="zh-CN" sz="5400" dirty="0">
              <a:latin typeface="Consolas" panose="020B0609020204030204" pitchFamily="49" charset="0"/>
            </a:endParaRPr>
          </a:p>
        </p:txBody>
      </p:sp>
      <p:sp>
        <p:nvSpPr>
          <p:cNvPr id="4" name="Rectangle 2"/>
          <p:cNvSpPr>
            <a:spLocks noChangeArrowheads="1"/>
          </p:cNvSpPr>
          <p:nvPr/>
        </p:nvSpPr>
        <p:spPr bwMode="auto">
          <a:xfrm>
            <a:off x="850248" y="2628204"/>
            <a:ext cx="10491504" cy="1601592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>
            <a:noFill/>
          </a:ln>
          <a:effectLst/>
        </p:spPr>
        <p:txBody>
          <a:bodyPr vert="horz" wrap="square" lIns="12696" tIns="0" rIns="12696" bIns="0" numCol="1" anchor="ctr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lvl="0">
              <a:lnSpc>
                <a:spcPct val="150000"/>
              </a:lnSpc>
            </a:pPr>
            <a:r>
              <a:rPr lang="en-US" altLang="zh-CN" sz="2400" dirty="0">
                <a:latin typeface="Consolas" panose="020B0609020204030204" pitchFamily="49" charset="0"/>
              </a:rPr>
              <a:t>char </a:t>
            </a:r>
            <a:r>
              <a:rPr lang="zh-CN" altLang="en-US" sz="2400" dirty="0">
                <a:latin typeface="Consolas" panose="020B0609020204030204" pitchFamily="49" charset="0"/>
              </a:rPr>
              <a:t>的使用方式和 </a:t>
            </a:r>
            <a:r>
              <a:rPr lang="en-US" altLang="zh-CN" sz="2400" dirty="0" err="1">
                <a:latin typeface="Consolas" panose="020B0609020204030204" pitchFamily="49" charset="0"/>
              </a:rPr>
              <a:t>int</a:t>
            </a:r>
            <a:r>
              <a:rPr lang="en-US" altLang="zh-CN" sz="2400" dirty="0">
                <a:latin typeface="Consolas" panose="020B0609020204030204" pitchFamily="49" charset="0"/>
              </a:rPr>
              <a:t> </a:t>
            </a:r>
            <a:r>
              <a:rPr lang="zh-CN" altLang="en-US" sz="2400" dirty="0">
                <a:latin typeface="Consolas" panose="020B0609020204030204" pitchFamily="49" charset="0"/>
              </a:rPr>
              <a:t>基本一致，本质就只是一个用来存</a:t>
            </a:r>
            <a:r>
              <a:rPr lang="zh-CN" altLang="en-US" sz="2400" b="1" dirty="0">
                <a:latin typeface="Consolas" panose="020B0609020204030204" pitchFamily="49" charset="0"/>
              </a:rPr>
              <a:t>字符</a:t>
            </a:r>
            <a:r>
              <a:rPr lang="zh-CN" altLang="en-US" sz="2400" dirty="0">
                <a:latin typeface="Consolas" panose="020B0609020204030204" pitchFamily="49" charset="0"/>
              </a:rPr>
              <a:t>的数据类型</a:t>
            </a:r>
            <a:endParaRPr lang="en-US" altLang="zh-CN" sz="2400" dirty="0">
              <a:latin typeface="Consolas" panose="020B0609020204030204" pitchFamily="49" charset="0"/>
            </a:endParaRPr>
          </a:p>
          <a:p>
            <a:pPr lvl="0">
              <a:lnSpc>
                <a:spcPct val="150000"/>
              </a:lnSpc>
            </a:pPr>
            <a:r>
              <a:rPr lang="zh-CN" altLang="en-US" sz="2400" dirty="0">
                <a:latin typeface="Consolas" panose="020B0609020204030204" pitchFamily="49" charset="0"/>
              </a:rPr>
              <a:t>但有一个极其重要的区别：给 </a:t>
            </a:r>
            <a:r>
              <a:rPr lang="en-US" altLang="zh-CN" sz="2400" dirty="0">
                <a:latin typeface="Consolas" panose="020B0609020204030204" pitchFamily="49" charset="0"/>
              </a:rPr>
              <a:t>char </a:t>
            </a:r>
            <a:r>
              <a:rPr lang="zh-CN" altLang="en-US" sz="2400" dirty="0">
                <a:latin typeface="Consolas" panose="020B0609020204030204" pitchFamily="49" charset="0"/>
              </a:rPr>
              <a:t>变量赋值时，字符必须</a:t>
            </a:r>
            <a:r>
              <a:rPr lang="zh-CN" altLang="en-US" sz="2400" b="1" dirty="0">
                <a:latin typeface="Consolas" panose="020B0609020204030204" pitchFamily="49" charset="0"/>
              </a:rPr>
              <a:t>被一对单引号</a:t>
            </a:r>
            <a:endParaRPr lang="en-US" altLang="zh-CN" sz="2400" b="1" dirty="0">
              <a:latin typeface="Consolas" panose="020B0609020204030204" pitchFamily="49" charset="0"/>
            </a:endParaRPr>
          </a:p>
          <a:p>
            <a:pPr lvl="0">
              <a:lnSpc>
                <a:spcPct val="150000"/>
              </a:lnSpc>
            </a:pPr>
            <a:r>
              <a:rPr lang="en-US" altLang="zh-CN" sz="2400" b="1" dirty="0">
                <a:latin typeface="Consolas" panose="020B0609020204030204" pitchFamily="49" charset="0"/>
              </a:rPr>
              <a:t>(' ') </a:t>
            </a:r>
            <a:r>
              <a:rPr lang="zh-CN" altLang="en-US" sz="2400" b="1" dirty="0">
                <a:latin typeface="Consolas" panose="020B0609020204030204" pitchFamily="49" charset="0"/>
              </a:rPr>
              <a:t>包围</a:t>
            </a:r>
            <a:endParaRPr lang="zh-CN" altLang="zh-CN" sz="2400" b="1" dirty="0">
              <a:latin typeface="Consolas" panose="020B0609020204030204" pitchFamily="49" charset="0"/>
            </a:endParaRPr>
          </a:p>
        </p:txBody>
      </p:sp>
      <p:sp>
        <p:nvSpPr>
          <p:cNvPr id="6" name="矩形 5"/>
          <p:cNvSpPr/>
          <p:nvPr/>
        </p:nvSpPr>
        <p:spPr>
          <a:xfrm>
            <a:off x="3733800" y="4800600"/>
            <a:ext cx="4613764" cy="523220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</p:spPr>
        <p:txBody>
          <a:bodyPr wrap="none">
            <a:spAutoFit/>
          </a:bodyPr>
          <a:lstStyle/>
          <a:p>
            <a:r>
              <a:rPr lang="en-US" altLang="zh-CN" sz="2800" b="1" dirty="0">
                <a:latin typeface="Consolas" panose="020B0609020204030204" pitchFamily="49" charset="0"/>
              </a:rPr>
              <a:t>char</a:t>
            </a:r>
            <a:r>
              <a:rPr lang="en-US" altLang="zh-CN" sz="2800" dirty="0">
                <a:latin typeface="Consolas" panose="020B0609020204030204" pitchFamily="49" charset="0"/>
              </a:rPr>
              <a:t> c = 'A'; // </a:t>
            </a:r>
            <a:r>
              <a:rPr lang="zh-CN" altLang="en-US" sz="2800" dirty="0">
                <a:latin typeface="Consolas" panose="020B0609020204030204" pitchFamily="49" charset="0"/>
              </a:rPr>
              <a:t>正确！</a:t>
            </a:r>
          </a:p>
        </p:txBody>
      </p:sp>
      <p:sp>
        <p:nvSpPr>
          <p:cNvPr id="8" name="矩形 7"/>
          <p:cNvSpPr/>
          <p:nvPr/>
        </p:nvSpPr>
        <p:spPr>
          <a:xfrm>
            <a:off x="1114996" y="5649131"/>
            <a:ext cx="4219425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2800" dirty="0">
                <a:latin typeface="Consolas" panose="020B0609020204030204" pitchFamily="49" charset="0"/>
              </a:rPr>
              <a:t>char c = A; // </a:t>
            </a:r>
            <a:r>
              <a:rPr lang="zh-CN" altLang="en-US" sz="2800" dirty="0">
                <a:latin typeface="Consolas" panose="020B0609020204030204" pitchFamily="49" charset="0"/>
              </a:rPr>
              <a:t>错误！</a:t>
            </a:r>
          </a:p>
        </p:txBody>
      </p:sp>
      <p:sp>
        <p:nvSpPr>
          <p:cNvPr id="9" name="矩形 8"/>
          <p:cNvSpPr/>
          <p:nvPr/>
        </p:nvSpPr>
        <p:spPr>
          <a:xfrm>
            <a:off x="6858000" y="5649131"/>
            <a:ext cx="4613764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2800" dirty="0">
                <a:latin typeface="Consolas" panose="020B0609020204030204" pitchFamily="49" charset="0"/>
              </a:rPr>
              <a:t>char c = “A”; // </a:t>
            </a:r>
            <a:r>
              <a:rPr lang="zh-CN" altLang="en-US" sz="2800" dirty="0">
                <a:latin typeface="Consolas" panose="020B0609020204030204" pitchFamily="49" charset="0"/>
              </a:rPr>
              <a:t>错误！</a:t>
            </a:r>
          </a:p>
        </p:txBody>
      </p:sp>
    </p:spTree>
    <p:extLst>
      <p:ext uri="{BB962C8B-B14F-4D97-AF65-F5344CB8AC3E}">
        <p14:creationId xmlns:p14="http://schemas.microsoft.com/office/powerpoint/2010/main" val="66510674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8" grpId="0"/>
      <p:bldP spid="9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84" name="textbox 1184"/>
          <p:cNvSpPr/>
          <p:nvPr/>
        </p:nvSpPr>
        <p:spPr>
          <a:xfrm>
            <a:off x="3352800" y="1787448"/>
            <a:ext cx="8326108" cy="1071880"/>
          </a:xfrm>
          <a:prstGeom prst="rect">
            <a:avLst/>
          </a:prstGeom>
        </p:spPr>
        <p:txBody>
          <a:bodyPr vert="horz" wrap="square" lIns="0" tIns="0" rIns="0" bIns="0"/>
          <a:lstStyle/>
          <a:p>
            <a:pPr algn="l" rtl="0" eaLnBrk="0">
              <a:lnSpc>
                <a:spcPct val="92000"/>
              </a:lnSpc>
            </a:pPr>
            <a:endParaRPr lang="en-US" sz="3600" kern="0" spc="-150" dirty="0">
              <a:solidFill>
                <a:srgbClr val="404040">
                  <a:alpha val="100000"/>
                </a:srgbClr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22" name="object 3">
            <a:extLst>
              <a:ext uri="{FF2B5EF4-FFF2-40B4-BE49-F238E27FC236}">
                <a16:creationId xmlns:a16="http://schemas.microsoft.com/office/drawing/2014/main" id="{9079EF21-306E-660E-A9A1-51D54E107A61}"/>
              </a:ext>
            </a:extLst>
          </p:cNvPr>
          <p:cNvSpPr txBox="1"/>
          <p:nvPr/>
        </p:nvSpPr>
        <p:spPr>
          <a:xfrm>
            <a:off x="2009597" y="763475"/>
            <a:ext cx="2259330" cy="350737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lang="zh-CN" altLang="en-US" sz="2200" b="1" spc="-5" dirty="0">
                <a:solidFill>
                  <a:srgbClr val="FFFFFF"/>
                </a:solidFill>
                <a:latin typeface="+mj-ea"/>
                <a:ea typeface="+mj-ea"/>
                <a:cs typeface="微软雅黑"/>
              </a:rPr>
              <a:t>实战演练</a:t>
            </a:r>
          </a:p>
        </p:txBody>
      </p:sp>
      <p:sp>
        <p:nvSpPr>
          <p:cNvPr id="2" name="矩形 1"/>
          <p:cNvSpPr/>
          <p:nvPr/>
        </p:nvSpPr>
        <p:spPr>
          <a:xfrm>
            <a:off x="1828800" y="1643228"/>
            <a:ext cx="8001000" cy="2031325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2800" dirty="0"/>
              <a:t>题目描述</a:t>
            </a:r>
            <a:r>
              <a:rPr lang="en-US" altLang="zh-CN" sz="2800" dirty="0"/>
              <a:t>:</a:t>
            </a:r>
          </a:p>
          <a:p>
            <a:pPr>
              <a:lnSpc>
                <a:spcPct val="150000"/>
              </a:lnSpc>
            </a:pPr>
            <a:r>
              <a:rPr lang="zh-CN" altLang="en-US" sz="2800" dirty="0"/>
              <a:t>请你实现普通计算器的功能</a:t>
            </a:r>
          </a:p>
          <a:p>
            <a:pPr>
              <a:lnSpc>
                <a:spcPct val="150000"/>
              </a:lnSpc>
            </a:pPr>
            <a:r>
              <a:rPr lang="zh-CN" altLang="en-US" sz="2800" dirty="0"/>
              <a:t>输入两个整数和一个</a:t>
            </a:r>
            <a:r>
              <a:rPr lang="en-US" altLang="zh-CN" sz="2800" b="1" dirty="0">
                <a:solidFill>
                  <a:srgbClr val="FF0000"/>
                </a:solidFill>
              </a:rPr>
              <a:t>*</a:t>
            </a:r>
            <a:r>
              <a:rPr lang="zh-CN" altLang="en-US" sz="2800" dirty="0"/>
              <a:t>，输出这两个整数的</a:t>
            </a:r>
            <a:r>
              <a:rPr lang="zh-CN" altLang="en-US" sz="2800" b="1" dirty="0">
                <a:solidFill>
                  <a:srgbClr val="FF0000"/>
                </a:solidFill>
              </a:rPr>
              <a:t>乘积</a:t>
            </a:r>
            <a:r>
              <a:rPr lang="zh-CN" altLang="en-US" sz="2800" dirty="0"/>
              <a:t>。</a:t>
            </a:r>
          </a:p>
        </p:txBody>
      </p:sp>
      <p:sp>
        <p:nvSpPr>
          <p:cNvPr id="14" name="矩形 13"/>
          <p:cNvSpPr/>
          <p:nvPr/>
        </p:nvSpPr>
        <p:spPr>
          <a:xfrm>
            <a:off x="762000" y="4136235"/>
            <a:ext cx="3339179" cy="1314462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2800" dirty="0"/>
              <a:t>样例输入</a:t>
            </a:r>
            <a:r>
              <a:rPr lang="en-US" altLang="zh-CN" sz="2800" dirty="0"/>
              <a:t>: 7 * 2</a:t>
            </a:r>
          </a:p>
          <a:p>
            <a:pPr>
              <a:lnSpc>
                <a:spcPct val="150000"/>
              </a:lnSpc>
            </a:pPr>
            <a:r>
              <a:rPr lang="zh-CN" altLang="en-US" sz="2800" dirty="0"/>
              <a:t>样例输出</a:t>
            </a:r>
            <a:r>
              <a:rPr lang="en-US" altLang="zh-CN" sz="2800" dirty="0"/>
              <a:t>: 14</a:t>
            </a:r>
          </a:p>
        </p:txBody>
      </p:sp>
      <p:sp>
        <p:nvSpPr>
          <p:cNvPr id="4" name="文本框 3">
            <a:extLst>
              <a:ext uri="{FF2B5EF4-FFF2-40B4-BE49-F238E27FC236}">
                <a16:creationId xmlns:a16="http://schemas.microsoft.com/office/drawing/2014/main" id="{E04423BE-0B39-DD58-5EE6-AC44B01F86F7}"/>
              </a:ext>
            </a:extLst>
          </p:cNvPr>
          <p:cNvSpPr txBox="1"/>
          <p:nvPr/>
        </p:nvSpPr>
        <p:spPr>
          <a:xfrm>
            <a:off x="4191000" y="5011231"/>
            <a:ext cx="7149177" cy="1052532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2200" dirty="0"/>
              <a:t>现在我们就能知道，两个整数用 </a:t>
            </a:r>
            <a:r>
              <a:rPr lang="en-US" altLang="zh-CN" sz="2200" dirty="0"/>
              <a:t>int </a:t>
            </a:r>
            <a:r>
              <a:rPr lang="zh-CN" altLang="en-US" sz="2200" dirty="0"/>
              <a:t>类型的变量来储存</a:t>
            </a:r>
            <a:endParaRPr lang="en-US" altLang="zh-CN" sz="2200" dirty="0"/>
          </a:p>
          <a:p>
            <a:pPr>
              <a:lnSpc>
                <a:spcPct val="150000"/>
              </a:lnSpc>
            </a:pPr>
            <a:r>
              <a:rPr lang="zh-CN" altLang="en-US" sz="2200" b="1" dirty="0">
                <a:solidFill>
                  <a:schemeClr val="accent2">
                    <a:lumMod val="75000"/>
                  </a:schemeClr>
                </a:solidFill>
              </a:rPr>
              <a:t>而 </a:t>
            </a:r>
            <a:r>
              <a:rPr lang="en-US" altLang="zh-CN" sz="2200" b="1" dirty="0">
                <a:solidFill>
                  <a:schemeClr val="accent2">
                    <a:lumMod val="75000"/>
                  </a:schemeClr>
                </a:solidFill>
              </a:rPr>
              <a:t>* </a:t>
            </a:r>
            <a:r>
              <a:rPr lang="zh-CN" altLang="en-US" sz="2200" b="1" dirty="0">
                <a:solidFill>
                  <a:schemeClr val="accent2">
                    <a:lumMod val="75000"/>
                  </a:schemeClr>
                </a:solidFill>
              </a:rPr>
              <a:t>就用专门存字符的 </a:t>
            </a:r>
            <a:r>
              <a:rPr lang="en-US" altLang="zh-CN" sz="2200" b="1" dirty="0">
                <a:solidFill>
                  <a:schemeClr val="accent2">
                    <a:lumMod val="75000"/>
                  </a:schemeClr>
                </a:solidFill>
              </a:rPr>
              <a:t>char </a:t>
            </a:r>
            <a:r>
              <a:rPr lang="zh-CN" altLang="en-US" sz="2200" b="1" dirty="0">
                <a:solidFill>
                  <a:schemeClr val="accent2">
                    <a:lumMod val="75000"/>
                  </a:schemeClr>
                </a:solidFill>
              </a:rPr>
              <a:t>类型变量来储存</a:t>
            </a:r>
          </a:p>
        </p:txBody>
      </p:sp>
      <p:sp>
        <p:nvSpPr>
          <p:cNvPr id="5" name="矩形 4">
            <a:extLst>
              <a:ext uri="{FF2B5EF4-FFF2-40B4-BE49-F238E27FC236}">
                <a16:creationId xmlns:a16="http://schemas.microsoft.com/office/drawing/2014/main" id="{028B0720-EAE1-3440-11AD-0715398A3AD7}"/>
              </a:ext>
            </a:extLst>
          </p:cNvPr>
          <p:cNvSpPr/>
          <p:nvPr/>
        </p:nvSpPr>
        <p:spPr>
          <a:xfrm>
            <a:off x="4724400" y="3962400"/>
            <a:ext cx="5715000" cy="668132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pPr algn="ctr">
              <a:lnSpc>
                <a:spcPct val="150000"/>
              </a:lnSpc>
            </a:pPr>
            <a:r>
              <a:rPr lang="zh-CN" altLang="en-US" sz="2800" b="1" dirty="0">
                <a:solidFill>
                  <a:srgbClr val="FF0000"/>
                </a:solidFill>
              </a:rPr>
              <a:t>问题：可是</a:t>
            </a:r>
            <a:r>
              <a:rPr lang="en-US" altLang="zh-CN" sz="2800" b="1" dirty="0">
                <a:solidFill>
                  <a:srgbClr val="FF0000"/>
                </a:solidFill>
              </a:rPr>
              <a:t>*</a:t>
            </a:r>
            <a:r>
              <a:rPr lang="zh-CN" altLang="en-US" sz="2800" b="1" dirty="0">
                <a:solidFill>
                  <a:srgbClr val="FF0000"/>
                </a:solidFill>
              </a:rPr>
              <a:t>如何输入储存呢</a:t>
            </a:r>
            <a:r>
              <a:rPr lang="en-US" altLang="zh-CN" sz="2800" dirty="0"/>
              <a:t>?</a:t>
            </a:r>
            <a:endParaRPr lang="zh-CN" altLang="en-US" sz="2800" dirty="0"/>
          </a:p>
        </p:txBody>
      </p:sp>
    </p:spTree>
    <p:extLst>
      <p:ext uri="{BB962C8B-B14F-4D97-AF65-F5344CB8AC3E}">
        <p14:creationId xmlns:p14="http://schemas.microsoft.com/office/powerpoint/2010/main" val="126931043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16" name="rect"/>
          <p:cNvSpPr/>
          <p:nvPr/>
        </p:nvSpPr>
        <p:spPr>
          <a:xfrm>
            <a:off x="6082867" y="2671055"/>
            <a:ext cx="1170330" cy="654075"/>
          </a:xfrm>
          <a:prstGeom prst="rect">
            <a:avLst/>
          </a:prstGeom>
          <a:solidFill>
            <a:srgbClr val="ED3269">
              <a:alpha val="100000"/>
            </a:srgbClr>
          </a:solidFill>
          <a:ln cap="flat">
            <a:noFill/>
            <a:prstDash val="solid"/>
            <a:miter lim="0"/>
          </a:ln>
        </p:spPr>
        <p:txBody>
          <a:bodyPr rtlCol="0"/>
          <a:lstStyle/>
          <a:p>
            <a:pPr algn="ctr"/>
            <a:r>
              <a:rPr lang="en-US" altLang="zh-CN" sz="3200" b="1" kern="0" dirty="0">
                <a:solidFill>
                  <a:srgbClr val="FFFFFF">
                    <a:alpha val="100000"/>
                  </a:srgbClr>
                </a:solidFill>
                <a:latin typeface="Consolas" panose="020B0609020204030204"/>
                <a:ea typeface="Consolas" panose="020B0609020204030204"/>
                <a:cs typeface="Consolas" panose="020B0609020204030204"/>
              </a:rPr>
              <a:t>char</a:t>
            </a:r>
            <a:endParaRPr lang="zh-CN" altLang="en-US" sz="3200" dirty="0"/>
          </a:p>
        </p:txBody>
      </p:sp>
      <p:sp>
        <p:nvSpPr>
          <p:cNvPr id="1818" name="rect"/>
          <p:cNvSpPr/>
          <p:nvPr/>
        </p:nvSpPr>
        <p:spPr>
          <a:xfrm>
            <a:off x="6076084" y="3325130"/>
            <a:ext cx="1189838" cy="538737"/>
          </a:xfrm>
          <a:prstGeom prst="rect">
            <a:avLst/>
          </a:prstGeom>
          <a:solidFill>
            <a:srgbClr val="F8C3CD">
              <a:alpha val="58039"/>
            </a:srgbClr>
          </a:solidFill>
          <a:ln cap="flat">
            <a:noFill/>
            <a:prstDash val="solid"/>
            <a:miter lim="0"/>
          </a:ln>
        </p:spPr>
        <p:txBody>
          <a:bodyPr rtlCol="0"/>
          <a:lstStyle/>
          <a:p>
            <a:pPr marL="198755" eaLnBrk="0">
              <a:spcBef>
                <a:spcPts val="460"/>
              </a:spcBef>
              <a:tabLst>
                <a:tab pos="641985" algn="l"/>
                <a:tab pos="1379855" algn="l"/>
              </a:tabLst>
            </a:pPr>
            <a:r>
              <a:rPr lang="en-US" altLang="en-US" sz="2800" dirty="0" err="1"/>
              <a:t>ch</a:t>
            </a:r>
            <a:endParaRPr lang="en-US" altLang="en-US" sz="2800" dirty="0"/>
          </a:p>
        </p:txBody>
      </p:sp>
      <p:sp>
        <p:nvSpPr>
          <p:cNvPr id="1822" name="rect"/>
          <p:cNvSpPr/>
          <p:nvPr/>
        </p:nvSpPr>
        <p:spPr>
          <a:xfrm>
            <a:off x="3957225" y="4881734"/>
            <a:ext cx="5337183" cy="1138066"/>
          </a:xfrm>
          <a:prstGeom prst="rect">
            <a:avLst/>
          </a:prstGeom>
          <a:solidFill>
            <a:srgbClr val="000000">
              <a:alpha val="39607"/>
            </a:srgbClr>
          </a:solidFill>
          <a:ln cap="flat">
            <a:noFill/>
            <a:prstDash val="solid"/>
            <a:miter lim="0"/>
          </a:ln>
        </p:spPr>
        <p:txBody>
          <a:bodyPr rtlCol="0"/>
          <a:lstStyle/>
          <a:p>
            <a:pPr algn="ctr"/>
            <a:endParaRPr lang="zh-CN" altLang="en-US"/>
          </a:p>
        </p:txBody>
      </p:sp>
      <p:sp>
        <p:nvSpPr>
          <p:cNvPr id="1824" name="rect"/>
          <p:cNvSpPr/>
          <p:nvPr/>
        </p:nvSpPr>
        <p:spPr>
          <a:xfrm>
            <a:off x="3933061" y="4897632"/>
            <a:ext cx="5309641" cy="1107986"/>
          </a:xfrm>
          <a:prstGeom prst="rect">
            <a:avLst/>
          </a:prstGeom>
          <a:solidFill>
            <a:srgbClr val="FBE5D6">
              <a:alpha val="100000"/>
            </a:srgbClr>
          </a:solidFill>
          <a:ln cap="flat">
            <a:noFill/>
            <a:prstDash val="solid"/>
            <a:miter lim="0"/>
          </a:ln>
        </p:spPr>
        <p:txBody>
          <a:bodyPr rtlCol="0"/>
          <a:lstStyle/>
          <a:p>
            <a:pPr algn="ctr"/>
            <a:endParaRPr lang="zh-CN" altLang="en-US"/>
          </a:p>
        </p:txBody>
      </p:sp>
      <p:graphicFrame>
        <p:nvGraphicFramePr>
          <p:cNvPr id="1826" name="table 182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168456530"/>
              </p:ext>
            </p:extLst>
          </p:nvPr>
        </p:nvGraphicFramePr>
        <p:xfrm>
          <a:off x="4473929" y="2652704"/>
          <a:ext cx="1188719" cy="1195068"/>
        </p:xfrm>
        <a:graphic>
          <a:graphicData uri="http://schemas.openxmlformats.org/drawingml/2006/table">
            <a:tbl>
              <a:tblPr/>
              <a:tblGrid>
                <a:gridCol w="1188719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711834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45000"/>
                        </a:lnSpc>
                      </a:pPr>
                      <a:endParaRPr lang="en-US" altLang="en-US" sz="200" dirty="0"/>
                    </a:p>
                    <a:p>
                      <a:pPr marL="212090" algn="l" rtl="0" eaLnBrk="0">
                        <a:lnSpc>
                          <a:spcPts val="5060"/>
                        </a:lnSpc>
                      </a:pPr>
                      <a:r>
                        <a:rPr sz="4000" b="1" kern="0" spc="-10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Consolas" panose="020B0609020204030204"/>
                          <a:ea typeface="Consolas" panose="020B0609020204030204"/>
                          <a:cs typeface="Consolas" panose="020B0609020204030204"/>
                        </a:rPr>
                        <a:t>int</a:t>
                      </a:r>
                      <a:endParaRPr lang="en-US" altLang="en-US" sz="4000" dirty="0"/>
                    </a:p>
                  </a:txBody>
                  <a:tcPr marL="0" marR="0" marT="0" marB="0">
                    <a:lnL w="9525" cap="flat" cmpd="sng" algn="ctr">
                      <a:solidFill>
                        <a:srgbClr val="FFB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FFB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FFB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sng" algn="ctr">
                      <a:solidFill>
                        <a:srgbClr val="FFB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E69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83234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3000"/>
                        </a:lnSpc>
                      </a:pPr>
                      <a:endParaRPr lang="en-US" altLang="en-US" sz="900" dirty="0"/>
                    </a:p>
                    <a:p>
                      <a:pPr algn="l" rtl="0" eaLnBrk="0">
                        <a:lnSpc>
                          <a:spcPct val="9000"/>
                        </a:lnSpc>
                      </a:pPr>
                      <a:endParaRPr lang="en-US" altLang="en-US" sz="100" dirty="0"/>
                    </a:p>
                    <a:p>
                      <a:pPr marL="282575" algn="l" rtl="0" eaLnBrk="0">
                        <a:lnSpc>
                          <a:spcPct val="73000"/>
                        </a:lnSpc>
                      </a:pPr>
                      <a:r>
                        <a:rPr sz="2400" kern="0" spc="-40" dirty="0">
                          <a:solidFill>
                            <a:srgbClr val="404040">
                              <a:alpha val="100000"/>
                            </a:srgbClr>
                          </a:solidFill>
                          <a:latin typeface="Consolas" panose="020B0609020204030204"/>
                          <a:ea typeface="Consolas" panose="020B0609020204030204"/>
                          <a:cs typeface="Consolas" panose="020B0609020204030204"/>
                        </a:rPr>
                        <a:t>num1</a:t>
                      </a:r>
                      <a:endParaRPr lang="en-US" altLang="en-US" sz="2400" dirty="0"/>
                    </a:p>
                  </a:txBody>
                  <a:tcPr marL="0" marR="0" marT="0" marB="0">
                    <a:lnL w="9525" cap="flat" cmpd="sng" algn="ctr">
                      <a:solidFill>
                        <a:srgbClr val="FFB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FFB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sng" algn="ctr">
                      <a:solidFill>
                        <a:srgbClr val="FFB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FFB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2C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graphicFrame>
        <p:nvGraphicFramePr>
          <p:cNvPr id="1828" name="table 1828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207578404"/>
              </p:ext>
            </p:extLst>
          </p:nvPr>
        </p:nvGraphicFramePr>
        <p:xfrm>
          <a:off x="7583384" y="2652704"/>
          <a:ext cx="1183639" cy="1195068"/>
        </p:xfrm>
        <a:graphic>
          <a:graphicData uri="http://schemas.openxmlformats.org/drawingml/2006/table">
            <a:tbl>
              <a:tblPr/>
              <a:tblGrid>
                <a:gridCol w="1183639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711834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45000"/>
                        </a:lnSpc>
                      </a:pPr>
                      <a:endParaRPr lang="en-US" altLang="en-US" sz="200" dirty="0"/>
                    </a:p>
                    <a:p>
                      <a:pPr marL="206375" algn="l" rtl="0" eaLnBrk="0">
                        <a:lnSpc>
                          <a:spcPts val="5060"/>
                        </a:lnSpc>
                      </a:pPr>
                      <a:r>
                        <a:rPr sz="4000" b="1" kern="0" spc="-10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Consolas" panose="020B0609020204030204"/>
                          <a:ea typeface="Consolas" panose="020B0609020204030204"/>
                          <a:cs typeface="Consolas" panose="020B0609020204030204"/>
                        </a:rPr>
                        <a:t>int</a:t>
                      </a:r>
                      <a:endParaRPr lang="en-US" altLang="en-US" sz="4000" dirty="0"/>
                    </a:p>
                  </a:txBody>
                  <a:tcPr marL="0" marR="0" marT="0" marB="0">
                    <a:lnL w="9525" cap="flat" cmpd="sng" algn="ctr">
                      <a:solidFill>
                        <a:srgbClr val="FFB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FFB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FFB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sng" algn="ctr">
                      <a:solidFill>
                        <a:srgbClr val="FFB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E69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83234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1000"/>
                        </a:lnSpc>
                      </a:pPr>
                      <a:endParaRPr lang="en-US" altLang="en-US" sz="900" dirty="0"/>
                    </a:p>
                    <a:p>
                      <a:pPr marL="276860" algn="l" rtl="0" eaLnBrk="0">
                        <a:lnSpc>
                          <a:spcPct val="74000"/>
                        </a:lnSpc>
                        <a:spcBef>
                          <a:spcPts val="5"/>
                        </a:spcBef>
                      </a:pPr>
                      <a:r>
                        <a:rPr sz="2400" kern="0" spc="-40" dirty="0">
                          <a:solidFill>
                            <a:srgbClr val="404040">
                              <a:alpha val="100000"/>
                            </a:srgbClr>
                          </a:solidFill>
                          <a:latin typeface="Consolas" panose="020B0609020204030204"/>
                          <a:ea typeface="Consolas" panose="020B0609020204030204"/>
                          <a:cs typeface="Consolas" panose="020B0609020204030204"/>
                        </a:rPr>
                        <a:t>num2</a:t>
                      </a:r>
                      <a:endParaRPr lang="en-US" altLang="en-US" sz="2400" dirty="0"/>
                    </a:p>
                  </a:txBody>
                  <a:tcPr marL="0" marR="0" marT="0" marB="0">
                    <a:lnL w="9525" cap="flat" cmpd="sng" algn="ctr">
                      <a:solidFill>
                        <a:srgbClr val="FFB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FFB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sng" algn="ctr">
                      <a:solidFill>
                        <a:srgbClr val="FFB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FFB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2C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graphicFrame>
        <p:nvGraphicFramePr>
          <p:cNvPr id="1830" name="table 183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839294471"/>
              </p:ext>
            </p:extLst>
          </p:nvPr>
        </p:nvGraphicFramePr>
        <p:xfrm>
          <a:off x="7557083" y="4914717"/>
          <a:ext cx="1344294" cy="1025525"/>
        </p:xfrm>
        <a:graphic>
          <a:graphicData uri="http://schemas.openxmlformats.org/drawingml/2006/table">
            <a:tbl>
              <a:tblPr>
                <a:solidFill>
                  <a:srgbClr val="FFFFFF"/>
                </a:solidFill>
              </a:tblPr>
              <a:tblGrid>
                <a:gridCol w="134429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1025525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34000"/>
                        </a:lnSpc>
                      </a:pPr>
                      <a:endParaRPr lang="en-US" altLang="en-US" sz="1000" dirty="0"/>
                    </a:p>
                    <a:p>
                      <a:pPr algn="l" rtl="0" eaLnBrk="0">
                        <a:lnSpc>
                          <a:spcPct val="9000"/>
                        </a:lnSpc>
                      </a:pPr>
                      <a:endParaRPr lang="en-US" altLang="en-US" sz="100" dirty="0"/>
                    </a:p>
                    <a:p>
                      <a:pPr marL="261620" algn="l" rtl="0" eaLnBrk="0">
                        <a:lnSpc>
                          <a:spcPct val="86000"/>
                        </a:lnSpc>
                      </a:pPr>
                      <a:r>
                        <a:rPr sz="6000" kern="0" spc="-7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2</a:t>
                      </a:r>
                      <a:r>
                        <a:rPr lang="en-US" sz="6000" kern="0" spc="-7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0</a:t>
                      </a:r>
                      <a:endParaRPr lang="en-US" altLang="en-US" sz="6000" dirty="0"/>
                    </a:p>
                  </a:txBody>
                  <a:tcPr marL="0" marR="0" marT="0" marB="0">
                    <a:lnL w="25400" cap="flat" cmpd="sng" algn="ctr">
                      <a:solidFill>
                        <a:srgbClr val="FFD9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5400" cap="flat" cmpd="sng" algn="ctr">
                      <a:solidFill>
                        <a:srgbClr val="FFD9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sng" algn="ctr">
                      <a:solidFill>
                        <a:srgbClr val="FFD9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sng" algn="ctr">
                      <a:solidFill>
                        <a:srgbClr val="FFD9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graphicFrame>
        <p:nvGraphicFramePr>
          <p:cNvPr id="1832" name="table 183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650084274"/>
              </p:ext>
            </p:extLst>
          </p:nvPr>
        </p:nvGraphicFramePr>
        <p:xfrm>
          <a:off x="4426465" y="4938309"/>
          <a:ext cx="1302384" cy="1018539"/>
        </p:xfrm>
        <a:graphic>
          <a:graphicData uri="http://schemas.openxmlformats.org/drawingml/2006/table">
            <a:tbl>
              <a:tblPr>
                <a:solidFill>
                  <a:srgbClr val="FFFFFF"/>
                </a:solidFill>
              </a:tblPr>
              <a:tblGrid>
                <a:gridCol w="130238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1018539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35000"/>
                        </a:lnSpc>
                      </a:pPr>
                      <a:endParaRPr lang="en-US" altLang="en-US" sz="1000" dirty="0"/>
                    </a:p>
                    <a:p>
                      <a:pPr algn="l" rtl="0" eaLnBrk="0">
                        <a:lnSpc>
                          <a:spcPct val="7000"/>
                        </a:lnSpc>
                      </a:pPr>
                      <a:endParaRPr lang="en-US" altLang="en-US" sz="100" dirty="0"/>
                    </a:p>
                    <a:p>
                      <a:pPr marL="257175" algn="l" rtl="0" eaLnBrk="0">
                        <a:lnSpc>
                          <a:spcPct val="85000"/>
                        </a:lnSpc>
                      </a:pPr>
                      <a:r>
                        <a:rPr lang="en-US" sz="6000" kern="0" spc="-1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23</a:t>
                      </a:r>
                      <a:endParaRPr lang="en-US" altLang="en-US" sz="6000" dirty="0"/>
                    </a:p>
                  </a:txBody>
                  <a:tcPr marL="0" marR="0" marT="0" marB="0">
                    <a:lnL w="25400" cap="flat" cmpd="sng" algn="ctr">
                      <a:solidFill>
                        <a:srgbClr val="FFD9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5400" cap="flat" cmpd="sng" algn="ctr">
                      <a:solidFill>
                        <a:srgbClr val="FFD9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sng" algn="ctr">
                      <a:solidFill>
                        <a:srgbClr val="FFD9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sng" algn="ctr">
                      <a:solidFill>
                        <a:srgbClr val="FFD9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graphicFrame>
        <p:nvGraphicFramePr>
          <p:cNvPr id="1834" name="table 183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978679033"/>
              </p:ext>
            </p:extLst>
          </p:nvPr>
        </p:nvGraphicFramePr>
        <p:xfrm>
          <a:off x="6065772" y="4914759"/>
          <a:ext cx="1200150" cy="1022350"/>
        </p:xfrm>
        <a:graphic>
          <a:graphicData uri="http://schemas.openxmlformats.org/drawingml/2006/table">
            <a:tbl>
              <a:tblPr>
                <a:solidFill>
                  <a:srgbClr val="ED3269"/>
                </a:solidFill>
              </a:tblPr>
              <a:tblGrid>
                <a:gridCol w="120015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1022350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44000"/>
                        </a:lnSpc>
                      </a:pPr>
                      <a:endParaRPr lang="en-US" altLang="en-US" sz="1000" dirty="0"/>
                    </a:p>
                    <a:p>
                      <a:pPr marL="456565" algn="l" rtl="0" eaLnBrk="0">
                        <a:lnSpc>
                          <a:spcPct val="84000"/>
                        </a:lnSpc>
                        <a:spcBef>
                          <a:spcPts val="0"/>
                        </a:spcBef>
                      </a:pPr>
                      <a:r>
                        <a:rPr sz="60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*</a:t>
                      </a:r>
                      <a:endParaRPr lang="en-US" altLang="en-US" sz="6000" dirty="0"/>
                    </a:p>
                  </a:txBody>
                  <a:tcPr marL="0" marR="0" marT="0" marB="0">
                    <a:lnL w="25400" cap="flat" cmpd="sng" algn="ctr">
                      <a:solidFill>
                        <a:srgbClr val="ED326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5400" cap="flat" cmpd="sng" algn="ctr">
                      <a:solidFill>
                        <a:srgbClr val="ED326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sng" algn="ctr">
                      <a:solidFill>
                        <a:srgbClr val="ED326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sng" algn="ctr">
                      <a:solidFill>
                        <a:srgbClr val="ED326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D326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pic>
        <p:nvPicPr>
          <p:cNvPr id="1842" name="picture 184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21600000">
            <a:off x="8055215" y="3948103"/>
            <a:ext cx="133350" cy="844956"/>
          </a:xfrm>
          <a:prstGeom prst="rect">
            <a:avLst/>
          </a:prstGeom>
        </p:spPr>
      </p:pic>
      <p:pic>
        <p:nvPicPr>
          <p:cNvPr id="1844" name="picture 184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21600000">
            <a:off x="5020715" y="3946173"/>
            <a:ext cx="133350" cy="844956"/>
          </a:xfrm>
          <a:prstGeom prst="rect">
            <a:avLst/>
          </a:prstGeom>
        </p:spPr>
      </p:pic>
      <p:pic>
        <p:nvPicPr>
          <p:cNvPr id="1846" name="picture 1846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rot="21600000">
            <a:off x="6585228" y="3948103"/>
            <a:ext cx="133350" cy="844943"/>
          </a:xfrm>
          <a:prstGeom prst="rect">
            <a:avLst/>
          </a:prstGeom>
        </p:spPr>
      </p:pic>
      <p:sp>
        <p:nvSpPr>
          <p:cNvPr id="20" name="object 3">
            <a:extLst>
              <a:ext uri="{FF2B5EF4-FFF2-40B4-BE49-F238E27FC236}">
                <a16:creationId xmlns:a16="http://schemas.microsoft.com/office/drawing/2014/main" id="{9079EF21-306E-660E-A9A1-51D54E107A61}"/>
              </a:ext>
            </a:extLst>
          </p:cNvPr>
          <p:cNvSpPr txBox="1"/>
          <p:nvPr/>
        </p:nvSpPr>
        <p:spPr>
          <a:xfrm>
            <a:off x="2009597" y="763475"/>
            <a:ext cx="2259330" cy="350737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lang="zh-CN" altLang="en-US" sz="2200" b="1" spc="-5" dirty="0">
                <a:solidFill>
                  <a:srgbClr val="FFFFFF"/>
                </a:solidFill>
                <a:latin typeface="+mj-ea"/>
                <a:ea typeface="+mj-ea"/>
                <a:cs typeface="微软雅黑"/>
              </a:rPr>
              <a:t>实战演练</a:t>
            </a:r>
          </a:p>
        </p:txBody>
      </p:sp>
      <p:sp>
        <p:nvSpPr>
          <p:cNvPr id="3" name="矩形 2"/>
          <p:cNvSpPr/>
          <p:nvPr/>
        </p:nvSpPr>
        <p:spPr>
          <a:xfrm>
            <a:off x="4029692" y="1371600"/>
            <a:ext cx="5377772" cy="1139927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zh-CN" sz="2400" b="1" dirty="0">
                <a:latin typeface="Consolas" panose="020B0609020204030204" pitchFamily="49" charset="0"/>
              </a:rPr>
              <a:t>* </a:t>
            </a:r>
            <a:r>
              <a:rPr lang="zh-CN" altLang="en-US" sz="2400" b="1" dirty="0">
                <a:latin typeface="Consolas" panose="020B0609020204030204" pitchFamily="49" charset="0"/>
              </a:rPr>
              <a:t>是一个字符，于是我们定义一个</a:t>
            </a:r>
            <a:r>
              <a:rPr lang="en-US" altLang="zh-CN" sz="2400" b="1" dirty="0">
                <a:latin typeface="Consolas" panose="020B0609020204030204" pitchFamily="49" charset="0"/>
              </a:rPr>
              <a:t>char</a:t>
            </a:r>
            <a:r>
              <a:rPr lang="zh-CN" altLang="en-US" sz="2400" b="1" dirty="0">
                <a:latin typeface="Consolas" panose="020B0609020204030204" pitchFamily="49" charset="0"/>
              </a:rPr>
              <a:t>类型的变量来储存这个 </a:t>
            </a:r>
            <a:r>
              <a:rPr lang="en-US" altLang="zh-CN" sz="2400" b="1" dirty="0">
                <a:latin typeface="Consolas" panose="020B0609020204030204" pitchFamily="49" charset="0"/>
              </a:rPr>
              <a:t>*</a:t>
            </a:r>
            <a:endParaRPr lang="zh-CN" altLang="en-US" sz="2400" b="1" dirty="0"/>
          </a:p>
        </p:txBody>
      </p:sp>
      <p:sp>
        <p:nvSpPr>
          <p:cNvPr id="18" name="矩形 17"/>
          <p:cNvSpPr/>
          <p:nvPr/>
        </p:nvSpPr>
        <p:spPr>
          <a:xfrm>
            <a:off x="1600200" y="5185968"/>
            <a:ext cx="1980029" cy="523220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wrap="none">
            <a:spAutoFit/>
          </a:bodyPr>
          <a:lstStyle/>
          <a:p>
            <a:r>
              <a:rPr lang="zh-CN" altLang="en-US" sz="2800" b="1" dirty="0">
                <a:solidFill>
                  <a:schemeClr val="accent2">
                    <a:lumMod val="75000"/>
                  </a:schemeClr>
                </a:solidFill>
                <a:latin typeface="Consolas" panose="020B0609020204030204" pitchFamily="49" charset="0"/>
              </a:rPr>
              <a:t>假设输入：</a:t>
            </a:r>
            <a:endParaRPr lang="zh-CN" altLang="en-US" sz="2800" b="1" dirty="0">
              <a:solidFill>
                <a:schemeClr val="accent2">
                  <a:lumMod val="7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8219812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8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18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18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18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18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18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8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16" grpId="0" animBg="1"/>
      <p:bldP spid="1818" grpId="0" animBg="1"/>
      <p:bldP spid="3" grpId="0" animBg="1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矩形 4"/>
          <p:cNvSpPr/>
          <p:nvPr/>
        </p:nvSpPr>
        <p:spPr>
          <a:xfrm>
            <a:off x="914400" y="1847195"/>
            <a:ext cx="4876800" cy="4401205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pPr>
              <a:lnSpc>
                <a:spcPct val="200000"/>
              </a:lnSpc>
            </a:pPr>
            <a:r>
              <a:rPr lang="en-US" altLang="zh-CN" sz="2000" b="1" dirty="0">
                <a:latin typeface="Consolas" panose="020B0609020204030204" pitchFamily="49" charset="0"/>
              </a:rPr>
              <a:t>1. </a:t>
            </a:r>
            <a:r>
              <a:rPr lang="zh-CN" altLang="en-US" sz="2000" dirty="0">
                <a:latin typeface="Consolas" panose="020B0609020204030204" pitchFamily="49" charset="0"/>
              </a:rPr>
              <a:t>输入的两个整数需要放在两个整型变量中。而输入的</a:t>
            </a:r>
            <a:r>
              <a:rPr lang="en-US" altLang="zh-CN" sz="2000" b="1" dirty="0">
                <a:solidFill>
                  <a:srgbClr val="FF0000"/>
                </a:solidFill>
                <a:latin typeface="Consolas" panose="020B0609020204030204" pitchFamily="49" charset="0"/>
              </a:rPr>
              <a:t>*</a:t>
            </a:r>
            <a:r>
              <a:rPr lang="zh-CN" altLang="en-US" sz="2000" b="1" kern="0" spc="-40" dirty="0">
                <a:solidFill>
                  <a:srgbClr val="FF0000"/>
                </a:solidFill>
                <a:latin typeface="Consolas" panose="020B0609020204030204" pitchFamily="49" charset="0"/>
                <a:cs typeface="Courier New" panose="02070309020205020404"/>
              </a:rPr>
              <a:t>需要放在</a:t>
            </a:r>
            <a:r>
              <a:rPr lang="en-US" altLang="zh-CN" sz="2000" b="1" kern="0" spc="-40" dirty="0">
                <a:solidFill>
                  <a:srgbClr val="FF0000"/>
                </a:solidFill>
                <a:latin typeface="Consolas" panose="020B0609020204030204" pitchFamily="49" charset="0"/>
                <a:cs typeface="Courier New" panose="02070309020205020404"/>
              </a:rPr>
              <a:t>char</a:t>
            </a:r>
            <a:r>
              <a:rPr lang="zh-CN" altLang="en-US" sz="2000" b="1" kern="0" spc="-40" dirty="0">
                <a:solidFill>
                  <a:srgbClr val="FF0000"/>
                </a:solidFill>
                <a:latin typeface="Consolas" panose="020B0609020204030204" pitchFamily="49" charset="0"/>
                <a:cs typeface="Courier New" panose="02070309020205020404"/>
              </a:rPr>
              <a:t>型变量中</a:t>
            </a:r>
            <a:r>
              <a:rPr lang="zh-CN" altLang="en-US" sz="2000" dirty="0">
                <a:latin typeface="Consolas" panose="020B0609020204030204" pitchFamily="49" charset="0"/>
              </a:rPr>
              <a:t> </a:t>
            </a:r>
            <a:endParaRPr lang="en-US" altLang="zh-CN" sz="2000" dirty="0">
              <a:latin typeface="Consolas" panose="020B0609020204030204" pitchFamily="49" charset="0"/>
            </a:endParaRPr>
          </a:p>
          <a:p>
            <a:pPr>
              <a:lnSpc>
                <a:spcPct val="200000"/>
              </a:lnSpc>
            </a:pPr>
            <a:r>
              <a:rPr lang="en-US" altLang="zh-CN" sz="2000" b="1" dirty="0">
                <a:latin typeface="Consolas" panose="020B0609020204030204" pitchFamily="49" charset="0"/>
              </a:rPr>
              <a:t>2. </a:t>
            </a:r>
            <a:r>
              <a:rPr lang="zh-CN" altLang="en-US" sz="2000" dirty="0">
                <a:latin typeface="Consolas" panose="020B0609020204030204" pitchFamily="49" charset="0"/>
              </a:rPr>
              <a:t>接受用户输入，将三个值分别放入三个变量中</a:t>
            </a:r>
          </a:p>
          <a:p>
            <a:pPr>
              <a:lnSpc>
                <a:spcPct val="200000"/>
              </a:lnSpc>
            </a:pPr>
            <a:r>
              <a:rPr lang="en-US" altLang="zh-CN" sz="2000" b="1" dirty="0">
                <a:latin typeface="Consolas" panose="020B0609020204030204" pitchFamily="49" charset="0"/>
              </a:rPr>
              <a:t>3. </a:t>
            </a:r>
            <a:r>
              <a:rPr lang="zh-CN" altLang="en-US" sz="2000" dirty="0">
                <a:latin typeface="Consolas" panose="020B0609020204030204" pitchFamily="49" charset="0"/>
              </a:rPr>
              <a:t>读取变量中的值相乘放在哪里？还需要再定义一个变量来存放乘积</a:t>
            </a:r>
          </a:p>
          <a:p>
            <a:pPr>
              <a:lnSpc>
                <a:spcPct val="200000"/>
              </a:lnSpc>
            </a:pPr>
            <a:r>
              <a:rPr lang="en-US" altLang="zh-CN" sz="2000" b="1" dirty="0">
                <a:latin typeface="Consolas" panose="020B0609020204030204" pitchFamily="49" charset="0"/>
              </a:rPr>
              <a:t>4. </a:t>
            </a:r>
            <a:r>
              <a:rPr lang="zh-CN" altLang="en-US" sz="2000" dirty="0">
                <a:latin typeface="Consolas" panose="020B0609020204030204" pitchFamily="49" charset="0"/>
              </a:rPr>
              <a:t>输出</a:t>
            </a:r>
          </a:p>
        </p:txBody>
      </p:sp>
      <p:sp>
        <p:nvSpPr>
          <p:cNvPr id="7" name="矩形 6"/>
          <p:cNvSpPr/>
          <p:nvPr/>
        </p:nvSpPr>
        <p:spPr>
          <a:xfrm>
            <a:off x="6019800" y="2228195"/>
            <a:ext cx="5105400" cy="3170099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pPr>
              <a:lnSpc>
                <a:spcPct val="200000"/>
              </a:lnSpc>
            </a:pPr>
            <a:r>
              <a:rPr lang="en-US" altLang="zh-CN" sz="2000" dirty="0">
                <a:latin typeface="Consolas" panose="020B0609020204030204" pitchFamily="49" charset="0"/>
              </a:rPr>
              <a:t>1.</a:t>
            </a:r>
            <a:r>
              <a:rPr lang="zh-CN" altLang="en-US" sz="2000" dirty="0">
                <a:latin typeface="Consolas" panose="020B0609020204030204" pitchFamily="49" charset="0"/>
              </a:rPr>
              <a:t>定义 </a:t>
            </a:r>
            <a:r>
              <a:rPr lang="en-US" altLang="zh-CN" sz="2000" b="1" dirty="0" err="1">
                <a:latin typeface="Consolas" panose="020B0609020204030204" pitchFamily="49" charset="0"/>
              </a:rPr>
              <a:t>int</a:t>
            </a:r>
            <a:r>
              <a:rPr lang="en-US" altLang="zh-CN" sz="2000" b="1" dirty="0">
                <a:latin typeface="Consolas" panose="020B0609020204030204" pitchFamily="49" charset="0"/>
              </a:rPr>
              <a:t> num1, num2;  </a:t>
            </a:r>
            <a:r>
              <a:rPr lang="en-US" altLang="zh-CN" sz="2000" b="1" dirty="0">
                <a:solidFill>
                  <a:srgbClr val="FF0000"/>
                </a:solidFill>
                <a:latin typeface="Consolas" panose="020B0609020204030204" pitchFamily="49" charset="0"/>
              </a:rPr>
              <a:t>char </a:t>
            </a:r>
            <a:r>
              <a:rPr lang="en-US" altLang="zh-CN" sz="2000" b="1" dirty="0" err="1">
                <a:solidFill>
                  <a:srgbClr val="FF0000"/>
                </a:solidFill>
                <a:latin typeface="Consolas" panose="020B0609020204030204" pitchFamily="49" charset="0"/>
              </a:rPr>
              <a:t>ch</a:t>
            </a:r>
            <a:r>
              <a:rPr lang="en-US" altLang="zh-CN" sz="2000" b="1" dirty="0">
                <a:solidFill>
                  <a:srgbClr val="FF0000"/>
                </a:solidFill>
                <a:latin typeface="Consolas" panose="020B0609020204030204" pitchFamily="49" charset="0"/>
              </a:rPr>
              <a:t>; </a:t>
            </a:r>
            <a:r>
              <a:rPr lang="zh-CN" altLang="en-US" sz="2000" dirty="0">
                <a:latin typeface="Consolas" panose="020B0609020204030204" pitchFamily="49" charset="0"/>
              </a:rPr>
              <a:t>等待用户输入。</a:t>
            </a:r>
          </a:p>
          <a:p>
            <a:pPr>
              <a:lnSpc>
                <a:spcPct val="200000"/>
              </a:lnSpc>
            </a:pPr>
            <a:r>
              <a:rPr lang="en-US" altLang="zh-CN" sz="2000" dirty="0">
                <a:latin typeface="Consolas" panose="020B0609020204030204" pitchFamily="49" charset="0"/>
              </a:rPr>
              <a:t>2.cin &gt;&gt; num1 &gt;&gt; </a:t>
            </a:r>
            <a:r>
              <a:rPr lang="en-US" altLang="zh-CN" sz="2000" dirty="0" err="1">
                <a:latin typeface="Consolas" panose="020B0609020204030204" pitchFamily="49" charset="0"/>
              </a:rPr>
              <a:t>ch</a:t>
            </a:r>
            <a:r>
              <a:rPr lang="en-US" altLang="zh-CN" sz="2000" dirty="0">
                <a:latin typeface="Consolas" panose="020B0609020204030204" pitchFamily="49" charset="0"/>
              </a:rPr>
              <a:t> &gt;&gt; num2;</a:t>
            </a:r>
          </a:p>
          <a:p>
            <a:pPr>
              <a:lnSpc>
                <a:spcPct val="200000"/>
              </a:lnSpc>
            </a:pPr>
            <a:r>
              <a:rPr lang="en-US" altLang="zh-CN" sz="2000" dirty="0">
                <a:latin typeface="Consolas" panose="020B0609020204030204" pitchFamily="49" charset="0"/>
              </a:rPr>
              <a:t>3.</a:t>
            </a:r>
            <a:r>
              <a:rPr lang="zh-CN" altLang="en-US" sz="2000" dirty="0">
                <a:latin typeface="Consolas" panose="020B0609020204030204" pitchFamily="49" charset="0"/>
              </a:rPr>
              <a:t>定义并赋值 </a:t>
            </a:r>
            <a:r>
              <a:rPr lang="en-US" altLang="zh-CN" sz="2000" dirty="0" err="1">
                <a:latin typeface="Consolas" panose="020B0609020204030204" pitchFamily="49" charset="0"/>
              </a:rPr>
              <a:t>int</a:t>
            </a:r>
            <a:r>
              <a:rPr lang="en-US" altLang="zh-CN" sz="2000" dirty="0">
                <a:latin typeface="Consolas" panose="020B0609020204030204" pitchFamily="49" charset="0"/>
              </a:rPr>
              <a:t> res = num1 * num2;</a:t>
            </a:r>
          </a:p>
          <a:p>
            <a:pPr>
              <a:lnSpc>
                <a:spcPct val="200000"/>
              </a:lnSpc>
            </a:pPr>
            <a:r>
              <a:rPr lang="en-US" altLang="zh-CN" sz="2000" dirty="0">
                <a:latin typeface="Consolas" panose="020B0609020204030204" pitchFamily="49" charset="0"/>
              </a:rPr>
              <a:t>4.</a:t>
            </a:r>
            <a:r>
              <a:rPr lang="zh-CN" altLang="en-US" sz="2000" dirty="0">
                <a:latin typeface="Consolas" panose="020B0609020204030204" pitchFamily="49" charset="0"/>
              </a:rPr>
              <a:t>输出</a:t>
            </a:r>
          </a:p>
        </p:txBody>
      </p:sp>
      <p:sp>
        <p:nvSpPr>
          <p:cNvPr id="8" name="object 3">
            <a:extLst>
              <a:ext uri="{FF2B5EF4-FFF2-40B4-BE49-F238E27FC236}">
                <a16:creationId xmlns:a16="http://schemas.microsoft.com/office/drawing/2014/main" id="{9079EF21-306E-660E-A9A1-51D54E107A61}"/>
              </a:ext>
            </a:extLst>
          </p:cNvPr>
          <p:cNvSpPr txBox="1"/>
          <p:nvPr/>
        </p:nvSpPr>
        <p:spPr>
          <a:xfrm>
            <a:off x="2009597" y="763475"/>
            <a:ext cx="2259330" cy="350737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lang="zh-CN" altLang="en-US" sz="2200" b="1" spc="-5" dirty="0">
                <a:solidFill>
                  <a:srgbClr val="FFFFFF"/>
                </a:solidFill>
                <a:latin typeface="+mj-ea"/>
                <a:ea typeface="+mj-ea"/>
                <a:cs typeface="微软雅黑"/>
              </a:rPr>
              <a:t>实战演练</a:t>
            </a:r>
          </a:p>
        </p:txBody>
      </p:sp>
      <p:sp>
        <p:nvSpPr>
          <p:cNvPr id="3" name="文本框 2">
            <a:extLst>
              <a:ext uri="{FF2B5EF4-FFF2-40B4-BE49-F238E27FC236}">
                <a16:creationId xmlns:a16="http://schemas.microsoft.com/office/drawing/2014/main" id="{7BB275A7-CB2C-7618-5105-6F544F76025D}"/>
              </a:ext>
            </a:extLst>
          </p:cNvPr>
          <p:cNvSpPr txBox="1"/>
          <p:nvPr/>
        </p:nvSpPr>
        <p:spPr>
          <a:xfrm>
            <a:off x="914400" y="1295400"/>
            <a:ext cx="1524000" cy="461665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r>
              <a:rPr lang="zh-CN" altLang="en-US" sz="2400" b="1" dirty="0">
                <a:latin typeface="Consolas" panose="020B0609020204030204" pitchFamily="49" charset="0"/>
              </a:rPr>
              <a:t>解题思路：</a:t>
            </a:r>
            <a:endParaRPr lang="zh-CN" altLang="en-US" sz="2400" b="1" dirty="0"/>
          </a:p>
        </p:txBody>
      </p:sp>
    </p:spTree>
    <p:extLst>
      <p:ext uri="{BB962C8B-B14F-4D97-AF65-F5344CB8AC3E}">
        <p14:creationId xmlns:p14="http://schemas.microsoft.com/office/powerpoint/2010/main" val="404443466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矩形 15"/>
          <p:cNvSpPr/>
          <p:nvPr/>
        </p:nvSpPr>
        <p:spPr>
          <a:xfrm>
            <a:off x="762000" y="2633484"/>
            <a:ext cx="5105400" cy="3170099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pPr>
              <a:lnSpc>
                <a:spcPct val="200000"/>
              </a:lnSpc>
            </a:pPr>
            <a:r>
              <a:rPr lang="en-US" altLang="zh-CN" sz="2000" dirty="0">
                <a:latin typeface="Consolas" panose="020B0609020204030204" pitchFamily="49" charset="0"/>
              </a:rPr>
              <a:t>1. </a:t>
            </a:r>
            <a:r>
              <a:rPr lang="zh-CN" altLang="en-US" sz="2000" dirty="0">
                <a:latin typeface="Consolas" panose="020B0609020204030204" pitchFamily="49" charset="0"/>
              </a:rPr>
              <a:t>定义 </a:t>
            </a:r>
            <a:r>
              <a:rPr lang="en-US" altLang="zh-CN" sz="2000" b="1" dirty="0" err="1">
                <a:latin typeface="Consolas" panose="020B0609020204030204" pitchFamily="49" charset="0"/>
              </a:rPr>
              <a:t>int</a:t>
            </a:r>
            <a:r>
              <a:rPr lang="en-US" altLang="zh-CN" sz="2000" b="1" dirty="0">
                <a:latin typeface="Consolas" panose="020B0609020204030204" pitchFamily="49" charset="0"/>
              </a:rPr>
              <a:t>  num1, num2;  char </a:t>
            </a:r>
            <a:r>
              <a:rPr lang="en-US" altLang="zh-CN" sz="2000" b="1" dirty="0" err="1">
                <a:latin typeface="Consolas" panose="020B0609020204030204" pitchFamily="49" charset="0"/>
              </a:rPr>
              <a:t>ch</a:t>
            </a:r>
            <a:r>
              <a:rPr lang="en-US" altLang="zh-CN" sz="2000" b="1" dirty="0">
                <a:latin typeface="Consolas" panose="020B0609020204030204" pitchFamily="49" charset="0"/>
              </a:rPr>
              <a:t>; </a:t>
            </a:r>
            <a:r>
              <a:rPr lang="zh-CN" altLang="en-US" sz="2000" dirty="0">
                <a:latin typeface="Consolas" panose="020B0609020204030204" pitchFamily="49" charset="0"/>
              </a:rPr>
              <a:t>等待用户输入。</a:t>
            </a:r>
          </a:p>
          <a:p>
            <a:pPr>
              <a:lnSpc>
                <a:spcPct val="200000"/>
              </a:lnSpc>
            </a:pPr>
            <a:r>
              <a:rPr lang="en-US" altLang="zh-CN" sz="2000" dirty="0">
                <a:latin typeface="Consolas" panose="020B0609020204030204" pitchFamily="49" charset="0"/>
              </a:rPr>
              <a:t>2. </a:t>
            </a:r>
            <a:r>
              <a:rPr lang="en-US" altLang="zh-CN" sz="2000" dirty="0" err="1">
                <a:latin typeface="Consolas" panose="020B0609020204030204" pitchFamily="49" charset="0"/>
              </a:rPr>
              <a:t>cin</a:t>
            </a:r>
            <a:r>
              <a:rPr lang="en-US" altLang="zh-CN" sz="2000" dirty="0">
                <a:latin typeface="Consolas" panose="020B0609020204030204" pitchFamily="49" charset="0"/>
              </a:rPr>
              <a:t> &gt;&gt; num1 &gt;&gt; </a:t>
            </a:r>
            <a:r>
              <a:rPr lang="en-US" altLang="zh-CN" sz="2000" dirty="0" err="1">
                <a:latin typeface="Consolas" panose="020B0609020204030204" pitchFamily="49" charset="0"/>
              </a:rPr>
              <a:t>ch</a:t>
            </a:r>
            <a:r>
              <a:rPr lang="en-US" altLang="zh-CN" sz="2000" dirty="0">
                <a:latin typeface="Consolas" panose="020B0609020204030204" pitchFamily="49" charset="0"/>
              </a:rPr>
              <a:t> &gt;&gt; num2;</a:t>
            </a:r>
          </a:p>
          <a:p>
            <a:pPr>
              <a:lnSpc>
                <a:spcPct val="200000"/>
              </a:lnSpc>
            </a:pPr>
            <a:r>
              <a:rPr lang="en-US" altLang="zh-CN" sz="2000" dirty="0">
                <a:latin typeface="Consolas" panose="020B0609020204030204" pitchFamily="49" charset="0"/>
              </a:rPr>
              <a:t>3. </a:t>
            </a:r>
            <a:r>
              <a:rPr lang="zh-CN" altLang="en-US" sz="2000" dirty="0">
                <a:latin typeface="Consolas" panose="020B0609020204030204" pitchFamily="49" charset="0"/>
              </a:rPr>
              <a:t>定义并赋值 </a:t>
            </a:r>
            <a:r>
              <a:rPr lang="en-US" altLang="zh-CN" sz="2000" dirty="0" err="1">
                <a:latin typeface="Consolas" panose="020B0609020204030204" pitchFamily="49" charset="0"/>
              </a:rPr>
              <a:t>int</a:t>
            </a:r>
            <a:r>
              <a:rPr lang="en-US" altLang="zh-CN" sz="2000" dirty="0">
                <a:latin typeface="Consolas" panose="020B0609020204030204" pitchFamily="49" charset="0"/>
              </a:rPr>
              <a:t> res= num1 * num2;</a:t>
            </a:r>
          </a:p>
          <a:p>
            <a:pPr>
              <a:lnSpc>
                <a:spcPct val="200000"/>
              </a:lnSpc>
            </a:pPr>
            <a:r>
              <a:rPr lang="en-US" altLang="zh-CN" sz="2000" dirty="0">
                <a:latin typeface="Consolas" panose="020B0609020204030204" pitchFamily="49" charset="0"/>
              </a:rPr>
              <a:t>4. </a:t>
            </a:r>
            <a:r>
              <a:rPr lang="zh-CN" altLang="en-US" sz="2000" dirty="0">
                <a:latin typeface="Consolas" panose="020B0609020204030204" pitchFamily="49" charset="0"/>
              </a:rPr>
              <a:t>输出</a:t>
            </a:r>
          </a:p>
        </p:txBody>
      </p:sp>
      <p:sp>
        <p:nvSpPr>
          <p:cNvPr id="5" name="Rectangle 1"/>
          <p:cNvSpPr>
            <a:spLocks noChangeArrowheads="1"/>
          </p:cNvSpPr>
          <p:nvPr/>
        </p:nvSpPr>
        <p:spPr bwMode="auto">
          <a:xfrm>
            <a:off x="6106780" y="2479596"/>
            <a:ext cx="5257800" cy="3323987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>
            <a:noFill/>
          </a:ln>
          <a:effectLst/>
        </p:spPr>
        <p:txBody>
          <a:bodyPr vert="horz" wrap="square" lIns="91440" tIns="0" rIns="91440" bIns="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zh-CN" altLang="zh-CN" sz="2400" b="0" i="0" u="none" strike="noStrike" cap="none" normalizeH="0" baseline="0" dirty="0">
                <a:ln>
                  <a:noFill/>
                </a:ln>
                <a:solidFill>
                  <a:srgbClr val="986801"/>
                </a:solidFill>
                <a:effectLst/>
                <a:latin typeface="Consolas" panose="020B0609020204030204" pitchFamily="49" charset="0"/>
              </a:rPr>
              <a:t>int</a:t>
            </a:r>
            <a:r>
              <a:rPr kumimoji="0" lang="zh-CN" altLang="zh-CN" sz="2400" b="0" i="0" u="none" strike="noStrike" cap="none" normalizeH="0" baseline="0" dirty="0">
                <a:ln>
                  <a:noFill/>
                </a:ln>
                <a:solidFill>
                  <a:srgbClr val="383A42"/>
                </a:solidFill>
                <a:effectLst/>
                <a:latin typeface="Consolas" panose="020B0609020204030204" pitchFamily="49" charset="0"/>
              </a:rPr>
              <a:t> </a:t>
            </a:r>
            <a:r>
              <a:rPr kumimoji="0" lang="zh-CN" altLang="zh-CN" sz="2400" b="0" i="0" u="none" strike="noStrike" cap="none" normalizeH="0" baseline="0" dirty="0">
                <a:ln>
                  <a:noFill/>
                </a:ln>
                <a:solidFill>
                  <a:srgbClr val="4078F2"/>
                </a:solidFill>
                <a:effectLst/>
                <a:latin typeface="Consolas" panose="020B0609020204030204" pitchFamily="49" charset="0"/>
              </a:rPr>
              <a:t>main</a:t>
            </a:r>
            <a:r>
              <a:rPr kumimoji="0" lang="zh-CN" altLang="zh-CN" sz="2400" b="0" i="0" u="none" strike="noStrike" cap="none" normalizeH="0" baseline="0" dirty="0">
                <a:ln>
                  <a:noFill/>
                </a:ln>
                <a:solidFill>
                  <a:srgbClr val="383A42"/>
                </a:solidFill>
                <a:effectLst/>
                <a:latin typeface="Consolas" panose="020B0609020204030204" pitchFamily="49" charset="0"/>
              </a:rPr>
              <a:t>()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zh-CN" altLang="zh-CN" sz="2400" b="0" i="0" u="none" strike="noStrike" cap="none" normalizeH="0" baseline="0" dirty="0">
                <a:ln>
                  <a:noFill/>
                </a:ln>
                <a:solidFill>
                  <a:srgbClr val="383A42"/>
                </a:solidFill>
                <a:effectLst/>
                <a:latin typeface="Consolas" panose="020B0609020204030204" pitchFamily="49" charset="0"/>
              </a:rPr>
              <a:t>{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zh-CN" altLang="zh-CN" sz="2400" b="0" i="0" u="none" strike="noStrike" cap="none" normalizeH="0" baseline="0" dirty="0">
                <a:ln>
                  <a:noFill/>
                </a:ln>
                <a:solidFill>
                  <a:srgbClr val="383A42"/>
                </a:solidFill>
                <a:effectLst/>
                <a:latin typeface="Consolas" panose="020B0609020204030204" pitchFamily="49" charset="0"/>
              </a:rPr>
              <a:t>    </a:t>
            </a:r>
            <a:r>
              <a:rPr kumimoji="0" lang="zh-CN" altLang="zh-CN" sz="2400" b="0" i="0" u="none" strike="noStrike" cap="none" normalizeH="0" baseline="0" dirty="0">
                <a:ln>
                  <a:noFill/>
                </a:ln>
                <a:solidFill>
                  <a:srgbClr val="986801"/>
                </a:solidFill>
                <a:effectLst/>
                <a:latin typeface="Consolas" panose="020B0609020204030204" pitchFamily="49" charset="0"/>
              </a:rPr>
              <a:t>int</a:t>
            </a:r>
            <a:r>
              <a:rPr kumimoji="0" lang="zh-CN" altLang="zh-CN" sz="2400" b="0" i="0" u="none" strike="noStrike" cap="none" normalizeH="0" baseline="0" dirty="0">
                <a:ln>
                  <a:noFill/>
                </a:ln>
                <a:solidFill>
                  <a:srgbClr val="383A42"/>
                </a:solidFill>
                <a:effectLst/>
                <a:latin typeface="Consolas" panose="020B0609020204030204" pitchFamily="49" charset="0"/>
              </a:rPr>
              <a:t> num1, num2;</a:t>
            </a:r>
            <a:endParaRPr kumimoji="0" lang="en-US" altLang="zh-CN" sz="2400" b="0" i="0" u="none" strike="noStrike" cap="none" normalizeH="0" baseline="0" dirty="0">
              <a:ln>
                <a:noFill/>
              </a:ln>
              <a:solidFill>
                <a:srgbClr val="383A42"/>
              </a:solidFill>
              <a:effectLst/>
              <a:latin typeface="Consolas" panose="020B0609020204030204" pitchFamily="49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US" altLang="zh-CN" sz="2400" dirty="0">
                <a:solidFill>
                  <a:srgbClr val="383A42"/>
                </a:solidFill>
                <a:latin typeface="Consolas" panose="020B0609020204030204" pitchFamily="49" charset="0"/>
              </a:rPr>
              <a:t>    </a:t>
            </a:r>
            <a:r>
              <a:rPr lang="en-US" altLang="zh-CN" sz="2400" dirty="0">
                <a:solidFill>
                  <a:srgbClr val="986801"/>
                </a:solidFill>
                <a:latin typeface="Consolas" panose="020B0609020204030204" pitchFamily="49" charset="0"/>
              </a:rPr>
              <a:t>char</a:t>
            </a:r>
            <a:r>
              <a:rPr lang="en-US" altLang="zh-CN" sz="2400" dirty="0">
                <a:solidFill>
                  <a:srgbClr val="383A42"/>
                </a:solidFill>
                <a:latin typeface="Consolas" panose="020B0609020204030204" pitchFamily="49" charset="0"/>
              </a:rPr>
              <a:t> </a:t>
            </a:r>
            <a:r>
              <a:rPr lang="en-US" altLang="zh-CN" sz="2400" dirty="0" err="1">
                <a:solidFill>
                  <a:srgbClr val="383A42"/>
                </a:solidFill>
                <a:latin typeface="Consolas" panose="020B0609020204030204" pitchFamily="49" charset="0"/>
              </a:rPr>
              <a:t>ch</a:t>
            </a:r>
            <a:r>
              <a:rPr lang="en-US" altLang="zh-CN" sz="2400" dirty="0">
                <a:solidFill>
                  <a:srgbClr val="383A42"/>
                </a:solidFill>
                <a:latin typeface="Consolas" panose="020B0609020204030204" pitchFamily="49" charset="0"/>
              </a:rPr>
              <a:t>;</a:t>
            </a:r>
            <a:endParaRPr kumimoji="0" lang="zh-CN" altLang="zh-CN" sz="2400" b="0" i="0" u="none" strike="noStrike" cap="none" normalizeH="0" baseline="0" dirty="0">
              <a:ln>
                <a:noFill/>
              </a:ln>
              <a:solidFill>
                <a:srgbClr val="383A42"/>
              </a:solidFill>
              <a:effectLst/>
              <a:latin typeface="Consolas" panose="020B0609020204030204" pitchFamily="49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zh-CN" altLang="zh-CN" sz="2400" b="0" i="0" u="none" strike="noStrike" cap="none" normalizeH="0" baseline="0" dirty="0">
                <a:ln>
                  <a:noFill/>
                </a:ln>
                <a:solidFill>
                  <a:srgbClr val="383A42"/>
                </a:solidFill>
                <a:effectLst/>
                <a:latin typeface="Consolas" panose="020B0609020204030204" pitchFamily="49" charset="0"/>
              </a:rPr>
              <a:t>    cin &gt;&gt; num1 &gt;&gt; </a:t>
            </a:r>
            <a:r>
              <a:rPr kumimoji="0" lang="en-US" altLang="zh-CN" sz="2400" b="0" i="0" u="none" strike="noStrike" cap="none" normalizeH="0" baseline="0" dirty="0" err="1">
                <a:ln>
                  <a:noFill/>
                </a:ln>
                <a:solidFill>
                  <a:srgbClr val="383A42"/>
                </a:solidFill>
                <a:effectLst/>
                <a:latin typeface="Consolas" panose="020B0609020204030204" pitchFamily="49" charset="0"/>
              </a:rPr>
              <a:t>ch</a:t>
            </a:r>
            <a:r>
              <a:rPr kumimoji="0" lang="en-US" altLang="zh-CN" sz="2400" b="0" i="0" u="none" strike="noStrike" cap="none" normalizeH="0" baseline="0" dirty="0">
                <a:ln>
                  <a:noFill/>
                </a:ln>
                <a:solidFill>
                  <a:srgbClr val="383A42"/>
                </a:solidFill>
                <a:effectLst/>
                <a:latin typeface="Consolas" panose="020B0609020204030204" pitchFamily="49" charset="0"/>
              </a:rPr>
              <a:t> &gt;&gt;</a:t>
            </a:r>
            <a:r>
              <a:rPr kumimoji="0" lang="en-US" altLang="zh-CN" sz="2400" b="0" i="0" u="none" strike="noStrike" cap="none" normalizeH="0" dirty="0">
                <a:ln>
                  <a:noFill/>
                </a:ln>
                <a:solidFill>
                  <a:srgbClr val="383A42"/>
                </a:solidFill>
                <a:effectLst/>
                <a:latin typeface="Consolas" panose="020B0609020204030204" pitchFamily="49" charset="0"/>
              </a:rPr>
              <a:t> </a:t>
            </a:r>
            <a:r>
              <a:rPr kumimoji="0" lang="zh-CN" altLang="zh-CN" sz="2400" b="0" i="0" u="none" strike="noStrike" cap="none" normalizeH="0" baseline="0" dirty="0">
                <a:ln>
                  <a:noFill/>
                </a:ln>
                <a:solidFill>
                  <a:srgbClr val="383A42"/>
                </a:solidFill>
                <a:effectLst/>
                <a:latin typeface="Consolas" panose="020B0609020204030204" pitchFamily="49" charset="0"/>
              </a:rPr>
              <a:t>num2;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zh-CN" altLang="zh-CN" sz="2400" b="0" i="0" u="none" strike="noStrike" cap="none" normalizeH="0" baseline="0" dirty="0">
                <a:ln>
                  <a:noFill/>
                </a:ln>
                <a:solidFill>
                  <a:srgbClr val="383A42"/>
                </a:solidFill>
                <a:effectLst/>
                <a:latin typeface="Consolas" panose="020B0609020204030204" pitchFamily="49" charset="0"/>
              </a:rPr>
              <a:t>    </a:t>
            </a:r>
            <a:r>
              <a:rPr kumimoji="0" lang="zh-CN" altLang="zh-CN" sz="2400" b="0" i="0" u="none" strike="noStrike" cap="none" normalizeH="0" baseline="0" dirty="0">
                <a:ln>
                  <a:noFill/>
                </a:ln>
                <a:solidFill>
                  <a:srgbClr val="986801"/>
                </a:solidFill>
                <a:effectLst/>
                <a:latin typeface="Consolas" panose="020B0609020204030204" pitchFamily="49" charset="0"/>
              </a:rPr>
              <a:t>int</a:t>
            </a:r>
            <a:r>
              <a:rPr kumimoji="0" lang="zh-CN" altLang="zh-CN" sz="2400" b="0" i="0" u="none" strike="noStrike" cap="none" normalizeH="0" baseline="0" dirty="0">
                <a:ln>
                  <a:noFill/>
                </a:ln>
                <a:solidFill>
                  <a:srgbClr val="383A42"/>
                </a:solidFill>
                <a:effectLst/>
                <a:latin typeface="Consolas" panose="020B0609020204030204" pitchFamily="49" charset="0"/>
              </a:rPr>
              <a:t> </a:t>
            </a:r>
            <a:r>
              <a:rPr kumimoji="0" lang="en-US" altLang="zh-CN" sz="2400" b="0" i="0" u="none" strike="noStrike" cap="none" normalizeH="0" baseline="0" dirty="0">
                <a:ln>
                  <a:noFill/>
                </a:ln>
                <a:solidFill>
                  <a:srgbClr val="383A42"/>
                </a:solidFill>
                <a:effectLst/>
                <a:latin typeface="Consolas" panose="020B0609020204030204" pitchFamily="49" charset="0"/>
              </a:rPr>
              <a:t>res</a:t>
            </a:r>
            <a:r>
              <a:rPr kumimoji="0" lang="zh-CN" altLang="zh-CN" sz="2400" b="0" i="0" u="none" strike="noStrike" cap="none" normalizeH="0" baseline="0" dirty="0">
                <a:ln>
                  <a:noFill/>
                </a:ln>
                <a:solidFill>
                  <a:srgbClr val="383A42"/>
                </a:solidFill>
                <a:effectLst/>
                <a:latin typeface="Consolas" panose="020B0609020204030204" pitchFamily="49" charset="0"/>
              </a:rPr>
              <a:t>= num1 </a:t>
            </a:r>
            <a:r>
              <a:rPr kumimoji="0" lang="en-US" altLang="zh-CN" sz="2400" b="0" i="0" u="none" strike="noStrike" cap="none" normalizeH="0" baseline="0" dirty="0">
                <a:ln>
                  <a:noFill/>
                </a:ln>
                <a:solidFill>
                  <a:srgbClr val="383A42"/>
                </a:solidFill>
                <a:effectLst/>
                <a:latin typeface="Consolas" panose="020B0609020204030204" pitchFamily="49" charset="0"/>
              </a:rPr>
              <a:t>*</a:t>
            </a:r>
            <a:r>
              <a:rPr kumimoji="0" lang="zh-CN" altLang="zh-CN" sz="2400" b="0" i="0" u="none" strike="noStrike" cap="none" normalizeH="0" baseline="0" dirty="0">
                <a:ln>
                  <a:noFill/>
                </a:ln>
                <a:solidFill>
                  <a:srgbClr val="383A42"/>
                </a:solidFill>
                <a:effectLst/>
                <a:latin typeface="Consolas" panose="020B0609020204030204" pitchFamily="49" charset="0"/>
              </a:rPr>
              <a:t> num2;</a:t>
            </a: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kumimoji="0" lang="zh-CN" altLang="zh-CN" sz="2400" b="0" i="0" u="none" strike="noStrike" cap="none" normalizeH="0" baseline="0" dirty="0">
                <a:ln>
                  <a:noFill/>
                </a:ln>
                <a:solidFill>
                  <a:srgbClr val="383A42"/>
                </a:solidFill>
                <a:effectLst/>
                <a:latin typeface="Consolas" panose="020B0609020204030204" pitchFamily="49" charset="0"/>
              </a:rPr>
              <a:t>    cout </a:t>
            </a:r>
            <a:r>
              <a:rPr lang="en-US" altLang="zh-CN" sz="2400" dirty="0">
                <a:solidFill>
                  <a:srgbClr val="383A42"/>
                </a:solidFill>
                <a:latin typeface="Consolas" panose="020B0609020204030204" pitchFamily="49" charset="0"/>
              </a:rPr>
              <a:t>&lt;&lt; res</a:t>
            </a:r>
            <a:r>
              <a:rPr kumimoji="0" lang="zh-CN" altLang="zh-CN" sz="2400" b="0" i="0" u="none" strike="noStrike" cap="none" normalizeH="0" baseline="0" dirty="0">
                <a:ln>
                  <a:noFill/>
                </a:ln>
                <a:solidFill>
                  <a:srgbClr val="383A42"/>
                </a:solidFill>
                <a:effectLst/>
                <a:latin typeface="Consolas" panose="020B0609020204030204" pitchFamily="49" charset="0"/>
              </a:rPr>
              <a:t>;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zh-CN" altLang="zh-CN" sz="2400" b="0" i="0" u="none" strike="noStrike" cap="none" normalizeH="0" baseline="0" dirty="0">
                <a:ln>
                  <a:noFill/>
                </a:ln>
                <a:solidFill>
                  <a:srgbClr val="383A42"/>
                </a:solidFill>
                <a:effectLst/>
                <a:latin typeface="Consolas" panose="020B0609020204030204" pitchFamily="49" charset="0"/>
              </a:rPr>
              <a:t>    </a:t>
            </a:r>
            <a:r>
              <a:rPr kumimoji="0" lang="zh-CN" altLang="zh-CN" sz="2400" b="0" i="0" u="none" strike="noStrike" cap="none" normalizeH="0" baseline="0" dirty="0">
                <a:ln>
                  <a:noFill/>
                </a:ln>
                <a:solidFill>
                  <a:srgbClr val="A626A4"/>
                </a:solidFill>
                <a:effectLst/>
                <a:latin typeface="Consolas" panose="020B0609020204030204" pitchFamily="49" charset="0"/>
              </a:rPr>
              <a:t>return</a:t>
            </a:r>
            <a:r>
              <a:rPr kumimoji="0" lang="zh-CN" altLang="zh-CN" sz="2400" b="0" i="0" u="none" strike="noStrike" cap="none" normalizeH="0" baseline="0" dirty="0">
                <a:ln>
                  <a:noFill/>
                </a:ln>
                <a:solidFill>
                  <a:srgbClr val="383A42"/>
                </a:solidFill>
                <a:effectLst/>
                <a:latin typeface="Consolas" panose="020B0609020204030204" pitchFamily="49" charset="0"/>
              </a:rPr>
              <a:t> </a:t>
            </a:r>
            <a:r>
              <a:rPr kumimoji="0" lang="zh-CN" altLang="zh-CN" sz="2400" b="0" i="0" u="none" strike="noStrike" cap="none" normalizeH="0" baseline="0" dirty="0">
                <a:ln>
                  <a:noFill/>
                </a:ln>
                <a:solidFill>
                  <a:srgbClr val="986801"/>
                </a:solidFill>
                <a:effectLst/>
                <a:latin typeface="Consolas" panose="020B0609020204030204" pitchFamily="49" charset="0"/>
              </a:rPr>
              <a:t>0</a:t>
            </a:r>
            <a:r>
              <a:rPr kumimoji="0" lang="zh-CN" altLang="zh-CN" sz="2400" b="0" i="0" u="none" strike="noStrike" cap="none" normalizeH="0" baseline="0" dirty="0">
                <a:ln>
                  <a:noFill/>
                </a:ln>
                <a:solidFill>
                  <a:srgbClr val="383A42"/>
                </a:solidFill>
                <a:effectLst/>
                <a:latin typeface="Consolas" panose="020B0609020204030204" pitchFamily="49" charset="0"/>
              </a:rPr>
              <a:t> ;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zh-CN" altLang="zh-CN" sz="2400" b="0" i="0" u="none" strike="noStrike" cap="none" normalizeH="0" baseline="0" dirty="0">
                <a:ln>
                  <a:noFill/>
                </a:ln>
                <a:solidFill>
                  <a:srgbClr val="383A42"/>
                </a:solidFill>
                <a:effectLst/>
                <a:latin typeface="Consolas" panose="020B0609020204030204" pitchFamily="49" charset="0"/>
              </a:rPr>
              <a:t>}</a:t>
            </a:r>
            <a:endParaRPr kumimoji="0" lang="zh-CN" altLang="zh-CN" sz="24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6" name="object 3">
            <a:extLst>
              <a:ext uri="{FF2B5EF4-FFF2-40B4-BE49-F238E27FC236}">
                <a16:creationId xmlns:a16="http://schemas.microsoft.com/office/drawing/2014/main" id="{9079EF21-306E-660E-A9A1-51D54E107A61}"/>
              </a:ext>
            </a:extLst>
          </p:cNvPr>
          <p:cNvSpPr txBox="1"/>
          <p:nvPr/>
        </p:nvSpPr>
        <p:spPr>
          <a:xfrm>
            <a:off x="2009597" y="763475"/>
            <a:ext cx="2259330" cy="350737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lang="zh-CN" altLang="en-US" sz="2200" b="1" spc="-5" dirty="0">
                <a:solidFill>
                  <a:srgbClr val="FFFFFF"/>
                </a:solidFill>
                <a:latin typeface="+mj-ea"/>
                <a:ea typeface="+mj-ea"/>
                <a:cs typeface="微软雅黑"/>
              </a:rPr>
              <a:t>实战演练</a:t>
            </a:r>
          </a:p>
        </p:txBody>
      </p:sp>
      <p:sp>
        <p:nvSpPr>
          <p:cNvPr id="3" name="文本框 2">
            <a:extLst>
              <a:ext uri="{FF2B5EF4-FFF2-40B4-BE49-F238E27FC236}">
                <a16:creationId xmlns:a16="http://schemas.microsoft.com/office/drawing/2014/main" id="{2F63A378-3917-9691-0553-0BBC8C72BCFC}"/>
              </a:ext>
            </a:extLst>
          </p:cNvPr>
          <p:cNvSpPr txBox="1"/>
          <p:nvPr/>
        </p:nvSpPr>
        <p:spPr>
          <a:xfrm>
            <a:off x="762000" y="1600200"/>
            <a:ext cx="5105400" cy="668132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2800" b="1" dirty="0">
                <a:latin typeface="Consolas" panose="020B0609020204030204" pitchFamily="49" charset="0"/>
              </a:rPr>
              <a:t>对应思路将其翻译为代码：</a:t>
            </a:r>
            <a:endParaRPr lang="zh-CN" altLang="en-US" sz="2800" dirty="0"/>
          </a:p>
        </p:txBody>
      </p:sp>
    </p:spTree>
    <p:extLst>
      <p:ext uri="{BB962C8B-B14F-4D97-AF65-F5344CB8AC3E}">
        <p14:creationId xmlns:p14="http://schemas.microsoft.com/office/powerpoint/2010/main" val="42185652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1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1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1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>
            <a:spLocks noChangeArrowheads="1"/>
          </p:cNvSpPr>
          <p:nvPr/>
        </p:nvSpPr>
        <p:spPr bwMode="auto">
          <a:xfrm>
            <a:off x="1143000" y="2275419"/>
            <a:ext cx="10287000" cy="3785652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  <a:ln>
            <a:noFill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zh-CN" altLang="en-US" sz="20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</a:rPr>
              <a:t>题目描述：</a:t>
            </a:r>
            <a:r>
              <a:rPr kumimoji="0" lang="zh-CN" altLang="zh-CN" sz="20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</a:rPr>
              <a:t>用户输入一个时间，格式为 </a:t>
            </a:r>
            <a:r>
              <a:rPr kumimoji="0" lang="zh-CN" altLang="zh-CN" sz="20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</a:rPr>
              <a:t>“小时:分钟:秒”</a:t>
            </a:r>
            <a:r>
              <a:rPr kumimoji="0" lang="zh-CN" altLang="zh-CN" sz="20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</a:rPr>
              <a:t>（如 12:34:56）。请计算从 </a:t>
            </a:r>
            <a:r>
              <a:rPr kumimoji="0" lang="zh-CN" altLang="zh-CN" sz="20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</a:rPr>
              <a:t>00:00:00</a:t>
            </a:r>
            <a:r>
              <a:rPr kumimoji="0" lang="zh-CN" altLang="zh-CN" sz="20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</a:rPr>
              <a:t> 到该时间已经过去了多少秒，并输出结果。</a:t>
            </a:r>
            <a:endParaRPr kumimoji="0" lang="zh-CN" altLang="zh-CN" sz="2000" b="1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</a:endParaRPr>
          </a:p>
          <a:p>
            <a:pPr marL="0" marR="0" lvl="0" indent="0" algn="l" defTabSz="914400" rtl="0" eaLnBrk="0" fontAlgn="base" latinLnBrk="0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zh-CN" altLang="zh-CN" sz="20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</a:rPr>
              <a:t>输入描述</a:t>
            </a:r>
            <a:r>
              <a:rPr kumimoji="0" lang="zh-CN" altLang="en-US" sz="20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</a:rPr>
              <a:t>：</a:t>
            </a:r>
            <a:r>
              <a:rPr kumimoji="0" lang="zh-CN" altLang="zh-CN" sz="20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</a:rPr>
              <a:t>输入一个字符串，表示当前时间，格式为：HH:MM:SS </a:t>
            </a:r>
          </a:p>
          <a:p>
            <a:pPr marL="0" marR="0" lvl="0" indent="0" algn="l" defTabSz="914400" rtl="0" eaLnBrk="0" fontAlgn="base" latinLnBrk="0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zh-CN" altLang="zh-CN" sz="20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</a:rPr>
              <a:t>其中：HH 表示 </a:t>
            </a:r>
            <a:r>
              <a:rPr kumimoji="0" lang="zh-CN" altLang="zh-CN" sz="20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</a:rPr>
              <a:t>小时</a:t>
            </a:r>
            <a:r>
              <a:rPr kumimoji="0" lang="zh-CN" altLang="zh-CN" sz="20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</a:rPr>
              <a:t>（0 ≤ HH &lt; 24）MM 表示 </a:t>
            </a:r>
            <a:r>
              <a:rPr kumimoji="0" lang="zh-CN" altLang="zh-CN" sz="20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</a:rPr>
              <a:t>分钟</a:t>
            </a:r>
            <a:r>
              <a:rPr kumimoji="0" lang="zh-CN" altLang="zh-CN" sz="20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</a:rPr>
              <a:t>（0 ≤ MM &lt; 60）SS 表示 </a:t>
            </a:r>
            <a:r>
              <a:rPr kumimoji="0" lang="zh-CN" altLang="zh-CN" sz="20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</a:rPr>
              <a:t>秒</a:t>
            </a:r>
            <a:r>
              <a:rPr kumimoji="0" lang="zh-CN" altLang="zh-CN" sz="20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</a:rPr>
              <a:t>（0 ≤ SS &lt; 60）</a:t>
            </a:r>
          </a:p>
          <a:p>
            <a:pPr marL="0" marR="0" lvl="0" indent="0" algn="l" defTabSz="914400" rtl="0" eaLnBrk="0" fontAlgn="base" latinLnBrk="0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zh-CN" altLang="zh-CN" sz="20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</a:rPr>
              <a:t>输出描述</a:t>
            </a:r>
            <a:r>
              <a:rPr kumimoji="0" lang="zh-CN" altLang="en-US" sz="20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</a:rPr>
              <a:t>：</a:t>
            </a:r>
            <a:r>
              <a:rPr kumimoji="0" lang="zh-CN" altLang="zh-CN" sz="20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</a:rPr>
              <a:t>输出一个整数，表示从 </a:t>
            </a:r>
            <a:r>
              <a:rPr kumimoji="0" lang="zh-CN" altLang="zh-CN" sz="20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</a:rPr>
              <a:t>00:00:00</a:t>
            </a:r>
            <a:r>
              <a:rPr kumimoji="0" lang="zh-CN" altLang="zh-CN" sz="20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</a:rPr>
              <a:t> 到输入时间所经过的秒数。</a:t>
            </a:r>
            <a:endParaRPr kumimoji="0" lang="zh-CN" altLang="zh-CN" sz="2000" b="1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</a:endParaRPr>
          </a:p>
          <a:p>
            <a:pPr marL="0" marR="0" lvl="0" indent="0" algn="l" defTabSz="914400" rtl="0" eaLnBrk="0" fontAlgn="base" latinLnBrk="0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zh-CN" altLang="zh-CN" sz="20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</a:rPr>
              <a:t>输入示例</a:t>
            </a:r>
            <a:r>
              <a:rPr kumimoji="0" lang="zh-CN" altLang="en-US" sz="20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</a:rPr>
              <a:t>：</a:t>
            </a:r>
            <a:r>
              <a:rPr kumimoji="0" lang="en-US" altLang="zh-CN" sz="2000" b="1" i="0" u="none" strike="noStrike" cap="none" normalizeH="0" dirty="0">
                <a:ln>
                  <a:noFill/>
                </a:ln>
                <a:solidFill>
                  <a:schemeClr val="tx1"/>
                </a:solidFill>
                <a:effectLst/>
              </a:rPr>
              <a:t>  </a:t>
            </a:r>
            <a:r>
              <a:rPr kumimoji="0" lang="zh-CN" altLang="zh-CN" sz="20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</a:rPr>
              <a:t>12:34:56 </a:t>
            </a:r>
            <a:endParaRPr kumimoji="0" lang="zh-CN" altLang="zh-CN" sz="2000" b="1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</a:endParaRPr>
          </a:p>
          <a:p>
            <a:pPr marL="0" marR="0" lvl="0" indent="0" algn="l" defTabSz="914400" rtl="0" eaLnBrk="0" fontAlgn="base" latinLnBrk="0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zh-CN" altLang="zh-CN" sz="20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</a:rPr>
              <a:t>输出示例</a:t>
            </a:r>
            <a:r>
              <a:rPr kumimoji="0" lang="zh-CN" altLang="en-US" sz="20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</a:rPr>
              <a:t>：</a:t>
            </a:r>
            <a:r>
              <a:rPr kumimoji="0" lang="en-US" altLang="zh-CN" sz="2000" b="1" i="0" u="none" strike="noStrike" cap="none" normalizeH="0" dirty="0">
                <a:ln>
                  <a:noFill/>
                </a:ln>
                <a:solidFill>
                  <a:schemeClr val="tx1"/>
                </a:solidFill>
                <a:effectLst/>
              </a:rPr>
              <a:t>  </a:t>
            </a:r>
            <a:r>
              <a:rPr kumimoji="0" lang="zh-CN" altLang="zh-CN" sz="20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</a:rPr>
              <a:t>45296</a:t>
            </a:r>
          </a:p>
        </p:txBody>
      </p:sp>
      <p:sp>
        <p:nvSpPr>
          <p:cNvPr id="21" name="object 3">
            <a:extLst>
              <a:ext uri="{FF2B5EF4-FFF2-40B4-BE49-F238E27FC236}">
                <a16:creationId xmlns:a16="http://schemas.microsoft.com/office/drawing/2014/main" id="{9079EF21-306E-660E-A9A1-51D54E107A61}"/>
              </a:ext>
            </a:extLst>
          </p:cNvPr>
          <p:cNvSpPr txBox="1"/>
          <p:nvPr/>
        </p:nvSpPr>
        <p:spPr>
          <a:xfrm>
            <a:off x="2009597" y="763475"/>
            <a:ext cx="2259330" cy="350737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lang="zh-CN" altLang="en-US" sz="2200" b="1" spc="-5" dirty="0">
                <a:solidFill>
                  <a:srgbClr val="FFFFFF"/>
                </a:solidFill>
                <a:latin typeface="+mj-ea"/>
                <a:ea typeface="+mj-ea"/>
                <a:cs typeface="微软雅黑"/>
              </a:rPr>
              <a:t>课后作业</a:t>
            </a:r>
          </a:p>
        </p:txBody>
      </p:sp>
      <p:sp>
        <p:nvSpPr>
          <p:cNvPr id="4" name="文本框 3">
            <a:extLst>
              <a:ext uri="{FF2B5EF4-FFF2-40B4-BE49-F238E27FC236}">
                <a16:creationId xmlns:a16="http://schemas.microsoft.com/office/drawing/2014/main" id="{4428DCAF-7C82-26A7-9865-AC68BEE143C9}"/>
              </a:ext>
            </a:extLst>
          </p:cNvPr>
          <p:cNvSpPr txBox="1"/>
          <p:nvPr/>
        </p:nvSpPr>
        <p:spPr>
          <a:xfrm>
            <a:off x="1138911" y="1524000"/>
            <a:ext cx="1680489" cy="523220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r>
              <a:rPr lang="zh-CN" altLang="en-US" sz="2800" b="1" dirty="0"/>
              <a:t>实战演练</a:t>
            </a:r>
          </a:p>
        </p:txBody>
      </p:sp>
    </p:spTree>
    <p:extLst>
      <p:ext uri="{BB962C8B-B14F-4D97-AF65-F5344CB8AC3E}">
        <p14:creationId xmlns:p14="http://schemas.microsoft.com/office/powerpoint/2010/main" val="1377340787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object 3">
            <a:extLst>
              <a:ext uri="{FF2B5EF4-FFF2-40B4-BE49-F238E27FC236}">
                <a16:creationId xmlns:a16="http://schemas.microsoft.com/office/drawing/2014/main" id="{2F9C6F81-D8D0-75E5-D34C-D06FC9912D5C}"/>
              </a:ext>
            </a:extLst>
          </p:cNvPr>
          <p:cNvSpPr txBox="1"/>
          <p:nvPr/>
        </p:nvSpPr>
        <p:spPr>
          <a:xfrm>
            <a:off x="2009597" y="763475"/>
            <a:ext cx="2259330" cy="350737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lang="zh-CN" altLang="en-US" sz="2200" b="1" spc="-5" dirty="0">
                <a:solidFill>
                  <a:srgbClr val="FFFFFF"/>
                </a:solidFill>
                <a:latin typeface="+mj-ea"/>
                <a:ea typeface="+mj-ea"/>
                <a:cs typeface="微软雅黑"/>
              </a:rPr>
              <a:t>课后作业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7" name="文本框 6">
                <a:extLst>
                  <a:ext uri="{FF2B5EF4-FFF2-40B4-BE49-F238E27FC236}">
                    <a16:creationId xmlns:a16="http://schemas.microsoft.com/office/drawing/2014/main" id="{CF78825D-598F-BA70-E9F1-A85EFB9C55FF}"/>
                  </a:ext>
                </a:extLst>
              </p:cNvPr>
              <p:cNvSpPr txBox="1"/>
              <p:nvPr/>
            </p:nvSpPr>
            <p:spPr>
              <a:xfrm>
                <a:off x="1055906" y="2489346"/>
                <a:ext cx="10080188" cy="2461700"/>
              </a:xfrm>
              <a:prstGeom prst="rect">
                <a:avLst/>
              </a:prstGeom>
              <a:solidFill>
                <a:schemeClr val="accent2">
                  <a:lumMod val="20000"/>
                  <a:lumOff val="80000"/>
                </a:schemeClr>
              </a:solidFill>
            </p:spPr>
            <p:txBody>
              <a:bodyPr wrap="square">
                <a:spAutoFit/>
              </a:bodyPr>
              <a:lstStyle/>
              <a:p>
                <a:pPr>
                  <a:lnSpc>
                    <a:spcPct val="200000"/>
                  </a:lnSpc>
                </a:pPr>
                <a:r>
                  <a:rPr lang="zh-CN" altLang="en-US" sz="2000" dirty="0">
                    <a:effectLst/>
                    <a:ea typeface="微软雅黑" panose="020B0503020204020204" pitchFamily="34" charset="-122"/>
                  </a:rPr>
                  <a:t>小时 </a:t>
                </a:r>
                <a:r>
                  <a:rPr lang="en-US" altLang="zh-CN" sz="2000" dirty="0">
                    <a:effectLst/>
                    <a:ea typeface="微软雅黑" panose="020B0503020204020204" pitchFamily="34" charset="-122"/>
                  </a:rPr>
                  <a:t>(Hours)</a:t>
                </a:r>
                <a:r>
                  <a:rPr lang="zh-CN" altLang="en-US" sz="2000" dirty="0">
                    <a:effectLst/>
                    <a:ea typeface="微软雅黑" panose="020B0503020204020204" pitchFamily="34" charset="-122"/>
                  </a:rPr>
                  <a:t>： </a:t>
                </a:r>
                <a:r>
                  <a:rPr lang="en-US" altLang="zh-CN" sz="2000" dirty="0">
                    <a:effectLst/>
                    <a:ea typeface="微软雅黑" panose="020B0503020204020204" pitchFamily="34" charset="-122"/>
                  </a:rPr>
                  <a:t>1 </a:t>
                </a:r>
                <a:r>
                  <a:rPr lang="zh-CN" altLang="en-US" sz="2000" dirty="0">
                    <a:effectLst/>
                    <a:ea typeface="微软雅黑" panose="020B0503020204020204" pitchFamily="34" charset="-122"/>
                  </a:rPr>
                  <a:t>小时等于 </a:t>
                </a:r>
                <a:r>
                  <a:rPr lang="en-US" altLang="zh-CN" sz="2000" dirty="0">
                    <a:effectLst/>
                    <a:ea typeface="微软雅黑" panose="020B0503020204020204" pitchFamily="34" charset="-122"/>
                  </a:rPr>
                  <a:t>60 </a:t>
                </a:r>
                <a:r>
                  <a:rPr lang="zh-CN" altLang="en-US" sz="2000" dirty="0">
                    <a:effectLst/>
                    <a:ea typeface="微软雅黑" panose="020B0503020204020204" pitchFamily="34" charset="-122"/>
                  </a:rPr>
                  <a:t>分钟，</a:t>
                </a:r>
                <a:r>
                  <a:rPr lang="en-US" altLang="zh-CN" sz="2000" dirty="0">
                    <a:effectLst/>
                    <a:ea typeface="微软雅黑" panose="020B0503020204020204" pitchFamily="34" charset="-122"/>
                  </a:rPr>
                  <a:t>1 </a:t>
                </a:r>
                <a:r>
                  <a:rPr lang="zh-CN" altLang="en-US" sz="2000" dirty="0">
                    <a:effectLst/>
                    <a:ea typeface="微软雅黑" panose="020B0503020204020204" pitchFamily="34" charset="-122"/>
                  </a:rPr>
                  <a:t>分钟等于 </a:t>
                </a:r>
                <a:r>
                  <a:rPr lang="en-US" altLang="zh-CN" sz="2000" dirty="0">
                    <a:effectLst/>
                    <a:ea typeface="微软雅黑" panose="020B0503020204020204" pitchFamily="34" charset="-122"/>
                  </a:rPr>
                  <a:t>60 </a:t>
                </a:r>
                <a:r>
                  <a:rPr lang="zh-CN" altLang="en-US" sz="2000" dirty="0">
                    <a:effectLst/>
                    <a:ea typeface="微软雅黑" panose="020B0503020204020204" pitchFamily="34" charset="-122"/>
                  </a:rPr>
                  <a:t>秒。所以 </a:t>
                </a:r>
                <a:r>
                  <a:rPr lang="en-US" altLang="zh-CN" sz="2000" dirty="0">
                    <a:effectLst/>
                    <a:ea typeface="微软雅黑" panose="020B0503020204020204" pitchFamily="34" charset="-122"/>
                  </a:rPr>
                  <a:t>1 </a:t>
                </a:r>
                <a:r>
                  <a:rPr lang="zh-CN" altLang="en-US" sz="2000" dirty="0">
                    <a:effectLst/>
                    <a:ea typeface="微软雅黑" panose="020B0503020204020204" pitchFamily="34" charset="-122"/>
                  </a:rPr>
                  <a:t>小时 </a:t>
                </a:r>
                <a:r>
                  <a:rPr lang="en-US" altLang="zh-CN" sz="2000" dirty="0">
                    <a:effectLst/>
                    <a:ea typeface="微软雅黑" panose="020B0503020204020204" pitchFamily="34" charset="-122"/>
                  </a:rPr>
                  <a:t>= </a:t>
                </a:r>
                <a14:m>
                  <m:oMath xmlns:m="http://schemas.openxmlformats.org/officeDocument/2006/math">
                    <m:r>
                      <a:rPr lang="en-US" altLang="zh-CN" sz="2000" i="1" smtClean="0">
                        <a:effectLst/>
                        <a:latin typeface="Cambria Math" panose="02040503050406030204" pitchFamily="18" charset="0"/>
                        <a:ea typeface="微软雅黑" panose="020B0503020204020204" pitchFamily="34" charset="-122"/>
                      </a:rPr>
                      <m:t>60 ×60 = 3600</m:t>
                    </m:r>
                  </m:oMath>
                </a14:m>
                <a:r>
                  <a:rPr lang="en-US" altLang="zh-CN" sz="2000" dirty="0">
                    <a:effectLst/>
                    <a:ea typeface="微软雅黑" panose="020B0503020204020204" pitchFamily="34" charset="-122"/>
                  </a:rPr>
                  <a:t> </a:t>
                </a:r>
                <a:r>
                  <a:rPr lang="zh-CN" altLang="en-US" sz="2000" dirty="0">
                    <a:effectLst/>
                    <a:ea typeface="微软雅黑" panose="020B0503020204020204" pitchFamily="34" charset="-122"/>
                  </a:rPr>
                  <a:t>秒。</a:t>
                </a:r>
                <a:r>
                  <a:rPr lang="en-US" altLang="zh-CN" sz="2000" dirty="0">
                    <a:effectLst/>
                    <a:ea typeface="微软雅黑" panose="020B0503020204020204" pitchFamily="34" charset="-122"/>
                  </a:rPr>
                  <a:t>12 </a:t>
                </a:r>
                <a:r>
                  <a:rPr lang="zh-CN" altLang="en-US" sz="2000" dirty="0">
                    <a:effectLst/>
                    <a:ea typeface="微软雅黑" panose="020B0503020204020204" pitchFamily="34" charset="-122"/>
                  </a:rPr>
                  <a:t>个小时就是 </a:t>
                </a:r>
                <a14:m>
                  <m:oMath xmlns:m="http://schemas.openxmlformats.org/officeDocument/2006/math">
                    <m:r>
                      <a:rPr lang="en-US" altLang="zh-CN" sz="2000" i="1" smtClean="0">
                        <a:effectLst/>
                        <a:latin typeface="Cambria Math" panose="02040503050406030204" pitchFamily="18" charset="0"/>
                        <a:ea typeface="微软雅黑" panose="020B0503020204020204" pitchFamily="34" charset="-122"/>
                      </a:rPr>
                      <m:t>12 ×3600</m:t>
                    </m:r>
                  </m:oMath>
                </a14:m>
                <a:r>
                  <a:rPr lang="zh-CN" altLang="en-US" sz="2000" dirty="0">
                    <a:effectLst/>
                    <a:ea typeface="微软雅黑" panose="020B0503020204020204" pitchFamily="34" charset="-122"/>
                  </a:rPr>
                  <a:t>。</a:t>
                </a:r>
                <a:endParaRPr lang="en-US" altLang="zh-CN" sz="2000" dirty="0">
                  <a:effectLst/>
                  <a:ea typeface="微软雅黑" panose="020B0503020204020204" pitchFamily="34" charset="-122"/>
                </a:endParaRPr>
              </a:p>
              <a:p>
                <a:pPr>
                  <a:lnSpc>
                    <a:spcPct val="200000"/>
                  </a:lnSpc>
                </a:pPr>
                <a:r>
                  <a:rPr lang="zh-CN" altLang="en-US" sz="2000" dirty="0">
                    <a:effectLst/>
                    <a:ea typeface="微软雅黑" panose="020B0503020204020204" pitchFamily="34" charset="-122"/>
                  </a:rPr>
                  <a:t>分钟 </a:t>
                </a:r>
                <a:r>
                  <a:rPr lang="en-US" altLang="zh-CN" sz="2000" dirty="0">
                    <a:effectLst/>
                    <a:ea typeface="微软雅黑" panose="020B0503020204020204" pitchFamily="34" charset="-122"/>
                  </a:rPr>
                  <a:t>(Minutes)</a:t>
                </a:r>
                <a:r>
                  <a:rPr lang="zh-CN" altLang="en-US" sz="2000" dirty="0">
                    <a:effectLst/>
                    <a:ea typeface="微软雅黑" panose="020B0503020204020204" pitchFamily="34" charset="-122"/>
                  </a:rPr>
                  <a:t>： </a:t>
                </a:r>
                <a:r>
                  <a:rPr lang="en-US" altLang="zh-CN" sz="2000" dirty="0">
                    <a:effectLst/>
                    <a:ea typeface="微软雅黑" panose="020B0503020204020204" pitchFamily="34" charset="-122"/>
                  </a:rPr>
                  <a:t>1 </a:t>
                </a:r>
                <a:r>
                  <a:rPr lang="zh-CN" altLang="en-US" sz="2000" dirty="0">
                    <a:effectLst/>
                    <a:ea typeface="微软雅黑" panose="020B0503020204020204" pitchFamily="34" charset="-122"/>
                  </a:rPr>
                  <a:t>分钟等于 </a:t>
                </a:r>
                <a:r>
                  <a:rPr lang="en-US" altLang="zh-CN" sz="2000" dirty="0">
                    <a:effectLst/>
                    <a:ea typeface="微软雅黑" panose="020B0503020204020204" pitchFamily="34" charset="-122"/>
                  </a:rPr>
                  <a:t>60 </a:t>
                </a:r>
                <a:r>
                  <a:rPr lang="zh-CN" altLang="en-US" sz="2000" dirty="0">
                    <a:effectLst/>
                    <a:ea typeface="微软雅黑" panose="020B0503020204020204" pitchFamily="34" charset="-122"/>
                  </a:rPr>
                  <a:t>秒。</a:t>
                </a:r>
                <a:r>
                  <a:rPr lang="en-US" altLang="zh-CN" sz="2000" dirty="0">
                    <a:effectLst/>
                    <a:ea typeface="微软雅黑" panose="020B0503020204020204" pitchFamily="34" charset="-122"/>
                  </a:rPr>
                  <a:t>34 </a:t>
                </a:r>
                <a:r>
                  <a:rPr lang="zh-CN" altLang="en-US" sz="2000" dirty="0">
                    <a:effectLst/>
                    <a:ea typeface="微软雅黑" panose="020B0503020204020204" pitchFamily="34" charset="-122"/>
                  </a:rPr>
                  <a:t>分钟就是 </a:t>
                </a:r>
                <a14:m>
                  <m:oMath xmlns:m="http://schemas.openxmlformats.org/officeDocument/2006/math">
                    <m:r>
                      <a:rPr lang="en-US" altLang="zh-CN" sz="2000" i="1" smtClean="0">
                        <a:effectLst/>
                        <a:latin typeface="Cambria Math" panose="02040503050406030204" pitchFamily="18" charset="0"/>
                        <a:ea typeface="微软雅黑" panose="020B0503020204020204" pitchFamily="34" charset="-122"/>
                      </a:rPr>
                      <m:t>34 ×60</m:t>
                    </m:r>
                  </m:oMath>
                </a14:m>
                <a:r>
                  <a:rPr lang="zh-CN" altLang="en-US" sz="2000" dirty="0">
                    <a:effectLst/>
                    <a:ea typeface="微软雅黑" panose="020B0503020204020204" pitchFamily="34" charset="-122"/>
                  </a:rPr>
                  <a:t>。</a:t>
                </a:r>
                <a:endParaRPr lang="en-US" altLang="zh-CN" sz="2000" dirty="0">
                  <a:effectLst/>
                  <a:ea typeface="微软雅黑" panose="020B0503020204020204" pitchFamily="34" charset="-122"/>
                </a:endParaRPr>
              </a:p>
              <a:p>
                <a:pPr>
                  <a:lnSpc>
                    <a:spcPct val="200000"/>
                  </a:lnSpc>
                </a:pPr>
                <a:r>
                  <a:rPr lang="zh-CN" altLang="en-US" sz="2000" dirty="0">
                    <a:effectLst/>
                    <a:ea typeface="微软雅黑" panose="020B0503020204020204" pitchFamily="34" charset="-122"/>
                  </a:rPr>
                  <a:t>秒 </a:t>
                </a:r>
                <a:r>
                  <a:rPr lang="en-US" altLang="zh-CN" sz="2000" dirty="0">
                    <a:effectLst/>
                    <a:ea typeface="微软雅黑" panose="020B0503020204020204" pitchFamily="34" charset="-122"/>
                  </a:rPr>
                  <a:t>(Seconds)</a:t>
                </a:r>
                <a:r>
                  <a:rPr lang="zh-CN" altLang="en-US" sz="2000" dirty="0">
                    <a:effectLst/>
                    <a:ea typeface="微软雅黑" panose="020B0503020204020204" pitchFamily="34" charset="-122"/>
                  </a:rPr>
                  <a:t>： 本来就是秒，直接加上去。</a:t>
                </a:r>
                <a:endParaRPr lang="en-US" altLang="zh-CN" sz="2000" dirty="0">
                  <a:effectLst/>
                  <a:ea typeface="微软雅黑" panose="020B0503020204020204" pitchFamily="34" charset="-122"/>
                </a:endParaRPr>
              </a:p>
            </p:txBody>
          </p:sp>
        </mc:Choice>
        <mc:Fallback xmlns="">
          <p:sp>
            <p:nvSpPr>
              <p:cNvPr id="7" name="文本框 6">
                <a:extLst>
                  <a:ext uri="{FF2B5EF4-FFF2-40B4-BE49-F238E27FC236}">
                    <a16:creationId xmlns:a16="http://schemas.microsoft.com/office/drawing/2014/main" id="{CF78825D-598F-BA70-E9F1-A85EFB9C55FF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55906" y="2489346"/>
                <a:ext cx="10080188" cy="2461700"/>
              </a:xfrm>
              <a:prstGeom prst="rect">
                <a:avLst/>
              </a:prstGeom>
              <a:blipFill>
                <a:blip r:embed="rId2"/>
                <a:stretch>
                  <a:fillRect l="-605" b="-3713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0" name="文本框 9">
                <a:extLst>
                  <a:ext uri="{FF2B5EF4-FFF2-40B4-BE49-F238E27FC236}">
                    <a16:creationId xmlns:a16="http://schemas.microsoft.com/office/drawing/2014/main" id="{60198789-41D2-01C1-63F6-EC39B6161A02}"/>
                  </a:ext>
                </a:extLst>
              </p:cNvPr>
              <p:cNvSpPr txBox="1"/>
              <p:nvPr/>
            </p:nvSpPr>
            <p:spPr>
              <a:xfrm>
                <a:off x="1055906" y="5486400"/>
                <a:ext cx="10077958" cy="564835"/>
              </a:xfrm>
              <a:prstGeom prst="rect">
                <a:avLst/>
              </a:prstGeom>
              <a:solidFill>
                <a:schemeClr val="accent4">
                  <a:lumMod val="20000"/>
                  <a:lumOff val="80000"/>
                </a:schemeClr>
              </a:solidFill>
            </p:spPr>
            <p:txBody>
              <a:bodyPr wrap="square">
                <a:spAutoFit/>
              </a:bodyPr>
              <a:lstStyle/>
              <a:p>
                <a:pPr>
                  <a:lnSpc>
                    <a:spcPct val="150000"/>
                  </a:lnSpc>
                </a:pPr>
                <a:r>
                  <a:rPr lang="zh-CN" altLang="en-US" sz="2000" dirty="0">
                    <a:effectLst/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得出换算公式：</a:t>
                </a:r>
                <a14:m>
                  <m:oMath xmlns:m="http://schemas.openxmlformats.org/officeDocument/2006/math">
                    <m:r>
                      <a:rPr lang="zh-CN" altLang="en-US" sz="2000" b="1" i="1" dirty="0">
                        <a:latin typeface="Cambria Math" panose="02040503050406030204" pitchFamily="18" charset="0"/>
                        <a:ea typeface="微软雅黑" panose="020B0503020204020204" pitchFamily="34" charset="-122"/>
                      </a:rPr>
                      <m:t>总</m:t>
                    </m:r>
                    <m:r>
                      <a:rPr lang="zh-CN" altLang="en-US" sz="2000" b="1" i="1" dirty="0" smtClean="0">
                        <a:latin typeface="Cambria Math" panose="02040503050406030204" pitchFamily="18" charset="0"/>
                        <a:ea typeface="微软雅黑" panose="020B0503020204020204" pitchFamily="34" charset="-122"/>
                      </a:rPr>
                      <m:t>秒数</m:t>
                    </m:r>
                    <m:r>
                      <a:rPr lang="en-US" altLang="zh-CN" sz="2000" b="1" i="1" smtClean="0">
                        <a:effectLst/>
                        <a:latin typeface="Cambria Math" panose="02040503050406030204" pitchFamily="18" charset="0"/>
                        <a:ea typeface="微软雅黑" panose="020B0503020204020204" pitchFamily="34" charset="-122"/>
                      </a:rPr>
                      <m:t>=</m:t>
                    </m:r>
                    <m:d>
                      <m:dPr>
                        <m:ctrlPr>
                          <a:rPr lang="en-US" altLang="zh-CN" sz="2000" b="1" i="1" smtClean="0">
                            <a:effectLst/>
                            <a:latin typeface="Cambria Math" panose="02040503050406030204" pitchFamily="18" charset="0"/>
                            <a:ea typeface="微软雅黑" panose="020B0503020204020204" pitchFamily="34" charset="-122"/>
                          </a:rPr>
                        </m:ctrlPr>
                      </m:dPr>
                      <m:e>
                        <m:r>
                          <a:rPr lang="zh-CN" altLang="en-US" sz="2000" b="1" i="1">
                            <a:latin typeface="Cambria Math" panose="02040503050406030204" pitchFamily="18" charset="0"/>
                            <a:ea typeface="微软雅黑" panose="020B0503020204020204" pitchFamily="34" charset="-122"/>
                          </a:rPr>
                          <m:t>小时</m:t>
                        </m:r>
                        <m:r>
                          <a:rPr lang="en-US" altLang="zh-CN" sz="2000" b="1" i="1" smtClean="0">
                            <a:effectLst/>
                            <a:latin typeface="Cambria Math" panose="02040503050406030204" pitchFamily="18" charset="0"/>
                            <a:ea typeface="微软雅黑" panose="020B0503020204020204" pitchFamily="34" charset="-122"/>
                          </a:rPr>
                          <m:t>×</m:t>
                        </m:r>
                        <m:r>
                          <a:rPr lang="en-US" altLang="zh-CN" sz="2000" b="1" i="1" smtClean="0">
                            <a:effectLst/>
                            <a:latin typeface="Cambria Math" panose="02040503050406030204" pitchFamily="18" charset="0"/>
                            <a:ea typeface="微软雅黑" panose="020B0503020204020204" pitchFamily="34" charset="-122"/>
                          </a:rPr>
                          <m:t>𝟑𝟔𝟎𝟎</m:t>
                        </m:r>
                      </m:e>
                    </m:d>
                    <m:r>
                      <a:rPr lang="en-US" altLang="zh-CN" sz="2000" b="1" i="1" smtClean="0">
                        <a:effectLst/>
                        <a:latin typeface="Cambria Math" panose="02040503050406030204" pitchFamily="18" charset="0"/>
                        <a:ea typeface="微软雅黑" panose="020B0503020204020204" pitchFamily="34" charset="-122"/>
                      </a:rPr>
                      <m:t>+</m:t>
                    </m:r>
                    <m:d>
                      <m:dPr>
                        <m:ctrlPr>
                          <a:rPr lang="en-US" altLang="zh-CN" sz="2000" b="1" i="1" smtClean="0">
                            <a:effectLst/>
                            <a:latin typeface="Cambria Math" panose="02040503050406030204" pitchFamily="18" charset="0"/>
                            <a:ea typeface="微软雅黑" panose="020B0503020204020204" pitchFamily="34" charset="-122"/>
                          </a:rPr>
                        </m:ctrlPr>
                      </m:dPr>
                      <m:e>
                        <m:r>
                          <a:rPr lang="zh-CN" altLang="en-US" sz="2000" b="1" i="1">
                            <a:latin typeface="Cambria Math" panose="02040503050406030204" pitchFamily="18" charset="0"/>
                            <a:ea typeface="微软雅黑" panose="020B0503020204020204" pitchFamily="34" charset="-122"/>
                          </a:rPr>
                          <m:t>分钟</m:t>
                        </m:r>
                        <m:r>
                          <a:rPr lang="en-US" altLang="zh-CN" sz="2000" b="1" i="1" smtClean="0">
                            <a:effectLst/>
                            <a:latin typeface="Cambria Math" panose="02040503050406030204" pitchFamily="18" charset="0"/>
                            <a:ea typeface="微软雅黑" panose="020B0503020204020204" pitchFamily="34" charset="-122"/>
                          </a:rPr>
                          <m:t>×</m:t>
                        </m:r>
                        <m:r>
                          <a:rPr lang="en-US" altLang="zh-CN" sz="2000" b="1" i="1" smtClean="0">
                            <a:effectLst/>
                            <a:latin typeface="Cambria Math" panose="02040503050406030204" pitchFamily="18" charset="0"/>
                            <a:ea typeface="微软雅黑" panose="020B0503020204020204" pitchFamily="34" charset="-122"/>
                          </a:rPr>
                          <m:t>𝟔𝟎</m:t>
                        </m:r>
                      </m:e>
                    </m:d>
                    <m:r>
                      <a:rPr lang="en-US" altLang="zh-CN" sz="2000" b="1" i="1" smtClean="0">
                        <a:effectLst/>
                        <a:latin typeface="Cambria Math" panose="02040503050406030204" pitchFamily="18" charset="0"/>
                        <a:ea typeface="微软雅黑" panose="020B0503020204020204" pitchFamily="34" charset="-122"/>
                      </a:rPr>
                      <m:t>+</m:t>
                    </m:r>
                    <m:r>
                      <a:rPr lang="zh-CN" altLang="en-US" sz="2000" b="1" i="1">
                        <a:latin typeface="Cambria Math" panose="02040503050406030204" pitchFamily="18" charset="0"/>
                        <a:ea typeface="微软雅黑" panose="020B0503020204020204" pitchFamily="34" charset="-122"/>
                      </a:rPr>
                      <m:t>秒</m:t>
                    </m:r>
                  </m:oMath>
                </a14:m>
                <a:endParaRPr lang="en-US" altLang="zh-CN" sz="2000" b="1" dirty="0">
                  <a:effectLst/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</mc:Choice>
        <mc:Fallback xmlns="">
          <p:sp>
            <p:nvSpPr>
              <p:cNvPr id="10" name="文本框 9">
                <a:extLst>
                  <a:ext uri="{FF2B5EF4-FFF2-40B4-BE49-F238E27FC236}">
                    <a16:creationId xmlns:a16="http://schemas.microsoft.com/office/drawing/2014/main" id="{60198789-41D2-01C1-63F6-EC39B6161A02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55906" y="5486400"/>
                <a:ext cx="10077958" cy="564835"/>
              </a:xfrm>
              <a:prstGeom prst="rect">
                <a:avLst/>
              </a:prstGeom>
              <a:blipFill>
                <a:blip r:embed="rId3"/>
                <a:stretch>
                  <a:fillRect l="-605" b="-15054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3" name="文本框 12">
            <a:extLst>
              <a:ext uri="{FF2B5EF4-FFF2-40B4-BE49-F238E27FC236}">
                <a16:creationId xmlns:a16="http://schemas.microsoft.com/office/drawing/2014/main" id="{D389D68A-1D0F-56F3-CDE9-ED707FB23E5F}"/>
              </a:ext>
            </a:extLst>
          </p:cNvPr>
          <p:cNvSpPr txBox="1"/>
          <p:nvPr/>
        </p:nvSpPr>
        <p:spPr>
          <a:xfrm>
            <a:off x="1067204" y="1635841"/>
            <a:ext cx="6095256" cy="461665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r>
              <a:rPr lang="zh-CN" altLang="en-US" sz="2400" dirty="0"/>
              <a:t>如何从小时分钟秒的形式得到秒数？</a:t>
            </a:r>
          </a:p>
        </p:txBody>
      </p:sp>
    </p:spTree>
    <p:extLst>
      <p:ext uri="{BB962C8B-B14F-4D97-AF65-F5344CB8AC3E}">
        <p14:creationId xmlns:p14="http://schemas.microsoft.com/office/powerpoint/2010/main" val="1086332358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object 3">
            <a:extLst>
              <a:ext uri="{FF2B5EF4-FFF2-40B4-BE49-F238E27FC236}">
                <a16:creationId xmlns:a16="http://schemas.microsoft.com/office/drawing/2014/main" id="{2F9C6F81-D8D0-75E5-D34C-D06FC9912D5C}"/>
              </a:ext>
            </a:extLst>
          </p:cNvPr>
          <p:cNvSpPr txBox="1"/>
          <p:nvPr/>
        </p:nvSpPr>
        <p:spPr>
          <a:xfrm>
            <a:off x="2009597" y="763475"/>
            <a:ext cx="2259330" cy="350737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lang="zh-CN" altLang="en-US" sz="2200" b="1" spc="-5" dirty="0">
                <a:solidFill>
                  <a:srgbClr val="FFFFFF"/>
                </a:solidFill>
                <a:latin typeface="+mj-ea"/>
                <a:ea typeface="+mj-ea"/>
                <a:cs typeface="微软雅黑"/>
              </a:rPr>
              <a:t>课后作业</a:t>
            </a:r>
          </a:p>
        </p:txBody>
      </p:sp>
      <p:sp>
        <p:nvSpPr>
          <p:cNvPr id="7" name="文本框 6">
            <a:extLst>
              <a:ext uri="{FF2B5EF4-FFF2-40B4-BE49-F238E27FC236}">
                <a16:creationId xmlns:a16="http://schemas.microsoft.com/office/drawing/2014/main" id="{CF78825D-598F-BA70-E9F1-A85EFB9C55FF}"/>
              </a:ext>
            </a:extLst>
          </p:cNvPr>
          <p:cNvSpPr txBox="1"/>
          <p:nvPr/>
        </p:nvSpPr>
        <p:spPr>
          <a:xfrm>
            <a:off x="1052561" y="1371600"/>
            <a:ext cx="10080188" cy="2104102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pPr>
              <a:lnSpc>
                <a:spcPct val="200000"/>
              </a:lnSpc>
            </a:pPr>
            <a:r>
              <a:rPr lang="zh-CN" altLang="en-US" sz="2200" b="1" dirty="0">
                <a:effectLst/>
                <a:ea typeface="微软雅黑" panose="020B0503020204020204" pitchFamily="34" charset="-122"/>
              </a:rPr>
              <a:t>注意输入格式：</a:t>
            </a:r>
            <a:endParaRPr lang="en-US" altLang="zh-CN" sz="2200" b="1" dirty="0">
              <a:effectLst/>
              <a:ea typeface="微软雅黑" panose="020B0503020204020204" pitchFamily="34" charset="-122"/>
            </a:endParaRPr>
          </a:p>
          <a:p>
            <a:pPr marL="0" marR="0" lvl="0" indent="0" algn="l" defTabSz="914400" rtl="0" eaLnBrk="0" fontAlgn="base" latinLnBrk="0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zh-CN" altLang="zh-CN" sz="20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</a:rPr>
              <a:t>输入描述</a:t>
            </a:r>
            <a:r>
              <a:rPr kumimoji="0" lang="zh-CN" altLang="en-US" sz="20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</a:rPr>
              <a:t>：</a:t>
            </a:r>
            <a:r>
              <a:rPr kumimoji="0" lang="zh-CN" altLang="zh-CN" sz="20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</a:rPr>
              <a:t>输入一个字符串，表示当前时间，格式为：</a:t>
            </a:r>
            <a:r>
              <a:rPr kumimoji="0" lang="zh-CN" altLang="zh-CN" sz="20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highlight>
                  <a:srgbClr val="FFFF00"/>
                </a:highlight>
              </a:rPr>
              <a:t>HH:MM:SS </a:t>
            </a:r>
          </a:p>
          <a:p>
            <a:pPr marL="0" marR="0" lvl="0" indent="0" algn="l" defTabSz="914400" rtl="0" eaLnBrk="0" fontAlgn="base" latinLnBrk="0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zh-CN" altLang="zh-CN" sz="20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</a:rPr>
              <a:t>其中：HH 表示 </a:t>
            </a:r>
            <a:r>
              <a:rPr kumimoji="0" lang="zh-CN" altLang="zh-CN" sz="20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</a:rPr>
              <a:t>小时</a:t>
            </a:r>
            <a:r>
              <a:rPr kumimoji="0" lang="zh-CN" altLang="zh-CN" sz="20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</a:rPr>
              <a:t>（0 ≤ HH &lt; 24）MM 表示 </a:t>
            </a:r>
            <a:r>
              <a:rPr kumimoji="0" lang="zh-CN" altLang="zh-CN" sz="20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</a:rPr>
              <a:t>分钟</a:t>
            </a:r>
            <a:r>
              <a:rPr kumimoji="0" lang="zh-CN" altLang="zh-CN" sz="20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</a:rPr>
              <a:t>（0 ≤ MM &lt; 60）SS 表示 </a:t>
            </a:r>
            <a:r>
              <a:rPr kumimoji="0" lang="zh-CN" altLang="zh-CN" sz="20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</a:rPr>
              <a:t>秒</a:t>
            </a:r>
            <a:r>
              <a:rPr kumimoji="0" lang="zh-CN" altLang="zh-CN" sz="20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</a:rPr>
              <a:t>（0 ≤ SS &lt; 60）</a:t>
            </a:r>
          </a:p>
        </p:txBody>
      </p:sp>
      <p:sp>
        <p:nvSpPr>
          <p:cNvPr id="10" name="文本框 9">
            <a:extLst>
              <a:ext uri="{FF2B5EF4-FFF2-40B4-BE49-F238E27FC236}">
                <a16:creationId xmlns:a16="http://schemas.microsoft.com/office/drawing/2014/main" id="{60198789-41D2-01C1-63F6-EC39B6161A02}"/>
              </a:ext>
            </a:extLst>
          </p:cNvPr>
          <p:cNvSpPr txBox="1"/>
          <p:nvPr/>
        </p:nvSpPr>
        <p:spPr>
          <a:xfrm>
            <a:off x="1052561" y="3636342"/>
            <a:ext cx="10077958" cy="1850058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pPr>
              <a:lnSpc>
                <a:spcPct val="200000"/>
              </a:lnSpc>
            </a:pPr>
            <a:r>
              <a:rPr lang="zh-CN" altLang="en-US" sz="2000" dirty="0">
                <a:effectLst/>
                <a:ea typeface="微软雅黑" panose="020B0503020204020204" pitchFamily="34" charset="-122"/>
              </a:rPr>
              <a:t>除了我们需要的小时数、分钟数、秒数以外，</a:t>
            </a:r>
            <a:r>
              <a:rPr lang="zh-CN" altLang="en-US" sz="2000" b="1" dirty="0">
                <a:effectLst/>
                <a:ea typeface="微软雅黑" panose="020B0503020204020204" pitchFamily="34" charset="-122"/>
              </a:rPr>
              <a:t>输入中还有两个多余的</a:t>
            </a:r>
            <a:r>
              <a:rPr lang="zh-CN" altLang="en-US" sz="2000" b="1" dirty="0">
                <a:solidFill>
                  <a:srgbClr val="C00000"/>
                </a:solidFill>
                <a:effectLst/>
                <a:ea typeface="微软雅黑" panose="020B0503020204020204" pitchFamily="34" charset="-122"/>
              </a:rPr>
              <a:t>冒号</a:t>
            </a:r>
            <a:r>
              <a:rPr lang="zh-CN" altLang="en-US" sz="2000" dirty="0">
                <a:effectLst/>
                <a:ea typeface="微软雅黑" panose="020B0503020204020204" pitchFamily="34" charset="-122"/>
              </a:rPr>
              <a:t>！</a:t>
            </a:r>
            <a:endParaRPr lang="en-US" altLang="zh-CN" sz="2000" dirty="0">
              <a:effectLst/>
              <a:ea typeface="微软雅黑" panose="020B0503020204020204" pitchFamily="34" charset="-122"/>
            </a:endParaRPr>
          </a:p>
          <a:p>
            <a:pPr>
              <a:lnSpc>
                <a:spcPct val="200000"/>
              </a:lnSpc>
            </a:pPr>
            <a:r>
              <a:rPr lang="zh-CN" altLang="en-US" sz="2000" dirty="0">
                <a:effectLst/>
                <a:ea typeface="微软雅黑" panose="020B0503020204020204" pitchFamily="34" charset="-122"/>
              </a:rPr>
              <a:t>如果我们直接定义三个变量 </a:t>
            </a:r>
            <a:r>
              <a:rPr lang="en-US" altLang="zh-CN" sz="2000" dirty="0">
                <a:effectLst/>
                <a:ea typeface="微软雅黑" panose="020B0503020204020204" pitchFamily="34" charset="-122"/>
              </a:rPr>
              <a:t>int h, m, s;</a:t>
            </a:r>
          </a:p>
          <a:p>
            <a:pPr>
              <a:lnSpc>
                <a:spcPct val="200000"/>
              </a:lnSpc>
            </a:pPr>
            <a:r>
              <a:rPr lang="zh-CN" altLang="en-US" sz="2000" dirty="0">
                <a:effectLst/>
                <a:ea typeface="微软雅黑" panose="020B0503020204020204" pitchFamily="34" charset="-122"/>
              </a:rPr>
              <a:t>然后通过</a:t>
            </a:r>
            <a:r>
              <a:rPr lang="en-US" altLang="zh-CN" sz="2000" dirty="0" err="1">
                <a:effectLst/>
                <a:ea typeface="微软雅黑" panose="020B0503020204020204" pitchFamily="34" charset="-122"/>
              </a:rPr>
              <a:t>cin</a:t>
            </a:r>
            <a:r>
              <a:rPr lang="en-US" altLang="zh-CN" sz="2000" dirty="0">
                <a:effectLst/>
                <a:ea typeface="微软雅黑" panose="020B0503020204020204" pitchFamily="34" charset="-122"/>
              </a:rPr>
              <a:t> &gt;&gt; h &gt;&gt; m &gt;&gt; s; </a:t>
            </a:r>
            <a:r>
              <a:rPr lang="zh-CN" altLang="en-US" sz="2000" b="1" dirty="0">
                <a:effectLst/>
                <a:ea typeface="微软雅黑" panose="020B0503020204020204" pitchFamily="34" charset="-122"/>
              </a:rPr>
              <a:t>能成功的输入到数据吗？</a:t>
            </a:r>
            <a:endParaRPr lang="en-US" altLang="zh-CN" sz="2000" b="1" dirty="0">
              <a:effectLst/>
              <a:ea typeface="微软雅黑" panose="020B0503020204020204" pitchFamily="34" charset="-122"/>
            </a:endParaRPr>
          </a:p>
        </p:txBody>
      </p:sp>
      <p:sp>
        <p:nvSpPr>
          <p:cNvPr id="3" name="文本框 2">
            <a:extLst>
              <a:ext uri="{FF2B5EF4-FFF2-40B4-BE49-F238E27FC236}">
                <a16:creationId xmlns:a16="http://schemas.microsoft.com/office/drawing/2014/main" id="{2C3F40DA-F702-EB5B-1D3D-642D64D12C02}"/>
              </a:ext>
            </a:extLst>
          </p:cNvPr>
          <p:cNvSpPr txBox="1"/>
          <p:nvPr/>
        </p:nvSpPr>
        <p:spPr>
          <a:xfrm>
            <a:off x="1052561" y="5791200"/>
            <a:ext cx="10077958" cy="400110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r>
              <a:rPr lang="zh-CN" altLang="en-US" sz="2000" b="1" dirty="0">
                <a:ea typeface="微软雅黑" panose="020B0503020204020204" pitchFamily="34" charset="-122"/>
              </a:rPr>
              <a:t>不能！因为在读取完小时后，</a:t>
            </a:r>
            <a:r>
              <a:rPr lang="en-US" altLang="zh-CN" sz="2000" b="1" dirty="0" err="1">
                <a:ea typeface="微软雅黑" panose="020B0503020204020204" pitchFamily="34" charset="-122"/>
              </a:rPr>
              <a:t>cin</a:t>
            </a:r>
            <a:r>
              <a:rPr lang="en-US" altLang="zh-CN" sz="2000" b="1" dirty="0">
                <a:ea typeface="微软雅黑" panose="020B0503020204020204" pitchFamily="34" charset="-122"/>
              </a:rPr>
              <a:t> </a:t>
            </a:r>
            <a:r>
              <a:rPr lang="zh-CN" altLang="en-US" sz="2000" b="1" dirty="0">
                <a:ea typeface="微软雅黑" panose="020B0503020204020204" pitchFamily="34" charset="-122"/>
              </a:rPr>
              <a:t>会先读取紧随其后的冒号，导致读取出错</a:t>
            </a:r>
            <a:r>
              <a:rPr lang="en-US" altLang="zh-CN" sz="2000" b="1" dirty="0">
                <a:ea typeface="微软雅黑" panose="020B0503020204020204" pitchFamily="34" charset="-122"/>
              </a:rPr>
              <a:t>!</a:t>
            </a:r>
            <a:endParaRPr lang="zh-CN" altLang="en-US" sz="2000" b="1" dirty="0"/>
          </a:p>
        </p:txBody>
      </p:sp>
    </p:spTree>
    <p:extLst>
      <p:ext uri="{BB962C8B-B14F-4D97-AF65-F5344CB8AC3E}">
        <p14:creationId xmlns:p14="http://schemas.microsoft.com/office/powerpoint/2010/main" val="113095812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" name="textbox 100"/>
          <p:cNvSpPr/>
          <p:nvPr/>
        </p:nvSpPr>
        <p:spPr>
          <a:xfrm>
            <a:off x="945515" y="5177790"/>
            <a:ext cx="4272915" cy="354965"/>
          </a:xfrm>
          <a:prstGeom prst="rect">
            <a:avLst/>
          </a:prstGeom>
        </p:spPr>
        <p:txBody>
          <a:bodyPr vert="horz" wrap="square" lIns="0" tIns="0" rIns="0" bIns="0"/>
          <a:lstStyle/>
          <a:p>
            <a:pPr algn="l" rtl="0" eaLnBrk="0">
              <a:lnSpc>
                <a:spcPct val="83000"/>
              </a:lnSpc>
            </a:pPr>
            <a:endParaRPr lang="en-US" altLang="en-US" sz="2000" b="1" dirty="0"/>
          </a:p>
        </p:txBody>
      </p:sp>
      <p:sp>
        <p:nvSpPr>
          <p:cNvPr id="2" name="矩形 1"/>
          <p:cNvSpPr/>
          <p:nvPr/>
        </p:nvSpPr>
        <p:spPr>
          <a:xfrm>
            <a:off x="1194919" y="1330987"/>
            <a:ext cx="10155873" cy="585930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2400" dirty="0"/>
              <a:t>那冒号我们需要通过什么来进行读取呢？</a:t>
            </a:r>
            <a:endParaRPr lang="en-US" altLang="zh-CN" sz="2400" dirty="0"/>
          </a:p>
        </p:txBody>
      </p:sp>
      <p:sp>
        <p:nvSpPr>
          <p:cNvPr id="4" name="object 3">
            <a:extLst>
              <a:ext uri="{FF2B5EF4-FFF2-40B4-BE49-F238E27FC236}">
                <a16:creationId xmlns:a16="http://schemas.microsoft.com/office/drawing/2014/main" id="{2F9C6F81-D8D0-75E5-D34C-D06FC9912D5C}"/>
              </a:ext>
            </a:extLst>
          </p:cNvPr>
          <p:cNvSpPr txBox="1"/>
          <p:nvPr/>
        </p:nvSpPr>
        <p:spPr>
          <a:xfrm>
            <a:off x="2009597" y="763475"/>
            <a:ext cx="2259330" cy="350737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lang="zh-CN" altLang="en-US" sz="2200" b="1" spc="-5" dirty="0">
                <a:solidFill>
                  <a:srgbClr val="FFFFFF"/>
                </a:solidFill>
                <a:latin typeface="+mj-ea"/>
                <a:ea typeface="+mj-ea"/>
                <a:cs typeface="微软雅黑"/>
              </a:rPr>
              <a:t>课后作业</a:t>
            </a:r>
          </a:p>
        </p:txBody>
      </p:sp>
      <p:sp>
        <p:nvSpPr>
          <p:cNvPr id="7" name="文本框 6">
            <a:extLst>
              <a:ext uri="{FF2B5EF4-FFF2-40B4-BE49-F238E27FC236}">
                <a16:creationId xmlns:a16="http://schemas.microsoft.com/office/drawing/2014/main" id="{4229E635-E64A-CA71-45D4-970584F19767}"/>
              </a:ext>
            </a:extLst>
          </p:cNvPr>
          <p:cNvSpPr txBox="1"/>
          <p:nvPr/>
        </p:nvSpPr>
        <p:spPr>
          <a:xfrm>
            <a:off x="1194919" y="2045716"/>
            <a:ext cx="10155873" cy="1850186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pPr>
              <a:lnSpc>
                <a:spcPct val="200000"/>
              </a:lnSpc>
            </a:pPr>
            <a:r>
              <a:rPr lang="zh-CN" altLang="en-US" sz="2000" dirty="0"/>
              <a:t>在 </a:t>
            </a:r>
            <a:r>
              <a:rPr lang="en-US" altLang="zh-CN" sz="2000" dirty="0"/>
              <a:t>C++ </a:t>
            </a:r>
            <a:r>
              <a:rPr lang="zh-CN" altLang="en-US" sz="2000" dirty="0"/>
              <a:t>中，我们可以利用 </a:t>
            </a:r>
            <a:r>
              <a:rPr lang="en-US" altLang="zh-CN" sz="2000" dirty="0"/>
              <a:t>char </a:t>
            </a:r>
            <a:r>
              <a:rPr lang="zh-CN" altLang="en-US" sz="2000" dirty="0"/>
              <a:t>类型来专门读取字符，当然冒号字符也是字符的一种。</a:t>
            </a:r>
            <a:endParaRPr lang="en-US" altLang="zh-CN" sz="2000" dirty="0"/>
          </a:p>
          <a:p>
            <a:pPr>
              <a:lnSpc>
                <a:spcPct val="200000"/>
              </a:lnSpc>
            </a:pPr>
            <a:r>
              <a:rPr lang="zh-CN" altLang="en-US" sz="2000" dirty="0"/>
              <a:t>于是我们可以定义一个 </a:t>
            </a:r>
            <a:r>
              <a:rPr lang="en-US" altLang="zh-CN" sz="2000" dirty="0"/>
              <a:t>char </a:t>
            </a:r>
            <a:r>
              <a:rPr lang="zh-CN" altLang="en-US" sz="2000" dirty="0"/>
              <a:t>类型的变量，比如 </a:t>
            </a:r>
            <a:r>
              <a:rPr lang="en-US" altLang="zh-CN" sz="2000" dirty="0"/>
              <a:t>char </a:t>
            </a:r>
            <a:r>
              <a:rPr lang="en-US" altLang="zh-CN" sz="2000" dirty="0" err="1"/>
              <a:t>ch</a:t>
            </a:r>
            <a:r>
              <a:rPr lang="en-US" altLang="zh-CN" sz="2000" dirty="0"/>
              <a:t>;</a:t>
            </a:r>
            <a:r>
              <a:rPr lang="zh-CN" altLang="en-US" sz="2000" dirty="0"/>
              <a:t>。</a:t>
            </a:r>
            <a:endParaRPr lang="en-US" altLang="zh-CN" sz="2000" dirty="0"/>
          </a:p>
          <a:p>
            <a:pPr>
              <a:lnSpc>
                <a:spcPct val="200000"/>
              </a:lnSpc>
            </a:pPr>
            <a:r>
              <a:rPr lang="zh-CN" altLang="en-US" sz="2000" dirty="0"/>
              <a:t>然后用这个 </a:t>
            </a:r>
            <a:r>
              <a:rPr lang="en-US" altLang="zh-CN" sz="2000" dirty="0"/>
              <a:t>char </a:t>
            </a:r>
            <a:r>
              <a:rPr lang="zh-CN" altLang="en-US" sz="2000" dirty="0"/>
              <a:t>变量去读取小时和分钟后面紧随其后的冒号。</a:t>
            </a:r>
          </a:p>
        </p:txBody>
      </p:sp>
      <p:sp>
        <p:nvSpPr>
          <p:cNvPr id="10" name="文本框 9">
            <a:extLst>
              <a:ext uri="{FF2B5EF4-FFF2-40B4-BE49-F238E27FC236}">
                <a16:creationId xmlns:a16="http://schemas.microsoft.com/office/drawing/2014/main" id="{9FCF5963-64FA-41D3-14EC-4CAA4DDD08E7}"/>
              </a:ext>
            </a:extLst>
          </p:cNvPr>
          <p:cNvSpPr txBox="1"/>
          <p:nvPr/>
        </p:nvSpPr>
        <p:spPr>
          <a:xfrm>
            <a:off x="1194919" y="4002179"/>
            <a:ext cx="10155873" cy="2351221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2000" b="1" dirty="0">
                <a:effectLst/>
                <a:ea typeface="微软雅黑" panose="020B0503020204020204" pitchFamily="34" charset="-122"/>
              </a:rPr>
              <a:t>具体怎么做？</a:t>
            </a:r>
            <a:endParaRPr lang="en-US" altLang="zh-CN" sz="2000" b="1" dirty="0">
              <a:ea typeface="微软雅黑" panose="020B0503020204020204" pitchFamily="34" charset="-122"/>
            </a:endParaRPr>
          </a:p>
          <a:p>
            <a:pPr>
              <a:lnSpc>
                <a:spcPct val="150000"/>
              </a:lnSpc>
            </a:pPr>
            <a:r>
              <a:rPr lang="zh-CN" altLang="en-US" sz="2000" dirty="0">
                <a:effectLst/>
                <a:ea typeface="微软雅黑" panose="020B0503020204020204" pitchFamily="34" charset="-122"/>
              </a:rPr>
              <a:t>首先定义变量 </a:t>
            </a:r>
            <a:r>
              <a:rPr lang="en-US" altLang="zh-CN" sz="2000" dirty="0">
                <a:effectLst/>
                <a:ea typeface="微软雅黑" panose="020B0503020204020204" pitchFamily="34" charset="-122"/>
              </a:rPr>
              <a:t>int h, m, s; </a:t>
            </a:r>
            <a:r>
              <a:rPr lang="zh-CN" altLang="en-US" sz="2000" dirty="0">
                <a:effectLst/>
                <a:ea typeface="微软雅黑" panose="020B0503020204020204" pitchFamily="34" charset="-122"/>
              </a:rPr>
              <a:t>用于储存小时，分钟，秒。定义 </a:t>
            </a:r>
            <a:r>
              <a:rPr lang="en-US" altLang="zh-CN" sz="2000" dirty="0">
                <a:effectLst/>
                <a:ea typeface="微软雅黑" panose="020B0503020204020204" pitchFamily="34" charset="-122"/>
              </a:rPr>
              <a:t>char </a:t>
            </a:r>
            <a:r>
              <a:rPr lang="en-US" altLang="zh-CN" sz="2000" dirty="0" err="1">
                <a:effectLst/>
                <a:ea typeface="微软雅黑" panose="020B0503020204020204" pitchFamily="34" charset="-122"/>
              </a:rPr>
              <a:t>ch</a:t>
            </a:r>
            <a:r>
              <a:rPr lang="en-US" altLang="zh-CN" sz="2000" dirty="0">
                <a:effectLst/>
                <a:ea typeface="微软雅黑" panose="020B0503020204020204" pitchFamily="34" charset="-122"/>
              </a:rPr>
              <a:t> </a:t>
            </a:r>
            <a:r>
              <a:rPr lang="zh-CN" altLang="en-US" sz="2000" dirty="0">
                <a:effectLst/>
                <a:ea typeface="微软雅黑" panose="020B0503020204020204" pitchFamily="34" charset="-122"/>
              </a:rPr>
              <a:t>用来读取冒号。</a:t>
            </a:r>
            <a:endParaRPr lang="en-US" altLang="zh-CN" sz="2000" dirty="0">
              <a:effectLst/>
              <a:ea typeface="微软雅黑" panose="020B0503020204020204" pitchFamily="34" charset="-122"/>
            </a:endParaRPr>
          </a:p>
          <a:p>
            <a:pPr>
              <a:lnSpc>
                <a:spcPct val="150000"/>
              </a:lnSpc>
            </a:pPr>
            <a:r>
              <a:rPr lang="zh-CN" altLang="en-US" sz="2000" dirty="0">
                <a:effectLst/>
                <a:ea typeface="微软雅黑" panose="020B0503020204020204" pitchFamily="34" charset="-122"/>
              </a:rPr>
              <a:t>我们的输入顺序是：</a:t>
            </a:r>
            <a:r>
              <a:rPr lang="zh-CN" altLang="en-US" sz="2000" b="1" dirty="0">
                <a:solidFill>
                  <a:srgbClr val="C00000"/>
                </a:solidFill>
                <a:effectLst/>
                <a:highlight>
                  <a:srgbClr val="CCFFCC"/>
                </a:highlight>
                <a:ea typeface="微软雅黑" panose="020B0503020204020204" pitchFamily="34" charset="-122"/>
              </a:rPr>
              <a:t>小时</a:t>
            </a:r>
            <a:r>
              <a:rPr lang="zh-CN" altLang="en-US" sz="2000" b="1" dirty="0">
                <a:effectLst/>
                <a:highlight>
                  <a:srgbClr val="CCFFCC"/>
                </a:highlight>
                <a:ea typeface="微软雅黑" panose="020B0503020204020204" pitchFamily="34" charset="-122"/>
              </a:rPr>
              <a:t> </a:t>
            </a:r>
            <a:r>
              <a:rPr lang="en-US" altLang="zh-CN" sz="2000" b="1" dirty="0">
                <a:effectLst/>
                <a:highlight>
                  <a:srgbClr val="CCFFCC"/>
                </a:highlight>
                <a:ea typeface="微软雅黑" panose="020B0503020204020204" pitchFamily="34" charset="-122"/>
              </a:rPr>
              <a:t>-&gt; </a:t>
            </a:r>
            <a:r>
              <a:rPr lang="zh-CN" altLang="en-US" sz="2000" b="1" dirty="0">
                <a:solidFill>
                  <a:srgbClr val="C00000"/>
                </a:solidFill>
                <a:effectLst/>
                <a:highlight>
                  <a:srgbClr val="CCFFCC"/>
                </a:highlight>
                <a:ea typeface="微软雅黑" panose="020B0503020204020204" pitchFamily="34" charset="-122"/>
              </a:rPr>
              <a:t>冒号</a:t>
            </a:r>
            <a:r>
              <a:rPr lang="zh-CN" altLang="en-US" sz="2000" b="1" dirty="0">
                <a:effectLst/>
                <a:highlight>
                  <a:srgbClr val="CCFFCC"/>
                </a:highlight>
                <a:ea typeface="微软雅黑" panose="020B0503020204020204" pitchFamily="34" charset="-122"/>
              </a:rPr>
              <a:t> </a:t>
            </a:r>
            <a:r>
              <a:rPr lang="en-US" altLang="zh-CN" sz="2000" b="1" dirty="0">
                <a:effectLst/>
                <a:highlight>
                  <a:srgbClr val="CCFFCC"/>
                </a:highlight>
                <a:ea typeface="微软雅黑" panose="020B0503020204020204" pitchFamily="34" charset="-122"/>
              </a:rPr>
              <a:t>-&gt; </a:t>
            </a:r>
            <a:r>
              <a:rPr lang="zh-CN" altLang="en-US" sz="2000" b="1" dirty="0">
                <a:solidFill>
                  <a:srgbClr val="C00000"/>
                </a:solidFill>
                <a:effectLst/>
                <a:highlight>
                  <a:srgbClr val="CCFFCC"/>
                </a:highlight>
                <a:ea typeface="微软雅黑" panose="020B0503020204020204" pitchFamily="34" charset="-122"/>
              </a:rPr>
              <a:t>分钟</a:t>
            </a:r>
            <a:r>
              <a:rPr lang="zh-CN" altLang="en-US" sz="2000" b="1" dirty="0">
                <a:effectLst/>
                <a:highlight>
                  <a:srgbClr val="CCFFCC"/>
                </a:highlight>
                <a:ea typeface="微软雅黑" panose="020B0503020204020204" pitchFamily="34" charset="-122"/>
              </a:rPr>
              <a:t> </a:t>
            </a:r>
            <a:r>
              <a:rPr lang="en-US" altLang="zh-CN" sz="2000" b="1" dirty="0">
                <a:effectLst/>
                <a:highlight>
                  <a:srgbClr val="CCFFCC"/>
                </a:highlight>
                <a:ea typeface="微软雅黑" panose="020B0503020204020204" pitchFamily="34" charset="-122"/>
              </a:rPr>
              <a:t>-&gt; </a:t>
            </a:r>
            <a:r>
              <a:rPr lang="zh-CN" altLang="en-US" sz="2000" b="1" dirty="0">
                <a:solidFill>
                  <a:srgbClr val="C00000"/>
                </a:solidFill>
                <a:effectLst/>
                <a:highlight>
                  <a:srgbClr val="CCFFCC"/>
                </a:highlight>
                <a:ea typeface="微软雅黑" panose="020B0503020204020204" pitchFamily="34" charset="-122"/>
              </a:rPr>
              <a:t>冒号</a:t>
            </a:r>
            <a:r>
              <a:rPr lang="zh-CN" altLang="en-US" sz="2000" b="1" dirty="0">
                <a:effectLst/>
                <a:highlight>
                  <a:srgbClr val="CCFFCC"/>
                </a:highlight>
                <a:ea typeface="微软雅黑" panose="020B0503020204020204" pitchFamily="34" charset="-122"/>
              </a:rPr>
              <a:t> </a:t>
            </a:r>
            <a:r>
              <a:rPr lang="en-US" altLang="zh-CN" sz="2000" b="1" dirty="0">
                <a:effectLst/>
                <a:highlight>
                  <a:srgbClr val="CCFFCC"/>
                </a:highlight>
                <a:ea typeface="微软雅黑" panose="020B0503020204020204" pitchFamily="34" charset="-122"/>
              </a:rPr>
              <a:t>-&gt; </a:t>
            </a:r>
            <a:r>
              <a:rPr lang="zh-CN" altLang="en-US" sz="2000" b="1" dirty="0">
                <a:solidFill>
                  <a:srgbClr val="C00000"/>
                </a:solidFill>
                <a:effectLst/>
                <a:highlight>
                  <a:srgbClr val="CCFFCC"/>
                </a:highlight>
                <a:ea typeface="微软雅黑" panose="020B0503020204020204" pitchFamily="34" charset="-122"/>
              </a:rPr>
              <a:t>秒</a:t>
            </a:r>
            <a:endParaRPr lang="zh-CN" altLang="en-US" sz="2000" b="1" dirty="0">
              <a:effectLst/>
              <a:highlight>
                <a:srgbClr val="CCFFCC"/>
              </a:highlight>
              <a:ea typeface="微软雅黑" panose="020B0503020204020204" pitchFamily="34" charset="-122"/>
            </a:endParaRPr>
          </a:p>
          <a:p>
            <a:pPr>
              <a:lnSpc>
                <a:spcPct val="150000"/>
              </a:lnSpc>
            </a:pPr>
            <a:r>
              <a:rPr lang="zh-CN" altLang="en-US" sz="2000" dirty="0">
                <a:effectLst/>
                <a:ea typeface="微软雅黑" panose="020B0503020204020204" pitchFamily="34" charset="-122"/>
              </a:rPr>
              <a:t>那么对应的 </a:t>
            </a:r>
            <a:r>
              <a:rPr lang="en-US" altLang="zh-CN" sz="2000" dirty="0" err="1">
                <a:solidFill>
                  <a:srgbClr val="C00000"/>
                </a:solidFill>
                <a:effectLst/>
                <a:ea typeface="微软雅黑" panose="020B0503020204020204" pitchFamily="34" charset="-122"/>
              </a:rPr>
              <a:t>cin</a:t>
            </a:r>
            <a:r>
              <a:rPr lang="zh-CN" altLang="en-US" sz="2000" dirty="0">
                <a:effectLst/>
                <a:ea typeface="微软雅黑" panose="020B0503020204020204" pitchFamily="34" charset="-122"/>
              </a:rPr>
              <a:t> 读取顺序也应该是</a:t>
            </a:r>
            <a:r>
              <a:rPr lang="zh-CN" altLang="en-US" sz="2000" dirty="0">
                <a:ea typeface="微软雅黑" panose="020B0503020204020204" pitchFamily="34" charset="-122"/>
              </a:rPr>
              <a:t>遵循输入</a:t>
            </a:r>
            <a:r>
              <a:rPr lang="zh-CN" altLang="en-US" sz="2000" dirty="0">
                <a:effectLst/>
                <a:ea typeface="微软雅黑" panose="020B0503020204020204" pitchFamily="34" charset="-122"/>
              </a:rPr>
              <a:t>的顺序</a:t>
            </a:r>
            <a:r>
              <a:rPr lang="en-US" altLang="zh-CN" sz="2000" dirty="0">
                <a:effectLst/>
                <a:ea typeface="微软雅黑" panose="020B0503020204020204" pitchFamily="34" charset="-122"/>
              </a:rPr>
              <a:t>:</a:t>
            </a:r>
          </a:p>
          <a:p>
            <a:pPr>
              <a:lnSpc>
                <a:spcPct val="150000"/>
              </a:lnSpc>
            </a:pPr>
            <a:r>
              <a:rPr lang="en-US" altLang="zh-CN" sz="2000" b="1" dirty="0" err="1">
                <a:solidFill>
                  <a:srgbClr val="C00000"/>
                </a:solidFill>
                <a:highlight>
                  <a:srgbClr val="FFFF00"/>
                </a:highlight>
                <a:ea typeface="微软雅黑" panose="020B0503020204020204" pitchFamily="34" charset="-122"/>
              </a:rPr>
              <a:t>cin</a:t>
            </a:r>
            <a:r>
              <a:rPr lang="en-US" altLang="zh-CN" sz="2000" b="1" dirty="0">
                <a:solidFill>
                  <a:srgbClr val="C00000"/>
                </a:solidFill>
                <a:highlight>
                  <a:srgbClr val="FFFF00"/>
                </a:highlight>
                <a:ea typeface="微软雅黑" panose="020B0503020204020204" pitchFamily="34" charset="-122"/>
              </a:rPr>
              <a:t> &gt;&gt; h &gt;&gt; </a:t>
            </a:r>
            <a:r>
              <a:rPr lang="en-US" altLang="zh-CN" sz="2000" b="1" dirty="0" err="1">
                <a:solidFill>
                  <a:srgbClr val="C00000"/>
                </a:solidFill>
                <a:highlight>
                  <a:srgbClr val="FFFF00"/>
                </a:highlight>
                <a:ea typeface="微软雅黑" panose="020B0503020204020204" pitchFamily="34" charset="-122"/>
              </a:rPr>
              <a:t>ch</a:t>
            </a:r>
            <a:r>
              <a:rPr lang="en-US" altLang="zh-CN" sz="2000" b="1" dirty="0">
                <a:solidFill>
                  <a:srgbClr val="C00000"/>
                </a:solidFill>
                <a:highlight>
                  <a:srgbClr val="FFFF00"/>
                </a:highlight>
                <a:ea typeface="微软雅黑" panose="020B0503020204020204" pitchFamily="34" charset="-122"/>
              </a:rPr>
              <a:t> &gt;&gt; m &gt;&gt; </a:t>
            </a:r>
            <a:r>
              <a:rPr lang="en-US" altLang="zh-CN" sz="2000" b="1" dirty="0" err="1">
                <a:solidFill>
                  <a:srgbClr val="C00000"/>
                </a:solidFill>
                <a:highlight>
                  <a:srgbClr val="FFFF00"/>
                </a:highlight>
                <a:ea typeface="微软雅黑" panose="020B0503020204020204" pitchFamily="34" charset="-122"/>
              </a:rPr>
              <a:t>ch</a:t>
            </a:r>
            <a:r>
              <a:rPr lang="en-US" altLang="zh-CN" sz="2000" b="1" dirty="0">
                <a:solidFill>
                  <a:srgbClr val="C00000"/>
                </a:solidFill>
                <a:highlight>
                  <a:srgbClr val="FFFF00"/>
                </a:highlight>
                <a:ea typeface="微软雅黑" panose="020B0503020204020204" pitchFamily="34" charset="-122"/>
              </a:rPr>
              <a:t> &gt;&gt; s;</a:t>
            </a:r>
            <a:endParaRPr lang="zh-CN" altLang="en-US" sz="2000" b="1" dirty="0">
              <a:solidFill>
                <a:srgbClr val="C00000"/>
              </a:solidFill>
              <a:effectLst/>
              <a:highlight>
                <a:srgbClr val="FFFF00"/>
              </a:highlight>
              <a:ea typeface="微软雅黑" panose="020B0503020204020204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299985588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1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1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10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" name="textbox 122"/>
          <p:cNvSpPr/>
          <p:nvPr/>
        </p:nvSpPr>
        <p:spPr>
          <a:xfrm>
            <a:off x="1058092" y="1263167"/>
            <a:ext cx="4643754" cy="4780279"/>
          </a:xfrm>
          <a:prstGeom prst="rect">
            <a:avLst/>
          </a:prstGeom>
        </p:spPr>
        <p:txBody>
          <a:bodyPr vert="horz" wrap="square" lIns="0" tIns="0" rIns="0" bIns="0"/>
          <a:lstStyle/>
          <a:p>
            <a:pPr algn="l" rtl="0" eaLnBrk="0">
              <a:lnSpc>
                <a:spcPct val="86000"/>
              </a:lnSpc>
            </a:pPr>
            <a:endParaRPr lang="en-US" altLang="en-US" sz="100" dirty="0"/>
          </a:p>
        </p:txBody>
      </p:sp>
      <p:sp>
        <p:nvSpPr>
          <p:cNvPr id="2" name="Rectangle 1"/>
          <p:cNvSpPr>
            <a:spLocks noChangeArrowheads="1"/>
          </p:cNvSpPr>
          <p:nvPr/>
        </p:nvSpPr>
        <p:spPr bwMode="auto">
          <a:xfrm>
            <a:off x="2438400" y="2868414"/>
            <a:ext cx="7010400" cy="3323987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>
            <a:noFill/>
          </a:ln>
          <a:effectLst/>
        </p:spPr>
        <p:txBody>
          <a:bodyPr vert="horz" wrap="square" lIns="91440" tIns="0" rIns="91440" bIns="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zh-CN" altLang="zh-CN" sz="2400" b="0" i="0" u="none" strike="noStrike" cap="none" normalizeH="0" baseline="0" dirty="0">
                <a:ln>
                  <a:noFill/>
                </a:ln>
                <a:solidFill>
                  <a:srgbClr val="986801"/>
                </a:solidFill>
                <a:effectLst/>
                <a:latin typeface="Consolas" panose="020B0609020204030204" pitchFamily="49" charset="0"/>
              </a:rPr>
              <a:t>int</a:t>
            </a:r>
            <a:r>
              <a:rPr kumimoji="0" lang="zh-CN" altLang="zh-CN" sz="2400" b="0" i="0" u="none" strike="noStrike" cap="none" normalizeH="0" baseline="0" dirty="0">
                <a:ln>
                  <a:noFill/>
                </a:ln>
                <a:solidFill>
                  <a:srgbClr val="383A42"/>
                </a:solidFill>
                <a:effectLst/>
                <a:latin typeface="Consolas" panose="020B0609020204030204" pitchFamily="49" charset="0"/>
              </a:rPr>
              <a:t> </a:t>
            </a:r>
            <a:r>
              <a:rPr kumimoji="0" lang="zh-CN" altLang="zh-CN" sz="2400" b="0" i="0" u="none" strike="noStrike" cap="none" normalizeH="0" baseline="0" dirty="0">
                <a:ln>
                  <a:noFill/>
                </a:ln>
                <a:solidFill>
                  <a:srgbClr val="4078F2"/>
                </a:solidFill>
                <a:effectLst/>
                <a:latin typeface="Consolas" panose="020B0609020204030204" pitchFamily="49" charset="0"/>
              </a:rPr>
              <a:t>main</a:t>
            </a:r>
            <a:r>
              <a:rPr kumimoji="0" lang="zh-CN" altLang="zh-CN" sz="2400" b="0" i="0" u="none" strike="noStrike" cap="none" normalizeH="0" baseline="0" dirty="0">
                <a:ln>
                  <a:noFill/>
                </a:ln>
                <a:solidFill>
                  <a:srgbClr val="383A42"/>
                </a:solidFill>
                <a:effectLst/>
                <a:latin typeface="Consolas" panose="020B0609020204030204" pitchFamily="49" charset="0"/>
              </a:rPr>
              <a:t>()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zh-CN" altLang="zh-CN" sz="2400" b="0" i="0" u="none" strike="noStrike" cap="none" normalizeH="0" baseline="0" dirty="0">
                <a:ln>
                  <a:noFill/>
                </a:ln>
                <a:solidFill>
                  <a:srgbClr val="383A42"/>
                </a:solidFill>
                <a:effectLst/>
                <a:latin typeface="Consolas" panose="020B0609020204030204" pitchFamily="49" charset="0"/>
              </a:rPr>
              <a:t>{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zh-CN" altLang="zh-CN" sz="2400" b="0" i="0" u="none" strike="noStrike" cap="none" normalizeH="0" baseline="0" dirty="0">
                <a:ln>
                  <a:noFill/>
                </a:ln>
                <a:solidFill>
                  <a:srgbClr val="383A42"/>
                </a:solidFill>
                <a:effectLst/>
                <a:latin typeface="Consolas" panose="020B0609020204030204" pitchFamily="49" charset="0"/>
              </a:rPr>
              <a:t>    </a:t>
            </a:r>
            <a:r>
              <a:rPr kumimoji="0" lang="zh-CN" altLang="zh-CN" sz="2400" b="0" i="0" u="none" strike="noStrike" cap="none" normalizeH="0" baseline="0" dirty="0">
                <a:ln>
                  <a:noFill/>
                </a:ln>
                <a:solidFill>
                  <a:srgbClr val="986801"/>
                </a:solidFill>
                <a:effectLst/>
                <a:latin typeface="Consolas" panose="020B0609020204030204" pitchFamily="49" charset="0"/>
              </a:rPr>
              <a:t>int</a:t>
            </a:r>
            <a:r>
              <a:rPr kumimoji="0" lang="zh-CN" altLang="zh-CN" sz="2400" b="0" i="0" u="none" strike="noStrike" cap="none" normalizeH="0" baseline="0" dirty="0">
                <a:ln>
                  <a:noFill/>
                </a:ln>
                <a:solidFill>
                  <a:srgbClr val="383A42"/>
                </a:solidFill>
                <a:effectLst/>
                <a:latin typeface="Consolas" panose="020B0609020204030204" pitchFamily="49" charset="0"/>
              </a:rPr>
              <a:t> h,</a:t>
            </a:r>
            <a:r>
              <a:rPr kumimoji="0" lang="en-GB" altLang="zh-CN" sz="2400" b="0" i="0" u="none" strike="noStrike" cap="none" normalizeH="0" baseline="0" dirty="0">
                <a:ln>
                  <a:noFill/>
                </a:ln>
                <a:solidFill>
                  <a:srgbClr val="383A42"/>
                </a:solidFill>
                <a:effectLst/>
                <a:latin typeface="Consolas" panose="020B0609020204030204" pitchFamily="49" charset="0"/>
              </a:rPr>
              <a:t> </a:t>
            </a:r>
            <a:r>
              <a:rPr kumimoji="0" lang="zh-CN" altLang="zh-CN" sz="2400" b="0" i="0" u="none" strike="noStrike" cap="none" normalizeH="0" baseline="0" dirty="0">
                <a:ln>
                  <a:noFill/>
                </a:ln>
                <a:solidFill>
                  <a:srgbClr val="383A42"/>
                </a:solidFill>
                <a:effectLst/>
                <a:latin typeface="Consolas" panose="020B0609020204030204" pitchFamily="49" charset="0"/>
              </a:rPr>
              <a:t>m,</a:t>
            </a:r>
            <a:r>
              <a:rPr kumimoji="0" lang="en-GB" altLang="zh-CN" sz="2400" b="0" i="0" u="none" strike="noStrike" cap="none" normalizeH="0" baseline="0" dirty="0">
                <a:ln>
                  <a:noFill/>
                </a:ln>
                <a:solidFill>
                  <a:srgbClr val="383A42"/>
                </a:solidFill>
                <a:effectLst/>
                <a:latin typeface="Consolas" panose="020B0609020204030204" pitchFamily="49" charset="0"/>
              </a:rPr>
              <a:t> </a:t>
            </a:r>
            <a:r>
              <a:rPr kumimoji="0" lang="zh-CN" altLang="zh-CN" sz="2400" b="0" i="0" u="none" strike="noStrike" cap="none" normalizeH="0" baseline="0" dirty="0">
                <a:ln>
                  <a:noFill/>
                </a:ln>
                <a:solidFill>
                  <a:srgbClr val="383A42"/>
                </a:solidFill>
                <a:effectLst/>
                <a:latin typeface="Consolas" panose="020B0609020204030204" pitchFamily="49" charset="0"/>
              </a:rPr>
              <a:t>s;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zh-CN" altLang="zh-CN" sz="2400" b="0" i="0" u="none" strike="noStrike" cap="none" normalizeH="0" baseline="0" dirty="0">
                <a:ln>
                  <a:noFill/>
                </a:ln>
                <a:solidFill>
                  <a:srgbClr val="383A42"/>
                </a:solidFill>
                <a:effectLst/>
                <a:latin typeface="Consolas" panose="020B0609020204030204" pitchFamily="49" charset="0"/>
              </a:rPr>
              <a:t>    </a:t>
            </a:r>
            <a:r>
              <a:rPr kumimoji="0" lang="zh-CN" altLang="zh-CN" sz="2400" b="0" i="0" u="none" strike="noStrike" cap="none" normalizeH="0" baseline="0" dirty="0">
                <a:ln>
                  <a:noFill/>
                </a:ln>
                <a:solidFill>
                  <a:srgbClr val="986801"/>
                </a:solidFill>
                <a:effectLst/>
                <a:latin typeface="Consolas" panose="020B0609020204030204" pitchFamily="49" charset="0"/>
              </a:rPr>
              <a:t>char</a:t>
            </a:r>
            <a:r>
              <a:rPr kumimoji="0" lang="zh-CN" altLang="zh-CN" sz="2400" b="0" i="0" u="none" strike="noStrike" cap="none" normalizeH="0" baseline="0" dirty="0">
                <a:ln>
                  <a:noFill/>
                </a:ln>
                <a:solidFill>
                  <a:srgbClr val="383A42"/>
                </a:solidFill>
                <a:effectLst/>
                <a:latin typeface="Consolas" panose="020B0609020204030204" pitchFamily="49" charset="0"/>
              </a:rPr>
              <a:t> ch;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zh-CN" altLang="zh-CN" sz="2400" b="0" i="0" u="none" strike="noStrike" cap="none" normalizeH="0" baseline="0" dirty="0">
                <a:ln>
                  <a:noFill/>
                </a:ln>
                <a:solidFill>
                  <a:srgbClr val="383A42"/>
                </a:solidFill>
                <a:effectLst/>
                <a:latin typeface="Consolas" panose="020B0609020204030204" pitchFamily="49" charset="0"/>
              </a:rPr>
              <a:t>    cin &gt;&gt; h &gt;&gt; ch &gt;&gt; m &gt;&gt; ch &gt;&gt;</a:t>
            </a:r>
            <a:r>
              <a:rPr kumimoji="0" lang="en-US" altLang="zh-CN" sz="2400" b="0" i="0" u="none" strike="noStrike" cap="none" normalizeH="0" baseline="0" dirty="0">
                <a:ln>
                  <a:noFill/>
                </a:ln>
                <a:solidFill>
                  <a:srgbClr val="383A42"/>
                </a:solidFill>
                <a:effectLst/>
                <a:latin typeface="Consolas" panose="020B0609020204030204" pitchFamily="49" charset="0"/>
              </a:rPr>
              <a:t> </a:t>
            </a:r>
            <a:r>
              <a:rPr kumimoji="0" lang="zh-CN" altLang="zh-CN" sz="2400" b="0" i="0" u="none" strike="noStrike" cap="none" normalizeH="0" baseline="0" dirty="0">
                <a:ln>
                  <a:noFill/>
                </a:ln>
                <a:solidFill>
                  <a:srgbClr val="383A42"/>
                </a:solidFill>
                <a:effectLst/>
                <a:latin typeface="Consolas" panose="020B0609020204030204" pitchFamily="49" charset="0"/>
              </a:rPr>
              <a:t>s;</a:t>
            </a: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kumimoji="0" lang="zh-CN" altLang="zh-CN" sz="2400" b="0" i="0" u="none" strike="noStrike" cap="none" normalizeH="0" baseline="0" dirty="0">
                <a:ln>
                  <a:noFill/>
                </a:ln>
                <a:solidFill>
                  <a:srgbClr val="383A42"/>
                </a:solidFill>
                <a:effectLst/>
                <a:latin typeface="Consolas" panose="020B0609020204030204" pitchFamily="49" charset="0"/>
              </a:rPr>
              <a:t>    </a:t>
            </a:r>
            <a:r>
              <a:rPr lang="zh-CN" altLang="zh-CN" sz="2400" dirty="0">
                <a:solidFill>
                  <a:srgbClr val="986801"/>
                </a:solidFill>
                <a:latin typeface="Consolas" panose="020B0609020204030204" pitchFamily="49" charset="0"/>
              </a:rPr>
              <a:t>int </a:t>
            </a:r>
            <a:r>
              <a:rPr kumimoji="0" lang="zh-CN" altLang="zh-CN" sz="2400" b="0" i="0" u="none" strike="noStrike" cap="none" normalizeH="0" baseline="0" dirty="0">
                <a:ln>
                  <a:noFill/>
                </a:ln>
                <a:solidFill>
                  <a:srgbClr val="383A42"/>
                </a:solidFill>
                <a:effectLst/>
                <a:latin typeface="Consolas" panose="020B0609020204030204" pitchFamily="49" charset="0"/>
              </a:rPr>
              <a:t>sum</a:t>
            </a:r>
            <a:r>
              <a:rPr kumimoji="0" lang="en-GB" altLang="zh-CN" sz="2400" b="0" i="0" u="none" strike="noStrike" cap="none" normalizeH="0" baseline="0" dirty="0">
                <a:ln>
                  <a:noFill/>
                </a:ln>
                <a:solidFill>
                  <a:srgbClr val="383A42"/>
                </a:solidFill>
                <a:effectLst/>
                <a:latin typeface="Consolas" panose="020B0609020204030204" pitchFamily="49" charset="0"/>
              </a:rPr>
              <a:t> </a:t>
            </a:r>
            <a:r>
              <a:rPr kumimoji="0" lang="zh-CN" altLang="zh-CN" sz="2400" b="0" i="0" u="none" strike="noStrike" cap="none" normalizeH="0" baseline="0" dirty="0">
                <a:ln>
                  <a:noFill/>
                </a:ln>
                <a:solidFill>
                  <a:srgbClr val="383A42"/>
                </a:solidFill>
                <a:effectLst/>
                <a:latin typeface="Consolas" panose="020B0609020204030204" pitchFamily="49" charset="0"/>
              </a:rPr>
              <a:t>=</a:t>
            </a:r>
            <a:r>
              <a:rPr kumimoji="0" lang="en-GB" altLang="zh-CN" sz="2400" b="0" i="0" u="none" strike="noStrike" cap="none" normalizeH="0" baseline="0" dirty="0">
                <a:ln>
                  <a:noFill/>
                </a:ln>
                <a:solidFill>
                  <a:srgbClr val="383A42"/>
                </a:solidFill>
                <a:effectLst/>
                <a:latin typeface="Consolas" panose="020B0609020204030204" pitchFamily="49" charset="0"/>
              </a:rPr>
              <a:t> </a:t>
            </a:r>
            <a:r>
              <a:rPr kumimoji="0" lang="zh-CN" altLang="zh-CN" sz="2400" b="0" i="0" u="none" strike="noStrike" cap="none" normalizeH="0" baseline="0" dirty="0">
                <a:ln>
                  <a:noFill/>
                </a:ln>
                <a:solidFill>
                  <a:srgbClr val="383A42"/>
                </a:solidFill>
                <a:effectLst/>
                <a:latin typeface="Consolas" panose="020B0609020204030204" pitchFamily="49" charset="0"/>
              </a:rPr>
              <a:t>h * </a:t>
            </a:r>
            <a:r>
              <a:rPr kumimoji="0" lang="zh-CN" altLang="zh-CN" sz="2400" b="0" i="0" u="none" strike="noStrike" cap="none" normalizeH="0" baseline="0" dirty="0">
                <a:ln>
                  <a:noFill/>
                </a:ln>
                <a:solidFill>
                  <a:srgbClr val="986801"/>
                </a:solidFill>
                <a:effectLst/>
                <a:latin typeface="Consolas" panose="020B0609020204030204" pitchFamily="49" charset="0"/>
              </a:rPr>
              <a:t>60</a:t>
            </a:r>
            <a:r>
              <a:rPr kumimoji="0" lang="zh-CN" altLang="zh-CN" sz="2400" b="0" i="0" u="none" strike="noStrike" cap="none" normalizeH="0" baseline="0" dirty="0">
                <a:ln>
                  <a:noFill/>
                </a:ln>
                <a:solidFill>
                  <a:srgbClr val="383A42"/>
                </a:solidFill>
                <a:effectLst/>
                <a:latin typeface="Consolas" panose="020B0609020204030204" pitchFamily="49" charset="0"/>
              </a:rPr>
              <a:t> * </a:t>
            </a:r>
            <a:r>
              <a:rPr kumimoji="0" lang="zh-CN" altLang="zh-CN" sz="2400" b="0" i="0" u="none" strike="noStrike" cap="none" normalizeH="0" baseline="0" dirty="0">
                <a:ln>
                  <a:noFill/>
                </a:ln>
                <a:solidFill>
                  <a:srgbClr val="986801"/>
                </a:solidFill>
                <a:effectLst/>
                <a:latin typeface="Consolas" panose="020B0609020204030204" pitchFamily="49" charset="0"/>
              </a:rPr>
              <a:t>60</a:t>
            </a:r>
            <a:r>
              <a:rPr kumimoji="0" lang="zh-CN" altLang="zh-CN" sz="2400" b="0" i="0" u="none" strike="noStrike" cap="none" normalizeH="0" baseline="0" dirty="0">
                <a:ln>
                  <a:noFill/>
                </a:ln>
                <a:solidFill>
                  <a:srgbClr val="383A42"/>
                </a:solidFill>
                <a:effectLst/>
                <a:latin typeface="Consolas" panose="020B0609020204030204" pitchFamily="49" charset="0"/>
              </a:rPr>
              <a:t> + m * </a:t>
            </a:r>
            <a:r>
              <a:rPr kumimoji="0" lang="zh-CN" altLang="zh-CN" sz="2400" b="0" i="0" u="none" strike="noStrike" cap="none" normalizeH="0" baseline="0" dirty="0">
                <a:ln>
                  <a:noFill/>
                </a:ln>
                <a:solidFill>
                  <a:srgbClr val="986801"/>
                </a:solidFill>
                <a:effectLst/>
                <a:latin typeface="Consolas" panose="020B0609020204030204" pitchFamily="49" charset="0"/>
              </a:rPr>
              <a:t>60</a:t>
            </a:r>
            <a:r>
              <a:rPr kumimoji="0" lang="zh-CN" altLang="zh-CN" sz="2400" b="0" i="0" u="none" strike="noStrike" cap="none" normalizeH="0" baseline="0" dirty="0">
                <a:ln>
                  <a:noFill/>
                </a:ln>
                <a:solidFill>
                  <a:srgbClr val="383A42"/>
                </a:solidFill>
                <a:effectLst/>
                <a:latin typeface="Consolas" panose="020B0609020204030204" pitchFamily="49" charset="0"/>
              </a:rPr>
              <a:t> + s;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zh-CN" altLang="zh-CN" sz="2400" b="0" i="0" u="none" strike="noStrike" cap="none" normalizeH="0" baseline="0" dirty="0">
                <a:ln>
                  <a:noFill/>
                </a:ln>
                <a:solidFill>
                  <a:srgbClr val="383A42"/>
                </a:solidFill>
                <a:effectLst/>
                <a:latin typeface="Consolas" panose="020B0609020204030204" pitchFamily="49" charset="0"/>
              </a:rPr>
              <a:t>    cout &lt;&lt; sum;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zh-CN" altLang="zh-CN" sz="2400" b="0" i="0" u="none" strike="noStrike" cap="none" normalizeH="0" baseline="0" dirty="0">
                <a:ln>
                  <a:noFill/>
                </a:ln>
                <a:solidFill>
                  <a:srgbClr val="383A42"/>
                </a:solidFill>
                <a:effectLst/>
                <a:latin typeface="Consolas" panose="020B0609020204030204" pitchFamily="49" charset="0"/>
              </a:rPr>
              <a:t>    </a:t>
            </a:r>
            <a:r>
              <a:rPr kumimoji="0" lang="zh-CN" altLang="zh-CN" sz="2400" b="0" i="0" u="none" strike="noStrike" cap="none" normalizeH="0" baseline="0" dirty="0">
                <a:ln>
                  <a:noFill/>
                </a:ln>
                <a:solidFill>
                  <a:srgbClr val="A626A4"/>
                </a:solidFill>
                <a:effectLst/>
                <a:latin typeface="Consolas" panose="020B0609020204030204" pitchFamily="49" charset="0"/>
              </a:rPr>
              <a:t>return</a:t>
            </a:r>
            <a:r>
              <a:rPr kumimoji="0" lang="zh-CN" altLang="zh-CN" sz="2400" b="0" i="0" u="none" strike="noStrike" cap="none" normalizeH="0" baseline="0" dirty="0">
                <a:ln>
                  <a:noFill/>
                </a:ln>
                <a:solidFill>
                  <a:srgbClr val="383A42"/>
                </a:solidFill>
                <a:effectLst/>
                <a:latin typeface="Consolas" panose="020B0609020204030204" pitchFamily="49" charset="0"/>
              </a:rPr>
              <a:t> </a:t>
            </a:r>
            <a:r>
              <a:rPr kumimoji="0" lang="zh-CN" altLang="zh-CN" sz="2400" b="0" i="0" u="none" strike="noStrike" cap="none" normalizeH="0" baseline="0" dirty="0">
                <a:ln>
                  <a:noFill/>
                </a:ln>
                <a:solidFill>
                  <a:srgbClr val="986801"/>
                </a:solidFill>
                <a:effectLst/>
                <a:latin typeface="Consolas" panose="020B0609020204030204" pitchFamily="49" charset="0"/>
              </a:rPr>
              <a:t>0</a:t>
            </a:r>
            <a:r>
              <a:rPr kumimoji="0" lang="zh-CN" altLang="zh-CN" sz="2400" b="0" i="0" u="none" strike="noStrike" cap="none" normalizeH="0" baseline="0" dirty="0">
                <a:ln>
                  <a:noFill/>
                </a:ln>
                <a:solidFill>
                  <a:srgbClr val="383A42"/>
                </a:solidFill>
                <a:effectLst/>
                <a:latin typeface="Consolas" panose="020B0609020204030204" pitchFamily="49" charset="0"/>
              </a:rPr>
              <a:t>;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zh-CN" altLang="zh-CN" sz="2400" b="0" i="0" u="none" strike="noStrike" cap="none" normalizeH="0" baseline="0" dirty="0">
                <a:ln>
                  <a:noFill/>
                </a:ln>
                <a:solidFill>
                  <a:srgbClr val="383A42"/>
                </a:solidFill>
                <a:effectLst/>
                <a:latin typeface="Consolas" panose="020B0609020204030204" pitchFamily="49" charset="0"/>
              </a:rPr>
              <a:t>}</a:t>
            </a:r>
            <a:endParaRPr kumimoji="0" lang="zh-CN" altLang="zh-CN" sz="24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3" name="object 3">
            <a:extLst>
              <a:ext uri="{FF2B5EF4-FFF2-40B4-BE49-F238E27FC236}">
                <a16:creationId xmlns:a16="http://schemas.microsoft.com/office/drawing/2014/main" id="{1D39B3FB-CDC3-B6A2-3DC2-E0BE02720389}"/>
              </a:ext>
            </a:extLst>
          </p:cNvPr>
          <p:cNvSpPr txBox="1"/>
          <p:nvPr/>
        </p:nvSpPr>
        <p:spPr>
          <a:xfrm>
            <a:off x="2009597" y="763475"/>
            <a:ext cx="2259330" cy="350737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lang="zh-CN" altLang="en-US" sz="2200" b="1" spc="-5" dirty="0">
                <a:solidFill>
                  <a:srgbClr val="FFFFFF"/>
                </a:solidFill>
                <a:latin typeface="+mj-ea"/>
                <a:ea typeface="+mj-ea"/>
                <a:cs typeface="微软雅黑"/>
              </a:rPr>
              <a:t>课后作业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" name="文本框 3">
                <a:extLst>
                  <a:ext uri="{FF2B5EF4-FFF2-40B4-BE49-F238E27FC236}">
                    <a16:creationId xmlns:a16="http://schemas.microsoft.com/office/drawing/2014/main" id="{146BE869-0DF9-7056-3F28-76DF760151F5}"/>
                  </a:ext>
                </a:extLst>
              </p:cNvPr>
              <p:cNvSpPr txBox="1"/>
              <p:nvPr/>
            </p:nvSpPr>
            <p:spPr>
              <a:xfrm>
                <a:off x="1055950" y="1524000"/>
                <a:ext cx="10077958" cy="1020729"/>
              </a:xfrm>
              <a:prstGeom prst="rect">
                <a:avLst/>
              </a:prstGeom>
              <a:solidFill>
                <a:schemeClr val="accent4">
                  <a:lumMod val="20000"/>
                  <a:lumOff val="80000"/>
                </a:schemeClr>
              </a:solidFill>
            </p:spPr>
            <p:txBody>
              <a:bodyPr wrap="square">
                <a:spAutoFit/>
              </a:bodyPr>
              <a:lstStyle/>
              <a:p>
                <a:pPr>
                  <a:lnSpc>
                    <a:spcPct val="150000"/>
                  </a:lnSpc>
                </a:pPr>
                <a:r>
                  <a:rPr lang="zh-CN" altLang="en-US" sz="2000" dirty="0">
                    <a:effectLst/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读取完毕后根据换算公式：</a:t>
                </a:r>
                <a14:m>
                  <m:oMath xmlns:m="http://schemas.openxmlformats.org/officeDocument/2006/math">
                    <m:r>
                      <a:rPr lang="zh-CN" altLang="en-US" sz="2000" b="1" i="1" dirty="0">
                        <a:latin typeface="Cambria Math" panose="02040503050406030204" pitchFamily="18" charset="0"/>
                        <a:ea typeface="微软雅黑" panose="020B0503020204020204" pitchFamily="34" charset="-122"/>
                      </a:rPr>
                      <m:t>总</m:t>
                    </m:r>
                    <m:r>
                      <a:rPr lang="zh-CN" altLang="en-US" sz="2000" b="1" i="1" dirty="0" smtClean="0">
                        <a:latin typeface="Cambria Math" panose="02040503050406030204" pitchFamily="18" charset="0"/>
                        <a:ea typeface="微软雅黑" panose="020B0503020204020204" pitchFamily="34" charset="-122"/>
                      </a:rPr>
                      <m:t>秒数</m:t>
                    </m:r>
                    <m:r>
                      <a:rPr lang="en-US" altLang="zh-CN" sz="2000" b="1" i="1" smtClean="0">
                        <a:effectLst/>
                        <a:latin typeface="Cambria Math" panose="02040503050406030204" pitchFamily="18" charset="0"/>
                        <a:ea typeface="微软雅黑" panose="020B0503020204020204" pitchFamily="34" charset="-122"/>
                      </a:rPr>
                      <m:t>=</m:t>
                    </m:r>
                    <m:d>
                      <m:dPr>
                        <m:ctrlPr>
                          <a:rPr lang="en-US" altLang="zh-CN" sz="2000" b="1" i="1" smtClean="0">
                            <a:effectLst/>
                            <a:latin typeface="Cambria Math" panose="02040503050406030204" pitchFamily="18" charset="0"/>
                            <a:ea typeface="微软雅黑" panose="020B0503020204020204" pitchFamily="34" charset="-122"/>
                          </a:rPr>
                        </m:ctrlPr>
                      </m:dPr>
                      <m:e>
                        <m:r>
                          <a:rPr lang="zh-CN" altLang="en-US" sz="2000" b="1" i="1">
                            <a:latin typeface="Cambria Math" panose="02040503050406030204" pitchFamily="18" charset="0"/>
                            <a:ea typeface="微软雅黑" panose="020B0503020204020204" pitchFamily="34" charset="-122"/>
                          </a:rPr>
                          <m:t>小时</m:t>
                        </m:r>
                        <m:r>
                          <a:rPr lang="en-US" altLang="zh-CN" sz="2000" b="1" i="1" smtClean="0">
                            <a:effectLst/>
                            <a:latin typeface="Cambria Math" panose="02040503050406030204" pitchFamily="18" charset="0"/>
                            <a:ea typeface="微软雅黑" panose="020B0503020204020204" pitchFamily="34" charset="-122"/>
                          </a:rPr>
                          <m:t>×</m:t>
                        </m:r>
                        <m:r>
                          <a:rPr lang="en-US" altLang="zh-CN" sz="2000" b="1" i="1" smtClean="0">
                            <a:effectLst/>
                            <a:latin typeface="Cambria Math" panose="02040503050406030204" pitchFamily="18" charset="0"/>
                            <a:ea typeface="微软雅黑" panose="020B0503020204020204" pitchFamily="34" charset="-122"/>
                          </a:rPr>
                          <m:t>𝟑𝟔𝟎𝟎</m:t>
                        </m:r>
                      </m:e>
                    </m:d>
                    <m:r>
                      <a:rPr lang="en-US" altLang="zh-CN" sz="2000" b="1" i="1" smtClean="0">
                        <a:effectLst/>
                        <a:latin typeface="Cambria Math" panose="02040503050406030204" pitchFamily="18" charset="0"/>
                        <a:ea typeface="微软雅黑" panose="020B0503020204020204" pitchFamily="34" charset="-122"/>
                      </a:rPr>
                      <m:t>+</m:t>
                    </m:r>
                    <m:d>
                      <m:dPr>
                        <m:ctrlPr>
                          <a:rPr lang="en-US" altLang="zh-CN" sz="2000" b="1" i="1" smtClean="0">
                            <a:effectLst/>
                            <a:latin typeface="Cambria Math" panose="02040503050406030204" pitchFamily="18" charset="0"/>
                            <a:ea typeface="微软雅黑" panose="020B0503020204020204" pitchFamily="34" charset="-122"/>
                          </a:rPr>
                        </m:ctrlPr>
                      </m:dPr>
                      <m:e>
                        <m:r>
                          <a:rPr lang="zh-CN" altLang="en-US" sz="2000" b="1" i="1">
                            <a:latin typeface="Cambria Math" panose="02040503050406030204" pitchFamily="18" charset="0"/>
                            <a:ea typeface="微软雅黑" panose="020B0503020204020204" pitchFamily="34" charset="-122"/>
                          </a:rPr>
                          <m:t>分钟</m:t>
                        </m:r>
                        <m:r>
                          <a:rPr lang="en-US" altLang="zh-CN" sz="2000" b="1" i="1" smtClean="0">
                            <a:effectLst/>
                            <a:latin typeface="Cambria Math" panose="02040503050406030204" pitchFamily="18" charset="0"/>
                            <a:ea typeface="微软雅黑" panose="020B0503020204020204" pitchFamily="34" charset="-122"/>
                          </a:rPr>
                          <m:t>×</m:t>
                        </m:r>
                        <m:r>
                          <a:rPr lang="en-US" altLang="zh-CN" sz="2000" b="1" i="1" smtClean="0">
                            <a:effectLst/>
                            <a:latin typeface="Cambria Math" panose="02040503050406030204" pitchFamily="18" charset="0"/>
                            <a:ea typeface="微软雅黑" panose="020B0503020204020204" pitchFamily="34" charset="-122"/>
                          </a:rPr>
                          <m:t>𝟔𝟎</m:t>
                        </m:r>
                      </m:e>
                    </m:d>
                    <m:r>
                      <a:rPr lang="en-US" altLang="zh-CN" sz="2000" b="1" i="1" smtClean="0">
                        <a:effectLst/>
                        <a:latin typeface="Cambria Math" panose="02040503050406030204" pitchFamily="18" charset="0"/>
                        <a:ea typeface="微软雅黑" panose="020B0503020204020204" pitchFamily="34" charset="-122"/>
                      </a:rPr>
                      <m:t>+</m:t>
                    </m:r>
                    <m:r>
                      <a:rPr lang="zh-CN" altLang="en-US" sz="2000" b="1" i="1">
                        <a:latin typeface="Cambria Math" panose="02040503050406030204" pitchFamily="18" charset="0"/>
                        <a:ea typeface="微软雅黑" panose="020B0503020204020204" pitchFamily="34" charset="-122"/>
                      </a:rPr>
                      <m:t>秒</m:t>
                    </m:r>
                  </m:oMath>
                </a14:m>
                <a:endParaRPr lang="en-US" altLang="zh-CN" sz="2000" b="1" dirty="0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  <a:p>
                <a:pPr>
                  <a:lnSpc>
                    <a:spcPct val="150000"/>
                  </a:lnSpc>
                </a:pPr>
                <a:r>
                  <a:rPr lang="zh-CN" altLang="en-US" sz="2000" b="1" dirty="0">
                    <a:effectLst/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直接计算出答案并进行输出就能完成本题！</a:t>
                </a:r>
                <a:endParaRPr lang="en-US" altLang="zh-CN" sz="2000" b="1" dirty="0">
                  <a:effectLst/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</mc:Choice>
        <mc:Fallback xmlns="">
          <p:sp>
            <p:nvSpPr>
              <p:cNvPr id="4" name="文本框 3">
                <a:extLst>
                  <a:ext uri="{FF2B5EF4-FFF2-40B4-BE49-F238E27FC236}">
                    <a16:creationId xmlns:a16="http://schemas.microsoft.com/office/drawing/2014/main" id="{146BE869-0DF9-7056-3F28-76DF760151F5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55950" y="1524000"/>
                <a:ext cx="10077958" cy="1020729"/>
              </a:xfrm>
              <a:prstGeom prst="rect">
                <a:avLst/>
              </a:prstGeom>
              <a:blipFill>
                <a:blip r:embed="rId2"/>
                <a:stretch>
                  <a:fillRect l="-605" b="-10180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56727220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body" idx="4294967295"/>
          </p:nvPr>
        </p:nvSpPr>
        <p:spPr>
          <a:xfrm>
            <a:off x="3505200" y="3124200"/>
            <a:ext cx="5072063" cy="566822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86360" indent="0" algn="ctr">
              <a:lnSpc>
                <a:spcPct val="100000"/>
              </a:lnSpc>
              <a:spcBef>
                <a:spcPts val="100"/>
              </a:spcBef>
              <a:buNone/>
            </a:pPr>
            <a:r>
              <a:rPr lang="zh-CN" altLang="en-US" sz="3600" b="1" dirty="0">
                <a:latin typeface="Consolas" panose="020B0609020204030204" pitchFamily="49" charset="0"/>
              </a:rPr>
              <a:t>字符与</a:t>
            </a:r>
            <a:r>
              <a:rPr lang="en-US" altLang="zh-CN" sz="3600" b="1" dirty="0">
                <a:latin typeface="Consolas" panose="020B0609020204030204" pitchFamily="49" charset="0"/>
              </a:rPr>
              <a:t>ASCII</a:t>
            </a:r>
            <a:r>
              <a:rPr lang="zh-CN" altLang="en-US" sz="3600" b="1" dirty="0">
                <a:latin typeface="Consolas" panose="020B0609020204030204" pitchFamily="49" charset="0"/>
              </a:rPr>
              <a:t>码</a:t>
            </a:r>
            <a:endParaRPr lang="en-US" sz="3600" b="1" dirty="0">
              <a:latin typeface="Consolas" panose="020B0609020204030204" pitchFamily="49" charset="0"/>
            </a:endParaRPr>
          </a:p>
        </p:txBody>
      </p:sp>
      <p:grpSp>
        <p:nvGrpSpPr>
          <p:cNvPr id="3" name="object 3"/>
          <p:cNvGrpSpPr/>
          <p:nvPr/>
        </p:nvGrpSpPr>
        <p:grpSpPr>
          <a:xfrm>
            <a:off x="4288588" y="2039443"/>
            <a:ext cx="3735704" cy="260985"/>
            <a:chOff x="4288588" y="2039443"/>
            <a:chExt cx="3735704" cy="260985"/>
          </a:xfrm>
        </p:grpSpPr>
        <p:pic>
          <p:nvPicPr>
            <p:cNvPr id="4" name="object 4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7271406" y="2132244"/>
              <a:ext cx="161865" cy="167703"/>
            </a:xfrm>
            <a:prstGeom prst="rect">
              <a:avLst/>
            </a:prstGeom>
          </p:spPr>
        </p:pic>
        <p:pic>
          <p:nvPicPr>
            <p:cNvPr id="5" name="object 5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7567042" y="2132244"/>
              <a:ext cx="161705" cy="167703"/>
            </a:xfrm>
            <a:prstGeom prst="rect">
              <a:avLst/>
            </a:prstGeom>
          </p:spPr>
        </p:pic>
        <p:pic>
          <p:nvPicPr>
            <p:cNvPr id="6" name="object 6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7864434" y="2132244"/>
              <a:ext cx="159311" cy="167703"/>
            </a:xfrm>
            <a:prstGeom prst="rect">
              <a:avLst/>
            </a:prstGeom>
          </p:spPr>
        </p:pic>
        <p:sp>
          <p:nvSpPr>
            <p:cNvPr id="7" name="object 7"/>
            <p:cNvSpPr/>
            <p:nvPr/>
          </p:nvSpPr>
          <p:spPr>
            <a:xfrm>
              <a:off x="4288588" y="2039443"/>
              <a:ext cx="2827020" cy="207010"/>
            </a:xfrm>
            <a:custGeom>
              <a:avLst/>
              <a:gdLst/>
              <a:ahLst/>
              <a:cxnLst/>
              <a:rect l="l" t="t" r="r" b="b"/>
              <a:pathLst>
                <a:path w="2827020" h="207010">
                  <a:moveTo>
                    <a:pt x="14047" y="0"/>
                  </a:moveTo>
                  <a:lnTo>
                    <a:pt x="7921" y="2153"/>
                  </a:lnTo>
                  <a:lnTo>
                    <a:pt x="2833" y="6621"/>
                  </a:lnTo>
                  <a:lnTo>
                    <a:pt x="114" y="12269"/>
                  </a:lnTo>
                  <a:lnTo>
                    <a:pt x="0" y="18219"/>
                  </a:lnTo>
                  <a:lnTo>
                    <a:pt x="2339" y="23784"/>
                  </a:lnTo>
                  <a:lnTo>
                    <a:pt x="6983" y="28279"/>
                  </a:lnTo>
                  <a:lnTo>
                    <a:pt x="277717" y="205641"/>
                  </a:lnTo>
                  <a:lnTo>
                    <a:pt x="281229" y="206666"/>
                  </a:lnTo>
                  <a:lnTo>
                    <a:pt x="2819356" y="206666"/>
                  </a:lnTo>
                  <a:lnTo>
                    <a:pt x="2827019" y="199641"/>
                  </a:lnTo>
                  <a:lnTo>
                    <a:pt x="2827019" y="182227"/>
                  </a:lnTo>
                  <a:lnTo>
                    <a:pt x="2819356" y="175057"/>
                  </a:lnTo>
                  <a:lnTo>
                    <a:pt x="290328" y="175057"/>
                  </a:lnTo>
                  <a:lnTo>
                    <a:pt x="26937" y="2670"/>
                  </a:lnTo>
                  <a:lnTo>
                    <a:pt x="26778" y="2670"/>
                  </a:lnTo>
                  <a:lnTo>
                    <a:pt x="26778" y="2524"/>
                  </a:lnTo>
                  <a:lnTo>
                    <a:pt x="20592" y="96"/>
                  </a:lnTo>
                  <a:lnTo>
                    <a:pt x="14047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</p:spTree>
    <p:extLst>
      <p:ext uri="{BB962C8B-B14F-4D97-AF65-F5344CB8AC3E}">
        <p14:creationId xmlns:p14="http://schemas.microsoft.com/office/powerpoint/2010/main" val="3174437897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>
            <a:spLocks noChangeArrowheads="1"/>
          </p:cNvSpPr>
          <p:nvPr/>
        </p:nvSpPr>
        <p:spPr bwMode="auto">
          <a:xfrm>
            <a:off x="2819400" y="2883931"/>
            <a:ext cx="5334000" cy="3323987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>
            <a:noFill/>
          </a:ln>
          <a:effectLst/>
        </p:spPr>
        <p:txBody>
          <a:bodyPr vert="horz" wrap="square" lIns="91440" tIns="0" rIns="91440" bIns="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zh-CN" altLang="zh-CN" sz="2400" b="0" i="0" u="none" strike="noStrike" cap="none" normalizeH="0" baseline="0" dirty="0">
                <a:ln>
                  <a:noFill/>
                </a:ln>
                <a:solidFill>
                  <a:srgbClr val="4078F2"/>
                </a:solidFill>
                <a:effectLst/>
                <a:latin typeface="Consolas" panose="020B0609020204030204" pitchFamily="49" charset="0"/>
              </a:rPr>
              <a:t>#</a:t>
            </a:r>
            <a:r>
              <a:rPr kumimoji="0" lang="zh-CN" altLang="zh-CN" sz="2400" b="0" i="0" u="none" strike="noStrike" cap="none" normalizeH="0" baseline="0" dirty="0">
                <a:ln>
                  <a:noFill/>
                </a:ln>
                <a:solidFill>
                  <a:srgbClr val="A626A4"/>
                </a:solidFill>
                <a:effectLst/>
                <a:latin typeface="Consolas" panose="020B0609020204030204" pitchFamily="49" charset="0"/>
              </a:rPr>
              <a:t>include</a:t>
            </a:r>
            <a:r>
              <a:rPr kumimoji="0" lang="zh-CN" altLang="zh-CN" sz="2400" b="0" i="0" u="none" strike="noStrike" cap="none" normalizeH="0" baseline="0" dirty="0">
                <a:ln>
                  <a:noFill/>
                </a:ln>
                <a:solidFill>
                  <a:srgbClr val="4078F2"/>
                </a:solidFill>
                <a:effectLst/>
                <a:latin typeface="Consolas" panose="020B0609020204030204" pitchFamily="49" charset="0"/>
              </a:rPr>
              <a:t> </a:t>
            </a:r>
            <a:r>
              <a:rPr kumimoji="0" lang="zh-CN" altLang="zh-CN" sz="2400" b="0" i="0" u="none" strike="noStrike" cap="none" normalizeH="0" baseline="0" dirty="0">
                <a:ln>
                  <a:noFill/>
                </a:ln>
                <a:solidFill>
                  <a:srgbClr val="50A14F"/>
                </a:solidFill>
                <a:effectLst/>
                <a:latin typeface="Consolas" panose="020B0609020204030204" pitchFamily="49" charset="0"/>
              </a:rPr>
              <a:t>&lt;iostream&gt;</a:t>
            </a:r>
            <a:endParaRPr kumimoji="0" lang="zh-CN" altLang="zh-CN" sz="2400" b="0" i="0" u="none" strike="noStrike" cap="none" normalizeH="0" baseline="0" dirty="0">
              <a:ln>
                <a:noFill/>
              </a:ln>
              <a:solidFill>
                <a:srgbClr val="383A42"/>
              </a:solidFill>
              <a:effectLst/>
              <a:latin typeface="Consolas" panose="020B0609020204030204" pitchFamily="49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zh-CN" altLang="zh-CN" sz="2400" b="0" i="0" u="none" strike="noStrike" cap="none" normalizeH="0" baseline="0" dirty="0">
                <a:ln>
                  <a:noFill/>
                </a:ln>
                <a:solidFill>
                  <a:srgbClr val="A626A4"/>
                </a:solidFill>
                <a:effectLst/>
                <a:latin typeface="Consolas" panose="020B0609020204030204" pitchFamily="49" charset="0"/>
              </a:rPr>
              <a:t>using</a:t>
            </a:r>
            <a:r>
              <a:rPr kumimoji="0" lang="zh-CN" altLang="zh-CN" sz="2400" b="0" i="0" u="none" strike="noStrike" cap="none" normalizeH="0" baseline="0" dirty="0">
                <a:ln>
                  <a:noFill/>
                </a:ln>
                <a:solidFill>
                  <a:srgbClr val="383A42"/>
                </a:solidFill>
                <a:effectLst/>
                <a:latin typeface="Consolas" panose="020B0609020204030204" pitchFamily="49" charset="0"/>
              </a:rPr>
              <a:t> </a:t>
            </a:r>
            <a:r>
              <a:rPr kumimoji="0" lang="zh-CN" altLang="zh-CN" sz="2400" b="0" i="0" u="none" strike="noStrike" cap="none" normalizeH="0" baseline="0" dirty="0">
                <a:ln>
                  <a:noFill/>
                </a:ln>
                <a:solidFill>
                  <a:srgbClr val="A626A4"/>
                </a:solidFill>
                <a:effectLst/>
                <a:latin typeface="Consolas" panose="020B0609020204030204" pitchFamily="49" charset="0"/>
              </a:rPr>
              <a:t>namespace</a:t>
            </a:r>
            <a:r>
              <a:rPr kumimoji="0" lang="zh-CN" altLang="zh-CN" sz="2400" b="0" i="0" u="none" strike="noStrike" cap="none" normalizeH="0" baseline="0" dirty="0">
                <a:ln>
                  <a:noFill/>
                </a:ln>
                <a:solidFill>
                  <a:srgbClr val="383A42"/>
                </a:solidFill>
                <a:effectLst/>
                <a:latin typeface="Consolas" panose="020B0609020204030204" pitchFamily="49" charset="0"/>
              </a:rPr>
              <a:t> std;</a:t>
            </a:r>
            <a:endParaRPr kumimoji="0" lang="en-US" altLang="zh-CN" sz="2400" b="0" i="0" u="none" strike="noStrike" cap="none" normalizeH="0" baseline="0" dirty="0">
              <a:ln>
                <a:noFill/>
              </a:ln>
              <a:solidFill>
                <a:srgbClr val="383A42"/>
              </a:solidFill>
              <a:effectLst/>
              <a:latin typeface="Consolas" panose="020B0609020204030204" pitchFamily="49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zh-CN" altLang="zh-CN" sz="2400" b="0" i="0" u="none" strike="noStrike" cap="none" normalizeH="0" baseline="0" dirty="0">
              <a:ln>
                <a:noFill/>
              </a:ln>
              <a:solidFill>
                <a:srgbClr val="383A42"/>
              </a:solidFill>
              <a:effectLst/>
              <a:latin typeface="Consolas" panose="020B0609020204030204" pitchFamily="49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zh-CN" altLang="zh-CN" sz="2400" b="0" i="0" u="none" strike="noStrike" cap="none" normalizeH="0" baseline="0" dirty="0">
                <a:ln>
                  <a:noFill/>
                </a:ln>
                <a:solidFill>
                  <a:srgbClr val="986801"/>
                </a:solidFill>
                <a:effectLst/>
                <a:latin typeface="Consolas" panose="020B0609020204030204" pitchFamily="49" charset="0"/>
              </a:rPr>
              <a:t>int</a:t>
            </a:r>
            <a:r>
              <a:rPr kumimoji="0" lang="zh-CN" altLang="zh-CN" sz="2400" b="0" i="0" u="none" strike="noStrike" cap="none" normalizeH="0" baseline="0" dirty="0">
                <a:ln>
                  <a:noFill/>
                </a:ln>
                <a:solidFill>
                  <a:srgbClr val="383A42"/>
                </a:solidFill>
                <a:effectLst/>
                <a:latin typeface="Consolas" panose="020B0609020204030204" pitchFamily="49" charset="0"/>
              </a:rPr>
              <a:t> </a:t>
            </a:r>
            <a:r>
              <a:rPr kumimoji="0" lang="zh-CN" altLang="zh-CN" sz="2400" b="0" i="0" u="none" strike="noStrike" cap="none" normalizeH="0" baseline="0" dirty="0">
                <a:ln>
                  <a:noFill/>
                </a:ln>
                <a:solidFill>
                  <a:srgbClr val="4078F2"/>
                </a:solidFill>
                <a:effectLst/>
                <a:latin typeface="Consolas" panose="020B0609020204030204" pitchFamily="49" charset="0"/>
              </a:rPr>
              <a:t>main</a:t>
            </a:r>
            <a:r>
              <a:rPr kumimoji="0" lang="zh-CN" altLang="zh-CN" sz="2400" b="0" i="0" u="none" strike="noStrike" cap="none" normalizeH="0" baseline="0" dirty="0">
                <a:ln>
                  <a:noFill/>
                </a:ln>
                <a:solidFill>
                  <a:srgbClr val="383A42"/>
                </a:solidFill>
                <a:effectLst/>
                <a:latin typeface="Consolas" panose="020B0609020204030204" pitchFamily="49" charset="0"/>
              </a:rPr>
              <a:t>(){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zh-CN" altLang="zh-CN" sz="2400" b="0" i="0" u="none" strike="noStrike" cap="none" normalizeH="0" baseline="0" dirty="0">
                <a:ln>
                  <a:noFill/>
                </a:ln>
                <a:solidFill>
                  <a:srgbClr val="383A42"/>
                </a:solidFill>
                <a:effectLst/>
                <a:latin typeface="Consolas" panose="020B0609020204030204" pitchFamily="49" charset="0"/>
              </a:rPr>
              <a:t>    </a:t>
            </a:r>
            <a:r>
              <a:rPr lang="en-US" altLang="zh-CN" sz="2400" dirty="0">
                <a:solidFill>
                  <a:srgbClr val="383A42"/>
                </a:solidFill>
                <a:latin typeface="Consolas" panose="020B0609020204030204" pitchFamily="49" charset="0"/>
              </a:rPr>
              <a:t>char</a:t>
            </a:r>
            <a:r>
              <a:rPr kumimoji="0" lang="en-US" altLang="zh-CN" sz="2400" b="0" i="0" u="none" strike="noStrike" cap="none" normalizeH="0" baseline="0" dirty="0">
                <a:ln>
                  <a:noFill/>
                </a:ln>
                <a:solidFill>
                  <a:srgbClr val="383A42"/>
                </a:solidFill>
                <a:effectLst/>
                <a:latin typeface="Consolas" panose="020B0609020204030204" pitchFamily="49" charset="0"/>
              </a:rPr>
              <a:t> a;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US" altLang="zh-CN" sz="2400" dirty="0">
                <a:solidFill>
                  <a:srgbClr val="383A42"/>
                </a:solidFill>
                <a:latin typeface="Consolas" panose="020B0609020204030204" pitchFamily="49" charset="0"/>
              </a:rPr>
              <a:t>    </a:t>
            </a:r>
            <a:r>
              <a:rPr kumimoji="0" lang="zh-CN" altLang="zh-CN" sz="2400" b="0" i="0" u="none" strike="noStrike" cap="none" normalizeH="0" baseline="0" dirty="0">
                <a:ln>
                  <a:noFill/>
                </a:ln>
                <a:solidFill>
                  <a:srgbClr val="383A42"/>
                </a:solidFill>
                <a:effectLst/>
                <a:latin typeface="Consolas" panose="020B0609020204030204" pitchFamily="49" charset="0"/>
              </a:rPr>
              <a:t>cout&lt;&lt;</a:t>
            </a:r>
            <a:r>
              <a:rPr kumimoji="0" lang="zh-CN" altLang="zh-CN" sz="2400" b="0" i="0" u="none" strike="noStrike" cap="none" normalizeH="0" baseline="0" dirty="0">
                <a:ln>
                  <a:noFill/>
                </a:ln>
                <a:solidFill>
                  <a:srgbClr val="50A14F"/>
                </a:solidFill>
                <a:effectLst/>
                <a:latin typeface="Consolas" panose="020B0609020204030204" pitchFamily="49" charset="0"/>
              </a:rPr>
              <a:t>"请输入1个字符\n"</a:t>
            </a:r>
            <a:r>
              <a:rPr kumimoji="0" lang="zh-CN" altLang="zh-CN" sz="2400" b="0" i="0" u="none" strike="noStrike" cap="none" normalizeH="0" baseline="0" dirty="0">
                <a:ln>
                  <a:noFill/>
                </a:ln>
                <a:solidFill>
                  <a:srgbClr val="383A42"/>
                </a:solidFill>
                <a:effectLst/>
                <a:latin typeface="Consolas" panose="020B0609020204030204" pitchFamily="49" charset="0"/>
              </a:rPr>
              <a:t>;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US" altLang="zh-CN" sz="2400" dirty="0">
                <a:solidFill>
                  <a:srgbClr val="383A42"/>
                </a:solidFill>
                <a:latin typeface="Consolas" panose="020B0609020204030204" pitchFamily="49" charset="0"/>
              </a:rPr>
              <a:t>    </a:t>
            </a:r>
            <a:r>
              <a:rPr lang="en-US" altLang="zh-CN" sz="2400" dirty="0" err="1">
                <a:solidFill>
                  <a:srgbClr val="383A42"/>
                </a:solidFill>
                <a:latin typeface="Consolas" panose="020B0609020204030204" pitchFamily="49" charset="0"/>
              </a:rPr>
              <a:t>cin</a:t>
            </a:r>
            <a:r>
              <a:rPr lang="en-US" altLang="zh-CN" sz="2400" dirty="0">
                <a:solidFill>
                  <a:srgbClr val="383A42"/>
                </a:solidFill>
                <a:latin typeface="Consolas" panose="020B0609020204030204" pitchFamily="49" charset="0"/>
              </a:rPr>
              <a:t> &gt;&gt; a;</a:t>
            </a:r>
            <a:r>
              <a:rPr kumimoji="0" lang="zh-CN" altLang="zh-CN" sz="2400" b="0" i="0" u="none" strike="noStrike" cap="none" normalizeH="0" baseline="0" dirty="0">
                <a:ln>
                  <a:noFill/>
                </a:ln>
                <a:solidFill>
                  <a:srgbClr val="383A42"/>
                </a:solidFill>
                <a:effectLst/>
                <a:latin typeface="Consolas" panose="020B0609020204030204" pitchFamily="49" charset="0"/>
              </a:rPr>
              <a:t>    </a:t>
            </a:r>
            <a:endParaRPr kumimoji="0" lang="en-US" altLang="zh-CN" sz="2400" b="0" i="0" u="none" strike="noStrike" cap="none" normalizeH="0" baseline="0" dirty="0">
              <a:ln>
                <a:noFill/>
              </a:ln>
              <a:solidFill>
                <a:srgbClr val="383A42"/>
              </a:solidFill>
              <a:effectLst/>
              <a:latin typeface="Consolas" panose="020B0609020204030204" pitchFamily="49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zh-CN" altLang="zh-CN" sz="2400" b="0" i="0" u="none" strike="noStrike" cap="none" normalizeH="0" baseline="0" dirty="0">
                <a:ln>
                  <a:noFill/>
                </a:ln>
                <a:solidFill>
                  <a:srgbClr val="383A42"/>
                </a:solidFill>
                <a:effectLst/>
                <a:latin typeface="Consolas" panose="020B0609020204030204" pitchFamily="49" charset="0"/>
              </a:rPr>
              <a:t>    cout &lt;&lt; a &lt;&lt; </a:t>
            </a:r>
            <a:r>
              <a:rPr kumimoji="0" lang="zh-CN" altLang="zh-CN" sz="2400" b="0" i="0" u="none" strike="noStrike" cap="none" normalizeH="0" baseline="0" dirty="0">
                <a:ln>
                  <a:noFill/>
                </a:ln>
                <a:solidFill>
                  <a:srgbClr val="50A14F"/>
                </a:solidFill>
                <a:effectLst/>
                <a:latin typeface="Consolas" panose="020B0609020204030204" pitchFamily="49" charset="0"/>
              </a:rPr>
              <a:t>"\n"</a:t>
            </a:r>
            <a:r>
              <a:rPr kumimoji="0" lang="zh-CN" altLang="zh-CN" sz="2400" b="0" i="0" u="none" strike="noStrike" cap="none" normalizeH="0" baseline="0" dirty="0">
                <a:ln>
                  <a:noFill/>
                </a:ln>
                <a:solidFill>
                  <a:srgbClr val="383A42"/>
                </a:solidFill>
                <a:effectLst/>
                <a:latin typeface="Consolas" panose="020B0609020204030204" pitchFamily="49" charset="0"/>
              </a:rPr>
              <a:t>;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zh-CN" altLang="zh-CN" sz="2400" b="0" i="0" u="none" strike="noStrike" cap="none" normalizeH="0" baseline="0" dirty="0">
                <a:ln>
                  <a:noFill/>
                </a:ln>
                <a:solidFill>
                  <a:srgbClr val="383A42"/>
                </a:solidFill>
                <a:effectLst/>
                <a:latin typeface="Consolas" panose="020B0609020204030204" pitchFamily="49" charset="0"/>
              </a:rPr>
              <a:t>}</a:t>
            </a:r>
            <a:endParaRPr kumimoji="0" lang="zh-CN" altLang="zh-CN" sz="4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3" name="矩形 2"/>
          <p:cNvSpPr/>
          <p:nvPr/>
        </p:nvSpPr>
        <p:spPr>
          <a:xfrm>
            <a:off x="2209800" y="1520799"/>
            <a:ext cx="7674640" cy="1139736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pPr marL="12700" eaLnBrk="0">
              <a:lnSpc>
                <a:spcPct val="150000"/>
              </a:lnSpc>
            </a:pPr>
            <a:r>
              <a:rPr lang="zh-CN" altLang="en-US" sz="2400" kern="0" spc="-10" dirty="0">
                <a:latin typeface="Consolas" panose="020B0609020204030204" pitchFamily="49" charset="0"/>
                <a:ea typeface="微软雅黑" panose="020B0503020204020204" charset="-122"/>
                <a:cs typeface="微软雅黑" panose="020B0503020204020204" charset="-122"/>
              </a:rPr>
              <a:t>我们前面已经学习了如何从键盘从输入字符：</a:t>
            </a:r>
            <a:endParaRPr lang="en-US" altLang="zh-CN" sz="2400" kern="0" spc="-10" dirty="0">
              <a:latin typeface="Consolas" panose="020B0609020204030204" pitchFamily="49" charset="0"/>
              <a:ea typeface="微软雅黑" panose="020B0503020204020204" charset="-122"/>
              <a:cs typeface="微软雅黑" panose="020B0503020204020204" charset="-122"/>
            </a:endParaRPr>
          </a:p>
          <a:p>
            <a:pPr marL="12700" eaLnBrk="0">
              <a:lnSpc>
                <a:spcPct val="150000"/>
              </a:lnSpc>
            </a:pPr>
            <a:r>
              <a:rPr lang="en-US" altLang="zh-CN" sz="2400" b="1" kern="0" spc="-10" dirty="0" err="1">
                <a:solidFill>
                  <a:srgbClr val="FF0000"/>
                </a:solidFill>
                <a:latin typeface="Consolas" panose="020B0609020204030204" pitchFamily="49" charset="0"/>
                <a:ea typeface="微软雅黑" panose="020B0503020204020204" charset="-122"/>
                <a:cs typeface="微软雅黑" panose="020B0503020204020204" charset="-122"/>
              </a:rPr>
              <a:t>cin</a:t>
            </a:r>
            <a:r>
              <a:rPr lang="en-US" altLang="zh-CN" sz="2400" kern="0" spc="-10" dirty="0">
                <a:latin typeface="Consolas" panose="020B0609020204030204" pitchFamily="49" charset="0"/>
                <a:ea typeface="微软雅黑" panose="020B0503020204020204" charset="-122"/>
                <a:cs typeface="微软雅黑" panose="020B0503020204020204" charset="-122"/>
              </a:rPr>
              <a:t> </a:t>
            </a:r>
            <a:r>
              <a:rPr lang="zh-CN" altLang="en-US" sz="2400" kern="0" spc="-10" dirty="0">
                <a:latin typeface="Consolas" panose="020B0609020204030204" pitchFamily="49" charset="0"/>
                <a:ea typeface="微软雅黑" panose="020B0503020204020204" charset="-122"/>
                <a:cs typeface="微软雅黑" panose="020B0503020204020204" charset="-122"/>
              </a:rPr>
              <a:t>可以输入字符</a:t>
            </a:r>
            <a:endParaRPr lang="zh-CN" altLang="en-US" sz="2400" dirty="0">
              <a:latin typeface="Consolas" panose="020B0609020204030204" pitchFamily="49" charset="0"/>
            </a:endParaRPr>
          </a:p>
        </p:txBody>
      </p:sp>
      <p:sp>
        <p:nvSpPr>
          <p:cNvPr id="12" name="object 3">
            <a:extLst>
              <a:ext uri="{FF2B5EF4-FFF2-40B4-BE49-F238E27FC236}">
                <a16:creationId xmlns:a16="http://schemas.microsoft.com/office/drawing/2014/main" id="{9079EF21-306E-660E-A9A1-51D54E107A61}"/>
              </a:ext>
            </a:extLst>
          </p:cNvPr>
          <p:cNvSpPr txBox="1"/>
          <p:nvPr/>
        </p:nvSpPr>
        <p:spPr>
          <a:xfrm>
            <a:off x="1981200" y="762000"/>
            <a:ext cx="2259330" cy="350737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lang="zh-CN" altLang="en-US" sz="2200" b="1" spc="-5" dirty="0">
                <a:solidFill>
                  <a:srgbClr val="FFFFFF"/>
                </a:solidFill>
                <a:latin typeface="+mj-ea"/>
                <a:cs typeface="微软雅黑"/>
              </a:rPr>
              <a:t>字符</a:t>
            </a:r>
          </a:p>
        </p:txBody>
      </p:sp>
    </p:spTree>
    <p:extLst>
      <p:ext uri="{BB962C8B-B14F-4D97-AF65-F5344CB8AC3E}">
        <p14:creationId xmlns:p14="http://schemas.microsoft.com/office/powerpoint/2010/main" val="83288155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object 3">
            <a:extLst>
              <a:ext uri="{FF2B5EF4-FFF2-40B4-BE49-F238E27FC236}">
                <a16:creationId xmlns:a16="http://schemas.microsoft.com/office/drawing/2014/main" id="{9079EF21-306E-660E-A9A1-51D54E107A61}"/>
              </a:ext>
            </a:extLst>
          </p:cNvPr>
          <p:cNvSpPr txBox="1"/>
          <p:nvPr/>
        </p:nvSpPr>
        <p:spPr>
          <a:xfrm>
            <a:off x="1981200" y="762000"/>
            <a:ext cx="2259330" cy="350737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lang="zh-CN" altLang="en-US" sz="2200" b="1" spc="-5" dirty="0">
                <a:solidFill>
                  <a:srgbClr val="FFFFFF"/>
                </a:solidFill>
                <a:latin typeface="+mj-ea"/>
                <a:cs typeface="微软雅黑"/>
              </a:rPr>
              <a:t>字符</a:t>
            </a:r>
          </a:p>
        </p:txBody>
      </p:sp>
      <p:sp>
        <p:nvSpPr>
          <p:cNvPr id="4" name="矩形 3"/>
          <p:cNvSpPr/>
          <p:nvPr/>
        </p:nvSpPr>
        <p:spPr>
          <a:xfrm>
            <a:off x="1371600" y="1600200"/>
            <a:ext cx="9429184" cy="523220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</p:spPr>
        <p:txBody>
          <a:bodyPr wrap="none">
            <a:spAutoFit/>
          </a:bodyPr>
          <a:lstStyle/>
          <a:p>
            <a:r>
              <a:rPr lang="zh-CN" altLang="en-US" sz="2800" b="1" dirty="0"/>
              <a:t>字符的本质是什么呢？计算机是怎么识别不同的字符呢？</a:t>
            </a:r>
            <a:endParaRPr lang="en-US" altLang="zh-CN" sz="2800" b="1" dirty="0"/>
          </a:p>
        </p:txBody>
      </p:sp>
      <p:sp>
        <p:nvSpPr>
          <p:cNvPr id="5" name="矩形 4"/>
          <p:cNvSpPr/>
          <p:nvPr/>
        </p:nvSpPr>
        <p:spPr>
          <a:xfrm>
            <a:off x="1066800" y="2610883"/>
            <a:ext cx="10210800" cy="3046988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pPr>
              <a:lnSpc>
                <a:spcPct val="200000"/>
              </a:lnSpc>
            </a:pPr>
            <a:r>
              <a:rPr lang="en-US" altLang="zh-CN" sz="2400" b="1" dirty="0">
                <a:ea typeface="微软雅黑" panose="020B0503020204020204" pitchFamily="34" charset="-122"/>
              </a:rPr>
              <a:t>1. </a:t>
            </a:r>
            <a:r>
              <a:rPr lang="zh-CN" altLang="en-US" sz="2400" b="1" dirty="0">
                <a:ea typeface="微软雅黑" panose="020B0503020204020204" pitchFamily="34" charset="-122"/>
              </a:rPr>
              <a:t>核心概念：计算机只认识数字</a:t>
            </a:r>
          </a:p>
          <a:p>
            <a:pPr indent="-285750">
              <a:lnSpc>
                <a:spcPct val="200000"/>
              </a:lnSpc>
              <a:buClr>
                <a:srgbClr val="000000"/>
              </a:buClr>
              <a:buFont typeface="微软雅黑" panose="020B0503020204020204" pitchFamily="34" charset="-122"/>
              <a:buChar char="•"/>
            </a:pPr>
            <a:r>
              <a:rPr lang="zh-CN" altLang="en-US" sz="2400" dirty="0">
                <a:ea typeface="微软雅黑" panose="020B0503020204020204" pitchFamily="34" charset="-122"/>
              </a:rPr>
              <a:t>现实世界：我们使用的是文字符号，比如 </a:t>
            </a:r>
            <a:r>
              <a:rPr lang="en-US" altLang="zh-CN" sz="2400" dirty="0">
                <a:solidFill>
                  <a:srgbClr val="C00000"/>
                </a:solidFill>
                <a:ea typeface="微软雅黑" panose="020B0503020204020204" pitchFamily="34" charset="-122"/>
              </a:rPr>
              <a:t>A</a:t>
            </a:r>
            <a:r>
              <a:rPr lang="zh-CN" altLang="en-US" sz="2400" dirty="0">
                <a:ea typeface="微软雅黑" panose="020B0503020204020204" pitchFamily="34" charset="-122"/>
              </a:rPr>
              <a:t>、</a:t>
            </a:r>
            <a:r>
              <a:rPr lang="en-US" altLang="zh-CN" sz="2400" dirty="0">
                <a:solidFill>
                  <a:srgbClr val="C00000"/>
                </a:solidFill>
                <a:ea typeface="微软雅黑" panose="020B0503020204020204" pitchFamily="34" charset="-122"/>
              </a:rPr>
              <a:t>b</a:t>
            </a:r>
            <a:r>
              <a:rPr lang="zh-CN" altLang="en-US" sz="2400" dirty="0">
                <a:ea typeface="微软雅黑" panose="020B0503020204020204" pitchFamily="34" charset="-122"/>
              </a:rPr>
              <a:t>、</a:t>
            </a:r>
            <a:r>
              <a:rPr lang="en-US" altLang="zh-CN" sz="2400" dirty="0">
                <a:solidFill>
                  <a:srgbClr val="C00000"/>
                </a:solidFill>
                <a:ea typeface="微软雅黑" panose="020B0503020204020204" pitchFamily="34" charset="-122"/>
              </a:rPr>
              <a:t>@</a:t>
            </a:r>
            <a:r>
              <a:rPr lang="zh-CN" altLang="en-US" sz="2400" dirty="0">
                <a:ea typeface="微软雅黑" panose="020B0503020204020204" pitchFamily="34" charset="-122"/>
              </a:rPr>
              <a:t>、</a:t>
            </a:r>
            <a:r>
              <a:rPr lang="en-US" altLang="zh-CN" sz="2400" dirty="0">
                <a:solidFill>
                  <a:srgbClr val="C00000"/>
                </a:solidFill>
                <a:ea typeface="微软雅黑" panose="020B0503020204020204" pitchFamily="34" charset="-122"/>
              </a:rPr>
              <a:t>#</a:t>
            </a:r>
            <a:r>
              <a:rPr lang="zh-CN" altLang="en-US" sz="2400" dirty="0">
                <a:ea typeface="微软雅黑" panose="020B0503020204020204" pitchFamily="34" charset="-122"/>
              </a:rPr>
              <a:t>、</a:t>
            </a:r>
            <a:r>
              <a:rPr lang="en-US" altLang="zh-CN" sz="2400" dirty="0">
                <a:solidFill>
                  <a:srgbClr val="C00000"/>
                </a:solidFill>
                <a:ea typeface="微软雅黑" panose="020B0503020204020204" pitchFamily="34" charset="-122"/>
              </a:rPr>
              <a:t>1</a:t>
            </a:r>
            <a:r>
              <a:rPr lang="zh-CN" altLang="en-US" sz="2400" dirty="0">
                <a:ea typeface="微软雅黑" panose="020B0503020204020204" pitchFamily="34" charset="-122"/>
              </a:rPr>
              <a:t>、</a:t>
            </a:r>
            <a:r>
              <a:rPr lang="en-US" altLang="zh-CN" sz="2400" dirty="0">
                <a:solidFill>
                  <a:srgbClr val="C00000"/>
                </a:solidFill>
                <a:ea typeface="微软雅黑" panose="020B0503020204020204" pitchFamily="34" charset="-122"/>
              </a:rPr>
              <a:t>2</a:t>
            </a:r>
            <a:r>
              <a:rPr lang="zh-CN" altLang="en-US" sz="2400" dirty="0">
                <a:ea typeface="微软雅黑" panose="020B0503020204020204" pitchFamily="34" charset="-122"/>
              </a:rPr>
              <a:t>。</a:t>
            </a:r>
          </a:p>
          <a:p>
            <a:pPr indent="-285750">
              <a:lnSpc>
                <a:spcPct val="200000"/>
              </a:lnSpc>
              <a:buClr>
                <a:srgbClr val="000000"/>
              </a:buClr>
              <a:buFont typeface="微软雅黑" panose="020B0503020204020204" pitchFamily="34" charset="-122"/>
              <a:buChar char="•"/>
            </a:pPr>
            <a:r>
              <a:rPr lang="zh-CN" altLang="en-US" sz="2400" dirty="0">
                <a:ea typeface="微软雅黑" panose="020B0503020204020204" pitchFamily="34" charset="-122"/>
              </a:rPr>
              <a:t>计算机世界：计算机却只认识二进制数字（</a:t>
            </a:r>
            <a:r>
              <a:rPr lang="en-US" altLang="zh-CN" sz="2400" dirty="0">
                <a:ea typeface="微软雅黑" panose="020B0503020204020204" pitchFamily="34" charset="-122"/>
              </a:rPr>
              <a:t>0 </a:t>
            </a:r>
            <a:r>
              <a:rPr lang="zh-CN" altLang="en-US" sz="2400" dirty="0">
                <a:ea typeface="微软雅黑" panose="020B0503020204020204" pitchFamily="34" charset="-122"/>
              </a:rPr>
              <a:t>和 </a:t>
            </a:r>
            <a:r>
              <a:rPr lang="en-US" altLang="zh-CN" sz="2400" dirty="0">
                <a:ea typeface="微软雅黑" panose="020B0503020204020204" pitchFamily="34" charset="-122"/>
              </a:rPr>
              <a:t>1</a:t>
            </a:r>
            <a:r>
              <a:rPr lang="zh-CN" altLang="en-US" sz="2400" dirty="0">
                <a:ea typeface="微软雅黑" panose="020B0503020204020204" pitchFamily="34" charset="-122"/>
              </a:rPr>
              <a:t>），比如 </a:t>
            </a:r>
            <a:r>
              <a:rPr lang="en-US" altLang="zh-CN" sz="2400" dirty="0">
                <a:solidFill>
                  <a:srgbClr val="C00000"/>
                </a:solidFill>
                <a:ea typeface="微软雅黑" panose="020B0503020204020204" pitchFamily="34" charset="-122"/>
              </a:rPr>
              <a:t>01000001</a:t>
            </a:r>
            <a:r>
              <a:rPr lang="zh-CN" altLang="en-US" sz="2400" dirty="0">
                <a:ea typeface="微软雅黑" panose="020B0503020204020204" pitchFamily="34" charset="-122"/>
              </a:rPr>
              <a:t>。</a:t>
            </a:r>
          </a:p>
          <a:p>
            <a:pPr indent="-285750">
              <a:lnSpc>
                <a:spcPct val="200000"/>
              </a:lnSpc>
              <a:buClr>
                <a:srgbClr val="000000"/>
              </a:buClr>
              <a:buFont typeface="微软雅黑" panose="020B0503020204020204" pitchFamily="34" charset="-122"/>
              <a:buChar char="•"/>
            </a:pPr>
            <a:r>
              <a:rPr lang="zh-CN" altLang="en-US" sz="2400" dirty="0">
                <a:ea typeface="微软雅黑" panose="020B0503020204020204" pitchFamily="34" charset="-122"/>
              </a:rPr>
              <a:t>矛盾：计算机怎么存储“</a:t>
            </a:r>
            <a:r>
              <a:rPr lang="en-US" altLang="zh-CN" sz="2400" dirty="0">
                <a:ea typeface="微软雅黑" panose="020B0503020204020204" pitchFamily="34" charset="-122"/>
              </a:rPr>
              <a:t>Hello”</a:t>
            </a:r>
            <a:r>
              <a:rPr lang="zh-CN" altLang="en-US" sz="2400" dirty="0">
                <a:ea typeface="微软雅黑" panose="020B0503020204020204" pitchFamily="34" charset="-122"/>
              </a:rPr>
              <a:t>这个单词呢？</a:t>
            </a:r>
            <a:endParaRPr lang="zh-CN" altLang="en-US" sz="2400" dirty="0">
              <a:effectLst/>
              <a:ea typeface="微软雅黑" panose="020B0503020204020204" pitchFamily="34" charset="-122"/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121635633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object 3">
            <a:extLst>
              <a:ext uri="{FF2B5EF4-FFF2-40B4-BE49-F238E27FC236}">
                <a16:creationId xmlns:a16="http://schemas.microsoft.com/office/drawing/2014/main" id="{9079EF21-306E-660E-A9A1-51D54E107A61}"/>
              </a:ext>
            </a:extLst>
          </p:cNvPr>
          <p:cNvSpPr txBox="1"/>
          <p:nvPr/>
        </p:nvSpPr>
        <p:spPr>
          <a:xfrm>
            <a:off x="1981200" y="762000"/>
            <a:ext cx="2259330" cy="350737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lang="zh-CN" altLang="en-US" sz="2200" b="1" spc="-5" dirty="0">
                <a:solidFill>
                  <a:srgbClr val="FFFFFF"/>
                </a:solidFill>
                <a:latin typeface="+mj-ea"/>
                <a:cs typeface="微软雅黑"/>
              </a:rPr>
              <a:t>字符</a:t>
            </a:r>
          </a:p>
        </p:txBody>
      </p:sp>
      <p:sp>
        <p:nvSpPr>
          <p:cNvPr id="4" name="矩形 3"/>
          <p:cNvSpPr/>
          <p:nvPr/>
        </p:nvSpPr>
        <p:spPr>
          <a:xfrm>
            <a:off x="1371599" y="1600200"/>
            <a:ext cx="9757979" cy="523220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r>
              <a:rPr lang="zh-CN" altLang="en-US" sz="2800" b="1" dirty="0"/>
              <a:t>字符的本质是什么呢？计算机是怎么识别不同的字符呢？</a:t>
            </a:r>
            <a:endParaRPr lang="en-US" altLang="zh-CN" sz="2800" b="1" dirty="0"/>
          </a:p>
        </p:txBody>
      </p:sp>
      <p:sp>
        <p:nvSpPr>
          <p:cNvPr id="2" name="矩形 1"/>
          <p:cNvSpPr/>
          <p:nvPr/>
        </p:nvSpPr>
        <p:spPr>
          <a:xfrm>
            <a:off x="914400" y="2286000"/>
            <a:ext cx="10363200" cy="3735190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zh-CN" sz="2000" b="1" dirty="0">
                <a:ea typeface="微软雅黑" panose="020B0503020204020204" pitchFamily="34" charset="-122"/>
              </a:rPr>
              <a:t>2. </a:t>
            </a:r>
            <a:r>
              <a:rPr lang="zh-CN" altLang="en-US" sz="2000" b="1" dirty="0">
                <a:ea typeface="微软雅黑" panose="020B0503020204020204" pitchFamily="34" charset="-122"/>
              </a:rPr>
              <a:t>解决方案：</a:t>
            </a:r>
            <a:r>
              <a:rPr lang="en-US" altLang="zh-CN" sz="2000" b="1" dirty="0">
                <a:ea typeface="微软雅黑" panose="020B0503020204020204" pitchFamily="34" charset="-122"/>
              </a:rPr>
              <a:t>ASCII </a:t>
            </a:r>
            <a:r>
              <a:rPr lang="zh-CN" altLang="en-US" sz="2000" b="1" dirty="0">
                <a:ea typeface="微软雅黑" panose="020B0503020204020204" pitchFamily="34" charset="-122"/>
              </a:rPr>
              <a:t>码表</a:t>
            </a:r>
            <a:endParaRPr lang="en-US" altLang="zh-CN" sz="2000" b="1" dirty="0">
              <a:ea typeface="微软雅黑" panose="020B0503020204020204" pitchFamily="34" charset="-122"/>
            </a:endParaRPr>
          </a:p>
          <a:p>
            <a:pPr>
              <a:lnSpc>
                <a:spcPct val="150000"/>
              </a:lnSpc>
            </a:pPr>
            <a:r>
              <a:rPr lang="zh-CN" altLang="en-US" sz="2000" dirty="0">
                <a:ea typeface="微软雅黑" panose="020B0503020204020204" pitchFamily="34" charset="-122"/>
              </a:rPr>
              <a:t>为了解决这个问题，人类制定了一张</a:t>
            </a:r>
            <a:r>
              <a:rPr lang="zh-CN" altLang="en-US" sz="2000" b="1" dirty="0">
                <a:ea typeface="微软雅黑" panose="020B0503020204020204" pitchFamily="34" charset="-122"/>
              </a:rPr>
              <a:t>强制转换表</a:t>
            </a:r>
            <a:r>
              <a:rPr lang="zh-CN" altLang="en-US" sz="2000" dirty="0">
                <a:ea typeface="微软雅黑" panose="020B0503020204020204" pitchFamily="34" charset="-122"/>
              </a:rPr>
              <a:t>，这就是 </a:t>
            </a:r>
            <a:r>
              <a:rPr lang="en-US" altLang="zh-CN" sz="2000" b="1" dirty="0">
                <a:ea typeface="微软雅黑" panose="020B0503020204020204" pitchFamily="34" charset="-122"/>
              </a:rPr>
              <a:t>ASCII </a:t>
            </a:r>
            <a:r>
              <a:rPr lang="zh-CN" altLang="en-US" sz="2000" b="1" dirty="0">
                <a:ea typeface="微软雅黑" panose="020B0503020204020204" pitchFamily="34" charset="-122"/>
              </a:rPr>
              <a:t>码表</a:t>
            </a:r>
            <a:r>
              <a:rPr lang="zh-CN" altLang="en-US" sz="2000" dirty="0">
                <a:ea typeface="微软雅黑" panose="020B0503020204020204" pitchFamily="34" charset="-122"/>
              </a:rPr>
              <a:t>。 它规定了每一个符号对应一个特定的整数。</a:t>
            </a:r>
          </a:p>
          <a:p>
            <a:pPr indent="-285750">
              <a:lnSpc>
                <a:spcPct val="150000"/>
              </a:lnSpc>
              <a:buClr>
                <a:srgbClr val="000000"/>
              </a:buClr>
              <a:buFont typeface="微软雅黑" panose="020B0503020204020204" pitchFamily="34" charset="-122"/>
              <a:buChar char="•"/>
            </a:pPr>
            <a:r>
              <a:rPr lang="zh-CN" altLang="en-US" sz="2000" dirty="0">
                <a:ea typeface="微软雅黑" panose="020B0503020204020204" pitchFamily="34" charset="-122"/>
              </a:rPr>
              <a:t>定义：字符在计算机内部，本质上就是一个整数。 </a:t>
            </a:r>
          </a:p>
          <a:p>
            <a:pPr marL="742950" lvl="1" indent="-285750">
              <a:lnSpc>
                <a:spcPct val="150000"/>
              </a:lnSpc>
              <a:buClr>
                <a:srgbClr val="000000"/>
              </a:buClr>
              <a:buFont typeface="微软雅黑" panose="020B0503020204020204" pitchFamily="34" charset="-122"/>
              <a:buChar char="•"/>
            </a:pPr>
            <a:r>
              <a:rPr lang="zh-CN" altLang="en-US" sz="2000" dirty="0">
                <a:ea typeface="微软雅黑" panose="020B0503020204020204" pitchFamily="34" charset="-122"/>
              </a:rPr>
              <a:t>当你按下键盘上的 </a:t>
            </a:r>
            <a:r>
              <a:rPr lang="en-US" altLang="zh-CN" sz="2000" dirty="0">
                <a:solidFill>
                  <a:srgbClr val="C00000"/>
                </a:solidFill>
                <a:ea typeface="微软雅黑" panose="020B0503020204020204" pitchFamily="34" charset="-122"/>
              </a:rPr>
              <a:t>'A'</a:t>
            </a:r>
            <a:r>
              <a:rPr lang="zh-CN" altLang="en-US" sz="2000" dirty="0">
                <a:ea typeface="微软雅黑" panose="020B0503020204020204" pitchFamily="34" charset="-122"/>
              </a:rPr>
              <a:t>。</a:t>
            </a:r>
          </a:p>
          <a:p>
            <a:pPr marL="742950" lvl="1" indent="-285750">
              <a:lnSpc>
                <a:spcPct val="150000"/>
              </a:lnSpc>
              <a:buClr>
                <a:srgbClr val="000000"/>
              </a:buClr>
              <a:buFont typeface="微软雅黑" panose="020B0503020204020204" pitchFamily="34" charset="-122"/>
              <a:buChar char="•"/>
            </a:pPr>
            <a:r>
              <a:rPr lang="zh-CN" altLang="en-US" sz="2000" dirty="0">
                <a:ea typeface="微软雅黑" panose="020B0503020204020204" pitchFamily="34" charset="-122"/>
              </a:rPr>
              <a:t>计算机查表：哦，</a:t>
            </a:r>
            <a:r>
              <a:rPr lang="en-US" altLang="zh-CN" sz="2000" dirty="0">
                <a:solidFill>
                  <a:srgbClr val="C00000"/>
                </a:solidFill>
                <a:ea typeface="微软雅黑" panose="020B0503020204020204" pitchFamily="34" charset="-122"/>
              </a:rPr>
              <a:t>'A'</a:t>
            </a:r>
            <a:r>
              <a:rPr lang="zh-CN" altLang="en-US" sz="2000" dirty="0">
                <a:ea typeface="微软雅黑" panose="020B0503020204020204" pitchFamily="34" charset="-122"/>
              </a:rPr>
              <a:t> 对应的是 </a:t>
            </a:r>
            <a:r>
              <a:rPr lang="en-US" altLang="zh-CN" sz="2000" dirty="0">
                <a:ea typeface="微软雅黑" panose="020B0503020204020204" pitchFamily="34" charset="-122"/>
              </a:rPr>
              <a:t>65</a:t>
            </a:r>
            <a:r>
              <a:rPr lang="zh-CN" altLang="en-US" sz="2000" dirty="0">
                <a:ea typeface="微软雅黑" panose="020B0503020204020204" pitchFamily="34" charset="-122"/>
              </a:rPr>
              <a:t>。</a:t>
            </a:r>
          </a:p>
          <a:p>
            <a:pPr marL="742950" lvl="1" indent="-285750">
              <a:lnSpc>
                <a:spcPct val="150000"/>
              </a:lnSpc>
              <a:buClr>
                <a:srgbClr val="000000"/>
              </a:buClr>
              <a:buFont typeface="微软雅黑" panose="020B0503020204020204" pitchFamily="34" charset="-122"/>
              <a:buChar char="•"/>
            </a:pPr>
            <a:r>
              <a:rPr lang="zh-CN" altLang="en-US" sz="2000" dirty="0">
                <a:ea typeface="微软雅黑" panose="020B0503020204020204" pitchFamily="34" charset="-122"/>
              </a:rPr>
              <a:t>计算机存储：在内存里存下 </a:t>
            </a:r>
            <a:r>
              <a:rPr lang="en-US" altLang="zh-CN" sz="2000" dirty="0">
                <a:ea typeface="微软雅黑" panose="020B0503020204020204" pitchFamily="34" charset="-122"/>
              </a:rPr>
              <a:t>65</a:t>
            </a:r>
            <a:r>
              <a:rPr lang="zh-CN" altLang="en-US" sz="2000" dirty="0">
                <a:ea typeface="微软雅黑" panose="020B0503020204020204" pitchFamily="34" charset="-122"/>
              </a:rPr>
              <a:t> 。</a:t>
            </a:r>
          </a:p>
          <a:p>
            <a:pPr marL="742950" lvl="1" indent="-285750">
              <a:lnSpc>
                <a:spcPct val="150000"/>
              </a:lnSpc>
              <a:buClr>
                <a:srgbClr val="000000"/>
              </a:buClr>
              <a:buFont typeface="微软雅黑" panose="020B0503020204020204" pitchFamily="34" charset="-122"/>
              <a:buChar char="•"/>
            </a:pPr>
            <a:r>
              <a:rPr lang="zh-CN" altLang="en-US" sz="2000" dirty="0">
                <a:ea typeface="微软雅黑" panose="020B0503020204020204" pitchFamily="34" charset="-122"/>
              </a:rPr>
              <a:t>当你 </a:t>
            </a:r>
            <a:r>
              <a:rPr lang="en-US" altLang="zh-CN" sz="2000" dirty="0" err="1">
                <a:ea typeface="微软雅黑" panose="020B0503020204020204" pitchFamily="34" charset="-122"/>
              </a:rPr>
              <a:t>cout</a:t>
            </a:r>
            <a:r>
              <a:rPr lang="en-US" altLang="zh-CN" sz="2000" dirty="0">
                <a:ea typeface="微软雅黑" panose="020B0503020204020204" pitchFamily="34" charset="-122"/>
              </a:rPr>
              <a:t> </a:t>
            </a:r>
            <a:r>
              <a:rPr lang="zh-CN" altLang="en-US" sz="2000" dirty="0">
                <a:ea typeface="微软雅黑" panose="020B0503020204020204" pitchFamily="34" charset="-122"/>
              </a:rPr>
              <a:t>时：计算机读取 </a:t>
            </a:r>
            <a:r>
              <a:rPr lang="en-US" altLang="zh-CN" sz="2000" dirty="0">
                <a:ea typeface="微软雅黑" panose="020B0503020204020204" pitchFamily="34" charset="-122"/>
              </a:rPr>
              <a:t>65</a:t>
            </a:r>
            <a:r>
              <a:rPr lang="zh-CN" altLang="en-US" sz="2000" dirty="0">
                <a:ea typeface="微软雅黑" panose="020B0503020204020204" pitchFamily="34" charset="-122"/>
              </a:rPr>
              <a:t>，查表发现是 </a:t>
            </a:r>
            <a:r>
              <a:rPr lang="en-US" altLang="zh-CN" sz="2000" dirty="0">
                <a:solidFill>
                  <a:srgbClr val="C00000"/>
                </a:solidFill>
                <a:ea typeface="微软雅黑" panose="020B0503020204020204" pitchFamily="34" charset="-122"/>
              </a:rPr>
              <a:t>‘A’</a:t>
            </a:r>
            <a:r>
              <a:rPr lang="zh-CN" altLang="en-US" sz="2000" dirty="0">
                <a:ea typeface="微软雅黑" panose="020B0503020204020204" pitchFamily="34" charset="-122"/>
              </a:rPr>
              <a:t>，然后就输出一个 </a:t>
            </a:r>
            <a:r>
              <a:rPr lang="en-US" altLang="zh-CN" sz="2000" dirty="0">
                <a:solidFill>
                  <a:srgbClr val="C00000"/>
                </a:solidFill>
                <a:ea typeface="微软雅黑" panose="020B0503020204020204" pitchFamily="34" charset="-122"/>
              </a:rPr>
              <a:t>'A'</a:t>
            </a:r>
            <a:r>
              <a:rPr lang="zh-CN" altLang="en-US" sz="2000" dirty="0">
                <a:ea typeface="微软雅黑" panose="020B0503020204020204" pitchFamily="34" charset="-122"/>
              </a:rPr>
              <a:t> 在屏幕上</a:t>
            </a:r>
            <a:endParaRPr lang="zh-CN" altLang="en-US" sz="2000" dirty="0">
              <a:effectLst/>
              <a:ea typeface="微软雅黑" panose="020B0503020204020204" pitchFamily="34" charset="-122"/>
            </a:endParaRPr>
          </a:p>
        </p:txBody>
      </p:sp>
      <p:sp>
        <p:nvSpPr>
          <p:cNvPr id="6" name="矩形 5"/>
          <p:cNvSpPr/>
          <p:nvPr/>
        </p:nvSpPr>
        <p:spPr>
          <a:xfrm>
            <a:off x="6934200" y="4495800"/>
            <a:ext cx="4195379" cy="523220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</p:spPr>
        <p:txBody>
          <a:bodyPr wrap="none">
            <a:spAutoFit/>
          </a:bodyPr>
          <a:lstStyle/>
          <a:p>
            <a:r>
              <a:rPr lang="zh-CN" altLang="en-US" sz="2800" b="1" dirty="0">
                <a:ea typeface="微软雅黑" panose="020B0503020204020204" pitchFamily="34" charset="-122"/>
              </a:rPr>
              <a:t>书本</a:t>
            </a:r>
            <a:r>
              <a:rPr lang="en-US" altLang="zh-CN" sz="2800" b="1" dirty="0">
                <a:ea typeface="微软雅黑" panose="020B0503020204020204" pitchFamily="34" charset="-122"/>
              </a:rPr>
              <a:t>P017 ASCII</a:t>
            </a:r>
            <a:r>
              <a:rPr lang="zh-CN" altLang="en-US" sz="2800" b="1" dirty="0">
                <a:ea typeface="微软雅黑" panose="020B0503020204020204" pitchFamily="34" charset="-122"/>
              </a:rPr>
              <a:t>码表</a:t>
            </a:r>
            <a:r>
              <a:rPr lang="en-US" altLang="zh-CN" sz="2800" b="1" dirty="0">
                <a:ea typeface="微软雅黑" panose="020B0503020204020204" pitchFamily="34" charset="-122"/>
              </a:rPr>
              <a:t>2-2</a:t>
            </a:r>
            <a:endParaRPr lang="zh-CN" altLang="en-US" sz="2800" b="1" dirty="0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384973685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6" grpId="0" animBg="1"/>
    </p:bld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圆角矩形 10"/>
          <p:cNvSpPr/>
          <p:nvPr/>
        </p:nvSpPr>
        <p:spPr>
          <a:xfrm>
            <a:off x="2057400" y="1483317"/>
            <a:ext cx="3024336" cy="1152128"/>
          </a:xfrm>
          <a:prstGeom prst="roundRect">
            <a:avLst/>
          </a:prstGeom>
          <a:gradFill>
            <a:gsLst>
              <a:gs pos="0">
                <a:srgbClr val="14CD68"/>
              </a:gs>
              <a:gs pos="100000">
                <a:srgbClr val="035C7D"/>
              </a:gs>
            </a:gsLst>
            <a:lin ang="5400000" scaled="0"/>
          </a:gra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2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字符                      （</a:t>
            </a:r>
            <a:r>
              <a:rPr lang="en-US" altLang="zh-CN" sz="2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*, !, &amp;, @, #, …</a:t>
            </a:r>
            <a:r>
              <a:rPr lang="zh-CN" altLang="en-US" sz="2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）</a:t>
            </a:r>
          </a:p>
        </p:txBody>
      </p:sp>
      <p:cxnSp>
        <p:nvCxnSpPr>
          <p:cNvPr id="13" name="直接箭头连接符 12"/>
          <p:cNvCxnSpPr/>
          <p:nvPr/>
        </p:nvCxnSpPr>
        <p:spPr>
          <a:xfrm>
            <a:off x="5225752" y="2126223"/>
            <a:ext cx="1512168" cy="0"/>
          </a:xfrm>
          <a:prstGeom prst="straightConnector1">
            <a:avLst/>
          </a:prstGeom>
          <a:ln w="57150">
            <a:solidFill>
              <a:srgbClr val="FF6600"/>
            </a:solidFill>
            <a:tailEnd type="triangle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圆角矩形 13"/>
          <p:cNvSpPr/>
          <p:nvPr/>
        </p:nvSpPr>
        <p:spPr>
          <a:xfrm>
            <a:off x="7005312" y="1483317"/>
            <a:ext cx="1833888" cy="1152128"/>
          </a:xfrm>
          <a:prstGeom prst="roundRect">
            <a:avLst/>
          </a:prstGeom>
          <a:gradFill>
            <a:gsLst>
              <a:gs pos="0">
                <a:srgbClr val="14CD68"/>
              </a:gs>
              <a:gs pos="100000">
                <a:srgbClr val="035C7D"/>
              </a:gs>
            </a:gsLst>
            <a:lin ang="5400000" scaled="0"/>
          </a:gra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zh-CN" altLang="en-US" sz="2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二进制数字</a:t>
            </a:r>
          </a:p>
        </p:txBody>
      </p:sp>
      <p:sp>
        <p:nvSpPr>
          <p:cNvPr id="15" name="文本框 14"/>
          <p:cNvSpPr txBox="1"/>
          <p:nvPr/>
        </p:nvSpPr>
        <p:spPr>
          <a:xfrm>
            <a:off x="5179428" y="1454686"/>
            <a:ext cx="1728192" cy="5219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8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电脑编码</a:t>
            </a:r>
          </a:p>
        </p:txBody>
      </p:sp>
      <p:cxnSp>
        <p:nvCxnSpPr>
          <p:cNvPr id="17" name="直接箭头连接符 16"/>
          <p:cNvCxnSpPr/>
          <p:nvPr/>
        </p:nvCxnSpPr>
        <p:spPr>
          <a:xfrm>
            <a:off x="7890048" y="2750830"/>
            <a:ext cx="0" cy="1368152"/>
          </a:xfrm>
          <a:prstGeom prst="straightConnector1">
            <a:avLst/>
          </a:prstGeom>
          <a:ln w="57150">
            <a:solidFill>
              <a:srgbClr val="FF6600"/>
            </a:solidFill>
            <a:tailEnd type="triangle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" name="文本框 18"/>
          <p:cNvSpPr txBox="1"/>
          <p:nvPr/>
        </p:nvSpPr>
        <p:spPr>
          <a:xfrm>
            <a:off x="7940884" y="3131829"/>
            <a:ext cx="961788" cy="5219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8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存储</a:t>
            </a:r>
          </a:p>
        </p:txBody>
      </p:sp>
      <p:sp>
        <p:nvSpPr>
          <p:cNvPr id="20" name="圆角矩形标注 19">
            <a:hlinkClick r:id="rId3" action="ppaction://hlinkfile" tooltip="ASCII码表"/>
          </p:cNvPr>
          <p:cNvSpPr/>
          <p:nvPr/>
        </p:nvSpPr>
        <p:spPr>
          <a:xfrm>
            <a:off x="4566829" y="2945448"/>
            <a:ext cx="1656184" cy="895981"/>
          </a:xfrm>
          <a:prstGeom prst="wedgeRoundRectCallout">
            <a:avLst>
              <a:gd name="adj1" fmla="val 35215"/>
              <a:gd name="adj2" fmla="val -123055"/>
              <a:gd name="adj3" fmla="val 16667"/>
            </a:avLst>
          </a:prstGeom>
          <a:gradFill>
            <a:gsLst>
              <a:gs pos="0">
                <a:srgbClr val="14CD68"/>
              </a:gs>
              <a:gs pos="100000">
                <a:srgbClr val="035C7D"/>
              </a:gs>
            </a:gsLst>
            <a:lin ang="5400000" scaled="0"/>
          </a:gra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2800" u="sng" dirty="0">
                <a:latin typeface="微软雅黑" panose="020B0503020204020204" pitchFamily="34" charset="-122"/>
                <a:ea typeface="微软雅黑" panose="020B0503020204020204" pitchFamily="34" charset="-122"/>
              </a:rPr>
              <a:t>ASCII</a:t>
            </a:r>
            <a:r>
              <a:rPr lang="zh-CN" altLang="en-US" sz="2800" u="sng" dirty="0">
                <a:latin typeface="微软雅黑" panose="020B0503020204020204" pitchFamily="34" charset="-122"/>
                <a:ea typeface="微软雅黑" panose="020B0503020204020204" pitchFamily="34" charset="-122"/>
              </a:rPr>
              <a:t>码</a:t>
            </a:r>
          </a:p>
        </p:txBody>
      </p:sp>
      <p:pic>
        <p:nvPicPr>
          <p:cNvPr id="2" name="图片 1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282744" y="4145280"/>
            <a:ext cx="3214370" cy="2179320"/>
          </a:xfrm>
          <a:prstGeom prst="rect">
            <a:avLst/>
          </a:prstGeom>
        </p:spPr>
      </p:pic>
      <p:sp>
        <p:nvSpPr>
          <p:cNvPr id="12" name="object 3">
            <a:extLst>
              <a:ext uri="{FF2B5EF4-FFF2-40B4-BE49-F238E27FC236}">
                <a16:creationId xmlns:a16="http://schemas.microsoft.com/office/drawing/2014/main" id="{9079EF21-306E-660E-A9A1-51D54E107A61}"/>
              </a:ext>
            </a:extLst>
          </p:cNvPr>
          <p:cNvSpPr txBox="1"/>
          <p:nvPr/>
        </p:nvSpPr>
        <p:spPr>
          <a:xfrm>
            <a:off x="1981200" y="762000"/>
            <a:ext cx="2259330" cy="350737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lang="zh-CN" altLang="en-US" sz="2200" b="1" spc="-5" dirty="0">
                <a:solidFill>
                  <a:srgbClr val="FFFFFF"/>
                </a:solidFill>
                <a:latin typeface="+mj-ea"/>
                <a:cs typeface="微软雅黑"/>
              </a:rPr>
              <a:t>字符</a:t>
            </a:r>
          </a:p>
        </p:txBody>
      </p:sp>
      <p:sp>
        <p:nvSpPr>
          <p:cNvPr id="3" name="右箭头 2"/>
          <p:cNvSpPr/>
          <p:nvPr/>
        </p:nvSpPr>
        <p:spPr>
          <a:xfrm rot="18916087">
            <a:off x="3595264" y="4216336"/>
            <a:ext cx="1230737" cy="533400"/>
          </a:xfrm>
          <a:prstGeom prst="rightArrow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" name="矩形 3"/>
          <p:cNvSpPr/>
          <p:nvPr/>
        </p:nvSpPr>
        <p:spPr>
          <a:xfrm>
            <a:off x="2151721" y="5228409"/>
            <a:ext cx="2868093" cy="523220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</p:spPr>
        <p:txBody>
          <a:bodyPr wrap="none">
            <a:spAutoFit/>
          </a:bodyPr>
          <a:lstStyle/>
          <a:p>
            <a:r>
              <a:rPr lang="zh-CN" altLang="en-US" sz="2800" b="1" dirty="0">
                <a:ea typeface="微软雅黑" panose="020B0503020204020204" pitchFamily="34" charset="-122"/>
              </a:rPr>
              <a:t>书本</a:t>
            </a:r>
            <a:r>
              <a:rPr lang="en-US" altLang="zh-CN" sz="2800" b="1" dirty="0">
                <a:ea typeface="微软雅黑" panose="020B0503020204020204" pitchFamily="34" charset="-122"/>
              </a:rPr>
              <a:t>P017 </a:t>
            </a:r>
            <a:r>
              <a:rPr lang="zh-CN" altLang="en-US" sz="2800" b="1" dirty="0">
                <a:ea typeface="微软雅黑" panose="020B0503020204020204" pitchFamily="34" charset="-122"/>
              </a:rPr>
              <a:t>表</a:t>
            </a:r>
            <a:r>
              <a:rPr lang="en-US" altLang="zh-CN" sz="2800" b="1" dirty="0">
                <a:ea typeface="微软雅黑" panose="020B0503020204020204" pitchFamily="34" charset="-122"/>
              </a:rPr>
              <a:t>2-2</a:t>
            </a:r>
            <a:endParaRPr lang="zh-CN" altLang="en-US" sz="2800" b="1" dirty="0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226098186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8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1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1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 animBg="1"/>
      <p:bldP spid="15" grpId="0"/>
      <p:bldP spid="19" grpId="0"/>
      <p:bldP spid="20" grpId="0" bldLvl="0" animBg="1"/>
      <p:bldP spid="3" grpId="0" animBg="1"/>
      <p:bldP spid="4" grpId="0" animBg="1"/>
    </p:bld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4818" name="Picture 2" descr="ASCII 码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47800" y="1295400"/>
            <a:ext cx="9076265" cy="5105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object 3">
            <a:extLst>
              <a:ext uri="{FF2B5EF4-FFF2-40B4-BE49-F238E27FC236}">
                <a16:creationId xmlns:a16="http://schemas.microsoft.com/office/drawing/2014/main" id="{9079EF21-306E-660E-A9A1-51D54E107A61}"/>
              </a:ext>
            </a:extLst>
          </p:cNvPr>
          <p:cNvSpPr txBox="1"/>
          <p:nvPr/>
        </p:nvSpPr>
        <p:spPr>
          <a:xfrm>
            <a:off x="1981200" y="762000"/>
            <a:ext cx="2259330" cy="350737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lang="en-US" altLang="zh-CN" sz="2200" b="1" spc="-5" dirty="0">
                <a:solidFill>
                  <a:srgbClr val="FFFFFF"/>
                </a:solidFill>
                <a:latin typeface="+mj-ea"/>
                <a:cs typeface="微软雅黑"/>
              </a:rPr>
              <a:t>ASCII</a:t>
            </a:r>
            <a:r>
              <a:rPr lang="zh-CN" altLang="en-US" sz="2200" b="1" spc="-5" dirty="0">
                <a:solidFill>
                  <a:srgbClr val="FFFFFF"/>
                </a:solidFill>
                <a:latin typeface="+mj-ea"/>
                <a:cs typeface="微软雅黑"/>
              </a:rPr>
              <a:t>码表</a:t>
            </a:r>
          </a:p>
        </p:txBody>
      </p:sp>
      <p:sp>
        <p:nvSpPr>
          <p:cNvPr id="2" name="矩形 1"/>
          <p:cNvSpPr/>
          <p:nvPr/>
        </p:nvSpPr>
        <p:spPr>
          <a:xfrm>
            <a:off x="5410200" y="668171"/>
            <a:ext cx="3262432" cy="461665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</p:spPr>
        <p:txBody>
          <a:bodyPr wrap="none">
            <a:spAutoFit/>
          </a:bodyPr>
          <a:lstStyle/>
          <a:p>
            <a:r>
              <a:rPr lang="zh-CN" altLang="en-US" sz="24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你有发现什么规律吗？</a:t>
            </a:r>
            <a:endParaRPr lang="zh-CN" altLang="en-US" sz="2400" dirty="0"/>
          </a:p>
        </p:txBody>
      </p:sp>
    </p:spTree>
    <p:extLst>
      <p:ext uri="{BB962C8B-B14F-4D97-AF65-F5344CB8AC3E}">
        <p14:creationId xmlns:p14="http://schemas.microsoft.com/office/powerpoint/2010/main" val="3497644624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object 3">
            <a:extLst>
              <a:ext uri="{FF2B5EF4-FFF2-40B4-BE49-F238E27FC236}">
                <a16:creationId xmlns:a16="http://schemas.microsoft.com/office/drawing/2014/main" id="{9079EF21-306E-660E-A9A1-51D54E107A61}"/>
              </a:ext>
            </a:extLst>
          </p:cNvPr>
          <p:cNvSpPr txBox="1"/>
          <p:nvPr/>
        </p:nvSpPr>
        <p:spPr>
          <a:xfrm>
            <a:off x="1981200" y="762000"/>
            <a:ext cx="2259330" cy="350737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lang="zh-CN" altLang="en-US" sz="2200" b="1" spc="-5" dirty="0">
                <a:solidFill>
                  <a:srgbClr val="FFFFFF"/>
                </a:solidFill>
                <a:latin typeface="+mj-ea"/>
                <a:cs typeface="微软雅黑"/>
              </a:rPr>
              <a:t>字符</a:t>
            </a:r>
          </a:p>
        </p:txBody>
      </p:sp>
      <p:sp>
        <p:nvSpPr>
          <p:cNvPr id="3" name="矩形 2"/>
          <p:cNvSpPr/>
          <p:nvPr/>
        </p:nvSpPr>
        <p:spPr>
          <a:xfrm>
            <a:off x="1371600" y="1828800"/>
            <a:ext cx="9296400" cy="3539430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pPr>
              <a:lnSpc>
                <a:spcPct val="200000"/>
              </a:lnSpc>
            </a:pPr>
            <a:r>
              <a:rPr lang="en-US" altLang="zh-CN" sz="2800" b="1" dirty="0">
                <a:ea typeface="微软雅黑" panose="020B0503020204020204" pitchFamily="34" charset="-122"/>
              </a:rPr>
              <a:t>ASCII</a:t>
            </a:r>
            <a:r>
              <a:rPr lang="zh-CN" altLang="en-US" sz="2800" b="1" dirty="0">
                <a:ea typeface="微软雅黑" panose="020B0503020204020204" pitchFamily="34" charset="-122"/>
              </a:rPr>
              <a:t>码表的重要规律</a:t>
            </a:r>
            <a:r>
              <a:rPr lang="zh-CN" altLang="en-US" sz="2800" dirty="0">
                <a:ea typeface="微软雅黑" panose="020B0503020204020204" pitchFamily="34" charset="-122"/>
              </a:rPr>
              <a:t>：</a:t>
            </a:r>
          </a:p>
          <a:p>
            <a:pPr indent="-342900">
              <a:lnSpc>
                <a:spcPct val="200000"/>
              </a:lnSpc>
              <a:buClr>
                <a:srgbClr val="000000"/>
              </a:buClr>
              <a:buFont typeface="微软雅黑" panose="020B0503020204020204" pitchFamily="34" charset="-122"/>
              <a:buAutoNum type="arabicPeriod"/>
            </a:pPr>
            <a:r>
              <a:rPr lang="zh-CN" altLang="en-US" sz="2800" dirty="0">
                <a:ea typeface="微软雅黑" panose="020B0503020204020204" pitchFamily="34" charset="-122"/>
              </a:rPr>
              <a:t>连续性：</a:t>
            </a:r>
            <a:r>
              <a:rPr lang="en-US" altLang="zh-CN" sz="2800" dirty="0">
                <a:solidFill>
                  <a:srgbClr val="C00000"/>
                </a:solidFill>
                <a:ea typeface="微软雅黑" panose="020B0503020204020204" pitchFamily="34" charset="-122"/>
              </a:rPr>
              <a:t>'B'</a:t>
            </a:r>
            <a:r>
              <a:rPr lang="zh-CN" altLang="en-US" sz="2800" dirty="0">
                <a:ea typeface="微软雅黑" panose="020B0503020204020204" pitchFamily="34" charset="-122"/>
              </a:rPr>
              <a:t> 一定在 </a:t>
            </a:r>
            <a:r>
              <a:rPr lang="en-US" altLang="zh-CN" sz="2800" dirty="0">
                <a:solidFill>
                  <a:srgbClr val="C00000"/>
                </a:solidFill>
                <a:ea typeface="微软雅黑" panose="020B0503020204020204" pitchFamily="34" charset="-122"/>
              </a:rPr>
              <a:t>'A'</a:t>
            </a:r>
            <a:r>
              <a:rPr lang="zh-CN" altLang="en-US" sz="2800" dirty="0">
                <a:ea typeface="微软雅黑" panose="020B0503020204020204" pitchFamily="34" charset="-122"/>
              </a:rPr>
              <a:t> 后面，数值大 </a:t>
            </a:r>
            <a:r>
              <a:rPr lang="en-US" altLang="zh-CN" sz="2800" dirty="0">
                <a:ea typeface="微软雅黑" panose="020B0503020204020204" pitchFamily="34" charset="-122"/>
              </a:rPr>
              <a:t>1</a:t>
            </a:r>
            <a:endParaRPr lang="zh-CN" altLang="en-US" sz="2800" dirty="0">
              <a:ea typeface="微软雅黑" panose="020B0503020204020204" pitchFamily="34" charset="-122"/>
            </a:endParaRPr>
          </a:p>
          <a:p>
            <a:pPr indent="-342900">
              <a:lnSpc>
                <a:spcPct val="200000"/>
              </a:lnSpc>
              <a:buClr>
                <a:srgbClr val="000000"/>
              </a:buClr>
              <a:buFont typeface="微软雅黑" panose="020B0503020204020204" pitchFamily="34" charset="-122"/>
              <a:buAutoNum type="arabicPeriod"/>
            </a:pPr>
            <a:r>
              <a:rPr lang="zh-CN" altLang="en-US" sz="2800" dirty="0">
                <a:ea typeface="微软雅黑" panose="020B0503020204020204" pitchFamily="34" charset="-122"/>
              </a:rPr>
              <a:t>大小关系：小写字母的数值 大于 大写字母（</a:t>
            </a:r>
            <a:r>
              <a:rPr lang="en-US" altLang="zh-CN" sz="2800" dirty="0">
                <a:ea typeface="微软雅黑" panose="020B0503020204020204" pitchFamily="34" charset="-122"/>
              </a:rPr>
              <a:t>97 &gt; 65</a:t>
            </a:r>
            <a:r>
              <a:rPr lang="zh-CN" altLang="en-US" sz="2800" dirty="0">
                <a:ea typeface="微软雅黑" panose="020B0503020204020204" pitchFamily="34" charset="-122"/>
              </a:rPr>
              <a:t>）</a:t>
            </a:r>
          </a:p>
          <a:p>
            <a:pPr indent="-342900">
              <a:lnSpc>
                <a:spcPct val="200000"/>
              </a:lnSpc>
              <a:buClr>
                <a:srgbClr val="000000"/>
              </a:buClr>
              <a:buFont typeface="微软雅黑" panose="020B0503020204020204" pitchFamily="34" charset="-122"/>
              <a:buAutoNum type="arabicPeriod"/>
            </a:pPr>
            <a:r>
              <a:rPr lang="zh-CN" altLang="en-US" sz="2800" dirty="0">
                <a:ea typeface="微软雅黑" panose="020B0503020204020204" pitchFamily="34" charset="-122"/>
              </a:rPr>
              <a:t>差值：大小写字母之间相差 </a:t>
            </a:r>
            <a:r>
              <a:rPr lang="en-US" altLang="zh-CN" sz="2800" dirty="0">
                <a:ea typeface="微软雅黑" panose="020B0503020204020204" pitchFamily="34" charset="-122"/>
              </a:rPr>
              <a:t>32</a:t>
            </a:r>
            <a:r>
              <a:rPr lang="zh-CN" altLang="en-US" sz="2800" dirty="0">
                <a:ea typeface="微软雅黑" panose="020B0503020204020204" pitchFamily="34" charset="-122"/>
              </a:rPr>
              <a:t> </a:t>
            </a:r>
            <a:r>
              <a:rPr lang="en-US" altLang="zh-CN" sz="2800" dirty="0">
                <a:ea typeface="微软雅黑" panose="020B0503020204020204" pitchFamily="34" charset="-122"/>
              </a:rPr>
              <a:t>(</a:t>
            </a:r>
            <a:r>
              <a:rPr lang="en-US" altLang="zh-CN" sz="2800" dirty="0">
                <a:solidFill>
                  <a:srgbClr val="C00000"/>
                </a:solidFill>
                <a:ea typeface="微软雅黑" panose="020B0503020204020204" pitchFamily="34" charset="-122"/>
              </a:rPr>
              <a:t>'a' - 'A' = 32</a:t>
            </a:r>
            <a:r>
              <a:rPr lang="en-US" altLang="zh-CN" sz="2800" dirty="0">
                <a:ea typeface="微软雅黑" panose="020B0503020204020204" pitchFamily="34" charset="-122"/>
              </a:rPr>
              <a:t>)</a:t>
            </a:r>
            <a:endParaRPr lang="zh-CN" altLang="en-US" sz="2800" dirty="0">
              <a:effectLst/>
              <a:ea typeface="微软雅黑" panose="020B0503020204020204" pitchFamily="34" charset="-122"/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91984636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826" name="table 82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454406151"/>
              </p:ext>
            </p:extLst>
          </p:nvPr>
        </p:nvGraphicFramePr>
        <p:xfrm>
          <a:off x="1819860" y="1846702"/>
          <a:ext cx="2948938" cy="2633980"/>
        </p:xfrm>
        <a:graphic>
          <a:graphicData uri="http://schemas.openxmlformats.org/drawingml/2006/table">
            <a:tbl>
              <a:tblPr/>
              <a:tblGrid>
                <a:gridCol w="1474469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474469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381000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3000"/>
                        </a:lnSpc>
                      </a:pPr>
                      <a:endParaRPr lang="en-US" altLang="en-US" sz="500" dirty="0"/>
                    </a:p>
                    <a:p>
                      <a:pPr marL="590550" algn="l" rtl="0" eaLnBrk="0">
                        <a:lnSpc>
                          <a:spcPct val="91000"/>
                        </a:lnSpc>
                        <a:spcBef>
                          <a:spcPts val="0"/>
                        </a:spcBef>
                      </a:pPr>
                      <a:r>
                        <a:rPr sz="1400" b="1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字符</a:t>
                      </a:r>
                      <a:endParaRPr lang="en-US" altLang="en-US" sz="1400" dirty="0"/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70AD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0AD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F1E9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15000"/>
                        </a:lnSpc>
                      </a:pPr>
                      <a:endParaRPr lang="en-US" altLang="en-US" sz="500" dirty="0"/>
                    </a:p>
                    <a:p>
                      <a:pPr marL="493395" algn="l" rtl="0" eaLnBrk="0">
                        <a:lnSpc>
                          <a:spcPct val="87000"/>
                        </a:lnSpc>
                        <a:spcBef>
                          <a:spcPts val="5"/>
                        </a:spcBef>
                      </a:pPr>
                      <a:r>
                        <a:rPr sz="1400" b="1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Calibri" panose="020F0502020204030204"/>
                          <a:ea typeface="Calibri" panose="020F0502020204030204"/>
                          <a:cs typeface="Calibri" panose="020F0502020204030204"/>
                        </a:rPr>
                        <a:t>ASCII</a:t>
                      </a:r>
                      <a:r>
                        <a:rPr sz="1400" b="1" kern="0" spc="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码</a:t>
                      </a:r>
                      <a:endParaRPr lang="en-US" altLang="en-US" sz="1400" dirty="0"/>
                    </a:p>
                  </a:txBody>
                  <a:tcPr marL="0" marR="0" marT="0" marB="0">
                    <a:lnL w="12700" cap="flat" cmpd="sng" algn="ctr">
                      <a:solidFill>
                        <a:srgbClr val="70AD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0AD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F1E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74015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9000"/>
                        </a:lnSpc>
                      </a:pPr>
                      <a:endParaRPr lang="en-US" altLang="en-US" sz="500" dirty="0"/>
                    </a:p>
                    <a:p>
                      <a:pPr marL="668655" algn="l" rtl="0" eaLnBrk="0">
                        <a:lnSpc>
                          <a:spcPct val="77000"/>
                        </a:lnSpc>
                      </a:pPr>
                      <a:r>
                        <a:rPr sz="1200" b="1" kern="0" spc="-3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Calibri" panose="020F0502020204030204"/>
                          <a:ea typeface="Calibri" panose="020F0502020204030204"/>
                          <a:cs typeface="Calibri" panose="020F0502020204030204"/>
                        </a:rPr>
                        <a:t>‘0’</a:t>
                      </a:r>
                      <a:endParaRPr lang="en-US" altLang="en-US" sz="1200" dirty="0"/>
                    </a:p>
                  </a:txBody>
                  <a:tcPr marL="0" marR="0" marT="0" marB="0">
                    <a:lnL w="12700" cap="flat" cmpd="sng" algn="ctr">
                      <a:solidFill>
                        <a:srgbClr val="70AD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70AD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70AD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0AD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5E3CF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16000"/>
                        </a:lnSpc>
                      </a:pPr>
                      <a:endParaRPr lang="en-US" altLang="en-US" sz="500" dirty="0"/>
                    </a:p>
                    <a:p>
                      <a:pPr marL="657860" algn="l" rtl="0" eaLnBrk="0">
                        <a:lnSpc>
                          <a:spcPct val="74000"/>
                        </a:lnSpc>
                        <a:spcBef>
                          <a:spcPts val="0"/>
                        </a:spcBef>
                      </a:pPr>
                      <a:r>
                        <a:rPr sz="1200" b="1" kern="0" spc="-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Calibri" panose="020F0502020204030204"/>
                          <a:ea typeface="Calibri" panose="020F0502020204030204"/>
                          <a:cs typeface="Calibri" panose="020F0502020204030204"/>
                        </a:rPr>
                        <a:t>48</a:t>
                      </a:r>
                      <a:endParaRPr lang="en-US" altLang="en-US" sz="1200" dirty="0"/>
                    </a:p>
                  </a:txBody>
                  <a:tcPr marL="0" marR="0" marT="0" marB="0">
                    <a:lnL w="12700" cap="flat" cmpd="sng" algn="ctr">
                      <a:solidFill>
                        <a:srgbClr val="70AD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70AD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70AD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0AD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5E3C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74015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8000"/>
                        </a:lnSpc>
                      </a:pPr>
                      <a:endParaRPr lang="en-US" altLang="en-US" sz="500" dirty="0"/>
                    </a:p>
                    <a:p>
                      <a:pPr marL="668655" algn="l" rtl="0" eaLnBrk="0">
                        <a:lnSpc>
                          <a:spcPct val="78000"/>
                        </a:lnSpc>
                        <a:spcBef>
                          <a:spcPts val="5"/>
                        </a:spcBef>
                      </a:pPr>
                      <a:r>
                        <a:rPr sz="1200" b="1" kern="0" spc="-3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Calibri" panose="020F0502020204030204"/>
                          <a:ea typeface="Calibri" panose="020F0502020204030204"/>
                          <a:cs typeface="Calibri" panose="020F0502020204030204"/>
                        </a:rPr>
                        <a:t>‘1’</a:t>
                      </a:r>
                      <a:endParaRPr lang="en-US" altLang="en-US" sz="1200" dirty="0"/>
                    </a:p>
                  </a:txBody>
                  <a:tcPr marL="0" marR="0" marT="0" marB="0">
                    <a:lnL w="12700" cap="flat" cmpd="sng" algn="ctr">
                      <a:solidFill>
                        <a:srgbClr val="70AD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70AD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70AD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0AD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F1E9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18000"/>
                        </a:lnSpc>
                      </a:pPr>
                      <a:endParaRPr lang="en-US" altLang="en-US" sz="500" dirty="0"/>
                    </a:p>
                    <a:p>
                      <a:pPr marL="657860" algn="l" rtl="0" eaLnBrk="0">
                        <a:lnSpc>
                          <a:spcPct val="74000"/>
                        </a:lnSpc>
                        <a:spcBef>
                          <a:spcPts val="0"/>
                        </a:spcBef>
                      </a:pPr>
                      <a:r>
                        <a:rPr sz="1200" b="1" kern="0" spc="-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Calibri" panose="020F0502020204030204"/>
                          <a:ea typeface="Calibri" panose="020F0502020204030204"/>
                          <a:cs typeface="Calibri" panose="020F0502020204030204"/>
                        </a:rPr>
                        <a:t>49</a:t>
                      </a:r>
                      <a:endParaRPr lang="en-US" altLang="en-US" sz="1200" dirty="0"/>
                    </a:p>
                  </a:txBody>
                  <a:tcPr marL="0" marR="0" marT="0" marB="0">
                    <a:lnL w="12700" cap="flat" cmpd="sng" algn="ctr">
                      <a:solidFill>
                        <a:srgbClr val="70AD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70AD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70AD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0AD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F1E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74650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6000"/>
                        </a:lnSpc>
                      </a:pPr>
                      <a:endParaRPr lang="en-US" altLang="en-US" sz="500" dirty="0"/>
                    </a:p>
                    <a:p>
                      <a:pPr marL="668655" algn="l" rtl="0" eaLnBrk="0">
                        <a:lnSpc>
                          <a:spcPct val="78000"/>
                        </a:lnSpc>
                        <a:spcBef>
                          <a:spcPts val="5"/>
                        </a:spcBef>
                      </a:pPr>
                      <a:r>
                        <a:rPr sz="1200" b="1" kern="0" spc="-3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Calibri" panose="020F0502020204030204"/>
                          <a:ea typeface="Calibri" panose="020F0502020204030204"/>
                          <a:cs typeface="Calibri" panose="020F0502020204030204"/>
                        </a:rPr>
                        <a:t>‘2’</a:t>
                      </a:r>
                      <a:endParaRPr lang="en-US" altLang="en-US" sz="1200" dirty="0"/>
                    </a:p>
                  </a:txBody>
                  <a:tcPr marL="0" marR="0" marT="0" marB="0">
                    <a:lnL w="12700" cap="flat" cmpd="sng" algn="ctr">
                      <a:solidFill>
                        <a:srgbClr val="70AD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70AD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70AD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0AD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5E3CF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16000"/>
                        </a:lnSpc>
                      </a:pPr>
                      <a:endParaRPr lang="en-US" altLang="en-US" sz="500" dirty="0"/>
                    </a:p>
                    <a:p>
                      <a:pPr marL="662305" algn="l" rtl="0" eaLnBrk="0">
                        <a:lnSpc>
                          <a:spcPct val="74000"/>
                        </a:lnSpc>
                        <a:spcBef>
                          <a:spcPts val="0"/>
                        </a:spcBef>
                      </a:pPr>
                      <a:r>
                        <a:rPr sz="1200" b="1" kern="0" spc="-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Calibri" panose="020F0502020204030204"/>
                          <a:ea typeface="Calibri" panose="020F0502020204030204"/>
                          <a:cs typeface="Calibri" panose="020F0502020204030204"/>
                        </a:rPr>
                        <a:t>50</a:t>
                      </a:r>
                      <a:endParaRPr lang="en-US" altLang="en-US" sz="1200" dirty="0"/>
                    </a:p>
                  </a:txBody>
                  <a:tcPr marL="0" marR="0" marT="0" marB="0">
                    <a:lnL w="12700" cap="flat" cmpd="sng" algn="ctr">
                      <a:solidFill>
                        <a:srgbClr val="70AD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70AD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70AD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0AD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5E3C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74650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10000"/>
                        </a:lnSpc>
                      </a:pPr>
                      <a:endParaRPr lang="en-US" altLang="en-US" sz="500" dirty="0"/>
                    </a:p>
                    <a:p>
                      <a:pPr marL="668655" algn="l" rtl="0" eaLnBrk="0">
                        <a:lnSpc>
                          <a:spcPct val="77000"/>
                        </a:lnSpc>
                        <a:spcBef>
                          <a:spcPts val="0"/>
                        </a:spcBef>
                      </a:pPr>
                      <a:r>
                        <a:rPr sz="1200" b="1" kern="0" spc="-3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Calibri" panose="020F0502020204030204"/>
                          <a:ea typeface="Calibri" panose="020F0502020204030204"/>
                          <a:cs typeface="Calibri" panose="020F0502020204030204"/>
                        </a:rPr>
                        <a:t>‘3’</a:t>
                      </a:r>
                      <a:endParaRPr lang="en-US" altLang="en-US" sz="1200" dirty="0"/>
                    </a:p>
                  </a:txBody>
                  <a:tcPr marL="0" marR="0" marT="0" marB="0">
                    <a:lnL w="12700" cap="flat" cmpd="sng" algn="ctr">
                      <a:solidFill>
                        <a:srgbClr val="70AD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70AD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70AD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0AD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F1E9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19000"/>
                        </a:lnSpc>
                      </a:pPr>
                      <a:endParaRPr lang="en-US" altLang="en-US" sz="500" dirty="0"/>
                    </a:p>
                    <a:p>
                      <a:pPr marL="662305" algn="l" rtl="0" eaLnBrk="0">
                        <a:lnSpc>
                          <a:spcPct val="73000"/>
                        </a:lnSpc>
                        <a:spcBef>
                          <a:spcPts val="5"/>
                        </a:spcBef>
                      </a:pPr>
                      <a:r>
                        <a:rPr sz="1200" b="1" kern="0" spc="-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Calibri" panose="020F0502020204030204"/>
                          <a:ea typeface="Calibri" panose="020F0502020204030204"/>
                          <a:cs typeface="Calibri" panose="020F0502020204030204"/>
                        </a:rPr>
                        <a:t>51</a:t>
                      </a:r>
                      <a:endParaRPr lang="en-US" altLang="en-US" sz="1200" dirty="0"/>
                    </a:p>
                  </a:txBody>
                  <a:tcPr marL="0" marR="0" marT="0" marB="0">
                    <a:lnL w="12700" cap="flat" cmpd="sng" algn="ctr">
                      <a:solidFill>
                        <a:srgbClr val="70AD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70AD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70AD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0AD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F1E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74650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9000"/>
                        </a:lnSpc>
                      </a:pPr>
                      <a:endParaRPr lang="en-US" altLang="en-US" sz="1000" dirty="0"/>
                    </a:p>
                    <a:p>
                      <a:pPr algn="l" rtl="0" eaLnBrk="0">
                        <a:lnSpc>
                          <a:spcPct val="10000"/>
                        </a:lnSpc>
                      </a:pPr>
                      <a:endParaRPr lang="en-US" altLang="en-US" sz="100" dirty="0"/>
                    </a:p>
                    <a:p>
                      <a:pPr marL="695325" algn="l" rtl="0" eaLnBrk="0">
                        <a:lnSpc>
                          <a:spcPts val="455"/>
                        </a:lnSpc>
                      </a:pPr>
                      <a:r>
                        <a:rPr sz="1200" b="1" kern="0" spc="-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Calibri" panose="020F0502020204030204"/>
                          <a:ea typeface="Calibri" panose="020F0502020204030204"/>
                          <a:cs typeface="Calibri" panose="020F0502020204030204"/>
                        </a:rPr>
                        <a:t>…</a:t>
                      </a:r>
                      <a:endParaRPr lang="en-US" altLang="en-US" sz="1200" dirty="0"/>
                    </a:p>
                  </a:txBody>
                  <a:tcPr marL="0" marR="0" marT="0" marB="0">
                    <a:lnL w="12700" cap="flat" cmpd="sng" algn="ctr">
                      <a:solidFill>
                        <a:srgbClr val="70AD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70AD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70AD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0AD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5E3CF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9000"/>
                        </a:lnSpc>
                      </a:pPr>
                      <a:endParaRPr lang="en-US" altLang="en-US" sz="1000" dirty="0"/>
                    </a:p>
                    <a:p>
                      <a:pPr algn="l" rtl="0" eaLnBrk="0">
                        <a:lnSpc>
                          <a:spcPct val="10000"/>
                        </a:lnSpc>
                      </a:pPr>
                      <a:endParaRPr lang="en-US" altLang="en-US" sz="100" dirty="0"/>
                    </a:p>
                    <a:p>
                      <a:pPr marL="688975" algn="l" rtl="0" eaLnBrk="0">
                        <a:lnSpc>
                          <a:spcPts val="455"/>
                        </a:lnSpc>
                      </a:pPr>
                      <a:r>
                        <a:rPr sz="1200" b="1" kern="0" spc="-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Calibri" panose="020F0502020204030204"/>
                          <a:ea typeface="Calibri" panose="020F0502020204030204"/>
                          <a:cs typeface="Calibri" panose="020F0502020204030204"/>
                        </a:rPr>
                        <a:t>…</a:t>
                      </a:r>
                      <a:endParaRPr lang="en-US" altLang="en-US" sz="1200" dirty="0"/>
                    </a:p>
                  </a:txBody>
                  <a:tcPr marL="0" marR="0" marT="0" marB="0">
                    <a:lnL w="12700" cap="flat" cmpd="sng" algn="ctr">
                      <a:solidFill>
                        <a:srgbClr val="70AD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70AD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70AD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0AD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5E3C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81000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8000"/>
                        </a:lnSpc>
                      </a:pPr>
                      <a:endParaRPr lang="en-US" altLang="en-US" sz="500" dirty="0"/>
                    </a:p>
                    <a:p>
                      <a:pPr marL="668655" algn="l" rtl="0" eaLnBrk="0">
                        <a:lnSpc>
                          <a:spcPct val="77000"/>
                        </a:lnSpc>
                        <a:spcBef>
                          <a:spcPts val="5"/>
                        </a:spcBef>
                      </a:pPr>
                      <a:r>
                        <a:rPr sz="1200" b="1" kern="0" spc="-3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Calibri" panose="020F0502020204030204"/>
                          <a:ea typeface="Calibri" panose="020F0502020204030204"/>
                          <a:cs typeface="Calibri" panose="020F0502020204030204"/>
                        </a:rPr>
                        <a:t>‘9’</a:t>
                      </a:r>
                      <a:endParaRPr lang="en-US" altLang="en-US" sz="1200" dirty="0"/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70AD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70AD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F1E9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18000"/>
                        </a:lnSpc>
                      </a:pPr>
                      <a:endParaRPr lang="en-US" altLang="en-US" sz="500" dirty="0"/>
                    </a:p>
                    <a:p>
                      <a:pPr marL="662305" algn="l" rtl="0" eaLnBrk="0">
                        <a:lnSpc>
                          <a:spcPct val="73000"/>
                        </a:lnSpc>
                        <a:spcBef>
                          <a:spcPts val="0"/>
                        </a:spcBef>
                      </a:pPr>
                      <a:r>
                        <a:rPr sz="1200" b="1" kern="0" spc="-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Calibri" panose="020F0502020204030204"/>
                          <a:ea typeface="Calibri" panose="020F0502020204030204"/>
                          <a:cs typeface="Calibri" panose="020F0502020204030204"/>
                        </a:rPr>
                        <a:t>57</a:t>
                      </a:r>
                      <a:endParaRPr lang="en-US" altLang="en-US" sz="1200" dirty="0"/>
                    </a:p>
                  </a:txBody>
                  <a:tcPr marL="0" marR="0" marT="0" marB="0">
                    <a:lnL w="12700" cap="flat" cmpd="sng" algn="ctr">
                      <a:solidFill>
                        <a:srgbClr val="70AD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70AD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F1E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</a:tbl>
          </a:graphicData>
        </a:graphic>
      </p:graphicFrame>
      <p:graphicFrame>
        <p:nvGraphicFramePr>
          <p:cNvPr id="828" name="table 828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556776021"/>
              </p:ext>
            </p:extLst>
          </p:nvPr>
        </p:nvGraphicFramePr>
        <p:xfrm>
          <a:off x="5071745" y="1857192"/>
          <a:ext cx="2939414" cy="2625719"/>
        </p:xfrm>
        <a:graphic>
          <a:graphicData uri="http://schemas.openxmlformats.org/drawingml/2006/table">
            <a:tbl>
              <a:tblPr/>
              <a:tblGrid>
                <a:gridCol w="1469389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47002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379729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2000"/>
                        </a:lnSpc>
                      </a:pPr>
                      <a:endParaRPr lang="en-US" altLang="en-US" sz="500" dirty="0"/>
                    </a:p>
                    <a:p>
                      <a:pPr marL="588645" algn="l" rtl="0" eaLnBrk="0">
                        <a:lnSpc>
                          <a:spcPct val="91000"/>
                        </a:lnSpc>
                        <a:spcBef>
                          <a:spcPts val="0"/>
                        </a:spcBef>
                      </a:pPr>
                      <a:r>
                        <a:rPr sz="1400" b="1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字符</a:t>
                      </a:r>
                      <a:endParaRPr lang="en-US" altLang="en-US" sz="1400" dirty="0"/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B9B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sng" algn="ctr">
                      <a:solidFill>
                        <a:srgbClr val="5B9B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14000"/>
                        </a:lnSpc>
                      </a:pPr>
                      <a:endParaRPr lang="en-US" altLang="en-US" sz="500" dirty="0"/>
                    </a:p>
                    <a:p>
                      <a:pPr marL="492125" algn="l" rtl="0" eaLnBrk="0">
                        <a:lnSpc>
                          <a:spcPct val="87000"/>
                        </a:lnSpc>
                        <a:spcBef>
                          <a:spcPts val="0"/>
                        </a:spcBef>
                      </a:pPr>
                      <a:r>
                        <a:rPr sz="1400" b="1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Calibri" panose="020F0502020204030204"/>
                          <a:ea typeface="Calibri" panose="020F0502020204030204"/>
                          <a:cs typeface="Calibri" panose="020F0502020204030204"/>
                        </a:rPr>
                        <a:t>ASCII</a:t>
                      </a:r>
                      <a:r>
                        <a:rPr sz="1400" b="1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码</a:t>
                      </a:r>
                      <a:endParaRPr lang="en-US" altLang="en-US" sz="1400" dirty="0"/>
                    </a:p>
                  </a:txBody>
                  <a:tcPr marL="0" marR="0" marT="0" marB="0">
                    <a:lnL w="12700" cap="flat" cmpd="sng" algn="ctr">
                      <a:solidFill>
                        <a:srgbClr val="5B9B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sng" algn="ctr">
                      <a:solidFill>
                        <a:srgbClr val="5B9B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72745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8000"/>
                        </a:lnSpc>
                      </a:pPr>
                      <a:endParaRPr lang="en-US" altLang="en-US" sz="500" dirty="0"/>
                    </a:p>
                    <a:p>
                      <a:pPr marL="664845" algn="l" rtl="0" eaLnBrk="0">
                        <a:lnSpc>
                          <a:spcPct val="77000"/>
                        </a:lnSpc>
                        <a:spcBef>
                          <a:spcPts val="0"/>
                        </a:spcBef>
                      </a:pPr>
                      <a:r>
                        <a:rPr sz="1200" kern="0" spc="-3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Calibri" panose="020F0502020204030204"/>
                          <a:ea typeface="Calibri" panose="020F0502020204030204"/>
                          <a:cs typeface="Calibri" panose="020F0502020204030204"/>
                        </a:rPr>
                        <a:t>‘A’</a:t>
                      </a:r>
                      <a:endParaRPr lang="en-US" altLang="en-US" sz="1200" dirty="0"/>
                    </a:p>
                  </a:txBody>
                  <a:tcPr marL="0" marR="0" marT="0" marB="0">
                    <a:lnL w="12700" cap="flat" cmpd="sng" algn="ctr">
                      <a:solidFill>
                        <a:srgbClr val="5B9B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B9B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sng" algn="ctr">
                      <a:solidFill>
                        <a:srgbClr val="5B9B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B9B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EEAF6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15000"/>
                        </a:lnSpc>
                      </a:pPr>
                      <a:endParaRPr lang="en-US" altLang="en-US" sz="500" dirty="0"/>
                    </a:p>
                    <a:p>
                      <a:pPr marL="659765" algn="l" rtl="0" eaLnBrk="0">
                        <a:lnSpc>
                          <a:spcPct val="74000"/>
                        </a:lnSpc>
                        <a:spcBef>
                          <a:spcPts val="5"/>
                        </a:spcBef>
                      </a:pPr>
                      <a:r>
                        <a:rPr sz="1200" b="1" kern="0" spc="-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Calibri" panose="020F0502020204030204"/>
                          <a:ea typeface="Calibri" panose="020F0502020204030204"/>
                          <a:cs typeface="Calibri" panose="020F0502020204030204"/>
                        </a:rPr>
                        <a:t>65</a:t>
                      </a:r>
                      <a:endParaRPr lang="en-US" altLang="en-US" sz="1200" dirty="0"/>
                    </a:p>
                  </a:txBody>
                  <a:tcPr marL="0" marR="0" marT="0" marB="0">
                    <a:lnL w="12700" cap="flat" cmpd="sng" algn="ctr">
                      <a:solidFill>
                        <a:srgbClr val="5B9B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B9B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sng" algn="ctr">
                      <a:solidFill>
                        <a:srgbClr val="5B9B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B9B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EEAF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73379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10000"/>
                        </a:lnSpc>
                      </a:pPr>
                      <a:endParaRPr lang="en-US" altLang="en-US" sz="500" dirty="0"/>
                    </a:p>
                    <a:p>
                      <a:pPr marL="668020" algn="l" rtl="0" eaLnBrk="0">
                        <a:lnSpc>
                          <a:spcPct val="77000"/>
                        </a:lnSpc>
                        <a:spcBef>
                          <a:spcPts val="5"/>
                        </a:spcBef>
                      </a:pPr>
                      <a:r>
                        <a:rPr sz="1200" kern="0" spc="-3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Calibri" panose="020F0502020204030204"/>
                          <a:ea typeface="Calibri" panose="020F0502020204030204"/>
                          <a:cs typeface="Calibri" panose="020F0502020204030204"/>
                        </a:rPr>
                        <a:t>‘B’</a:t>
                      </a:r>
                      <a:endParaRPr lang="en-US" altLang="en-US" sz="1200" dirty="0"/>
                    </a:p>
                  </a:txBody>
                  <a:tcPr marL="0" marR="0" marT="0" marB="0">
                    <a:lnL w="12700" cap="flat" cmpd="sng" algn="ctr">
                      <a:solidFill>
                        <a:srgbClr val="5B9B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B9B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B9B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B9B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17000"/>
                        </a:lnSpc>
                      </a:pPr>
                      <a:endParaRPr lang="en-US" altLang="en-US" sz="500" dirty="0"/>
                    </a:p>
                    <a:p>
                      <a:pPr marL="659765" algn="l" rtl="0" eaLnBrk="0">
                        <a:lnSpc>
                          <a:spcPct val="74000"/>
                        </a:lnSpc>
                        <a:spcBef>
                          <a:spcPts val="5"/>
                        </a:spcBef>
                      </a:pPr>
                      <a:r>
                        <a:rPr sz="1200" b="1" kern="0" spc="-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Calibri" panose="020F0502020204030204"/>
                          <a:ea typeface="Calibri" panose="020F0502020204030204"/>
                          <a:cs typeface="Calibri" panose="020F0502020204030204"/>
                        </a:rPr>
                        <a:t>66</a:t>
                      </a:r>
                      <a:endParaRPr lang="en-US" altLang="en-US" sz="1200" dirty="0"/>
                    </a:p>
                  </a:txBody>
                  <a:tcPr marL="0" marR="0" marT="0" marB="0">
                    <a:lnL w="12700" cap="flat" cmpd="sng" algn="ctr">
                      <a:solidFill>
                        <a:srgbClr val="5B9B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B9B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B9B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B9B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73379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7000"/>
                        </a:lnSpc>
                      </a:pPr>
                      <a:endParaRPr lang="en-US" altLang="en-US" sz="500" dirty="0"/>
                    </a:p>
                    <a:p>
                      <a:pPr marL="669290" algn="l" rtl="0" eaLnBrk="0">
                        <a:lnSpc>
                          <a:spcPct val="77000"/>
                        </a:lnSpc>
                        <a:spcBef>
                          <a:spcPts val="5"/>
                        </a:spcBef>
                      </a:pPr>
                      <a:r>
                        <a:rPr sz="1200" kern="0" spc="-3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Calibri" panose="020F0502020204030204"/>
                          <a:ea typeface="Calibri" panose="020F0502020204030204"/>
                          <a:cs typeface="Calibri" panose="020F0502020204030204"/>
                        </a:rPr>
                        <a:t>‘C’</a:t>
                      </a:r>
                      <a:endParaRPr lang="en-US" altLang="en-US" sz="1200" dirty="0"/>
                    </a:p>
                  </a:txBody>
                  <a:tcPr marL="0" marR="0" marT="0" marB="0">
                    <a:lnL w="12700" cap="flat" cmpd="sng" algn="ctr">
                      <a:solidFill>
                        <a:srgbClr val="5B9B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B9B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B9B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B9B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EEAF6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14000"/>
                        </a:lnSpc>
                      </a:pPr>
                      <a:endParaRPr lang="en-US" altLang="en-US" sz="500" dirty="0"/>
                    </a:p>
                    <a:p>
                      <a:pPr marL="659765" algn="l" rtl="0" eaLnBrk="0">
                        <a:lnSpc>
                          <a:spcPct val="74000"/>
                        </a:lnSpc>
                        <a:spcBef>
                          <a:spcPts val="5"/>
                        </a:spcBef>
                      </a:pPr>
                      <a:r>
                        <a:rPr sz="1200" b="1" kern="0" spc="-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Calibri" panose="020F0502020204030204"/>
                          <a:ea typeface="Calibri" panose="020F0502020204030204"/>
                          <a:cs typeface="Calibri" panose="020F0502020204030204"/>
                        </a:rPr>
                        <a:t>67</a:t>
                      </a:r>
                      <a:endParaRPr lang="en-US" altLang="en-US" sz="1200" dirty="0"/>
                    </a:p>
                  </a:txBody>
                  <a:tcPr marL="0" marR="0" marT="0" marB="0">
                    <a:lnL w="12700" cap="flat" cmpd="sng" algn="ctr">
                      <a:solidFill>
                        <a:srgbClr val="5B9B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B9B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B9B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B9B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EEAF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73379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8000"/>
                        </a:lnSpc>
                      </a:pPr>
                      <a:endParaRPr lang="en-US" altLang="en-US" sz="500" dirty="0"/>
                    </a:p>
                    <a:p>
                      <a:pPr marL="662940" algn="l" rtl="0" eaLnBrk="0">
                        <a:lnSpc>
                          <a:spcPct val="77000"/>
                        </a:lnSpc>
                        <a:spcBef>
                          <a:spcPts val="5"/>
                        </a:spcBef>
                      </a:pPr>
                      <a:r>
                        <a:rPr sz="1200" kern="0" spc="-3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Calibri" panose="020F0502020204030204"/>
                          <a:ea typeface="Calibri" panose="020F0502020204030204"/>
                          <a:cs typeface="Calibri" panose="020F0502020204030204"/>
                        </a:rPr>
                        <a:t>‘D’</a:t>
                      </a:r>
                      <a:endParaRPr lang="en-US" altLang="en-US" sz="1200" dirty="0"/>
                    </a:p>
                  </a:txBody>
                  <a:tcPr marL="0" marR="0" marT="0" marB="0">
                    <a:lnL w="12700" cap="flat" cmpd="sng" algn="ctr">
                      <a:solidFill>
                        <a:srgbClr val="5B9B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B9B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B9B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B9B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15000"/>
                        </a:lnSpc>
                      </a:pPr>
                      <a:endParaRPr lang="en-US" altLang="en-US" sz="500" dirty="0"/>
                    </a:p>
                    <a:p>
                      <a:pPr marL="659765" algn="l" rtl="0" eaLnBrk="0">
                        <a:lnSpc>
                          <a:spcPct val="74000"/>
                        </a:lnSpc>
                        <a:spcBef>
                          <a:spcPts val="5"/>
                        </a:spcBef>
                      </a:pPr>
                      <a:r>
                        <a:rPr sz="1200" b="1" kern="0" spc="-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Calibri" panose="020F0502020204030204"/>
                          <a:ea typeface="Calibri" panose="020F0502020204030204"/>
                          <a:cs typeface="Calibri" panose="020F0502020204030204"/>
                        </a:rPr>
                        <a:t>68</a:t>
                      </a:r>
                      <a:endParaRPr lang="en-US" altLang="en-US" sz="1200" dirty="0"/>
                    </a:p>
                  </a:txBody>
                  <a:tcPr marL="0" marR="0" marT="0" marB="0">
                    <a:lnL w="12700" cap="flat" cmpd="sng" algn="ctr">
                      <a:solidFill>
                        <a:srgbClr val="5B9B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B9B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B9B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B9B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73379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12000"/>
                        </a:lnSpc>
                      </a:pPr>
                      <a:endParaRPr lang="en-US" altLang="en-US" sz="1000" dirty="0"/>
                    </a:p>
                    <a:p>
                      <a:pPr algn="l" rtl="0" eaLnBrk="0">
                        <a:lnSpc>
                          <a:spcPct val="6000"/>
                        </a:lnSpc>
                      </a:pPr>
                      <a:endParaRPr lang="en-US" altLang="en-US" sz="100" dirty="0"/>
                    </a:p>
                    <a:p>
                      <a:pPr marL="695960" algn="l" rtl="0" eaLnBrk="0">
                        <a:lnSpc>
                          <a:spcPts val="415"/>
                        </a:lnSpc>
                      </a:pPr>
                      <a:r>
                        <a:rPr sz="1200" kern="0" spc="-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Calibri" panose="020F0502020204030204"/>
                          <a:ea typeface="Calibri" panose="020F0502020204030204"/>
                          <a:cs typeface="Calibri" panose="020F0502020204030204"/>
                        </a:rPr>
                        <a:t>…</a:t>
                      </a:r>
                      <a:endParaRPr lang="en-US" altLang="en-US" sz="1200" dirty="0"/>
                    </a:p>
                  </a:txBody>
                  <a:tcPr marL="0" marR="0" marT="0" marB="0">
                    <a:lnL w="12700" cap="flat" cmpd="sng" algn="ctr">
                      <a:solidFill>
                        <a:srgbClr val="5B9B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B9B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B9B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B9B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EEAF6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12000"/>
                        </a:lnSpc>
                      </a:pPr>
                      <a:endParaRPr lang="en-US" altLang="en-US" sz="1000" dirty="0"/>
                    </a:p>
                    <a:p>
                      <a:pPr algn="l" rtl="0" eaLnBrk="0">
                        <a:lnSpc>
                          <a:spcPct val="6000"/>
                        </a:lnSpc>
                      </a:pPr>
                      <a:endParaRPr lang="en-US" altLang="en-US" sz="100" dirty="0"/>
                    </a:p>
                    <a:p>
                      <a:pPr marL="690245" algn="l" rtl="0" eaLnBrk="0">
                        <a:lnSpc>
                          <a:spcPts val="415"/>
                        </a:lnSpc>
                      </a:pPr>
                      <a:r>
                        <a:rPr sz="1200" kern="0" spc="-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Calibri" panose="020F0502020204030204"/>
                          <a:ea typeface="Calibri" panose="020F0502020204030204"/>
                          <a:cs typeface="Calibri" panose="020F0502020204030204"/>
                        </a:rPr>
                        <a:t>…</a:t>
                      </a:r>
                      <a:endParaRPr lang="en-US" altLang="en-US" sz="1200" dirty="0"/>
                    </a:p>
                  </a:txBody>
                  <a:tcPr marL="0" marR="0" marT="0" marB="0">
                    <a:lnL w="12700" cap="flat" cmpd="sng" algn="ctr">
                      <a:solidFill>
                        <a:srgbClr val="5B9B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B9B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B9B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B9B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EEAF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79729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7000"/>
                        </a:lnSpc>
                      </a:pPr>
                      <a:endParaRPr lang="en-US" altLang="en-US" sz="500" dirty="0"/>
                    </a:p>
                    <a:p>
                      <a:pPr marL="673735" algn="l" rtl="0" eaLnBrk="0">
                        <a:lnSpc>
                          <a:spcPct val="77000"/>
                        </a:lnSpc>
                        <a:spcBef>
                          <a:spcPts val="0"/>
                        </a:spcBef>
                      </a:pPr>
                      <a:r>
                        <a:rPr sz="1200" kern="0" spc="-3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Calibri" panose="020F0502020204030204"/>
                          <a:ea typeface="Calibri" panose="020F0502020204030204"/>
                          <a:cs typeface="Calibri" panose="020F0502020204030204"/>
                        </a:rPr>
                        <a:t>‘Z’</a:t>
                      </a:r>
                      <a:endParaRPr lang="en-US" altLang="en-US" sz="1200" dirty="0"/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B9B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B9B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14000"/>
                        </a:lnSpc>
                      </a:pPr>
                      <a:endParaRPr lang="en-US" altLang="en-US" sz="500" dirty="0"/>
                    </a:p>
                    <a:p>
                      <a:pPr marL="658495" algn="l" rtl="0" eaLnBrk="0">
                        <a:lnSpc>
                          <a:spcPct val="74000"/>
                        </a:lnSpc>
                        <a:spcBef>
                          <a:spcPts val="0"/>
                        </a:spcBef>
                      </a:pPr>
                      <a:r>
                        <a:rPr sz="1200" b="1" kern="0" spc="-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Calibri" panose="020F0502020204030204"/>
                          <a:ea typeface="Calibri" panose="020F0502020204030204"/>
                          <a:cs typeface="Calibri" panose="020F0502020204030204"/>
                        </a:rPr>
                        <a:t>90</a:t>
                      </a:r>
                      <a:endParaRPr lang="en-US" altLang="en-US" sz="1200" dirty="0"/>
                    </a:p>
                  </a:txBody>
                  <a:tcPr marL="0" marR="0" marT="0" marB="0">
                    <a:lnL w="12700" cap="flat" cmpd="sng" algn="ctr">
                      <a:solidFill>
                        <a:srgbClr val="5B9B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B9B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</a:tbl>
          </a:graphicData>
        </a:graphic>
      </p:graphicFrame>
      <p:graphicFrame>
        <p:nvGraphicFramePr>
          <p:cNvPr id="830" name="table 83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164683627"/>
              </p:ext>
            </p:extLst>
          </p:nvPr>
        </p:nvGraphicFramePr>
        <p:xfrm>
          <a:off x="8272145" y="1857212"/>
          <a:ext cx="2929255" cy="2616829"/>
        </p:xfrm>
        <a:graphic>
          <a:graphicData uri="http://schemas.openxmlformats.org/drawingml/2006/table">
            <a:tbl>
              <a:tblPr/>
              <a:tblGrid>
                <a:gridCol w="146431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46494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393064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1000"/>
                        </a:lnSpc>
                      </a:pPr>
                      <a:endParaRPr lang="en-US" altLang="en-US" sz="500" dirty="0"/>
                    </a:p>
                    <a:p>
                      <a:pPr marL="586105" algn="l" rtl="0" eaLnBrk="0">
                        <a:lnSpc>
                          <a:spcPct val="91000"/>
                        </a:lnSpc>
                        <a:spcBef>
                          <a:spcPts val="0"/>
                        </a:spcBef>
                      </a:pPr>
                      <a:r>
                        <a:rPr sz="1400" b="1" kern="0" spc="-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字符</a:t>
                      </a:r>
                      <a:endParaRPr lang="en-US" altLang="en-US" sz="1400" dirty="0"/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C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C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4E7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13000"/>
                        </a:lnSpc>
                      </a:pPr>
                      <a:endParaRPr lang="en-US" altLang="en-US" sz="500" dirty="0"/>
                    </a:p>
                    <a:p>
                      <a:pPr marL="490855" algn="l" rtl="0" eaLnBrk="0">
                        <a:lnSpc>
                          <a:spcPct val="87000"/>
                        </a:lnSpc>
                        <a:spcBef>
                          <a:spcPts val="0"/>
                        </a:spcBef>
                      </a:pPr>
                      <a:r>
                        <a:rPr sz="1400" b="1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Calibri" panose="020F0502020204030204"/>
                          <a:ea typeface="Calibri" panose="020F0502020204030204"/>
                          <a:cs typeface="Calibri" panose="020F0502020204030204"/>
                        </a:rPr>
                        <a:t>ASCII</a:t>
                      </a:r>
                      <a:r>
                        <a:rPr sz="1400" b="1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码</a:t>
                      </a:r>
                      <a:endParaRPr lang="en-US" altLang="en-US" sz="1400" dirty="0"/>
                    </a:p>
                  </a:txBody>
                  <a:tcPr marL="0" marR="0" marT="0" marB="0">
                    <a:lnL w="12700" cap="flat" cmpd="sng" algn="ctr">
                      <a:solidFill>
                        <a:srgbClr val="FFC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C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4E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86079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8000"/>
                        </a:lnSpc>
                      </a:pPr>
                      <a:endParaRPr lang="en-US" altLang="en-US" sz="500" dirty="0"/>
                    </a:p>
                    <a:p>
                      <a:pPr marL="670560" algn="l" rtl="0" eaLnBrk="0">
                        <a:lnSpc>
                          <a:spcPct val="77000"/>
                        </a:lnSpc>
                        <a:spcBef>
                          <a:spcPts val="0"/>
                        </a:spcBef>
                      </a:pPr>
                      <a:r>
                        <a:rPr sz="1200" kern="0" spc="-3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Calibri" panose="020F0502020204030204"/>
                          <a:ea typeface="Calibri" panose="020F0502020204030204"/>
                          <a:cs typeface="Calibri" panose="020F0502020204030204"/>
                        </a:rPr>
                        <a:t>‘a’</a:t>
                      </a:r>
                      <a:endParaRPr lang="en-US" altLang="en-US" sz="1200" dirty="0"/>
                    </a:p>
                  </a:txBody>
                  <a:tcPr marL="0" marR="0" marT="0" marB="0">
                    <a:lnL w="12700" cap="flat" cmpd="sng" algn="ctr">
                      <a:solidFill>
                        <a:srgbClr val="FFC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C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C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C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E8CB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15000"/>
                        </a:lnSpc>
                      </a:pPr>
                      <a:endParaRPr lang="en-US" altLang="en-US" sz="500" dirty="0"/>
                    </a:p>
                    <a:p>
                      <a:pPr marL="656590" algn="l" rtl="0" eaLnBrk="0">
                        <a:lnSpc>
                          <a:spcPct val="74000"/>
                        </a:lnSpc>
                        <a:spcBef>
                          <a:spcPts val="5"/>
                        </a:spcBef>
                      </a:pPr>
                      <a:r>
                        <a:rPr sz="1200" b="1" kern="0" spc="-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Calibri" panose="020F0502020204030204"/>
                          <a:ea typeface="Calibri" panose="020F0502020204030204"/>
                          <a:cs typeface="Calibri" panose="020F0502020204030204"/>
                        </a:rPr>
                        <a:t>97</a:t>
                      </a:r>
                      <a:endParaRPr lang="en-US" altLang="en-US" sz="1200" dirty="0"/>
                    </a:p>
                  </a:txBody>
                  <a:tcPr marL="0" marR="0" marT="0" marB="0">
                    <a:lnL w="12700" cap="flat" cmpd="sng" algn="ctr">
                      <a:solidFill>
                        <a:srgbClr val="FFC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C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C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C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E8CB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86079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7000"/>
                        </a:lnSpc>
                      </a:pPr>
                      <a:endParaRPr lang="en-US" altLang="en-US" sz="500" dirty="0"/>
                    </a:p>
                    <a:p>
                      <a:pPr marL="667385" algn="l" rtl="0" eaLnBrk="0">
                        <a:lnSpc>
                          <a:spcPct val="77000"/>
                        </a:lnSpc>
                        <a:spcBef>
                          <a:spcPts val="0"/>
                        </a:spcBef>
                      </a:pPr>
                      <a:r>
                        <a:rPr sz="1200" kern="0" spc="-3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Calibri" panose="020F0502020204030204"/>
                          <a:ea typeface="Calibri" panose="020F0502020204030204"/>
                          <a:cs typeface="Calibri" panose="020F0502020204030204"/>
                        </a:rPr>
                        <a:t>‘b’</a:t>
                      </a:r>
                      <a:endParaRPr lang="en-US" altLang="en-US" sz="1200" dirty="0"/>
                    </a:p>
                  </a:txBody>
                  <a:tcPr marL="0" marR="0" marT="0" marB="0">
                    <a:lnL w="12700" cap="flat" cmpd="sng" algn="ctr">
                      <a:solidFill>
                        <a:srgbClr val="FFC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C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C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C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4E7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14000"/>
                        </a:lnSpc>
                      </a:pPr>
                      <a:endParaRPr lang="en-US" altLang="en-US" sz="500" dirty="0"/>
                    </a:p>
                    <a:p>
                      <a:pPr marL="656590" algn="l" rtl="0" eaLnBrk="0">
                        <a:lnSpc>
                          <a:spcPct val="74000"/>
                        </a:lnSpc>
                        <a:spcBef>
                          <a:spcPts val="5"/>
                        </a:spcBef>
                      </a:pPr>
                      <a:r>
                        <a:rPr sz="1200" b="1" kern="0" spc="-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Calibri" panose="020F0502020204030204"/>
                          <a:ea typeface="Calibri" panose="020F0502020204030204"/>
                          <a:cs typeface="Calibri" panose="020F0502020204030204"/>
                        </a:rPr>
                        <a:t>98</a:t>
                      </a:r>
                      <a:endParaRPr lang="en-US" altLang="en-US" sz="1200" dirty="0"/>
                    </a:p>
                  </a:txBody>
                  <a:tcPr marL="0" marR="0" marT="0" marB="0">
                    <a:lnL w="12700" cap="flat" cmpd="sng" algn="ctr">
                      <a:solidFill>
                        <a:srgbClr val="FFC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C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C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C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4E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86714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6000"/>
                        </a:lnSpc>
                      </a:pPr>
                      <a:endParaRPr lang="en-US" altLang="en-US" sz="500" dirty="0"/>
                    </a:p>
                    <a:p>
                      <a:pPr marL="675005" algn="l" rtl="0" eaLnBrk="0">
                        <a:lnSpc>
                          <a:spcPct val="77000"/>
                        </a:lnSpc>
                        <a:spcBef>
                          <a:spcPts val="0"/>
                        </a:spcBef>
                      </a:pPr>
                      <a:r>
                        <a:rPr sz="1200" kern="0" spc="-3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Calibri" panose="020F0502020204030204"/>
                          <a:ea typeface="Calibri" panose="020F0502020204030204"/>
                          <a:cs typeface="Calibri" panose="020F0502020204030204"/>
                        </a:rPr>
                        <a:t>‘c’</a:t>
                      </a:r>
                      <a:endParaRPr lang="en-US" altLang="en-US" sz="1200" dirty="0"/>
                    </a:p>
                  </a:txBody>
                  <a:tcPr marL="0" marR="0" marT="0" marB="0">
                    <a:lnL w="12700" cap="flat" cmpd="sng" algn="ctr">
                      <a:solidFill>
                        <a:srgbClr val="FFC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C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C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C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E8CB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13000"/>
                        </a:lnSpc>
                      </a:pPr>
                      <a:endParaRPr lang="en-US" altLang="en-US" sz="500" dirty="0"/>
                    </a:p>
                    <a:p>
                      <a:pPr marL="656590" algn="l" rtl="0" eaLnBrk="0">
                        <a:lnSpc>
                          <a:spcPct val="74000"/>
                        </a:lnSpc>
                        <a:spcBef>
                          <a:spcPts val="5"/>
                        </a:spcBef>
                      </a:pPr>
                      <a:r>
                        <a:rPr sz="1200" b="1" kern="0" spc="-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Calibri" panose="020F0502020204030204"/>
                          <a:ea typeface="Calibri" panose="020F0502020204030204"/>
                          <a:cs typeface="Calibri" panose="020F0502020204030204"/>
                        </a:rPr>
                        <a:t>99</a:t>
                      </a:r>
                      <a:endParaRPr lang="en-US" altLang="en-US" sz="1200" dirty="0"/>
                    </a:p>
                  </a:txBody>
                  <a:tcPr marL="0" marR="0" marT="0" marB="0">
                    <a:lnL w="12700" cap="flat" cmpd="sng" algn="ctr">
                      <a:solidFill>
                        <a:srgbClr val="FFC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C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C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C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E8CB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86079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8000"/>
                        </a:lnSpc>
                      </a:pPr>
                      <a:endParaRPr lang="en-US" altLang="en-US" sz="500" dirty="0"/>
                    </a:p>
                    <a:p>
                      <a:pPr marL="667385" algn="l" rtl="0" eaLnBrk="0">
                        <a:lnSpc>
                          <a:spcPct val="77000"/>
                        </a:lnSpc>
                        <a:spcBef>
                          <a:spcPts val="5"/>
                        </a:spcBef>
                      </a:pPr>
                      <a:r>
                        <a:rPr sz="1200" kern="0" spc="-3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Calibri" panose="020F0502020204030204"/>
                          <a:ea typeface="Calibri" panose="020F0502020204030204"/>
                          <a:cs typeface="Calibri" panose="020F0502020204030204"/>
                        </a:rPr>
                        <a:t>‘d’</a:t>
                      </a:r>
                      <a:endParaRPr lang="en-US" altLang="en-US" sz="1200" dirty="0"/>
                    </a:p>
                  </a:txBody>
                  <a:tcPr marL="0" marR="0" marT="0" marB="0">
                    <a:lnL w="12700" cap="flat" cmpd="sng" algn="ctr">
                      <a:solidFill>
                        <a:srgbClr val="FFC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C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C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C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4E7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15000"/>
                        </a:lnSpc>
                      </a:pPr>
                      <a:endParaRPr lang="en-US" altLang="en-US" sz="500" dirty="0"/>
                    </a:p>
                    <a:p>
                      <a:pPr marL="623570" algn="l" rtl="0" eaLnBrk="0">
                        <a:lnSpc>
                          <a:spcPct val="74000"/>
                        </a:lnSpc>
                        <a:spcBef>
                          <a:spcPts val="5"/>
                        </a:spcBef>
                      </a:pPr>
                      <a:r>
                        <a:rPr sz="1200" b="1" kern="0" spc="-3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Calibri" panose="020F0502020204030204"/>
                          <a:ea typeface="Calibri" panose="020F0502020204030204"/>
                          <a:cs typeface="Calibri" panose="020F0502020204030204"/>
                        </a:rPr>
                        <a:t>100</a:t>
                      </a:r>
                      <a:endParaRPr lang="en-US" altLang="en-US" sz="1200" dirty="0"/>
                    </a:p>
                  </a:txBody>
                  <a:tcPr marL="0" marR="0" marT="0" marB="0">
                    <a:lnL w="12700" cap="flat" cmpd="sng" algn="ctr">
                      <a:solidFill>
                        <a:srgbClr val="FFC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C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C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C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4E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86714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11000"/>
                        </a:lnSpc>
                      </a:pPr>
                      <a:endParaRPr lang="en-US" altLang="en-US" sz="1000" dirty="0"/>
                    </a:p>
                    <a:p>
                      <a:pPr marL="694055" algn="l" rtl="0" eaLnBrk="0">
                        <a:lnSpc>
                          <a:spcPts val="415"/>
                        </a:lnSpc>
                        <a:spcBef>
                          <a:spcPts val="5"/>
                        </a:spcBef>
                      </a:pPr>
                      <a:r>
                        <a:rPr sz="1200" kern="0" spc="-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Calibri" panose="020F0502020204030204"/>
                          <a:ea typeface="Calibri" panose="020F0502020204030204"/>
                          <a:cs typeface="Calibri" panose="020F0502020204030204"/>
                        </a:rPr>
                        <a:t>…</a:t>
                      </a:r>
                      <a:endParaRPr lang="en-US" altLang="en-US" sz="1200" dirty="0"/>
                    </a:p>
                  </a:txBody>
                  <a:tcPr marL="0" marR="0" marT="0" marB="0">
                    <a:lnL w="12700" cap="flat" cmpd="sng" algn="ctr">
                      <a:solidFill>
                        <a:srgbClr val="FFC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C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C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C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E8CB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8000"/>
                        </a:lnSpc>
                      </a:pPr>
                      <a:endParaRPr lang="en-US" altLang="en-US" sz="1000" dirty="0"/>
                    </a:p>
                    <a:p>
                      <a:pPr marL="684530" algn="l" rtl="0" eaLnBrk="0">
                        <a:lnSpc>
                          <a:spcPts val="455"/>
                        </a:lnSpc>
                        <a:spcBef>
                          <a:spcPts val="0"/>
                        </a:spcBef>
                      </a:pPr>
                      <a:r>
                        <a:rPr sz="1200" b="1" kern="0" spc="-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Calibri" panose="020F0502020204030204"/>
                          <a:ea typeface="Calibri" panose="020F0502020204030204"/>
                          <a:cs typeface="Calibri" panose="020F0502020204030204"/>
                        </a:rPr>
                        <a:t>…</a:t>
                      </a:r>
                      <a:endParaRPr lang="en-US" altLang="en-US" sz="1200" dirty="0"/>
                    </a:p>
                  </a:txBody>
                  <a:tcPr marL="0" marR="0" marT="0" marB="0">
                    <a:lnL w="12700" cap="flat" cmpd="sng" algn="ctr">
                      <a:solidFill>
                        <a:srgbClr val="FFC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C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C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C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E8CB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92100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5000"/>
                        </a:lnSpc>
                      </a:pPr>
                      <a:endParaRPr lang="en-US" altLang="en-US" sz="500" dirty="0"/>
                    </a:p>
                    <a:p>
                      <a:pPr marL="677545" algn="l" rtl="0" eaLnBrk="0">
                        <a:lnSpc>
                          <a:spcPct val="77000"/>
                        </a:lnSpc>
                        <a:spcBef>
                          <a:spcPts val="5"/>
                        </a:spcBef>
                      </a:pPr>
                      <a:r>
                        <a:rPr sz="1200" kern="0" spc="-3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Calibri" panose="020F0502020204030204"/>
                          <a:ea typeface="Calibri" panose="020F0502020204030204"/>
                          <a:cs typeface="Calibri" panose="020F0502020204030204"/>
                        </a:rPr>
                        <a:t>‘z’</a:t>
                      </a:r>
                      <a:endParaRPr lang="en-US" altLang="en-US" sz="1200" dirty="0"/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C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C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4E7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13000"/>
                        </a:lnSpc>
                      </a:pPr>
                      <a:endParaRPr lang="en-US" altLang="en-US" sz="500" dirty="0"/>
                    </a:p>
                    <a:p>
                      <a:pPr marL="623570" algn="l" rtl="0" eaLnBrk="0">
                        <a:lnSpc>
                          <a:spcPct val="74000"/>
                        </a:lnSpc>
                        <a:spcBef>
                          <a:spcPts val="0"/>
                        </a:spcBef>
                      </a:pPr>
                      <a:r>
                        <a:rPr sz="1200" b="1" kern="0" spc="-3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Calibri" panose="020F0502020204030204"/>
                          <a:ea typeface="Calibri" panose="020F0502020204030204"/>
                          <a:cs typeface="Calibri" panose="020F0502020204030204"/>
                        </a:rPr>
                        <a:t>122</a:t>
                      </a:r>
                      <a:endParaRPr lang="en-US" altLang="en-US" sz="1200" dirty="0"/>
                    </a:p>
                  </a:txBody>
                  <a:tcPr marL="0" marR="0" marT="0" marB="0">
                    <a:lnL w="12700" cap="flat" cmpd="sng" algn="ctr">
                      <a:solidFill>
                        <a:srgbClr val="FFC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C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4E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</a:tbl>
          </a:graphicData>
        </a:graphic>
      </p:graphicFrame>
      <p:pic>
        <p:nvPicPr>
          <p:cNvPr id="836" name="picture 83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21600000">
            <a:off x="575945" y="2254402"/>
            <a:ext cx="1188998" cy="1328296"/>
          </a:xfrm>
          <a:prstGeom prst="rect">
            <a:avLst/>
          </a:prstGeom>
        </p:spPr>
      </p:pic>
      <p:sp>
        <p:nvSpPr>
          <p:cNvPr id="838" name="textbox 838"/>
          <p:cNvSpPr/>
          <p:nvPr/>
        </p:nvSpPr>
        <p:spPr>
          <a:xfrm>
            <a:off x="1826721" y="1371600"/>
            <a:ext cx="4540423" cy="358140"/>
          </a:xfrm>
          <a:prstGeom prst="rect">
            <a:avLst/>
          </a:prstGeom>
        </p:spPr>
        <p:txBody>
          <a:bodyPr vert="horz" wrap="square" lIns="0" tIns="0" rIns="0" bIns="0"/>
          <a:lstStyle/>
          <a:p>
            <a:pPr algn="l" rtl="0" eaLnBrk="0">
              <a:lnSpc>
                <a:spcPct val="82000"/>
              </a:lnSpc>
            </a:pPr>
            <a:endParaRPr lang="en-US" altLang="en-US" sz="100" dirty="0"/>
          </a:p>
          <a:p>
            <a:pPr marL="12700" algn="l" rtl="0" eaLnBrk="0">
              <a:lnSpc>
                <a:spcPct val="91000"/>
              </a:lnSpc>
            </a:pPr>
            <a:r>
              <a:rPr lang="zh-CN" altLang="en-US" sz="2400" b="1" kern="0" spc="-11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规律</a:t>
            </a:r>
            <a:r>
              <a:rPr lang="en-US" altLang="zh-CN" sz="2400" b="1" kern="0" spc="-11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1</a:t>
            </a:r>
            <a:r>
              <a:rPr lang="zh-CN" altLang="en-US" sz="2400" b="1" kern="0" spc="-11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：</a:t>
            </a:r>
            <a:r>
              <a:rPr sz="2400" b="1" kern="0" spc="-110" dirty="0" err="1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编码都是连续的，因此</a:t>
            </a:r>
            <a:r>
              <a:rPr sz="2400" b="1" kern="0" spc="-11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：</a:t>
            </a:r>
            <a:endParaRPr lang="en-US" altLang="en-US" sz="2400" dirty="0"/>
          </a:p>
        </p:txBody>
      </p:sp>
      <p:grpSp>
        <p:nvGrpSpPr>
          <p:cNvPr id="62" name="group 62"/>
          <p:cNvGrpSpPr/>
          <p:nvPr/>
        </p:nvGrpSpPr>
        <p:grpSpPr>
          <a:xfrm rot="21600000">
            <a:off x="1135279" y="2179462"/>
            <a:ext cx="629284" cy="768350"/>
            <a:chOff x="-25954" y="-80634"/>
            <a:chExt cx="629284" cy="768350"/>
          </a:xfrm>
        </p:grpSpPr>
        <p:pic>
          <p:nvPicPr>
            <p:cNvPr id="840" name="picture 840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 rot="21600000">
              <a:off x="0" y="0"/>
              <a:ext cx="603330" cy="687716"/>
            </a:xfrm>
            <a:prstGeom prst="rect">
              <a:avLst/>
            </a:prstGeom>
          </p:spPr>
        </p:pic>
        <p:sp>
          <p:nvSpPr>
            <p:cNvPr id="842" name="textbox 842"/>
            <p:cNvSpPr/>
            <p:nvPr/>
          </p:nvSpPr>
          <p:spPr>
            <a:xfrm>
              <a:off x="-25954" y="-80634"/>
              <a:ext cx="629284" cy="768350"/>
            </a:xfrm>
            <a:prstGeom prst="rect">
              <a:avLst/>
            </a:prstGeom>
          </p:spPr>
          <p:txBody>
            <a:bodyPr vert="horz" wrap="square" lIns="0" tIns="0" rIns="0" bIns="0"/>
            <a:lstStyle/>
            <a:p>
              <a:pPr algn="l" rtl="0" eaLnBrk="0">
                <a:lnSpc>
                  <a:spcPct val="191000"/>
                </a:lnSpc>
              </a:pPr>
              <a:endParaRPr lang="en-US" altLang="en-US" sz="1000" dirty="0"/>
            </a:p>
            <a:p>
              <a:pPr marL="276860" algn="l" rtl="0" eaLnBrk="0">
                <a:lnSpc>
                  <a:spcPct val="74000"/>
                </a:lnSpc>
                <a:spcBef>
                  <a:spcPts val="5"/>
                </a:spcBef>
              </a:pPr>
              <a:r>
                <a:rPr lang="en-US" sz="1800" kern="0" spc="-20" dirty="0">
                  <a:solidFill>
                    <a:srgbClr val="000000">
                      <a:alpha val="100000"/>
                    </a:srgbClr>
                  </a:solidFill>
                  <a:latin typeface="Calibri" panose="020F0502020204030204"/>
                  <a:ea typeface="Calibri" panose="020F0502020204030204"/>
                  <a:cs typeface="Calibri" panose="020F0502020204030204"/>
                </a:rPr>
                <a:t>+</a:t>
              </a:r>
              <a:r>
                <a:rPr sz="1800" kern="0" spc="-20" dirty="0">
                  <a:solidFill>
                    <a:srgbClr val="000000">
                      <a:alpha val="100000"/>
                    </a:srgbClr>
                  </a:solidFill>
                  <a:latin typeface="Calibri" panose="020F0502020204030204"/>
                  <a:ea typeface="Calibri" panose="020F0502020204030204"/>
                  <a:cs typeface="Calibri" panose="020F0502020204030204"/>
                </a:rPr>
                <a:t>1</a:t>
              </a:r>
              <a:endParaRPr lang="en-US" altLang="en-US" sz="1800" dirty="0"/>
            </a:p>
          </p:txBody>
        </p:sp>
      </p:grpSp>
      <p:sp>
        <p:nvSpPr>
          <p:cNvPr id="844" name="textbox 844"/>
          <p:cNvSpPr/>
          <p:nvPr/>
        </p:nvSpPr>
        <p:spPr>
          <a:xfrm>
            <a:off x="788119" y="2703719"/>
            <a:ext cx="245025" cy="191881"/>
          </a:xfrm>
          <a:prstGeom prst="rect">
            <a:avLst/>
          </a:prstGeom>
        </p:spPr>
        <p:txBody>
          <a:bodyPr vert="horz" wrap="square" lIns="0" tIns="0" rIns="0" bIns="0"/>
          <a:lstStyle/>
          <a:p>
            <a:pPr algn="l" rtl="0" eaLnBrk="0">
              <a:lnSpc>
                <a:spcPct val="76000"/>
              </a:lnSpc>
            </a:pPr>
            <a:endParaRPr lang="en-US" altLang="en-US" sz="100" dirty="0"/>
          </a:p>
          <a:p>
            <a:pPr algn="r" rtl="0" eaLnBrk="0">
              <a:lnSpc>
                <a:spcPct val="74000"/>
              </a:lnSpc>
            </a:pPr>
            <a:r>
              <a:rPr lang="en-US" sz="1800" kern="0" spc="-20" dirty="0">
                <a:solidFill>
                  <a:srgbClr val="000000">
                    <a:alpha val="100000"/>
                  </a:srgbClr>
                </a:solidFill>
                <a:latin typeface="Calibri" panose="020F0502020204030204"/>
                <a:ea typeface="Calibri" panose="020F0502020204030204"/>
                <a:cs typeface="Calibri" panose="020F0502020204030204"/>
              </a:rPr>
              <a:t>+</a:t>
            </a:r>
            <a:r>
              <a:rPr sz="1800" kern="0" spc="-20" dirty="0">
                <a:solidFill>
                  <a:srgbClr val="000000">
                    <a:alpha val="100000"/>
                  </a:srgbClr>
                </a:solidFill>
                <a:latin typeface="Calibri" panose="020F0502020204030204"/>
                <a:ea typeface="Calibri" panose="020F0502020204030204"/>
                <a:cs typeface="Calibri" panose="020F0502020204030204"/>
              </a:rPr>
              <a:t>2</a:t>
            </a:r>
            <a:endParaRPr lang="en-US" altLang="en-US" sz="1800" dirty="0"/>
          </a:p>
        </p:txBody>
      </p:sp>
      <p:sp>
        <p:nvSpPr>
          <p:cNvPr id="13" name="矩形 12"/>
          <p:cNvSpPr/>
          <p:nvPr/>
        </p:nvSpPr>
        <p:spPr>
          <a:xfrm>
            <a:off x="6722026" y="4730309"/>
            <a:ext cx="4203395" cy="1489062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</p:spPr>
        <p:txBody>
          <a:bodyPr wrap="non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3200" b="1" kern="0" spc="40" dirty="0">
                <a:latin typeface="Consolas" panose="020B0609020204030204" pitchFamily="49" charset="0"/>
                <a:cs typeface="微软雅黑" panose="020B0503020204020204" charset="-122"/>
              </a:rPr>
              <a:t>输出：</a:t>
            </a:r>
            <a:r>
              <a:rPr lang="en-US" altLang="zh-CN" sz="3200" b="1" kern="0" spc="40" dirty="0">
                <a:latin typeface="Consolas" panose="020B0609020204030204" pitchFamily="49" charset="0"/>
                <a:cs typeface="微软雅黑" panose="020B0503020204020204" charset="-122"/>
              </a:rPr>
              <a:t>3 </a:t>
            </a:r>
          </a:p>
          <a:p>
            <a:pPr>
              <a:lnSpc>
                <a:spcPct val="150000"/>
              </a:lnSpc>
            </a:pPr>
            <a:r>
              <a:rPr lang="zh-CN" altLang="en-US" sz="3200" b="1" kern="0" spc="40" dirty="0">
                <a:latin typeface="Consolas" panose="020B0609020204030204" pitchFamily="49" charset="0"/>
                <a:cs typeface="微软雅黑" panose="020B0503020204020204" charset="-122"/>
              </a:rPr>
              <a:t>代表着</a:t>
            </a:r>
            <a:r>
              <a:rPr lang="en-US" altLang="zh-CN" sz="3200" kern="0" spc="40" dirty="0">
                <a:latin typeface="Consolas" panose="020B0609020204030204" pitchFamily="49" charset="0"/>
                <a:cs typeface="微软雅黑" panose="020B0503020204020204" charset="-122"/>
              </a:rPr>
              <a:t>‘</a:t>
            </a:r>
            <a:r>
              <a:rPr lang="en-US" altLang="zh-CN" sz="3200" kern="0" spc="-50" dirty="0">
                <a:latin typeface="Consolas" panose="020B0609020204030204" pitchFamily="49" charset="0"/>
                <a:ea typeface="Cambria" panose="02040503050406030204"/>
                <a:cs typeface="Cambria" panose="02040503050406030204"/>
              </a:rPr>
              <a:t>3’</a:t>
            </a:r>
            <a:r>
              <a:rPr lang="zh-CN" altLang="en-US" sz="3200" kern="0" spc="-50" dirty="0">
                <a:latin typeface="Consolas" panose="020B0609020204030204" pitchFamily="49" charset="0"/>
                <a:cs typeface="Cambria" panose="02040503050406030204"/>
              </a:rPr>
              <a:t>与</a:t>
            </a:r>
            <a:r>
              <a:rPr lang="en-US" altLang="zh-CN" sz="3200" b="1" kern="0" spc="40" dirty="0">
                <a:latin typeface="Consolas" panose="020B0609020204030204" pitchFamily="49" charset="0"/>
                <a:cs typeface="微软雅黑" panose="020B0503020204020204" charset="-122"/>
              </a:rPr>
              <a:t>‘</a:t>
            </a:r>
            <a:r>
              <a:rPr lang="en-US" altLang="zh-CN" sz="3200" kern="0" spc="-50" dirty="0">
                <a:latin typeface="Consolas" panose="020B0609020204030204" pitchFamily="49" charset="0"/>
                <a:cs typeface="Cambria" panose="02040503050406030204"/>
              </a:rPr>
              <a:t>0’</a:t>
            </a:r>
            <a:r>
              <a:rPr lang="zh-CN" altLang="en-US" sz="3200" kern="0" spc="-50" dirty="0">
                <a:latin typeface="Consolas" panose="020B0609020204030204" pitchFamily="49" charset="0"/>
                <a:cs typeface="Cambria" panose="02040503050406030204"/>
              </a:rPr>
              <a:t>差距</a:t>
            </a:r>
            <a:r>
              <a:rPr lang="en-US" altLang="zh-CN" sz="3200" kern="0" spc="-50" dirty="0">
                <a:latin typeface="Consolas" panose="020B0609020204030204" pitchFamily="49" charset="0"/>
                <a:cs typeface="Cambria" panose="02040503050406030204"/>
              </a:rPr>
              <a:t>3</a:t>
            </a:r>
            <a:endParaRPr lang="zh-CN" altLang="en-US" sz="3200" dirty="0">
              <a:latin typeface="Consolas" panose="020B0609020204030204" pitchFamily="49" charset="0"/>
            </a:endParaRPr>
          </a:p>
        </p:txBody>
      </p:sp>
      <p:sp>
        <p:nvSpPr>
          <p:cNvPr id="14" name="object 3">
            <a:extLst>
              <a:ext uri="{FF2B5EF4-FFF2-40B4-BE49-F238E27FC236}">
                <a16:creationId xmlns:a16="http://schemas.microsoft.com/office/drawing/2014/main" id="{9079EF21-306E-660E-A9A1-51D54E107A61}"/>
              </a:ext>
            </a:extLst>
          </p:cNvPr>
          <p:cNvSpPr txBox="1"/>
          <p:nvPr/>
        </p:nvSpPr>
        <p:spPr>
          <a:xfrm>
            <a:off x="1981200" y="762000"/>
            <a:ext cx="2259330" cy="350737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lang="en-US" altLang="zh-CN" sz="2200" b="1" spc="-5" dirty="0">
                <a:solidFill>
                  <a:srgbClr val="FFFFFF"/>
                </a:solidFill>
                <a:latin typeface="+mj-ea"/>
                <a:cs typeface="微软雅黑"/>
              </a:rPr>
              <a:t>ASCII</a:t>
            </a:r>
            <a:r>
              <a:rPr lang="zh-CN" altLang="en-US" sz="2200" b="1" spc="-5" dirty="0">
                <a:solidFill>
                  <a:srgbClr val="FFFFFF"/>
                </a:solidFill>
                <a:latin typeface="+mj-ea"/>
                <a:cs typeface="微软雅黑"/>
              </a:rPr>
              <a:t>码</a:t>
            </a:r>
          </a:p>
        </p:txBody>
      </p:sp>
      <p:sp>
        <p:nvSpPr>
          <p:cNvPr id="2" name="文本框 1">
            <a:extLst>
              <a:ext uri="{FF2B5EF4-FFF2-40B4-BE49-F238E27FC236}">
                <a16:creationId xmlns:a16="http://schemas.microsoft.com/office/drawing/2014/main" id="{5B24A891-97D7-D938-6705-806C92BC5ECB}"/>
              </a:ext>
            </a:extLst>
          </p:cNvPr>
          <p:cNvSpPr txBox="1"/>
          <p:nvPr/>
        </p:nvSpPr>
        <p:spPr>
          <a:xfrm>
            <a:off x="1782518" y="4782342"/>
            <a:ext cx="4724400" cy="1384995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wrap="square">
            <a:spAutoFit/>
          </a:bodyPr>
          <a:lstStyle/>
          <a:p>
            <a:r>
              <a:rPr lang="en-US" altLang="zh-CN" sz="2800" dirty="0"/>
              <a:t>char a = ‘3’;</a:t>
            </a:r>
          </a:p>
          <a:p>
            <a:r>
              <a:rPr lang="en-US" altLang="zh-CN" sz="2800" b="1" dirty="0">
                <a:solidFill>
                  <a:srgbClr val="C00000"/>
                </a:solidFill>
              </a:rPr>
              <a:t>int  b = a – ‘0’;</a:t>
            </a:r>
          </a:p>
          <a:p>
            <a:r>
              <a:rPr lang="en-US" altLang="zh-CN" sz="2800" dirty="0" err="1"/>
              <a:t>cout</a:t>
            </a:r>
            <a:r>
              <a:rPr lang="en-US" altLang="zh-CN" sz="2800" dirty="0"/>
              <a:t> &lt;&lt; b;</a:t>
            </a:r>
          </a:p>
        </p:txBody>
      </p:sp>
    </p:spTree>
    <p:extLst>
      <p:ext uri="{BB962C8B-B14F-4D97-AF65-F5344CB8AC3E}">
        <p14:creationId xmlns:p14="http://schemas.microsoft.com/office/powerpoint/2010/main" val="289847183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 animBg="1"/>
      <p:bldP spid="2" grpId="0" animBg="1"/>
    </p:bld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矩形 12"/>
          <p:cNvSpPr/>
          <p:nvPr/>
        </p:nvSpPr>
        <p:spPr>
          <a:xfrm>
            <a:off x="990600" y="3733800"/>
            <a:ext cx="10356979" cy="2031325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2800" kern="0" spc="40" dirty="0">
                <a:latin typeface="Consolas" panose="020B0609020204030204" pitchFamily="49" charset="0"/>
                <a:cs typeface="微软雅黑" panose="020B0503020204020204" charset="-122"/>
              </a:rPr>
              <a:t>对于本代码，有没有同学有疑问？</a:t>
            </a:r>
            <a:endParaRPr lang="en-US" altLang="zh-CN" sz="2800" kern="0" spc="40" dirty="0">
              <a:latin typeface="Consolas" panose="020B0609020204030204" pitchFamily="49" charset="0"/>
              <a:cs typeface="微软雅黑" panose="020B0503020204020204" charset="-122"/>
            </a:endParaRPr>
          </a:p>
          <a:p>
            <a:pPr>
              <a:lnSpc>
                <a:spcPct val="150000"/>
              </a:lnSpc>
            </a:pPr>
            <a:r>
              <a:rPr lang="en-US" altLang="zh-CN" sz="2800" kern="0" spc="40" dirty="0">
                <a:latin typeface="Consolas" panose="020B0609020204030204" pitchFamily="49" charset="0"/>
                <a:cs typeface="微软雅黑" panose="020B0503020204020204" charset="-122"/>
              </a:rPr>
              <a:t>a </a:t>
            </a:r>
            <a:r>
              <a:rPr lang="zh-CN" altLang="en-US" sz="2800" kern="0" spc="40" dirty="0">
                <a:latin typeface="Consolas" panose="020B0609020204030204" pitchFamily="49" charset="0"/>
                <a:cs typeface="微软雅黑" panose="020B0503020204020204" charset="-122"/>
              </a:rPr>
              <a:t>和 </a:t>
            </a:r>
            <a:r>
              <a:rPr lang="en-US" altLang="zh-CN" sz="2800" kern="0" spc="40" dirty="0">
                <a:latin typeface="Consolas" panose="020B0609020204030204" pitchFamily="49" charset="0"/>
                <a:cs typeface="微软雅黑" panose="020B0503020204020204" charset="-122"/>
              </a:rPr>
              <a:t>’0’ </a:t>
            </a:r>
            <a:r>
              <a:rPr lang="zh-CN" altLang="en-US" sz="2800" b="1" kern="0" spc="40" dirty="0">
                <a:solidFill>
                  <a:srgbClr val="C00000"/>
                </a:solidFill>
                <a:latin typeface="Consolas" panose="020B0609020204030204" pitchFamily="49" charset="0"/>
                <a:cs typeface="微软雅黑" panose="020B0503020204020204" charset="-122"/>
              </a:rPr>
              <a:t>明明都是字符</a:t>
            </a:r>
            <a:r>
              <a:rPr lang="zh-CN" altLang="en-US" sz="2800" kern="0" spc="40" dirty="0">
                <a:latin typeface="Consolas" panose="020B0609020204030204" pitchFamily="49" charset="0"/>
                <a:cs typeface="微软雅黑" panose="020B0503020204020204" charset="-122"/>
              </a:rPr>
              <a:t>，可是 </a:t>
            </a:r>
            <a:r>
              <a:rPr lang="en-US" altLang="zh-CN" sz="2800" kern="0" spc="40" dirty="0">
                <a:latin typeface="Consolas" panose="020B0609020204030204" pitchFamily="49" charset="0"/>
                <a:cs typeface="微软雅黑" panose="020B0503020204020204" charset="-122"/>
              </a:rPr>
              <a:t>b </a:t>
            </a:r>
            <a:r>
              <a:rPr lang="zh-CN" altLang="en-US" sz="2800" kern="0" spc="40" dirty="0">
                <a:latin typeface="Consolas" panose="020B0609020204030204" pitchFamily="49" charset="0"/>
                <a:cs typeface="微软雅黑" panose="020B0503020204020204" charset="-122"/>
              </a:rPr>
              <a:t>是一个 </a:t>
            </a:r>
            <a:r>
              <a:rPr lang="en-US" altLang="zh-CN" sz="2800" b="1" kern="0" spc="40" dirty="0" err="1">
                <a:solidFill>
                  <a:srgbClr val="C00000"/>
                </a:solidFill>
                <a:latin typeface="Consolas" panose="020B0609020204030204" pitchFamily="49" charset="0"/>
                <a:cs typeface="微软雅黑" panose="020B0503020204020204" charset="-122"/>
              </a:rPr>
              <a:t>int</a:t>
            </a:r>
            <a:r>
              <a:rPr lang="en-US" altLang="zh-CN" sz="2800" b="1" kern="0" spc="40" dirty="0">
                <a:solidFill>
                  <a:srgbClr val="C00000"/>
                </a:solidFill>
                <a:latin typeface="Consolas" panose="020B0609020204030204" pitchFamily="49" charset="0"/>
                <a:cs typeface="微软雅黑" panose="020B0503020204020204" charset="-122"/>
              </a:rPr>
              <a:t> </a:t>
            </a:r>
            <a:r>
              <a:rPr lang="zh-CN" altLang="en-US" sz="2800" b="1" kern="0" spc="40" dirty="0">
                <a:solidFill>
                  <a:srgbClr val="C00000"/>
                </a:solidFill>
                <a:latin typeface="Consolas" panose="020B0609020204030204" pitchFamily="49" charset="0"/>
                <a:cs typeface="微软雅黑" panose="020B0503020204020204" charset="-122"/>
              </a:rPr>
              <a:t>类型的变量</a:t>
            </a:r>
            <a:r>
              <a:rPr lang="zh-CN" altLang="en-US" sz="2800" kern="0" spc="40" dirty="0">
                <a:latin typeface="Consolas" panose="020B0609020204030204" pitchFamily="49" charset="0"/>
                <a:cs typeface="微软雅黑" panose="020B0503020204020204" charset="-122"/>
              </a:rPr>
              <a:t>，为什么能把</a:t>
            </a:r>
            <a:r>
              <a:rPr lang="zh-CN" altLang="en-US" sz="2800" b="1" kern="0" spc="40" dirty="0">
                <a:latin typeface="Consolas" panose="020B0609020204030204" pitchFamily="49" charset="0"/>
                <a:cs typeface="微软雅黑" panose="020B0503020204020204" charset="-122"/>
              </a:rPr>
              <a:t>字符给赋值到整数的容器</a:t>
            </a:r>
            <a:r>
              <a:rPr lang="zh-CN" altLang="en-US" sz="2800" kern="0" spc="40" dirty="0">
                <a:latin typeface="Consolas" panose="020B0609020204030204" pitchFamily="49" charset="0"/>
                <a:cs typeface="微软雅黑" panose="020B0503020204020204" charset="-122"/>
              </a:rPr>
              <a:t>中呢？</a:t>
            </a:r>
            <a:endParaRPr lang="zh-CN" altLang="en-US" sz="2800" dirty="0">
              <a:latin typeface="Consolas" panose="020B0609020204030204" pitchFamily="49" charset="0"/>
            </a:endParaRPr>
          </a:p>
        </p:txBody>
      </p:sp>
      <p:sp>
        <p:nvSpPr>
          <p:cNvPr id="14" name="object 3">
            <a:extLst>
              <a:ext uri="{FF2B5EF4-FFF2-40B4-BE49-F238E27FC236}">
                <a16:creationId xmlns:a16="http://schemas.microsoft.com/office/drawing/2014/main" id="{9079EF21-306E-660E-A9A1-51D54E107A61}"/>
              </a:ext>
            </a:extLst>
          </p:cNvPr>
          <p:cNvSpPr txBox="1"/>
          <p:nvPr/>
        </p:nvSpPr>
        <p:spPr>
          <a:xfrm>
            <a:off x="1981200" y="762000"/>
            <a:ext cx="2259330" cy="350737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lang="en-US" altLang="zh-CN" sz="2200" b="1" spc="-5" dirty="0">
                <a:solidFill>
                  <a:srgbClr val="FFFFFF"/>
                </a:solidFill>
                <a:latin typeface="+mj-ea"/>
                <a:cs typeface="微软雅黑"/>
              </a:rPr>
              <a:t>ASCII</a:t>
            </a:r>
            <a:r>
              <a:rPr lang="zh-CN" altLang="en-US" sz="2200" b="1" spc="-5" dirty="0">
                <a:solidFill>
                  <a:srgbClr val="FFFFFF"/>
                </a:solidFill>
                <a:latin typeface="+mj-ea"/>
                <a:cs typeface="微软雅黑"/>
              </a:rPr>
              <a:t>码</a:t>
            </a:r>
          </a:p>
        </p:txBody>
      </p:sp>
      <p:sp>
        <p:nvSpPr>
          <p:cNvPr id="3" name="文本框 2">
            <a:extLst>
              <a:ext uri="{FF2B5EF4-FFF2-40B4-BE49-F238E27FC236}">
                <a16:creationId xmlns:a16="http://schemas.microsoft.com/office/drawing/2014/main" id="{CDBAF772-E550-7F26-3070-406CA099BF1F}"/>
              </a:ext>
            </a:extLst>
          </p:cNvPr>
          <p:cNvSpPr txBox="1"/>
          <p:nvPr/>
        </p:nvSpPr>
        <p:spPr>
          <a:xfrm>
            <a:off x="3733800" y="1629508"/>
            <a:ext cx="4724400" cy="1384995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wrap="square">
            <a:spAutoFit/>
          </a:bodyPr>
          <a:lstStyle/>
          <a:p>
            <a:r>
              <a:rPr lang="en-US" altLang="zh-CN" sz="2800" dirty="0"/>
              <a:t>char a = ‘3’;</a:t>
            </a:r>
          </a:p>
          <a:p>
            <a:r>
              <a:rPr lang="en-US" altLang="zh-CN" sz="2800" b="1" dirty="0">
                <a:solidFill>
                  <a:srgbClr val="C00000"/>
                </a:solidFill>
              </a:rPr>
              <a:t>int  b = a – ‘0’;</a:t>
            </a:r>
          </a:p>
          <a:p>
            <a:r>
              <a:rPr lang="en-US" altLang="zh-CN" sz="2800" dirty="0" err="1"/>
              <a:t>cout</a:t>
            </a:r>
            <a:r>
              <a:rPr lang="en-US" altLang="zh-CN" sz="2800" dirty="0"/>
              <a:t> &lt;&lt; b;</a:t>
            </a:r>
          </a:p>
        </p:txBody>
      </p:sp>
    </p:spTree>
    <p:extLst>
      <p:ext uri="{BB962C8B-B14F-4D97-AF65-F5344CB8AC3E}">
        <p14:creationId xmlns:p14="http://schemas.microsoft.com/office/powerpoint/2010/main" val="82504911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832" name="table 832"/>
          <p:cNvGraphicFramePr>
            <a:graphicFrameLocks noGrp="1"/>
          </p:cNvGraphicFramePr>
          <p:nvPr/>
        </p:nvGraphicFramePr>
        <p:xfrm>
          <a:off x="3505200" y="1447800"/>
          <a:ext cx="3974843" cy="1530350"/>
        </p:xfrm>
        <a:graphic>
          <a:graphicData uri="http://schemas.openxmlformats.org/drawingml/2006/table">
            <a:tbl>
              <a:tblPr>
                <a:solidFill>
                  <a:srgbClr val="E2F0D9"/>
                </a:solidFill>
              </a:tblPr>
              <a:tblGrid>
                <a:gridCol w="3974843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1530350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1000"/>
                        </a:lnSpc>
                      </a:pPr>
                      <a:endParaRPr lang="en-US" altLang="en-US" sz="1000" dirty="0">
                        <a:solidFill>
                          <a:schemeClr val="tx1"/>
                        </a:solidFill>
                        <a:latin typeface="Consolas" panose="020B0609020204030204" pitchFamily="49" charset="0"/>
                      </a:endParaRPr>
                    </a:p>
                    <a:p>
                      <a:pPr marL="112395" algn="l" rtl="0" eaLnBrk="0">
                        <a:lnSpc>
                          <a:spcPct val="79000"/>
                        </a:lnSpc>
                        <a:spcBef>
                          <a:spcPts val="5"/>
                        </a:spcBef>
                      </a:pPr>
                      <a:r>
                        <a:rPr sz="2400" kern="0" spc="-30" dirty="0">
                          <a:solidFill>
                            <a:schemeClr val="tx1"/>
                          </a:solidFill>
                          <a:latin typeface="Consolas" panose="020B0609020204030204" pitchFamily="49" charset="0"/>
                          <a:ea typeface="Cambria" panose="02040503050406030204"/>
                          <a:cs typeface="Cambria" panose="02040503050406030204"/>
                        </a:rPr>
                        <a:t>char</a:t>
                      </a:r>
                      <a:r>
                        <a:rPr sz="2400" kern="0" spc="90" dirty="0">
                          <a:solidFill>
                            <a:schemeClr val="tx1"/>
                          </a:solidFill>
                          <a:latin typeface="Consolas" panose="020B0609020204030204" pitchFamily="49" charset="0"/>
                          <a:ea typeface="Cambria" panose="02040503050406030204"/>
                          <a:cs typeface="Cambria" panose="02040503050406030204"/>
                        </a:rPr>
                        <a:t> </a:t>
                      </a:r>
                      <a:r>
                        <a:rPr sz="2400" kern="0" spc="-30" dirty="0">
                          <a:solidFill>
                            <a:schemeClr val="tx1"/>
                          </a:solidFill>
                          <a:latin typeface="Consolas" panose="020B0609020204030204" pitchFamily="49" charset="0"/>
                          <a:ea typeface="Cambria" panose="02040503050406030204"/>
                          <a:cs typeface="Cambria" panose="02040503050406030204"/>
                        </a:rPr>
                        <a:t>a</a:t>
                      </a:r>
                      <a:r>
                        <a:rPr sz="2400" kern="0" spc="150" dirty="0">
                          <a:solidFill>
                            <a:schemeClr val="tx1"/>
                          </a:solidFill>
                          <a:latin typeface="Consolas" panose="020B0609020204030204" pitchFamily="49" charset="0"/>
                          <a:ea typeface="Cambria" panose="02040503050406030204"/>
                          <a:cs typeface="Cambria" panose="02040503050406030204"/>
                        </a:rPr>
                        <a:t> </a:t>
                      </a:r>
                      <a:r>
                        <a:rPr sz="2400" kern="0" spc="-30" dirty="0">
                          <a:solidFill>
                            <a:schemeClr val="tx1"/>
                          </a:solidFill>
                          <a:latin typeface="Consolas" panose="020B0609020204030204" pitchFamily="49" charset="0"/>
                          <a:ea typeface="Cambria" panose="02040503050406030204"/>
                          <a:cs typeface="Cambria" panose="02040503050406030204"/>
                        </a:rPr>
                        <a:t>= ‘3</a:t>
                      </a:r>
                      <a:r>
                        <a:rPr sz="2400" kern="0" spc="-40" dirty="0">
                          <a:solidFill>
                            <a:schemeClr val="tx1"/>
                          </a:solidFill>
                          <a:latin typeface="Consolas" panose="020B0609020204030204" pitchFamily="49" charset="0"/>
                          <a:ea typeface="Cambria" panose="02040503050406030204"/>
                          <a:cs typeface="Cambria" panose="02040503050406030204"/>
                        </a:rPr>
                        <a:t>’;</a:t>
                      </a:r>
                      <a:endParaRPr lang="en-US" altLang="en-US" sz="2400" dirty="0">
                        <a:solidFill>
                          <a:schemeClr val="tx1"/>
                        </a:solidFill>
                        <a:latin typeface="Consolas" panose="020B0609020204030204" pitchFamily="49" charset="0"/>
                      </a:endParaRPr>
                    </a:p>
                    <a:p>
                      <a:pPr marL="109220" algn="l" rtl="0" eaLnBrk="0">
                        <a:lnSpc>
                          <a:spcPct val="71000"/>
                        </a:lnSpc>
                        <a:spcBef>
                          <a:spcPts val="1615"/>
                        </a:spcBef>
                      </a:pPr>
                      <a:r>
                        <a:rPr sz="2400" kern="0" spc="-50" dirty="0" err="1">
                          <a:solidFill>
                            <a:schemeClr val="tx1"/>
                          </a:solidFill>
                          <a:latin typeface="Consolas" panose="020B0609020204030204" pitchFamily="49" charset="0"/>
                          <a:ea typeface="Cambria" panose="02040503050406030204"/>
                          <a:cs typeface="Cambria" panose="02040503050406030204"/>
                        </a:rPr>
                        <a:t>int</a:t>
                      </a:r>
                      <a:r>
                        <a:rPr sz="2400" kern="0" spc="0" dirty="0">
                          <a:solidFill>
                            <a:schemeClr val="tx1"/>
                          </a:solidFill>
                          <a:latin typeface="Consolas" panose="020B0609020204030204" pitchFamily="49" charset="0"/>
                          <a:ea typeface="Cambria" panose="02040503050406030204"/>
                          <a:cs typeface="Cambria" panose="02040503050406030204"/>
                        </a:rPr>
                        <a:t>  </a:t>
                      </a:r>
                      <a:r>
                        <a:rPr sz="2400" kern="0" spc="-50" dirty="0">
                          <a:solidFill>
                            <a:schemeClr val="tx1"/>
                          </a:solidFill>
                          <a:latin typeface="Consolas" panose="020B0609020204030204" pitchFamily="49" charset="0"/>
                          <a:ea typeface="Cambria" panose="02040503050406030204"/>
                          <a:cs typeface="Cambria" panose="02040503050406030204"/>
                        </a:rPr>
                        <a:t>b</a:t>
                      </a:r>
                      <a:r>
                        <a:rPr sz="2400" kern="0" spc="170" dirty="0">
                          <a:solidFill>
                            <a:schemeClr val="tx1"/>
                          </a:solidFill>
                          <a:latin typeface="Consolas" panose="020B0609020204030204" pitchFamily="49" charset="0"/>
                          <a:ea typeface="Cambria" panose="02040503050406030204"/>
                          <a:cs typeface="Cambria" panose="02040503050406030204"/>
                        </a:rPr>
                        <a:t> </a:t>
                      </a:r>
                      <a:r>
                        <a:rPr sz="2400" kern="0" spc="-50" dirty="0">
                          <a:solidFill>
                            <a:schemeClr val="tx1"/>
                          </a:solidFill>
                          <a:latin typeface="Consolas" panose="020B0609020204030204" pitchFamily="49" charset="0"/>
                          <a:ea typeface="Cambria" panose="02040503050406030204"/>
                          <a:cs typeface="Cambria" panose="02040503050406030204"/>
                        </a:rPr>
                        <a:t>=</a:t>
                      </a:r>
                      <a:r>
                        <a:rPr sz="2400" kern="0" spc="90" dirty="0">
                          <a:solidFill>
                            <a:schemeClr val="tx1"/>
                          </a:solidFill>
                          <a:latin typeface="Consolas" panose="020B0609020204030204" pitchFamily="49" charset="0"/>
                          <a:ea typeface="Cambria" panose="02040503050406030204"/>
                          <a:cs typeface="Cambria" panose="02040503050406030204"/>
                        </a:rPr>
                        <a:t> </a:t>
                      </a:r>
                      <a:r>
                        <a:rPr sz="2400" kern="0" spc="-50" dirty="0">
                          <a:solidFill>
                            <a:schemeClr val="tx1"/>
                          </a:solidFill>
                          <a:latin typeface="Consolas" panose="020B0609020204030204" pitchFamily="49" charset="0"/>
                          <a:ea typeface="Cambria" panose="02040503050406030204"/>
                          <a:cs typeface="Cambria" panose="02040503050406030204"/>
                        </a:rPr>
                        <a:t>a</a:t>
                      </a:r>
                      <a:r>
                        <a:rPr sz="2400" kern="0" spc="110" dirty="0">
                          <a:solidFill>
                            <a:schemeClr val="tx1"/>
                          </a:solidFill>
                          <a:latin typeface="Consolas" panose="020B0609020204030204" pitchFamily="49" charset="0"/>
                          <a:ea typeface="Cambria" panose="02040503050406030204"/>
                          <a:cs typeface="Cambria" panose="02040503050406030204"/>
                        </a:rPr>
                        <a:t> </a:t>
                      </a:r>
                      <a:r>
                        <a:rPr sz="2400" kern="0" spc="-50" dirty="0">
                          <a:solidFill>
                            <a:schemeClr val="tx1"/>
                          </a:solidFill>
                          <a:latin typeface="Consolas" panose="020B0609020204030204" pitchFamily="49" charset="0"/>
                          <a:ea typeface="Cambria" panose="02040503050406030204"/>
                          <a:cs typeface="Cambria" panose="02040503050406030204"/>
                        </a:rPr>
                        <a:t>–</a:t>
                      </a:r>
                      <a:r>
                        <a:rPr sz="2400" kern="0" spc="120" dirty="0">
                          <a:solidFill>
                            <a:schemeClr val="tx1"/>
                          </a:solidFill>
                          <a:latin typeface="Consolas" panose="020B0609020204030204" pitchFamily="49" charset="0"/>
                          <a:ea typeface="Cambria" panose="02040503050406030204"/>
                          <a:cs typeface="Cambria" panose="02040503050406030204"/>
                        </a:rPr>
                        <a:t> </a:t>
                      </a:r>
                      <a:r>
                        <a:rPr sz="2400" kern="0" spc="-50" dirty="0">
                          <a:solidFill>
                            <a:schemeClr val="tx1"/>
                          </a:solidFill>
                          <a:latin typeface="Consolas" panose="020B0609020204030204" pitchFamily="49" charset="0"/>
                          <a:ea typeface="Cambria" panose="02040503050406030204"/>
                          <a:cs typeface="Cambria" panose="02040503050406030204"/>
                        </a:rPr>
                        <a:t>‘0’</a:t>
                      </a:r>
                      <a:r>
                        <a:rPr sz="2400" kern="0" spc="-60" dirty="0">
                          <a:solidFill>
                            <a:schemeClr val="tx1"/>
                          </a:solidFill>
                          <a:latin typeface="Consolas" panose="020B0609020204030204" pitchFamily="49" charset="0"/>
                          <a:ea typeface="Cambria" panose="02040503050406030204"/>
                          <a:cs typeface="Cambria" panose="02040503050406030204"/>
                        </a:rPr>
                        <a:t>;</a:t>
                      </a:r>
                      <a:endParaRPr lang="en-US" altLang="en-US" sz="2400" dirty="0">
                        <a:solidFill>
                          <a:schemeClr val="tx1"/>
                        </a:solidFill>
                        <a:latin typeface="Consolas" panose="020B0609020204030204" pitchFamily="49" charset="0"/>
                      </a:endParaRPr>
                    </a:p>
                    <a:p>
                      <a:pPr marL="112395" algn="l" rtl="0" eaLnBrk="0">
                        <a:lnSpc>
                          <a:spcPts val="3935"/>
                        </a:lnSpc>
                      </a:pPr>
                      <a:r>
                        <a:rPr sz="2400" kern="0" spc="-20" dirty="0" err="1">
                          <a:solidFill>
                            <a:schemeClr val="tx1"/>
                          </a:solidFill>
                          <a:latin typeface="Consolas" panose="020B0609020204030204" pitchFamily="49" charset="0"/>
                          <a:ea typeface="Cambria" panose="02040503050406030204"/>
                          <a:cs typeface="Cambria" panose="02040503050406030204"/>
                        </a:rPr>
                        <a:t>cout</a:t>
                      </a:r>
                      <a:r>
                        <a:rPr lang="en-US" sz="2400" kern="0" spc="-20" dirty="0">
                          <a:solidFill>
                            <a:schemeClr val="tx1"/>
                          </a:solidFill>
                          <a:latin typeface="Consolas" panose="020B0609020204030204" pitchFamily="49" charset="0"/>
                          <a:ea typeface="Cambria" panose="02040503050406030204"/>
                          <a:cs typeface="Cambria" panose="02040503050406030204"/>
                        </a:rPr>
                        <a:t> </a:t>
                      </a:r>
                      <a:r>
                        <a:rPr sz="2400" kern="0" spc="-20" dirty="0">
                          <a:solidFill>
                            <a:schemeClr val="tx1"/>
                          </a:solidFill>
                          <a:latin typeface="Consolas" panose="020B0609020204030204" pitchFamily="49" charset="0"/>
                          <a:ea typeface="Cambria" panose="02040503050406030204"/>
                          <a:cs typeface="Cambria" panose="02040503050406030204"/>
                        </a:rPr>
                        <a:t>&lt;&lt;</a:t>
                      </a:r>
                      <a:r>
                        <a:rPr lang="en-US" sz="2400" kern="0" spc="-20" dirty="0">
                          <a:solidFill>
                            <a:schemeClr val="tx1"/>
                          </a:solidFill>
                          <a:latin typeface="Consolas" panose="020B0609020204030204" pitchFamily="49" charset="0"/>
                          <a:ea typeface="Cambria" panose="02040503050406030204"/>
                          <a:cs typeface="Cambria" panose="02040503050406030204"/>
                        </a:rPr>
                        <a:t> </a:t>
                      </a:r>
                      <a:r>
                        <a:rPr sz="2400" kern="0" spc="-20" dirty="0">
                          <a:solidFill>
                            <a:schemeClr val="tx1"/>
                          </a:solidFill>
                          <a:latin typeface="Consolas" panose="020B0609020204030204" pitchFamily="49" charset="0"/>
                          <a:ea typeface="Cambria" panose="02040503050406030204"/>
                          <a:cs typeface="Cambria" panose="02040503050406030204"/>
                        </a:rPr>
                        <a:t>b;</a:t>
                      </a:r>
                      <a:endParaRPr lang="en-US" altLang="en-US" sz="2400" dirty="0">
                        <a:solidFill>
                          <a:schemeClr val="tx1"/>
                        </a:solidFill>
                        <a:latin typeface="Consolas" panose="020B0609020204030204" pitchFamily="49" charset="0"/>
                      </a:endParaRPr>
                    </a:p>
                  </a:txBody>
                  <a:tcPr marL="0" marR="0" marT="0" marB="0">
                    <a:lnL w="9525" cap="flat" cmpd="sng" algn="ctr">
                      <a:solidFill>
                        <a:srgbClr val="ED7D3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D7D3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D7D3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D7D3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2F0D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sp>
        <p:nvSpPr>
          <p:cNvPr id="13" name="矩形 12"/>
          <p:cNvSpPr/>
          <p:nvPr/>
        </p:nvSpPr>
        <p:spPr>
          <a:xfrm>
            <a:off x="1066800" y="3276600"/>
            <a:ext cx="10356979" cy="3046988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2800" kern="0" spc="40" dirty="0">
                <a:latin typeface="Consolas" panose="020B0609020204030204" pitchFamily="49" charset="0"/>
                <a:cs typeface="微软雅黑" panose="020B0503020204020204" charset="-122"/>
              </a:rPr>
              <a:t>参见书本</a:t>
            </a:r>
            <a:r>
              <a:rPr lang="en-US" altLang="zh-CN" sz="2800" kern="0" spc="40" dirty="0">
                <a:latin typeface="Consolas" panose="020B0609020204030204" pitchFamily="49" charset="0"/>
                <a:cs typeface="微软雅黑" panose="020B0503020204020204" charset="-122"/>
              </a:rPr>
              <a:t>P15 </a:t>
            </a:r>
            <a:r>
              <a:rPr lang="zh-CN" altLang="en-US" sz="2800" kern="0" spc="40" dirty="0">
                <a:latin typeface="Consolas" panose="020B0609020204030204" pitchFamily="49" charset="0"/>
                <a:cs typeface="微软雅黑" panose="020B0503020204020204" charset="-122"/>
              </a:rPr>
              <a:t>最后一自然段：</a:t>
            </a:r>
            <a:endParaRPr lang="en-US" altLang="zh-CN" sz="2800" kern="0" spc="40" dirty="0">
              <a:latin typeface="Consolas" panose="020B0609020204030204" pitchFamily="49" charset="0"/>
              <a:cs typeface="微软雅黑" panose="020B0503020204020204" charset="-122"/>
            </a:endParaRPr>
          </a:p>
          <a:p>
            <a:pPr>
              <a:lnSpc>
                <a:spcPct val="150000"/>
              </a:lnSpc>
            </a:pPr>
            <a:r>
              <a:rPr lang="zh-CN" altLang="en-US" sz="2000" dirty="0">
                <a:latin typeface="Consolas" panose="020B0609020204030204" pitchFamily="49" charset="0"/>
              </a:rPr>
              <a:t>正常情况下，</a:t>
            </a:r>
            <a:r>
              <a:rPr lang="zh-CN" altLang="en-US" sz="2000" b="1" dirty="0">
                <a:solidFill>
                  <a:srgbClr val="C00000"/>
                </a:solidFill>
                <a:latin typeface="Consolas" panose="020B0609020204030204" pitchFamily="49" charset="0"/>
              </a:rPr>
              <a:t>赋值符号的右边的数据类型</a:t>
            </a:r>
            <a:r>
              <a:rPr lang="zh-CN" altLang="en-US" sz="2000" dirty="0">
                <a:latin typeface="Consolas" panose="020B0609020204030204" pitchFamily="49" charset="0"/>
              </a:rPr>
              <a:t>应该和</a:t>
            </a:r>
            <a:r>
              <a:rPr lang="zh-CN" altLang="en-US" sz="2000" b="1" dirty="0">
                <a:solidFill>
                  <a:srgbClr val="C00000"/>
                </a:solidFill>
                <a:latin typeface="Consolas" panose="020B0609020204030204" pitchFamily="49" charset="0"/>
              </a:rPr>
              <a:t>左边的变量数据类型相匹配</a:t>
            </a:r>
            <a:r>
              <a:rPr lang="en-US" altLang="zh-CN" sz="2000" dirty="0">
                <a:latin typeface="Consolas" panose="020B0609020204030204" pitchFamily="49" charset="0"/>
              </a:rPr>
              <a:t>,</a:t>
            </a:r>
            <a:r>
              <a:rPr lang="zh-CN" altLang="en-US" sz="2000" dirty="0">
                <a:latin typeface="Consolas" panose="020B0609020204030204" pitchFamily="49" charset="0"/>
              </a:rPr>
              <a:t>但是有些情况也可以不一致。</a:t>
            </a:r>
            <a:endParaRPr lang="en-US" altLang="zh-CN" sz="2000" dirty="0">
              <a:latin typeface="Consolas" panose="020B0609020204030204" pitchFamily="49" charset="0"/>
            </a:endParaRPr>
          </a:p>
          <a:p>
            <a:pPr>
              <a:lnSpc>
                <a:spcPct val="150000"/>
              </a:lnSpc>
            </a:pPr>
            <a:r>
              <a:rPr lang="zh-CN" altLang="en-US" sz="2000" dirty="0">
                <a:latin typeface="Consolas" panose="020B0609020204030204" pitchFamily="49" charset="0"/>
              </a:rPr>
              <a:t>如果不一致，</a:t>
            </a:r>
            <a:r>
              <a:rPr lang="zh-CN" altLang="en-US" sz="2000" b="1" dirty="0">
                <a:solidFill>
                  <a:schemeClr val="accent2">
                    <a:lumMod val="75000"/>
                  </a:schemeClr>
                </a:solidFill>
                <a:latin typeface="Consolas" panose="020B0609020204030204" pitchFamily="49" charset="0"/>
              </a:rPr>
              <a:t>在编译器知道怎么转换的情况下，会进行自动类型转换！</a:t>
            </a:r>
            <a:endParaRPr lang="en-US" altLang="zh-CN" sz="2000" b="1" dirty="0">
              <a:solidFill>
                <a:schemeClr val="accent2">
                  <a:lumMod val="75000"/>
                </a:schemeClr>
              </a:solidFill>
              <a:latin typeface="Consolas" panose="020B0609020204030204" pitchFamily="49" charset="0"/>
            </a:endParaRPr>
          </a:p>
          <a:p>
            <a:pPr>
              <a:lnSpc>
                <a:spcPct val="150000"/>
              </a:lnSpc>
            </a:pPr>
            <a:r>
              <a:rPr lang="zh-CN" altLang="en-US" sz="2000" b="1" dirty="0">
                <a:solidFill>
                  <a:srgbClr val="FF0000"/>
                </a:solidFill>
              </a:rPr>
              <a:t>简单来说，</a:t>
            </a:r>
            <a:r>
              <a:rPr lang="en-US" altLang="zh-CN" sz="2000" b="1" dirty="0">
                <a:solidFill>
                  <a:srgbClr val="FF0000"/>
                </a:solidFill>
              </a:rPr>
              <a:t>C++</a:t>
            </a:r>
            <a:r>
              <a:rPr lang="zh-CN" altLang="en-US" sz="2000" b="1" dirty="0">
                <a:solidFill>
                  <a:srgbClr val="FF0000"/>
                </a:solidFill>
              </a:rPr>
              <a:t>的自动类型转换是尽力让你在不同类型之间进行操作时，得到一个合理的结果，并且尽量不丢失数据。</a:t>
            </a:r>
            <a:endParaRPr lang="zh-CN" altLang="en-US" sz="2000" b="1" dirty="0">
              <a:solidFill>
                <a:srgbClr val="FF0000"/>
              </a:solidFill>
              <a:latin typeface="Consolas" panose="020B0609020204030204" pitchFamily="49" charset="0"/>
            </a:endParaRPr>
          </a:p>
        </p:txBody>
      </p:sp>
      <p:sp>
        <p:nvSpPr>
          <p:cNvPr id="14" name="object 3">
            <a:extLst>
              <a:ext uri="{FF2B5EF4-FFF2-40B4-BE49-F238E27FC236}">
                <a16:creationId xmlns:a16="http://schemas.microsoft.com/office/drawing/2014/main" id="{9079EF21-306E-660E-A9A1-51D54E107A61}"/>
              </a:ext>
            </a:extLst>
          </p:cNvPr>
          <p:cNvSpPr txBox="1"/>
          <p:nvPr/>
        </p:nvSpPr>
        <p:spPr>
          <a:xfrm>
            <a:off x="1981200" y="762000"/>
            <a:ext cx="2259330" cy="350737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lang="zh-CN" altLang="en-US" sz="2200" b="1" spc="-5" dirty="0">
                <a:solidFill>
                  <a:srgbClr val="FFFFFF"/>
                </a:solidFill>
                <a:latin typeface="+mj-ea"/>
                <a:cs typeface="微软雅黑"/>
              </a:rPr>
              <a:t>自动类型转化</a:t>
            </a:r>
          </a:p>
        </p:txBody>
      </p:sp>
    </p:spTree>
    <p:extLst>
      <p:ext uri="{BB962C8B-B14F-4D97-AF65-F5344CB8AC3E}">
        <p14:creationId xmlns:p14="http://schemas.microsoft.com/office/powerpoint/2010/main" val="246612319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矩形 12"/>
          <p:cNvSpPr/>
          <p:nvPr/>
        </p:nvSpPr>
        <p:spPr>
          <a:xfrm>
            <a:off x="3429000" y="1386928"/>
            <a:ext cx="4648200" cy="2118272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pPr eaLnBrk="0">
              <a:lnSpc>
                <a:spcPct val="101000"/>
              </a:lnSpc>
            </a:pPr>
            <a:endParaRPr lang="en-GB" altLang="en-US" sz="1050" dirty="0">
              <a:latin typeface="Consolas" panose="020B0609020204030204" pitchFamily="49" charset="0"/>
            </a:endParaRPr>
          </a:p>
          <a:p>
            <a:pPr marL="112395" eaLnBrk="0">
              <a:lnSpc>
                <a:spcPct val="79000"/>
              </a:lnSpc>
              <a:spcBef>
                <a:spcPts val="5"/>
              </a:spcBef>
            </a:pPr>
            <a:r>
              <a:rPr lang="en-US" sz="2800" kern="0" spc="-30" dirty="0">
                <a:latin typeface="Consolas" panose="020B0609020204030204" pitchFamily="49" charset="0"/>
                <a:ea typeface="Cambria" panose="02040503050406030204"/>
                <a:cs typeface="Cambria" panose="02040503050406030204"/>
              </a:rPr>
              <a:t>double</a:t>
            </a:r>
            <a:r>
              <a:rPr lang="en-GB" sz="2800" kern="0" spc="150" dirty="0">
                <a:latin typeface="Consolas" panose="020B0609020204030204" pitchFamily="49" charset="0"/>
                <a:ea typeface="Cambria" panose="02040503050406030204"/>
                <a:cs typeface="Cambria" panose="02040503050406030204"/>
              </a:rPr>
              <a:t> a </a:t>
            </a:r>
            <a:r>
              <a:rPr lang="en-GB" sz="2800" kern="0" spc="-30" dirty="0">
                <a:latin typeface="Consolas" panose="020B0609020204030204" pitchFamily="49" charset="0"/>
                <a:ea typeface="Cambria" panose="02040503050406030204"/>
                <a:cs typeface="Cambria" panose="02040503050406030204"/>
              </a:rPr>
              <a:t>= 3.5</a:t>
            </a:r>
            <a:r>
              <a:rPr lang="en-GB" sz="2800" kern="0" spc="-40" dirty="0">
                <a:latin typeface="Consolas" panose="020B0609020204030204" pitchFamily="49" charset="0"/>
                <a:ea typeface="Cambria" panose="02040503050406030204"/>
                <a:cs typeface="Cambria" panose="02040503050406030204"/>
              </a:rPr>
              <a:t>;</a:t>
            </a:r>
            <a:endParaRPr lang="en-GB" altLang="en-US" sz="2800" dirty="0">
              <a:latin typeface="Consolas" panose="020B0609020204030204" pitchFamily="49" charset="0"/>
            </a:endParaRPr>
          </a:p>
          <a:p>
            <a:pPr marL="109220" eaLnBrk="0">
              <a:lnSpc>
                <a:spcPct val="71000"/>
              </a:lnSpc>
              <a:spcBef>
                <a:spcPts val="1615"/>
              </a:spcBef>
            </a:pPr>
            <a:r>
              <a:rPr lang="en-GB" sz="2800" b="1" kern="0" spc="-50" dirty="0" err="1">
                <a:solidFill>
                  <a:srgbClr val="C00000"/>
                </a:solidFill>
                <a:latin typeface="Consolas" panose="020B0609020204030204" pitchFamily="49" charset="0"/>
                <a:ea typeface="Cambria" panose="02040503050406030204"/>
                <a:cs typeface="Cambria" panose="02040503050406030204"/>
              </a:rPr>
              <a:t>int</a:t>
            </a:r>
            <a:r>
              <a:rPr lang="en-GB" sz="2800" b="1" kern="0" dirty="0">
                <a:solidFill>
                  <a:srgbClr val="C00000"/>
                </a:solidFill>
                <a:latin typeface="Consolas" panose="020B0609020204030204" pitchFamily="49" charset="0"/>
                <a:ea typeface="Cambria" panose="02040503050406030204"/>
                <a:cs typeface="Cambria" panose="02040503050406030204"/>
              </a:rPr>
              <a:t>  </a:t>
            </a:r>
            <a:r>
              <a:rPr lang="en-GB" sz="2800" b="1" kern="0" spc="-50" dirty="0">
                <a:solidFill>
                  <a:srgbClr val="C00000"/>
                </a:solidFill>
                <a:latin typeface="Consolas" panose="020B0609020204030204" pitchFamily="49" charset="0"/>
                <a:ea typeface="Cambria" panose="02040503050406030204"/>
                <a:cs typeface="Cambria" panose="02040503050406030204"/>
              </a:rPr>
              <a:t>b</a:t>
            </a:r>
            <a:r>
              <a:rPr lang="en-GB" sz="2800" b="1" kern="0" spc="170" dirty="0">
                <a:solidFill>
                  <a:srgbClr val="C00000"/>
                </a:solidFill>
                <a:latin typeface="Consolas" panose="020B0609020204030204" pitchFamily="49" charset="0"/>
                <a:ea typeface="Cambria" panose="02040503050406030204"/>
                <a:cs typeface="Cambria" panose="02040503050406030204"/>
              </a:rPr>
              <a:t> </a:t>
            </a:r>
            <a:r>
              <a:rPr lang="en-GB" sz="2800" b="1" kern="0" spc="-50" dirty="0">
                <a:solidFill>
                  <a:srgbClr val="C00000"/>
                </a:solidFill>
                <a:latin typeface="Consolas" panose="020B0609020204030204" pitchFamily="49" charset="0"/>
                <a:ea typeface="Cambria" panose="02040503050406030204"/>
                <a:cs typeface="Cambria" panose="02040503050406030204"/>
              </a:rPr>
              <a:t>=</a:t>
            </a:r>
            <a:r>
              <a:rPr lang="en-GB" sz="2800" b="1" kern="0" spc="90" dirty="0">
                <a:solidFill>
                  <a:srgbClr val="C00000"/>
                </a:solidFill>
                <a:latin typeface="Consolas" panose="020B0609020204030204" pitchFamily="49" charset="0"/>
                <a:ea typeface="Cambria" panose="02040503050406030204"/>
                <a:cs typeface="Cambria" panose="02040503050406030204"/>
              </a:rPr>
              <a:t> </a:t>
            </a:r>
            <a:r>
              <a:rPr lang="en-GB" sz="2800" b="1" kern="0" spc="-50" dirty="0">
                <a:solidFill>
                  <a:srgbClr val="C00000"/>
                </a:solidFill>
                <a:latin typeface="Consolas" panose="020B0609020204030204" pitchFamily="49" charset="0"/>
                <a:ea typeface="Cambria" panose="02040503050406030204"/>
                <a:cs typeface="Cambria" panose="02040503050406030204"/>
              </a:rPr>
              <a:t>a</a:t>
            </a:r>
            <a:r>
              <a:rPr lang="en-GB" sz="2800" b="1" kern="0" spc="110" dirty="0">
                <a:solidFill>
                  <a:srgbClr val="C00000"/>
                </a:solidFill>
                <a:latin typeface="Consolas" panose="020B0609020204030204" pitchFamily="49" charset="0"/>
                <a:ea typeface="Cambria" panose="02040503050406030204"/>
                <a:cs typeface="Cambria" panose="02040503050406030204"/>
              </a:rPr>
              <a:t> </a:t>
            </a:r>
            <a:r>
              <a:rPr lang="en-GB" sz="2800" b="1" kern="0" spc="-50" dirty="0">
                <a:solidFill>
                  <a:srgbClr val="C00000"/>
                </a:solidFill>
                <a:latin typeface="Consolas" panose="020B0609020204030204" pitchFamily="49" charset="0"/>
                <a:ea typeface="Cambria" panose="02040503050406030204"/>
                <a:cs typeface="Cambria" panose="02040503050406030204"/>
              </a:rPr>
              <a:t>–</a:t>
            </a:r>
            <a:r>
              <a:rPr lang="en-GB" sz="2800" b="1" kern="0" spc="120" dirty="0">
                <a:solidFill>
                  <a:srgbClr val="C00000"/>
                </a:solidFill>
                <a:latin typeface="Consolas" panose="020B0609020204030204" pitchFamily="49" charset="0"/>
                <a:ea typeface="Cambria" panose="02040503050406030204"/>
                <a:cs typeface="Cambria" panose="02040503050406030204"/>
              </a:rPr>
              <a:t> 2;</a:t>
            </a:r>
          </a:p>
          <a:p>
            <a:pPr marL="109220" eaLnBrk="0">
              <a:lnSpc>
                <a:spcPct val="71000"/>
              </a:lnSpc>
              <a:spcBef>
                <a:spcPts val="1615"/>
              </a:spcBef>
            </a:pPr>
            <a:r>
              <a:rPr lang="en-US" altLang="en-US" sz="2800" kern="0" spc="120" dirty="0">
                <a:latin typeface="Consolas" panose="020B0609020204030204" pitchFamily="49" charset="0"/>
                <a:ea typeface="Cambria" panose="02040503050406030204"/>
              </a:rPr>
              <a:t>double c = b + 1.2; </a:t>
            </a:r>
            <a:endParaRPr lang="en-GB" altLang="en-US" sz="2800" dirty="0">
              <a:latin typeface="Consolas" panose="020B0609020204030204" pitchFamily="49" charset="0"/>
            </a:endParaRPr>
          </a:p>
          <a:p>
            <a:pPr marL="112395" eaLnBrk="0">
              <a:lnSpc>
                <a:spcPts val="3935"/>
              </a:lnSpc>
            </a:pPr>
            <a:r>
              <a:rPr lang="en-GB" sz="2800" kern="0" spc="-20" dirty="0" err="1">
                <a:latin typeface="Consolas" panose="020B0609020204030204" pitchFamily="49" charset="0"/>
                <a:ea typeface="Cambria" panose="02040503050406030204"/>
                <a:cs typeface="Cambria" panose="02040503050406030204"/>
              </a:rPr>
              <a:t>cout</a:t>
            </a:r>
            <a:r>
              <a:rPr lang="en-GB" sz="2800" kern="0" spc="-20" dirty="0">
                <a:latin typeface="Consolas" panose="020B0609020204030204" pitchFamily="49" charset="0"/>
                <a:ea typeface="Cambria" panose="02040503050406030204"/>
                <a:cs typeface="Cambria" panose="02040503050406030204"/>
              </a:rPr>
              <a:t> &lt;&lt; b;</a:t>
            </a:r>
            <a:endParaRPr lang="en-GB" altLang="en-US" sz="2800" dirty="0">
              <a:latin typeface="Consolas" panose="020B0609020204030204" pitchFamily="49" charset="0"/>
            </a:endParaRPr>
          </a:p>
        </p:txBody>
      </p:sp>
      <p:sp>
        <p:nvSpPr>
          <p:cNvPr id="2" name="矩形 1"/>
          <p:cNvSpPr/>
          <p:nvPr/>
        </p:nvSpPr>
        <p:spPr>
          <a:xfrm>
            <a:off x="1066800" y="3733800"/>
            <a:ext cx="10058400" cy="2554545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pPr>
              <a:lnSpc>
                <a:spcPct val="200000"/>
              </a:lnSpc>
            </a:pPr>
            <a:r>
              <a:rPr lang="zh-CN" altLang="en-US" sz="2000" dirty="0"/>
              <a:t>但请注意第二行代码： </a:t>
            </a:r>
            <a:r>
              <a:rPr lang="en-US" altLang="zh-CN" sz="2000" dirty="0"/>
              <a:t>double </a:t>
            </a:r>
            <a:r>
              <a:rPr lang="zh-CN" altLang="en-US" sz="2000" dirty="0"/>
              <a:t>赋给 </a:t>
            </a:r>
            <a:r>
              <a:rPr lang="en-US" altLang="zh-CN" sz="2000" dirty="0" err="1"/>
              <a:t>int</a:t>
            </a:r>
            <a:r>
              <a:rPr lang="en-US" altLang="zh-CN" sz="2000" dirty="0"/>
              <a:t> </a:t>
            </a:r>
            <a:r>
              <a:rPr lang="zh-CN" altLang="en-US" sz="2000" dirty="0"/>
              <a:t>时，虽然编译器会尝试转换（截断小数部分），但这通常被认为是</a:t>
            </a:r>
            <a:r>
              <a:rPr lang="zh-CN" altLang="en-US" sz="2000" b="1" dirty="0">
                <a:solidFill>
                  <a:srgbClr val="FF0000"/>
                </a:solidFill>
              </a:rPr>
              <a:t>不安全的，因为它会丢失精度。</a:t>
            </a:r>
            <a:endParaRPr lang="en-US" altLang="zh-CN" sz="2000" b="1" dirty="0">
              <a:solidFill>
                <a:srgbClr val="FF0000"/>
              </a:solidFill>
            </a:endParaRPr>
          </a:p>
          <a:p>
            <a:pPr>
              <a:lnSpc>
                <a:spcPct val="200000"/>
              </a:lnSpc>
            </a:pPr>
            <a:r>
              <a:rPr lang="zh-CN" altLang="en-US" sz="2000" dirty="0"/>
              <a:t>整型和浮点型混合运算时，整型会向浮点型转换以避免数据丢失。核心原则是 “</a:t>
            </a:r>
            <a:r>
              <a:rPr lang="zh-CN" altLang="en-US" sz="2000" b="1" dirty="0">
                <a:highlight>
                  <a:srgbClr val="FFFF00"/>
                </a:highlight>
              </a:rPr>
              <a:t>向高精度、大范围类型转换</a:t>
            </a:r>
            <a:r>
              <a:rPr lang="zh-CN" altLang="en-US" sz="2000" dirty="0"/>
              <a:t>”，以避免数据丢失。</a:t>
            </a:r>
            <a:endParaRPr lang="en-US" sz="2000" dirty="0"/>
          </a:p>
        </p:txBody>
      </p:sp>
      <p:sp>
        <p:nvSpPr>
          <p:cNvPr id="7" name="object 3">
            <a:extLst>
              <a:ext uri="{FF2B5EF4-FFF2-40B4-BE49-F238E27FC236}">
                <a16:creationId xmlns:a16="http://schemas.microsoft.com/office/drawing/2014/main" id="{9079EF21-306E-660E-A9A1-51D54E107A61}"/>
              </a:ext>
            </a:extLst>
          </p:cNvPr>
          <p:cNvSpPr txBox="1"/>
          <p:nvPr/>
        </p:nvSpPr>
        <p:spPr>
          <a:xfrm>
            <a:off x="1981200" y="762000"/>
            <a:ext cx="2259330" cy="350737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lang="zh-CN" altLang="en-US" sz="2200" b="1" spc="-5" dirty="0">
                <a:solidFill>
                  <a:srgbClr val="FFFFFF"/>
                </a:solidFill>
                <a:latin typeface="+mj-ea"/>
                <a:cs typeface="微软雅黑"/>
              </a:rPr>
              <a:t>自动类型转化</a:t>
            </a:r>
          </a:p>
        </p:txBody>
      </p:sp>
    </p:spTree>
    <p:extLst>
      <p:ext uri="{BB962C8B-B14F-4D97-AF65-F5344CB8AC3E}">
        <p14:creationId xmlns:p14="http://schemas.microsoft.com/office/powerpoint/2010/main" val="103628649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846" name="table 846"/>
          <p:cNvGraphicFramePr>
            <a:graphicFrameLocks noGrp="1"/>
          </p:cNvGraphicFramePr>
          <p:nvPr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1207956499"/>
              </p:ext>
            </p:extLst>
          </p:nvPr>
        </p:nvGraphicFramePr>
        <p:xfrm>
          <a:off x="4343400" y="2497882"/>
          <a:ext cx="3133090" cy="3607434"/>
        </p:xfrm>
        <a:graphic>
          <a:graphicData uri="http://schemas.openxmlformats.org/drawingml/2006/table">
            <a:tbl>
              <a:tblPr/>
              <a:tblGrid>
                <a:gridCol w="156654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56654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521638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50000"/>
                        </a:lnSpc>
                      </a:pPr>
                      <a:endParaRPr lang="en-US" altLang="en-US" sz="500" dirty="0"/>
                    </a:p>
                    <a:p>
                      <a:pPr marL="588645" algn="l" rtl="0" eaLnBrk="0">
                        <a:lnSpc>
                          <a:spcPct val="150000"/>
                        </a:lnSpc>
                        <a:spcBef>
                          <a:spcPts val="5"/>
                        </a:spcBef>
                      </a:pPr>
                      <a:r>
                        <a:rPr sz="1400" b="1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+mn-cs"/>
                        </a:rPr>
                        <a:t>字符</a:t>
                      </a:r>
                      <a:endParaRPr lang="en-US" altLang="en-US" sz="1400" dirty="0"/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B9B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sng" algn="ctr">
                      <a:solidFill>
                        <a:srgbClr val="5B9B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50000"/>
                        </a:lnSpc>
                      </a:pPr>
                      <a:endParaRPr lang="en-US" altLang="en-US" sz="500" dirty="0"/>
                    </a:p>
                    <a:p>
                      <a:pPr marL="492125" algn="l" rtl="0" eaLnBrk="0">
                        <a:lnSpc>
                          <a:spcPct val="150000"/>
                        </a:lnSpc>
                        <a:spcBef>
                          <a:spcPts val="5"/>
                        </a:spcBef>
                      </a:pPr>
                      <a:r>
                        <a:rPr sz="1400" b="1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Calibri" panose="020F0502020204030204"/>
                          <a:ea typeface="Calibri" panose="020F0502020204030204"/>
                          <a:cs typeface="Calibri" panose="020F0502020204030204"/>
                        </a:rPr>
                        <a:t>ASCII</a:t>
                      </a:r>
                      <a:r>
                        <a:rPr sz="1400" b="1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+mn-cs"/>
                        </a:rPr>
                        <a:t>码</a:t>
                      </a:r>
                      <a:endParaRPr lang="en-US" altLang="en-US" sz="1400" dirty="0"/>
                    </a:p>
                  </a:txBody>
                  <a:tcPr marL="0" marR="0" marT="0" marB="0">
                    <a:lnL w="12700" cap="flat" cmpd="sng" algn="ctr">
                      <a:solidFill>
                        <a:srgbClr val="5B9B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sng" algn="ctr">
                      <a:solidFill>
                        <a:srgbClr val="5B9B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512465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8000"/>
                        </a:lnSpc>
                      </a:pPr>
                      <a:endParaRPr lang="en-US" altLang="en-US" sz="1600" dirty="0"/>
                    </a:p>
                    <a:p>
                      <a:pPr marL="664845" algn="l" rtl="0" eaLnBrk="0">
                        <a:lnSpc>
                          <a:spcPct val="77000"/>
                        </a:lnSpc>
                        <a:spcBef>
                          <a:spcPts val="5"/>
                        </a:spcBef>
                      </a:pPr>
                      <a:r>
                        <a:rPr sz="1600" kern="0" spc="-3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Calibri" panose="020F0502020204030204"/>
                          <a:ea typeface="Calibri" panose="020F0502020204030204"/>
                          <a:cs typeface="Calibri" panose="020F0502020204030204"/>
                        </a:rPr>
                        <a:t>‘A’</a:t>
                      </a:r>
                      <a:endParaRPr lang="en-US" altLang="en-US" sz="1600" dirty="0"/>
                    </a:p>
                  </a:txBody>
                  <a:tcPr marL="0" marR="0" marT="0" marB="0">
                    <a:lnL w="12700" cap="flat" cmpd="sng" algn="ctr">
                      <a:solidFill>
                        <a:srgbClr val="5B9B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B9B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sng" algn="ctr">
                      <a:solidFill>
                        <a:srgbClr val="5B9B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B9B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EEAF6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15000"/>
                        </a:lnSpc>
                      </a:pPr>
                      <a:endParaRPr lang="en-US" altLang="en-US" sz="1600" dirty="0"/>
                    </a:p>
                    <a:p>
                      <a:pPr marL="659765" algn="l" rtl="0" eaLnBrk="0">
                        <a:lnSpc>
                          <a:spcPct val="74000"/>
                        </a:lnSpc>
                        <a:spcBef>
                          <a:spcPts val="5"/>
                        </a:spcBef>
                      </a:pPr>
                      <a:r>
                        <a:rPr sz="1600" b="1" kern="0" spc="-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Calibri" panose="020F0502020204030204"/>
                          <a:ea typeface="Calibri" panose="020F0502020204030204"/>
                          <a:cs typeface="Calibri" panose="020F0502020204030204"/>
                        </a:rPr>
                        <a:t>65</a:t>
                      </a:r>
                      <a:endParaRPr lang="en-US" altLang="en-US" sz="1600" dirty="0"/>
                    </a:p>
                  </a:txBody>
                  <a:tcPr marL="0" marR="0" marT="0" marB="0">
                    <a:lnL w="12700" cap="flat" cmpd="sng" algn="ctr">
                      <a:solidFill>
                        <a:srgbClr val="5B9B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B9B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sng" algn="ctr">
                      <a:solidFill>
                        <a:srgbClr val="5B9B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B9B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EEAF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512465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10000"/>
                        </a:lnSpc>
                      </a:pPr>
                      <a:endParaRPr lang="en-US" altLang="en-US" sz="1600" dirty="0"/>
                    </a:p>
                    <a:p>
                      <a:pPr marL="668020" algn="l" rtl="0" eaLnBrk="0">
                        <a:lnSpc>
                          <a:spcPct val="77000"/>
                        </a:lnSpc>
                        <a:spcBef>
                          <a:spcPts val="5"/>
                        </a:spcBef>
                      </a:pPr>
                      <a:r>
                        <a:rPr sz="1600" kern="0" spc="-3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Calibri" panose="020F0502020204030204"/>
                          <a:ea typeface="Calibri" panose="020F0502020204030204"/>
                          <a:cs typeface="Calibri" panose="020F0502020204030204"/>
                        </a:rPr>
                        <a:t>‘B’</a:t>
                      </a:r>
                      <a:endParaRPr lang="en-US" altLang="en-US" sz="1600" dirty="0"/>
                    </a:p>
                  </a:txBody>
                  <a:tcPr marL="0" marR="0" marT="0" marB="0">
                    <a:lnL w="12700" cap="flat" cmpd="sng" algn="ctr">
                      <a:solidFill>
                        <a:srgbClr val="5B9B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B9B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B9B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B9B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17000"/>
                        </a:lnSpc>
                      </a:pPr>
                      <a:endParaRPr lang="en-US" altLang="en-US" sz="1600" dirty="0"/>
                    </a:p>
                    <a:p>
                      <a:pPr marL="659765" algn="l" rtl="0" eaLnBrk="0">
                        <a:lnSpc>
                          <a:spcPct val="74000"/>
                        </a:lnSpc>
                        <a:spcBef>
                          <a:spcPts val="5"/>
                        </a:spcBef>
                      </a:pPr>
                      <a:r>
                        <a:rPr sz="1600" b="1" kern="0" spc="-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Calibri" panose="020F0502020204030204"/>
                          <a:ea typeface="Calibri" panose="020F0502020204030204"/>
                          <a:cs typeface="Calibri" panose="020F0502020204030204"/>
                        </a:rPr>
                        <a:t>66</a:t>
                      </a:r>
                      <a:endParaRPr lang="en-US" altLang="en-US" sz="1600" dirty="0"/>
                    </a:p>
                  </a:txBody>
                  <a:tcPr marL="0" marR="0" marT="0" marB="0">
                    <a:lnL w="12700" cap="flat" cmpd="sng" algn="ctr">
                      <a:solidFill>
                        <a:srgbClr val="5B9B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B9B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B9B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B9B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513076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7000"/>
                        </a:lnSpc>
                      </a:pPr>
                      <a:endParaRPr lang="en-US" altLang="en-US" sz="1600" dirty="0"/>
                    </a:p>
                    <a:p>
                      <a:pPr marL="669290" algn="l" rtl="0" eaLnBrk="0">
                        <a:lnSpc>
                          <a:spcPct val="77000"/>
                        </a:lnSpc>
                        <a:spcBef>
                          <a:spcPts val="5"/>
                        </a:spcBef>
                      </a:pPr>
                      <a:r>
                        <a:rPr sz="1600" kern="0" spc="-3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Calibri" panose="020F0502020204030204"/>
                          <a:ea typeface="Calibri" panose="020F0502020204030204"/>
                          <a:cs typeface="Calibri" panose="020F0502020204030204"/>
                        </a:rPr>
                        <a:t>‘C’</a:t>
                      </a:r>
                      <a:endParaRPr lang="en-US" altLang="en-US" sz="1600" dirty="0"/>
                    </a:p>
                  </a:txBody>
                  <a:tcPr marL="0" marR="0" marT="0" marB="0">
                    <a:lnL w="12700" cap="flat" cmpd="sng" algn="ctr">
                      <a:solidFill>
                        <a:srgbClr val="5B9B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B9B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B9B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B9B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EEAF6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14000"/>
                        </a:lnSpc>
                      </a:pPr>
                      <a:endParaRPr lang="en-US" altLang="en-US" sz="1600" dirty="0"/>
                    </a:p>
                    <a:p>
                      <a:pPr marL="659765" algn="l" rtl="0" eaLnBrk="0">
                        <a:lnSpc>
                          <a:spcPct val="74000"/>
                        </a:lnSpc>
                        <a:spcBef>
                          <a:spcPts val="5"/>
                        </a:spcBef>
                      </a:pPr>
                      <a:r>
                        <a:rPr sz="1600" b="1" kern="0" spc="-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Calibri" panose="020F0502020204030204"/>
                          <a:ea typeface="Calibri" panose="020F0502020204030204"/>
                          <a:cs typeface="Calibri" panose="020F0502020204030204"/>
                        </a:rPr>
                        <a:t>67</a:t>
                      </a:r>
                      <a:endParaRPr lang="en-US" altLang="en-US" sz="1600" dirty="0"/>
                    </a:p>
                  </a:txBody>
                  <a:tcPr marL="0" marR="0" marT="0" marB="0">
                    <a:lnL w="12700" cap="flat" cmpd="sng" algn="ctr">
                      <a:solidFill>
                        <a:srgbClr val="5B9B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B9B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B9B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B9B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EEAF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513076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9000"/>
                        </a:lnSpc>
                      </a:pPr>
                      <a:endParaRPr lang="en-US" altLang="en-US" sz="1600" dirty="0"/>
                    </a:p>
                    <a:p>
                      <a:pPr marL="662940" algn="l" rtl="0" eaLnBrk="0">
                        <a:lnSpc>
                          <a:spcPct val="77000"/>
                        </a:lnSpc>
                        <a:spcBef>
                          <a:spcPts val="0"/>
                        </a:spcBef>
                      </a:pPr>
                      <a:r>
                        <a:rPr sz="1600" kern="0" spc="-3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Calibri" panose="020F0502020204030204"/>
                          <a:ea typeface="Calibri" panose="020F0502020204030204"/>
                          <a:cs typeface="Calibri" panose="020F0502020204030204"/>
                        </a:rPr>
                        <a:t>‘D’</a:t>
                      </a:r>
                      <a:endParaRPr lang="en-US" altLang="en-US" sz="1600" dirty="0"/>
                    </a:p>
                  </a:txBody>
                  <a:tcPr marL="0" marR="0" marT="0" marB="0">
                    <a:lnL w="12700" cap="flat" cmpd="sng" algn="ctr">
                      <a:solidFill>
                        <a:srgbClr val="5B9B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B9B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B9B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B9B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16000"/>
                        </a:lnSpc>
                      </a:pPr>
                      <a:endParaRPr lang="en-US" altLang="en-US" sz="1600" dirty="0"/>
                    </a:p>
                    <a:p>
                      <a:pPr marL="659765" algn="l" rtl="0" eaLnBrk="0">
                        <a:lnSpc>
                          <a:spcPct val="74000"/>
                        </a:lnSpc>
                        <a:spcBef>
                          <a:spcPts val="0"/>
                        </a:spcBef>
                      </a:pPr>
                      <a:r>
                        <a:rPr sz="1600" b="1" kern="0" spc="-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Calibri" panose="020F0502020204030204"/>
                          <a:ea typeface="Calibri" panose="020F0502020204030204"/>
                          <a:cs typeface="Calibri" panose="020F0502020204030204"/>
                        </a:rPr>
                        <a:t>68</a:t>
                      </a:r>
                      <a:endParaRPr lang="en-US" altLang="en-US" sz="1600" dirty="0"/>
                    </a:p>
                  </a:txBody>
                  <a:tcPr marL="0" marR="0" marT="0" marB="0">
                    <a:lnL w="12700" cap="flat" cmpd="sng" algn="ctr">
                      <a:solidFill>
                        <a:srgbClr val="5B9B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B9B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B9B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B9B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513076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12000"/>
                        </a:lnSpc>
                      </a:pPr>
                      <a:endParaRPr lang="en-US" altLang="en-US" sz="1600" dirty="0"/>
                    </a:p>
                    <a:p>
                      <a:pPr algn="l" rtl="0" eaLnBrk="0">
                        <a:lnSpc>
                          <a:spcPct val="7000"/>
                        </a:lnSpc>
                      </a:pPr>
                      <a:endParaRPr lang="en-US" altLang="en-US" sz="1600" dirty="0"/>
                    </a:p>
                    <a:p>
                      <a:pPr marL="695960" algn="l" rtl="0" eaLnBrk="0">
                        <a:lnSpc>
                          <a:spcPts val="415"/>
                        </a:lnSpc>
                      </a:pPr>
                      <a:r>
                        <a:rPr sz="1600" kern="0" spc="-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Calibri" panose="020F0502020204030204"/>
                          <a:ea typeface="Calibri" panose="020F0502020204030204"/>
                          <a:cs typeface="Calibri" panose="020F0502020204030204"/>
                        </a:rPr>
                        <a:t>…</a:t>
                      </a:r>
                      <a:endParaRPr lang="en-US" altLang="en-US" sz="1600" dirty="0"/>
                    </a:p>
                  </a:txBody>
                  <a:tcPr marL="0" marR="0" marT="0" marB="0">
                    <a:lnL w="12700" cap="flat" cmpd="sng" algn="ctr">
                      <a:solidFill>
                        <a:srgbClr val="5B9B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B9B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B9B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B9B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EEAF6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12000"/>
                        </a:lnSpc>
                      </a:pPr>
                      <a:endParaRPr lang="en-US" altLang="en-US" sz="1600" dirty="0"/>
                    </a:p>
                    <a:p>
                      <a:pPr algn="l" rtl="0" eaLnBrk="0">
                        <a:lnSpc>
                          <a:spcPct val="7000"/>
                        </a:lnSpc>
                      </a:pPr>
                      <a:endParaRPr lang="en-US" altLang="en-US" sz="1600" dirty="0"/>
                    </a:p>
                    <a:p>
                      <a:pPr marL="690245" algn="l" rtl="0" eaLnBrk="0">
                        <a:lnSpc>
                          <a:spcPts val="415"/>
                        </a:lnSpc>
                      </a:pPr>
                      <a:r>
                        <a:rPr sz="1600" kern="0" spc="-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Calibri" panose="020F0502020204030204"/>
                          <a:ea typeface="Calibri" panose="020F0502020204030204"/>
                          <a:cs typeface="Calibri" panose="020F0502020204030204"/>
                        </a:rPr>
                        <a:t>…</a:t>
                      </a:r>
                      <a:endParaRPr lang="en-US" altLang="en-US" sz="1600" dirty="0"/>
                    </a:p>
                  </a:txBody>
                  <a:tcPr marL="0" marR="0" marT="0" marB="0">
                    <a:lnL w="12700" cap="flat" cmpd="sng" algn="ctr">
                      <a:solidFill>
                        <a:srgbClr val="5B9B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B9B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B9B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B9B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EEAF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521638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7000"/>
                        </a:lnSpc>
                      </a:pPr>
                      <a:endParaRPr lang="en-US" altLang="en-US" sz="1600" dirty="0"/>
                    </a:p>
                    <a:p>
                      <a:pPr marL="673735" algn="l" rtl="0" eaLnBrk="0">
                        <a:lnSpc>
                          <a:spcPct val="77000"/>
                        </a:lnSpc>
                        <a:spcBef>
                          <a:spcPts val="5"/>
                        </a:spcBef>
                      </a:pPr>
                      <a:r>
                        <a:rPr sz="1600" kern="0" spc="-3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Calibri" panose="020F0502020204030204"/>
                          <a:ea typeface="Calibri" panose="020F0502020204030204"/>
                          <a:cs typeface="Calibri" panose="020F0502020204030204"/>
                        </a:rPr>
                        <a:t>‘Z’</a:t>
                      </a:r>
                      <a:endParaRPr lang="en-US" altLang="en-US" sz="1600" dirty="0"/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B9B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B9B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14000"/>
                        </a:lnSpc>
                      </a:pPr>
                      <a:endParaRPr lang="en-US" altLang="en-US" sz="1600" dirty="0"/>
                    </a:p>
                    <a:p>
                      <a:pPr marL="658495" algn="l" rtl="0" eaLnBrk="0">
                        <a:lnSpc>
                          <a:spcPct val="74000"/>
                        </a:lnSpc>
                        <a:spcBef>
                          <a:spcPts val="5"/>
                        </a:spcBef>
                      </a:pPr>
                      <a:r>
                        <a:rPr sz="1600" b="1" kern="0" spc="-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Calibri" panose="020F0502020204030204"/>
                          <a:ea typeface="Calibri" panose="020F0502020204030204"/>
                          <a:cs typeface="Calibri" panose="020F0502020204030204"/>
                        </a:rPr>
                        <a:t>90</a:t>
                      </a:r>
                      <a:endParaRPr lang="en-US" altLang="en-US" sz="1600" dirty="0"/>
                    </a:p>
                  </a:txBody>
                  <a:tcPr marL="0" marR="0" marT="0" marB="0">
                    <a:lnL w="12700" cap="flat" cmpd="sng" algn="ctr">
                      <a:solidFill>
                        <a:srgbClr val="5B9B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B9B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</a:tbl>
          </a:graphicData>
        </a:graphic>
      </p:graphicFrame>
      <p:graphicFrame>
        <p:nvGraphicFramePr>
          <p:cNvPr id="848" name="table 848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008160078"/>
              </p:ext>
            </p:extLst>
          </p:nvPr>
        </p:nvGraphicFramePr>
        <p:xfrm>
          <a:off x="990600" y="2488565"/>
          <a:ext cx="3043556" cy="3607435"/>
        </p:xfrm>
        <a:graphic>
          <a:graphicData uri="http://schemas.openxmlformats.org/drawingml/2006/table">
            <a:tbl>
              <a:tblPr/>
              <a:tblGrid>
                <a:gridCol w="152177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521778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521550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50000"/>
                        </a:lnSpc>
                      </a:pPr>
                      <a:endParaRPr lang="en-US" altLang="en-US" sz="500" dirty="0"/>
                    </a:p>
                    <a:p>
                      <a:pPr marL="586105" algn="l" rtl="0" eaLnBrk="0">
                        <a:lnSpc>
                          <a:spcPct val="150000"/>
                        </a:lnSpc>
                        <a:spcBef>
                          <a:spcPts val="0"/>
                        </a:spcBef>
                      </a:pPr>
                      <a:r>
                        <a:rPr sz="1400" b="1" kern="0" spc="-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字符</a:t>
                      </a:r>
                      <a:endParaRPr lang="en-US" altLang="en-US" sz="1400" dirty="0"/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70AD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0AD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F1E9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50000"/>
                        </a:lnSpc>
                      </a:pPr>
                      <a:endParaRPr lang="en-US" altLang="en-US" sz="500" dirty="0"/>
                    </a:p>
                    <a:p>
                      <a:pPr marL="490855" algn="l" rtl="0" eaLnBrk="0">
                        <a:lnSpc>
                          <a:spcPct val="150000"/>
                        </a:lnSpc>
                        <a:spcBef>
                          <a:spcPts val="5"/>
                        </a:spcBef>
                      </a:pPr>
                      <a:r>
                        <a:rPr sz="1400" b="1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Calibri" panose="020F0502020204030204"/>
                          <a:ea typeface="Calibri" panose="020F0502020204030204"/>
                          <a:cs typeface="Calibri" panose="020F0502020204030204"/>
                        </a:rPr>
                        <a:t>ASCII</a:t>
                      </a:r>
                      <a:r>
                        <a:rPr sz="1400" b="1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码</a:t>
                      </a:r>
                      <a:endParaRPr lang="en-US" altLang="en-US" sz="1400" dirty="0"/>
                    </a:p>
                  </a:txBody>
                  <a:tcPr marL="0" marR="0" marT="0" marB="0">
                    <a:lnL w="12700" cap="flat" cmpd="sng" algn="ctr">
                      <a:solidFill>
                        <a:srgbClr val="70AD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0AD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F1E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512378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7000"/>
                        </a:lnSpc>
                      </a:pPr>
                      <a:endParaRPr lang="en-US" altLang="en-US" sz="700" dirty="0"/>
                    </a:p>
                    <a:p>
                      <a:pPr marL="664210" algn="l" rtl="0" eaLnBrk="0">
                        <a:lnSpc>
                          <a:spcPct val="77000"/>
                        </a:lnSpc>
                        <a:spcBef>
                          <a:spcPts val="5"/>
                        </a:spcBef>
                      </a:pPr>
                      <a:r>
                        <a:rPr sz="1600" b="1" kern="0" spc="-3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Calibri" panose="020F0502020204030204"/>
                          <a:ea typeface="Calibri" panose="020F0502020204030204"/>
                          <a:cs typeface="Calibri" panose="020F0502020204030204"/>
                        </a:rPr>
                        <a:t>‘0’</a:t>
                      </a:r>
                      <a:endParaRPr lang="en-US" altLang="en-US" sz="1600" dirty="0"/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70AD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70AD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70AD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0AD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5E3CF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14000"/>
                        </a:lnSpc>
                      </a:pPr>
                      <a:endParaRPr lang="en-US" altLang="en-US" sz="700" dirty="0"/>
                    </a:p>
                    <a:p>
                      <a:pPr marL="654050" algn="l" rtl="0" eaLnBrk="0">
                        <a:lnSpc>
                          <a:spcPct val="74000"/>
                        </a:lnSpc>
                        <a:spcBef>
                          <a:spcPts val="5"/>
                        </a:spcBef>
                      </a:pPr>
                      <a:r>
                        <a:rPr sz="1600" b="1" kern="0" spc="-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Calibri" panose="020F0502020204030204"/>
                          <a:ea typeface="Calibri" panose="020F0502020204030204"/>
                          <a:cs typeface="Calibri" panose="020F0502020204030204"/>
                        </a:rPr>
                        <a:t>48</a:t>
                      </a:r>
                      <a:endParaRPr lang="en-US" altLang="en-US" sz="1600" dirty="0"/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70AD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70AD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70AD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0AD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5E3C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512378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10000"/>
                        </a:lnSpc>
                      </a:pPr>
                      <a:endParaRPr lang="en-US" altLang="en-US" sz="700" dirty="0"/>
                    </a:p>
                    <a:p>
                      <a:pPr marL="664210" algn="l" rtl="0" eaLnBrk="0">
                        <a:lnSpc>
                          <a:spcPct val="77000"/>
                        </a:lnSpc>
                      </a:pPr>
                      <a:r>
                        <a:rPr sz="1600" b="1" kern="0" spc="-3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Calibri" panose="020F0502020204030204"/>
                          <a:ea typeface="Calibri" panose="020F0502020204030204"/>
                          <a:cs typeface="Calibri" panose="020F0502020204030204"/>
                        </a:rPr>
                        <a:t>‘1’</a:t>
                      </a:r>
                      <a:endParaRPr lang="en-US" altLang="en-US" sz="1600" dirty="0"/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70AD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70AD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70AD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0AD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F1E9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16000"/>
                        </a:lnSpc>
                      </a:pPr>
                      <a:endParaRPr lang="en-US" altLang="en-US" sz="700" dirty="0"/>
                    </a:p>
                    <a:p>
                      <a:pPr marL="654050" algn="l" rtl="0" eaLnBrk="0">
                        <a:lnSpc>
                          <a:spcPct val="74000"/>
                        </a:lnSpc>
                        <a:spcBef>
                          <a:spcPts val="5"/>
                        </a:spcBef>
                      </a:pPr>
                      <a:r>
                        <a:rPr sz="1600" b="1" kern="0" spc="-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Calibri" panose="020F0502020204030204"/>
                          <a:ea typeface="Calibri" panose="020F0502020204030204"/>
                          <a:cs typeface="Calibri" panose="020F0502020204030204"/>
                        </a:rPr>
                        <a:t>49</a:t>
                      </a:r>
                      <a:endParaRPr lang="en-US" altLang="en-US" sz="1600" dirty="0"/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70AD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70AD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70AD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0AD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F1E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513601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7000"/>
                        </a:lnSpc>
                      </a:pPr>
                      <a:endParaRPr lang="en-US" altLang="en-US" sz="700" dirty="0"/>
                    </a:p>
                    <a:p>
                      <a:pPr marL="664210" algn="l" rtl="0" eaLnBrk="0">
                        <a:lnSpc>
                          <a:spcPct val="77000"/>
                        </a:lnSpc>
                        <a:spcBef>
                          <a:spcPts val="0"/>
                        </a:spcBef>
                      </a:pPr>
                      <a:r>
                        <a:rPr sz="1600" b="1" kern="0" spc="-3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Calibri" panose="020F0502020204030204"/>
                          <a:ea typeface="Calibri" panose="020F0502020204030204"/>
                          <a:cs typeface="Calibri" panose="020F0502020204030204"/>
                        </a:rPr>
                        <a:t>‘2’</a:t>
                      </a:r>
                      <a:endParaRPr lang="en-US" altLang="en-US" sz="1600" dirty="0"/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70AD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70AD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70AD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0AD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5E3CF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14000"/>
                        </a:lnSpc>
                      </a:pPr>
                      <a:endParaRPr lang="en-US" altLang="en-US" sz="700" dirty="0"/>
                    </a:p>
                    <a:p>
                      <a:pPr marL="658495" algn="l" rtl="0" eaLnBrk="0">
                        <a:lnSpc>
                          <a:spcPct val="74000"/>
                        </a:lnSpc>
                        <a:spcBef>
                          <a:spcPts val="0"/>
                        </a:spcBef>
                      </a:pPr>
                      <a:r>
                        <a:rPr sz="1600" b="1" kern="0" spc="-3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Calibri" panose="020F0502020204030204"/>
                          <a:ea typeface="Calibri" panose="020F0502020204030204"/>
                          <a:cs typeface="Calibri" panose="020F0502020204030204"/>
                        </a:rPr>
                        <a:t>50</a:t>
                      </a:r>
                      <a:endParaRPr lang="en-US" altLang="en-US" sz="1600" dirty="0"/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70AD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70AD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70AD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0AD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5E3C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512989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8000"/>
                        </a:lnSpc>
                      </a:pPr>
                      <a:endParaRPr lang="en-US" altLang="en-US" sz="700" dirty="0"/>
                    </a:p>
                    <a:p>
                      <a:pPr marL="664210" algn="l" rtl="0" eaLnBrk="0">
                        <a:lnSpc>
                          <a:spcPct val="77000"/>
                        </a:lnSpc>
                        <a:spcBef>
                          <a:spcPts val="0"/>
                        </a:spcBef>
                      </a:pPr>
                      <a:r>
                        <a:rPr sz="1600" b="1" kern="0" spc="-3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Calibri" panose="020F0502020204030204"/>
                          <a:ea typeface="Calibri" panose="020F0502020204030204"/>
                          <a:cs typeface="Calibri" panose="020F0502020204030204"/>
                        </a:rPr>
                        <a:t>‘3’</a:t>
                      </a:r>
                      <a:endParaRPr lang="en-US" altLang="en-US" sz="1600" dirty="0"/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70AD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70AD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70AD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0AD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F1E9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17000"/>
                        </a:lnSpc>
                      </a:pPr>
                      <a:endParaRPr lang="en-US" altLang="en-US" sz="700" dirty="0"/>
                    </a:p>
                    <a:p>
                      <a:pPr marL="658495" algn="l" rtl="0" eaLnBrk="0">
                        <a:lnSpc>
                          <a:spcPct val="73000"/>
                        </a:lnSpc>
                        <a:spcBef>
                          <a:spcPts val="5"/>
                        </a:spcBef>
                      </a:pPr>
                      <a:r>
                        <a:rPr sz="1600" b="1" kern="0" spc="-3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Calibri" panose="020F0502020204030204"/>
                          <a:ea typeface="Calibri" panose="020F0502020204030204"/>
                          <a:cs typeface="Calibri" panose="020F0502020204030204"/>
                        </a:rPr>
                        <a:t>51</a:t>
                      </a:r>
                      <a:endParaRPr lang="en-US" altLang="en-US" sz="1600" dirty="0"/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70AD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70AD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70AD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0AD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F1E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512989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9000"/>
                        </a:lnSpc>
                      </a:pPr>
                      <a:endParaRPr lang="en-US" altLang="en-US" sz="1100" dirty="0"/>
                    </a:p>
                    <a:p>
                      <a:pPr marL="690245" algn="l" rtl="0" eaLnBrk="0">
                        <a:lnSpc>
                          <a:spcPts val="455"/>
                        </a:lnSpc>
                        <a:spcBef>
                          <a:spcPts val="0"/>
                        </a:spcBef>
                      </a:pPr>
                      <a:r>
                        <a:rPr sz="1600" b="1" kern="0" spc="-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Calibri" panose="020F0502020204030204"/>
                          <a:ea typeface="Calibri" panose="020F0502020204030204"/>
                          <a:cs typeface="Calibri" panose="020F0502020204030204"/>
                        </a:rPr>
                        <a:t>…</a:t>
                      </a:r>
                      <a:endParaRPr lang="en-US" altLang="en-US" sz="1600" dirty="0"/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70AD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70AD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70AD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0AD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5E3CF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9000"/>
                        </a:lnSpc>
                      </a:pPr>
                      <a:endParaRPr lang="en-US" altLang="en-US" sz="1100" dirty="0"/>
                    </a:p>
                    <a:p>
                      <a:pPr marL="684530" algn="l" rtl="0" eaLnBrk="0">
                        <a:lnSpc>
                          <a:spcPts val="455"/>
                        </a:lnSpc>
                        <a:spcBef>
                          <a:spcPts val="0"/>
                        </a:spcBef>
                      </a:pPr>
                      <a:r>
                        <a:rPr sz="1600" b="1" kern="0" spc="-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Calibri" panose="020F0502020204030204"/>
                          <a:ea typeface="Calibri" panose="020F0502020204030204"/>
                          <a:cs typeface="Calibri" panose="020F0502020204030204"/>
                        </a:rPr>
                        <a:t>…</a:t>
                      </a:r>
                      <a:endParaRPr lang="en-US" altLang="en-US" sz="1600" dirty="0"/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70AD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70AD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70AD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0AD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5E3C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521550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6000"/>
                        </a:lnSpc>
                      </a:pPr>
                      <a:endParaRPr lang="en-US" altLang="en-US" sz="700" dirty="0"/>
                    </a:p>
                    <a:p>
                      <a:pPr marL="664210" algn="l" rtl="0" eaLnBrk="0">
                        <a:lnSpc>
                          <a:spcPct val="77000"/>
                        </a:lnSpc>
                        <a:spcBef>
                          <a:spcPts val="5"/>
                        </a:spcBef>
                      </a:pPr>
                      <a:r>
                        <a:rPr sz="1600" b="1" kern="0" spc="-3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Calibri" panose="020F0502020204030204"/>
                          <a:ea typeface="Calibri" panose="020F0502020204030204"/>
                          <a:cs typeface="Calibri" panose="020F0502020204030204"/>
                        </a:rPr>
                        <a:t>‘9’</a:t>
                      </a:r>
                      <a:endParaRPr lang="en-US" altLang="en-US" sz="1600" dirty="0"/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70AD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70AD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F1E9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16000"/>
                        </a:lnSpc>
                      </a:pPr>
                      <a:endParaRPr lang="en-US" altLang="en-US" sz="700" dirty="0"/>
                    </a:p>
                    <a:p>
                      <a:pPr marL="658495" algn="l" rtl="0" eaLnBrk="0">
                        <a:lnSpc>
                          <a:spcPct val="73000"/>
                        </a:lnSpc>
                        <a:spcBef>
                          <a:spcPts val="5"/>
                        </a:spcBef>
                      </a:pPr>
                      <a:r>
                        <a:rPr sz="1600" b="1" kern="0" spc="-3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Calibri" panose="020F0502020204030204"/>
                          <a:ea typeface="Calibri" panose="020F0502020204030204"/>
                          <a:cs typeface="Calibri" panose="020F0502020204030204"/>
                        </a:rPr>
                        <a:t>57</a:t>
                      </a:r>
                      <a:endParaRPr lang="en-US" altLang="en-US" sz="1600" dirty="0"/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70AD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70AD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F1E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</a:tbl>
          </a:graphicData>
        </a:graphic>
      </p:graphicFrame>
      <p:graphicFrame>
        <p:nvGraphicFramePr>
          <p:cNvPr id="850" name="table 85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088412527"/>
              </p:ext>
            </p:extLst>
          </p:nvPr>
        </p:nvGraphicFramePr>
        <p:xfrm>
          <a:off x="7924800" y="2497882"/>
          <a:ext cx="3200400" cy="3607434"/>
        </p:xfrm>
        <a:graphic>
          <a:graphicData uri="http://schemas.openxmlformats.org/drawingml/2006/table">
            <a:tbl>
              <a:tblPr/>
              <a:tblGrid>
                <a:gridCol w="16002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6002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541818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50000"/>
                        </a:lnSpc>
                      </a:pPr>
                      <a:endParaRPr lang="en-US" altLang="en-US" sz="500" dirty="0"/>
                    </a:p>
                    <a:p>
                      <a:pPr marL="586105" algn="l" rtl="0" eaLnBrk="0">
                        <a:lnSpc>
                          <a:spcPct val="150000"/>
                        </a:lnSpc>
                        <a:spcBef>
                          <a:spcPts val="0"/>
                        </a:spcBef>
                      </a:pPr>
                      <a:r>
                        <a:rPr sz="1400" b="1" kern="0" spc="-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字符</a:t>
                      </a:r>
                      <a:endParaRPr lang="en-US" altLang="en-US" sz="1400" dirty="0"/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C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C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4E7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50000"/>
                        </a:lnSpc>
                      </a:pPr>
                      <a:endParaRPr lang="en-US" altLang="en-US" sz="500" dirty="0"/>
                    </a:p>
                    <a:p>
                      <a:pPr marL="490855" algn="l" rtl="0" eaLnBrk="0">
                        <a:lnSpc>
                          <a:spcPct val="150000"/>
                        </a:lnSpc>
                        <a:spcBef>
                          <a:spcPts val="5"/>
                        </a:spcBef>
                      </a:pPr>
                      <a:r>
                        <a:rPr sz="1400" b="1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Calibri" panose="020F0502020204030204"/>
                          <a:ea typeface="Calibri" panose="020F0502020204030204"/>
                          <a:cs typeface="Calibri" panose="020F0502020204030204"/>
                        </a:rPr>
                        <a:t>ASCII</a:t>
                      </a:r>
                      <a:r>
                        <a:rPr sz="1400" b="1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码</a:t>
                      </a:r>
                      <a:endParaRPr lang="en-US" altLang="en-US" sz="1400" dirty="0"/>
                    </a:p>
                  </a:txBody>
                  <a:tcPr marL="0" marR="0" marT="0" marB="0">
                    <a:lnL w="12700" cap="flat" cmpd="sng" algn="ctr">
                      <a:solidFill>
                        <a:srgbClr val="FFC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C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4E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533257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8000"/>
                        </a:lnSpc>
                      </a:pPr>
                      <a:endParaRPr lang="en-US" altLang="en-US" sz="700" dirty="0"/>
                    </a:p>
                    <a:p>
                      <a:pPr marL="670560" algn="l" rtl="0" eaLnBrk="0">
                        <a:lnSpc>
                          <a:spcPct val="77000"/>
                        </a:lnSpc>
                        <a:spcBef>
                          <a:spcPts val="5"/>
                        </a:spcBef>
                      </a:pPr>
                      <a:r>
                        <a:rPr sz="1600" kern="0" spc="-3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Calibri" panose="020F0502020204030204"/>
                          <a:ea typeface="Calibri" panose="020F0502020204030204"/>
                          <a:cs typeface="Calibri" panose="020F0502020204030204"/>
                        </a:rPr>
                        <a:t>‘a’</a:t>
                      </a:r>
                      <a:endParaRPr lang="en-US" altLang="en-US" sz="1600" dirty="0"/>
                    </a:p>
                  </a:txBody>
                  <a:tcPr marL="0" marR="0" marT="0" marB="0">
                    <a:lnL w="12700" cap="flat" cmpd="sng" algn="ctr">
                      <a:solidFill>
                        <a:srgbClr val="FFC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C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C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C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E8CB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15000"/>
                        </a:lnSpc>
                      </a:pPr>
                      <a:endParaRPr lang="en-US" altLang="en-US" sz="700" dirty="0"/>
                    </a:p>
                    <a:p>
                      <a:pPr marL="656590" algn="l" rtl="0" eaLnBrk="0">
                        <a:lnSpc>
                          <a:spcPct val="74000"/>
                        </a:lnSpc>
                        <a:spcBef>
                          <a:spcPts val="5"/>
                        </a:spcBef>
                      </a:pPr>
                      <a:r>
                        <a:rPr sz="1600" b="1" kern="0" spc="-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Calibri" panose="020F0502020204030204"/>
                          <a:ea typeface="Calibri" panose="020F0502020204030204"/>
                          <a:cs typeface="Calibri" panose="020F0502020204030204"/>
                        </a:rPr>
                        <a:t>97</a:t>
                      </a:r>
                      <a:endParaRPr lang="en-US" altLang="en-US" sz="1600" dirty="0"/>
                    </a:p>
                  </a:txBody>
                  <a:tcPr marL="0" marR="0" marT="0" marB="0">
                    <a:lnL w="12700" cap="flat" cmpd="sng" algn="ctr">
                      <a:solidFill>
                        <a:srgbClr val="FFC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C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C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C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E8CB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532034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6000"/>
                        </a:lnSpc>
                      </a:pPr>
                      <a:endParaRPr lang="en-US" altLang="en-US" sz="700" dirty="0"/>
                    </a:p>
                    <a:p>
                      <a:pPr marL="667385" algn="l" rtl="0" eaLnBrk="0">
                        <a:lnSpc>
                          <a:spcPct val="77000"/>
                        </a:lnSpc>
                        <a:spcBef>
                          <a:spcPts val="5"/>
                        </a:spcBef>
                      </a:pPr>
                      <a:r>
                        <a:rPr sz="1600" kern="0" spc="-3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Calibri" panose="020F0502020204030204"/>
                          <a:ea typeface="Calibri" panose="020F0502020204030204"/>
                          <a:cs typeface="Calibri" panose="020F0502020204030204"/>
                        </a:rPr>
                        <a:t>‘b’</a:t>
                      </a:r>
                      <a:endParaRPr lang="en-US" altLang="en-US" sz="1600" dirty="0"/>
                    </a:p>
                  </a:txBody>
                  <a:tcPr marL="0" marR="0" marT="0" marB="0">
                    <a:lnL w="12700" cap="flat" cmpd="sng" algn="ctr">
                      <a:solidFill>
                        <a:srgbClr val="FFC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C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C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C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4E7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13000"/>
                        </a:lnSpc>
                      </a:pPr>
                      <a:endParaRPr lang="en-US" altLang="en-US" sz="700" dirty="0"/>
                    </a:p>
                    <a:p>
                      <a:pPr marL="656590" algn="l" rtl="0" eaLnBrk="0">
                        <a:lnSpc>
                          <a:spcPct val="74000"/>
                        </a:lnSpc>
                        <a:spcBef>
                          <a:spcPts val="5"/>
                        </a:spcBef>
                      </a:pPr>
                      <a:r>
                        <a:rPr sz="1600" b="1" kern="0" spc="-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Calibri" panose="020F0502020204030204"/>
                          <a:ea typeface="Calibri" panose="020F0502020204030204"/>
                          <a:cs typeface="Calibri" panose="020F0502020204030204"/>
                        </a:rPr>
                        <a:t>98</a:t>
                      </a:r>
                      <a:endParaRPr lang="en-US" altLang="en-US" sz="1600" dirty="0"/>
                    </a:p>
                  </a:txBody>
                  <a:tcPr marL="0" marR="0" marT="0" marB="0">
                    <a:lnL w="12700" cap="flat" cmpd="sng" algn="ctr">
                      <a:solidFill>
                        <a:srgbClr val="FFC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C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C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C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4E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533257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5000"/>
                        </a:lnSpc>
                      </a:pPr>
                      <a:endParaRPr lang="en-US" altLang="en-US" sz="700" dirty="0"/>
                    </a:p>
                    <a:p>
                      <a:pPr marL="675005" algn="l" rtl="0" eaLnBrk="0">
                        <a:lnSpc>
                          <a:spcPct val="77000"/>
                        </a:lnSpc>
                        <a:spcBef>
                          <a:spcPts val="5"/>
                        </a:spcBef>
                      </a:pPr>
                      <a:r>
                        <a:rPr sz="1600" kern="0" spc="-3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Calibri" panose="020F0502020204030204"/>
                          <a:ea typeface="Calibri" panose="020F0502020204030204"/>
                          <a:cs typeface="Calibri" panose="020F0502020204030204"/>
                        </a:rPr>
                        <a:t>‘c’</a:t>
                      </a:r>
                      <a:endParaRPr lang="en-US" altLang="en-US" sz="1600" dirty="0"/>
                    </a:p>
                  </a:txBody>
                  <a:tcPr marL="0" marR="0" marT="0" marB="0">
                    <a:lnL w="12700" cap="flat" cmpd="sng" algn="ctr">
                      <a:solidFill>
                        <a:srgbClr val="FFC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C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C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C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E8CB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12000"/>
                        </a:lnSpc>
                      </a:pPr>
                      <a:endParaRPr lang="en-US" altLang="en-US" sz="700" dirty="0"/>
                    </a:p>
                    <a:p>
                      <a:pPr marL="656590" algn="l" rtl="0" eaLnBrk="0">
                        <a:lnSpc>
                          <a:spcPct val="74000"/>
                        </a:lnSpc>
                        <a:spcBef>
                          <a:spcPts val="5"/>
                        </a:spcBef>
                      </a:pPr>
                      <a:r>
                        <a:rPr sz="1600" b="1" kern="0" spc="-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Calibri" panose="020F0502020204030204"/>
                          <a:ea typeface="Calibri" panose="020F0502020204030204"/>
                          <a:cs typeface="Calibri" panose="020F0502020204030204"/>
                        </a:rPr>
                        <a:t>99</a:t>
                      </a:r>
                      <a:endParaRPr lang="en-US" altLang="en-US" sz="1600" dirty="0"/>
                    </a:p>
                  </a:txBody>
                  <a:tcPr marL="0" marR="0" marT="0" marB="0">
                    <a:lnL w="12700" cap="flat" cmpd="sng" algn="ctr">
                      <a:solidFill>
                        <a:srgbClr val="FFC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C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C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C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E8CB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532034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7000"/>
                        </a:lnSpc>
                      </a:pPr>
                      <a:endParaRPr lang="en-US" altLang="en-US" sz="700" dirty="0"/>
                    </a:p>
                    <a:p>
                      <a:pPr marL="667385" algn="l" rtl="0" eaLnBrk="0">
                        <a:lnSpc>
                          <a:spcPct val="77000"/>
                        </a:lnSpc>
                        <a:spcBef>
                          <a:spcPts val="5"/>
                        </a:spcBef>
                      </a:pPr>
                      <a:r>
                        <a:rPr sz="1600" kern="0" spc="-3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Calibri" panose="020F0502020204030204"/>
                          <a:ea typeface="Calibri" panose="020F0502020204030204"/>
                          <a:cs typeface="Calibri" panose="020F0502020204030204"/>
                        </a:rPr>
                        <a:t>‘d’</a:t>
                      </a:r>
                      <a:endParaRPr lang="en-US" altLang="en-US" sz="1600" dirty="0"/>
                    </a:p>
                  </a:txBody>
                  <a:tcPr marL="0" marR="0" marT="0" marB="0">
                    <a:lnL w="12700" cap="flat" cmpd="sng" algn="ctr">
                      <a:solidFill>
                        <a:srgbClr val="FFC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C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C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C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4E7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15000"/>
                        </a:lnSpc>
                      </a:pPr>
                      <a:endParaRPr lang="en-US" altLang="en-US" sz="700" dirty="0"/>
                    </a:p>
                    <a:p>
                      <a:pPr marL="623570" algn="l" rtl="0" eaLnBrk="0">
                        <a:lnSpc>
                          <a:spcPct val="74000"/>
                        </a:lnSpc>
                        <a:spcBef>
                          <a:spcPts val="0"/>
                        </a:spcBef>
                      </a:pPr>
                      <a:r>
                        <a:rPr sz="1600" b="1" kern="0" spc="-3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Calibri" panose="020F0502020204030204"/>
                          <a:ea typeface="Calibri" panose="020F0502020204030204"/>
                          <a:cs typeface="Calibri" panose="020F0502020204030204"/>
                        </a:rPr>
                        <a:t>100</a:t>
                      </a:r>
                      <a:endParaRPr lang="en-US" altLang="en-US" sz="1600" dirty="0"/>
                    </a:p>
                  </a:txBody>
                  <a:tcPr marL="0" marR="0" marT="0" marB="0">
                    <a:lnL w="12700" cap="flat" cmpd="sng" algn="ctr">
                      <a:solidFill>
                        <a:srgbClr val="FFC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C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C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C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4E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532645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11000"/>
                        </a:lnSpc>
                      </a:pPr>
                      <a:endParaRPr lang="en-US" altLang="en-US" sz="1100" dirty="0"/>
                    </a:p>
                    <a:p>
                      <a:pPr marL="694055" algn="l" rtl="0" eaLnBrk="0">
                        <a:lnSpc>
                          <a:spcPts val="415"/>
                        </a:lnSpc>
                        <a:spcBef>
                          <a:spcPts val="0"/>
                        </a:spcBef>
                      </a:pPr>
                      <a:r>
                        <a:rPr sz="1600" kern="0" spc="-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Calibri" panose="020F0502020204030204"/>
                          <a:ea typeface="Calibri" panose="020F0502020204030204"/>
                          <a:cs typeface="Calibri" panose="020F0502020204030204"/>
                        </a:rPr>
                        <a:t>…</a:t>
                      </a:r>
                      <a:endParaRPr lang="en-US" altLang="en-US" sz="1600" dirty="0"/>
                    </a:p>
                  </a:txBody>
                  <a:tcPr marL="0" marR="0" marT="0" marB="0">
                    <a:lnL w="12700" cap="flat" cmpd="sng" algn="ctr">
                      <a:solidFill>
                        <a:srgbClr val="FFC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C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C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C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E8CB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7000"/>
                        </a:lnSpc>
                      </a:pPr>
                      <a:endParaRPr lang="en-US" altLang="en-US" sz="1100" dirty="0"/>
                    </a:p>
                    <a:p>
                      <a:pPr algn="l" rtl="0" eaLnBrk="0">
                        <a:lnSpc>
                          <a:spcPct val="8000"/>
                        </a:lnSpc>
                      </a:pPr>
                      <a:endParaRPr lang="en-US" altLang="en-US" sz="300" dirty="0"/>
                    </a:p>
                    <a:p>
                      <a:pPr marL="684530" algn="l" rtl="0" eaLnBrk="0">
                        <a:lnSpc>
                          <a:spcPts val="455"/>
                        </a:lnSpc>
                      </a:pPr>
                      <a:r>
                        <a:rPr sz="1600" b="1" kern="0" spc="-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Calibri" panose="020F0502020204030204"/>
                          <a:ea typeface="Calibri" panose="020F0502020204030204"/>
                          <a:cs typeface="Calibri" panose="020F0502020204030204"/>
                        </a:rPr>
                        <a:t>…</a:t>
                      </a:r>
                      <a:endParaRPr lang="en-US" altLang="en-US" sz="1600" dirty="0"/>
                    </a:p>
                  </a:txBody>
                  <a:tcPr marL="0" marR="0" marT="0" marB="0">
                    <a:lnL w="12700" cap="flat" cmpd="sng" algn="ctr">
                      <a:solidFill>
                        <a:srgbClr val="FFC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C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C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C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E8CB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402389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6000"/>
                        </a:lnSpc>
                      </a:pPr>
                      <a:endParaRPr lang="en-US" altLang="en-US" sz="700" dirty="0"/>
                    </a:p>
                    <a:p>
                      <a:pPr marL="677545" algn="l" rtl="0" eaLnBrk="0">
                        <a:lnSpc>
                          <a:spcPct val="77000"/>
                        </a:lnSpc>
                        <a:spcBef>
                          <a:spcPts val="0"/>
                        </a:spcBef>
                      </a:pPr>
                      <a:r>
                        <a:rPr sz="1600" kern="0" spc="-3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Calibri" panose="020F0502020204030204"/>
                          <a:ea typeface="Calibri" panose="020F0502020204030204"/>
                          <a:cs typeface="Calibri" panose="020F0502020204030204"/>
                        </a:rPr>
                        <a:t>‘z’</a:t>
                      </a:r>
                      <a:endParaRPr lang="en-US" altLang="en-US" sz="1600" dirty="0"/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C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C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4E7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13000"/>
                        </a:lnSpc>
                      </a:pPr>
                      <a:endParaRPr lang="en-US" altLang="en-US" sz="700" dirty="0"/>
                    </a:p>
                    <a:p>
                      <a:pPr marL="623570" algn="l" rtl="0" eaLnBrk="0">
                        <a:lnSpc>
                          <a:spcPct val="74000"/>
                        </a:lnSpc>
                        <a:spcBef>
                          <a:spcPts val="0"/>
                        </a:spcBef>
                      </a:pPr>
                      <a:r>
                        <a:rPr sz="1600" b="1" kern="0" spc="-3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Calibri" panose="020F0502020204030204"/>
                          <a:ea typeface="Calibri" panose="020F0502020204030204"/>
                          <a:cs typeface="Calibri" panose="020F0502020204030204"/>
                        </a:rPr>
                        <a:t>122</a:t>
                      </a:r>
                      <a:endParaRPr lang="en-US" altLang="en-US" sz="1600" dirty="0"/>
                    </a:p>
                  </a:txBody>
                  <a:tcPr marL="0" marR="0" marT="0" marB="0">
                    <a:lnL w="12700" cap="flat" cmpd="sng" algn="ctr">
                      <a:solidFill>
                        <a:srgbClr val="FFC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C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4E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</a:tbl>
          </a:graphicData>
        </a:graphic>
      </p:graphicFrame>
      <p:sp>
        <p:nvSpPr>
          <p:cNvPr id="852" name="textbox 852"/>
          <p:cNvSpPr/>
          <p:nvPr/>
        </p:nvSpPr>
        <p:spPr>
          <a:xfrm>
            <a:off x="2133600" y="1371600"/>
            <a:ext cx="7929880" cy="743585"/>
          </a:xfrm>
          <a:prstGeom prst="rect">
            <a:avLst/>
          </a:prstGeom>
        </p:spPr>
        <p:txBody>
          <a:bodyPr vert="horz" wrap="square" lIns="0" tIns="0" rIns="0" bIns="0"/>
          <a:lstStyle/>
          <a:p>
            <a:pPr algn="l" rtl="0" eaLnBrk="0">
              <a:lnSpc>
                <a:spcPct val="75000"/>
              </a:lnSpc>
            </a:pPr>
            <a:endParaRPr lang="en-US" altLang="en-US" sz="2800" dirty="0"/>
          </a:p>
          <a:p>
            <a:pPr marL="12700" algn="l" rtl="0" eaLnBrk="0">
              <a:lnSpc>
                <a:spcPct val="91000"/>
              </a:lnSpc>
            </a:pPr>
            <a:r>
              <a:rPr lang="zh-CN" altLang="en-US" sz="2800" b="1" kern="0" spc="-2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规律</a:t>
            </a:r>
            <a:r>
              <a:rPr lang="en-US" altLang="zh-CN" sz="2800" b="1" kern="0" spc="-2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2</a:t>
            </a:r>
            <a:r>
              <a:rPr lang="zh-CN" altLang="en-US" sz="2800" b="1" kern="0" spc="-2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：</a:t>
            </a:r>
            <a:r>
              <a:rPr sz="2800" b="1" kern="0" spc="-20" dirty="0" err="1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ASCII码：数字字符</a:t>
            </a:r>
            <a:r>
              <a:rPr sz="2800" b="1" kern="0" spc="-2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&lt;大写字符</a:t>
            </a:r>
            <a:r>
              <a:rPr sz="2800" b="1" kern="0" spc="-35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</a:t>
            </a:r>
            <a:r>
              <a:rPr sz="2800" b="1" kern="0" spc="-2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&lt;小写字符</a:t>
            </a:r>
            <a:endParaRPr lang="en-US" altLang="en-US" sz="2800" dirty="0"/>
          </a:p>
        </p:txBody>
      </p:sp>
      <p:sp>
        <p:nvSpPr>
          <p:cNvPr id="6" name="object 3">
            <a:extLst>
              <a:ext uri="{FF2B5EF4-FFF2-40B4-BE49-F238E27FC236}">
                <a16:creationId xmlns:a16="http://schemas.microsoft.com/office/drawing/2014/main" id="{9079EF21-306E-660E-A9A1-51D54E107A61}"/>
              </a:ext>
            </a:extLst>
          </p:cNvPr>
          <p:cNvSpPr txBox="1"/>
          <p:nvPr/>
        </p:nvSpPr>
        <p:spPr>
          <a:xfrm>
            <a:off x="1981200" y="762000"/>
            <a:ext cx="2259330" cy="350737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lang="en-US" altLang="zh-CN" sz="2200" b="1" spc="-5" dirty="0">
                <a:solidFill>
                  <a:srgbClr val="FFFFFF"/>
                </a:solidFill>
                <a:latin typeface="+mj-ea"/>
                <a:cs typeface="微软雅黑"/>
              </a:rPr>
              <a:t>ASCII</a:t>
            </a:r>
            <a:r>
              <a:rPr lang="zh-CN" altLang="en-US" sz="2200" b="1" spc="-5" dirty="0">
                <a:solidFill>
                  <a:srgbClr val="FFFFFF"/>
                </a:solidFill>
                <a:latin typeface="+mj-ea"/>
                <a:cs typeface="微软雅黑"/>
              </a:rPr>
              <a:t>码</a:t>
            </a:r>
          </a:p>
        </p:txBody>
      </p:sp>
    </p:spTree>
    <p:extLst>
      <p:ext uri="{BB962C8B-B14F-4D97-AF65-F5344CB8AC3E}">
        <p14:creationId xmlns:p14="http://schemas.microsoft.com/office/powerpoint/2010/main" val="1120728922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990600" y="1447800"/>
            <a:ext cx="10439400" cy="1314462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zh-CN" sz="2800" dirty="0"/>
              <a:t>ASCII</a:t>
            </a:r>
            <a:r>
              <a:rPr lang="zh-CN" altLang="en-US" sz="2800" dirty="0"/>
              <a:t>码表中，字符</a:t>
            </a:r>
            <a:r>
              <a:rPr lang="en-US" altLang="zh-CN" sz="2800" dirty="0"/>
              <a:t>‘A’</a:t>
            </a:r>
            <a:r>
              <a:rPr lang="zh-CN" altLang="en-US" sz="2800" dirty="0"/>
              <a:t>的</a:t>
            </a:r>
            <a:r>
              <a:rPr lang="en-US" altLang="zh-CN" sz="2800" dirty="0"/>
              <a:t>ASCII</a:t>
            </a:r>
            <a:r>
              <a:rPr lang="zh-CN" altLang="en-US" sz="2800" dirty="0"/>
              <a:t>码是</a:t>
            </a:r>
            <a:r>
              <a:rPr lang="en-US" altLang="zh-CN" sz="2800" dirty="0"/>
              <a:t>65</a:t>
            </a:r>
            <a:r>
              <a:rPr lang="zh-CN" altLang="en-US" sz="2800" dirty="0"/>
              <a:t>，请问字符</a:t>
            </a:r>
            <a:r>
              <a:rPr lang="en-US" altLang="zh-CN" sz="2800" dirty="0"/>
              <a:t>‘G’</a:t>
            </a:r>
            <a:r>
              <a:rPr lang="zh-CN" altLang="en-US" sz="2800" dirty="0"/>
              <a:t>的 </a:t>
            </a:r>
            <a:r>
              <a:rPr lang="en-US" altLang="zh-CN" sz="2800" dirty="0"/>
              <a:t>ASCII</a:t>
            </a:r>
            <a:r>
              <a:rPr lang="zh-CN" altLang="en-US" sz="2800" dirty="0"/>
              <a:t>码是多少？</a:t>
            </a:r>
          </a:p>
        </p:txBody>
      </p:sp>
      <p:sp>
        <p:nvSpPr>
          <p:cNvPr id="7" name="object 3">
            <a:extLst>
              <a:ext uri="{FF2B5EF4-FFF2-40B4-BE49-F238E27FC236}">
                <a16:creationId xmlns:a16="http://schemas.microsoft.com/office/drawing/2014/main" id="{9079EF21-306E-660E-A9A1-51D54E107A61}"/>
              </a:ext>
            </a:extLst>
          </p:cNvPr>
          <p:cNvSpPr txBox="1"/>
          <p:nvPr/>
        </p:nvSpPr>
        <p:spPr>
          <a:xfrm>
            <a:off x="1981200" y="762000"/>
            <a:ext cx="2259330" cy="350737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lang="en-US" altLang="zh-CN" sz="2200" b="1" spc="-5" dirty="0">
                <a:solidFill>
                  <a:srgbClr val="FFFFFF"/>
                </a:solidFill>
                <a:latin typeface="+mj-ea"/>
                <a:cs typeface="微软雅黑"/>
              </a:rPr>
              <a:t>ASCII</a:t>
            </a:r>
            <a:r>
              <a:rPr lang="zh-CN" altLang="en-US" sz="2200" b="1" spc="-5" dirty="0">
                <a:solidFill>
                  <a:srgbClr val="FFFFFF"/>
                </a:solidFill>
                <a:latin typeface="+mj-ea"/>
                <a:cs typeface="微软雅黑"/>
              </a:rPr>
              <a:t>码</a:t>
            </a:r>
          </a:p>
        </p:txBody>
      </p:sp>
      <p:graphicFrame>
        <p:nvGraphicFramePr>
          <p:cNvPr id="9" name="table 89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523267484"/>
              </p:ext>
            </p:extLst>
          </p:nvPr>
        </p:nvGraphicFramePr>
        <p:xfrm>
          <a:off x="4268787" y="2895600"/>
          <a:ext cx="3654425" cy="3433698"/>
        </p:xfrm>
        <a:graphic>
          <a:graphicData uri="http://schemas.openxmlformats.org/drawingml/2006/table">
            <a:tbl>
              <a:tblPr/>
              <a:tblGrid>
                <a:gridCol w="18288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82562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628074"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</a:pPr>
                      <a:r>
                        <a:rPr sz="2400" b="1" kern="1200" dirty="0" err="1">
                          <a:solidFill>
                            <a:srgbClr val="C00000"/>
                          </a:solidFill>
                          <a:latin typeface="+mn-lt"/>
                          <a:ea typeface="+mn-ea"/>
                          <a:cs typeface="+mn-cs"/>
                        </a:rPr>
                        <a:t>字符</a:t>
                      </a:r>
                      <a:endParaRPr lang="en-US" altLang="en-US" sz="2400" b="1" kern="1200" dirty="0">
                        <a:solidFill>
                          <a:srgbClr val="C00000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ED7D3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D7D3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D7D3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D7D3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ECE8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</a:pPr>
                      <a:r>
                        <a:rPr sz="2400" b="1" kern="1200" dirty="0" err="1">
                          <a:solidFill>
                            <a:srgbClr val="C00000"/>
                          </a:solidFill>
                          <a:latin typeface="+mn-lt"/>
                          <a:ea typeface="+mn-ea"/>
                          <a:cs typeface="+mn-cs"/>
                        </a:rPr>
                        <a:t>ASCII码</a:t>
                      </a:r>
                      <a:endParaRPr lang="en-US" altLang="en-US" sz="2400" b="1" kern="1200" dirty="0">
                        <a:solidFill>
                          <a:srgbClr val="C00000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ED7D3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D7D3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D7D3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D7D3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ECE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751651"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</a:pPr>
                      <a:r>
                        <a:rPr sz="2400" b="1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'A'</a:t>
                      </a:r>
                      <a:endParaRPr lang="en-US" altLang="en-US" sz="2400" b="1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ED7D3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D7D3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D7D3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D7D3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8D7CD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</a:pPr>
                      <a:r>
                        <a:rPr sz="2400" b="1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65</a:t>
                      </a:r>
                      <a:endParaRPr lang="en-US" altLang="en-US" sz="2400" b="1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ED7D3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D7D3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D7D3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D7D3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8D7C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621284"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</a:pPr>
                      <a:r>
                        <a:rPr sz="2400" b="1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'B'</a:t>
                      </a:r>
                      <a:endParaRPr lang="en-US" altLang="en-US" sz="2400" b="1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ED7D3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D7D3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D7D3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D7D3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ECE8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</a:pPr>
                      <a:r>
                        <a:rPr sz="2400" b="1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66</a:t>
                      </a:r>
                      <a:endParaRPr lang="en-US" altLang="en-US" sz="2400" b="1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ED7D3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D7D3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D7D3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D7D3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ECE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804615"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</a:pPr>
                      <a:r>
                        <a:rPr lang="en-US" altLang="en-US" sz="2400" b="1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………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ED7D3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D7D3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D7D3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D7D3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8D7C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en-US" sz="2400" b="1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………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ED7D3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D7D3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D7D3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D7D3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8D7C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628074"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</a:pPr>
                      <a:r>
                        <a:rPr sz="2400" b="1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'G'</a:t>
                      </a:r>
                      <a:endParaRPr lang="en-US" altLang="en-US" sz="2400" b="1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ED7D3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D7D3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D7D3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D7D3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ECE8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</a:pPr>
                      <a:r>
                        <a:rPr sz="2400" b="1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?</a:t>
                      </a:r>
                      <a:endParaRPr lang="en-US" altLang="en-US" sz="2400" b="1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ED7D3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D7D3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D7D3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D7D3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ECE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4268107076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162800" y="1137121"/>
            <a:ext cx="3050239" cy="5016841"/>
          </a:xfrm>
          <a:prstGeom prst="rect">
            <a:avLst/>
          </a:prstGeom>
        </p:spPr>
      </p:pic>
      <p:sp>
        <p:nvSpPr>
          <p:cNvPr id="6" name="矩形 5"/>
          <p:cNvSpPr/>
          <p:nvPr/>
        </p:nvSpPr>
        <p:spPr>
          <a:xfrm>
            <a:off x="762000" y="2667000"/>
            <a:ext cx="6019800" cy="2062103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pPr algn="ctr">
              <a:lnSpc>
                <a:spcPct val="200000"/>
              </a:lnSpc>
            </a:pPr>
            <a:r>
              <a:rPr lang="en-US" altLang="zh-CN" sz="3200" dirty="0">
                <a:latin typeface="Consolas" panose="020B0609020204030204" pitchFamily="49" charset="0"/>
              </a:rPr>
              <a:t>A</a:t>
            </a:r>
            <a:r>
              <a:rPr lang="zh-CN" altLang="en-US" sz="3200" dirty="0">
                <a:latin typeface="Consolas" panose="020B0609020204030204" pitchFamily="49" charset="0"/>
              </a:rPr>
              <a:t>和</a:t>
            </a:r>
            <a:r>
              <a:rPr lang="en-US" altLang="zh-CN" sz="3200" dirty="0">
                <a:latin typeface="Consolas" panose="020B0609020204030204" pitchFamily="49" charset="0"/>
              </a:rPr>
              <a:t>G</a:t>
            </a:r>
            <a:r>
              <a:rPr lang="zh-CN" altLang="en-US" sz="3200" dirty="0">
                <a:latin typeface="Consolas" panose="020B0609020204030204" pitchFamily="49" charset="0"/>
              </a:rPr>
              <a:t>之间</a:t>
            </a:r>
            <a:r>
              <a:rPr lang="en-US" altLang="zh-CN" sz="3200" dirty="0">
                <a:latin typeface="Consolas" panose="020B0609020204030204" pitchFamily="49" charset="0"/>
              </a:rPr>
              <a:t>ASCII</a:t>
            </a:r>
            <a:r>
              <a:rPr lang="zh-CN" altLang="en-US" sz="3200" dirty="0">
                <a:latin typeface="Consolas" panose="020B0609020204030204" pitchFamily="49" charset="0"/>
              </a:rPr>
              <a:t>码差</a:t>
            </a:r>
            <a:r>
              <a:rPr lang="en-US" altLang="zh-CN" sz="3200" dirty="0">
                <a:latin typeface="Consolas" panose="020B0609020204030204" pitchFamily="49" charset="0"/>
              </a:rPr>
              <a:t>6</a:t>
            </a:r>
          </a:p>
          <a:p>
            <a:pPr algn="ctr">
              <a:lnSpc>
                <a:spcPct val="200000"/>
              </a:lnSpc>
            </a:pPr>
            <a:r>
              <a:rPr lang="zh-CN" altLang="en-US" sz="3200" dirty="0">
                <a:latin typeface="Consolas" panose="020B0609020204030204" pitchFamily="49" charset="0"/>
              </a:rPr>
              <a:t>故字符 </a:t>
            </a:r>
            <a:r>
              <a:rPr lang="en-US" altLang="zh-CN" sz="3200" b="1" dirty="0">
                <a:solidFill>
                  <a:srgbClr val="FF0000"/>
                </a:solidFill>
                <a:latin typeface="Consolas" panose="020B0609020204030204" pitchFamily="49" charset="0"/>
              </a:rPr>
              <a:t>G</a:t>
            </a:r>
            <a:r>
              <a:rPr lang="en-US" altLang="zh-CN" sz="3200" dirty="0">
                <a:latin typeface="Consolas" panose="020B0609020204030204" pitchFamily="49" charset="0"/>
              </a:rPr>
              <a:t> </a:t>
            </a:r>
            <a:r>
              <a:rPr lang="zh-CN" altLang="en-US" sz="3200" dirty="0">
                <a:latin typeface="Consolas" panose="020B0609020204030204" pitchFamily="49" charset="0"/>
              </a:rPr>
              <a:t>的</a:t>
            </a:r>
            <a:r>
              <a:rPr lang="en-US" altLang="zh-CN" sz="3200" dirty="0">
                <a:latin typeface="Consolas" panose="020B0609020204030204" pitchFamily="49" charset="0"/>
              </a:rPr>
              <a:t>ASCII</a:t>
            </a:r>
            <a:r>
              <a:rPr lang="zh-CN" altLang="en-US" sz="3200" dirty="0">
                <a:latin typeface="Consolas" panose="020B0609020204030204" pitchFamily="49" charset="0"/>
              </a:rPr>
              <a:t>码</a:t>
            </a:r>
            <a:r>
              <a:rPr lang="en-US" altLang="zh-CN" sz="3200" dirty="0">
                <a:latin typeface="Consolas" panose="020B0609020204030204" pitchFamily="49" charset="0"/>
              </a:rPr>
              <a:t>:65+6=71</a:t>
            </a:r>
          </a:p>
        </p:txBody>
      </p:sp>
      <p:sp>
        <p:nvSpPr>
          <p:cNvPr id="7" name="object 3">
            <a:extLst>
              <a:ext uri="{FF2B5EF4-FFF2-40B4-BE49-F238E27FC236}">
                <a16:creationId xmlns:a16="http://schemas.microsoft.com/office/drawing/2014/main" id="{9079EF21-306E-660E-A9A1-51D54E107A61}"/>
              </a:ext>
            </a:extLst>
          </p:cNvPr>
          <p:cNvSpPr txBox="1"/>
          <p:nvPr/>
        </p:nvSpPr>
        <p:spPr>
          <a:xfrm>
            <a:off x="1981200" y="762000"/>
            <a:ext cx="2259330" cy="350737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lang="en-US" altLang="zh-CN" sz="2200" b="1" spc="-5" dirty="0">
                <a:solidFill>
                  <a:srgbClr val="FFFFFF"/>
                </a:solidFill>
                <a:latin typeface="+mj-ea"/>
                <a:cs typeface="微软雅黑"/>
              </a:rPr>
              <a:t>ASCII</a:t>
            </a:r>
            <a:r>
              <a:rPr lang="zh-CN" altLang="en-US" sz="2200" b="1" spc="-5" dirty="0">
                <a:solidFill>
                  <a:srgbClr val="FFFFFF"/>
                </a:solidFill>
                <a:latin typeface="+mj-ea"/>
                <a:cs typeface="微软雅黑"/>
              </a:rPr>
              <a:t>码</a:t>
            </a:r>
          </a:p>
        </p:txBody>
      </p:sp>
    </p:spTree>
    <p:extLst>
      <p:ext uri="{BB962C8B-B14F-4D97-AF65-F5344CB8AC3E}">
        <p14:creationId xmlns:p14="http://schemas.microsoft.com/office/powerpoint/2010/main" val="117832074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2590800" y="1787981"/>
            <a:ext cx="6477000" cy="584775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wrap="square">
            <a:spAutoFit/>
          </a:bodyPr>
          <a:lstStyle/>
          <a:p>
            <a:r>
              <a:rPr lang="zh-CN" altLang="en-US" sz="3200" dirty="0"/>
              <a:t>字符 </a:t>
            </a:r>
            <a:r>
              <a:rPr lang="en-US" altLang="zh-CN" sz="3200" dirty="0"/>
              <a:t>‘C’ </a:t>
            </a:r>
            <a:r>
              <a:rPr lang="zh-CN" altLang="en-US" sz="3200" dirty="0"/>
              <a:t>－字符 </a:t>
            </a:r>
            <a:r>
              <a:rPr lang="en-US" altLang="zh-CN" sz="3200" dirty="0"/>
              <a:t>‘A’,</a:t>
            </a:r>
            <a:r>
              <a:rPr lang="zh-CN" altLang="en-US" sz="3200" dirty="0"/>
              <a:t> 等于多少？</a:t>
            </a:r>
          </a:p>
        </p:txBody>
      </p:sp>
      <p:sp>
        <p:nvSpPr>
          <p:cNvPr id="7" name="object 3">
            <a:extLst>
              <a:ext uri="{FF2B5EF4-FFF2-40B4-BE49-F238E27FC236}">
                <a16:creationId xmlns:a16="http://schemas.microsoft.com/office/drawing/2014/main" id="{9079EF21-306E-660E-A9A1-51D54E107A61}"/>
              </a:ext>
            </a:extLst>
          </p:cNvPr>
          <p:cNvSpPr txBox="1"/>
          <p:nvPr/>
        </p:nvSpPr>
        <p:spPr>
          <a:xfrm>
            <a:off x="1981200" y="762000"/>
            <a:ext cx="2259330" cy="350737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lang="en-US" altLang="zh-CN" sz="2200" b="1" spc="-5" dirty="0">
                <a:solidFill>
                  <a:srgbClr val="FFFFFF"/>
                </a:solidFill>
                <a:latin typeface="+mj-ea"/>
                <a:cs typeface="微软雅黑"/>
              </a:rPr>
              <a:t>ASCII</a:t>
            </a:r>
            <a:r>
              <a:rPr lang="zh-CN" altLang="en-US" sz="2200" b="1" spc="-5" dirty="0">
                <a:solidFill>
                  <a:srgbClr val="FFFFFF"/>
                </a:solidFill>
                <a:latin typeface="+mj-ea"/>
                <a:cs typeface="微软雅黑"/>
              </a:rPr>
              <a:t>码</a:t>
            </a:r>
          </a:p>
        </p:txBody>
      </p:sp>
      <p:graphicFrame>
        <p:nvGraphicFramePr>
          <p:cNvPr id="5" name="table 892"/>
          <p:cNvGraphicFramePr>
            <a:graphicFrameLocks noGrp="1"/>
          </p:cNvGraphicFramePr>
          <p:nvPr/>
        </p:nvGraphicFramePr>
        <p:xfrm>
          <a:off x="3886200" y="2971800"/>
          <a:ext cx="3429001" cy="3124200"/>
        </p:xfrm>
        <a:graphic>
          <a:graphicData uri="http://schemas.openxmlformats.org/drawingml/2006/table">
            <a:tbl>
              <a:tblPr/>
              <a:tblGrid>
                <a:gridCol w="171599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713011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746355"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</a:pPr>
                      <a:r>
                        <a:rPr sz="2400" b="1" kern="1200" dirty="0" err="1">
                          <a:solidFill>
                            <a:srgbClr val="C00000"/>
                          </a:solidFill>
                          <a:latin typeface="+mn-lt"/>
                          <a:ea typeface="+mn-ea"/>
                          <a:cs typeface="+mn-cs"/>
                        </a:rPr>
                        <a:t>字符</a:t>
                      </a:r>
                      <a:endParaRPr lang="en-US" altLang="en-US" sz="2400" b="1" kern="1200" dirty="0">
                        <a:solidFill>
                          <a:srgbClr val="C00000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ED7D3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D7D3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D7D3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D7D3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ECE8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</a:pPr>
                      <a:r>
                        <a:rPr sz="2400" b="1" kern="1200" dirty="0" err="1">
                          <a:solidFill>
                            <a:srgbClr val="C00000"/>
                          </a:solidFill>
                          <a:latin typeface="+mn-lt"/>
                          <a:ea typeface="+mn-ea"/>
                          <a:cs typeface="+mn-cs"/>
                        </a:rPr>
                        <a:t>ASCII码</a:t>
                      </a:r>
                      <a:endParaRPr lang="en-US" altLang="en-US" sz="2400" b="1" kern="1200" dirty="0">
                        <a:solidFill>
                          <a:srgbClr val="C00000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ED7D3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D7D3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D7D3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D7D3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ECE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893204"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</a:pPr>
                      <a:r>
                        <a:rPr sz="2400" b="1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'A'</a:t>
                      </a:r>
                      <a:endParaRPr lang="en-US" altLang="en-US" sz="2400" b="1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ED7D3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D7D3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D7D3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D7D3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8D7CD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</a:pPr>
                      <a:r>
                        <a:rPr sz="2400" b="1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65</a:t>
                      </a:r>
                      <a:endParaRPr lang="en-US" altLang="en-US" sz="2400" b="1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ED7D3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D7D3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D7D3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D7D3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8D7C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738286"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</a:pPr>
                      <a:r>
                        <a:rPr sz="2400" b="1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'B'</a:t>
                      </a:r>
                      <a:endParaRPr lang="en-US" altLang="en-US" sz="2400" b="1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ED7D3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D7D3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D7D3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D7D3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ECE8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</a:pPr>
                      <a:r>
                        <a:rPr sz="2400" b="1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66</a:t>
                      </a:r>
                      <a:endParaRPr lang="en-US" altLang="en-US" sz="2400" b="1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ED7D3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D7D3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D7D3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D7D3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ECE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746355"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</a:pPr>
                      <a:r>
                        <a:rPr sz="2400" b="1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'</a:t>
                      </a:r>
                      <a:r>
                        <a:rPr lang="en-US" sz="2400" b="1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C</a:t>
                      </a:r>
                      <a:r>
                        <a:rPr sz="2400" b="1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'</a:t>
                      </a:r>
                      <a:endParaRPr lang="en-US" altLang="en-US" sz="2400" b="1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ED7D3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D7D3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D7D3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D7D3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ECE8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</a:pPr>
                      <a:r>
                        <a:rPr lang="en-US" altLang="en-US" sz="2400" b="1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67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ED7D3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D7D3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D7D3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D7D3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ECE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  <p:sp>
        <p:nvSpPr>
          <p:cNvPr id="3" name="矩形 2">
            <a:extLst>
              <a:ext uri="{FF2B5EF4-FFF2-40B4-BE49-F238E27FC236}">
                <a16:creationId xmlns:a16="http://schemas.microsoft.com/office/drawing/2014/main" id="{6E029B30-2B53-99A3-54E1-B2625CB337BB}"/>
              </a:ext>
            </a:extLst>
          </p:cNvPr>
          <p:cNvSpPr/>
          <p:nvPr/>
        </p:nvSpPr>
        <p:spPr>
          <a:xfrm>
            <a:off x="8915400" y="4114800"/>
            <a:ext cx="457200" cy="646331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r>
              <a:rPr lang="en-US" altLang="zh-CN" sz="3600" b="1" dirty="0">
                <a:solidFill>
                  <a:srgbClr val="C00000"/>
                </a:solidFill>
              </a:rPr>
              <a:t>2</a:t>
            </a:r>
            <a:endParaRPr lang="zh-CN" altLang="en-US" sz="3600" b="1" dirty="0">
              <a:solidFill>
                <a:srgbClr val="C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0456461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</p:bld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矩形 12"/>
          <p:cNvSpPr/>
          <p:nvPr/>
        </p:nvSpPr>
        <p:spPr>
          <a:xfrm>
            <a:off x="1447800" y="1752600"/>
            <a:ext cx="9393918" cy="3323987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</p:spPr>
        <p:txBody>
          <a:bodyPr wrap="non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2800" b="1" kern="0" spc="40" dirty="0">
                <a:latin typeface="Consolas" panose="020B0609020204030204" pitchFamily="49" charset="0"/>
              </a:rPr>
              <a:t>书本</a:t>
            </a:r>
            <a:r>
              <a:rPr lang="en-US" altLang="zh-CN" sz="2800" b="1" kern="0" spc="40" dirty="0">
                <a:latin typeface="Consolas" panose="020B0609020204030204" pitchFamily="49" charset="0"/>
              </a:rPr>
              <a:t>P16</a:t>
            </a:r>
            <a:r>
              <a:rPr lang="zh-CN" altLang="en-US" sz="2800" b="1" kern="0" spc="40" dirty="0">
                <a:latin typeface="Consolas" panose="020B0609020204030204" pitchFamily="49" charset="0"/>
              </a:rPr>
              <a:t>页 例</a:t>
            </a:r>
            <a:r>
              <a:rPr lang="en-US" altLang="zh-CN" sz="2800" b="1" kern="0" spc="40" dirty="0">
                <a:latin typeface="Consolas" panose="020B0609020204030204" pitchFamily="49" charset="0"/>
              </a:rPr>
              <a:t>2-2 </a:t>
            </a:r>
            <a:r>
              <a:rPr lang="zh-CN" altLang="en-US" sz="2800" dirty="0">
                <a:latin typeface="Consolas" panose="020B0609020204030204" pitchFamily="49" charset="0"/>
              </a:rPr>
              <a:t>英文字母</a:t>
            </a:r>
            <a:endParaRPr lang="en-US" altLang="zh-CN" sz="2800" dirty="0">
              <a:latin typeface="Consolas" panose="020B0609020204030204" pitchFamily="49" charset="0"/>
            </a:endParaRPr>
          </a:p>
          <a:p>
            <a:pPr>
              <a:lnSpc>
                <a:spcPct val="150000"/>
              </a:lnSpc>
            </a:pPr>
            <a:r>
              <a:rPr lang="zh-CN" altLang="en-US" sz="2800" dirty="0">
                <a:latin typeface="Consolas" panose="020B0609020204030204" pitchFamily="49" charset="0"/>
              </a:rPr>
              <a:t>英文有</a:t>
            </a:r>
            <a:r>
              <a:rPr lang="en-US" altLang="zh-CN" sz="2800" dirty="0">
                <a:latin typeface="Consolas" panose="020B0609020204030204" pitchFamily="49" charset="0"/>
              </a:rPr>
              <a:t>26</a:t>
            </a:r>
            <a:r>
              <a:rPr lang="zh-CN" altLang="en-US" sz="2800" dirty="0">
                <a:latin typeface="Consolas" panose="020B0609020204030204" pitchFamily="49" charset="0"/>
              </a:rPr>
              <a:t>个字母，其中</a:t>
            </a:r>
            <a:r>
              <a:rPr lang="en-US" altLang="zh-CN" sz="2800" dirty="0">
                <a:latin typeface="Consolas" panose="020B0609020204030204" pitchFamily="49" charset="0"/>
              </a:rPr>
              <a:t>A</a:t>
            </a:r>
            <a:r>
              <a:rPr lang="zh-CN" altLang="en-US" sz="2800" dirty="0">
                <a:latin typeface="Consolas" panose="020B0609020204030204" pitchFamily="49" charset="0"/>
              </a:rPr>
              <a:t>是第一个字母。现在请编程求出：</a:t>
            </a:r>
            <a:endParaRPr lang="en-US" altLang="zh-CN" sz="2800" dirty="0">
              <a:latin typeface="Consolas" panose="020B0609020204030204" pitchFamily="49" charset="0"/>
            </a:endParaRPr>
          </a:p>
          <a:p>
            <a:pPr>
              <a:lnSpc>
                <a:spcPct val="150000"/>
              </a:lnSpc>
            </a:pPr>
            <a:r>
              <a:rPr lang="en-US" altLang="zh-CN" sz="2800" dirty="0">
                <a:latin typeface="Consolas" panose="020B0609020204030204" pitchFamily="49" charset="0"/>
              </a:rPr>
              <a:t>(1) M</a:t>
            </a:r>
            <a:r>
              <a:rPr lang="zh-CN" altLang="en-US" sz="2800" dirty="0">
                <a:latin typeface="Consolas" panose="020B0609020204030204" pitchFamily="49" charset="0"/>
              </a:rPr>
              <a:t>是字母表中的第几个字母</a:t>
            </a:r>
            <a:r>
              <a:rPr lang="en-US" altLang="zh-CN" sz="2800" dirty="0">
                <a:latin typeface="Consolas" panose="020B0609020204030204" pitchFamily="49" charset="0"/>
              </a:rPr>
              <a:t>?</a:t>
            </a:r>
          </a:p>
          <a:p>
            <a:pPr>
              <a:lnSpc>
                <a:spcPct val="150000"/>
              </a:lnSpc>
            </a:pPr>
            <a:r>
              <a:rPr lang="en-US" altLang="zh-CN" sz="2800" dirty="0">
                <a:latin typeface="Consolas" panose="020B0609020204030204" pitchFamily="49" charset="0"/>
              </a:rPr>
              <a:t>(2) </a:t>
            </a:r>
            <a:r>
              <a:rPr lang="zh-CN" altLang="en-US" sz="2800" dirty="0">
                <a:latin typeface="Consolas" panose="020B0609020204030204" pitchFamily="49" charset="0"/>
              </a:rPr>
              <a:t>第</a:t>
            </a:r>
            <a:r>
              <a:rPr lang="en-US" altLang="zh-CN" sz="2800" dirty="0">
                <a:latin typeface="Consolas" panose="020B0609020204030204" pitchFamily="49" charset="0"/>
              </a:rPr>
              <a:t>18</a:t>
            </a:r>
            <a:r>
              <a:rPr lang="zh-CN" altLang="en-US" sz="2800" dirty="0">
                <a:latin typeface="Consolas" panose="020B0609020204030204" pitchFamily="49" charset="0"/>
              </a:rPr>
              <a:t>个字母是什么？</a:t>
            </a:r>
            <a:endParaRPr lang="en-US" altLang="zh-CN" sz="2800" dirty="0">
              <a:latin typeface="Consolas" panose="020B0609020204030204" pitchFamily="49" charset="0"/>
            </a:endParaRPr>
          </a:p>
          <a:p>
            <a:pPr>
              <a:lnSpc>
                <a:spcPct val="150000"/>
              </a:lnSpc>
            </a:pPr>
            <a:r>
              <a:rPr lang="zh-CN" altLang="en-US" sz="2800" dirty="0">
                <a:latin typeface="Consolas" panose="020B0609020204030204" pitchFamily="49" charset="0"/>
              </a:rPr>
              <a:t>输出两个数字，使用换行隔开。</a:t>
            </a:r>
          </a:p>
        </p:txBody>
      </p:sp>
      <p:sp>
        <p:nvSpPr>
          <p:cNvPr id="14" name="object 3">
            <a:extLst>
              <a:ext uri="{FF2B5EF4-FFF2-40B4-BE49-F238E27FC236}">
                <a16:creationId xmlns:a16="http://schemas.microsoft.com/office/drawing/2014/main" id="{9079EF21-306E-660E-A9A1-51D54E107A61}"/>
              </a:ext>
            </a:extLst>
          </p:cNvPr>
          <p:cNvSpPr txBox="1"/>
          <p:nvPr/>
        </p:nvSpPr>
        <p:spPr>
          <a:xfrm>
            <a:off x="1981200" y="762000"/>
            <a:ext cx="2259330" cy="350737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lang="zh-CN" altLang="en-US" sz="2200" b="1" spc="-5" dirty="0">
                <a:solidFill>
                  <a:srgbClr val="FFFFFF"/>
                </a:solidFill>
                <a:latin typeface="+mj-ea"/>
                <a:cs typeface="微软雅黑"/>
              </a:rPr>
              <a:t>实战演练</a:t>
            </a:r>
          </a:p>
        </p:txBody>
      </p:sp>
    </p:spTree>
    <p:extLst>
      <p:ext uri="{BB962C8B-B14F-4D97-AF65-F5344CB8AC3E}">
        <p14:creationId xmlns:p14="http://schemas.microsoft.com/office/powerpoint/2010/main" val="4208805243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矩形 12"/>
          <p:cNvSpPr/>
          <p:nvPr/>
        </p:nvSpPr>
        <p:spPr>
          <a:xfrm>
            <a:off x="3110865" y="1368303"/>
            <a:ext cx="5513048" cy="585930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</p:spPr>
        <p:txBody>
          <a:bodyPr wrap="non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2400" dirty="0">
                <a:latin typeface="Consolas" panose="020B0609020204030204" pitchFamily="49" charset="0"/>
              </a:rPr>
              <a:t>第一问</a:t>
            </a:r>
            <a:r>
              <a:rPr lang="en-US" altLang="zh-CN" sz="2400" dirty="0">
                <a:latin typeface="Consolas" panose="020B0609020204030204" pitchFamily="49" charset="0"/>
              </a:rPr>
              <a:t>(1) M</a:t>
            </a:r>
            <a:r>
              <a:rPr lang="zh-CN" altLang="en-US" sz="2400" dirty="0">
                <a:latin typeface="Consolas" panose="020B0609020204030204" pitchFamily="49" charset="0"/>
              </a:rPr>
              <a:t>是字母表中的第几个字母</a:t>
            </a:r>
            <a:r>
              <a:rPr lang="en-US" altLang="zh-CN" sz="2400" dirty="0">
                <a:latin typeface="Consolas" panose="020B0609020204030204" pitchFamily="49" charset="0"/>
              </a:rPr>
              <a:t>?</a:t>
            </a:r>
          </a:p>
        </p:txBody>
      </p:sp>
      <p:sp>
        <p:nvSpPr>
          <p:cNvPr id="14" name="object 3">
            <a:extLst>
              <a:ext uri="{FF2B5EF4-FFF2-40B4-BE49-F238E27FC236}">
                <a16:creationId xmlns:a16="http://schemas.microsoft.com/office/drawing/2014/main" id="{9079EF21-306E-660E-A9A1-51D54E107A61}"/>
              </a:ext>
            </a:extLst>
          </p:cNvPr>
          <p:cNvSpPr txBox="1"/>
          <p:nvPr/>
        </p:nvSpPr>
        <p:spPr>
          <a:xfrm>
            <a:off x="1981200" y="762000"/>
            <a:ext cx="2259330" cy="350737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lang="zh-CN" altLang="en-US" sz="2200" b="1" spc="-5" dirty="0">
                <a:solidFill>
                  <a:srgbClr val="FFFFFF"/>
                </a:solidFill>
                <a:latin typeface="+mj-ea"/>
                <a:cs typeface="微软雅黑"/>
              </a:rPr>
              <a:t>实战演练</a:t>
            </a:r>
          </a:p>
        </p:txBody>
      </p:sp>
      <p:sp>
        <p:nvSpPr>
          <p:cNvPr id="4" name="矩形 3"/>
          <p:cNvSpPr/>
          <p:nvPr/>
        </p:nvSpPr>
        <p:spPr>
          <a:xfrm>
            <a:off x="838200" y="2133600"/>
            <a:ext cx="10629900" cy="4099520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2200" dirty="0">
                <a:latin typeface="Consolas" panose="020B0609020204030204" pitchFamily="49" charset="0"/>
              </a:rPr>
              <a:t>字母表是从 </a:t>
            </a:r>
            <a:r>
              <a:rPr lang="en-US" altLang="zh-CN" sz="2200" dirty="0">
                <a:latin typeface="Consolas" panose="020B0609020204030204" pitchFamily="49" charset="0"/>
              </a:rPr>
              <a:t>A </a:t>
            </a:r>
            <a:r>
              <a:rPr lang="zh-CN" altLang="en-US" sz="2200" dirty="0">
                <a:latin typeface="Consolas" panose="020B0609020204030204" pitchFamily="49" charset="0"/>
              </a:rPr>
              <a:t>开始数的</a:t>
            </a:r>
            <a:r>
              <a:rPr lang="en-US" altLang="zh-CN" sz="2200" dirty="0">
                <a:latin typeface="Consolas" panose="020B0609020204030204" pitchFamily="49" charset="0"/>
              </a:rPr>
              <a:t>, </a:t>
            </a:r>
            <a:r>
              <a:rPr lang="zh-CN" altLang="en-US" sz="2200" dirty="0">
                <a:latin typeface="Consolas" panose="020B0609020204030204" pitchFamily="49" charset="0"/>
              </a:rPr>
              <a:t>这道题目就相当于要从 </a:t>
            </a:r>
            <a:r>
              <a:rPr lang="en-US" altLang="zh-CN" sz="2200" dirty="0">
                <a:latin typeface="Consolas" panose="020B0609020204030204" pitchFamily="49" charset="0"/>
              </a:rPr>
              <a:t>A </a:t>
            </a:r>
            <a:r>
              <a:rPr lang="zh-CN" altLang="en-US" sz="2200" dirty="0">
                <a:latin typeface="Consolas" panose="020B0609020204030204" pitchFamily="49" charset="0"/>
              </a:rPr>
              <a:t>一直数到 </a:t>
            </a:r>
            <a:r>
              <a:rPr lang="en-US" altLang="zh-CN" sz="2200" dirty="0">
                <a:latin typeface="Consolas" panose="020B0609020204030204" pitchFamily="49" charset="0"/>
              </a:rPr>
              <a:t>M, </a:t>
            </a:r>
            <a:r>
              <a:rPr lang="zh-CN" altLang="en-US" sz="2200" dirty="0">
                <a:latin typeface="Consolas" panose="020B0609020204030204" pitchFamily="49" charset="0"/>
              </a:rPr>
              <a:t>数出来的结果就是答案。</a:t>
            </a:r>
            <a:endParaRPr lang="en-US" altLang="zh-CN" sz="2200" dirty="0">
              <a:latin typeface="Consolas" panose="020B0609020204030204" pitchFamily="49" charset="0"/>
            </a:endParaRPr>
          </a:p>
          <a:p>
            <a:pPr>
              <a:lnSpc>
                <a:spcPct val="150000"/>
              </a:lnSpc>
            </a:pPr>
            <a:r>
              <a:rPr lang="zh-CN" altLang="en-US" sz="2200" dirty="0">
                <a:latin typeface="Consolas" panose="020B0609020204030204" pitchFamily="49" charset="0"/>
              </a:rPr>
              <a:t>假设 </a:t>
            </a:r>
            <a:r>
              <a:rPr lang="en-US" altLang="zh-CN" sz="2200" b="1" dirty="0">
                <a:solidFill>
                  <a:srgbClr val="C00000"/>
                </a:solidFill>
                <a:latin typeface="Consolas" panose="020B0609020204030204" pitchFamily="49" charset="0"/>
              </a:rPr>
              <a:t>A </a:t>
            </a:r>
            <a:r>
              <a:rPr lang="zh-CN" altLang="en-US" sz="2200" b="1" dirty="0">
                <a:solidFill>
                  <a:srgbClr val="C00000"/>
                </a:solidFill>
                <a:latin typeface="Consolas" panose="020B0609020204030204" pitchFamily="49" charset="0"/>
              </a:rPr>
              <a:t>和 </a:t>
            </a:r>
            <a:r>
              <a:rPr lang="en-US" altLang="zh-CN" sz="2200" b="1" dirty="0">
                <a:solidFill>
                  <a:srgbClr val="C00000"/>
                </a:solidFill>
                <a:latin typeface="Consolas" panose="020B0609020204030204" pitchFamily="49" charset="0"/>
              </a:rPr>
              <a:t>M </a:t>
            </a:r>
            <a:r>
              <a:rPr lang="zh-CN" altLang="en-US" sz="2200" b="1" dirty="0">
                <a:solidFill>
                  <a:srgbClr val="C00000"/>
                </a:solidFill>
                <a:latin typeface="Consolas" panose="020B0609020204030204" pitchFamily="49" charset="0"/>
              </a:rPr>
              <a:t>之间差了 </a:t>
            </a:r>
            <a:r>
              <a:rPr lang="en-US" altLang="zh-CN" sz="2200" b="1" dirty="0">
                <a:solidFill>
                  <a:srgbClr val="C00000"/>
                </a:solidFill>
                <a:latin typeface="Consolas" panose="020B0609020204030204" pitchFamily="49" charset="0"/>
              </a:rPr>
              <a:t>17 </a:t>
            </a:r>
            <a:r>
              <a:rPr lang="zh-CN" altLang="en-US" sz="2200" b="1" dirty="0">
                <a:solidFill>
                  <a:srgbClr val="C00000"/>
                </a:solidFill>
                <a:latin typeface="Consolas" panose="020B0609020204030204" pitchFamily="49" charset="0"/>
              </a:rPr>
              <a:t>个，那就代表着</a:t>
            </a:r>
            <a:r>
              <a:rPr lang="en-US" altLang="zh-CN" sz="2200" b="1" dirty="0">
                <a:solidFill>
                  <a:srgbClr val="C00000"/>
                </a:solidFill>
                <a:latin typeface="Consolas" panose="020B0609020204030204" pitchFamily="49" charset="0"/>
              </a:rPr>
              <a:t>M</a:t>
            </a:r>
            <a:r>
              <a:rPr lang="zh-CN" altLang="en-US" sz="2200" b="1" dirty="0">
                <a:solidFill>
                  <a:srgbClr val="C00000"/>
                </a:solidFill>
                <a:latin typeface="Consolas" panose="020B0609020204030204" pitchFamily="49" charset="0"/>
              </a:rPr>
              <a:t>是第</a:t>
            </a:r>
            <a:r>
              <a:rPr lang="en-US" altLang="zh-CN" sz="2200" b="1" dirty="0">
                <a:solidFill>
                  <a:srgbClr val="C00000"/>
                </a:solidFill>
                <a:latin typeface="Consolas" panose="020B0609020204030204" pitchFamily="49" charset="0"/>
              </a:rPr>
              <a:t>17</a:t>
            </a:r>
            <a:r>
              <a:rPr lang="zh-CN" altLang="en-US" sz="2200" b="1" dirty="0">
                <a:solidFill>
                  <a:srgbClr val="C00000"/>
                </a:solidFill>
                <a:latin typeface="Consolas" panose="020B0609020204030204" pitchFamily="49" charset="0"/>
              </a:rPr>
              <a:t>个字母吗？</a:t>
            </a:r>
            <a:endParaRPr lang="en-US" altLang="zh-CN" sz="2200" b="1" dirty="0">
              <a:solidFill>
                <a:srgbClr val="C00000"/>
              </a:solidFill>
              <a:latin typeface="Consolas" panose="020B0609020204030204" pitchFamily="49" charset="0"/>
            </a:endParaRPr>
          </a:p>
          <a:p>
            <a:pPr>
              <a:lnSpc>
                <a:spcPct val="150000"/>
              </a:lnSpc>
            </a:pPr>
            <a:r>
              <a:rPr lang="en-US" altLang="zh-CN" sz="2200" b="1" dirty="0">
                <a:latin typeface="Consolas" panose="020B0609020204030204" pitchFamily="49" charset="0"/>
              </a:rPr>
              <a:t>A </a:t>
            </a:r>
            <a:r>
              <a:rPr lang="zh-CN" altLang="en-US" sz="2200" b="1" dirty="0">
                <a:latin typeface="Consolas" panose="020B0609020204030204" pitchFamily="49" charset="0"/>
              </a:rPr>
              <a:t>和 </a:t>
            </a:r>
            <a:r>
              <a:rPr lang="en-US" altLang="zh-CN" sz="2200" b="1" dirty="0">
                <a:latin typeface="Consolas" panose="020B0609020204030204" pitchFamily="49" charset="0"/>
              </a:rPr>
              <a:t>M </a:t>
            </a:r>
            <a:r>
              <a:rPr lang="zh-CN" altLang="en-US" sz="2200" b="1" dirty="0">
                <a:latin typeface="Consolas" panose="020B0609020204030204" pitchFamily="49" charset="0"/>
              </a:rPr>
              <a:t>之间差了 </a:t>
            </a:r>
            <a:r>
              <a:rPr lang="en-US" altLang="zh-CN" sz="2200" b="1" dirty="0">
                <a:latin typeface="Consolas" panose="020B0609020204030204" pitchFamily="49" charset="0"/>
              </a:rPr>
              <a:t>17 </a:t>
            </a:r>
            <a:r>
              <a:rPr lang="zh-CN" altLang="en-US" sz="2200" b="1" dirty="0">
                <a:latin typeface="Consolas" panose="020B0609020204030204" pitchFamily="49" charset="0"/>
              </a:rPr>
              <a:t>个，等价于从 </a:t>
            </a:r>
            <a:r>
              <a:rPr lang="en-US" altLang="zh-CN" sz="2200" b="1" dirty="0">
                <a:latin typeface="Consolas" panose="020B0609020204030204" pitchFamily="49" charset="0"/>
              </a:rPr>
              <a:t>A </a:t>
            </a:r>
            <a:r>
              <a:rPr lang="zh-CN" altLang="en-US" sz="2200" b="1" dirty="0">
                <a:latin typeface="Consolas" panose="020B0609020204030204" pitchFamily="49" charset="0"/>
              </a:rPr>
              <a:t>往后数 </a:t>
            </a:r>
            <a:r>
              <a:rPr lang="en-US" altLang="zh-CN" sz="2200" b="1" dirty="0">
                <a:latin typeface="Consolas" panose="020B0609020204030204" pitchFamily="49" charset="0"/>
              </a:rPr>
              <a:t>17 </a:t>
            </a:r>
            <a:r>
              <a:rPr lang="zh-CN" altLang="en-US" sz="2200" b="1" dirty="0">
                <a:latin typeface="Consolas" panose="020B0609020204030204" pitchFamily="49" charset="0"/>
              </a:rPr>
              <a:t>次是字母 </a:t>
            </a:r>
            <a:r>
              <a:rPr lang="en-US" altLang="zh-CN" sz="2200" b="1" dirty="0">
                <a:latin typeface="Consolas" panose="020B0609020204030204" pitchFamily="49" charset="0"/>
              </a:rPr>
              <a:t>M</a:t>
            </a:r>
          </a:p>
          <a:p>
            <a:pPr>
              <a:lnSpc>
                <a:spcPct val="150000"/>
              </a:lnSpc>
            </a:pPr>
            <a:r>
              <a:rPr lang="zh-CN" altLang="en-US" sz="2200" dirty="0">
                <a:latin typeface="Consolas" panose="020B0609020204030204" pitchFamily="49" charset="0"/>
              </a:rPr>
              <a:t>但是</a:t>
            </a:r>
            <a:r>
              <a:rPr lang="zh-CN" altLang="en-US" sz="2200" b="1" dirty="0">
                <a:solidFill>
                  <a:srgbClr val="C00000"/>
                </a:solidFill>
                <a:latin typeface="Consolas" panose="020B0609020204030204" pitchFamily="49" charset="0"/>
              </a:rPr>
              <a:t> </a:t>
            </a:r>
            <a:r>
              <a:rPr lang="en-US" altLang="zh-CN" sz="2200" dirty="0">
                <a:latin typeface="Consolas" panose="020B0609020204030204" pitchFamily="49" charset="0"/>
              </a:rPr>
              <a:t>A </a:t>
            </a:r>
            <a:r>
              <a:rPr lang="zh-CN" altLang="en-US" sz="2200" dirty="0">
                <a:latin typeface="Consolas" panose="020B0609020204030204" pitchFamily="49" charset="0"/>
              </a:rPr>
              <a:t>本身就是第</a:t>
            </a:r>
            <a:r>
              <a:rPr lang="en-US" altLang="zh-CN" sz="2200" dirty="0">
                <a:latin typeface="Consolas" panose="020B0609020204030204" pitchFamily="49" charset="0"/>
              </a:rPr>
              <a:t> 1 </a:t>
            </a:r>
            <a:r>
              <a:rPr lang="zh-CN" altLang="en-US" sz="2200" dirty="0">
                <a:latin typeface="Consolas" panose="020B0609020204030204" pitchFamily="49" charset="0"/>
              </a:rPr>
              <a:t>个字母，我们是从第 </a:t>
            </a:r>
            <a:r>
              <a:rPr lang="en-US" altLang="zh-CN" sz="2200" dirty="0">
                <a:latin typeface="Consolas" panose="020B0609020204030204" pitchFamily="49" charset="0"/>
              </a:rPr>
              <a:t>1 </a:t>
            </a:r>
            <a:r>
              <a:rPr lang="zh-CN" altLang="en-US" sz="2200" dirty="0">
                <a:latin typeface="Consolas" panose="020B0609020204030204" pitchFamily="49" charset="0"/>
              </a:rPr>
              <a:t>个字母往后数 </a:t>
            </a:r>
            <a:r>
              <a:rPr lang="en-US" altLang="zh-CN" sz="2200" dirty="0">
                <a:latin typeface="Consolas" panose="020B0609020204030204" pitchFamily="49" charset="0"/>
              </a:rPr>
              <a:t>17 </a:t>
            </a:r>
            <a:r>
              <a:rPr lang="zh-CN" altLang="en-US" sz="2200" dirty="0">
                <a:latin typeface="Consolas" panose="020B0609020204030204" pitchFamily="49" charset="0"/>
              </a:rPr>
              <a:t>次，也就意味着数完后是第</a:t>
            </a:r>
            <a:r>
              <a:rPr lang="en-US" altLang="zh-CN" sz="2200" dirty="0">
                <a:latin typeface="Consolas" panose="020B0609020204030204" pitchFamily="49" charset="0"/>
              </a:rPr>
              <a:t>18</a:t>
            </a:r>
            <a:r>
              <a:rPr lang="zh-CN" altLang="en-US" sz="2200" dirty="0">
                <a:latin typeface="Consolas" panose="020B0609020204030204" pitchFamily="49" charset="0"/>
              </a:rPr>
              <a:t>个字母了，所以本题应该是求 </a:t>
            </a:r>
            <a:endParaRPr lang="en-US" altLang="zh-CN" sz="2200" dirty="0">
              <a:latin typeface="Consolas" panose="020B0609020204030204" pitchFamily="49" charset="0"/>
            </a:endParaRPr>
          </a:p>
          <a:p>
            <a:pPr algn="ctr">
              <a:lnSpc>
                <a:spcPct val="150000"/>
              </a:lnSpc>
            </a:pPr>
            <a:r>
              <a:rPr lang="en-US" altLang="zh-CN" sz="2200" b="1" dirty="0">
                <a:solidFill>
                  <a:srgbClr val="C00000"/>
                </a:solidFill>
                <a:latin typeface="Consolas" panose="020B0609020204030204" pitchFamily="49" charset="0"/>
              </a:rPr>
              <a:t>“A </a:t>
            </a:r>
            <a:r>
              <a:rPr lang="zh-CN" altLang="en-US" sz="2200" b="1" dirty="0">
                <a:solidFill>
                  <a:srgbClr val="C00000"/>
                </a:solidFill>
                <a:latin typeface="Consolas" panose="020B0609020204030204" pitchFamily="49" charset="0"/>
              </a:rPr>
              <a:t>和 </a:t>
            </a:r>
            <a:r>
              <a:rPr lang="en-US" altLang="zh-CN" sz="2200" b="1" dirty="0">
                <a:solidFill>
                  <a:srgbClr val="C00000"/>
                </a:solidFill>
                <a:latin typeface="Consolas" panose="020B0609020204030204" pitchFamily="49" charset="0"/>
              </a:rPr>
              <a:t>M </a:t>
            </a:r>
            <a:r>
              <a:rPr lang="zh-CN" altLang="en-US" sz="2200" b="1" dirty="0">
                <a:solidFill>
                  <a:srgbClr val="C00000"/>
                </a:solidFill>
                <a:latin typeface="Consolas" panose="020B0609020204030204" pitchFamily="49" charset="0"/>
              </a:rPr>
              <a:t>之间差了多少个字母</a:t>
            </a:r>
            <a:r>
              <a:rPr lang="en-US" altLang="zh-CN" sz="2200" b="1" dirty="0">
                <a:solidFill>
                  <a:srgbClr val="C00000"/>
                </a:solidFill>
                <a:latin typeface="Consolas" panose="020B0609020204030204" pitchFamily="49" charset="0"/>
              </a:rPr>
              <a:t>” + 1</a:t>
            </a:r>
          </a:p>
          <a:p>
            <a:pPr>
              <a:lnSpc>
                <a:spcPct val="150000"/>
              </a:lnSpc>
            </a:pPr>
            <a:r>
              <a:rPr lang="zh-CN" altLang="en-US" sz="2200" b="1" dirty="0">
                <a:latin typeface="Consolas" panose="020B0609020204030204" pitchFamily="49" charset="0"/>
              </a:rPr>
              <a:t>就像是 </a:t>
            </a:r>
            <a:r>
              <a:rPr lang="en-US" altLang="zh-CN" sz="2200" b="1" dirty="0">
                <a:latin typeface="Consolas" panose="020B0609020204030204" pitchFamily="49" charset="0"/>
              </a:rPr>
              <a:t>B </a:t>
            </a:r>
            <a:r>
              <a:rPr lang="zh-CN" altLang="en-US" sz="2200" b="1" dirty="0">
                <a:latin typeface="Consolas" panose="020B0609020204030204" pitchFamily="49" charset="0"/>
              </a:rPr>
              <a:t>和 </a:t>
            </a:r>
            <a:r>
              <a:rPr lang="en-US" altLang="zh-CN" sz="2200" b="1" dirty="0">
                <a:latin typeface="Consolas" panose="020B0609020204030204" pitchFamily="49" charset="0"/>
              </a:rPr>
              <a:t>A </a:t>
            </a:r>
            <a:r>
              <a:rPr lang="zh-CN" altLang="en-US" sz="2200" b="1" dirty="0">
                <a:latin typeface="Consolas" panose="020B0609020204030204" pitchFamily="49" charset="0"/>
              </a:rPr>
              <a:t>相差 </a:t>
            </a:r>
            <a:r>
              <a:rPr lang="en-US" altLang="zh-CN" sz="2200" b="1" dirty="0">
                <a:latin typeface="Consolas" panose="020B0609020204030204" pitchFamily="49" charset="0"/>
              </a:rPr>
              <a:t>1</a:t>
            </a:r>
            <a:r>
              <a:rPr lang="zh-CN" altLang="en-US" sz="2200" b="1" dirty="0">
                <a:latin typeface="Consolas" panose="020B0609020204030204" pitchFamily="49" charset="0"/>
              </a:rPr>
              <a:t>，但是我们能说</a:t>
            </a:r>
            <a:r>
              <a:rPr lang="en-US" altLang="zh-CN" sz="2200" b="1" dirty="0">
                <a:latin typeface="Consolas" panose="020B0609020204030204" pitchFamily="49" charset="0"/>
              </a:rPr>
              <a:t>B</a:t>
            </a:r>
            <a:r>
              <a:rPr lang="zh-CN" altLang="en-US" sz="2200" b="1" dirty="0">
                <a:latin typeface="Consolas" panose="020B0609020204030204" pitchFamily="49" charset="0"/>
              </a:rPr>
              <a:t>是第 </a:t>
            </a:r>
            <a:r>
              <a:rPr lang="en-US" altLang="zh-CN" sz="2200" b="1" dirty="0">
                <a:latin typeface="Consolas" panose="020B0609020204030204" pitchFamily="49" charset="0"/>
              </a:rPr>
              <a:t>1 </a:t>
            </a:r>
            <a:r>
              <a:rPr lang="zh-CN" altLang="en-US" sz="2200" b="1" dirty="0">
                <a:latin typeface="Consolas" panose="020B0609020204030204" pitchFamily="49" charset="0"/>
              </a:rPr>
              <a:t>个字母吗？</a:t>
            </a:r>
            <a:endParaRPr lang="en-US" altLang="zh-CN" sz="2200" b="1" dirty="0">
              <a:latin typeface="Consolas" panose="020B0609020204030204" pitchFamily="49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4588264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矩形 12"/>
          <p:cNvSpPr/>
          <p:nvPr/>
        </p:nvSpPr>
        <p:spPr>
          <a:xfrm>
            <a:off x="2057400" y="4114800"/>
            <a:ext cx="7633821" cy="738664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</p:spPr>
        <p:txBody>
          <a:bodyPr wrap="non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2800" dirty="0">
                <a:latin typeface="Consolas" panose="020B0609020204030204" pitchFamily="49" charset="0"/>
              </a:rPr>
              <a:t>定义一个整型变量</a:t>
            </a:r>
            <a:r>
              <a:rPr lang="en-US" altLang="zh-CN" sz="2800" dirty="0">
                <a:latin typeface="Consolas" panose="020B0609020204030204" pitchFamily="49" charset="0"/>
              </a:rPr>
              <a:t>ans1</a:t>
            </a:r>
            <a:r>
              <a:rPr lang="zh-CN" altLang="en-US" sz="2800" dirty="0">
                <a:latin typeface="Consolas" panose="020B0609020204030204" pitchFamily="49" charset="0"/>
              </a:rPr>
              <a:t>来储存这个小问的结果</a:t>
            </a:r>
            <a:r>
              <a:rPr lang="en-US" altLang="zh-CN" sz="2800" dirty="0">
                <a:latin typeface="Consolas" panose="020B0609020204030204" pitchFamily="49" charset="0"/>
              </a:rPr>
              <a:t>:</a:t>
            </a:r>
          </a:p>
        </p:txBody>
      </p:sp>
      <p:sp>
        <p:nvSpPr>
          <p:cNvPr id="14" name="object 3">
            <a:extLst>
              <a:ext uri="{FF2B5EF4-FFF2-40B4-BE49-F238E27FC236}">
                <a16:creationId xmlns:a16="http://schemas.microsoft.com/office/drawing/2014/main" id="{9079EF21-306E-660E-A9A1-51D54E107A61}"/>
              </a:ext>
            </a:extLst>
          </p:cNvPr>
          <p:cNvSpPr txBox="1"/>
          <p:nvPr/>
        </p:nvSpPr>
        <p:spPr>
          <a:xfrm>
            <a:off x="1981200" y="762000"/>
            <a:ext cx="2259330" cy="350737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lang="zh-CN" altLang="en-US" sz="2200" b="1" spc="-5" dirty="0">
                <a:solidFill>
                  <a:srgbClr val="FFFFFF"/>
                </a:solidFill>
                <a:latin typeface="+mj-ea"/>
                <a:cs typeface="微软雅黑"/>
              </a:rPr>
              <a:t>实战演练</a:t>
            </a:r>
          </a:p>
        </p:txBody>
      </p:sp>
      <p:sp>
        <p:nvSpPr>
          <p:cNvPr id="4" name="矩形 3"/>
          <p:cNvSpPr/>
          <p:nvPr/>
        </p:nvSpPr>
        <p:spPr>
          <a:xfrm>
            <a:off x="1295400" y="1676400"/>
            <a:ext cx="9601200" cy="1960793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2800" dirty="0">
                <a:latin typeface="Consolas" panose="020B0609020204030204" pitchFamily="49" charset="0"/>
              </a:rPr>
              <a:t>字母表是从 </a:t>
            </a:r>
            <a:r>
              <a:rPr lang="en-US" altLang="zh-CN" sz="2800" dirty="0">
                <a:latin typeface="Consolas" panose="020B0609020204030204" pitchFamily="49" charset="0"/>
              </a:rPr>
              <a:t>A </a:t>
            </a:r>
            <a:r>
              <a:rPr lang="zh-CN" altLang="en-US" sz="2800" dirty="0">
                <a:latin typeface="Consolas" panose="020B0609020204030204" pitchFamily="49" charset="0"/>
              </a:rPr>
              <a:t>开始数的</a:t>
            </a:r>
            <a:r>
              <a:rPr lang="en-US" altLang="zh-CN" sz="2800" dirty="0">
                <a:latin typeface="Consolas" panose="020B0609020204030204" pitchFamily="49" charset="0"/>
              </a:rPr>
              <a:t>,</a:t>
            </a:r>
            <a:r>
              <a:rPr lang="zh-CN" altLang="en-US" sz="2800" dirty="0">
                <a:latin typeface="Consolas" panose="020B0609020204030204" pitchFamily="49" charset="0"/>
              </a:rPr>
              <a:t>相当于要从 </a:t>
            </a:r>
            <a:r>
              <a:rPr lang="en-US" altLang="zh-CN" sz="2800" dirty="0">
                <a:latin typeface="Consolas" panose="020B0609020204030204" pitchFamily="49" charset="0"/>
              </a:rPr>
              <a:t>A </a:t>
            </a:r>
            <a:r>
              <a:rPr lang="zh-CN" altLang="en-US" sz="2800" dirty="0">
                <a:latin typeface="Consolas" panose="020B0609020204030204" pitchFamily="49" charset="0"/>
              </a:rPr>
              <a:t>一直数到 </a:t>
            </a:r>
            <a:r>
              <a:rPr lang="en-US" altLang="zh-CN" sz="2800" dirty="0">
                <a:latin typeface="Consolas" panose="020B0609020204030204" pitchFamily="49" charset="0"/>
              </a:rPr>
              <a:t>M, </a:t>
            </a:r>
            <a:r>
              <a:rPr lang="zh-CN" altLang="en-US" sz="2800" dirty="0">
                <a:latin typeface="Consolas" panose="020B0609020204030204" pitchFamily="49" charset="0"/>
              </a:rPr>
              <a:t>也就等于是求：</a:t>
            </a:r>
            <a:r>
              <a:rPr lang="en-US" altLang="zh-CN" sz="2800" b="1" dirty="0">
                <a:solidFill>
                  <a:srgbClr val="C00000"/>
                </a:solidFill>
                <a:latin typeface="Consolas" panose="020B0609020204030204" pitchFamily="49" charset="0"/>
              </a:rPr>
              <a:t>1 +</a:t>
            </a:r>
            <a:r>
              <a:rPr lang="zh-CN" altLang="en-US" sz="2800" b="1" dirty="0">
                <a:solidFill>
                  <a:srgbClr val="C00000"/>
                </a:solidFill>
                <a:latin typeface="Consolas" panose="020B0609020204030204" pitchFamily="49" charset="0"/>
              </a:rPr>
              <a:t> </a:t>
            </a:r>
            <a:r>
              <a:rPr lang="en-US" altLang="zh-CN" sz="2800" b="1" dirty="0">
                <a:solidFill>
                  <a:srgbClr val="C00000"/>
                </a:solidFill>
                <a:latin typeface="Consolas" panose="020B0609020204030204" pitchFamily="49" charset="0"/>
              </a:rPr>
              <a:t>“A </a:t>
            </a:r>
            <a:r>
              <a:rPr lang="zh-CN" altLang="en-US" sz="2800" b="1" dirty="0">
                <a:solidFill>
                  <a:srgbClr val="C00000"/>
                </a:solidFill>
                <a:latin typeface="Consolas" panose="020B0609020204030204" pitchFamily="49" charset="0"/>
              </a:rPr>
              <a:t>和 </a:t>
            </a:r>
            <a:r>
              <a:rPr lang="en-US" altLang="zh-CN" sz="2800" b="1" dirty="0">
                <a:solidFill>
                  <a:srgbClr val="C00000"/>
                </a:solidFill>
                <a:latin typeface="Consolas" panose="020B0609020204030204" pitchFamily="49" charset="0"/>
              </a:rPr>
              <a:t>M </a:t>
            </a:r>
            <a:r>
              <a:rPr lang="zh-CN" altLang="en-US" sz="2800" b="1" dirty="0">
                <a:solidFill>
                  <a:srgbClr val="C00000"/>
                </a:solidFill>
                <a:latin typeface="Consolas" panose="020B0609020204030204" pitchFamily="49" charset="0"/>
              </a:rPr>
              <a:t>之间差了多少个字母</a:t>
            </a:r>
            <a:r>
              <a:rPr lang="en-US" altLang="zh-CN" sz="2800" b="1" dirty="0">
                <a:solidFill>
                  <a:srgbClr val="C00000"/>
                </a:solidFill>
                <a:latin typeface="Consolas" panose="020B0609020204030204" pitchFamily="49" charset="0"/>
              </a:rPr>
              <a:t>”</a:t>
            </a:r>
          </a:p>
          <a:p>
            <a:pPr algn="ctr">
              <a:lnSpc>
                <a:spcPct val="150000"/>
              </a:lnSpc>
            </a:pPr>
            <a:r>
              <a:rPr lang="zh-CN" altLang="en-US" sz="2800" b="1" dirty="0">
                <a:latin typeface="Consolas" panose="020B0609020204030204" pitchFamily="49" charset="0"/>
              </a:rPr>
              <a:t>将这句话翻译为</a:t>
            </a:r>
            <a:r>
              <a:rPr lang="en-US" altLang="zh-CN" sz="2800" b="1" dirty="0">
                <a:latin typeface="Consolas" panose="020B0609020204030204" pitchFamily="49" charset="0"/>
              </a:rPr>
              <a:t>C++</a:t>
            </a:r>
            <a:r>
              <a:rPr lang="zh-CN" altLang="en-US" sz="2800" b="1" dirty="0">
                <a:latin typeface="Consolas" panose="020B0609020204030204" pitchFamily="49" charset="0"/>
              </a:rPr>
              <a:t>代码就是：</a:t>
            </a:r>
            <a:r>
              <a:rPr lang="en-US" altLang="zh-CN" sz="2800" b="1" dirty="0">
                <a:latin typeface="Consolas" panose="020B0609020204030204" pitchFamily="49" charset="0"/>
              </a:rPr>
              <a:t>1 + ‘M’ – ‘A’;</a:t>
            </a:r>
          </a:p>
        </p:txBody>
      </p:sp>
      <p:sp>
        <p:nvSpPr>
          <p:cNvPr id="2" name="矩形 1"/>
          <p:cNvSpPr/>
          <p:nvPr/>
        </p:nvSpPr>
        <p:spPr>
          <a:xfrm>
            <a:off x="2258772" y="5215977"/>
            <a:ext cx="2156360" cy="738664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</p:spPr>
        <p:txBody>
          <a:bodyPr wrap="none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zh-CN" sz="2800" dirty="0" err="1">
                <a:latin typeface="Consolas" panose="020B0609020204030204" pitchFamily="49" charset="0"/>
              </a:rPr>
              <a:t>int</a:t>
            </a:r>
            <a:r>
              <a:rPr lang="en-US" altLang="zh-CN" sz="2800" dirty="0">
                <a:latin typeface="Consolas" panose="020B0609020204030204" pitchFamily="49" charset="0"/>
              </a:rPr>
              <a:t> ans1 =</a:t>
            </a:r>
          </a:p>
        </p:txBody>
      </p:sp>
      <p:sp>
        <p:nvSpPr>
          <p:cNvPr id="5" name="矩形 4"/>
          <p:cNvSpPr/>
          <p:nvPr/>
        </p:nvSpPr>
        <p:spPr>
          <a:xfrm>
            <a:off x="4401793" y="5215977"/>
            <a:ext cx="2945037" cy="738664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</p:spPr>
        <p:txBody>
          <a:bodyPr wrap="none">
            <a:spAutoFit/>
          </a:bodyPr>
          <a:lstStyle/>
          <a:p>
            <a:pPr lvl="0">
              <a:lnSpc>
                <a:spcPct val="150000"/>
              </a:lnSpc>
            </a:pPr>
            <a:r>
              <a:rPr lang="en-US" altLang="zh-CN" sz="2800" dirty="0">
                <a:solidFill>
                  <a:prstClr val="black"/>
                </a:solidFill>
                <a:latin typeface="Consolas" panose="020B0609020204030204" pitchFamily="49" charset="0"/>
              </a:rPr>
              <a:t>1 + ‘M’ – ‘A’;</a:t>
            </a:r>
          </a:p>
        </p:txBody>
      </p:sp>
      <p:sp>
        <p:nvSpPr>
          <p:cNvPr id="3" name="矩形 2"/>
          <p:cNvSpPr/>
          <p:nvPr/>
        </p:nvSpPr>
        <p:spPr>
          <a:xfrm>
            <a:off x="7745172" y="5354476"/>
            <a:ext cx="3156633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2400" b="1" dirty="0">
                <a:latin typeface="Consolas" panose="020B0609020204030204" pitchFamily="49" charset="0"/>
              </a:rPr>
              <a:t>书本</a:t>
            </a:r>
            <a:r>
              <a:rPr lang="en-US" altLang="zh-CN" sz="2400" b="1" dirty="0">
                <a:latin typeface="Consolas" panose="020B0609020204030204" pitchFamily="49" charset="0"/>
              </a:rPr>
              <a:t>P18</a:t>
            </a:r>
            <a:r>
              <a:rPr lang="zh-CN" altLang="en-US" sz="2400" b="1" dirty="0">
                <a:latin typeface="Consolas" panose="020B0609020204030204" pitchFamily="49" charset="0"/>
              </a:rPr>
              <a:t>页第三自然段</a:t>
            </a:r>
            <a:endParaRPr lang="zh-CN" altLang="en-US" sz="2400" b="1" dirty="0"/>
          </a:p>
        </p:txBody>
      </p:sp>
    </p:spTree>
    <p:extLst>
      <p:ext uri="{BB962C8B-B14F-4D97-AF65-F5344CB8AC3E}">
        <p14:creationId xmlns:p14="http://schemas.microsoft.com/office/powerpoint/2010/main" val="399749329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 animBg="1"/>
      <p:bldP spid="5" grpId="0" animBg="1"/>
      <p:bldP spid="3" grpId="0"/>
    </p:bld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矩形 12"/>
          <p:cNvSpPr/>
          <p:nvPr/>
        </p:nvSpPr>
        <p:spPr>
          <a:xfrm>
            <a:off x="3138371" y="1776525"/>
            <a:ext cx="5352747" cy="738664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</p:spPr>
        <p:txBody>
          <a:bodyPr wrap="non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2800" dirty="0">
                <a:latin typeface="Consolas" panose="020B0609020204030204" pitchFamily="49" charset="0"/>
              </a:rPr>
              <a:t>第二问</a:t>
            </a:r>
            <a:r>
              <a:rPr lang="en-US" altLang="zh-CN" sz="2800" dirty="0">
                <a:latin typeface="Consolas" panose="020B0609020204030204" pitchFamily="49" charset="0"/>
              </a:rPr>
              <a:t>(2) </a:t>
            </a:r>
            <a:r>
              <a:rPr lang="zh-CN" altLang="en-US" sz="2800" dirty="0">
                <a:latin typeface="Consolas" panose="020B0609020204030204" pitchFamily="49" charset="0"/>
              </a:rPr>
              <a:t>第</a:t>
            </a:r>
            <a:r>
              <a:rPr lang="en-US" altLang="zh-CN" sz="2800" dirty="0">
                <a:latin typeface="Consolas" panose="020B0609020204030204" pitchFamily="49" charset="0"/>
              </a:rPr>
              <a:t>18</a:t>
            </a:r>
            <a:r>
              <a:rPr lang="zh-CN" altLang="en-US" sz="2800" dirty="0">
                <a:latin typeface="Consolas" panose="020B0609020204030204" pitchFamily="49" charset="0"/>
              </a:rPr>
              <a:t>个字母是什么？</a:t>
            </a:r>
            <a:endParaRPr lang="en-US" altLang="zh-CN" sz="2800" dirty="0">
              <a:latin typeface="Consolas" panose="020B0609020204030204" pitchFamily="49" charset="0"/>
            </a:endParaRPr>
          </a:p>
        </p:txBody>
      </p:sp>
      <p:sp>
        <p:nvSpPr>
          <p:cNvPr id="14" name="object 3">
            <a:extLst>
              <a:ext uri="{FF2B5EF4-FFF2-40B4-BE49-F238E27FC236}">
                <a16:creationId xmlns:a16="http://schemas.microsoft.com/office/drawing/2014/main" id="{9079EF21-306E-660E-A9A1-51D54E107A61}"/>
              </a:ext>
            </a:extLst>
          </p:cNvPr>
          <p:cNvSpPr txBox="1"/>
          <p:nvPr/>
        </p:nvSpPr>
        <p:spPr>
          <a:xfrm>
            <a:off x="1981200" y="762000"/>
            <a:ext cx="2259330" cy="350737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lang="zh-CN" altLang="en-US" sz="2200" b="1" spc="-5" dirty="0">
                <a:solidFill>
                  <a:srgbClr val="FFFFFF"/>
                </a:solidFill>
                <a:latin typeface="+mj-ea"/>
                <a:cs typeface="微软雅黑"/>
              </a:rPr>
              <a:t>实战演练</a:t>
            </a:r>
          </a:p>
        </p:txBody>
      </p:sp>
      <p:sp>
        <p:nvSpPr>
          <p:cNvPr id="4" name="矩形 3"/>
          <p:cNvSpPr/>
          <p:nvPr/>
        </p:nvSpPr>
        <p:spPr>
          <a:xfrm>
            <a:off x="1066800" y="2901898"/>
            <a:ext cx="10439400" cy="668132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2800" dirty="0">
                <a:latin typeface="Consolas" panose="020B0609020204030204" pitchFamily="49" charset="0"/>
              </a:rPr>
              <a:t>字母表是从 </a:t>
            </a:r>
            <a:r>
              <a:rPr lang="en-US" altLang="zh-CN" sz="2800" dirty="0">
                <a:latin typeface="Consolas" panose="020B0609020204030204" pitchFamily="49" charset="0"/>
              </a:rPr>
              <a:t>A </a:t>
            </a:r>
            <a:r>
              <a:rPr lang="zh-CN" altLang="en-US" sz="2800" dirty="0">
                <a:latin typeface="Consolas" panose="020B0609020204030204" pitchFamily="49" charset="0"/>
              </a:rPr>
              <a:t>开始数的</a:t>
            </a:r>
            <a:r>
              <a:rPr lang="en-US" altLang="zh-CN" sz="2800" dirty="0">
                <a:latin typeface="Consolas" panose="020B0609020204030204" pitchFamily="49" charset="0"/>
              </a:rPr>
              <a:t>, </a:t>
            </a:r>
            <a:r>
              <a:rPr lang="zh-CN" altLang="en-US" sz="2800" dirty="0">
                <a:latin typeface="Consolas" panose="020B0609020204030204" pitchFamily="49" charset="0"/>
              </a:rPr>
              <a:t>相当于要从 </a:t>
            </a:r>
            <a:r>
              <a:rPr lang="en-US" altLang="zh-CN" sz="2800" b="1" dirty="0">
                <a:solidFill>
                  <a:srgbClr val="C00000"/>
                </a:solidFill>
                <a:latin typeface="Consolas" panose="020B0609020204030204" pitchFamily="49" charset="0"/>
              </a:rPr>
              <a:t>A </a:t>
            </a:r>
            <a:r>
              <a:rPr lang="zh-CN" altLang="en-US" sz="2800" b="1" dirty="0">
                <a:solidFill>
                  <a:srgbClr val="C00000"/>
                </a:solidFill>
                <a:latin typeface="Consolas" panose="020B0609020204030204" pitchFamily="49" charset="0"/>
              </a:rPr>
              <a:t>一直数</a:t>
            </a:r>
            <a:r>
              <a:rPr lang="en-US" altLang="zh-CN" sz="2800" b="1" dirty="0">
                <a:solidFill>
                  <a:srgbClr val="C00000"/>
                </a:solidFill>
                <a:latin typeface="Consolas" panose="020B0609020204030204" pitchFamily="49" charset="0"/>
              </a:rPr>
              <a:t> 18 </a:t>
            </a:r>
            <a:r>
              <a:rPr lang="zh-CN" altLang="en-US" sz="2800" b="1" dirty="0">
                <a:solidFill>
                  <a:srgbClr val="C00000"/>
                </a:solidFill>
                <a:latin typeface="Consolas" panose="020B0609020204030204" pitchFamily="49" charset="0"/>
              </a:rPr>
              <a:t>次后的字母</a:t>
            </a:r>
            <a:endParaRPr lang="en-US" altLang="zh-CN" sz="2800" b="1" dirty="0">
              <a:solidFill>
                <a:srgbClr val="C00000"/>
              </a:solidFill>
              <a:latin typeface="Consolas" panose="020B0609020204030204" pitchFamily="49" charset="0"/>
            </a:endParaRPr>
          </a:p>
        </p:txBody>
      </p:sp>
      <p:sp>
        <p:nvSpPr>
          <p:cNvPr id="5" name="矩形 4"/>
          <p:cNvSpPr/>
          <p:nvPr/>
        </p:nvSpPr>
        <p:spPr>
          <a:xfrm>
            <a:off x="1061357" y="4273498"/>
            <a:ext cx="10363200" cy="1314462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pPr lvl="0">
              <a:lnSpc>
                <a:spcPct val="150000"/>
              </a:lnSpc>
            </a:pPr>
            <a:r>
              <a:rPr lang="zh-CN" altLang="en-US" sz="2800" dirty="0">
                <a:solidFill>
                  <a:prstClr val="black"/>
                </a:solidFill>
                <a:latin typeface="Consolas" panose="020B0609020204030204" pitchFamily="49" charset="0"/>
              </a:rPr>
              <a:t>也就等于是求 </a:t>
            </a:r>
            <a:r>
              <a:rPr lang="en-US" altLang="zh-CN" sz="2800" dirty="0">
                <a:solidFill>
                  <a:prstClr val="black"/>
                </a:solidFill>
                <a:latin typeface="Consolas" panose="020B0609020204030204" pitchFamily="49" charset="0"/>
              </a:rPr>
              <a:t>‘A’ +</a:t>
            </a:r>
            <a:r>
              <a:rPr lang="zh-CN" altLang="en-US" sz="2800" dirty="0">
                <a:solidFill>
                  <a:prstClr val="black"/>
                </a:solidFill>
                <a:latin typeface="Consolas" panose="020B0609020204030204" pitchFamily="49" charset="0"/>
              </a:rPr>
              <a:t> </a:t>
            </a:r>
            <a:r>
              <a:rPr lang="en-US" altLang="zh-CN" sz="2800" dirty="0">
                <a:solidFill>
                  <a:prstClr val="black"/>
                </a:solidFill>
                <a:latin typeface="Consolas" panose="020B0609020204030204" pitchFamily="49" charset="0"/>
              </a:rPr>
              <a:t>18 - 1, </a:t>
            </a:r>
            <a:r>
              <a:rPr lang="zh-CN" altLang="en-US" sz="2800" dirty="0">
                <a:solidFill>
                  <a:prstClr val="black"/>
                </a:solidFill>
                <a:latin typeface="Consolas" panose="020B0609020204030204" pitchFamily="49" charset="0"/>
              </a:rPr>
              <a:t>因为</a:t>
            </a:r>
            <a:r>
              <a:rPr lang="en-US" altLang="zh-CN" sz="2800" dirty="0">
                <a:solidFill>
                  <a:prstClr val="black"/>
                </a:solidFill>
                <a:latin typeface="Consolas" panose="020B0609020204030204" pitchFamily="49" charset="0"/>
              </a:rPr>
              <a:t>‘A’ +</a:t>
            </a:r>
            <a:r>
              <a:rPr lang="zh-CN" altLang="en-US" sz="2800" dirty="0">
                <a:solidFill>
                  <a:prstClr val="black"/>
                </a:solidFill>
                <a:latin typeface="Consolas" panose="020B0609020204030204" pitchFamily="49" charset="0"/>
              </a:rPr>
              <a:t> </a:t>
            </a:r>
            <a:r>
              <a:rPr lang="en-US" altLang="zh-CN" sz="2800" dirty="0">
                <a:solidFill>
                  <a:prstClr val="black"/>
                </a:solidFill>
                <a:latin typeface="Consolas" panose="020B0609020204030204" pitchFamily="49" charset="0"/>
              </a:rPr>
              <a:t>18 </a:t>
            </a:r>
            <a:r>
              <a:rPr lang="zh-CN" altLang="en-US" sz="2800" dirty="0">
                <a:solidFill>
                  <a:prstClr val="black"/>
                </a:solidFill>
                <a:latin typeface="Consolas" panose="020B0609020204030204" pitchFamily="49" charset="0"/>
              </a:rPr>
              <a:t>相当于 </a:t>
            </a:r>
            <a:r>
              <a:rPr lang="en-US" altLang="zh-CN" sz="2800" dirty="0">
                <a:solidFill>
                  <a:prstClr val="black"/>
                </a:solidFill>
                <a:latin typeface="Consolas" panose="020B0609020204030204" pitchFamily="49" charset="0"/>
              </a:rPr>
              <a:t>A </a:t>
            </a:r>
            <a:r>
              <a:rPr lang="zh-CN" altLang="en-US" sz="2800" dirty="0">
                <a:solidFill>
                  <a:prstClr val="black"/>
                </a:solidFill>
                <a:latin typeface="Consolas" panose="020B0609020204030204" pitchFamily="49" charset="0"/>
              </a:rPr>
              <a:t>往后 </a:t>
            </a:r>
            <a:r>
              <a:rPr lang="en-US" altLang="zh-CN" sz="2800" dirty="0">
                <a:solidFill>
                  <a:prstClr val="black"/>
                </a:solidFill>
                <a:latin typeface="Consolas" panose="020B0609020204030204" pitchFamily="49" charset="0"/>
              </a:rPr>
              <a:t>18 </a:t>
            </a:r>
            <a:r>
              <a:rPr lang="zh-CN" altLang="en-US" sz="2800" dirty="0">
                <a:solidFill>
                  <a:prstClr val="black"/>
                </a:solidFill>
                <a:latin typeface="Consolas" panose="020B0609020204030204" pitchFamily="49" charset="0"/>
              </a:rPr>
              <a:t>个字母</a:t>
            </a:r>
            <a:r>
              <a:rPr lang="en-US" altLang="zh-CN" sz="2800" dirty="0">
                <a:solidFill>
                  <a:prstClr val="black"/>
                </a:solidFill>
                <a:latin typeface="Consolas" panose="020B0609020204030204" pitchFamily="49" charset="0"/>
              </a:rPr>
              <a:t>, </a:t>
            </a:r>
            <a:r>
              <a:rPr lang="zh-CN" altLang="en-US" sz="2800" dirty="0">
                <a:solidFill>
                  <a:prstClr val="black"/>
                </a:solidFill>
                <a:latin typeface="Consolas" panose="020B0609020204030204" pitchFamily="49" charset="0"/>
              </a:rPr>
              <a:t>那就是第 </a:t>
            </a:r>
            <a:r>
              <a:rPr lang="en-US" altLang="zh-CN" sz="2800" dirty="0">
                <a:solidFill>
                  <a:prstClr val="black"/>
                </a:solidFill>
                <a:latin typeface="Consolas" panose="020B0609020204030204" pitchFamily="49" charset="0"/>
              </a:rPr>
              <a:t>19 </a:t>
            </a:r>
            <a:r>
              <a:rPr lang="zh-CN" altLang="en-US" sz="2800" dirty="0">
                <a:solidFill>
                  <a:prstClr val="black"/>
                </a:solidFill>
                <a:latin typeface="Consolas" panose="020B0609020204030204" pitchFamily="49" charset="0"/>
              </a:rPr>
              <a:t>个字母了</a:t>
            </a:r>
            <a:r>
              <a:rPr lang="en-US" altLang="zh-CN" sz="2800" dirty="0">
                <a:solidFill>
                  <a:prstClr val="black"/>
                </a:solidFill>
                <a:latin typeface="Consolas" panose="020B0609020204030204" pitchFamily="49" charset="0"/>
              </a:rPr>
              <a:t>,</a:t>
            </a:r>
            <a:r>
              <a:rPr lang="zh-CN" altLang="en-US" sz="2800" dirty="0">
                <a:solidFill>
                  <a:prstClr val="black"/>
                </a:solidFill>
                <a:latin typeface="Consolas" panose="020B0609020204030204" pitchFamily="49" charset="0"/>
              </a:rPr>
              <a:t>所以需要减 </a:t>
            </a:r>
            <a:r>
              <a:rPr lang="en-US" altLang="zh-CN" sz="2800" dirty="0">
                <a:solidFill>
                  <a:prstClr val="black"/>
                </a:solidFill>
                <a:latin typeface="Consolas" panose="020B0609020204030204" pitchFamily="49" charset="0"/>
              </a:rPr>
              <a:t>1</a:t>
            </a:r>
          </a:p>
        </p:txBody>
      </p:sp>
    </p:spTree>
    <p:extLst>
      <p:ext uri="{BB962C8B-B14F-4D97-AF65-F5344CB8AC3E}">
        <p14:creationId xmlns:p14="http://schemas.microsoft.com/office/powerpoint/2010/main" val="399839500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 animBg="1"/>
    </p:bld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object 3">
            <a:extLst>
              <a:ext uri="{FF2B5EF4-FFF2-40B4-BE49-F238E27FC236}">
                <a16:creationId xmlns:a16="http://schemas.microsoft.com/office/drawing/2014/main" id="{9079EF21-306E-660E-A9A1-51D54E107A61}"/>
              </a:ext>
            </a:extLst>
          </p:cNvPr>
          <p:cNvSpPr txBox="1"/>
          <p:nvPr/>
        </p:nvSpPr>
        <p:spPr>
          <a:xfrm>
            <a:off x="1981200" y="762000"/>
            <a:ext cx="2259330" cy="350737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lang="zh-CN" altLang="en-US" sz="2200" b="1" spc="-5" dirty="0">
                <a:solidFill>
                  <a:srgbClr val="FFFFFF"/>
                </a:solidFill>
                <a:latin typeface="+mj-ea"/>
                <a:cs typeface="微软雅黑"/>
              </a:rPr>
              <a:t>实战演练</a:t>
            </a:r>
          </a:p>
        </p:txBody>
      </p:sp>
      <p:sp>
        <p:nvSpPr>
          <p:cNvPr id="4" name="矩形 3"/>
          <p:cNvSpPr/>
          <p:nvPr/>
        </p:nvSpPr>
        <p:spPr>
          <a:xfrm>
            <a:off x="1066800" y="2901898"/>
            <a:ext cx="10439400" cy="668132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2800" dirty="0">
                <a:latin typeface="Consolas" panose="020B0609020204030204" pitchFamily="49" charset="0"/>
              </a:rPr>
              <a:t>定义一个字符型变量 </a:t>
            </a:r>
            <a:r>
              <a:rPr lang="en-US" altLang="zh-CN" sz="2800" dirty="0">
                <a:latin typeface="Consolas" panose="020B0609020204030204" pitchFamily="49" charset="0"/>
              </a:rPr>
              <a:t>ans2 </a:t>
            </a:r>
            <a:r>
              <a:rPr lang="zh-CN" altLang="en-US" sz="2800" dirty="0">
                <a:latin typeface="Consolas" panose="020B0609020204030204" pitchFamily="49" charset="0"/>
              </a:rPr>
              <a:t>来储存这个小问的结果</a:t>
            </a:r>
            <a:r>
              <a:rPr lang="en-US" altLang="zh-CN" sz="2800" dirty="0">
                <a:latin typeface="Consolas" panose="020B0609020204030204" pitchFamily="49" charset="0"/>
              </a:rPr>
              <a:t>:</a:t>
            </a:r>
          </a:p>
        </p:txBody>
      </p:sp>
      <p:sp>
        <p:nvSpPr>
          <p:cNvPr id="5" name="矩形 4"/>
          <p:cNvSpPr/>
          <p:nvPr/>
        </p:nvSpPr>
        <p:spPr>
          <a:xfrm>
            <a:off x="2667000" y="3962400"/>
            <a:ext cx="2606852" cy="738664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pPr lvl="0">
              <a:lnSpc>
                <a:spcPct val="150000"/>
              </a:lnSpc>
            </a:pPr>
            <a:r>
              <a:rPr lang="en-US" altLang="zh-CN" sz="2800" dirty="0">
                <a:solidFill>
                  <a:prstClr val="black"/>
                </a:solidFill>
                <a:latin typeface="Consolas" panose="020B0609020204030204" pitchFamily="49" charset="0"/>
              </a:rPr>
              <a:t>char ans2 =</a:t>
            </a:r>
          </a:p>
        </p:txBody>
      </p:sp>
      <p:sp>
        <p:nvSpPr>
          <p:cNvPr id="3" name="矩形 2"/>
          <p:cNvSpPr/>
          <p:nvPr/>
        </p:nvSpPr>
        <p:spPr>
          <a:xfrm>
            <a:off x="5055963" y="3962400"/>
            <a:ext cx="2945037" cy="738664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</p:spPr>
        <p:txBody>
          <a:bodyPr wrap="none">
            <a:spAutoFit/>
          </a:bodyPr>
          <a:lstStyle/>
          <a:p>
            <a:pPr lvl="0">
              <a:lnSpc>
                <a:spcPct val="150000"/>
              </a:lnSpc>
            </a:pPr>
            <a:r>
              <a:rPr lang="en-US" altLang="zh-CN" sz="2800" dirty="0">
                <a:solidFill>
                  <a:prstClr val="black"/>
                </a:solidFill>
                <a:latin typeface="Consolas" panose="020B0609020204030204" pitchFamily="49" charset="0"/>
              </a:rPr>
              <a:t>‘A’ +</a:t>
            </a:r>
            <a:r>
              <a:rPr lang="zh-CN" altLang="en-US" sz="2800" dirty="0">
                <a:solidFill>
                  <a:prstClr val="black"/>
                </a:solidFill>
                <a:latin typeface="Consolas" panose="020B0609020204030204" pitchFamily="49" charset="0"/>
              </a:rPr>
              <a:t> </a:t>
            </a:r>
            <a:r>
              <a:rPr lang="en-US" altLang="zh-CN" sz="2800" dirty="0">
                <a:solidFill>
                  <a:prstClr val="black"/>
                </a:solidFill>
                <a:latin typeface="Consolas" panose="020B0609020204030204" pitchFamily="49" charset="0"/>
              </a:rPr>
              <a:t>18 – 1; </a:t>
            </a:r>
          </a:p>
        </p:txBody>
      </p:sp>
      <p:sp>
        <p:nvSpPr>
          <p:cNvPr id="8" name="矩形 7"/>
          <p:cNvSpPr/>
          <p:nvPr/>
        </p:nvSpPr>
        <p:spPr>
          <a:xfrm>
            <a:off x="1371600" y="5410200"/>
            <a:ext cx="9525000" cy="585930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pPr lvl="0" algn="ctr">
              <a:lnSpc>
                <a:spcPct val="150000"/>
              </a:lnSpc>
            </a:pPr>
            <a:r>
              <a:rPr lang="zh-CN" altLang="en-US" sz="2400" dirty="0">
                <a:solidFill>
                  <a:prstClr val="black"/>
                </a:solidFill>
                <a:latin typeface="Consolas" panose="020B0609020204030204" pitchFamily="49" charset="0"/>
              </a:rPr>
              <a:t>现在两个问的答案我们已经分别储存到变量中了</a:t>
            </a:r>
            <a:r>
              <a:rPr lang="en-US" altLang="zh-CN" sz="2400" dirty="0">
                <a:solidFill>
                  <a:prstClr val="black"/>
                </a:solidFill>
                <a:latin typeface="Consolas" panose="020B0609020204030204" pitchFamily="49" charset="0"/>
              </a:rPr>
              <a:t>,</a:t>
            </a:r>
            <a:r>
              <a:rPr lang="zh-CN" altLang="en-US" sz="2400" dirty="0">
                <a:solidFill>
                  <a:prstClr val="black"/>
                </a:solidFill>
                <a:latin typeface="Consolas" panose="020B0609020204030204" pitchFamily="49" charset="0"/>
              </a:rPr>
              <a:t>只需输出即可</a:t>
            </a:r>
            <a:endParaRPr lang="en-US" altLang="zh-CN" sz="2400" dirty="0">
              <a:solidFill>
                <a:prstClr val="black"/>
              </a:solidFill>
              <a:latin typeface="Consolas" panose="020B0609020204030204" pitchFamily="49" charset="0"/>
            </a:endParaRPr>
          </a:p>
        </p:txBody>
      </p:sp>
      <p:sp>
        <p:nvSpPr>
          <p:cNvPr id="9" name="矩形 8"/>
          <p:cNvSpPr/>
          <p:nvPr/>
        </p:nvSpPr>
        <p:spPr>
          <a:xfrm>
            <a:off x="8229600" y="4100899"/>
            <a:ext cx="3156633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2400" b="1" dirty="0">
                <a:latin typeface="Consolas" panose="020B0609020204030204" pitchFamily="49" charset="0"/>
              </a:rPr>
              <a:t>书本</a:t>
            </a:r>
            <a:r>
              <a:rPr lang="en-US" altLang="zh-CN" sz="2400" b="1" dirty="0">
                <a:latin typeface="Consolas" panose="020B0609020204030204" pitchFamily="49" charset="0"/>
              </a:rPr>
              <a:t>P18</a:t>
            </a:r>
            <a:r>
              <a:rPr lang="zh-CN" altLang="en-US" sz="2400" b="1" dirty="0">
                <a:latin typeface="Consolas" panose="020B0609020204030204" pitchFamily="49" charset="0"/>
              </a:rPr>
              <a:t>页第四自然段</a:t>
            </a:r>
            <a:endParaRPr lang="zh-CN" altLang="en-US" sz="2400" b="1" dirty="0"/>
          </a:p>
        </p:txBody>
      </p:sp>
      <p:sp>
        <p:nvSpPr>
          <p:cNvPr id="10" name="矩形 9"/>
          <p:cNvSpPr/>
          <p:nvPr/>
        </p:nvSpPr>
        <p:spPr>
          <a:xfrm>
            <a:off x="3138371" y="1776525"/>
            <a:ext cx="5352747" cy="738664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</p:spPr>
        <p:txBody>
          <a:bodyPr wrap="non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2800" dirty="0">
                <a:latin typeface="Consolas" panose="020B0609020204030204" pitchFamily="49" charset="0"/>
              </a:rPr>
              <a:t>第二问</a:t>
            </a:r>
            <a:r>
              <a:rPr lang="en-US" altLang="zh-CN" sz="2800" dirty="0">
                <a:latin typeface="Consolas" panose="020B0609020204030204" pitchFamily="49" charset="0"/>
              </a:rPr>
              <a:t>(2) </a:t>
            </a:r>
            <a:r>
              <a:rPr lang="zh-CN" altLang="en-US" sz="2800" dirty="0">
                <a:latin typeface="Consolas" panose="020B0609020204030204" pitchFamily="49" charset="0"/>
              </a:rPr>
              <a:t>第</a:t>
            </a:r>
            <a:r>
              <a:rPr lang="en-US" altLang="zh-CN" sz="2800" dirty="0">
                <a:latin typeface="Consolas" panose="020B0609020204030204" pitchFamily="49" charset="0"/>
              </a:rPr>
              <a:t>18</a:t>
            </a:r>
            <a:r>
              <a:rPr lang="zh-CN" altLang="en-US" sz="2800" dirty="0">
                <a:latin typeface="Consolas" panose="020B0609020204030204" pitchFamily="49" charset="0"/>
              </a:rPr>
              <a:t>个字母是什么？</a:t>
            </a:r>
            <a:endParaRPr lang="en-US" altLang="zh-CN" sz="2800" dirty="0">
              <a:latin typeface="Consolas" panose="020B0609020204030204" pitchFamily="49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8890087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3" grpId="0" animBg="1"/>
      <p:bldP spid="8" grpId="0" animBg="1"/>
      <p:bldP spid="9" grpId="0"/>
    </p:bld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object 3">
            <a:extLst>
              <a:ext uri="{FF2B5EF4-FFF2-40B4-BE49-F238E27FC236}">
                <a16:creationId xmlns:a16="http://schemas.microsoft.com/office/drawing/2014/main" id="{9079EF21-306E-660E-A9A1-51D54E107A61}"/>
              </a:ext>
            </a:extLst>
          </p:cNvPr>
          <p:cNvSpPr txBox="1"/>
          <p:nvPr/>
        </p:nvSpPr>
        <p:spPr>
          <a:xfrm>
            <a:off x="1981200" y="762000"/>
            <a:ext cx="2259330" cy="350737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lang="zh-CN" altLang="en-US" sz="2200" b="1" spc="-5" dirty="0">
                <a:solidFill>
                  <a:srgbClr val="FFFFFF"/>
                </a:solidFill>
                <a:latin typeface="+mj-ea"/>
                <a:cs typeface="微软雅黑"/>
              </a:rPr>
              <a:t>实战演练</a:t>
            </a:r>
          </a:p>
        </p:txBody>
      </p:sp>
      <p:sp>
        <p:nvSpPr>
          <p:cNvPr id="8" name="矩形 7"/>
          <p:cNvSpPr/>
          <p:nvPr/>
        </p:nvSpPr>
        <p:spPr>
          <a:xfrm>
            <a:off x="2133600" y="1600200"/>
            <a:ext cx="7924800" cy="2031325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pPr lvl="0">
              <a:lnSpc>
                <a:spcPct val="150000"/>
              </a:lnSpc>
            </a:pPr>
            <a:r>
              <a:rPr lang="zh-CN" altLang="en-US" sz="2800" dirty="0">
                <a:solidFill>
                  <a:prstClr val="black"/>
                </a:solidFill>
                <a:latin typeface="Consolas" panose="020B0609020204030204" pitchFamily="49" charset="0"/>
              </a:rPr>
              <a:t>现在请你修改代码</a:t>
            </a:r>
            <a:r>
              <a:rPr lang="en-US" altLang="zh-CN" sz="2800" dirty="0">
                <a:solidFill>
                  <a:prstClr val="black"/>
                </a:solidFill>
                <a:latin typeface="Consolas" panose="020B0609020204030204" pitchFamily="49" charset="0"/>
              </a:rPr>
              <a:t>, </a:t>
            </a:r>
            <a:r>
              <a:rPr lang="zh-CN" altLang="en-US" sz="2800" dirty="0">
                <a:solidFill>
                  <a:prstClr val="black"/>
                </a:solidFill>
                <a:latin typeface="Consolas" panose="020B0609020204030204" pitchFamily="49" charset="0"/>
              </a:rPr>
              <a:t>请求出</a:t>
            </a:r>
            <a:endParaRPr lang="en-US" altLang="zh-CN" sz="2800" dirty="0">
              <a:solidFill>
                <a:prstClr val="black"/>
              </a:solidFill>
              <a:latin typeface="Consolas" panose="020B0609020204030204" pitchFamily="49" charset="0"/>
            </a:endParaRPr>
          </a:p>
          <a:p>
            <a:pPr>
              <a:lnSpc>
                <a:spcPct val="150000"/>
              </a:lnSpc>
            </a:pPr>
            <a:r>
              <a:rPr lang="en-US" altLang="zh-CN" sz="2800" dirty="0">
                <a:latin typeface="Consolas" panose="020B0609020204030204" pitchFamily="49" charset="0"/>
              </a:rPr>
              <a:t>(1) F</a:t>
            </a:r>
            <a:r>
              <a:rPr lang="zh-CN" altLang="en-US" sz="2800" dirty="0">
                <a:latin typeface="Consolas" panose="020B0609020204030204" pitchFamily="49" charset="0"/>
              </a:rPr>
              <a:t>是字母表中的第几个字母</a:t>
            </a:r>
            <a:r>
              <a:rPr lang="en-US" altLang="zh-CN" sz="2800" dirty="0">
                <a:latin typeface="Consolas" panose="020B0609020204030204" pitchFamily="49" charset="0"/>
              </a:rPr>
              <a:t>?</a:t>
            </a:r>
          </a:p>
          <a:p>
            <a:pPr>
              <a:lnSpc>
                <a:spcPct val="150000"/>
              </a:lnSpc>
            </a:pPr>
            <a:r>
              <a:rPr lang="en-US" altLang="zh-CN" sz="2800" dirty="0">
                <a:latin typeface="Consolas" panose="020B0609020204030204" pitchFamily="49" charset="0"/>
              </a:rPr>
              <a:t>(2) </a:t>
            </a:r>
            <a:r>
              <a:rPr lang="zh-CN" altLang="en-US" sz="2800" dirty="0">
                <a:latin typeface="Consolas" panose="020B0609020204030204" pitchFamily="49" charset="0"/>
              </a:rPr>
              <a:t>第</a:t>
            </a:r>
            <a:r>
              <a:rPr lang="en-US" altLang="zh-CN" sz="2800" dirty="0">
                <a:latin typeface="Consolas" panose="020B0609020204030204" pitchFamily="49" charset="0"/>
              </a:rPr>
              <a:t>12</a:t>
            </a:r>
            <a:r>
              <a:rPr lang="zh-CN" altLang="en-US" sz="2800" dirty="0">
                <a:latin typeface="Consolas" panose="020B0609020204030204" pitchFamily="49" charset="0"/>
              </a:rPr>
              <a:t>个字母是什么？</a:t>
            </a:r>
            <a:endParaRPr lang="en-US" altLang="zh-CN" sz="2800" dirty="0">
              <a:latin typeface="Consolas" panose="020B0609020204030204" pitchFamily="49" charset="0"/>
            </a:endParaRPr>
          </a:p>
        </p:txBody>
      </p:sp>
      <p:sp>
        <p:nvSpPr>
          <p:cNvPr id="9" name="矩形 8"/>
          <p:cNvSpPr/>
          <p:nvPr/>
        </p:nvSpPr>
        <p:spPr>
          <a:xfrm>
            <a:off x="2937104" y="5257800"/>
            <a:ext cx="2606852" cy="738664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pPr lvl="0">
              <a:lnSpc>
                <a:spcPct val="150000"/>
              </a:lnSpc>
            </a:pPr>
            <a:r>
              <a:rPr lang="en-US" altLang="zh-CN" sz="2800" dirty="0">
                <a:solidFill>
                  <a:prstClr val="black"/>
                </a:solidFill>
                <a:latin typeface="Consolas" panose="020B0609020204030204" pitchFamily="49" charset="0"/>
              </a:rPr>
              <a:t>char ans2 =</a:t>
            </a:r>
          </a:p>
        </p:txBody>
      </p:sp>
      <p:sp>
        <p:nvSpPr>
          <p:cNvPr id="10" name="矩形 9"/>
          <p:cNvSpPr/>
          <p:nvPr/>
        </p:nvSpPr>
        <p:spPr>
          <a:xfrm>
            <a:off x="5326067" y="5257800"/>
            <a:ext cx="2945037" cy="738664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</p:spPr>
        <p:txBody>
          <a:bodyPr wrap="none">
            <a:spAutoFit/>
          </a:bodyPr>
          <a:lstStyle/>
          <a:p>
            <a:pPr lvl="0">
              <a:lnSpc>
                <a:spcPct val="150000"/>
              </a:lnSpc>
            </a:pPr>
            <a:r>
              <a:rPr lang="en-US" altLang="zh-CN" sz="2800" dirty="0">
                <a:solidFill>
                  <a:prstClr val="black"/>
                </a:solidFill>
                <a:latin typeface="Consolas" panose="020B0609020204030204" pitchFamily="49" charset="0"/>
              </a:rPr>
              <a:t>‘A’ +</a:t>
            </a:r>
            <a:r>
              <a:rPr lang="zh-CN" altLang="en-US" sz="2800" dirty="0">
                <a:solidFill>
                  <a:prstClr val="black"/>
                </a:solidFill>
                <a:latin typeface="Consolas" panose="020B0609020204030204" pitchFamily="49" charset="0"/>
              </a:rPr>
              <a:t> </a:t>
            </a:r>
            <a:r>
              <a:rPr lang="en-US" altLang="zh-CN" sz="2800" dirty="0">
                <a:solidFill>
                  <a:prstClr val="black"/>
                </a:solidFill>
                <a:latin typeface="Consolas" panose="020B0609020204030204" pitchFamily="49" charset="0"/>
              </a:rPr>
              <a:t>12 – 1; </a:t>
            </a:r>
          </a:p>
        </p:txBody>
      </p:sp>
      <p:sp>
        <p:nvSpPr>
          <p:cNvPr id="11" name="矩形 10"/>
          <p:cNvSpPr/>
          <p:nvPr/>
        </p:nvSpPr>
        <p:spPr>
          <a:xfrm>
            <a:off x="2937104" y="4343400"/>
            <a:ext cx="2156360" cy="738664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txBody>
          <a:bodyPr wrap="none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zh-CN" sz="2800" dirty="0" err="1">
                <a:latin typeface="Consolas" panose="020B0609020204030204" pitchFamily="49" charset="0"/>
              </a:rPr>
              <a:t>int</a:t>
            </a:r>
            <a:r>
              <a:rPr lang="en-US" altLang="zh-CN" sz="2800" dirty="0">
                <a:latin typeface="Consolas" panose="020B0609020204030204" pitchFamily="49" charset="0"/>
              </a:rPr>
              <a:t> ans1 =</a:t>
            </a:r>
          </a:p>
        </p:txBody>
      </p:sp>
      <p:sp>
        <p:nvSpPr>
          <p:cNvPr id="12" name="矩形 11"/>
          <p:cNvSpPr/>
          <p:nvPr/>
        </p:nvSpPr>
        <p:spPr>
          <a:xfrm>
            <a:off x="5080125" y="4343400"/>
            <a:ext cx="2945037" cy="738664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txBody>
          <a:bodyPr wrap="none">
            <a:spAutoFit/>
          </a:bodyPr>
          <a:lstStyle/>
          <a:p>
            <a:pPr lvl="0">
              <a:lnSpc>
                <a:spcPct val="150000"/>
              </a:lnSpc>
            </a:pPr>
            <a:r>
              <a:rPr lang="en-US" altLang="zh-CN" sz="2800" dirty="0">
                <a:solidFill>
                  <a:prstClr val="black"/>
                </a:solidFill>
                <a:latin typeface="Consolas" panose="020B0609020204030204" pitchFamily="49" charset="0"/>
              </a:rPr>
              <a:t>1 + ‘F’ – ‘A’;</a:t>
            </a:r>
          </a:p>
        </p:txBody>
      </p:sp>
    </p:spTree>
    <p:extLst>
      <p:ext uri="{BB962C8B-B14F-4D97-AF65-F5344CB8AC3E}">
        <p14:creationId xmlns:p14="http://schemas.microsoft.com/office/powerpoint/2010/main" val="425811583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  <p:bldP spid="10" grpId="0" animBg="1"/>
      <p:bldP spid="11" grpId="0" animBg="1"/>
      <p:bldP spid="12" grpId="0" animBg="1"/>
    </p:bld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矩形 2"/>
          <p:cNvSpPr/>
          <p:nvPr/>
        </p:nvSpPr>
        <p:spPr>
          <a:xfrm>
            <a:off x="762000" y="2644676"/>
            <a:ext cx="6324600" cy="2308324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3200" dirty="0"/>
              <a:t>完成书本例</a:t>
            </a:r>
            <a:r>
              <a:rPr lang="en-US" altLang="zh-CN" sz="3200" dirty="0"/>
              <a:t>2-2 (P16</a:t>
            </a:r>
            <a:r>
              <a:rPr lang="zh-CN" altLang="en-US" sz="3200" dirty="0"/>
              <a:t>页）</a:t>
            </a:r>
            <a:endParaRPr lang="en-US" altLang="zh-CN" sz="3200" dirty="0"/>
          </a:p>
          <a:p>
            <a:pPr>
              <a:lnSpc>
                <a:spcPct val="150000"/>
              </a:lnSpc>
            </a:pPr>
            <a:r>
              <a:rPr lang="zh-CN" altLang="en-US" sz="3200" dirty="0"/>
              <a:t>网站：</a:t>
            </a:r>
            <a:endParaRPr lang="en-US" altLang="zh-CN" sz="3200" dirty="0"/>
          </a:p>
          <a:p>
            <a:pPr>
              <a:lnSpc>
                <a:spcPct val="150000"/>
              </a:lnSpc>
            </a:pPr>
            <a:r>
              <a:rPr lang="en-US" altLang="zh-CN" sz="3200" dirty="0"/>
              <a:t>#B0013. 【</a:t>
            </a:r>
            <a:r>
              <a:rPr lang="zh-CN" altLang="en-US" sz="3200" dirty="0"/>
              <a:t>深基</a:t>
            </a:r>
            <a:r>
              <a:rPr lang="en-US" altLang="zh-CN" sz="3200" dirty="0"/>
              <a:t>2.</a:t>
            </a:r>
            <a:r>
              <a:rPr lang="zh-CN" altLang="en-US" sz="3200" dirty="0"/>
              <a:t>例</a:t>
            </a:r>
            <a:r>
              <a:rPr lang="en-US" altLang="zh-CN" sz="3200" dirty="0"/>
              <a:t>2】</a:t>
            </a:r>
            <a:r>
              <a:rPr lang="zh-CN" altLang="en-US" sz="3200" dirty="0"/>
              <a:t>英文字母</a:t>
            </a:r>
          </a:p>
        </p:txBody>
      </p:sp>
      <p:sp>
        <p:nvSpPr>
          <p:cNvPr id="17" name="object 3">
            <a:extLst>
              <a:ext uri="{FF2B5EF4-FFF2-40B4-BE49-F238E27FC236}">
                <a16:creationId xmlns:a16="http://schemas.microsoft.com/office/drawing/2014/main" id="{9079EF21-306E-660E-A9A1-51D54E107A61}"/>
              </a:ext>
            </a:extLst>
          </p:cNvPr>
          <p:cNvSpPr txBox="1"/>
          <p:nvPr/>
        </p:nvSpPr>
        <p:spPr>
          <a:xfrm>
            <a:off x="1981200" y="762000"/>
            <a:ext cx="2259330" cy="350737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lang="zh-CN" altLang="en-US" sz="2200" b="1" spc="-5" dirty="0">
                <a:solidFill>
                  <a:srgbClr val="FFFFFF"/>
                </a:solidFill>
                <a:latin typeface="+mj-ea"/>
                <a:cs typeface="微软雅黑"/>
              </a:rPr>
              <a:t>实战演练</a:t>
            </a:r>
          </a:p>
        </p:txBody>
      </p:sp>
      <p:pic>
        <p:nvPicPr>
          <p:cNvPr id="2" name="图片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162800" y="1600200"/>
            <a:ext cx="4076399" cy="44385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19598837"/>
      </p:ext>
    </p:extLst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object 3">
            <a:extLst>
              <a:ext uri="{FF2B5EF4-FFF2-40B4-BE49-F238E27FC236}">
                <a16:creationId xmlns:a16="http://schemas.microsoft.com/office/drawing/2014/main" id="{9079EF21-306E-660E-A9A1-51D54E107A61}"/>
              </a:ext>
            </a:extLst>
          </p:cNvPr>
          <p:cNvSpPr txBox="1"/>
          <p:nvPr/>
        </p:nvSpPr>
        <p:spPr>
          <a:xfrm>
            <a:off x="1981200" y="762000"/>
            <a:ext cx="2259330" cy="350737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lang="zh-CN" altLang="en-US" sz="2200" b="1" spc="-5" dirty="0">
                <a:solidFill>
                  <a:srgbClr val="FFFFFF"/>
                </a:solidFill>
                <a:latin typeface="+mj-ea"/>
                <a:cs typeface="微软雅黑"/>
              </a:rPr>
              <a:t>实战演练</a:t>
            </a:r>
          </a:p>
        </p:txBody>
      </p:sp>
      <p:sp>
        <p:nvSpPr>
          <p:cNvPr id="10" name="矩形 9"/>
          <p:cNvSpPr/>
          <p:nvPr/>
        </p:nvSpPr>
        <p:spPr>
          <a:xfrm>
            <a:off x="1143000" y="1371600"/>
            <a:ext cx="10134600" cy="1139927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2400" dirty="0">
                <a:latin typeface="Consolas" panose="020B0609020204030204" pitchFamily="49" charset="0"/>
              </a:rPr>
              <a:t>现在来看书本</a:t>
            </a:r>
            <a:r>
              <a:rPr lang="en-US" altLang="zh-CN" sz="2400" dirty="0">
                <a:latin typeface="Consolas" panose="020B0609020204030204" pitchFamily="49" charset="0"/>
              </a:rPr>
              <a:t>P18</a:t>
            </a:r>
            <a:r>
              <a:rPr lang="zh-CN" altLang="en-US" sz="2400" dirty="0">
                <a:latin typeface="Consolas" panose="020B0609020204030204" pitchFamily="49" charset="0"/>
              </a:rPr>
              <a:t>页的题目解析，就能很轻松的去理解了，我们一起来看书本复习巩固一下。</a:t>
            </a:r>
            <a:endParaRPr lang="en-US" altLang="zh-CN" sz="2400" dirty="0">
              <a:latin typeface="Consolas" panose="020B0609020204030204" pitchFamily="49" charset="0"/>
            </a:endParaRPr>
          </a:p>
        </p:txBody>
      </p:sp>
      <p:sp>
        <p:nvSpPr>
          <p:cNvPr id="6" name="文本框 5">
            <a:extLst>
              <a:ext uri="{FF2B5EF4-FFF2-40B4-BE49-F238E27FC236}">
                <a16:creationId xmlns:a16="http://schemas.microsoft.com/office/drawing/2014/main" id="{6AA9E709-C508-5149-20F2-A7417DD547ED}"/>
              </a:ext>
            </a:extLst>
          </p:cNvPr>
          <p:cNvSpPr txBox="1"/>
          <p:nvPr/>
        </p:nvSpPr>
        <p:spPr>
          <a:xfrm>
            <a:off x="1130300" y="2656782"/>
            <a:ext cx="10134600" cy="1693925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2400" dirty="0">
                <a:latin typeface="Consolas" panose="020B0609020204030204" pitchFamily="49" charset="0"/>
              </a:rPr>
              <a:t>题目为：</a:t>
            </a:r>
            <a:endParaRPr lang="en-US" altLang="zh-CN" sz="2400" dirty="0">
              <a:latin typeface="Consolas" panose="020B0609020204030204" pitchFamily="49" charset="0"/>
            </a:endParaRPr>
          </a:p>
          <a:p>
            <a:pPr>
              <a:lnSpc>
                <a:spcPct val="150000"/>
              </a:lnSpc>
            </a:pPr>
            <a:r>
              <a:rPr lang="en-US" altLang="zh-CN" sz="2400" dirty="0">
                <a:latin typeface="Consolas" panose="020B0609020204030204" pitchFamily="49" charset="0"/>
              </a:rPr>
              <a:t>(1) M</a:t>
            </a:r>
            <a:r>
              <a:rPr lang="zh-CN" altLang="en-US" sz="2400" dirty="0">
                <a:latin typeface="Consolas" panose="020B0609020204030204" pitchFamily="49" charset="0"/>
              </a:rPr>
              <a:t>是字母表中的第几个字母</a:t>
            </a:r>
            <a:r>
              <a:rPr lang="en-US" altLang="zh-CN" sz="2400" dirty="0">
                <a:latin typeface="Consolas" panose="020B0609020204030204" pitchFamily="49" charset="0"/>
              </a:rPr>
              <a:t>?</a:t>
            </a:r>
          </a:p>
          <a:p>
            <a:pPr>
              <a:lnSpc>
                <a:spcPct val="150000"/>
              </a:lnSpc>
            </a:pPr>
            <a:r>
              <a:rPr lang="en-US" altLang="zh-CN" sz="2400" dirty="0">
                <a:latin typeface="Consolas" panose="020B0609020204030204" pitchFamily="49" charset="0"/>
              </a:rPr>
              <a:t>(2) </a:t>
            </a:r>
            <a:r>
              <a:rPr lang="zh-CN" altLang="en-US" sz="2400" dirty="0">
                <a:latin typeface="Consolas" panose="020B0609020204030204" pitchFamily="49" charset="0"/>
              </a:rPr>
              <a:t>第</a:t>
            </a:r>
            <a:r>
              <a:rPr lang="en-US" altLang="zh-CN" sz="2400" dirty="0">
                <a:latin typeface="Consolas" panose="020B0609020204030204" pitchFamily="49" charset="0"/>
              </a:rPr>
              <a:t>18</a:t>
            </a:r>
            <a:r>
              <a:rPr lang="zh-CN" altLang="en-US" sz="2400" dirty="0">
                <a:latin typeface="Consolas" panose="020B0609020204030204" pitchFamily="49" charset="0"/>
              </a:rPr>
              <a:t>个字母是什么？</a:t>
            </a:r>
            <a:endParaRPr lang="en-US" altLang="zh-CN" sz="2400" dirty="0">
              <a:latin typeface="Consolas" panose="020B0609020204030204" pitchFamily="49" charset="0"/>
            </a:endParaRPr>
          </a:p>
        </p:txBody>
      </p:sp>
      <p:sp>
        <p:nvSpPr>
          <p:cNvPr id="11" name="文本框 10">
            <a:extLst>
              <a:ext uri="{FF2B5EF4-FFF2-40B4-BE49-F238E27FC236}">
                <a16:creationId xmlns:a16="http://schemas.microsoft.com/office/drawing/2014/main" id="{96C17D64-785E-9C1C-929C-017ACC2C80F6}"/>
              </a:ext>
            </a:extLst>
          </p:cNvPr>
          <p:cNvSpPr txBox="1"/>
          <p:nvPr/>
        </p:nvSpPr>
        <p:spPr>
          <a:xfrm>
            <a:off x="1124797" y="4495962"/>
            <a:ext cx="10134600" cy="1888659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2000" dirty="0">
                <a:latin typeface="Consolas" panose="020B0609020204030204" pitchFamily="49" charset="0"/>
              </a:rPr>
              <a:t>注意书本上说了：</a:t>
            </a:r>
            <a:r>
              <a:rPr lang="zh-CN" altLang="en-US" sz="2000" dirty="0"/>
              <a:t>使用 </a:t>
            </a:r>
            <a:r>
              <a:rPr lang="en-US" altLang="zh-CN" sz="2000" dirty="0" err="1"/>
              <a:t>cout</a:t>
            </a:r>
            <a:r>
              <a:rPr lang="en-US" altLang="zh-CN" sz="2000" dirty="0"/>
              <a:t> </a:t>
            </a:r>
            <a:r>
              <a:rPr lang="zh-CN" altLang="en-US" sz="2000" dirty="0"/>
              <a:t>输出一个 </a:t>
            </a:r>
            <a:r>
              <a:rPr lang="en-US" altLang="zh-CN" sz="2000" dirty="0"/>
              <a:t>char </a:t>
            </a:r>
            <a:r>
              <a:rPr lang="zh-CN" altLang="en-US" sz="2000" dirty="0"/>
              <a:t>类型的 变量时</a:t>
            </a:r>
            <a:r>
              <a:rPr lang="en-US" altLang="zh-CN" sz="2000" dirty="0"/>
              <a:t>,</a:t>
            </a:r>
            <a:r>
              <a:rPr lang="zh-CN" altLang="en-US" sz="2000" dirty="0"/>
              <a:t>它会输出一个这个变量存储的数字对应的那个字符。如果非要输出 </a:t>
            </a:r>
            <a:r>
              <a:rPr lang="en-US" altLang="zh-CN" sz="2000" dirty="0"/>
              <a:t>82 </a:t>
            </a:r>
            <a:r>
              <a:rPr lang="zh-CN" altLang="en-US" sz="2000" dirty="0"/>
              <a:t>这个数字的话</a:t>
            </a:r>
            <a:r>
              <a:rPr lang="en-US" altLang="zh-CN" sz="2000" dirty="0"/>
              <a:t>, </a:t>
            </a:r>
            <a:r>
              <a:rPr lang="zh-CN" altLang="en-US" sz="2000" dirty="0"/>
              <a:t>可以把这个变量赋值给一个</a:t>
            </a:r>
            <a:r>
              <a:rPr lang="en-US" altLang="zh-CN" sz="2000" dirty="0"/>
              <a:t>int </a:t>
            </a:r>
            <a:r>
              <a:rPr lang="zh-CN" altLang="en-US" sz="2000" dirty="0"/>
              <a:t>类型</a:t>
            </a:r>
            <a:r>
              <a:rPr lang="en-US" altLang="zh-CN" sz="2000" dirty="0"/>
              <a:t>,</a:t>
            </a:r>
            <a:r>
              <a:rPr lang="zh-CN" altLang="en-US" sz="2000" dirty="0"/>
              <a:t>或者使用下面提到的</a:t>
            </a:r>
            <a:r>
              <a:rPr lang="zh-CN" altLang="en-US" sz="2000" b="1" dirty="0">
                <a:solidFill>
                  <a:srgbClr val="C00000"/>
                </a:solidFill>
              </a:rPr>
              <a:t>类型强制转换方法</a:t>
            </a:r>
            <a:r>
              <a:rPr lang="zh-CN" altLang="en-US" sz="2000" dirty="0"/>
              <a:t>。</a:t>
            </a:r>
            <a:endParaRPr lang="en-US" altLang="zh-CN" sz="2000" dirty="0"/>
          </a:p>
          <a:p>
            <a:pPr>
              <a:lnSpc>
                <a:spcPct val="150000"/>
              </a:lnSpc>
            </a:pPr>
            <a:r>
              <a:rPr lang="zh-CN" altLang="en-US" sz="2000" dirty="0"/>
              <a:t>我们接下来就来学习如何输出字符对应的 </a:t>
            </a:r>
            <a:r>
              <a:rPr lang="en-US" altLang="zh-CN" sz="2000" dirty="0"/>
              <a:t>ASCII </a:t>
            </a:r>
            <a:r>
              <a:rPr lang="zh-CN" altLang="en-US" sz="2000" dirty="0"/>
              <a:t>码。</a:t>
            </a:r>
          </a:p>
        </p:txBody>
      </p:sp>
    </p:spTree>
    <p:extLst>
      <p:ext uri="{BB962C8B-B14F-4D97-AF65-F5344CB8AC3E}">
        <p14:creationId xmlns:p14="http://schemas.microsoft.com/office/powerpoint/2010/main" val="233514904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body" idx="4294967295"/>
          </p:nvPr>
        </p:nvSpPr>
        <p:spPr>
          <a:xfrm>
            <a:off x="3505200" y="3200400"/>
            <a:ext cx="5072063" cy="566822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86360" indent="0" algn="ctr">
              <a:lnSpc>
                <a:spcPct val="100000"/>
              </a:lnSpc>
              <a:spcBef>
                <a:spcPts val="100"/>
              </a:spcBef>
              <a:buNone/>
            </a:pPr>
            <a:r>
              <a:rPr lang="zh-CN" altLang="en-US" sz="3600" b="1" dirty="0">
                <a:latin typeface="Consolas" panose="020B0609020204030204" pitchFamily="49" charset="0"/>
              </a:rPr>
              <a:t>强制类型转化</a:t>
            </a:r>
            <a:endParaRPr lang="en-GB" sz="3600" b="1" dirty="0">
              <a:latin typeface="Consolas" panose="020B0609020204030204" pitchFamily="49" charset="0"/>
            </a:endParaRPr>
          </a:p>
        </p:txBody>
      </p:sp>
      <p:grpSp>
        <p:nvGrpSpPr>
          <p:cNvPr id="3" name="object 3"/>
          <p:cNvGrpSpPr/>
          <p:nvPr/>
        </p:nvGrpSpPr>
        <p:grpSpPr>
          <a:xfrm>
            <a:off x="4288588" y="2039443"/>
            <a:ext cx="3735704" cy="260985"/>
            <a:chOff x="4288588" y="2039443"/>
            <a:chExt cx="3735704" cy="260985"/>
          </a:xfrm>
        </p:grpSpPr>
        <p:pic>
          <p:nvPicPr>
            <p:cNvPr id="4" name="object 4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7271406" y="2132244"/>
              <a:ext cx="161865" cy="167703"/>
            </a:xfrm>
            <a:prstGeom prst="rect">
              <a:avLst/>
            </a:prstGeom>
          </p:spPr>
        </p:pic>
        <p:pic>
          <p:nvPicPr>
            <p:cNvPr id="5" name="object 5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7567042" y="2132244"/>
              <a:ext cx="161705" cy="167703"/>
            </a:xfrm>
            <a:prstGeom prst="rect">
              <a:avLst/>
            </a:prstGeom>
          </p:spPr>
        </p:pic>
        <p:pic>
          <p:nvPicPr>
            <p:cNvPr id="6" name="object 6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7864434" y="2132244"/>
              <a:ext cx="159311" cy="167703"/>
            </a:xfrm>
            <a:prstGeom prst="rect">
              <a:avLst/>
            </a:prstGeom>
          </p:spPr>
        </p:pic>
        <p:sp>
          <p:nvSpPr>
            <p:cNvPr id="7" name="object 7"/>
            <p:cNvSpPr/>
            <p:nvPr/>
          </p:nvSpPr>
          <p:spPr>
            <a:xfrm>
              <a:off x="4288588" y="2039443"/>
              <a:ext cx="2827020" cy="207010"/>
            </a:xfrm>
            <a:custGeom>
              <a:avLst/>
              <a:gdLst/>
              <a:ahLst/>
              <a:cxnLst/>
              <a:rect l="l" t="t" r="r" b="b"/>
              <a:pathLst>
                <a:path w="2827020" h="207010">
                  <a:moveTo>
                    <a:pt x="14047" y="0"/>
                  </a:moveTo>
                  <a:lnTo>
                    <a:pt x="7921" y="2153"/>
                  </a:lnTo>
                  <a:lnTo>
                    <a:pt x="2833" y="6621"/>
                  </a:lnTo>
                  <a:lnTo>
                    <a:pt x="114" y="12269"/>
                  </a:lnTo>
                  <a:lnTo>
                    <a:pt x="0" y="18219"/>
                  </a:lnTo>
                  <a:lnTo>
                    <a:pt x="2339" y="23784"/>
                  </a:lnTo>
                  <a:lnTo>
                    <a:pt x="6983" y="28279"/>
                  </a:lnTo>
                  <a:lnTo>
                    <a:pt x="277717" y="205641"/>
                  </a:lnTo>
                  <a:lnTo>
                    <a:pt x="281229" y="206666"/>
                  </a:lnTo>
                  <a:lnTo>
                    <a:pt x="2819356" y="206666"/>
                  </a:lnTo>
                  <a:lnTo>
                    <a:pt x="2827019" y="199641"/>
                  </a:lnTo>
                  <a:lnTo>
                    <a:pt x="2827019" y="182227"/>
                  </a:lnTo>
                  <a:lnTo>
                    <a:pt x="2819356" y="175057"/>
                  </a:lnTo>
                  <a:lnTo>
                    <a:pt x="290328" y="175057"/>
                  </a:lnTo>
                  <a:lnTo>
                    <a:pt x="26937" y="2670"/>
                  </a:lnTo>
                  <a:lnTo>
                    <a:pt x="26778" y="2670"/>
                  </a:lnTo>
                  <a:lnTo>
                    <a:pt x="26778" y="2524"/>
                  </a:lnTo>
                  <a:lnTo>
                    <a:pt x="20592" y="96"/>
                  </a:lnTo>
                  <a:lnTo>
                    <a:pt x="14047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</p:spTree>
    <p:extLst>
      <p:ext uri="{BB962C8B-B14F-4D97-AF65-F5344CB8AC3E}">
        <p14:creationId xmlns:p14="http://schemas.microsoft.com/office/powerpoint/2010/main" val="2405943858"/>
      </p:ext>
    </p:extLst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914400" y="1568807"/>
            <a:ext cx="5334000" cy="1139927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2400" b="1" dirty="0"/>
              <a:t>设计程序输出字符</a:t>
            </a:r>
            <a:r>
              <a:rPr lang="en-US" altLang="zh-CN" sz="2400" b="1" dirty="0">
                <a:solidFill>
                  <a:srgbClr val="C00000"/>
                </a:solidFill>
              </a:rPr>
              <a:t>‘H’</a:t>
            </a:r>
            <a:r>
              <a:rPr lang="en-US" altLang="zh-CN" sz="2400" b="1" dirty="0"/>
              <a:t> </a:t>
            </a:r>
            <a:r>
              <a:rPr lang="zh-CN" altLang="en-US" sz="2400" b="1" dirty="0"/>
              <a:t>的</a:t>
            </a:r>
            <a:r>
              <a:rPr lang="en-US" altLang="zh-CN" sz="2400" b="1" dirty="0"/>
              <a:t>ASCII</a:t>
            </a:r>
            <a:r>
              <a:rPr lang="zh-CN" altLang="en-US" sz="2400" b="1" dirty="0"/>
              <a:t>值。</a:t>
            </a:r>
            <a:endParaRPr lang="en-US" altLang="zh-CN" sz="2400" b="1" dirty="0"/>
          </a:p>
          <a:p>
            <a:pPr>
              <a:lnSpc>
                <a:spcPct val="150000"/>
              </a:lnSpc>
            </a:pPr>
            <a:r>
              <a:rPr lang="zh-CN" altLang="en-US" sz="2400" dirty="0">
                <a:solidFill>
                  <a:srgbClr val="C00000"/>
                </a:solidFill>
              </a:rPr>
              <a:t>如下的代码可以吗</a:t>
            </a:r>
            <a:r>
              <a:rPr lang="en-US" altLang="zh-CN" sz="2400" dirty="0">
                <a:solidFill>
                  <a:srgbClr val="C00000"/>
                </a:solidFill>
              </a:rPr>
              <a:t>?</a:t>
            </a:r>
            <a:endParaRPr lang="zh-CN" altLang="en-US" sz="2400" dirty="0">
              <a:solidFill>
                <a:srgbClr val="C00000"/>
              </a:solidFill>
            </a:endParaRPr>
          </a:p>
        </p:txBody>
      </p:sp>
      <p:sp>
        <p:nvSpPr>
          <p:cNvPr id="7" name="object 3">
            <a:extLst>
              <a:ext uri="{FF2B5EF4-FFF2-40B4-BE49-F238E27FC236}">
                <a16:creationId xmlns:a16="http://schemas.microsoft.com/office/drawing/2014/main" id="{9079EF21-306E-660E-A9A1-51D54E107A61}"/>
              </a:ext>
            </a:extLst>
          </p:cNvPr>
          <p:cNvSpPr txBox="1"/>
          <p:nvPr/>
        </p:nvSpPr>
        <p:spPr>
          <a:xfrm>
            <a:off x="1981200" y="762000"/>
            <a:ext cx="2259330" cy="350737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lang="zh-CN" altLang="en-US" sz="2200" b="1" spc="-5" dirty="0">
                <a:solidFill>
                  <a:srgbClr val="FFFFFF"/>
                </a:solidFill>
                <a:latin typeface="+mj-ea"/>
                <a:cs typeface="微软雅黑"/>
              </a:rPr>
              <a:t>强制类型转化</a:t>
            </a:r>
          </a:p>
        </p:txBody>
      </p:sp>
      <p:sp>
        <p:nvSpPr>
          <p:cNvPr id="3" name="矩形 2"/>
          <p:cNvSpPr/>
          <p:nvPr/>
        </p:nvSpPr>
        <p:spPr>
          <a:xfrm>
            <a:off x="914400" y="3016607"/>
            <a:ext cx="5334000" cy="2246769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pPr lvl="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zh-CN" altLang="zh-CN" sz="2000" dirty="0">
                <a:solidFill>
                  <a:srgbClr val="9E880D"/>
                </a:solidFill>
                <a:latin typeface="Consolas" panose="020B0609020204030204" pitchFamily="49" charset="0"/>
                <a:ea typeface="JetBrains Mono"/>
              </a:rPr>
              <a:t>#include </a:t>
            </a:r>
            <a:r>
              <a:rPr lang="zh-CN" altLang="zh-CN" sz="2000" dirty="0">
                <a:solidFill>
                  <a:srgbClr val="067D17"/>
                </a:solidFill>
                <a:latin typeface="Consolas" panose="020B0609020204030204" pitchFamily="49" charset="0"/>
                <a:ea typeface="JetBrains Mono"/>
              </a:rPr>
              <a:t>&lt;iostream&gt;</a:t>
            </a:r>
            <a:br>
              <a:rPr lang="zh-CN" altLang="zh-CN" sz="2000" dirty="0">
                <a:solidFill>
                  <a:srgbClr val="067D17"/>
                </a:solidFill>
                <a:latin typeface="Consolas" panose="020B0609020204030204" pitchFamily="49" charset="0"/>
                <a:ea typeface="JetBrains Mono"/>
              </a:rPr>
            </a:br>
            <a:r>
              <a:rPr lang="zh-CN" altLang="zh-CN" sz="2000" dirty="0">
                <a:solidFill>
                  <a:srgbClr val="0033B3"/>
                </a:solidFill>
                <a:latin typeface="Consolas" panose="020B0609020204030204" pitchFamily="49" charset="0"/>
                <a:ea typeface="JetBrains Mono"/>
              </a:rPr>
              <a:t>using namespace </a:t>
            </a:r>
            <a:r>
              <a:rPr lang="zh-CN" altLang="zh-CN" sz="2000" dirty="0">
                <a:solidFill>
                  <a:srgbClr val="008080"/>
                </a:solidFill>
                <a:latin typeface="Consolas" panose="020B0609020204030204" pitchFamily="49" charset="0"/>
                <a:ea typeface="JetBrains Mono"/>
              </a:rPr>
              <a:t>std</a:t>
            </a:r>
            <a:r>
              <a:rPr lang="zh-CN" altLang="zh-CN" sz="2000" dirty="0">
                <a:solidFill>
                  <a:srgbClr val="080808"/>
                </a:solidFill>
                <a:latin typeface="Consolas" panose="020B0609020204030204" pitchFamily="49" charset="0"/>
                <a:ea typeface="JetBrains Mono"/>
              </a:rPr>
              <a:t>;</a:t>
            </a:r>
            <a:br>
              <a:rPr lang="zh-CN" altLang="zh-CN" sz="2000" dirty="0">
                <a:solidFill>
                  <a:srgbClr val="080808"/>
                </a:solidFill>
                <a:latin typeface="Consolas" panose="020B0609020204030204" pitchFamily="49" charset="0"/>
                <a:ea typeface="JetBrains Mono"/>
              </a:rPr>
            </a:br>
            <a:br>
              <a:rPr lang="zh-CN" altLang="zh-CN" sz="2000" dirty="0">
                <a:solidFill>
                  <a:srgbClr val="080808"/>
                </a:solidFill>
                <a:latin typeface="Consolas" panose="020B0609020204030204" pitchFamily="49" charset="0"/>
                <a:ea typeface="JetBrains Mono"/>
              </a:rPr>
            </a:br>
            <a:r>
              <a:rPr lang="zh-CN" altLang="zh-CN" sz="2000" dirty="0">
                <a:solidFill>
                  <a:srgbClr val="0033B3"/>
                </a:solidFill>
                <a:latin typeface="Consolas" panose="020B0609020204030204" pitchFamily="49" charset="0"/>
                <a:ea typeface="JetBrains Mono"/>
              </a:rPr>
              <a:t>int </a:t>
            </a:r>
            <a:r>
              <a:rPr lang="zh-CN" altLang="zh-CN" sz="2000" dirty="0">
                <a:solidFill>
                  <a:srgbClr val="00627A"/>
                </a:solidFill>
                <a:latin typeface="Consolas" panose="020B0609020204030204" pitchFamily="49" charset="0"/>
                <a:ea typeface="JetBrains Mono"/>
              </a:rPr>
              <a:t>main</a:t>
            </a:r>
            <a:r>
              <a:rPr lang="zh-CN" altLang="zh-CN" sz="2000" dirty="0">
                <a:solidFill>
                  <a:srgbClr val="080808"/>
                </a:solidFill>
                <a:latin typeface="Consolas" panose="020B0609020204030204" pitchFamily="49" charset="0"/>
                <a:ea typeface="JetBrains Mono"/>
              </a:rPr>
              <a:t>() {</a:t>
            </a:r>
            <a:br>
              <a:rPr lang="zh-CN" altLang="zh-CN" sz="2000" dirty="0">
                <a:solidFill>
                  <a:srgbClr val="080808"/>
                </a:solidFill>
                <a:latin typeface="Consolas" panose="020B0609020204030204" pitchFamily="49" charset="0"/>
                <a:ea typeface="JetBrains Mono"/>
              </a:rPr>
            </a:br>
            <a:r>
              <a:rPr lang="zh-CN" altLang="zh-CN" sz="2000" dirty="0">
                <a:solidFill>
                  <a:srgbClr val="080808"/>
                </a:solidFill>
                <a:latin typeface="Consolas" panose="020B0609020204030204" pitchFamily="49" charset="0"/>
                <a:ea typeface="JetBrains Mono"/>
              </a:rPr>
              <a:t>    </a:t>
            </a:r>
            <a:r>
              <a:rPr lang="zh-CN" altLang="zh-CN" sz="2000" dirty="0">
                <a:solidFill>
                  <a:srgbClr val="000000"/>
                </a:solidFill>
                <a:latin typeface="Consolas" panose="020B0609020204030204" pitchFamily="49" charset="0"/>
                <a:ea typeface="JetBrains Mono"/>
              </a:rPr>
              <a:t>cout </a:t>
            </a:r>
            <a:r>
              <a:rPr lang="zh-CN" altLang="zh-CN" sz="2000" dirty="0">
                <a:solidFill>
                  <a:srgbClr val="008080"/>
                </a:solidFill>
                <a:latin typeface="Consolas" panose="020B0609020204030204" pitchFamily="49" charset="0"/>
                <a:ea typeface="JetBrains Mono"/>
              </a:rPr>
              <a:t>&lt;&lt; </a:t>
            </a:r>
            <a:r>
              <a:rPr lang="zh-CN" altLang="zh-CN" sz="2000" dirty="0">
                <a:solidFill>
                  <a:srgbClr val="067D17"/>
                </a:solidFill>
                <a:latin typeface="Consolas" panose="020B0609020204030204" pitchFamily="49" charset="0"/>
                <a:ea typeface="JetBrains Mono"/>
              </a:rPr>
              <a:t>'H'</a:t>
            </a:r>
            <a:r>
              <a:rPr lang="zh-CN" altLang="zh-CN" sz="2000" dirty="0">
                <a:solidFill>
                  <a:srgbClr val="080808"/>
                </a:solidFill>
                <a:latin typeface="Consolas" panose="020B0609020204030204" pitchFamily="49" charset="0"/>
                <a:ea typeface="JetBrains Mono"/>
              </a:rPr>
              <a:t>;</a:t>
            </a:r>
            <a:br>
              <a:rPr lang="zh-CN" altLang="zh-CN" sz="2000" dirty="0">
                <a:solidFill>
                  <a:srgbClr val="080808"/>
                </a:solidFill>
                <a:latin typeface="Consolas" panose="020B0609020204030204" pitchFamily="49" charset="0"/>
                <a:ea typeface="JetBrains Mono"/>
              </a:rPr>
            </a:br>
            <a:r>
              <a:rPr lang="zh-CN" altLang="zh-CN" sz="2000" dirty="0">
                <a:solidFill>
                  <a:srgbClr val="080808"/>
                </a:solidFill>
                <a:latin typeface="Consolas" panose="020B0609020204030204" pitchFamily="49" charset="0"/>
                <a:ea typeface="JetBrains Mono"/>
              </a:rPr>
              <a:t>    </a:t>
            </a:r>
            <a:r>
              <a:rPr lang="zh-CN" altLang="zh-CN" sz="2000" dirty="0">
                <a:solidFill>
                  <a:srgbClr val="0033B3"/>
                </a:solidFill>
                <a:latin typeface="Consolas" panose="020B0609020204030204" pitchFamily="49" charset="0"/>
                <a:ea typeface="JetBrains Mono"/>
              </a:rPr>
              <a:t>return </a:t>
            </a:r>
            <a:r>
              <a:rPr lang="zh-CN" altLang="zh-CN" sz="2000" dirty="0">
                <a:solidFill>
                  <a:srgbClr val="1750EB"/>
                </a:solidFill>
                <a:latin typeface="Consolas" panose="020B0609020204030204" pitchFamily="49" charset="0"/>
                <a:ea typeface="JetBrains Mono"/>
              </a:rPr>
              <a:t>0</a:t>
            </a:r>
            <a:r>
              <a:rPr lang="zh-CN" altLang="zh-CN" sz="2000" dirty="0">
                <a:solidFill>
                  <a:srgbClr val="080808"/>
                </a:solidFill>
                <a:latin typeface="Consolas" panose="020B0609020204030204" pitchFamily="49" charset="0"/>
                <a:ea typeface="JetBrains Mono"/>
              </a:rPr>
              <a:t>;</a:t>
            </a:r>
            <a:br>
              <a:rPr lang="zh-CN" altLang="zh-CN" sz="2000" dirty="0">
                <a:solidFill>
                  <a:srgbClr val="080808"/>
                </a:solidFill>
                <a:latin typeface="Consolas" panose="020B0609020204030204" pitchFamily="49" charset="0"/>
                <a:ea typeface="JetBrains Mono"/>
              </a:rPr>
            </a:br>
            <a:r>
              <a:rPr lang="zh-CN" altLang="zh-CN" sz="2000" dirty="0">
                <a:solidFill>
                  <a:srgbClr val="080808"/>
                </a:solidFill>
                <a:latin typeface="Consolas" panose="020B0609020204030204" pitchFamily="49" charset="0"/>
                <a:ea typeface="JetBrains Mono"/>
              </a:rPr>
              <a:t>}</a:t>
            </a:r>
            <a:endParaRPr lang="zh-CN" altLang="zh-CN" sz="4400" dirty="0">
              <a:latin typeface="Consolas" panose="020B0609020204030204" pitchFamily="49" charset="0"/>
            </a:endParaRPr>
          </a:p>
        </p:txBody>
      </p:sp>
      <p:pic>
        <p:nvPicPr>
          <p:cNvPr id="4" name="图片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00800" y="1371600"/>
            <a:ext cx="4876800" cy="4044176"/>
          </a:xfrm>
          <a:prstGeom prst="rect">
            <a:avLst/>
          </a:prstGeom>
        </p:spPr>
      </p:pic>
      <p:sp>
        <p:nvSpPr>
          <p:cNvPr id="6" name="文本框 5">
            <a:extLst>
              <a:ext uri="{FF2B5EF4-FFF2-40B4-BE49-F238E27FC236}">
                <a16:creationId xmlns:a16="http://schemas.microsoft.com/office/drawing/2014/main" id="{E6199CFE-C0D6-2885-C821-DB9609772A95}"/>
              </a:ext>
            </a:extLst>
          </p:cNvPr>
          <p:cNvSpPr txBox="1"/>
          <p:nvPr/>
        </p:nvSpPr>
        <p:spPr>
          <a:xfrm>
            <a:off x="3200772" y="5746323"/>
            <a:ext cx="6095256" cy="523220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pPr algn="ctr"/>
            <a:r>
              <a:rPr lang="zh-CN" altLang="en-US" sz="2800" b="1" dirty="0"/>
              <a:t>不行！这样会直接输出字符 </a:t>
            </a:r>
            <a:r>
              <a:rPr lang="en-US" altLang="zh-CN" sz="2800" b="1" dirty="0"/>
              <a:t>H </a:t>
            </a:r>
            <a:r>
              <a:rPr lang="zh-CN" altLang="en-US" sz="2800" b="1" dirty="0"/>
              <a:t>。</a:t>
            </a:r>
            <a:endParaRPr lang="zh-CN" altLang="en-US" sz="2800" dirty="0"/>
          </a:p>
        </p:txBody>
      </p:sp>
    </p:spTree>
    <p:extLst>
      <p:ext uri="{BB962C8B-B14F-4D97-AF65-F5344CB8AC3E}">
        <p14:creationId xmlns:p14="http://schemas.microsoft.com/office/powerpoint/2010/main" val="9085734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</p:bld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838200" y="1720554"/>
            <a:ext cx="5334000" cy="461665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r>
              <a:rPr lang="zh-CN" altLang="en-US" sz="2400" b="1" dirty="0"/>
              <a:t>我们必须要通过强制类型转化来解决</a:t>
            </a:r>
          </a:p>
        </p:txBody>
      </p:sp>
      <p:sp>
        <p:nvSpPr>
          <p:cNvPr id="3" name="矩形 2"/>
          <p:cNvSpPr/>
          <p:nvPr/>
        </p:nvSpPr>
        <p:spPr>
          <a:xfrm>
            <a:off x="863600" y="2590800"/>
            <a:ext cx="10134600" cy="3697744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pPr>
              <a:lnSpc>
                <a:spcPct val="200000"/>
              </a:lnSpc>
            </a:pPr>
            <a:r>
              <a:rPr lang="en-US" altLang="zh-CN" sz="2000" b="1" dirty="0">
                <a:solidFill>
                  <a:srgbClr val="C00000"/>
                </a:solidFill>
                <a:latin typeface="Consolas" panose="020B0609020204030204" pitchFamily="49" charset="0"/>
              </a:rPr>
              <a:t>C++</a:t>
            </a:r>
            <a:r>
              <a:rPr lang="zh-CN" altLang="en-US" sz="2000" b="1" dirty="0">
                <a:solidFill>
                  <a:srgbClr val="C00000"/>
                </a:solidFill>
                <a:latin typeface="Consolas" panose="020B0609020204030204" pitchFamily="49" charset="0"/>
              </a:rPr>
              <a:t>中的强制类型转化</a:t>
            </a:r>
            <a:r>
              <a:rPr lang="en-US" altLang="zh-CN" sz="2000" b="1" dirty="0">
                <a:solidFill>
                  <a:srgbClr val="C00000"/>
                </a:solidFill>
                <a:latin typeface="Consolas" panose="020B0609020204030204" pitchFamily="49" charset="0"/>
              </a:rPr>
              <a:t>(</a:t>
            </a:r>
            <a:r>
              <a:rPr lang="zh-CN" altLang="en-US" sz="2000" b="1" dirty="0">
                <a:solidFill>
                  <a:srgbClr val="C00000"/>
                </a:solidFill>
                <a:latin typeface="Consolas" panose="020B0609020204030204" pitchFamily="49" charset="0"/>
              </a:rPr>
              <a:t>写在书本</a:t>
            </a:r>
            <a:r>
              <a:rPr lang="en-US" altLang="zh-CN" sz="2000" b="1" dirty="0">
                <a:solidFill>
                  <a:srgbClr val="C00000"/>
                </a:solidFill>
                <a:latin typeface="Consolas" panose="020B0609020204030204" pitchFamily="49" charset="0"/>
              </a:rPr>
              <a:t>19</a:t>
            </a:r>
            <a:r>
              <a:rPr lang="zh-CN" altLang="en-US" sz="2000" b="1" dirty="0">
                <a:solidFill>
                  <a:srgbClr val="C00000"/>
                </a:solidFill>
                <a:latin typeface="Consolas" panose="020B0609020204030204" pitchFamily="49" charset="0"/>
              </a:rPr>
              <a:t>页第二自然段：因此，采用强制类型转化</a:t>
            </a:r>
            <a:r>
              <a:rPr lang="en-US" altLang="zh-CN" sz="2000" b="1" dirty="0">
                <a:solidFill>
                  <a:srgbClr val="C00000"/>
                </a:solidFill>
                <a:latin typeface="Consolas" panose="020B0609020204030204" pitchFamily="49" charset="0"/>
              </a:rPr>
              <a:t>...)</a:t>
            </a:r>
            <a:endParaRPr lang="zh-CN" altLang="en-US" sz="2000" b="1" dirty="0">
              <a:solidFill>
                <a:srgbClr val="C00000"/>
              </a:solidFill>
              <a:latin typeface="Consolas" panose="020B0609020204030204" pitchFamily="49" charset="0"/>
            </a:endParaRPr>
          </a:p>
          <a:p>
            <a:pPr>
              <a:lnSpc>
                <a:spcPct val="200000"/>
              </a:lnSpc>
            </a:pPr>
            <a:r>
              <a:rPr lang="zh-CN" altLang="en-US" sz="2000" b="1" dirty="0">
                <a:latin typeface="Consolas" panose="020B0609020204030204" pitchFamily="49" charset="0"/>
              </a:rPr>
              <a:t>语法：</a:t>
            </a:r>
            <a:r>
              <a:rPr lang="en-US" altLang="zh-CN" sz="2000" b="1" dirty="0">
                <a:latin typeface="Consolas" panose="020B0609020204030204" pitchFamily="49" charset="0"/>
              </a:rPr>
              <a:t>(</a:t>
            </a:r>
            <a:r>
              <a:rPr lang="zh-CN" altLang="en-US" sz="2000" b="1" dirty="0">
                <a:latin typeface="Consolas" panose="020B0609020204030204" pitchFamily="49" charset="0"/>
              </a:rPr>
              <a:t>目标类型</a:t>
            </a:r>
            <a:r>
              <a:rPr lang="en-US" altLang="zh-CN" sz="2000" b="1" dirty="0">
                <a:latin typeface="Consolas" panose="020B0609020204030204" pitchFamily="49" charset="0"/>
              </a:rPr>
              <a:t>)</a:t>
            </a:r>
            <a:r>
              <a:rPr lang="zh-CN" altLang="en-US" sz="2000" b="1" dirty="0">
                <a:latin typeface="Consolas" panose="020B0609020204030204" pitchFamily="49" charset="0"/>
              </a:rPr>
              <a:t> 变量名</a:t>
            </a:r>
            <a:r>
              <a:rPr lang="en-US" altLang="zh-CN" sz="2000" b="1" dirty="0">
                <a:latin typeface="Consolas" panose="020B0609020204030204" pitchFamily="49" charset="0"/>
              </a:rPr>
              <a:t>/</a:t>
            </a:r>
            <a:r>
              <a:rPr lang="zh-CN" altLang="en-US" sz="2000" b="1" dirty="0">
                <a:latin typeface="Consolas" panose="020B0609020204030204" pitchFamily="49" charset="0"/>
              </a:rPr>
              <a:t>数值</a:t>
            </a:r>
            <a:endParaRPr lang="en-US" altLang="zh-CN" sz="2000" b="1" dirty="0">
              <a:latin typeface="Consolas" panose="020B0609020204030204" pitchFamily="49" charset="0"/>
            </a:endParaRPr>
          </a:p>
          <a:p>
            <a:pPr>
              <a:lnSpc>
                <a:spcPct val="200000"/>
              </a:lnSpc>
            </a:pPr>
            <a:r>
              <a:rPr lang="zh-CN" altLang="en-US" sz="2000" dirty="0">
                <a:latin typeface="Consolas" panose="020B0609020204030204" pitchFamily="49" charset="0"/>
              </a:rPr>
              <a:t>效果</a:t>
            </a:r>
            <a:r>
              <a:rPr lang="zh-CN" altLang="en-US" sz="2000">
                <a:latin typeface="Consolas" panose="020B0609020204030204" pitchFamily="49" charset="0"/>
              </a:rPr>
              <a:t>是将括号后的 </a:t>
            </a:r>
            <a:r>
              <a:rPr lang="zh-CN" altLang="en-US" sz="2000" b="1">
                <a:highlight>
                  <a:srgbClr val="FFFF00"/>
                </a:highlight>
                <a:latin typeface="Consolas" panose="020B0609020204030204" pitchFamily="49" charset="0"/>
              </a:rPr>
              <a:t>变量</a:t>
            </a:r>
            <a:r>
              <a:rPr lang="en-US" altLang="zh-CN" sz="2000" b="1" dirty="0">
                <a:highlight>
                  <a:srgbClr val="FFFF00"/>
                </a:highlight>
                <a:latin typeface="Consolas" panose="020B0609020204030204" pitchFamily="49" charset="0"/>
              </a:rPr>
              <a:t>/</a:t>
            </a:r>
            <a:r>
              <a:rPr lang="zh-CN" altLang="en-US" sz="2000" b="1" dirty="0">
                <a:highlight>
                  <a:srgbClr val="FFFF00"/>
                </a:highlight>
                <a:latin typeface="Consolas" panose="020B0609020204030204" pitchFamily="49" charset="0"/>
              </a:rPr>
              <a:t>数值 临时的强制转换为目标类型</a:t>
            </a:r>
            <a:r>
              <a:rPr lang="zh-CN" altLang="en-US" sz="2000" dirty="0">
                <a:latin typeface="Consolas" panose="020B0609020204030204" pitchFamily="49" charset="0"/>
              </a:rPr>
              <a:t>，用法例如：</a:t>
            </a:r>
            <a:endParaRPr lang="en-US" altLang="zh-CN" sz="2000" dirty="0">
              <a:latin typeface="Consolas" panose="020B0609020204030204" pitchFamily="49" charset="0"/>
            </a:endParaRPr>
          </a:p>
          <a:p>
            <a:pPr>
              <a:lnSpc>
                <a:spcPct val="200000"/>
              </a:lnSpc>
            </a:pPr>
            <a:r>
              <a:rPr lang="en-US" altLang="zh-CN" sz="2000" dirty="0" err="1">
                <a:latin typeface="Consolas" panose="020B0609020204030204" pitchFamily="49" charset="0"/>
              </a:rPr>
              <a:t>int</a:t>
            </a:r>
            <a:r>
              <a:rPr lang="en-US" altLang="zh-CN" sz="2000" dirty="0">
                <a:latin typeface="Consolas" panose="020B0609020204030204" pitchFamily="49" charset="0"/>
              </a:rPr>
              <a:t> x = 100;</a:t>
            </a:r>
          </a:p>
          <a:p>
            <a:pPr>
              <a:lnSpc>
                <a:spcPct val="200000"/>
              </a:lnSpc>
            </a:pPr>
            <a:r>
              <a:rPr lang="en-US" altLang="zh-CN" sz="2000" dirty="0" err="1">
                <a:latin typeface="Consolas" panose="020B0609020204030204" pitchFamily="49" charset="0"/>
              </a:rPr>
              <a:t>cout</a:t>
            </a:r>
            <a:r>
              <a:rPr lang="en-US" altLang="zh-CN" sz="2000" dirty="0">
                <a:latin typeface="Consolas" panose="020B0609020204030204" pitchFamily="49" charset="0"/>
              </a:rPr>
              <a:t> &lt;&lt; (char)x; </a:t>
            </a:r>
            <a:r>
              <a:rPr lang="en-US" altLang="zh-CN" sz="2000" b="1" dirty="0">
                <a:solidFill>
                  <a:srgbClr val="C00000"/>
                </a:solidFill>
                <a:latin typeface="Consolas" panose="020B0609020204030204" pitchFamily="49" charset="0"/>
              </a:rPr>
              <a:t> // </a:t>
            </a:r>
            <a:r>
              <a:rPr lang="zh-CN" altLang="en-US" sz="2000" b="1" dirty="0">
                <a:solidFill>
                  <a:srgbClr val="C00000"/>
                </a:solidFill>
                <a:latin typeface="Consolas" panose="020B0609020204030204" pitchFamily="49" charset="0"/>
              </a:rPr>
              <a:t>将 </a:t>
            </a:r>
            <a:r>
              <a:rPr lang="en-US" altLang="zh-CN" sz="2000" b="1" dirty="0" err="1">
                <a:solidFill>
                  <a:srgbClr val="C00000"/>
                </a:solidFill>
                <a:latin typeface="Consolas" panose="020B0609020204030204" pitchFamily="49" charset="0"/>
              </a:rPr>
              <a:t>int</a:t>
            </a:r>
            <a:r>
              <a:rPr lang="en-US" altLang="zh-CN" sz="2000" b="1" dirty="0">
                <a:solidFill>
                  <a:srgbClr val="C00000"/>
                </a:solidFill>
                <a:latin typeface="Consolas" panose="020B0609020204030204" pitchFamily="49" charset="0"/>
              </a:rPr>
              <a:t> </a:t>
            </a:r>
            <a:r>
              <a:rPr lang="zh-CN" altLang="en-US" sz="2000" b="1" dirty="0">
                <a:solidFill>
                  <a:srgbClr val="C00000"/>
                </a:solidFill>
                <a:latin typeface="Consolas" panose="020B0609020204030204" pitchFamily="49" charset="0"/>
              </a:rPr>
              <a:t>类型的 </a:t>
            </a:r>
            <a:r>
              <a:rPr lang="en-US" altLang="zh-CN" sz="2000" b="1" dirty="0">
                <a:solidFill>
                  <a:srgbClr val="C00000"/>
                </a:solidFill>
                <a:latin typeface="Consolas" panose="020B0609020204030204" pitchFamily="49" charset="0"/>
              </a:rPr>
              <a:t>x </a:t>
            </a:r>
            <a:r>
              <a:rPr lang="zh-CN" altLang="en-US" sz="2000" b="1" dirty="0">
                <a:solidFill>
                  <a:srgbClr val="C00000"/>
                </a:solidFill>
                <a:latin typeface="Consolas" panose="020B0609020204030204" pitchFamily="49" charset="0"/>
              </a:rPr>
              <a:t>强制转换为 </a:t>
            </a:r>
            <a:r>
              <a:rPr lang="en-US" altLang="zh-CN" sz="2000" b="1" dirty="0">
                <a:solidFill>
                  <a:srgbClr val="C00000"/>
                </a:solidFill>
                <a:latin typeface="Consolas" panose="020B0609020204030204" pitchFamily="49" charset="0"/>
              </a:rPr>
              <a:t>char </a:t>
            </a:r>
            <a:r>
              <a:rPr lang="zh-CN" altLang="en-US" sz="2000" b="1" dirty="0">
                <a:solidFill>
                  <a:srgbClr val="C00000"/>
                </a:solidFill>
                <a:latin typeface="Consolas" panose="020B0609020204030204" pitchFamily="49" charset="0"/>
              </a:rPr>
              <a:t>并输出</a:t>
            </a:r>
            <a:endParaRPr lang="en-US" altLang="zh-CN" sz="2000" b="1" dirty="0">
              <a:solidFill>
                <a:srgbClr val="C00000"/>
              </a:solidFill>
              <a:latin typeface="Consolas" panose="020B0609020204030204" pitchFamily="49" charset="0"/>
            </a:endParaRPr>
          </a:p>
          <a:p>
            <a:pPr>
              <a:lnSpc>
                <a:spcPct val="200000"/>
              </a:lnSpc>
            </a:pPr>
            <a:r>
              <a:rPr lang="en-US" altLang="zh-CN" sz="2000" b="1" dirty="0" err="1">
                <a:latin typeface="Consolas" panose="020B0609020204030204" pitchFamily="49" charset="0"/>
              </a:rPr>
              <a:t>cout</a:t>
            </a:r>
            <a:r>
              <a:rPr lang="en-US" altLang="zh-CN" sz="2000" b="1" dirty="0">
                <a:latin typeface="Consolas" panose="020B0609020204030204" pitchFamily="49" charset="0"/>
              </a:rPr>
              <a:t> &lt;&lt; (int)3.4;</a:t>
            </a:r>
            <a:r>
              <a:rPr lang="en-US" altLang="zh-CN" sz="2000" b="1" dirty="0">
                <a:solidFill>
                  <a:srgbClr val="C00000"/>
                </a:solidFill>
                <a:latin typeface="Consolas" panose="020B0609020204030204" pitchFamily="49" charset="0"/>
              </a:rPr>
              <a:t> // </a:t>
            </a:r>
            <a:r>
              <a:rPr lang="zh-CN" altLang="en-US" sz="2000" b="1" dirty="0">
                <a:solidFill>
                  <a:srgbClr val="C00000"/>
                </a:solidFill>
                <a:latin typeface="Consolas" panose="020B0609020204030204" pitchFamily="49" charset="0"/>
              </a:rPr>
              <a:t>将 </a:t>
            </a:r>
            <a:r>
              <a:rPr lang="en-US" altLang="zh-CN" sz="2000" b="1" dirty="0">
                <a:solidFill>
                  <a:srgbClr val="C00000"/>
                </a:solidFill>
                <a:latin typeface="Consolas" panose="020B0609020204030204" pitchFamily="49" charset="0"/>
              </a:rPr>
              <a:t>double </a:t>
            </a:r>
            <a:r>
              <a:rPr lang="zh-CN" altLang="en-US" sz="2000" b="1" dirty="0">
                <a:solidFill>
                  <a:srgbClr val="C00000"/>
                </a:solidFill>
                <a:latin typeface="Consolas" panose="020B0609020204030204" pitchFamily="49" charset="0"/>
              </a:rPr>
              <a:t>类型的 </a:t>
            </a:r>
            <a:r>
              <a:rPr lang="en-US" altLang="zh-CN" sz="2000" b="1" dirty="0">
                <a:solidFill>
                  <a:srgbClr val="C00000"/>
                </a:solidFill>
                <a:latin typeface="Consolas" panose="020B0609020204030204" pitchFamily="49" charset="0"/>
              </a:rPr>
              <a:t>3.4 </a:t>
            </a:r>
            <a:r>
              <a:rPr lang="zh-CN" altLang="en-US" sz="2000" b="1" dirty="0">
                <a:solidFill>
                  <a:srgbClr val="C00000"/>
                </a:solidFill>
                <a:latin typeface="Consolas" panose="020B0609020204030204" pitchFamily="49" charset="0"/>
              </a:rPr>
              <a:t>强制转换为 </a:t>
            </a:r>
            <a:r>
              <a:rPr lang="en-US" altLang="zh-CN" sz="2000" b="1" dirty="0">
                <a:solidFill>
                  <a:srgbClr val="C00000"/>
                </a:solidFill>
                <a:latin typeface="Consolas" panose="020B0609020204030204" pitchFamily="49" charset="0"/>
              </a:rPr>
              <a:t>int </a:t>
            </a:r>
            <a:r>
              <a:rPr lang="zh-CN" altLang="en-US" sz="2000" b="1" dirty="0">
                <a:solidFill>
                  <a:srgbClr val="C00000"/>
                </a:solidFill>
                <a:latin typeface="Consolas" panose="020B0609020204030204" pitchFamily="49" charset="0"/>
              </a:rPr>
              <a:t>并输出</a:t>
            </a:r>
            <a:endParaRPr lang="en-US" altLang="zh-CN" sz="2000" b="1" dirty="0">
              <a:solidFill>
                <a:srgbClr val="C00000"/>
              </a:solidFill>
              <a:latin typeface="Consolas" panose="020B0609020204030204" pitchFamily="49" charset="0"/>
            </a:endParaRPr>
          </a:p>
        </p:txBody>
      </p:sp>
      <p:sp>
        <p:nvSpPr>
          <p:cNvPr id="5" name="object 3">
            <a:extLst>
              <a:ext uri="{FF2B5EF4-FFF2-40B4-BE49-F238E27FC236}">
                <a16:creationId xmlns:a16="http://schemas.microsoft.com/office/drawing/2014/main" id="{BCEEBC7C-1446-9AA8-B229-E68096B8C1F8}"/>
              </a:ext>
            </a:extLst>
          </p:cNvPr>
          <p:cNvSpPr txBox="1"/>
          <p:nvPr/>
        </p:nvSpPr>
        <p:spPr>
          <a:xfrm>
            <a:off x="1981200" y="762000"/>
            <a:ext cx="2259330" cy="350737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lang="zh-CN" altLang="en-US" sz="2200" b="1" spc="-5" dirty="0">
                <a:solidFill>
                  <a:srgbClr val="FFFFFF"/>
                </a:solidFill>
                <a:latin typeface="+mj-ea"/>
                <a:cs typeface="微软雅黑"/>
              </a:rPr>
              <a:t>强制类型转化</a:t>
            </a:r>
          </a:p>
        </p:txBody>
      </p:sp>
    </p:spTree>
    <p:extLst>
      <p:ext uri="{BB962C8B-B14F-4D97-AF65-F5344CB8AC3E}">
        <p14:creationId xmlns:p14="http://schemas.microsoft.com/office/powerpoint/2010/main" val="363197094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1"/>
          <p:cNvSpPr>
            <a:spLocks noChangeArrowheads="1"/>
          </p:cNvSpPr>
          <p:nvPr/>
        </p:nvSpPr>
        <p:spPr bwMode="auto">
          <a:xfrm>
            <a:off x="1719890" y="1582341"/>
            <a:ext cx="3429000" cy="1846659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>
            <a:noFill/>
          </a:ln>
          <a:effectLst/>
        </p:spPr>
        <p:txBody>
          <a:bodyPr vert="horz" wrap="square" lIns="91440" tIns="0" rIns="91440" bIns="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zh-CN" altLang="zh-CN" sz="2000" b="0" i="0" u="none" strike="noStrike" cap="none" normalizeH="0" baseline="0" dirty="0">
                <a:ln>
                  <a:noFill/>
                </a:ln>
                <a:solidFill>
                  <a:srgbClr val="4078F2"/>
                </a:solidFill>
                <a:effectLst/>
                <a:latin typeface="Consolas" panose="020B0609020204030204" pitchFamily="49" charset="0"/>
              </a:rPr>
              <a:t>#</a:t>
            </a:r>
            <a:r>
              <a:rPr kumimoji="0" lang="zh-CN" altLang="zh-CN" sz="2000" b="0" i="0" u="none" strike="noStrike" cap="none" normalizeH="0" baseline="0" dirty="0">
                <a:ln>
                  <a:noFill/>
                </a:ln>
                <a:solidFill>
                  <a:srgbClr val="A626A4"/>
                </a:solidFill>
                <a:effectLst/>
                <a:latin typeface="Consolas" panose="020B0609020204030204" pitchFamily="49" charset="0"/>
              </a:rPr>
              <a:t>include</a:t>
            </a:r>
            <a:r>
              <a:rPr kumimoji="0" lang="zh-CN" altLang="zh-CN" sz="2000" b="0" i="0" u="none" strike="noStrike" cap="none" normalizeH="0" baseline="0" dirty="0">
                <a:ln>
                  <a:noFill/>
                </a:ln>
                <a:solidFill>
                  <a:srgbClr val="4078F2"/>
                </a:solidFill>
                <a:effectLst/>
                <a:latin typeface="Consolas" panose="020B0609020204030204" pitchFamily="49" charset="0"/>
              </a:rPr>
              <a:t> </a:t>
            </a:r>
            <a:r>
              <a:rPr kumimoji="0" lang="zh-CN" altLang="zh-CN" sz="2000" b="0" i="0" u="none" strike="noStrike" cap="none" normalizeH="0" baseline="0" dirty="0">
                <a:ln>
                  <a:noFill/>
                </a:ln>
                <a:solidFill>
                  <a:srgbClr val="50A14F"/>
                </a:solidFill>
                <a:effectLst/>
                <a:latin typeface="Consolas" panose="020B0609020204030204" pitchFamily="49" charset="0"/>
              </a:rPr>
              <a:t>&lt;iostream&gt;</a:t>
            </a:r>
            <a:endParaRPr kumimoji="0" lang="zh-CN" altLang="zh-CN" sz="2000" b="0" i="0" u="none" strike="noStrike" cap="none" normalizeH="0" baseline="0" dirty="0">
              <a:ln>
                <a:noFill/>
              </a:ln>
              <a:solidFill>
                <a:srgbClr val="383A42"/>
              </a:solidFill>
              <a:effectLst/>
              <a:latin typeface="Consolas" panose="020B0609020204030204" pitchFamily="49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zh-CN" altLang="zh-CN" sz="2000" b="0" i="0" u="none" strike="noStrike" cap="none" normalizeH="0" baseline="0" dirty="0">
                <a:ln>
                  <a:noFill/>
                </a:ln>
                <a:solidFill>
                  <a:srgbClr val="A626A4"/>
                </a:solidFill>
                <a:effectLst/>
                <a:latin typeface="Consolas" panose="020B0609020204030204" pitchFamily="49" charset="0"/>
              </a:rPr>
              <a:t>using</a:t>
            </a:r>
            <a:r>
              <a:rPr kumimoji="0" lang="zh-CN" altLang="zh-CN" sz="2000" b="0" i="0" u="none" strike="noStrike" cap="none" normalizeH="0" baseline="0" dirty="0">
                <a:ln>
                  <a:noFill/>
                </a:ln>
                <a:solidFill>
                  <a:srgbClr val="383A42"/>
                </a:solidFill>
                <a:effectLst/>
                <a:latin typeface="Consolas" panose="020B0609020204030204" pitchFamily="49" charset="0"/>
              </a:rPr>
              <a:t> </a:t>
            </a:r>
            <a:r>
              <a:rPr kumimoji="0" lang="zh-CN" altLang="zh-CN" sz="2000" b="0" i="0" u="none" strike="noStrike" cap="none" normalizeH="0" baseline="0" dirty="0">
                <a:ln>
                  <a:noFill/>
                </a:ln>
                <a:solidFill>
                  <a:srgbClr val="A626A4"/>
                </a:solidFill>
                <a:effectLst/>
                <a:latin typeface="Consolas" panose="020B0609020204030204" pitchFamily="49" charset="0"/>
              </a:rPr>
              <a:t>namespace</a:t>
            </a:r>
            <a:r>
              <a:rPr kumimoji="0" lang="zh-CN" altLang="zh-CN" sz="2000" b="0" i="0" u="none" strike="noStrike" cap="none" normalizeH="0" baseline="0" dirty="0">
                <a:ln>
                  <a:noFill/>
                </a:ln>
                <a:solidFill>
                  <a:srgbClr val="383A42"/>
                </a:solidFill>
                <a:effectLst/>
                <a:latin typeface="Consolas" panose="020B0609020204030204" pitchFamily="49" charset="0"/>
              </a:rPr>
              <a:t> std;</a:t>
            </a:r>
            <a:endParaRPr kumimoji="0" lang="en-US" altLang="zh-CN" sz="2000" b="0" i="0" u="none" strike="noStrike" cap="none" normalizeH="0" baseline="0" dirty="0">
              <a:ln>
                <a:noFill/>
              </a:ln>
              <a:solidFill>
                <a:srgbClr val="383A42"/>
              </a:solidFill>
              <a:effectLst/>
              <a:latin typeface="Consolas" panose="020B0609020204030204" pitchFamily="49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zh-CN" altLang="zh-CN" sz="2000" b="0" i="0" u="none" strike="noStrike" cap="none" normalizeH="0" baseline="0" dirty="0">
              <a:ln>
                <a:noFill/>
              </a:ln>
              <a:solidFill>
                <a:srgbClr val="383A42"/>
              </a:solidFill>
              <a:effectLst/>
              <a:latin typeface="Consolas" panose="020B0609020204030204" pitchFamily="49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zh-CN" altLang="zh-CN" sz="2000" b="0" i="0" u="none" strike="noStrike" cap="none" normalizeH="0" baseline="0" dirty="0">
                <a:ln>
                  <a:noFill/>
                </a:ln>
                <a:solidFill>
                  <a:srgbClr val="986801"/>
                </a:solidFill>
                <a:effectLst/>
                <a:latin typeface="Consolas" panose="020B0609020204030204" pitchFamily="49" charset="0"/>
              </a:rPr>
              <a:t>int</a:t>
            </a:r>
            <a:r>
              <a:rPr kumimoji="0" lang="zh-CN" altLang="zh-CN" sz="2000" b="0" i="0" u="none" strike="noStrike" cap="none" normalizeH="0" baseline="0" dirty="0">
                <a:ln>
                  <a:noFill/>
                </a:ln>
                <a:solidFill>
                  <a:srgbClr val="383A42"/>
                </a:solidFill>
                <a:effectLst/>
                <a:latin typeface="Consolas" panose="020B0609020204030204" pitchFamily="49" charset="0"/>
              </a:rPr>
              <a:t> </a:t>
            </a:r>
            <a:r>
              <a:rPr kumimoji="0" lang="zh-CN" altLang="zh-CN" sz="2000" b="0" i="0" u="none" strike="noStrike" cap="none" normalizeH="0" baseline="0" dirty="0">
                <a:ln>
                  <a:noFill/>
                </a:ln>
                <a:solidFill>
                  <a:srgbClr val="4078F2"/>
                </a:solidFill>
                <a:effectLst/>
                <a:latin typeface="Consolas" panose="020B0609020204030204" pitchFamily="49" charset="0"/>
              </a:rPr>
              <a:t>main</a:t>
            </a:r>
            <a:r>
              <a:rPr kumimoji="0" lang="zh-CN" altLang="zh-CN" sz="2000" b="0" i="0" u="none" strike="noStrike" cap="none" normalizeH="0" baseline="0" dirty="0">
                <a:ln>
                  <a:noFill/>
                </a:ln>
                <a:solidFill>
                  <a:srgbClr val="383A42"/>
                </a:solidFill>
                <a:effectLst/>
                <a:latin typeface="Consolas" panose="020B0609020204030204" pitchFamily="49" charset="0"/>
              </a:rPr>
              <a:t>(){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zh-CN" altLang="zh-CN" sz="2000" b="0" i="0" u="none" strike="noStrike" cap="none" normalizeH="0" baseline="0" dirty="0">
                <a:ln>
                  <a:noFill/>
                </a:ln>
                <a:solidFill>
                  <a:srgbClr val="383A42"/>
                </a:solidFill>
                <a:effectLst/>
                <a:latin typeface="Consolas" panose="020B0609020204030204" pitchFamily="49" charset="0"/>
              </a:rPr>
              <a:t>    cout &lt;&lt; (</a:t>
            </a:r>
            <a:r>
              <a:rPr kumimoji="0" lang="zh-CN" altLang="zh-CN" sz="2000" b="0" i="0" u="none" strike="noStrike" cap="none" normalizeH="0" baseline="0" dirty="0">
                <a:ln>
                  <a:noFill/>
                </a:ln>
                <a:solidFill>
                  <a:srgbClr val="986801"/>
                </a:solidFill>
                <a:effectLst/>
                <a:latin typeface="Consolas" panose="020B0609020204030204" pitchFamily="49" charset="0"/>
              </a:rPr>
              <a:t>int</a:t>
            </a:r>
            <a:r>
              <a:rPr kumimoji="0" lang="zh-CN" altLang="zh-CN" sz="2000" b="0" i="0" u="none" strike="noStrike" cap="none" normalizeH="0" baseline="0" dirty="0">
                <a:ln>
                  <a:noFill/>
                </a:ln>
                <a:solidFill>
                  <a:srgbClr val="383A42"/>
                </a:solidFill>
                <a:effectLst/>
                <a:latin typeface="Consolas" panose="020B0609020204030204" pitchFamily="49" charset="0"/>
              </a:rPr>
              <a:t>)</a:t>
            </a:r>
            <a:r>
              <a:rPr kumimoji="0" lang="zh-CN" altLang="zh-CN" sz="2000" b="0" i="0" u="none" strike="noStrike" cap="none" normalizeH="0" baseline="0" dirty="0">
                <a:ln>
                  <a:noFill/>
                </a:ln>
                <a:solidFill>
                  <a:srgbClr val="50A14F"/>
                </a:solidFill>
                <a:effectLst/>
                <a:latin typeface="Consolas" panose="020B0609020204030204" pitchFamily="49" charset="0"/>
              </a:rPr>
              <a:t>'</a:t>
            </a:r>
            <a:r>
              <a:rPr lang="en-US" altLang="zh-CN" sz="2000" dirty="0">
                <a:solidFill>
                  <a:srgbClr val="50A14F"/>
                </a:solidFill>
                <a:latin typeface="Consolas" panose="020B0609020204030204" pitchFamily="49" charset="0"/>
              </a:rPr>
              <a:t>A</a:t>
            </a:r>
            <a:r>
              <a:rPr kumimoji="0" lang="zh-CN" altLang="zh-CN" sz="2000" b="0" i="0" u="none" strike="noStrike" cap="none" normalizeH="0" baseline="0" dirty="0">
                <a:ln>
                  <a:noFill/>
                </a:ln>
                <a:solidFill>
                  <a:srgbClr val="50A14F"/>
                </a:solidFill>
                <a:effectLst/>
                <a:latin typeface="Consolas" panose="020B0609020204030204" pitchFamily="49" charset="0"/>
              </a:rPr>
              <a:t>'</a:t>
            </a:r>
            <a:r>
              <a:rPr kumimoji="0" lang="zh-CN" altLang="zh-CN" sz="2000" b="0" i="0" u="none" strike="noStrike" cap="none" normalizeH="0" baseline="0" dirty="0">
                <a:ln>
                  <a:noFill/>
                </a:ln>
                <a:solidFill>
                  <a:srgbClr val="383A42"/>
                </a:solidFill>
                <a:effectLst/>
                <a:latin typeface="Consolas" panose="020B0609020204030204" pitchFamily="49" charset="0"/>
              </a:rPr>
              <a:t>;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zh-CN" altLang="zh-CN" sz="2000" b="0" i="0" u="none" strike="noStrike" cap="none" normalizeH="0" baseline="0" dirty="0">
                <a:ln>
                  <a:noFill/>
                </a:ln>
                <a:solidFill>
                  <a:srgbClr val="383A42"/>
                </a:solidFill>
                <a:effectLst/>
                <a:latin typeface="Consolas" panose="020B0609020204030204" pitchFamily="49" charset="0"/>
              </a:rPr>
              <a:t>}</a:t>
            </a:r>
            <a:endParaRPr kumimoji="0" lang="zh-CN" altLang="zh-CN" sz="44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4" name="Rectangle 2"/>
          <p:cNvSpPr>
            <a:spLocks noChangeArrowheads="1"/>
          </p:cNvSpPr>
          <p:nvPr/>
        </p:nvSpPr>
        <p:spPr bwMode="auto">
          <a:xfrm>
            <a:off x="6934200" y="1471470"/>
            <a:ext cx="3429000" cy="2154436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>
            <a:noFill/>
          </a:ln>
          <a:effectLst/>
        </p:spPr>
        <p:txBody>
          <a:bodyPr vert="horz" wrap="square" lIns="91440" tIns="0" rIns="91440" bIns="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zh-CN" altLang="zh-CN" sz="2000" b="0" i="0" u="none" strike="noStrike" cap="none" normalizeH="0" baseline="0" dirty="0">
                <a:ln>
                  <a:noFill/>
                </a:ln>
                <a:solidFill>
                  <a:srgbClr val="4078F2"/>
                </a:solidFill>
                <a:effectLst/>
                <a:latin typeface="Consolas" panose="020B0609020204030204" pitchFamily="49" charset="0"/>
              </a:rPr>
              <a:t>#</a:t>
            </a:r>
            <a:r>
              <a:rPr kumimoji="0" lang="zh-CN" altLang="zh-CN" sz="2000" b="0" i="0" u="none" strike="noStrike" cap="none" normalizeH="0" baseline="0" dirty="0">
                <a:ln>
                  <a:noFill/>
                </a:ln>
                <a:solidFill>
                  <a:srgbClr val="A626A4"/>
                </a:solidFill>
                <a:effectLst/>
                <a:latin typeface="Consolas" panose="020B0609020204030204" pitchFamily="49" charset="0"/>
              </a:rPr>
              <a:t>include</a:t>
            </a:r>
            <a:r>
              <a:rPr kumimoji="0" lang="zh-CN" altLang="zh-CN" sz="2000" b="0" i="0" u="none" strike="noStrike" cap="none" normalizeH="0" baseline="0" dirty="0">
                <a:ln>
                  <a:noFill/>
                </a:ln>
                <a:solidFill>
                  <a:srgbClr val="4078F2"/>
                </a:solidFill>
                <a:effectLst/>
                <a:latin typeface="Consolas" panose="020B0609020204030204" pitchFamily="49" charset="0"/>
              </a:rPr>
              <a:t> </a:t>
            </a:r>
            <a:r>
              <a:rPr kumimoji="0" lang="zh-CN" altLang="zh-CN" sz="2000" b="0" i="0" u="none" strike="noStrike" cap="none" normalizeH="0" baseline="0" dirty="0">
                <a:ln>
                  <a:noFill/>
                </a:ln>
                <a:solidFill>
                  <a:srgbClr val="50A14F"/>
                </a:solidFill>
                <a:effectLst/>
                <a:latin typeface="Consolas" panose="020B0609020204030204" pitchFamily="49" charset="0"/>
              </a:rPr>
              <a:t>&lt;iostream&gt;</a:t>
            </a:r>
            <a:endParaRPr kumimoji="0" lang="zh-CN" altLang="zh-CN" sz="2000" b="0" i="0" u="none" strike="noStrike" cap="none" normalizeH="0" baseline="0" dirty="0">
              <a:ln>
                <a:noFill/>
              </a:ln>
              <a:solidFill>
                <a:srgbClr val="383A42"/>
              </a:solidFill>
              <a:effectLst/>
              <a:latin typeface="Consolas" panose="020B0609020204030204" pitchFamily="49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zh-CN" altLang="zh-CN" sz="2000" b="0" i="0" u="none" strike="noStrike" cap="none" normalizeH="0" baseline="0" dirty="0">
                <a:ln>
                  <a:noFill/>
                </a:ln>
                <a:solidFill>
                  <a:srgbClr val="A626A4"/>
                </a:solidFill>
                <a:effectLst/>
                <a:latin typeface="Consolas" panose="020B0609020204030204" pitchFamily="49" charset="0"/>
              </a:rPr>
              <a:t>using</a:t>
            </a:r>
            <a:r>
              <a:rPr kumimoji="0" lang="zh-CN" altLang="zh-CN" sz="2000" b="0" i="0" u="none" strike="noStrike" cap="none" normalizeH="0" baseline="0" dirty="0">
                <a:ln>
                  <a:noFill/>
                </a:ln>
                <a:solidFill>
                  <a:srgbClr val="383A42"/>
                </a:solidFill>
                <a:effectLst/>
                <a:latin typeface="Consolas" panose="020B0609020204030204" pitchFamily="49" charset="0"/>
              </a:rPr>
              <a:t> </a:t>
            </a:r>
            <a:r>
              <a:rPr kumimoji="0" lang="zh-CN" altLang="zh-CN" sz="2000" b="0" i="0" u="none" strike="noStrike" cap="none" normalizeH="0" baseline="0" dirty="0">
                <a:ln>
                  <a:noFill/>
                </a:ln>
                <a:solidFill>
                  <a:srgbClr val="A626A4"/>
                </a:solidFill>
                <a:effectLst/>
                <a:latin typeface="Consolas" panose="020B0609020204030204" pitchFamily="49" charset="0"/>
              </a:rPr>
              <a:t>namespace</a:t>
            </a:r>
            <a:r>
              <a:rPr kumimoji="0" lang="zh-CN" altLang="zh-CN" sz="2000" b="0" i="0" u="none" strike="noStrike" cap="none" normalizeH="0" baseline="0" dirty="0">
                <a:ln>
                  <a:noFill/>
                </a:ln>
                <a:solidFill>
                  <a:srgbClr val="383A42"/>
                </a:solidFill>
                <a:effectLst/>
                <a:latin typeface="Consolas" panose="020B0609020204030204" pitchFamily="49" charset="0"/>
              </a:rPr>
              <a:t> std;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zh-CN" altLang="zh-CN" sz="2000" b="0" i="0" u="none" strike="noStrike" cap="none" normalizeH="0" baseline="0" dirty="0">
                <a:ln>
                  <a:noFill/>
                </a:ln>
                <a:solidFill>
                  <a:srgbClr val="986801"/>
                </a:solidFill>
                <a:effectLst/>
                <a:latin typeface="Consolas" panose="020B0609020204030204" pitchFamily="49" charset="0"/>
              </a:rPr>
              <a:t>int</a:t>
            </a:r>
            <a:r>
              <a:rPr kumimoji="0" lang="zh-CN" altLang="zh-CN" sz="2000" b="0" i="0" u="none" strike="noStrike" cap="none" normalizeH="0" baseline="0" dirty="0">
                <a:ln>
                  <a:noFill/>
                </a:ln>
                <a:solidFill>
                  <a:srgbClr val="383A42"/>
                </a:solidFill>
                <a:effectLst/>
                <a:latin typeface="Consolas" panose="020B0609020204030204" pitchFamily="49" charset="0"/>
              </a:rPr>
              <a:t> </a:t>
            </a:r>
            <a:r>
              <a:rPr kumimoji="0" lang="zh-CN" altLang="zh-CN" sz="2000" b="0" i="0" u="none" strike="noStrike" cap="none" normalizeH="0" baseline="0" dirty="0">
                <a:ln>
                  <a:noFill/>
                </a:ln>
                <a:solidFill>
                  <a:srgbClr val="4078F2"/>
                </a:solidFill>
                <a:effectLst/>
                <a:latin typeface="Consolas" panose="020B0609020204030204" pitchFamily="49" charset="0"/>
              </a:rPr>
              <a:t>main</a:t>
            </a:r>
            <a:r>
              <a:rPr kumimoji="0" lang="zh-CN" altLang="zh-CN" sz="2000" b="0" i="0" u="none" strike="noStrike" cap="none" normalizeH="0" baseline="0" dirty="0">
                <a:ln>
                  <a:noFill/>
                </a:ln>
                <a:solidFill>
                  <a:srgbClr val="383A42"/>
                </a:solidFill>
                <a:effectLst/>
                <a:latin typeface="Consolas" panose="020B0609020204030204" pitchFamily="49" charset="0"/>
              </a:rPr>
              <a:t>(){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zh-CN" altLang="zh-CN" sz="2000" b="0" i="0" u="none" strike="noStrike" cap="none" normalizeH="0" baseline="0" dirty="0">
                <a:ln>
                  <a:noFill/>
                </a:ln>
                <a:solidFill>
                  <a:srgbClr val="383A42"/>
                </a:solidFill>
                <a:effectLst/>
                <a:latin typeface="Consolas" panose="020B0609020204030204" pitchFamily="49" charset="0"/>
              </a:rPr>
              <a:t>    </a:t>
            </a:r>
            <a:r>
              <a:rPr kumimoji="0" lang="zh-CN" altLang="zh-CN" sz="2000" b="0" i="0" u="none" strike="noStrike" cap="none" normalizeH="0" baseline="0" dirty="0">
                <a:ln>
                  <a:noFill/>
                </a:ln>
                <a:solidFill>
                  <a:srgbClr val="986801"/>
                </a:solidFill>
                <a:effectLst/>
                <a:latin typeface="Consolas" panose="020B0609020204030204" pitchFamily="49" charset="0"/>
              </a:rPr>
              <a:t>char</a:t>
            </a:r>
            <a:r>
              <a:rPr kumimoji="0" lang="zh-CN" altLang="zh-CN" sz="2000" b="0" i="0" u="none" strike="noStrike" cap="none" normalizeH="0" baseline="0" dirty="0">
                <a:ln>
                  <a:noFill/>
                </a:ln>
                <a:solidFill>
                  <a:srgbClr val="383A42"/>
                </a:solidFill>
                <a:effectLst/>
                <a:latin typeface="Consolas" panose="020B0609020204030204" pitchFamily="49" charset="0"/>
              </a:rPr>
              <a:t> ch = </a:t>
            </a:r>
            <a:r>
              <a:rPr kumimoji="0" lang="zh-CN" altLang="zh-CN" sz="2000" b="0" i="0" u="none" strike="noStrike" cap="none" normalizeH="0" baseline="0" dirty="0">
                <a:ln>
                  <a:noFill/>
                </a:ln>
                <a:solidFill>
                  <a:srgbClr val="50A14F"/>
                </a:solidFill>
                <a:effectLst/>
                <a:latin typeface="Consolas" panose="020B0609020204030204" pitchFamily="49" charset="0"/>
              </a:rPr>
              <a:t>'</a:t>
            </a:r>
            <a:r>
              <a:rPr lang="en-US" altLang="zh-CN" sz="2000" dirty="0">
                <a:solidFill>
                  <a:srgbClr val="50A14F"/>
                </a:solidFill>
                <a:latin typeface="Consolas" panose="020B0609020204030204" pitchFamily="49" charset="0"/>
              </a:rPr>
              <a:t>A</a:t>
            </a:r>
            <a:r>
              <a:rPr kumimoji="0" lang="zh-CN" altLang="zh-CN" sz="2000" b="0" i="0" u="none" strike="noStrike" cap="none" normalizeH="0" baseline="0" dirty="0">
                <a:ln>
                  <a:noFill/>
                </a:ln>
                <a:solidFill>
                  <a:srgbClr val="50A14F"/>
                </a:solidFill>
                <a:effectLst/>
                <a:latin typeface="Consolas" panose="020B0609020204030204" pitchFamily="49" charset="0"/>
              </a:rPr>
              <a:t>'</a:t>
            </a:r>
            <a:r>
              <a:rPr kumimoji="0" lang="zh-CN" altLang="zh-CN" sz="2000" b="0" i="0" u="none" strike="noStrike" cap="none" normalizeH="0" baseline="0" dirty="0">
                <a:ln>
                  <a:noFill/>
                </a:ln>
                <a:solidFill>
                  <a:srgbClr val="383A42"/>
                </a:solidFill>
                <a:effectLst/>
                <a:latin typeface="Consolas" panose="020B0609020204030204" pitchFamily="49" charset="0"/>
              </a:rPr>
              <a:t>;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zh-CN" altLang="zh-CN" sz="2000" b="0" i="0" u="none" strike="noStrike" cap="none" normalizeH="0" baseline="0" dirty="0">
                <a:ln>
                  <a:noFill/>
                </a:ln>
                <a:solidFill>
                  <a:srgbClr val="383A42"/>
                </a:solidFill>
                <a:effectLst/>
                <a:latin typeface="Consolas" panose="020B0609020204030204" pitchFamily="49" charset="0"/>
              </a:rPr>
              <a:t>    </a:t>
            </a:r>
            <a:r>
              <a:rPr kumimoji="0" lang="zh-CN" altLang="zh-CN" sz="2000" b="0" i="0" u="none" strike="noStrike" cap="none" normalizeH="0" baseline="0" dirty="0">
                <a:ln>
                  <a:noFill/>
                </a:ln>
                <a:solidFill>
                  <a:srgbClr val="986801"/>
                </a:solidFill>
                <a:effectLst/>
                <a:latin typeface="Consolas" panose="020B0609020204030204" pitchFamily="49" charset="0"/>
              </a:rPr>
              <a:t>int</a:t>
            </a:r>
            <a:r>
              <a:rPr kumimoji="0" lang="zh-CN" altLang="zh-CN" sz="2000" b="0" i="0" u="none" strike="noStrike" cap="none" normalizeH="0" baseline="0" dirty="0">
                <a:ln>
                  <a:noFill/>
                </a:ln>
                <a:solidFill>
                  <a:srgbClr val="383A42"/>
                </a:solidFill>
                <a:effectLst/>
                <a:latin typeface="Consolas" panose="020B0609020204030204" pitchFamily="49" charset="0"/>
              </a:rPr>
              <a:t> num = (</a:t>
            </a:r>
            <a:r>
              <a:rPr kumimoji="0" lang="zh-CN" altLang="zh-CN" sz="2000" b="0" i="0" u="none" strike="noStrike" cap="none" normalizeH="0" baseline="0" dirty="0">
                <a:ln>
                  <a:noFill/>
                </a:ln>
                <a:solidFill>
                  <a:srgbClr val="986801"/>
                </a:solidFill>
                <a:effectLst/>
                <a:latin typeface="Consolas" panose="020B0609020204030204" pitchFamily="49" charset="0"/>
              </a:rPr>
              <a:t>int</a:t>
            </a:r>
            <a:r>
              <a:rPr kumimoji="0" lang="zh-CN" altLang="zh-CN" sz="2000" b="0" i="0" u="none" strike="noStrike" cap="none" normalizeH="0" baseline="0" dirty="0">
                <a:ln>
                  <a:noFill/>
                </a:ln>
                <a:solidFill>
                  <a:srgbClr val="383A42"/>
                </a:solidFill>
                <a:effectLst/>
                <a:latin typeface="Consolas" panose="020B0609020204030204" pitchFamily="49" charset="0"/>
              </a:rPr>
              <a:t>)ch;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zh-CN" altLang="zh-CN" sz="2000" b="0" i="0" u="none" strike="noStrike" cap="none" normalizeH="0" baseline="0" dirty="0">
                <a:ln>
                  <a:noFill/>
                </a:ln>
                <a:solidFill>
                  <a:srgbClr val="383A42"/>
                </a:solidFill>
                <a:effectLst/>
                <a:latin typeface="Consolas" panose="020B0609020204030204" pitchFamily="49" charset="0"/>
              </a:rPr>
              <a:t>    cout &lt;&lt; num;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zh-CN" altLang="zh-CN" sz="2000" b="0" i="0" u="none" strike="noStrike" cap="none" normalizeH="0" baseline="0" dirty="0">
                <a:ln>
                  <a:noFill/>
                </a:ln>
                <a:solidFill>
                  <a:srgbClr val="383A42"/>
                </a:solidFill>
                <a:effectLst/>
                <a:latin typeface="Consolas" panose="020B0609020204030204" pitchFamily="49" charset="0"/>
              </a:rPr>
              <a:t>}</a:t>
            </a:r>
            <a:endParaRPr kumimoji="0" lang="zh-CN" altLang="zh-CN" sz="44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pic>
        <p:nvPicPr>
          <p:cNvPr id="6" name="图片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52600" y="3561447"/>
            <a:ext cx="3240150" cy="2686953"/>
          </a:xfrm>
          <a:prstGeom prst="rect">
            <a:avLst/>
          </a:prstGeom>
        </p:spPr>
      </p:pic>
      <p:sp>
        <p:nvSpPr>
          <p:cNvPr id="2" name="object 3">
            <a:extLst>
              <a:ext uri="{FF2B5EF4-FFF2-40B4-BE49-F238E27FC236}">
                <a16:creationId xmlns:a16="http://schemas.microsoft.com/office/drawing/2014/main" id="{8E8B8165-08A4-BD7F-A992-2E98E20D147F}"/>
              </a:ext>
            </a:extLst>
          </p:cNvPr>
          <p:cNvSpPr txBox="1"/>
          <p:nvPr/>
        </p:nvSpPr>
        <p:spPr>
          <a:xfrm>
            <a:off x="1981200" y="762000"/>
            <a:ext cx="2259330" cy="350737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lang="zh-CN" altLang="en-US" sz="2200" b="1" spc="-5" dirty="0">
                <a:solidFill>
                  <a:srgbClr val="FFFFFF"/>
                </a:solidFill>
                <a:latin typeface="+mj-ea"/>
                <a:cs typeface="微软雅黑"/>
              </a:rPr>
              <a:t>强制类型转化</a:t>
            </a:r>
          </a:p>
        </p:txBody>
      </p:sp>
      <p:sp>
        <p:nvSpPr>
          <p:cNvPr id="7" name="文本框 6">
            <a:extLst>
              <a:ext uri="{FF2B5EF4-FFF2-40B4-BE49-F238E27FC236}">
                <a16:creationId xmlns:a16="http://schemas.microsoft.com/office/drawing/2014/main" id="{C732D38F-BD5C-0138-7E6B-4ABC1D5381A3}"/>
              </a:ext>
            </a:extLst>
          </p:cNvPr>
          <p:cNvSpPr txBox="1"/>
          <p:nvPr/>
        </p:nvSpPr>
        <p:spPr>
          <a:xfrm>
            <a:off x="5562600" y="4611958"/>
            <a:ext cx="5638800" cy="1139927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2400" b="1" dirty="0">
                <a:latin typeface="Consolas" panose="020B0609020204030204" pitchFamily="49" charset="0"/>
              </a:rPr>
              <a:t>现在学习了强制类型转化后，</a:t>
            </a:r>
            <a:r>
              <a:rPr kumimoji="0" lang="zh-CN" altLang="en-US" sz="2400" b="1" i="0" u="none" strike="noStrike" cap="none" normalizeH="0" baseline="0" dirty="0">
                <a:ln>
                  <a:noFill/>
                </a:ln>
                <a:effectLst/>
                <a:latin typeface="Consolas" panose="020B0609020204030204" pitchFamily="49" charset="0"/>
              </a:rPr>
              <a:t>请推测这两段代码分别都会输出什么呢？</a:t>
            </a:r>
            <a:endParaRPr lang="zh-CN" altLang="en-US" sz="2400" b="1" dirty="0"/>
          </a:p>
        </p:txBody>
      </p:sp>
    </p:spTree>
    <p:extLst>
      <p:ext uri="{BB962C8B-B14F-4D97-AF65-F5344CB8AC3E}">
        <p14:creationId xmlns:p14="http://schemas.microsoft.com/office/powerpoint/2010/main" val="1191191938"/>
      </p:ext>
    </p:extLst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矩形 2"/>
          <p:cNvSpPr/>
          <p:nvPr/>
        </p:nvSpPr>
        <p:spPr>
          <a:xfrm>
            <a:off x="1066801" y="3352800"/>
            <a:ext cx="10226930" cy="2247923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2400" b="1" dirty="0"/>
              <a:t>题目描述：</a:t>
            </a:r>
            <a:r>
              <a:rPr lang="zh-CN" altLang="en-US" sz="2400" dirty="0"/>
              <a:t>输入一个字符，请你输出这个字符在</a:t>
            </a:r>
            <a:r>
              <a:rPr lang="en-US" altLang="zh-CN" sz="2400" dirty="0"/>
              <a:t>ASCII</a:t>
            </a:r>
            <a:r>
              <a:rPr lang="zh-CN" altLang="en-US" sz="2400" dirty="0"/>
              <a:t>码表里对应的数字是什么。</a:t>
            </a:r>
            <a:endParaRPr lang="en-US" altLang="zh-CN" sz="2400" dirty="0"/>
          </a:p>
          <a:p>
            <a:pPr>
              <a:lnSpc>
                <a:spcPct val="150000"/>
              </a:lnSpc>
            </a:pPr>
            <a:r>
              <a:rPr lang="zh-CN" altLang="en-US" sz="2400" b="1" dirty="0"/>
              <a:t>输入样例：</a:t>
            </a:r>
            <a:r>
              <a:rPr lang="en-US" altLang="zh-CN" sz="2400" dirty="0"/>
              <a:t>a</a:t>
            </a:r>
          </a:p>
          <a:p>
            <a:pPr>
              <a:lnSpc>
                <a:spcPct val="150000"/>
              </a:lnSpc>
            </a:pPr>
            <a:r>
              <a:rPr lang="zh-CN" altLang="en-US" sz="2400" b="1" dirty="0"/>
              <a:t>输出样例：</a:t>
            </a:r>
            <a:r>
              <a:rPr lang="en-US" altLang="zh-CN" sz="2400" dirty="0"/>
              <a:t>97</a:t>
            </a:r>
            <a:endParaRPr lang="zh-CN" altLang="en-US" sz="2400" dirty="0"/>
          </a:p>
        </p:txBody>
      </p:sp>
      <p:sp>
        <p:nvSpPr>
          <p:cNvPr id="17" name="object 3">
            <a:extLst>
              <a:ext uri="{FF2B5EF4-FFF2-40B4-BE49-F238E27FC236}">
                <a16:creationId xmlns:a16="http://schemas.microsoft.com/office/drawing/2014/main" id="{9079EF21-306E-660E-A9A1-51D54E107A61}"/>
              </a:ext>
            </a:extLst>
          </p:cNvPr>
          <p:cNvSpPr txBox="1"/>
          <p:nvPr/>
        </p:nvSpPr>
        <p:spPr>
          <a:xfrm>
            <a:off x="1981200" y="762000"/>
            <a:ext cx="2259330" cy="350737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lang="zh-CN" altLang="en-US" sz="2200" b="1" spc="-5" dirty="0">
                <a:solidFill>
                  <a:srgbClr val="FFFFFF"/>
                </a:solidFill>
                <a:latin typeface="+mj-ea"/>
                <a:cs typeface="微软雅黑"/>
              </a:rPr>
              <a:t>实战演练</a:t>
            </a:r>
          </a:p>
        </p:txBody>
      </p:sp>
      <p:sp>
        <p:nvSpPr>
          <p:cNvPr id="5" name="文本框 4">
            <a:extLst>
              <a:ext uri="{FF2B5EF4-FFF2-40B4-BE49-F238E27FC236}">
                <a16:creationId xmlns:a16="http://schemas.microsoft.com/office/drawing/2014/main" id="{A5E80AEB-37B0-2C9C-B9F0-C5DF31450623}"/>
              </a:ext>
            </a:extLst>
          </p:cNvPr>
          <p:cNvSpPr txBox="1"/>
          <p:nvPr/>
        </p:nvSpPr>
        <p:spPr>
          <a:xfrm>
            <a:off x="1066801" y="1863603"/>
            <a:ext cx="10226929" cy="585930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2400" dirty="0"/>
              <a:t>学习了强制类型转化后，就可以完成设计程序</a:t>
            </a:r>
            <a:r>
              <a:rPr lang="zh-CN" altLang="en-US" sz="2400" b="1" dirty="0">
                <a:solidFill>
                  <a:srgbClr val="C00000"/>
                </a:solidFill>
              </a:rPr>
              <a:t>输出字符的</a:t>
            </a:r>
            <a:r>
              <a:rPr lang="en-US" altLang="zh-CN" sz="2400" b="1" dirty="0">
                <a:solidFill>
                  <a:srgbClr val="C00000"/>
                </a:solidFill>
              </a:rPr>
              <a:t>ASCII</a:t>
            </a:r>
            <a:r>
              <a:rPr lang="zh-CN" altLang="en-US" sz="2400" b="1" dirty="0">
                <a:solidFill>
                  <a:srgbClr val="C00000"/>
                </a:solidFill>
              </a:rPr>
              <a:t>值</a:t>
            </a:r>
            <a:r>
              <a:rPr lang="zh-CN" altLang="en-US" sz="2400" dirty="0"/>
              <a:t>的问题了</a:t>
            </a:r>
          </a:p>
        </p:txBody>
      </p:sp>
    </p:spTree>
    <p:extLst>
      <p:ext uri="{BB962C8B-B14F-4D97-AF65-F5344CB8AC3E}">
        <p14:creationId xmlns:p14="http://schemas.microsoft.com/office/powerpoint/2010/main" val="110801396"/>
      </p:ext>
    </p:extLst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0" name="rect"/>
          <p:cNvSpPr/>
          <p:nvPr/>
        </p:nvSpPr>
        <p:spPr>
          <a:xfrm>
            <a:off x="914400" y="2971800"/>
            <a:ext cx="4266539" cy="2743200"/>
          </a:xfrm>
          <a:prstGeom prst="rect">
            <a:avLst/>
          </a:prstGeom>
          <a:solidFill>
            <a:srgbClr val="E2F0D9">
              <a:alpha val="100000"/>
            </a:srgbClr>
          </a:solidFill>
          <a:ln cap="flat">
            <a:noFill/>
            <a:prstDash val="solid"/>
            <a:miter lim="0"/>
          </a:ln>
        </p:spPr>
        <p:txBody>
          <a:bodyPr rtlCol="0"/>
          <a:lstStyle/>
          <a:p>
            <a:pPr lvl="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zh-CN" altLang="zh-CN" sz="2800" dirty="0">
                <a:solidFill>
                  <a:srgbClr val="986801"/>
                </a:solidFill>
                <a:latin typeface="Consolas" panose="020B0609020204030204" pitchFamily="49" charset="0"/>
              </a:rPr>
              <a:t>int</a:t>
            </a:r>
            <a:r>
              <a:rPr lang="zh-CN" altLang="zh-CN" sz="2800" dirty="0">
                <a:solidFill>
                  <a:srgbClr val="383A42"/>
                </a:solidFill>
                <a:latin typeface="Consolas" panose="020B0609020204030204" pitchFamily="49" charset="0"/>
              </a:rPr>
              <a:t> </a:t>
            </a:r>
            <a:r>
              <a:rPr lang="zh-CN" altLang="zh-CN" sz="2800" dirty="0">
                <a:solidFill>
                  <a:srgbClr val="4078F2"/>
                </a:solidFill>
                <a:latin typeface="Consolas" panose="020B0609020204030204" pitchFamily="49" charset="0"/>
              </a:rPr>
              <a:t>main</a:t>
            </a:r>
            <a:r>
              <a:rPr lang="zh-CN" altLang="zh-CN" sz="2800" dirty="0">
                <a:solidFill>
                  <a:srgbClr val="383A42"/>
                </a:solidFill>
                <a:latin typeface="Consolas" panose="020B0609020204030204" pitchFamily="49" charset="0"/>
              </a:rPr>
              <a:t>(){</a:t>
            </a: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zh-CN" altLang="zh-CN" sz="2800" dirty="0">
                <a:solidFill>
                  <a:srgbClr val="383A42"/>
                </a:solidFill>
                <a:latin typeface="Consolas" panose="020B0609020204030204" pitchFamily="49" charset="0"/>
              </a:rPr>
              <a:t>    </a:t>
            </a:r>
            <a:r>
              <a:rPr lang="zh-CN" altLang="zh-CN" sz="2800" dirty="0">
                <a:solidFill>
                  <a:srgbClr val="986801"/>
                </a:solidFill>
                <a:latin typeface="Consolas" panose="020B0609020204030204" pitchFamily="49" charset="0"/>
              </a:rPr>
              <a:t>char</a:t>
            </a:r>
            <a:r>
              <a:rPr lang="zh-CN" altLang="zh-CN" sz="2800" dirty="0">
                <a:solidFill>
                  <a:srgbClr val="383A42"/>
                </a:solidFill>
                <a:latin typeface="Consolas" panose="020B0609020204030204" pitchFamily="49" charset="0"/>
              </a:rPr>
              <a:t> ch;</a:t>
            </a: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zh-CN" altLang="zh-CN" sz="2800" dirty="0">
                <a:solidFill>
                  <a:srgbClr val="383A42"/>
                </a:solidFill>
                <a:latin typeface="Consolas" panose="020B0609020204030204" pitchFamily="49" charset="0"/>
              </a:rPr>
              <a:t>    cin &gt;&gt; ch;</a:t>
            </a: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zh-CN" altLang="zh-CN" sz="2800" dirty="0">
                <a:solidFill>
                  <a:srgbClr val="383A42"/>
                </a:solidFill>
                <a:latin typeface="Consolas" panose="020B0609020204030204" pitchFamily="49" charset="0"/>
              </a:rPr>
              <a:t>    cout &lt;&lt; (</a:t>
            </a:r>
            <a:r>
              <a:rPr lang="zh-CN" altLang="zh-CN" sz="2800" dirty="0">
                <a:solidFill>
                  <a:srgbClr val="986801"/>
                </a:solidFill>
                <a:latin typeface="Consolas" panose="020B0609020204030204" pitchFamily="49" charset="0"/>
              </a:rPr>
              <a:t>int</a:t>
            </a:r>
            <a:r>
              <a:rPr lang="zh-CN" altLang="zh-CN" sz="2800" dirty="0">
                <a:solidFill>
                  <a:srgbClr val="383A42"/>
                </a:solidFill>
                <a:latin typeface="Consolas" panose="020B0609020204030204" pitchFamily="49" charset="0"/>
              </a:rPr>
              <a:t>)ch;</a:t>
            </a:r>
            <a:endParaRPr lang="en-US" altLang="zh-CN" sz="2800" dirty="0">
              <a:solidFill>
                <a:srgbClr val="383A42"/>
              </a:solidFill>
              <a:latin typeface="Consolas" panose="020B0609020204030204" pitchFamily="49" charset="0"/>
            </a:endParaRP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altLang="zh-CN" sz="2800" dirty="0">
                <a:solidFill>
                  <a:srgbClr val="A626A4"/>
                </a:solidFill>
                <a:latin typeface="Consolas" panose="020B0609020204030204" pitchFamily="49" charset="0"/>
              </a:rPr>
              <a:t>    </a:t>
            </a:r>
            <a:r>
              <a:rPr lang="zh-CN" altLang="zh-CN" sz="2800" dirty="0">
                <a:solidFill>
                  <a:srgbClr val="A626A4"/>
                </a:solidFill>
                <a:latin typeface="Consolas" panose="020B0609020204030204" pitchFamily="49" charset="0"/>
              </a:rPr>
              <a:t>return</a:t>
            </a:r>
            <a:r>
              <a:rPr lang="zh-CN" altLang="zh-CN" sz="2800" dirty="0">
                <a:solidFill>
                  <a:srgbClr val="383A42"/>
                </a:solidFill>
                <a:latin typeface="Consolas" panose="020B0609020204030204" pitchFamily="49" charset="0"/>
              </a:rPr>
              <a:t> </a:t>
            </a:r>
            <a:r>
              <a:rPr lang="zh-CN" altLang="zh-CN" sz="2800" dirty="0">
                <a:solidFill>
                  <a:srgbClr val="986801"/>
                </a:solidFill>
                <a:latin typeface="Consolas" panose="020B0609020204030204" pitchFamily="49" charset="0"/>
              </a:rPr>
              <a:t>0</a:t>
            </a:r>
            <a:r>
              <a:rPr lang="zh-CN" altLang="zh-CN" sz="2800" dirty="0">
                <a:solidFill>
                  <a:srgbClr val="383A42"/>
                </a:solidFill>
                <a:latin typeface="Consolas" panose="020B0609020204030204" pitchFamily="49" charset="0"/>
              </a:rPr>
              <a:t>;</a:t>
            </a: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zh-CN" altLang="zh-CN" sz="2800" dirty="0">
                <a:solidFill>
                  <a:srgbClr val="383A42"/>
                </a:solidFill>
                <a:latin typeface="Consolas" panose="020B0609020204030204" pitchFamily="49" charset="0"/>
              </a:rPr>
              <a:t>}</a:t>
            </a:r>
            <a:endParaRPr lang="zh-CN" altLang="zh-CN" sz="5400" dirty="0">
              <a:latin typeface="Arial" panose="020B0604020202020204" pitchFamily="34" charset="0"/>
            </a:endParaRPr>
          </a:p>
        </p:txBody>
      </p:sp>
      <p:sp>
        <p:nvSpPr>
          <p:cNvPr id="5" name="object 3">
            <a:extLst>
              <a:ext uri="{FF2B5EF4-FFF2-40B4-BE49-F238E27FC236}">
                <a16:creationId xmlns:a16="http://schemas.microsoft.com/office/drawing/2014/main" id="{9079EF21-306E-660E-A9A1-51D54E107A61}"/>
              </a:ext>
            </a:extLst>
          </p:cNvPr>
          <p:cNvSpPr txBox="1"/>
          <p:nvPr/>
        </p:nvSpPr>
        <p:spPr>
          <a:xfrm>
            <a:off x="1981200" y="762000"/>
            <a:ext cx="2259330" cy="350737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lang="zh-CN" altLang="en-US" sz="2200" b="1" spc="-5" dirty="0">
                <a:solidFill>
                  <a:srgbClr val="FFFFFF"/>
                </a:solidFill>
                <a:latin typeface="+mj-ea"/>
                <a:cs typeface="微软雅黑"/>
              </a:rPr>
              <a:t>实战演练</a:t>
            </a:r>
          </a:p>
        </p:txBody>
      </p:sp>
      <p:sp>
        <p:nvSpPr>
          <p:cNvPr id="3" name="文本框 2">
            <a:extLst>
              <a:ext uri="{FF2B5EF4-FFF2-40B4-BE49-F238E27FC236}">
                <a16:creationId xmlns:a16="http://schemas.microsoft.com/office/drawing/2014/main" id="{E74D903D-77D0-C49B-2707-EC6279800FEE}"/>
              </a:ext>
            </a:extLst>
          </p:cNvPr>
          <p:cNvSpPr txBox="1"/>
          <p:nvPr/>
        </p:nvSpPr>
        <p:spPr>
          <a:xfrm>
            <a:off x="5486400" y="3611853"/>
            <a:ext cx="5791200" cy="1463093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pPr>
              <a:lnSpc>
                <a:spcPct val="200000"/>
              </a:lnSpc>
            </a:pPr>
            <a:r>
              <a:rPr lang="zh-CN" altLang="en-US" sz="2400" b="1" dirty="0">
                <a:latin typeface="Consolas" panose="020B0609020204030204" pitchFamily="49" charset="0"/>
              </a:rPr>
              <a:t>语法：</a:t>
            </a:r>
            <a:r>
              <a:rPr lang="en-US" altLang="zh-CN" sz="2400" b="1" dirty="0">
                <a:latin typeface="Consolas" panose="020B0609020204030204" pitchFamily="49" charset="0"/>
              </a:rPr>
              <a:t>(</a:t>
            </a:r>
            <a:r>
              <a:rPr lang="zh-CN" altLang="en-US" sz="2400" b="1" dirty="0">
                <a:latin typeface="Consolas" panose="020B0609020204030204" pitchFamily="49" charset="0"/>
              </a:rPr>
              <a:t>目标类型</a:t>
            </a:r>
            <a:r>
              <a:rPr lang="en-US" altLang="zh-CN" sz="2400" b="1" dirty="0">
                <a:latin typeface="Consolas" panose="020B0609020204030204" pitchFamily="49" charset="0"/>
              </a:rPr>
              <a:t>)</a:t>
            </a:r>
            <a:r>
              <a:rPr lang="zh-CN" altLang="en-US" sz="2400" b="1" dirty="0">
                <a:latin typeface="Consolas" panose="020B0609020204030204" pitchFamily="49" charset="0"/>
              </a:rPr>
              <a:t>变量名</a:t>
            </a:r>
            <a:endParaRPr lang="en-US" altLang="zh-CN" sz="2400" b="1" dirty="0">
              <a:latin typeface="Consolas" panose="020B0609020204030204" pitchFamily="49" charset="0"/>
            </a:endParaRPr>
          </a:p>
          <a:p>
            <a:pPr>
              <a:lnSpc>
                <a:spcPct val="200000"/>
              </a:lnSpc>
            </a:pPr>
            <a:r>
              <a:rPr lang="zh-CN" altLang="en-US" sz="2400" dirty="0">
                <a:latin typeface="Consolas" panose="020B0609020204030204" pitchFamily="49" charset="0"/>
              </a:rPr>
              <a:t>效果是将</a:t>
            </a:r>
            <a:r>
              <a:rPr lang="zh-CN" altLang="en-US" sz="2400" b="1" dirty="0">
                <a:highlight>
                  <a:srgbClr val="FFFF00"/>
                </a:highlight>
                <a:latin typeface="Consolas" panose="020B0609020204030204" pitchFamily="49" charset="0"/>
              </a:rPr>
              <a:t>变量临时的强制转换为目标类型</a:t>
            </a:r>
            <a:endParaRPr lang="zh-CN" altLang="en-US" sz="2400" dirty="0"/>
          </a:p>
        </p:txBody>
      </p:sp>
      <p:sp>
        <p:nvSpPr>
          <p:cNvPr id="6" name="文本框 5">
            <a:extLst>
              <a:ext uri="{FF2B5EF4-FFF2-40B4-BE49-F238E27FC236}">
                <a16:creationId xmlns:a16="http://schemas.microsoft.com/office/drawing/2014/main" id="{303DA698-ED75-C33F-01A1-05B6440EE23B}"/>
              </a:ext>
            </a:extLst>
          </p:cNvPr>
          <p:cNvSpPr txBox="1"/>
          <p:nvPr/>
        </p:nvSpPr>
        <p:spPr>
          <a:xfrm>
            <a:off x="1143000" y="1752600"/>
            <a:ext cx="9906000" cy="523220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wrap="square">
            <a:spAutoFit/>
          </a:bodyPr>
          <a:lstStyle/>
          <a:p>
            <a:r>
              <a:rPr lang="zh-CN" altLang="en-US" sz="2800" b="1" dirty="0"/>
              <a:t>如何通过强制类型转化类型输出字符类型变量 </a:t>
            </a:r>
            <a:r>
              <a:rPr lang="en-US" altLang="zh-CN" sz="2800" b="1" dirty="0" err="1"/>
              <a:t>ch</a:t>
            </a:r>
            <a:r>
              <a:rPr lang="en-US" altLang="zh-CN" sz="2800" b="1" dirty="0"/>
              <a:t> </a:t>
            </a:r>
            <a:r>
              <a:rPr lang="zh-CN" altLang="en-US" sz="2800" b="1" dirty="0"/>
              <a:t>的</a:t>
            </a:r>
            <a:r>
              <a:rPr lang="en-US" altLang="zh-CN" sz="2800" b="1" dirty="0"/>
              <a:t>ASCII</a:t>
            </a:r>
            <a:r>
              <a:rPr lang="zh-CN" altLang="en-US" sz="2800" b="1" dirty="0"/>
              <a:t>值</a:t>
            </a:r>
          </a:p>
        </p:txBody>
      </p:sp>
    </p:spTree>
    <p:extLst>
      <p:ext uri="{BB962C8B-B14F-4D97-AF65-F5344CB8AC3E}">
        <p14:creationId xmlns:p14="http://schemas.microsoft.com/office/powerpoint/2010/main" val="269010065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7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97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矩形 2"/>
          <p:cNvSpPr/>
          <p:nvPr/>
        </p:nvSpPr>
        <p:spPr>
          <a:xfrm>
            <a:off x="1295400" y="2286000"/>
            <a:ext cx="9785858" cy="3415037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pPr>
              <a:lnSpc>
                <a:spcPct val="200000"/>
              </a:lnSpc>
            </a:pPr>
            <a:r>
              <a:rPr lang="zh-CN" altLang="en-US" sz="2800" b="1" dirty="0"/>
              <a:t>题目描述：</a:t>
            </a:r>
            <a:r>
              <a:rPr lang="zh-CN" altLang="en-US" sz="2800" dirty="0"/>
              <a:t>输入一个数字，请你输出这个数字在</a:t>
            </a:r>
            <a:r>
              <a:rPr lang="en-US" altLang="zh-CN" sz="2800" dirty="0"/>
              <a:t>ASCII</a:t>
            </a:r>
            <a:r>
              <a:rPr lang="zh-CN" altLang="en-US" sz="2800" dirty="0"/>
              <a:t>码表里对应的字符是什么。</a:t>
            </a:r>
            <a:endParaRPr lang="en-US" altLang="zh-CN" sz="2800" dirty="0"/>
          </a:p>
          <a:p>
            <a:pPr>
              <a:lnSpc>
                <a:spcPct val="200000"/>
              </a:lnSpc>
            </a:pPr>
            <a:r>
              <a:rPr lang="zh-CN" altLang="en-US" sz="2800" b="1" dirty="0"/>
              <a:t>输入样例：</a:t>
            </a:r>
            <a:r>
              <a:rPr lang="en-US" altLang="zh-CN" sz="2800" dirty="0"/>
              <a:t>97</a:t>
            </a:r>
          </a:p>
          <a:p>
            <a:pPr>
              <a:lnSpc>
                <a:spcPct val="200000"/>
              </a:lnSpc>
            </a:pPr>
            <a:r>
              <a:rPr lang="zh-CN" altLang="en-US" sz="2800" b="1" dirty="0"/>
              <a:t>输出样例：</a:t>
            </a:r>
            <a:r>
              <a:rPr lang="en-US" altLang="zh-CN" sz="2800" dirty="0"/>
              <a:t>a</a:t>
            </a:r>
            <a:endParaRPr lang="zh-CN" altLang="en-US" sz="2800" dirty="0"/>
          </a:p>
        </p:txBody>
      </p:sp>
      <p:sp>
        <p:nvSpPr>
          <p:cNvPr id="17" name="object 3">
            <a:extLst>
              <a:ext uri="{FF2B5EF4-FFF2-40B4-BE49-F238E27FC236}">
                <a16:creationId xmlns:a16="http://schemas.microsoft.com/office/drawing/2014/main" id="{9079EF21-306E-660E-A9A1-51D54E107A61}"/>
              </a:ext>
            </a:extLst>
          </p:cNvPr>
          <p:cNvSpPr txBox="1"/>
          <p:nvPr/>
        </p:nvSpPr>
        <p:spPr>
          <a:xfrm>
            <a:off x="1981200" y="762000"/>
            <a:ext cx="2259330" cy="350737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lang="zh-CN" altLang="en-US" sz="2200" b="1" spc="-5" dirty="0">
                <a:solidFill>
                  <a:srgbClr val="FFFFFF"/>
                </a:solidFill>
                <a:latin typeface="+mj-ea"/>
                <a:cs typeface="微软雅黑"/>
              </a:rPr>
              <a:t>实战演练</a:t>
            </a:r>
          </a:p>
        </p:txBody>
      </p:sp>
      <p:sp>
        <p:nvSpPr>
          <p:cNvPr id="2" name="矩形 1">
            <a:extLst>
              <a:ext uri="{FF2B5EF4-FFF2-40B4-BE49-F238E27FC236}">
                <a16:creationId xmlns:a16="http://schemas.microsoft.com/office/drawing/2014/main" id="{FC333D9D-5C6C-927B-BFC5-D58EBBB38221}"/>
              </a:ext>
            </a:extLst>
          </p:cNvPr>
          <p:cNvSpPr/>
          <p:nvPr/>
        </p:nvSpPr>
        <p:spPr>
          <a:xfrm>
            <a:off x="1295400" y="1641396"/>
            <a:ext cx="3810000" cy="523220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r>
              <a:rPr lang="zh-CN" altLang="en-US" sz="2800" b="1" dirty="0"/>
              <a:t>再来一道相似的题目：</a:t>
            </a:r>
            <a:endParaRPr lang="zh-CN" altLang="en-US" sz="2400" dirty="0"/>
          </a:p>
        </p:txBody>
      </p:sp>
    </p:spTree>
    <p:extLst>
      <p:ext uri="{BB962C8B-B14F-4D97-AF65-F5344CB8AC3E}">
        <p14:creationId xmlns:p14="http://schemas.microsoft.com/office/powerpoint/2010/main" val="3243459060"/>
      </p:ext>
    </p:extLst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0" name="rect"/>
          <p:cNvSpPr/>
          <p:nvPr/>
        </p:nvSpPr>
        <p:spPr>
          <a:xfrm>
            <a:off x="6858001" y="1524000"/>
            <a:ext cx="4648200" cy="2743200"/>
          </a:xfrm>
          <a:prstGeom prst="rect">
            <a:avLst/>
          </a:prstGeom>
          <a:solidFill>
            <a:srgbClr val="E2F0D9">
              <a:alpha val="100000"/>
            </a:srgbClr>
          </a:solidFill>
          <a:ln cap="flat">
            <a:noFill/>
            <a:prstDash val="solid"/>
            <a:miter lim="0"/>
          </a:ln>
        </p:spPr>
        <p:txBody>
          <a:bodyPr rtlCol="0"/>
          <a:lstStyle/>
          <a:p>
            <a:pPr lvl="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zh-CN" altLang="zh-CN" sz="2800" dirty="0">
                <a:solidFill>
                  <a:srgbClr val="986801"/>
                </a:solidFill>
                <a:latin typeface="Consolas" panose="020B0609020204030204" pitchFamily="49" charset="0"/>
              </a:rPr>
              <a:t>int</a:t>
            </a:r>
            <a:r>
              <a:rPr lang="zh-CN" altLang="zh-CN" sz="2800" dirty="0">
                <a:solidFill>
                  <a:srgbClr val="383A42"/>
                </a:solidFill>
                <a:latin typeface="Consolas" panose="020B0609020204030204" pitchFamily="49" charset="0"/>
              </a:rPr>
              <a:t> </a:t>
            </a:r>
            <a:r>
              <a:rPr lang="zh-CN" altLang="zh-CN" sz="2800" dirty="0">
                <a:solidFill>
                  <a:srgbClr val="4078F2"/>
                </a:solidFill>
                <a:latin typeface="Consolas" panose="020B0609020204030204" pitchFamily="49" charset="0"/>
              </a:rPr>
              <a:t>main</a:t>
            </a:r>
            <a:r>
              <a:rPr lang="zh-CN" altLang="zh-CN" sz="2800" dirty="0">
                <a:solidFill>
                  <a:srgbClr val="383A42"/>
                </a:solidFill>
                <a:latin typeface="Consolas" panose="020B0609020204030204" pitchFamily="49" charset="0"/>
              </a:rPr>
              <a:t>(){</a:t>
            </a: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zh-CN" altLang="zh-CN" sz="2800" dirty="0">
                <a:solidFill>
                  <a:srgbClr val="383A42"/>
                </a:solidFill>
                <a:latin typeface="Consolas" panose="020B0609020204030204" pitchFamily="49" charset="0"/>
              </a:rPr>
              <a:t>    </a:t>
            </a:r>
            <a:r>
              <a:rPr lang="en-US" altLang="zh-CN" sz="2800" dirty="0" err="1">
                <a:solidFill>
                  <a:srgbClr val="986801"/>
                </a:solidFill>
                <a:latin typeface="Consolas" panose="020B0609020204030204" pitchFamily="49" charset="0"/>
              </a:rPr>
              <a:t>int</a:t>
            </a:r>
            <a:r>
              <a:rPr lang="zh-CN" altLang="zh-CN" sz="2800" dirty="0">
                <a:solidFill>
                  <a:srgbClr val="383A42"/>
                </a:solidFill>
                <a:latin typeface="Consolas" panose="020B0609020204030204" pitchFamily="49" charset="0"/>
              </a:rPr>
              <a:t> </a:t>
            </a:r>
            <a:r>
              <a:rPr lang="en-US" altLang="zh-CN" sz="2800" dirty="0" err="1">
                <a:solidFill>
                  <a:srgbClr val="383A42"/>
                </a:solidFill>
                <a:latin typeface="Consolas" panose="020B0609020204030204" pitchFamily="49" charset="0"/>
              </a:rPr>
              <a:t>num</a:t>
            </a:r>
            <a:r>
              <a:rPr lang="zh-CN" altLang="zh-CN" sz="2800" dirty="0">
                <a:solidFill>
                  <a:srgbClr val="383A42"/>
                </a:solidFill>
                <a:latin typeface="Consolas" panose="020B0609020204030204" pitchFamily="49" charset="0"/>
              </a:rPr>
              <a:t>;</a:t>
            </a: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zh-CN" altLang="zh-CN" sz="2800" dirty="0">
                <a:solidFill>
                  <a:srgbClr val="383A42"/>
                </a:solidFill>
                <a:latin typeface="Consolas" panose="020B0609020204030204" pitchFamily="49" charset="0"/>
              </a:rPr>
              <a:t>    cin &gt;&gt; </a:t>
            </a:r>
            <a:r>
              <a:rPr lang="en-US" altLang="zh-CN" sz="2800" dirty="0" err="1">
                <a:solidFill>
                  <a:srgbClr val="383A42"/>
                </a:solidFill>
                <a:latin typeface="Consolas" panose="020B0609020204030204" pitchFamily="49" charset="0"/>
              </a:rPr>
              <a:t>num</a:t>
            </a:r>
            <a:r>
              <a:rPr lang="zh-CN" altLang="zh-CN" sz="2800" dirty="0">
                <a:solidFill>
                  <a:srgbClr val="383A42"/>
                </a:solidFill>
                <a:latin typeface="Consolas" panose="020B0609020204030204" pitchFamily="49" charset="0"/>
              </a:rPr>
              <a:t>;</a:t>
            </a: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zh-CN" altLang="zh-CN" sz="2800" dirty="0">
                <a:solidFill>
                  <a:srgbClr val="383A42"/>
                </a:solidFill>
                <a:latin typeface="Consolas" panose="020B0609020204030204" pitchFamily="49" charset="0"/>
              </a:rPr>
              <a:t>    cout &lt;&lt; (</a:t>
            </a:r>
            <a:r>
              <a:rPr lang="en-US" altLang="zh-CN" sz="2800" dirty="0">
                <a:solidFill>
                  <a:srgbClr val="986801"/>
                </a:solidFill>
                <a:latin typeface="Consolas" panose="020B0609020204030204" pitchFamily="49" charset="0"/>
              </a:rPr>
              <a:t>char</a:t>
            </a:r>
            <a:r>
              <a:rPr lang="zh-CN" altLang="zh-CN" sz="2800" dirty="0">
                <a:solidFill>
                  <a:srgbClr val="383A42"/>
                </a:solidFill>
                <a:latin typeface="Consolas" panose="020B0609020204030204" pitchFamily="49" charset="0"/>
              </a:rPr>
              <a:t>)</a:t>
            </a:r>
            <a:r>
              <a:rPr lang="en-US" altLang="zh-CN" sz="2800" dirty="0" err="1">
                <a:solidFill>
                  <a:srgbClr val="383A42"/>
                </a:solidFill>
                <a:latin typeface="Consolas" panose="020B0609020204030204" pitchFamily="49" charset="0"/>
              </a:rPr>
              <a:t>num</a:t>
            </a:r>
            <a:r>
              <a:rPr lang="zh-CN" altLang="zh-CN" sz="2800" dirty="0">
                <a:solidFill>
                  <a:srgbClr val="383A42"/>
                </a:solidFill>
                <a:latin typeface="Consolas" panose="020B0609020204030204" pitchFamily="49" charset="0"/>
              </a:rPr>
              <a:t>;</a:t>
            </a:r>
            <a:endParaRPr lang="en-US" altLang="zh-CN" sz="2800" dirty="0">
              <a:solidFill>
                <a:srgbClr val="383A42"/>
              </a:solidFill>
              <a:latin typeface="Consolas" panose="020B0609020204030204" pitchFamily="49" charset="0"/>
            </a:endParaRP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altLang="zh-CN" sz="2800" dirty="0">
                <a:solidFill>
                  <a:srgbClr val="A626A4"/>
                </a:solidFill>
                <a:latin typeface="Consolas" panose="020B0609020204030204" pitchFamily="49" charset="0"/>
              </a:rPr>
              <a:t>    </a:t>
            </a:r>
            <a:r>
              <a:rPr lang="zh-CN" altLang="zh-CN" sz="2800" dirty="0">
                <a:solidFill>
                  <a:srgbClr val="A626A4"/>
                </a:solidFill>
                <a:latin typeface="Consolas" panose="020B0609020204030204" pitchFamily="49" charset="0"/>
              </a:rPr>
              <a:t>return</a:t>
            </a:r>
            <a:r>
              <a:rPr lang="zh-CN" altLang="zh-CN" sz="2800" dirty="0">
                <a:solidFill>
                  <a:srgbClr val="383A42"/>
                </a:solidFill>
                <a:latin typeface="Consolas" panose="020B0609020204030204" pitchFamily="49" charset="0"/>
              </a:rPr>
              <a:t> </a:t>
            </a:r>
            <a:r>
              <a:rPr lang="zh-CN" altLang="zh-CN" sz="2800" dirty="0">
                <a:solidFill>
                  <a:srgbClr val="986801"/>
                </a:solidFill>
                <a:latin typeface="Consolas" panose="020B0609020204030204" pitchFamily="49" charset="0"/>
              </a:rPr>
              <a:t>0</a:t>
            </a:r>
            <a:r>
              <a:rPr lang="zh-CN" altLang="zh-CN" sz="2800" dirty="0">
                <a:solidFill>
                  <a:srgbClr val="383A42"/>
                </a:solidFill>
                <a:latin typeface="Consolas" panose="020B0609020204030204" pitchFamily="49" charset="0"/>
              </a:rPr>
              <a:t>;</a:t>
            </a: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zh-CN" altLang="zh-CN" sz="2800" dirty="0">
                <a:solidFill>
                  <a:srgbClr val="383A42"/>
                </a:solidFill>
                <a:latin typeface="Consolas" panose="020B0609020204030204" pitchFamily="49" charset="0"/>
              </a:rPr>
              <a:t>}</a:t>
            </a:r>
            <a:endParaRPr lang="zh-CN" altLang="zh-CN" sz="5400" dirty="0">
              <a:latin typeface="Arial" panose="020B0604020202020204" pitchFamily="34" charset="0"/>
            </a:endParaRPr>
          </a:p>
        </p:txBody>
      </p:sp>
      <p:sp>
        <p:nvSpPr>
          <p:cNvPr id="5" name="object 3">
            <a:extLst>
              <a:ext uri="{FF2B5EF4-FFF2-40B4-BE49-F238E27FC236}">
                <a16:creationId xmlns:a16="http://schemas.microsoft.com/office/drawing/2014/main" id="{9079EF21-306E-660E-A9A1-51D54E107A61}"/>
              </a:ext>
            </a:extLst>
          </p:cNvPr>
          <p:cNvSpPr txBox="1"/>
          <p:nvPr/>
        </p:nvSpPr>
        <p:spPr>
          <a:xfrm>
            <a:off x="1981200" y="762000"/>
            <a:ext cx="2259330" cy="350737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lang="zh-CN" altLang="en-US" sz="2200" b="1" spc="-5" dirty="0">
                <a:solidFill>
                  <a:srgbClr val="FFFFFF"/>
                </a:solidFill>
                <a:latin typeface="+mj-ea"/>
                <a:cs typeface="微软雅黑"/>
              </a:rPr>
              <a:t>实战演练</a:t>
            </a:r>
          </a:p>
        </p:txBody>
      </p:sp>
      <p:sp>
        <p:nvSpPr>
          <p:cNvPr id="3" name="文本框 2">
            <a:extLst>
              <a:ext uri="{FF2B5EF4-FFF2-40B4-BE49-F238E27FC236}">
                <a16:creationId xmlns:a16="http://schemas.microsoft.com/office/drawing/2014/main" id="{B14D0043-DDDB-3A3E-8180-F5A2E9F8AFC3}"/>
              </a:ext>
            </a:extLst>
          </p:cNvPr>
          <p:cNvSpPr txBox="1"/>
          <p:nvPr/>
        </p:nvSpPr>
        <p:spPr>
          <a:xfrm>
            <a:off x="990600" y="4576802"/>
            <a:ext cx="10515600" cy="1519198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2400" b="1" dirty="0"/>
              <a:t>字符与</a:t>
            </a:r>
            <a:r>
              <a:rPr lang="en-US" altLang="zh-CN" sz="2400" b="1" dirty="0"/>
              <a:t>ASCII</a:t>
            </a:r>
            <a:r>
              <a:rPr lang="zh-CN" altLang="en-US" sz="2400" b="1" dirty="0"/>
              <a:t>值</a:t>
            </a:r>
            <a:r>
              <a:rPr lang="zh-CN" altLang="en-US" sz="2400" b="1" dirty="0">
                <a:effectLst/>
                <a:ea typeface="微软雅黑" panose="020B0503020204020204" pitchFamily="34" charset="-122"/>
              </a:rPr>
              <a:t>总结：</a:t>
            </a:r>
            <a:endParaRPr lang="en-US" altLang="zh-CN" sz="2400" b="1" dirty="0">
              <a:effectLst/>
              <a:ea typeface="微软雅黑" panose="020B0503020204020204" pitchFamily="34" charset="-122"/>
            </a:endParaRPr>
          </a:p>
          <a:p>
            <a:pPr>
              <a:lnSpc>
                <a:spcPct val="150000"/>
              </a:lnSpc>
            </a:pPr>
            <a:r>
              <a:rPr lang="zh-CN" altLang="en-US" sz="2000" b="1" dirty="0">
                <a:effectLst/>
                <a:ea typeface="微软雅黑" panose="020B0503020204020204" pitchFamily="34" charset="-122"/>
              </a:rPr>
              <a:t>字符（</a:t>
            </a:r>
            <a:r>
              <a:rPr lang="en-US" altLang="zh-CN" sz="2000" b="1" dirty="0">
                <a:solidFill>
                  <a:srgbClr val="C00000"/>
                </a:solidFill>
                <a:effectLst/>
                <a:ea typeface="微软雅黑" panose="020B0503020204020204" pitchFamily="34" charset="-122"/>
              </a:rPr>
              <a:t>char</a:t>
            </a:r>
            <a:r>
              <a:rPr lang="zh-CN" altLang="en-US" sz="2000" b="1" dirty="0">
                <a:effectLst/>
                <a:ea typeface="微软雅黑" panose="020B0503020204020204" pitchFamily="34" charset="-122"/>
              </a:rPr>
              <a:t>）的本质就是整数（</a:t>
            </a:r>
            <a:r>
              <a:rPr lang="en-US" altLang="zh-CN" sz="2000" b="1" dirty="0">
                <a:effectLst/>
                <a:ea typeface="微软雅黑" panose="020B0503020204020204" pitchFamily="34" charset="-122"/>
              </a:rPr>
              <a:t>ASCII </a:t>
            </a:r>
            <a:r>
              <a:rPr lang="zh-CN" altLang="en-US" sz="2000" b="1" dirty="0">
                <a:effectLst/>
                <a:ea typeface="微软雅黑" panose="020B0503020204020204" pitchFamily="34" charset="-122"/>
              </a:rPr>
              <a:t>码）。</a:t>
            </a:r>
            <a:endParaRPr lang="en-US" altLang="zh-CN" sz="2000" b="1" dirty="0">
              <a:effectLst/>
              <a:ea typeface="微软雅黑" panose="020B0503020204020204" pitchFamily="34" charset="-122"/>
            </a:endParaRPr>
          </a:p>
          <a:p>
            <a:pPr>
              <a:lnSpc>
                <a:spcPct val="150000"/>
              </a:lnSpc>
            </a:pPr>
            <a:r>
              <a:rPr lang="zh-CN" altLang="en-US" sz="2000" b="1" dirty="0">
                <a:effectLst/>
                <a:ea typeface="微软雅黑" panose="020B0503020204020204" pitchFamily="34" charset="-122"/>
              </a:rPr>
              <a:t>通过强制类型转换，我们可以让字符脱下</a:t>
            </a:r>
            <a:r>
              <a:rPr lang="zh-CN" altLang="en-US" sz="2000" b="1" dirty="0">
                <a:ea typeface="微软雅黑" panose="020B0503020204020204" pitchFamily="34" charset="-122"/>
              </a:rPr>
              <a:t>符号</a:t>
            </a:r>
            <a:r>
              <a:rPr lang="zh-CN" altLang="en-US" sz="2000" b="1" dirty="0">
                <a:effectLst/>
                <a:ea typeface="微软雅黑" panose="020B0503020204020204" pitchFamily="34" charset="-122"/>
              </a:rPr>
              <a:t>的外衣，露出底层的数字真面目；反之亦然。</a:t>
            </a:r>
          </a:p>
        </p:txBody>
      </p:sp>
      <p:sp>
        <p:nvSpPr>
          <p:cNvPr id="2" name="文本框 1">
            <a:extLst>
              <a:ext uri="{FF2B5EF4-FFF2-40B4-BE49-F238E27FC236}">
                <a16:creationId xmlns:a16="http://schemas.microsoft.com/office/drawing/2014/main" id="{02791C02-615C-6A09-466A-8DED2DD1AC64}"/>
              </a:ext>
            </a:extLst>
          </p:cNvPr>
          <p:cNvSpPr txBox="1"/>
          <p:nvPr/>
        </p:nvSpPr>
        <p:spPr>
          <a:xfrm>
            <a:off x="990600" y="2325636"/>
            <a:ext cx="5638800" cy="1139927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2400" b="1" dirty="0"/>
              <a:t>如何通过强制类型转化类型输出</a:t>
            </a:r>
            <a:r>
              <a:rPr lang="en-US" altLang="zh-CN" sz="2400" b="1" dirty="0"/>
              <a:t>int</a:t>
            </a:r>
            <a:r>
              <a:rPr lang="zh-CN" altLang="en-US" sz="2400" b="1" dirty="0"/>
              <a:t>类型变量 </a:t>
            </a:r>
            <a:r>
              <a:rPr lang="en-US" altLang="zh-CN" sz="2400" b="1" dirty="0"/>
              <a:t>num </a:t>
            </a:r>
            <a:r>
              <a:rPr lang="zh-CN" altLang="en-US" sz="2400" b="1" dirty="0"/>
              <a:t>的对应的字符</a:t>
            </a:r>
          </a:p>
        </p:txBody>
      </p:sp>
    </p:spTree>
    <p:extLst>
      <p:ext uri="{BB962C8B-B14F-4D97-AF65-F5344CB8AC3E}">
        <p14:creationId xmlns:p14="http://schemas.microsoft.com/office/powerpoint/2010/main" val="260106151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7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97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</p:bldLst>
  </p:timing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object 3">
            <a:extLst>
              <a:ext uri="{FF2B5EF4-FFF2-40B4-BE49-F238E27FC236}">
                <a16:creationId xmlns:a16="http://schemas.microsoft.com/office/drawing/2014/main" id="{9079EF21-306E-660E-A9A1-51D54E107A61}"/>
              </a:ext>
            </a:extLst>
          </p:cNvPr>
          <p:cNvSpPr txBox="1"/>
          <p:nvPr/>
        </p:nvSpPr>
        <p:spPr>
          <a:xfrm>
            <a:off x="1981200" y="762000"/>
            <a:ext cx="2259330" cy="350737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lang="zh-CN" altLang="en-US" sz="2200" b="1" spc="-5" dirty="0">
                <a:solidFill>
                  <a:srgbClr val="FFFFFF"/>
                </a:solidFill>
                <a:latin typeface="+mj-ea"/>
                <a:cs typeface="微软雅黑"/>
              </a:rPr>
              <a:t>实战演练</a:t>
            </a:r>
          </a:p>
        </p:txBody>
      </p:sp>
      <p:sp>
        <p:nvSpPr>
          <p:cNvPr id="4" name="文本框 3">
            <a:extLst>
              <a:ext uri="{FF2B5EF4-FFF2-40B4-BE49-F238E27FC236}">
                <a16:creationId xmlns:a16="http://schemas.microsoft.com/office/drawing/2014/main" id="{D9AF720F-4B94-FAA6-AA1D-451CD436265E}"/>
              </a:ext>
            </a:extLst>
          </p:cNvPr>
          <p:cNvSpPr txBox="1"/>
          <p:nvPr/>
        </p:nvSpPr>
        <p:spPr>
          <a:xfrm>
            <a:off x="1065530" y="4572000"/>
            <a:ext cx="10288270" cy="461665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r>
              <a:rPr lang="zh-CN" altLang="en-US" sz="2400" dirty="0">
                <a:effectLst/>
                <a:ea typeface="微软雅黑" panose="020B0503020204020204" pitchFamily="34" charset="-122"/>
              </a:rPr>
              <a:t>运行结果：平均分为：</a:t>
            </a:r>
            <a:r>
              <a:rPr lang="en-US" altLang="zh-CN" sz="2400" dirty="0">
                <a:effectLst/>
                <a:ea typeface="微软雅黑" panose="020B0503020204020204" pitchFamily="34" charset="-122"/>
              </a:rPr>
              <a:t>83</a:t>
            </a:r>
            <a:r>
              <a:rPr lang="zh-CN" altLang="en-US" sz="2400" dirty="0">
                <a:effectLst/>
                <a:ea typeface="微软雅黑" panose="020B0503020204020204" pitchFamily="34" charset="-122"/>
              </a:rPr>
              <a:t>（丢失了小数部分）</a:t>
            </a:r>
          </a:p>
        </p:txBody>
      </p:sp>
      <p:sp>
        <p:nvSpPr>
          <p:cNvPr id="6" name="文本框 5">
            <a:extLst>
              <a:ext uri="{FF2B5EF4-FFF2-40B4-BE49-F238E27FC236}">
                <a16:creationId xmlns:a16="http://schemas.microsoft.com/office/drawing/2014/main" id="{62749918-890B-C272-D244-64E5A2C97E7E}"/>
              </a:ext>
            </a:extLst>
          </p:cNvPr>
          <p:cNvSpPr txBox="1"/>
          <p:nvPr/>
        </p:nvSpPr>
        <p:spPr>
          <a:xfrm>
            <a:off x="1065530" y="1563148"/>
            <a:ext cx="10288270" cy="1135054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2400" b="1" dirty="0">
                <a:effectLst/>
                <a:ea typeface="微软雅黑" panose="020B0503020204020204" pitchFamily="34" charset="-122"/>
              </a:rPr>
              <a:t>题目描述：</a:t>
            </a:r>
            <a:r>
              <a:rPr lang="zh-CN" altLang="en-US" sz="2400" dirty="0">
                <a:effectLst/>
                <a:ea typeface="微软雅黑" panose="020B0503020204020204" pitchFamily="34" charset="-122"/>
              </a:rPr>
              <a:t> 某学生三门科目的总分为 </a:t>
            </a:r>
            <a:r>
              <a:rPr lang="en-US" altLang="zh-CN" sz="2400" dirty="0">
                <a:effectLst/>
                <a:ea typeface="微软雅黑" panose="020B0503020204020204" pitchFamily="34" charset="-122"/>
              </a:rPr>
              <a:t>250 </a:t>
            </a:r>
            <a:r>
              <a:rPr lang="zh-CN" altLang="en-US" sz="2400" dirty="0">
                <a:effectLst/>
                <a:ea typeface="微软雅黑" panose="020B0503020204020204" pitchFamily="34" charset="-122"/>
              </a:rPr>
              <a:t>分，求他的精确平均分。 </a:t>
            </a:r>
            <a:endParaRPr lang="en-US" altLang="zh-CN" sz="2400" dirty="0">
              <a:effectLst/>
              <a:ea typeface="微软雅黑" panose="020B0503020204020204" pitchFamily="34" charset="-122"/>
            </a:endParaRPr>
          </a:p>
          <a:p>
            <a:pPr>
              <a:lnSpc>
                <a:spcPct val="150000"/>
              </a:lnSpc>
            </a:pPr>
            <a:r>
              <a:rPr lang="zh-CN" altLang="en-US" sz="2400" b="1" dirty="0">
                <a:effectLst/>
                <a:ea typeface="微软雅黑" panose="020B0503020204020204" pitchFamily="34" charset="-122"/>
              </a:rPr>
              <a:t>以下代码</a:t>
            </a:r>
            <a:r>
              <a:rPr lang="zh-CN" altLang="en-US" sz="2400" b="1" dirty="0">
                <a:ea typeface="微软雅黑" panose="020B0503020204020204" pitchFamily="34" charset="-122"/>
              </a:rPr>
              <a:t>正确吗？</a:t>
            </a:r>
            <a:endParaRPr lang="zh-CN" altLang="en-US" sz="2400" dirty="0">
              <a:effectLst/>
              <a:ea typeface="微软雅黑" panose="020B0503020204020204" pitchFamily="34" charset="-122"/>
            </a:endParaRPr>
          </a:p>
        </p:txBody>
      </p:sp>
      <p:sp>
        <p:nvSpPr>
          <p:cNvPr id="7" name="文本框 6">
            <a:extLst>
              <a:ext uri="{FF2B5EF4-FFF2-40B4-BE49-F238E27FC236}">
                <a16:creationId xmlns:a16="http://schemas.microsoft.com/office/drawing/2014/main" id="{1B4221AC-8394-6697-0BED-D172DEBEA050}"/>
              </a:ext>
            </a:extLst>
          </p:cNvPr>
          <p:cNvSpPr txBox="1"/>
          <p:nvPr/>
        </p:nvSpPr>
        <p:spPr>
          <a:xfrm>
            <a:off x="1065530" y="2986535"/>
            <a:ext cx="10288270" cy="1236236"/>
          </a:xfrm>
          <a:prstGeom prst="rect">
            <a:avLst/>
          </a:prstGeom>
          <a:solidFill>
            <a:srgbClr val="FFFFFF"/>
          </a:solidFill>
          <a:ln w="12700">
            <a:solidFill>
              <a:schemeClr val="tx1"/>
            </a:solidFill>
          </a:ln>
        </p:spPr>
        <p:txBody>
          <a:bodyPr vert="horz" wrap="square" lIns="127000" tIns="63500" rIns="127000" bIns="63500" rtlCol="0">
            <a:spAutoFit/>
          </a:bodyPr>
          <a:lstStyle/>
          <a:p>
            <a:r>
              <a:rPr lang="en-US" altLang="zh-CN" sz="2400" dirty="0">
                <a:solidFill>
                  <a:srgbClr val="000000"/>
                </a:solidFill>
                <a:latin typeface="Consolas" panose="020B0609020204030204" pitchFamily="49" charset="0"/>
              </a:rPr>
              <a:t>int </a:t>
            </a:r>
            <a:r>
              <a:rPr lang="en-US" altLang="zh-CN" sz="2400" dirty="0" err="1">
                <a:solidFill>
                  <a:srgbClr val="000000"/>
                </a:solidFill>
                <a:latin typeface="Consolas" panose="020B0609020204030204" pitchFamily="49" charset="0"/>
              </a:rPr>
              <a:t>totalScore</a:t>
            </a:r>
            <a:r>
              <a:rPr lang="en-US" altLang="zh-CN" sz="2400" dirty="0">
                <a:solidFill>
                  <a:srgbClr val="000000"/>
                </a:solidFill>
                <a:latin typeface="Consolas" panose="020B0609020204030204" pitchFamily="49" charset="0"/>
              </a:rPr>
              <a:t> = </a:t>
            </a:r>
            <a:r>
              <a:rPr lang="en-US" altLang="zh-CN" sz="2400" dirty="0">
                <a:solidFill>
                  <a:srgbClr val="098658"/>
                </a:solidFill>
                <a:latin typeface="Consolas" panose="020B0609020204030204" pitchFamily="49" charset="0"/>
              </a:rPr>
              <a:t>250</a:t>
            </a:r>
            <a:r>
              <a:rPr lang="en-US" altLang="zh-CN" sz="2400" dirty="0">
                <a:solidFill>
                  <a:srgbClr val="000000"/>
                </a:solidFill>
                <a:latin typeface="Consolas" panose="020B0609020204030204" pitchFamily="49" charset="0"/>
              </a:rPr>
              <a:t>;
int count = </a:t>
            </a:r>
            <a:r>
              <a:rPr lang="en-US" altLang="zh-CN" sz="2400" dirty="0">
                <a:solidFill>
                  <a:srgbClr val="098658"/>
                </a:solidFill>
                <a:latin typeface="Consolas" panose="020B0609020204030204" pitchFamily="49" charset="0"/>
              </a:rPr>
              <a:t>3</a:t>
            </a:r>
            <a:r>
              <a:rPr lang="en-US" altLang="zh-CN" sz="2400" dirty="0">
                <a:solidFill>
                  <a:srgbClr val="000000"/>
                </a:solidFill>
                <a:latin typeface="Consolas" panose="020B0609020204030204" pitchFamily="49" charset="0"/>
              </a:rPr>
              <a:t>;
</a:t>
            </a:r>
            <a:r>
              <a:rPr lang="en-US" altLang="zh-CN" sz="2400" dirty="0" err="1">
                <a:solidFill>
                  <a:srgbClr val="000000"/>
                </a:solidFill>
                <a:latin typeface="Consolas" panose="020B0609020204030204" pitchFamily="49" charset="0"/>
              </a:rPr>
              <a:t>cout</a:t>
            </a:r>
            <a:r>
              <a:rPr lang="en-US" altLang="zh-CN" sz="2400" dirty="0">
                <a:solidFill>
                  <a:srgbClr val="000000"/>
                </a:solidFill>
                <a:latin typeface="Consolas" panose="020B0609020204030204" pitchFamily="49" charset="0"/>
              </a:rPr>
              <a:t> &lt;&lt; </a:t>
            </a:r>
            <a:r>
              <a:rPr lang="en-US" altLang="zh-CN" sz="2400" dirty="0">
                <a:solidFill>
                  <a:srgbClr val="A31515"/>
                </a:solidFill>
                <a:latin typeface="Consolas" panose="020B0609020204030204" pitchFamily="49" charset="0"/>
              </a:rPr>
              <a:t>"</a:t>
            </a:r>
            <a:r>
              <a:rPr lang="zh-CN" altLang="en-US" sz="2400" dirty="0">
                <a:solidFill>
                  <a:srgbClr val="A31515"/>
                </a:solidFill>
                <a:latin typeface="Consolas" panose="020B0609020204030204" pitchFamily="49" charset="0"/>
              </a:rPr>
              <a:t>平均分为：</a:t>
            </a:r>
            <a:r>
              <a:rPr lang="en-US" altLang="zh-CN" sz="2400" dirty="0">
                <a:solidFill>
                  <a:srgbClr val="A31515"/>
                </a:solidFill>
                <a:latin typeface="Consolas" panose="020B0609020204030204" pitchFamily="49" charset="0"/>
              </a:rPr>
              <a:t>"</a:t>
            </a:r>
            <a:r>
              <a:rPr lang="en-US" altLang="zh-CN" sz="2400" dirty="0">
                <a:solidFill>
                  <a:srgbClr val="000000"/>
                </a:solidFill>
                <a:latin typeface="Consolas" panose="020B0609020204030204" pitchFamily="49" charset="0"/>
              </a:rPr>
              <a:t> &lt;&lt; </a:t>
            </a:r>
            <a:r>
              <a:rPr lang="en-US" altLang="zh-CN" sz="2400" dirty="0" err="1">
                <a:solidFill>
                  <a:srgbClr val="000000"/>
                </a:solidFill>
                <a:latin typeface="Consolas" panose="020B0609020204030204" pitchFamily="49" charset="0"/>
              </a:rPr>
              <a:t>totalScore</a:t>
            </a:r>
            <a:r>
              <a:rPr lang="en-US" altLang="zh-CN" sz="2400" dirty="0">
                <a:solidFill>
                  <a:srgbClr val="000000"/>
                </a:solidFill>
                <a:latin typeface="Consolas" panose="020B0609020204030204" pitchFamily="49" charset="0"/>
              </a:rPr>
              <a:t> / count;</a:t>
            </a:r>
            <a:endParaRPr lang="zh-CN" altLang="en-US" sz="2400" dirty="0">
              <a:solidFill>
                <a:srgbClr val="000000"/>
              </a:solidFill>
              <a:latin typeface="Consolas" panose="020B0609020204030204" pitchFamily="49" charset="0"/>
            </a:endParaRPr>
          </a:p>
        </p:txBody>
      </p:sp>
      <p:sp>
        <p:nvSpPr>
          <p:cNvPr id="9" name="文本框 8">
            <a:extLst>
              <a:ext uri="{FF2B5EF4-FFF2-40B4-BE49-F238E27FC236}">
                <a16:creationId xmlns:a16="http://schemas.microsoft.com/office/drawing/2014/main" id="{E724F185-DB7D-F9C4-10D5-FCF094E18C99}"/>
              </a:ext>
            </a:extLst>
          </p:cNvPr>
          <p:cNvSpPr txBox="1"/>
          <p:nvPr/>
        </p:nvSpPr>
        <p:spPr>
          <a:xfrm>
            <a:off x="1065530" y="5334000"/>
            <a:ext cx="10288270" cy="961289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2000" b="1" dirty="0">
                <a:effectLst/>
                <a:ea typeface="微软雅黑" panose="020B0503020204020204" pitchFamily="34" charset="-122"/>
              </a:rPr>
              <a:t>逻辑问题：</a:t>
            </a:r>
            <a:r>
              <a:rPr lang="zh-CN" altLang="en-US" sz="2000" dirty="0">
                <a:effectLst/>
                <a:ea typeface="微软雅黑" panose="020B0503020204020204" pitchFamily="34" charset="-122"/>
              </a:rPr>
              <a:t> 根据 </a:t>
            </a:r>
            <a:r>
              <a:rPr lang="en-US" altLang="zh-CN" sz="2000" dirty="0">
                <a:effectLst/>
                <a:ea typeface="微软雅黑" panose="020B0503020204020204" pitchFamily="34" charset="-122"/>
              </a:rPr>
              <a:t>C++ </a:t>
            </a:r>
            <a:r>
              <a:rPr lang="zh-CN" altLang="en-US" sz="2000" dirty="0">
                <a:effectLst/>
                <a:ea typeface="微软雅黑" panose="020B0503020204020204" pitchFamily="34" charset="-122"/>
              </a:rPr>
              <a:t>规则：</a:t>
            </a:r>
            <a:r>
              <a:rPr lang="en-US" altLang="zh-CN" sz="2000" dirty="0">
                <a:solidFill>
                  <a:srgbClr val="C00000"/>
                </a:solidFill>
                <a:effectLst/>
                <a:ea typeface="微软雅黑" panose="020B0503020204020204" pitchFamily="34" charset="-122"/>
              </a:rPr>
              <a:t>int</a:t>
            </a:r>
            <a:r>
              <a:rPr lang="zh-CN" altLang="en-US" sz="2000" dirty="0">
                <a:effectLst/>
                <a:ea typeface="微软雅黑" panose="020B0503020204020204" pitchFamily="34" charset="-122"/>
              </a:rPr>
              <a:t> 除以 </a:t>
            </a:r>
            <a:r>
              <a:rPr lang="en-US" altLang="zh-CN" sz="2000" dirty="0">
                <a:solidFill>
                  <a:srgbClr val="C00000"/>
                </a:solidFill>
                <a:effectLst/>
                <a:ea typeface="微软雅黑" panose="020B0503020204020204" pitchFamily="34" charset="-122"/>
              </a:rPr>
              <a:t>int</a:t>
            </a:r>
            <a:r>
              <a:rPr lang="zh-CN" altLang="en-US" sz="2000" dirty="0">
                <a:effectLst/>
                <a:ea typeface="微软雅黑" panose="020B0503020204020204" pitchFamily="34" charset="-122"/>
              </a:rPr>
              <a:t>，结果为 </a:t>
            </a:r>
            <a:r>
              <a:rPr lang="en-US" altLang="zh-CN" sz="2000" dirty="0">
                <a:solidFill>
                  <a:srgbClr val="C00000"/>
                </a:solidFill>
                <a:effectLst/>
                <a:ea typeface="微软雅黑" panose="020B0503020204020204" pitchFamily="34" charset="-122"/>
              </a:rPr>
              <a:t>int</a:t>
            </a:r>
            <a:r>
              <a:rPr lang="zh-CN" altLang="en-US" sz="2000" dirty="0">
                <a:effectLst/>
                <a:ea typeface="微软雅黑" panose="020B0503020204020204" pitchFamily="34" charset="-122"/>
              </a:rPr>
              <a:t>。为了得到带小数的精确结果，我们必须让算式中出现浮点数以做浮点数除法。</a:t>
            </a:r>
          </a:p>
        </p:txBody>
      </p:sp>
    </p:spTree>
    <p:extLst>
      <p:ext uri="{BB962C8B-B14F-4D97-AF65-F5344CB8AC3E}">
        <p14:creationId xmlns:p14="http://schemas.microsoft.com/office/powerpoint/2010/main" val="253072444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7" grpId="0" animBg="1"/>
      <p:bldP spid="9" grpId="0" animBg="1"/>
    </p:bldLst>
  </p:timing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object 3">
            <a:extLst>
              <a:ext uri="{FF2B5EF4-FFF2-40B4-BE49-F238E27FC236}">
                <a16:creationId xmlns:a16="http://schemas.microsoft.com/office/drawing/2014/main" id="{9079EF21-306E-660E-A9A1-51D54E107A61}"/>
              </a:ext>
            </a:extLst>
          </p:cNvPr>
          <p:cNvSpPr txBox="1"/>
          <p:nvPr/>
        </p:nvSpPr>
        <p:spPr>
          <a:xfrm>
            <a:off x="1981200" y="762000"/>
            <a:ext cx="2259330" cy="350737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lang="zh-CN" altLang="en-US" sz="2200" b="1" spc="-5" dirty="0">
                <a:solidFill>
                  <a:srgbClr val="FFFFFF"/>
                </a:solidFill>
                <a:latin typeface="+mj-ea"/>
                <a:cs typeface="微软雅黑"/>
              </a:rPr>
              <a:t>实战演练</a:t>
            </a:r>
          </a:p>
        </p:txBody>
      </p:sp>
      <p:sp>
        <p:nvSpPr>
          <p:cNvPr id="2" name="文本框 1">
            <a:extLst>
              <a:ext uri="{FF2B5EF4-FFF2-40B4-BE49-F238E27FC236}">
                <a16:creationId xmlns:a16="http://schemas.microsoft.com/office/drawing/2014/main" id="{71064DFA-5D75-DA41-28D3-3229E5274737}"/>
              </a:ext>
            </a:extLst>
          </p:cNvPr>
          <p:cNvSpPr txBox="1"/>
          <p:nvPr/>
        </p:nvSpPr>
        <p:spPr>
          <a:xfrm>
            <a:off x="685800" y="3733800"/>
            <a:ext cx="10896600" cy="1924566"/>
          </a:xfrm>
          <a:prstGeom prst="rect">
            <a:avLst/>
          </a:prstGeom>
          <a:solidFill>
            <a:srgbClr val="FFFFFF"/>
          </a:solidFill>
          <a:ln w="12700">
            <a:solidFill>
              <a:schemeClr val="tx1"/>
            </a:solidFill>
          </a:ln>
        </p:spPr>
        <p:txBody>
          <a:bodyPr vert="horz" wrap="square" lIns="127000" tIns="63500" rIns="127000" bIns="63500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zh-CN" sz="2000" dirty="0">
                <a:solidFill>
                  <a:srgbClr val="000000"/>
                </a:solidFill>
                <a:latin typeface="Consolas" panose="020B0609020204030204" pitchFamily="49" charset="0"/>
              </a:rPr>
              <a:t>int </a:t>
            </a:r>
            <a:r>
              <a:rPr lang="en-US" altLang="zh-CN" sz="2000" dirty="0" err="1">
                <a:solidFill>
                  <a:srgbClr val="000000"/>
                </a:solidFill>
                <a:latin typeface="Consolas" panose="020B0609020204030204" pitchFamily="49" charset="0"/>
              </a:rPr>
              <a:t>totalScore</a:t>
            </a:r>
            <a:r>
              <a:rPr lang="en-US" altLang="zh-CN" sz="2000" dirty="0">
                <a:solidFill>
                  <a:srgbClr val="000000"/>
                </a:solidFill>
                <a:latin typeface="Consolas" panose="020B0609020204030204" pitchFamily="49" charset="0"/>
              </a:rPr>
              <a:t> = </a:t>
            </a:r>
            <a:r>
              <a:rPr lang="en-US" altLang="zh-CN" sz="2000" dirty="0">
                <a:solidFill>
                  <a:srgbClr val="098658"/>
                </a:solidFill>
                <a:latin typeface="Consolas" panose="020B0609020204030204" pitchFamily="49" charset="0"/>
              </a:rPr>
              <a:t>250</a:t>
            </a:r>
            <a:r>
              <a:rPr lang="en-US" altLang="zh-CN" sz="2000" dirty="0">
                <a:solidFill>
                  <a:srgbClr val="000000"/>
                </a:solidFill>
                <a:latin typeface="Consolas" panose="020B0609020204030204" pitchFamily="49" charset="0"/>
              </a:rPr>
              <a:t>;</a:t>
            </a:r>
          </a:p>
          <a:p>
            <a:pPr>
              <a:lnSpc>
                <a:spcPct val="150000"/>
              </a:lnSpc>
            </a:pPr>
            <a:r>
              <a:rPr lang="en-US" altLang="zh-CN" sz="2000" dirty="0">
                <a:solidFill>
                  <a:srgbClr val="000000"/>
                </a:solidFill>
                <a:latin typeface="Consolas" panose="020B0609020204030204" pitchFamily="49" charset="0"/>
              </a:rPr>
              <a:t>int count = </a:t>
            </a:r>
            <a:r>
              <a:rPr lang="en-US" altLang="zh-CN" sz="2000" dirty="0">
                <a:solidFill>
                  <a:srgbClr val="098658"/>
                </a:solidFill>
                <a:latin typeface="Consolas" panose="020B0609020204030204" pitchFamily="49" charset="0"/>
              </a:rPr>
              <a:t>3</a:t>
            </a:r>
            <a:r>
              <a:rPr lang="en-US" altLang="zh-CN" sz="2000" dirty="0">
                <a:solidFill>
                  <a:srgbClr val="000000"/>
                </a:solidFill>
                <a:latin typeface="Consolas" panose="020B0609020204030204" pitchFamily="49" charset="0"/>
              </a:rPr>
              <a:t>;</a:t>
            </a:r>
          </a:p>
          <a:p>
            <a:pPr>
              <a:lnSpc>
                <a:spcPct val="150000"/>
              </a:lnSpc>
            </a:pPr>
            <a:r>
              <a:rPr lang="en-US" altLang="zh-CN" sz="2000" dirty="0">
                <a:solidFill>
                  <a:srgbClr val="008000"/>
                </a:solidFill>
                <a:latin typeface="Consolas" panose="020B0609020204030204" pitchFamily="49" charset="0"/>
              </a:rPr>
              <a:t>// </a:t>
            </a:r>
            <a:r>
              <a:rPr lang="zh-CN" altLang="en-US" sz="2000" dirty="0">
                <a:solidFill>
                  <a:srgbClr val="008000"/>
                </a:solidFill>
                <a:latin typeface="Consolas" panose="020B0609020204030204" pitchFamily="49" charset="0"/>
              </a:rPr>
              <a:t>将 </a:t>
            </a:r>
            <a:r>
              <a:rPr lang="en-US" altLang="zh-CN" sz="2000" dirty="0" err="1">
                <a:solidFill>
                  <a:srgbClr val="008000"/>
                </a:solidFill>
                <a:latin typeface="Consolas" panose="020B0609020204030204" pitchFamily="49" charset="0"/>
              </a:rPr>
              <a:t>totalScore</a:t>
            </a:r>
            <a:r>
              <a:rPr lang="en-US" altLang="zh-CN" sz="2000" dirty="0">
                <a:solidFill>
                  <a:srgbClr val="008000"/>
                </a:solidFill>
                <a:latin typeface="Consolas" panose="020B0609020204030204" pitchFamily="49" charset="0"/>
              </a:rPr>
              <a:t> </a:t>
            </a:r>
            <a:r>
              <a:rPr lang="zh-CN" altLang="en-US" sz="2000" dirty="0">
                <a:solidFill>
                  <a:srgbClr val="008000"/>
                </a:solidFill>
                <a:latin typeface="Consolas" panose="020B0609020204030204" pitchFamily="49" charset="0"/>
              </a:rPr>
              <a:t>临时看作 </a:t>
            </a:r>
            <a:r>
              <a:rPr lang="en-US" altLang="zh-CN" sz="2000" dirty="0">
                <a:solidFill>
                  <a:srgbClr val="008000"/>
                </a:solidFill>
                <a:latin typeface="Consolas" panose="020B0609020204030204" pitchFamily="49" charset="0"/>
              </a:rPr>
              <a:t>double </a:t>
            </a:r>
            <a:r>
              <a:rPr lang="zh-CN" altLang="en-US" sz="2000" dirty="0">
                <a:solidFill>
                  <a:srgbClr val="008000"/>
                </a:solidFill>
                <a:latin typeface="Consolas" panose="020B0609020204030204" pitchFamily="49" charset="0"/>
              </a:rPr>
              <a:t>再参与除法</a:t>
            </a:r>
          </a:p>
          <a:p>
            <a:pPr>
              <a:lnSpc>
                <a:spcPct val="150000"/>
              </a:lnSpc>
            </a:pPr>
            <a:r>
              <a:rPr lang="en-US" altLang="zh-CN" sz="2000" dirty="0" err="1">
                <a:solidFill>
                  <a:srgbClr val="000000"/>
                </a:solidFill>
                <a:latin typeface="Consolas" panose="020B0609020204030204" pitchFamily="49" charset="0"/>
              </a:rPr>
              <a:t>cout</a:t>
            </a:r>
            <a:r>
              <a:rPr lang="en-US" altLang="zh-CN" sz="2000" dirty="0">
                <a:solidFill>
                  <a:srgbClr val="000000"/>
                </a:solidFill>
                <a:latin typeface="Consolas" panose="020B0609020204030204" pitchFamily="49" charset="0"/>
              </a:rPr>
              <a:t> &lt;&lt; </a:t>
            </a:r>
            <a:r>
              <a:rPr lang="en-US" altLang="zh-CN" sz="2000" dirty="0">
                <a:solidFill>
                  <a:srgbClr val="A31515"/>
                </a:solidFill>
                <a:latin typeface="Consolas" panose="020B0609020204030204" pitchFamily="49" charset="0"/>
              </a:rPr>
              <a:t>"</a:t>
            </a:r>
            <a:r>
              <a:rPr lang="zh-CN" altLang="en-US" sz="2000" dirty="0">
                <a:solidFill>
                  <a:srgbClr val="A31515"/>
                </a:solidFill>
                <a:latin typeface="Consolas" panose="020B0609020204030204" pitchFamily="49" charset="0"/>
              </a:rPr>
              <a:t>精确平均分为：</a:t>
            </a:r>
            <a:r>
              <a:rPr lang="en-US" altLang="zh-CN" sz="2000" dirty="0">
                <a:solidFill>
                  <a:srgbClr val="A31515"/>
                </a:solidFill>
                <a:latin typeface="Consolas" panose="020B0609020204030204" pitchFamily="49" charset="0"/>
              </a:rPr>
              <a:t>"</a:t>
            </a:r>
            <a:r>
              <a:rPr lang="en-US" altLang="zh-CN" sz="2000" dirty="0">
                <a:solidFill>
                  <a:srgbClr val="000000"/>
                </a:solidFill>
                <a:latin typeface="Consolas" panose="020B0609020204030204" pitchFamily="49" charset="0"/>
              </a:rPr>
              <a:t> &lt;&lt; (double)</a:t>
            </a:r>
            <a:r>
              <a:rPr lang="en-US" altLang="zh-CN" sz="2000" dirty="0" err="1">
                <a:solidFill>
                  <a:srgbClr val="000000"/>
                </a:solidFill>
                <a:latin typeface="Consolas" panose="020B0609020204030204" pitchFamily="49" charset="0"/>
              </a:rPr>
              <a:t>totalScore</a:t>
            </a:r>
            <a:r>
              <a:rPr lang="en-US" altLang="zh-CN" sz="2000" dirty="0">
                <a:solidFill>
                  <a:srgbClr val="000000"/>
                </a:solidFill>
                <a:latin typeface="Consolas" panose="020B0609020204030204" pitchFamily="49" charset="0"/>
              </a:rPr>
              <a:t> / count &lt;&lt; </a:t>
            </a:r>
            <a:r>
              <a:rPr lang="en-US" altLang="zh-CN" sz="2000" dirty="0" err="1">
                <a:solidFill>
                  <a:srgbClr val="000000"/>
                </a:solidFill>
                <a:latin typeface="Consolas" panose="020B0609020204030204" pitchFamily="49" charset="0"/>
              </a:rPr>
              <a:t>endl</a:t>
            </a:r>
            <a:r>
              <a:rPr lang="en-US" altLang="zh-CN" sz="2000" dirty="0">
                <a:solidFill>
                  <a:srgbClr val="000000"/>
                </a:solidFill>
                <a:latin typeface="Consolas" panose="020B0609020204030204" pitchFamily="49" charset="0"/>
              </a:rPr>
              <a:t>;</a:t>
            </a:r>
            <a:endParaRPr lang="zh-CN" altLang="en-US" sz="2000" dirty="0">
              <a:solidFill>
                <a:srgbClr val="000000"/>
              </a:solidFill>
              <a:latin typeface="Consolas" panose="020B0609020204030204" pitchFamily="49" charset="0"/>
            </a:endParaRPr>
          </a:p>
        </p:txBody>
      </p:sp>
      <p:sp>
        <p:nvSpPr>
          <p:cNvPr id="5" name="文本框 4">
            <a:extLst>
              <a:ext uri="{FF2B5EF4-FFF2-40B4-BE49-F238E27FC236}">
                <a16:creationId xmlns:a16="http://schemas.microsoft.com/office/drawing/2014/main" id="{DA52C921-81F3-D788-E929-71183DFDF963}"/>
              </a:ext>
            </a:extLst>
          </p:cNvPr>
          <p:cNvSpPr txBox="1"/>
          <p:nvPr/>
        </p:nvSpPr>
        <p:spPr>
          <a:xfrm>
            <a:off x="685800" y="1752600"/>
            <a:ext cx="10820400" cy="1139927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2400" dirty="0">
                <a:effectLst/>
                <a:ea typeface="+mj-ea"/>
              </a:rPr>
              <a:t>除了更改变量类型为</a:t>
            </a:r>
            <a:r>
              <a:rPr lang="en-US" altLang="zh-CN" sz="2400" dirty="0">
                <a:effectLst/>
                <a:ea typeface="+mj-ea"/>
              </a:rPr>
              <a:t>double</a:t>
            </a:r>
            <a:r>
              <a:rPr lang="zh-CN" altLang="en-US" sz="2400" dirty="0">
                <a:effectLst/>
                <a:ea typeface="+mj-ea"/>
              </a:rPr>
              <a:t>以外</a:t>
            </a:r>
            <a:endParaRPr lang="en-US" altLang="zh-CN" sz="2400" dirty="0">
              <a:effectLst/>
              <a:ea typeface="+mj-ea"/>
            </a:endParaRPr>
          </a:p>
          <a:p>
            <a:pPr>
              <a:lnSpc>
                <a:spcPct val="150000"/>
              </a:lnSpc>
            </a:pPr>
            <a:r>
              <a:rPr lang="zh-CN" altLang="en-US" sz="2400" dirty="0">
                <a:effectLst/>
                <a:ea typeface="+mj-ea"/>
              </a:rPr>
              <a:t>也可</a:t>
            </a:r>
            <a:r>
              <a:rPr lang="zh-CN" altLang="en-US" sz="2400" b="1" dirty="0">
                <a:solidFill>
                  <a:srgbClr val="C00000"/>
                </a:solidFill>
                <a:effectLst/>
                <a:ea typeface="+mj-ea"/>
              </a:rPr>
              <a:t>使用强制类型转换</a:t>
            </a:r>
            <a:r>
              <a:rPr lang="zh-CN" altLang="en-US" sz="2400" dirty="0">
                <a:effectLst/>
                <a:ea typeface="+mj-ea"/>
              </a:rPr>
              <a:t>，临时给 </a:t>
            </a:r>
            <a:r>
              <a:rPr lang="en-US" altLang="zh-CN" sz="2400" dirty="0" err="1">
                <a:solidFill>
                  <a:srgbClr val="C00000"/>
                </a:solidFill>
                <a:effectLst/>
                <a:ea typeface="+mj-ea"/>
              </a:rPr>
              <a:t>totalScore</a:t>
            </a:r>
            <a:r>
              <a:rPr lang="zh-CN" altLang="en-US" sz="2400" dirty="0">
                <a:effectLst/>
                <a:ea typeface="+mj-ea"/>
              </a:rPr>
              <a:t> 转为 </a:t>
            </a:r>
            <a:r>
              <a:rPr lang="en-US" altLang="zh-CN" sz="2400" dirty="0">
                <a:solidFill>
                  <a:srgbClr val="C00000"/>
                </a:solidFill>
                <a:effectLst/>
                <a:ea typeface="+mj-ea"/>
              </a:rPr>
              <a:t>double </a:t>
            </a:r>
            <a:r>
              <a:rPr lang="zh-CN" altLang="en-US" sz="2400" b="1" dirty="0">
                <a:solidFill>
                  <a:srgbClr val="C00000"/>
                </a:solidFill>
                <a:effectLst/>
                <a:ea typeface="+mj-ea"/>
              </a:rPr>
              <a:t>实现浮点数除法</a:t>
            </a:r>
          </a:p>
        </p:txBody>
      </p:sp>
    </p:spTree>
    <p:extLst>
      <p:ext uri="{BB962C8B-B14F-4D97-AF65-F5344CB8AC3E}">
        <p14:creationId xmlns:p14="http://schemas.microsoft.com/office/powerpoint/2010/main" val="424846039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object 3">
            <a:extLst>
              <a:ext uri="{FF2B5EF4-FFF2-40B4-BE49-F238E27FC236}">
                <a16:creationId xmlns:a16="http://schemas.microsoft.com/office/drawing/2014/main" id="{9079EF21-306E-660E-A9A1-51D54E107A61}"/>
              </a:ext>
            </a:extLst>
          </p:cNvPr>
          <p:cNvSpPr txBox="1"/>
          <p:nvPr/>
        </p:nvSpPr>
        <p:spPr>
          <a:xfrm>
            <a:off x="1981200" y="762000"/>
            <a:ext cx="2259330" cy="350737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lang="zh-CN" altLang="en-US" sz="2200" b="1" spc="-5" dirty="0">
                <a:solidFill>
                  <a:srgbClr val="FFFFFF"/>
                </a:solidFill>
                <a:latin typeface="+mj-ea"/>
                <a:cs typeface="微软雅黑"/>
              </a:rPr>
              <a:t>实战演练</a:t>
            </a:r>
          </a:p>
        </p:txBody>
      </p:sp>
      <p:sp>
        <p:nvSpPr>
          <p:cNvPr id="6" name="文本框 5">
            <a:extLst>
              <a:ext uri="{FF2B5EF4-FFF2-40B4-BE49-F238E27FC236}">
                <a16:creationId xmlns:a16="http://schemas.microsoft.com/office/drawing/2014/main" id="{62749918-890B-C272-D244-64E5A2C97E7E}"/>
              </a:ext>
            </a:extLst>
          </p:cNvPr>
          <p:cNvSpPr txBox="1"/>
          <p:nvPr/>
        </p:nvSpPr>
        <p:spPr>
          <a:xfrm>
            <a:off x="1065530" y="1563148"/>
            <a:ext cx="10288270" cy="1139736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2400" b="1" dirty="0">
                <a:effectLst/>
                <a:ea typeface="微软雅黑" panose="020B0503020204020204" pitchFamily="34" charset="-122"/>
              </a:rPr>
              <a:t>题目描述：你有 </a:t>
            </a:r>
            <a:r>
              <a:rPr lang="en-US" altLang="zh-CN" sz="2400" b="1" dirty="0">
                <a:effectLst/>
                <a:ea typeface="微软雅黑" panose="020B0503020204020204" pitchFamily="34" charset="-122"/>
              </a:rPr>
              <a:t>100 </a:t>
            </a:r>
            <a:r>
              <a:rPr lang="zh-CN" altLang="en-US" sz="2400" b="1" dirty="0">
                <a:effectLst/>
                <a:ea typeface="微软雅黑" panose="020B0503020204020204" pitchFamily="34" charset="-122"/>
              </a:rPr>
              <a:t>元，想买单价为 </a:t>
            </a:r>
            <a:r>
              <a:rPr lang="en-US" altLang="zh-CN" sz="2400" b="1" dirty="0">
                <a:effectLst/>
                <a:ea typeface="微软雅黑" panose="020B0503020204020204" pitchFamily="34" charset="-122"/>
              </a:rPr>
              <a:t>29.9 </a:t>
            </a:r>
            <a:r>
              <a:rPr lang="zh-CN" altLang="en-US" sz="2400" b="1" dirty="0">
                <a:effectLst/>
                <a:ea typeface="微软雅黑" panose="020B0503020204020204" pitchFamily="34" charset="-122"/>
              </a:rPr>
              <a:t>元的商品，请问最多能买几个？</a:t>
            </a:r>
            <a:r>
              <a:rPr lang="zh-CN" altLang="en-US" sz="2400" dirty="0">
                <a:ea typeface="微软雅黑" panose="020B0503020204020204" pitchFamily="34" charset="-122"/>
              </a:rPr>
              <a:t>注：</a:t>
            </a:r>
            <a:r>
              <a:rPr lang="zh-CN" altLang="en-US" sz="2400" dirty="0">
                <a:effectLst/>
                <a:ea typeface="微软雅黑" panose="020B0503020204020204" pitchFamily="34" charset="-122"/>
              </a:rPr>
              <a:t>商品不卖半个</a:t>
            </a:r>
            <a:endParaRPr lang="en-US" altLang="zh-CN" sz="2400" dirty="0">
              <a:effectLst/>
              <a:ea typeface="微软雅黑" panose="020B0503020204020204" pitchFamily="34" charset="-122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5" name="文本框 4">
                <a:extLst>
                  <a:ext uri="{FF2B5EF4-FFF2-40B4-BE49-F238E27FC236}">
                    <a16:creationId xmlns:a16="http://schemas.microsoft.com/office/drawing/2014/main" id="{5189A65A-A7C6-8628-A955-FB3B9551AA90}"/>
                  </a:ext>
                </a:extLst>
              </p:cNvPr>
              <p:cNvSpPr txBox="1"/>
              <p:nvPr/>
            </p:nvSpPr>
            <p:spPr>
              <a:xfrm>
                <a:off x="1065530" y="2957507"/>
                <a:ext cx="10288270" cy="1139736"/>
              </a:xfrm>
              <a:prstGeom prst="rect">
                <a:avLst/>
              </a:prstGeom>
              <a:solidFill>
                <a:schemeClr val="accent4">
                  <a:lumMod val="20000"/>
                  <a:lumOff val="80000"/>
                </a:schemeClr>
              </a:solidFill>
            </p:spPr>
            <p:txBody>
              <a:bodyPr wrap="square">
                <a:spAutoFit/>
              </a:bodyPr>
              <a:lstStyle/>
              <a:p>
                <a:pPr>
                  <a:lnSpc>
                    <a:spcPct val="150000"/>
                  </a:lnSpc>
                </a:pPr>
                <a:r>
                  <a:rPr lang="zh-CN" altLang="en-US" sz="2400" b="1" dirty="0">
                    <a:effectLst/>
                    <a:ea typeface="微软雅黑" panose="020B0503020204020204" pitchFamily="34" charset="-122"/>
                  </a:rPr>
                  <a:t>分析：</a:t>
                </a:r>
                <a:r>
                  <a:rPr lang="zh-CN" altLang="en-US" sz="2400" dirty="0">
                    <a:effectLst/>
                    <a:ea typeface="微软雅黑" panose="020B0503020204020204" pitchFamily="34" charset="-122"/>
                  </a:rPr>
                  <a:t> </a:t>
                </a:r>
                <a14:m>
                  <m:oMath xmlns:m="http://schemas.openxmlformats.org/officeDocument/2006/math">
                    <m:r>
                      <a:rPr lang="en-US" altLang="zh-CN" sz="2400" i="1" smtClean="0">
                        <a:effectLst/>
                        <a:latin typeface="Cambria Math" panose="02040503050406030204" pitchFamily="18" charset="0"/>
                        <a:ea typeface="微软雅黑" panose="020B0503020204020204" pitchFamily="34" charset="-122"/>
                      </a:rPr>
                      <m:t>100 ÷29.9 = 3.3444…</m:t>
                    </m:r>
                  </m:oMath>
                </a14:m>
                <a:endParaRPr lang="en-US" altLang="zh-CN" sz="2400" dirty="0">
                  <a:effectLst/>
                  <a:ea typeface="微软雅黑" panose="020B0503020204020204" pitchFamily="34" charset="-122"/>
                </a:endParaRPr>
              </a:p>
              <a:p>
                <a:pPr>
                  <a:lnSpc>
                    <a:spcPct val="150000"/>
                  </a:lnSpc>
                </a:pPr>
                <a:r>
                  <a:rPr lang="zh-CN" altLang="en-US" sz="2400" dirty="0">
                    <a:effectLst/>
                    <a:ea typeface="微软雅黑" panose="020B0503020204020204" pitchFamily="34" charset="-122"/>
                  </a:rPr>
                  <a:t>但是在现实中，我们只能买 </a:t>
                </a:r>
                <a:r>
                  <a:rPr lang="en-US" altLang="zh-CN" sz="2400" dirty="0">
                    <a:effectLst/>
                    <a:ea typeface="微软雅黑" panose="020B0503020204020204" pitchFamily="34" charset="-122"/>
                  </a:rPr>
                  <a:t>3 </a:t>
                </a:r>
                <a:r>
                  <a:rPr lang="zh-CN" altLang="en-US" sz="2400" dirty="0">
                    <a:effectLst/>
                    <a:ea typeface="微软雅黑" panose="020B0503020204020204" pitchFamily="34" charset="-122"/>
                  </a:rPr>
                  <a:t>个。因此我们需要将浮点数转换为整数。</a:t>
                </a:r>
              </a:p>
            </p:txBody>
          </p:sp>
        </mc:Choice>
        <mc:Fallback xmlns="">
          <p:sp>
            <p:nvSpPr>
              <p:cNvPr id="5" name="文本框 4">
                <a:extLst>
                  <a:ext uri="{FF2B5EF4-FFF2-40B4-BE49-F238E27FC236}">
                    <a16:creationId xmlns:a16="http://schemas.microsoft.com/office/drawing/2014/main" id="{5189A65A-A7C6-8628-A955-FB3B9551AA90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65530" y="2957507"/>
                <a:ext cx="10288270" cy="1139736"/>
              </a:xfrm>
              <a:prstGeom prst="rect">
                <a:avLst/>
              </a:prstGeom>
              <a:blipFill>
                <a:blip r:embed="rId2"/>
                <a:stretch>
                  <a:fillRect l="-948" b="-11765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0" name="文本框 9">
            <a:extLst>
              <a:ext uri="{FF2B5EF4-FFF2-40B4-BE49-F238E27FC236}">
                <a16:creationId xmlns:a16="http://schemas.microsoft.com/office/drawing/2014/main" id="{C279C50C-594C-6774-D687-0E9E47E501CD}"/>
              </a:ext>
            </a:extLst>
          </p:cNvPr>
          <p:cNvSpPr txBox="1"/>
          <p:nvPr/>
        </p:nvSpPr>
        <p:spPr>
          <a:xfrm>
            <a:off x="1065530" y="4343400"/>
            <a:ext cx="5981700" cy="1974900"/>
          </a:xfrm>
          <a:prstGeom prst="rect">
            <a:avLst/>
          </a:prstGeom>
          <a:solidFill>
            <a:srgbClr val="FFFFFF"/>
          </a:solidFill>
          <a:ln w="12700">
            <a:solidFill>
              <a:schemeClr val="tx1"/>
            </a:solidFill>
          </a:ln>
        </p:spPr>
        <p:txBody>
          <a:bodyPr vert="horz" wrap="square" lIns="127000" tIns="63500" rIns="127000" bIns="63500" rtlCol="0">
            <a:spAutoFit/>
          </a:bodyPr>
          <a:lstStyle/>
          <a:p>
            <a:r>
              <a:rPr lang="en-US" altLang="zh-CN" sz="2000" dirty="0">
                <a:solidFill>
                  <a:srgbClr val="000000"/>
                </a:solidFill>
                <a:latin typeface="Consolas" panose="020B0609020204030204" pitchFamily="49" charset="0"/>
              </a:rPr>
              <a:t>double money = </a:t>
            </a:r>
            <a:r>
              <a:rPr lang="en-US" altLang="zh-CN" sz="2000" dirty="0">
                <a:solidFill>
                  <a:srgbClr val="098658"/>
                </a:solidFill>
                <a:latin typeface="Consolas" panose="020B0609020204030204" pitchFamily="49" charset="0"/>
              </a:rPr>
              <a:t>100.0</a:t>
            </a:r>
            <a:r>
              <a:rPr lang="en-US" altLang="zh-CN" sz="2000" dirty="0">
                <a:solidFill>
                  <a:srgbClr val="000000"/>
                </a:solidFill>
                <a:latin typeface="Consolas" panose="020B0609020204030204" pitchFamily="49" charset="0"/>
              </a:rPr>
              <a:t>;</a:t>
            </a:r>
          </a:p>
          <a:p>
            <a:r>
              <a:rPr lang="en-US" altLang="zh-CN" sz="2000" dirty="0">
                <a:solidFill>
                  <a:srgbClr val="000000"/>
                </a:solidFill>
                <a:latin typeface="Consolas" panose="020B0609020204030204" pitchFamily="49" charset="0"/>
              </a:rPr>
              <a:t>double price = </a:t>
            </a:r>
            <a:r>
              <a:rPr lang="en-US" altLang="zh-CN" sz="2000" dirty="0">
                <a:solidFill>
                  <a:srgbClr val="098658"/>
                </a:solidFill>
                <a:latin typeface="Consolas" panose="020B0609020204030204" pitchFamily="49" charset="0"/>
              </a:rPr>
              <a:t>29.9</a:t>
            </a:r>
            <a:r>
              <a:rPr lang="en-US" altLang="zh-CN" sz="2000" dirty="0">
                <a:solidFill>
                  <a:srgbClr val="000000"/>
                </a:solidFill>
                <a:latin typeface="Consolas" panose="020B0609020204030204" pitchFamily="49" charset="0"/>
              </a:rPr>
              <a:t>;</a:t>
            </a:r>
          </a:p>
          <a:p>
            <a:endParaRPr lang="en-US" altLang="zh-CN" sz="2000" dirty="0">
              <a:solidFill>
                <a:srgbClr val="000000"/>
              </a:solidFill>
              <a:latin typeface="Consolas" panose="020B0609020204030204" pitchFamily="49" charset="0"/>
            </a:endParaRPr>
          </a:p>
          <a:p>
            <a:r>
              <a:rPr lang="en-US" altLang="zh-CN" sz="2000" dirty="0">
                <a:solidFill>
                  <a:srgbClr val="008000"/>
                </a:solidFill>
                <a:latin typeface="Consolas" panose="020B0609020204030204" pitchFamily="49" charset="0"/>
              </a:rPr>
              <a:t>// </a:t>
            </a:r>
            <a:r>
              <a:rPr lang="zh-CN" altLang="en-US" sz="2000" dirty="0">
                <a:solidFill>
                  <a:srgbClr val="008000"/>
                </a:solidFill>
                <a:latin typeface="Consolas" panose="020B0609020204030204" pitchFamily="49" charset="0"/>
              </a:rPr>
              <a:t>将浮点数结果转换为 </a:t>
            </a:r>
            <a:r>
              <a:rPr lang="en-US" altLang="zh-CN" sz="2000" dirty="0">
                <a:solidFill>
                  <a:srgbClr val="008000"/>
                </a:solidFill>
                <a:latin typeface="Consolas" panose="020B0609020204030204" pitchFamily="49" charset="0"/>
              </a:rPr>
              <a:t>int</a:t>
            </a:r>
            <a:r>
              <a:rPr lang="zh-CN" altLang="en-US" sz="2000" dirty="0">
                <a:solidFill>
                  <a:srgbClr val="008000"/>
                </a:solidFill>
                <a:latin typeface="Consolas" panose="020B0609020204030204" pitchFamily="49" charset="0"/>
              </a:rPr>
              <a:t>，抹除小数</a:t>
            </a:r>
          </a:p>
          <a:p>
            <a:r>
              <a:rPr lang="en-US" altLang="zh-CN" sz="2000" dirty="0">
                <a:solidFill>
                  <a:srgbClr val="000000"/>
                </a:solidFill>
                <a:latin typeface="Consolas" panose="020B0609020204030204" pitchFamily="49" charset="0"/>
              </a:rPr>
              <a:t>int amount = (int)(money / price); </a:t>
            </a:r>
          </a:p>
          <a:p>
            <a:r>
              <a:rPr lang="en-US" altLang="zh-CN" sz="2000" dirty="0" err="1">
                <a:solidFill>
                  <a:srgbClr val="000000"/>
                </a:solidFill>
                <a:latin typeface="Consolas" panose="020B0609020204030204" pitchFamily="49" charset="0"/>
              </a:rPr>
              <a:t>cout</a:t>
            </a:r>
            <a:r>
              <a:rPr lang="en-US" altLang="zh-CN" sz="2000" dirty="0">
                <a:solidFill>
                  <a:srgbClr val="000000"/>
                </a:solidFill>
                <a:latin typeface="Consolas" panose="020B0609020204030204" pitchFamily="49" charset="0"/>
              </a:rPr>
              <a:t> &lt;&lt; </a:t>
            </a:r>
            <a:r>
              <a:rPr lang="en-US" altLang="zh-CN" sz="2000" dirty="0">
                <a:solidFill>
                  <a:srgbClr val="A31515"/>
                </a:solidFill>
                <a:latin typeface="Consolas" panose="020B0609020204030204" pitchFamily="49" charset="0"/>
              </a:rPr>
              <a:t>"</a:t>
            </a:r>
            <a:r>
              <a:rPr lang="zh-CN" altLang="en-US" sz="2000" dirty="0">
                <a:solidFill>
                  <a:srgbClr val="A31515"/>
                </a:solidFill>
                <a:latin typeface="Consolas" panose="020B0609020204030204" pitchFamily="49" charset="0"/>
              </a:rPr>
              <a:t>最多能买：</a:t>
            </a:r>
            <a:r>
              <a:rPr lang="en-US" altLang="zh-CN" sz="2000" dirty="0">
                <a:solidFill>
                  <a:srgbClr val="A31515"/>
                </a:solidFill>
                <a:latin typeface="Consolas" panose="020B0609020204030204" pitchFamily="49" charset="0"/>
              </a:rPr>
              <a:t>"</a:t>
            </a:r>
            <a:r>
              <a:rPr lang="en-US" altLang="zh-CN" sz="2000" dirty="0">
                <a:solidFill>
                  <a:srgbClr val="000000"/>
                </a:solidFill>
                <a:latin typeface="Consolas" panose="020B0609020204030204" pitchFamily="49" charset="0"/>
              </a:rPr>
              <a:t> &lt;&lt; amount &lt;&lt; </a:t>
            </a:r>
            <a:r>
              <a:rPr lang="en-US" altLang="zh-CN" sz="2000" dirty="0">
                <a:solidFill>
                  <a:srgbClr val="A31515"/>
                </a:solidFill>
                <a:latin typeface="Consolas" panose="020B0609020204030204" pitchFamily="49" charset="0"/>
              </a:rPr>
              <a:t>" </a:t>
            </a:r>
            <a:r>
              <a:rPr lang="zh-CN" altLang="en-US" sz="2000" dirty="0">
                <a:solidFill>
                  <a:srgbClr val="A31515"/>
                </a:solidFill>
                <a:latin typeface="Consolas" panose="020B0609020204030204" pitchFamily="49" charset="0"/>
              </a:rPr>
              <a:t>个</a:t>
            </a:r>
            <a:r>
              <a:rPr lang="en-US" altLang="zh-CN" sz="2000" dirty="0">
                <a:solidFill>
                  <a:srgbClr val="A31515"/>
                </a:solidFill>
                <a:latin typeface="Consolas" panose="020B0609020204030204" pitchFamily="49" charset="0"/>
              </a:rPr>
              <a:t>"</a:t>
            </a:r>
            <a:r>
              <a:rPr lang="en-US" altLang="zh-CN" sz="2000" dirty="0">
                <a:solidFill>
                  <a:srgbClr val="000000"/>
                </a:solidFill>
                <a:latin typeface="Consolas" panose="020B0609020204030204" pitchFamily="49" charset="0"/>
              </a:rPr>
              <a:t>;</a:t>
            </a:r>
            <a:endParaRPr lang="zh-CN" altLang="en-US" sz="2000" dirty="0">
              <a:solidFill>
                <a:srgbClr val="000000"/>
              </a:solidFill>
              <a:latin typeface="Consolas" panose="020B0609020204030204" pitchFamily="49" charset="0"/>
            </a:endParaRPr>
          </a:p>
        </p:txBody>
      </p:sp>
      <p:sp>
        <p:nvSpPr>
          <p:cNvPr id="13" name="文本框 12">
            <a:extLst>
              <a:ext uri="{FF2B5EF4-FFF2-40B4-BE49-F238E27FC236}">
                <a16:creationId xmlns:a16="http://schemas.microsoft.com/office/drawing/2014/main" id="{8C16F3C5-2CC7-10EA-F7C4-B6B3E6B9734A}"/>
              </a:ext>
            </a:extLst>
          </p:cNvPr>
          <p:cNvSpPr txBox="1"/>
          <p:nvPr/>
        </p:nvSpPr>
        <p:spPr>
          <a:xfrm>
            <a:off x="7567218" y="4760886"/>
            <a:ext cx="3810000" cy="1139927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2400" b="1" dirty="0">
                <a:solidFill>
                  <a:srgbClr val="C00000"/>
                </a:solidFill>
              </a:rPr>
              <a:t>强制类型转换可以用来抹除小数</a:t>
            </a:r>
          </a:p>
        </p:txBody>
      </p:sp>
    </p:spTree>
    <p:extLst>
      <p:ext uri="{BB962C8B-B14F-4D97-AF65-F5344CB8AC3E}">
        <p14:creationId xmlns:p14="http://schemas.microsoft.com/office/powerpoint/2010/main" val="57311366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/>
      <p:bldP spid="13" grpId="0" animBg="1"/>
    </p:bldLst>
  </p:timing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矩形 12"/>
          <p:cNvSpPr/>
          <p:nvPr/>
        </p:nvSpPr>
        <p:spPr>
          <a:xfrm>
            <a:off x="1371600" y="1447800"/>
            <a:ext cx="10058400" cy="3204403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pPr>
              <a:lnSpc>
                <a:spcPct val="200000"/>
              </a:lnSpc>
            </a:pPr>
            <a:r>
              <a:rPr lang="zh-CN" altLang="en-US" sz="2400" b="1" kern="0" spc="40" dirty="0">
                <a:solidFill>
                  <a:srgbClr val="C00000"/>
                </a:solidFill>
                <a:latin typeface="Consolas" panose="020B0609020204030204" pitchFamily="49" charset="0"/>
              </a:rPr>
              <a:t>书本</a:t>
            </a:r>
            <a:r>
              <a:rPr lang="en-US" altLang="zh-CN" sz="2400" b="1" kern="0" spc="40" dirty="0">
                <a:solidFill>
                  <a:srgbClr val="C00000"/>
                </a:solidFill>
                <a:latin typeface="Consolas" panose="020B0609020204030204" pitchFamily="49" charset="0"/>
              </a:rPr>
              <a:t>P18</a:t>
            </a:r>
            <a:r>
              <a:rPr lang="zh-CN" altLang="en-US" sz="2400" b="1" kern="0" spc="40" dirty="0">
                <a:solidFill>
                  <a:srgbClr val="C00000"/>
                </a:solidFill>
                <a:latin typeface="Consolas" panose="020B0609020204030204" pitchFamily="49" charset="0"/>
              </a:rPr>
              <a:t>页例题 </a:t>
            </a:r>
            <a:r>
              <a:rPr lang="zh-CN" altLang="en-US" sz="2400" b="1" kern="0" spc="40" dirty="0">
                <a:latin typeface="Consolas" panose="020B0609020204030204" pitchFamily="49" charset="0"/>
              </a:rPr>
              <a:t>例</a:t>
            </a:r>
            <a:r>
              <a:rPr lang="en-US" altLang="zh-CN" sz="2400" b="1" kern="0" spc="40" dirty="0">
                <a:latin typeface="Consolas" panose="020B0609020204030204" pitchFamily="49" charset="0"/>
              </a:rPr>
              <a:t>2-3 </a:t>
            </a:r>
            <a:r>
              <a:rPr lang="zh-CN" altLang="en-US" sz="2400" b="1" kern="0" spc="40" dirty="0">
                <a:latin typeface="Consolas" panose="020B0609020204030204" pitchFamily="49" charset="0"/>
              </a:rPr>
              <a:t>玩橡皮泥 </a:t>
            </a:r>
            <a:endParaRPr lang="en-US" altLang="zh-CN" sz="2400" b="1" kern="0" spc="40" dirty="0">
              <a:latin typeface="Consolas" panose="020B0609020204030204" pitchFamily="49" charset="0"/>
            </a:endParaRPr>
          </a:p>
          <a:p>
            <a:pPr>
              <a:lnSpc>
                <a:spcPct val="200000"/>
              </a:lnSpc>
            </a:pPr>
            <a:r>
              <a:rPr lang="zh-CN" altLang="en-US" sz="2000" dirty="0">
                <a:latin typeface="Consolas" panose="020B0609020204030204" pitchFamily="49" charset="0"/>
              </a:rPr>
              <a:t>小 </a:t>
            </a:r>
            <a:r>
              <a:rPr lang="en-US" altLang="zh-CN" sz="2000" dirty="0">
                <a:latin typeface="Consolas" panose="020B0609020204030204" pitchFamily="49" charset="0"/>
              </a:rPr>
              <a:t>A </a:t>
            </a:r>
            <a:r>
              <a:rPr lang="zh-CN" altLang="en-US" sz="2000" dirty="0">
                <a:latin typeface="Consolas" panose="020B0609020204030204" pitchFamily="49" charset="0"/>
              </a:rPr>
              <a:t>有两块球形橡皮泥，一个半径是 </a:t>
            </a:r>
            <a:r>
              <a:rPr lang="en-US" altLang="zh-CN" sz="2000" dirty="0">
                <a:latin typeface="Consolas" panose="020B0609020204030204" pitchFamily="49" charset="0"/>
              </a:rPr>
              <a:t>4</a:t>
            </a:r>
            <a:r>
              <a:rPr lang="zh-CN" altLang="en-US" sz="2000" dirty="0">
                <a:latin typeface="Consolas" panose="020B0609020204030204" pitchFamily="49" charset="0"/>
              </a:rPr>
              <a:t>，另一个半径是 </a:t>
            </a:r>
            <a:r>
              <a:rPr lang="en-US" altLang="zh-CN" sz="2000" dirty="0">
                <a:latin typeface="Consolas" panose="020B0609020204030204" pitchFamily="49" charset="0"/>
              </a:rPr>
              <a:t>10</a:t>
            </a:r>
          </a:p>
          <a:p>
            <a:pPr>
              <a:lnSpc>
                <a:spcPct val="200000"/>
              </a:lnSpc>
            </a:pPr>
            <a:r>
              <a:rPr lang="zh-CN" altLang="en-US" sz="2000" dirty="0">
                <a:latin typeface="Consolas" panose="020B0609020204030204" pitchFamily="49" charset="0"/>
              </a:rPr>
              <a:t>他想把这两块橡皮泥揉在一起，然后塑造成一个正方体</a:t>
            </a:r>
            <a:endParaRPr lang="en-US" altLang="zh-CN" sz="2000" dirty="0">
              <a:latin typeface="Consolas" panose="020B0609020204030204" pitchFamily="49" charset="0"/>
            </a:endParaRPr>
          </a:p>
          <a:p>
            <a:pPr>
              <a:lnSpc>
                <a:spcPct val="200000"/>
              </a:lnSpc>
            </a:pPr>
            <a:r>
              <a:rPr lang="zh-CN" altLang="en-US" sz="2000" dirty="0">
                <a:latin typeface="Consolas" panose="020B0609020204030204" pitchFamily="49" charset="0"/>
              </a:rPr>
              <a:t>请问：这个正方体的边长是多少？</a:t>
            </a:r>
            <a:endParaRPr lang="en-US" altLang="zh-CN" sz="2000" dirty="0">
              <a:latin typeface="Consolas" panose="020B0609020204030204" pitchFamily="49" charset="0"/>
            </a:endParaRPr>
          </a:p>
          <a:p>
            <a:pPr>
              <a:lnSpc>
                <a:spcPct val="200000"/>
              </a:lnSpc>
            </a:pPr>
            <a:r>
              <a:rPr lang="zh-CN" altLang="en-US" sz="2000" b="1" dirty="0">
                <a:latin typeface="Consolas" panose="020B0609020204030204" pitchFamily="49" charset="0"/>
              </a:rPr>
              <a:t>如果结果不是整数，则舍去小数点之后的数字</a:t>
            </a:r>
            <a:r>
              <a:rPr lang="zh-CN" altLang="en-US" sz="2000" dirty="0">
                <a:latin typeface="Consolas" panose="020B0609020204030204" pitchFamily="49" charset="0"/>
              </a:rPr>
              <a:t>。取</a:t>
            </a:r>
            <a:r>
              <a:rPr lang="en-US" altLang="zh-CN" sz="2000" dirty="0">
                <a:latin typeface="Consolas" panose="020B0609020204030204" pitchFamily="49" charset="0"/>
              </a:rPr>
              <a:t>π=3.141593</a:t>
            </a:r>
          </a:p>
        </p:txBody>
      </p:sp>
      <p:sp>
        <p:nvSpPr>
          <p:cNvPr id="14" name="object 3">
            <a:extLst>
              <a:ext uri="{FF2B5EF4-FFF2-40B4-BE49-F238E27FC236}">
                <a16:creationId xmlns:a16="http://schemas.microsoft.com/office/drawing/2014/main" id="{9079EF21-306E-660E-A9A1-51D54E107A61}"/>
              </a:ext>
            </a:extLst>
          </p:cNvPr>
          <p:cNvSpPr txBox="1"/>
          <p:nvPr/>
        </p:nvSpPr>
        <p:spPr>
          <a:xfrm>
            <a:off x="1981200" y="762000"/>
            <a:ext cx="2259330" cy="350737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lang="zh-CN" altLang="en-US" sz="2200" b="1" spc="-5" dirty="0">
                <a:solidFill>
                  <a:srgbClr val="FFFFFF"/>
                </a:solidFill>
                <a:latin typeface="+mj-ea"/>
                <a:cs typeface="微软雅黑"/>
              </a:rPr>
              <a:t>实战演练</a:t>
            </a:r>
          </a:p>
        </p:txBody>
      </p:sp>
      <p:sp>
        <p:nvSpPr>
          <p:cNvPr id="3" name="文本框 2">
            <a:extLst>
              <a:ext uri="{FF2B5EF4-FFF2-40B4-BE49-F238E27FC236}">
                <a16:creationId xmlns:a16="http://schemas.microsoft.com/office/drawing/2014/main" id="{6A69E8B0-6499-C586-B73F-396CC36B86E1}"/>
              </a:ext>
            </a:extLst>
          </p:cNvPr>
          <p:cNvSpPr txBox="1"/>
          <p:nvPr/>
        </p:nvSpPr>
        <p:spPr>
          <a:xfrm>
            <a:off x="1371600" y="4876800"/>
            <a:ext cx="10058400" cy="1427891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2000" dirty="0">
                <a:latin typeface="Consolas" panose="020B0609020204030204" pitchFamily="49" charset="0"/>
              </a:rPr>
              <a:t>本题目考察的其实就是如果结果不是整数，则舍去小数点之后的数字。</a:t>
            </a:r>
            <a:endParaRPr lang="en-US" altLang="zh-CN" sz="2000" dirty="0">
              <a:latin typeface="Consolas" panose="020B0609020204030204" pitchFamily="49" charset="0"/>
            </a:endParaRPr>
          </a:p>
          <a:p>
            <a:pPr>
              <a:lnSpc>
                <a:spcPct val="150000"/>
              </a:lnSpc>
            </a:pPr>
            <a:r>
              <a:rPr lang="zh-CN" altLang="en-US" sz="2000" dirty="0">
                <a:latin typeface="Consolas" panose="020B0609020204030204" pitchFamily="49" charset="0"/>
              </a:rPr>
              <a:t>那么就可以通过强制转化为整数的方法，去舍去小数点之后的数字，并输出结果。</a:t>
            </a:r>
            <a:endParaRPr lang="en-US" altLang="zh-CN" sz="2000" dirty="0">
              <a:latin typeface="Consolas" panose="020B0609020204030204" pitchFamily="49" charset="0"/>
            </a:endParaRPr>
          </a:p>
          <a:p>
            <a:pPr>
              <a:lnSpc>
                <a:spcPct val="150000"/>
              </a:lnSpc>
            </a:pPr>
            <a:r>
              <a:rPr lang="zh-CN" altLang="en-US" sz="2000" b="1" dirty="0"/>
              <a:t>没有学过球、正方体的体积公式的同学可以跳过本题。</a:t>
            </a:r>
          </a:p>
        </p:txBody>
      </p:sp>
    </p:spTree>
    <p:extLst>
      <p:ext uri="{BB962C8B-B14F-4D97-AF65-F5344CB8AC3E}">
        <p14:creationId xmlns:p14="http://schemas.microsoft.com/office/powerpoint/2010/main" val="162072846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</p:bldLst>
  </p:timing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object 3">
            <a:extLst>
              <a:ext uri="{FF2B5EF4-FFF2-40B4-BE49-F238E27FC236}">
                <a16:creationId xmlns:a16="http://schemas.microsoft.com/office/drawing/2014/main" id="{9079EF21-306E-660E-A9A1-51D54E107A61}"/>
              </a:ext>
            </a:extLst>
          </p:cNvPr>
          <p:cNvSpPr txBox="1"/>
          <p:nvPr/>
        </p:nvSpPr>
        <p:spPr>
          <a:xfrm>
            <a:off x="1981200" y="762000"/>
            <a:ext cx="2259330" cy="350737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lang="zh-CN" altLang="en-US" sz="2200" b="1" spc="-5" dirty="0">
                <a:solidFill>
                  <a:srgbClr val="FFFFFF"/>
                </a:solidFill>
                <a:latin typeface="+mj-ea"/>
                <a:cs typeface="微软雅黑"/>
              </a:rPr>
              <a:t>实战演练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9" name="矩形 8"/>
              <p:cNvSpPr/>
              <p:nvPr/>
            </p:nvSpPr>
            <p:spPr>
              <a:xfrm>
                <a:off x="914400" y="1371600"/>
                <a:ext cx="10363200" cy="1670778"/>
              </a:xfrm>
              <a:prstGeom prst="rect">
                <a:avLst/>
              </a:prstGeom>
              <a:solidFill>
                <a:schemeClr val="accent6">
                  <a:lumMod val="20000"/>
                  <a:lumOff val="80000"/>
                </a:schemeClr>
              </a:solidFill>
            </p:spPr>
            <p:txBody>
              <a:bodyPr wrap="square">
                <a:spAutoFit/>
              </a:bodyPr>
              <a:lstStyle/>
              <a:p>
                <a:pPr>
                  <a:lnSpc>
                    <a:spcPct val="200000"/>
                  </a:lnSpc>
                </a:pPr>
                <a:r>
                  <a:rPr lang="en-US" altLang="zh-CN" b="1" dirty="0"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1. </a:t>
                </a:r>
                <a:r>
                  <a:rPr lang="zh-CN" altLang="en-US" b="1" dirty="0"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题目大意</a:t>
                </a:r>
              </a:p>
              <a:p>
                <a:pPr>
                  <a:lnSpc>
                    <a:spcPct val="200000"/>
                  </a:lnSpc>
                </a:pPr>
                <a:r>
                  <a:rPr lang="zh-CN" altLang="en-US" dirty="0"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小 </a:t>
                </a:r>
                <a:r>
                  <a:rPr lang="en-US" altLang="zh-CN" dirty="0"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A </a:t>
                </a:r>
                <a:r>
                  <a:rPr lang="zh-CN" altLang="en-US" dirty="0"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有两块球形橡皮泥，半径分别为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altLang="zh-CN" i="1" smtClean="0">
                            <a:latin typeface="Cambria Math" panose="02040503050406030204" pitchFamily="18" charset="0"/>
                            <a:ea typeface="微软雅黑" panose="020B0503020204020204" pitchFamily="34" charset="-122"/>
                          </a:rPr>
                        </m:ctrlPr>
                      </m:sSubPr>
                      <m:e>
                        <m:r>
                          <a:rPr lang="en-US" altLang="zh-CN" i="1" smtClean="0">
                            <a:latin typeface="Cambria Math" panose="02040503050406030204" pitchFamily="18" charset="0"/>
                            <a:ea typeface="微软雅黑" panose="020B0503020204020204" pitchFamily="34" charset="-122"/>
                          </a:rPr>
                          <m:t>𝑟</m:t>
                        </m:r>
                      </m:e>
                      <m:sub>
                        <m:r>
                          <a:rPr lang="en-US" altLang="zh-CN" i="1" smtClean="0">
                            <a:latin typeface="Cambria Math" panose="02040503050406030204" pitchFamily="18" charset="0"/>
                            <a:ea typeface="微软雅黑" panose="020B0503020204020204" pitchFamily="34" charset="-122"/>
                          </a:rPr>
                          <m:t>1</m:t>
                        </m:r>
                      </m:sub>
                    </m:sSub>
                    <m:r>
                      <a:rPr lang="en-US" altLang="zh-CN" i="1" smtClean="0">
                        <a:latin typeface="Cambria Math" panose="02040503050406030204" pitchFamily="18" charset="0"/>
                        <a:ea typeface="微软雅黑" panose="020B0503020204020204" pitchFamily="34" charset="-122"/>
                      </a:rPr>
                      <m:t>= 4</m:t>
                    </m:r>
                  </m:oMath>
                </a14:m>
                <a:r>
                  <a:rPr lang="en-US" altLang="zh-CN" dirty="0"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 </a:t>
                </a:r>
                <a:r>
                  <a:rPr lang="zh-CN" altLang="en-US" dirty="0"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和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altLang="zh-CN" i="1" smtClean="0">
                            <a:latin typeface="Cambria Math" panose="02040503050406030204" pitchFamily="18" charset="0"/>
                            <a:ea typeface="微软雅黑" panose="020B0503020204020204" pitchFamily="34" charset="-122"/>
                          </a:rPr>
                        </m:ctrlPr>
                      </m:sSubPr>
                      <m:e>
                        <m:r>
                          <a:rPr lang="en-US" altLang="zh-CN" i="1" smtClean="0">
                            <a:latin typeface="Cambria Math" panose="02040503050406030204" pitchFamily="18" charset="0"/>
                            <a:ea typeface="微软雅黑" panose="020B0503020204020204" pitchFamily="34" charset="-122"/>
                          </a:rPr>
                          <m:t>𝑟</m:t>
                        </m:r>
                      </m:e>
                      <m:sub>
                        <m:r>
                          <a:rPr lang="en-US" altLang="zh-CN" i="1" smtClean="0">
                            <a:latin typeface="Cambria Math" panose="02040503050406030204" pitchFamily="18" charset="0"/>
                            <a:ea typeface="微软雅黑" panose="020B0503020204020204" pitchFamily="34" charset="-122"/>
                          </a:rPr>
                          <m:t>2</m:t>
                        </m:r>
                      </m:sub>
                    </m:sSub>
                    <m:r>
                      <a:rPr lang="en-US" altLang="zh-CN" i="1" smtClean="0">
                        <a:latin typeface="Cambria Math" panose="02040503050406030204" pitchFamily="18" charset="0"/>
                        <a:ea typeface="微软雅黑" panose="020B0503020204020204" pitchFamily="34" charset="-122"/>
                      </a:rPr>
                      <m:t>= 10</m:t>
                    </m:r>
                  </m:oMath>
                </a14:m>
                <a:r>
                  <a:rPr lang="zh-CN" altLang="en-US" dirty="0"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。他将这两块橡皮泥揉在一起，塑造成一个正方体。需要计算这个正方体的边长，并将结果舍去小数点后的数字。</a:t>
                </a:r>
                <a:endParaRPr lang="zh-CN" altLang="en-US" dirty="0">
                  <a:effectLst/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</mc:Choice>
        <mc:Fallback xmlns="">
          <p:sp>
            <p:nvSpPr>
              <p:cNvPr id="9" name="矩形 8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14400" y="1371600"/>
                <a:ext cx="10363200" cy="1670778"/>
              </a:xfrm>
              <a:prstGeom prst="rect">
                <a:avLst/>
              </a:prstGeom>
              <a:blipFill>
                <a:blip r:embed="rId2"/>
                <a:stretch>
                  <a:fillRect l="-471" b="-5109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1" name="矩形 10"/>
              <p:cNvSpPr/>
              <p:nvPr/>
            </p:nvSpPr>
            <p:spPr>
              <a:xfrm>
                <a:off x="908453" y="3387502"/>
                <a:ext cx="10369147" cy="2708498"/>
              </a:xfrm>
              <a:prstGeom prst="rect">
                <a:avLst/>
              </a:prstGeom>
              <a:solidFill>
                <a:schemeClr val="accent5">
                  <a:lumMod val="20000"/>
                  <a:lumOff val="80000"/>
                </a:schemeClr>
              </a:solidFill>
            </p:spPr>
            <p:txBody>
              <a:bodyPr wrap="square">
                <a:spAutoFit/>
              </a:bodyPr>
              <a:lstStyle/>
              <a:p>
                <a:pPr>
                  <a:lnSpc>
                    <a:spcPct val="150000"/>
                  </a:lnSpc>
                </a:pPr>
                <a:r>
                  <a:rPr lang="en-US" altLang="zh-CN" b="1" dirty="0"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2. </a:t>
                </a:r>
                <a:r>
                  <a:rPr lang="zh-CN" altLang="en-US" b="1" dirty="0"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关键点</a:t>
                </a:r>
              </a:p>
              <a:p>
                <a:pPr indent="-285750">
                  <a:lnSpc>
                    <a:spcPct val="150000"/>
                  </a:lnSpc>
                  <a:buClr>
                    <a:srgbClr val="000000"/>
                  </a:buClr>
                  <a:buFont typeface="微软雅黑" panose="020B0503020204020204" pitchFamily="34" charset="-122"/>
                  <a:buChar char="•"/>
                </a:pPr>
                <a:r>
                  <a:rPr lang="zh-CN" altLang="en-US" dirty="0"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体积守恒原理： 橡皮泥在揉合和塑形过程中，其总体积保持不变。</a:t>
                </a:r>
              </a:p>
              <a:p>
                <a:pPr indent="-285750">
                  <a:lnSpc>
                    <a:spcPct val="150000"/>
                  </a:lnSpc>
                  <a:buClr>
                    <a:srgbClr val="000000"/>
                  </a:buClr>
                  <a:buFont typeface="微软雅黑" panose="020B0503020204020204" pitchFamily="34" charset="-122"/>
                  <a:buChar char="•"/>
                </a:pPr>
                <a:r>
                  <a:rPr lang="zh-CN" altLang="en-US" dirty="0"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球体体积公式： </a:t>
                </a: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en-US" altLang="zh-CN" b="0" i="0" smtClean="0">
                        <a:latin typeface="Cambria Math" panose="02040503050406030204" pitchFamily="18" charset="0"/>
                        <a:ea typeface="微软雅黑" panose="020B0503020204020204" pitchFamily="34" charset="-122"/>
                      </a:rPr>
                      <m:t>V</m:t>
                    </m:r>
                    <m:r>
                      <a:rPr lang="pt-BR" altLang="zh-CN" b="0" i="0" smtClean="0">
                        <a:latin typeface="Cambria Math" panose="02040503050406030204" pitchFamily="18" charset="0"/>
                        <a:ea typeface="微软雅黑" panose="020B0503020204020204" pitchFamily="34" charset="-122"/>
                      </a:rPr>
                      <m:t>=</m:t>
                    </m:r>
                    <m:f>
                      <m:fPr>
                        <m:ctrlPr>
                          <a:rPr lang="en-US" altLang="zh-CN" b="0" i="1" smtClean="0">
                            <a:latin typeface="Cambria Math" panose="02040503050406030204" pitchFamily="18" charset="0"/>
                            <a:ea typeface="微软雅黑" panose="020B0503020204020204" pitchFamily="34" charset="-122"/>
                          </a:rPr>
                        </m:ctrlPr>
                      </m:fPr>
                      <m:num>
                        <m:r>
                          <a:rPr lang="en-US" altLang="zh-CN" b="0" i="0" smtClean="0">
                            <a:latin typeface="Cambria Math" panose="02040503050406030204" pitchFamily="18" charset="0"/>
                            <a:ea typeface="微软雅黑" panose="020B0503020204020204" pitchFamily="34" charset="-122"/>
                          </a:rPr>
                          <m:t>3</m:t>
                        </m:r>
                      </m:num>
                      <m:den>
                        <m:r>
                          <a:rPr lang="en-US" altLang="zh-CN" b="0" i="0" smtClean="0">
                            <a:latin typeface="Cambria Math" panose="02040503050406030204" pitchFamily="18" charset="0"/>
                            <a:ea typeface="微软雅黑" panose="020B0503020204020204" pitchFamily="34" charset="-122"/>
                          </a:rPr>
                          <m:t>4</m:t>
                        </m:r>
                      </m:den>
                    </m:f>
                    <m:r>
                      <m:rPr>
                        <m:sty m:val="p"/>
                      </m:rPr>
                      <a:rPr lang="pt-BR" altLang="zh-CN" b="0" i="0" smtClean="0">
                        <a:latin typeface="Cambria Math" panose="02040503050406030204" pitchFamily="18" charset="0"/>
                        <a:ea typeface="微软雅黑" panose="020B0503020204020204" pitchFamily="34" charset="-122"/>
                      </a:rPr>
                      <m:t>π</m:t>
                    </m:r>
                    <m:sSup>
                      <m:sSupPr>
                        <m:ctrlPr>
                          <a:rPr lang="pt-BR" altLang="zh-CN" i="1" smtClean="0">
                            <a:latin typeface="Cambria Math" panose="02040503050406030204" pitchFamily="18" charset="0"/>
                            <a:ea typeface="微软雅黑" panose="020B0503020204020204" pitchFamily="34" charset="-122"/>
                          </a:rPr>
                        </m:ctrlPr>
                      </m:sSupPr>
                      <m:e>
                        <m:r>
                          <m:rPr>
                            <m:sty m:val="p"/>
                          </m:rPr>
                          <a:rPr lang="pt-BR" altLang="zh-CN" b="0" i="0" smtClean="0">
                            <a:latin typeface="Cambria Math" panose="02040503050406030204" pitchFamily="18" charset="0"/>
                            <a:ea typeface="微软雅黑" panose="020B0503020204020204" pitchFamily="34" charset="-122"/>
                          </a:rPr>
                          <m:t>r</m:t>
                        </m:r>
                      </m:e>
                      <m:sup>
                        <m:r>
                          <a:rPr lang="pt-BR" altLang="zh-CN" b="0" i="0" smtClean="0">
                            <a:latin typeface="Cambria Math" panose="02040503050406030204" pitchFamily="18" charset="0"/>
                            <a:ea typeface="微软雅黑" panose="020B0503020204020204" pitchFamily="34" charset="-122"/>
                          </a:rPr>
                          <m:t>3</m:t>
                        </m:r>
                      </m:sup>
                    </m:sSup>
                  </m:oMath>
                </a14:m>
                <a:r>
                  <a:rPr lang="zh-CN" altLang="en-US" dirty="0"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，其中 </a:t>
                </a: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en-US" altLang="zh-CN" b="0" i="0" smtClean="0">
                        <a:latin typeface="Cambria Math" panose="02040503050406030204" pitchFamily="18" charset="0"/>
                        <a:ea typeface="微软雅黑" panose="020B0503020204020204" pitchFamily="34" charset="-122"/>
                      </a:rPr>
                      <m:t>r</m:t>
                    </m:r>
                  </m:oMath>
                </a14:m>
                <a:r>
                  <a:rPr lang="en-US" altLang="zh-CN" dirty="0"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 </a:t>
                </a:r>
                <a:r>
                  <a:rPr lang="zh-CN" altLang="en-US" dirty="0"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是球体的半径。</a:t>
                </a:r>
              </a:p>
              <a:p>
                <a:pPr indent="-285750">
                  <a:lnSpc>
                    <a:spcPct val="150000"/>
                  </a:lnSpc>
                  <a:buClr>
                    <a:srgbClr val="000000"/>
                  </a:buClr>
                  <a:buFont typeface="微软雅黑" panose="020B0503020204020204" pitchFamily="34" charset="-122"/>
                  <a:buChar char="•"/>
                </a:pPr>
                <a:r>
                  <a:rPr lang="zh-CN" altLang="en-US" dirty="0"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正方体体积公式： </a:t>
                </a: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en-US" altLang="zh-CN" b="0" i="0" smtClean="0">
                        <a:latin typeface="Cambria Math" panose="02040503050406030204" pitchFamily="18" charset="0"/>
                        <a:ea typeface="微软雅黑" panose="020B0503020204020204" pitchFamily="34" charset="-122"/>
                      </a:rPr>
                      <m:t>V</m:t>
                    </m:r>
                    <m:r>
                      <a:rPr lang="en-US" altLang="zh-CN" b="0" i="0" smtClean="0">
                        <a:latin typeface="Cambria Math" panose="02040503050406030204" pitchFamily="18" charset="0"/>
                        <a:ea typeface="微软雅黑" panose="020B0503020204020204" pitchFamily="34" charset="-122"/>
                      </a:rPr>
                      <m:t>= </m:t>
                    </m:r>
                    <m:sSup>
                      <m:sSupPr>
                        <m:ctrlPr>
                          <a:rPr lang="en-US" altLang="zh-CN" i="1" smtClean="0">
                            <a:latin typeface="Cambria Math" panose="02040503050406030204" pitchFamily="18" charset="0"/>
                            <a:ea typeface="微软雅黑" panose="020B0503020204020204" pitchFamily="34" charset="-122"/>
                          </a:rPr>
                        </m:ctrlPr>
                      </m:sSupPr>
                      <m:e>
                        <m:r>
                          <m:rPr>
                            <m:sty m:val="p"/>
                          </m:rPr>
                          <a:rPr lang="en-US" altLang="zh-CN" b="0" i="0" smtClean="0">
                            <a:latin typeface="Cambria Math" panose="02040503050406030204" pitchFamily="18" charset="0"/>
                            <a:ea typeface="微软雅黑" panose="020B0503020204020204" pitchFamily="34" charset="-122"/>
                          </a:rPr>
                          <m:t>L</m:t>
                        </m:r>
                      </m:e>
                      <m:sup>
                        <m:r>
                          <a:rPr lang="en-US" altLang="zh-CN" b="0" i="0" smtClean="0">
                            <a:latin typeface="Cambria Math" panose="02040503050406030204" pitchFamily="18" charset="0"/>
                            <a:ea typeface="微软雅黑" panose="020B0503020204020204" pitchFamily="34" charset="-122"/>
                          </a:rPr>
                          <m:t>3</m:t>
                        </m:r>
                      </m:sup>
                    </m:sSup>
                  </m:oMath>
                </a14:m>
                <a:r>
                  <a:rPr lang="zh-CN" altLang="en-US" dirty="0"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，其中 </a:t>
                </a: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en-US" altLang="zh-CN" b="0" i="0" smtClean="0">
                        <a:latin typeface="Cambria Math" panose="02040503050406030204" pitchFamily="18" charset="0"/>
                        <a:ea typeface="微软雅黑" panose="020B0503020204020204" pitchFamily="34" charset="-122"/>
                      </a:rPr>
                      <m:t>L</m:t>
                    </m:r>
                  </m:oMath>
                </a14:m>
                <a:r>
                  <a:rPr lang="en-US" altLang="zh-CN" dirty="0"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 </a:t>
                </a:r>
                <a:r>
                  <a:rPr lang="zh-CN" altLang="en-US" dirty="0"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是正方体的边长。</a:t>
                </a:r>
              </a:p>
              <a:p>
                <a:pPr indent="-285750">
                  <a:lnSpc>
                    <a:spcPct val="150000"/>
                  </a:lnSpc>
                  <a:buClr>
                    <a:srgbClr val="000000"/>
                  </a:buClr>
                  <a:buFont typeface="微软雅黑" panose="020B0503020204020204" pitchFamily="34" charset="-122"/>
                  <a:buChar char="•"/>
                </a:pPr>
                <a:r>
                  <a:rPr lang="en-US" altLang="zh-CN" dirty="0"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π </a:t>
                </a:r>
                <a:r>
                  <a:rPr lang="zh-CN" altLang="en-US" dirty="0"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的取值： 题目指定取 </a:t>
                </a: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en-US" altLang="zh-CN" b="0" i="0" smtClean="0">
                        <a:latin typeface="Cambria Math" panose="02040503050406030204" pitchFamily="18" charset="0"/>
                        <a:ea typeface="微软雅黑" panose="020B0503020204020204" pitchFamily="34" charset="-122"/>
                      </a:rPr>
                      <m:t>π</m:t>
                    </m:r>
                    <m:r>
                      <a:rPr lang="en-US" altLang="zh-CN" b="0" i="0" smtClean="0">
                        <a:latin typeface="Cambria Math" panose="02040503050406030204" pitchFamily="18" charset="0"/>
                        <a:ea typeface="微软雅黑" panose="020B0503020204020204" pitchFamily="34" charset="-122"/>
                      </a:rPr>
                      <m:t>= 3.141593</m:t>
                    </m:r>
                  </m:oMath>
                </a14:m>
                <a:r>
                  <a:rPr lang="zh-CN" altLang="en-US" dirty="0"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。</a:t>
                </a:r>
              </a:p>
              <a:p>
                <a:pPr indent="-285750">
                  <a:lnSpc>
                    <a:spcPct val="150000"/>
                  </a:lnSpc>
                  <a:buClr>
                    <a:srgbClr val="000000"/>
                  </a:buClr>
                  <a:buFont typeface="微软雅黑" panose="020B0503020204020204" pitchFamily="34" charset="-122"/>
                  <a:buChar char="•"/>
                </a:pPr>
                <a:r>
                  <a:rPr lang="zh-CN" altLang="en-US" dirty="0"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结果处理： 如果结果不是整数，则舍去小数点之后的数字（即向下取整）。</a:t>
                </a:r>
                <a:endParaRPr lang="zh-CN" altLang="en-US" dirty="0">
                  <a:effectLst/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</mc:Choice>
        <mc:Fallback xmlns="">
          <p:sp>
            <p:nvSpPr>
              <p:cNvPr id="11" name="矩形 10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08453" y="3387502"/>
                <a:ext cx="10369147" cy="2708498"/>
              </a:xfrm>
              <a:prstGeom prst="rect">
                <a:avLst/>
              </a:prstGeom>
              <a:blipFill>
                <a:blip r:embed="rId3"/>
                <a:stretch>
                  <a:fillRect l="-588" b="-3378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18581500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1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1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</p:bldLst>
  </p:timing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object 3">
            <a:extLst>
              <a:ext uri="{FF2B5EF4-FFF2-40B4-BE49-F238E27FC236}">
                <a16:creationId xmlns:a16="http://schemas.microsoft.com/office/drawing/2014/main" id="{9079EF21-306E-660E-A9A1-51D54E107A61}"/>
              </a:ext>
            </a:extLst>
          </p:cNvPr>
          <p:cNvSpPr txBox="1"/>
          <p:nvPr/>
        </p:nvSpPr>
        <p:spPr>
          <a:xfrm>
            <a:off x="1981200" y="762000"/>
            <a:ext cx="2259330" cy="350737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lang="zh-CN" altLang="en-US" sz="2200" b="1" spc="-5" dirty="0">
                <a:solidFill>
                  <a:srgbClr val="FFFFFF"/>
                </a:solidFill>
                <a:latin typeface="+mj-ea"/>
                <a:cs typeface="微软雅黑"/>
              </a:rPr>
              <a:t>实战演练</a:t>
            </a:r>
          </a:p>
        </p:txBody>
      </p:sp>
      <p:sp>
        <p:nvSpPr>
          <p:cNvPr id="2" name="矩形 1"/>
          <p:cNvSpPr/>
          <p:nvPr/>
        </p:nvSpPr>
        <p:spPr>
          <a:xfrm>
            <a:off x="1219200" y="1752600"/>
            <a:ext cx="9677400" cy="3785652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pPr>
              <a:lnSpc>
                <a:spcPct val="200000"/>
              </a:lnSpc>
            </a:pPr>
            <a:r>
              <a:rPr lang="zh-CN" altLang="en-US" sz="24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解题思路</a:t>
            </a:r>
          </a:p>
          <a:p>
            <a:pPr indent="-342900">
              <a:lnSpc>
                <a:spcPct val="200000"/>
              </a:lnSpc>
              <a:buClr>
                <a:srgbClr val="000000"/>
              </a:buClr>
              <a:buFont typeface="微软雅黑" panose="020B0503020204020204" pitchFamily="34" charset="-122"/>
              <a:buAutoNum type="arabicPeriod"/>
            </a:pPr>
            <a:r>
              <a:rPr lang="zh-CN" altLang="en-US" sz="20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计算第一个球形橡皮泥的体积。</a:t>
            </a:r>
          </a:p>
          <a:p>
            <a:pPr indent="-342900">
              <a:lnSpc>
                <a:spcPct val="200000"/>
              </a:lnSpc>
              <a:buClr>
                <a:srgbClr val="000000"/>
              </a:buClr>
              <a:buFont typeface="微软雅黑" panose="020B0503020204020204" pitchFamily="34" charset="-122"/>
              <a:buAutoNum type="arabicPeriod"/>
            </a:pPr>
            <a:r>
              <a:rPr lang="zh-CN" altLang="en-US" sz="20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计算第二个球形橡皮泥的体积。</a:t>
            </a:r>
          </a:p>
          <a:p>
            <a:pPr indent="-342900">
              <a:lnSpc>
                <a:spcPct val="200000"/>
              </a:lnSpc>
              <a:buClr>
                <a:srgbClr val="000000"/>
              </a:buClr>
              <a:buFont typeface="微软雅黑" panose="020B0503020204020204" pitchFamily="34" charset="-122"/>
              <a:buAutoNum type="arabicPeriod"/>
            </a:pPr>
            <a:r>
              <a:rPr lang="zh-CN" altLang="en-US" sz="20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计算两块橡皮泥的总体积。 这个总体积就是最终正方体的体积。</a:t>
            </a:r>
          </a:p>
          <a:p>
            <a:pPr indent="-342900">
              <a:lnSpc>
                <a:spcPct val="200000"/>
              </a:lnSpc>
              <a:buClr>
                <a:srgbClr val="000000"/>
              </a:buClr>
              <a:buFont typeface="微软雅黑" panose="020B0503020204020204" pitchFamily="34" charset="-122"/>
              <a:buAutoNum type="arabicPeriod"/>
            </a:pPr>
            <a:r>
              <a:rPr lang="zh-CN" altLang="en-US" sz="20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根据总体积计算正方体的边长。</a:t>
            </a:r>
          </a:p>
          <a:p>
            <a:pPr indent="-342900">
              <a:lnSpc>
                <a:spcPct val="200000"/>
              </a:lnSpc>
              <a:buClr>
                <a:srgbClr val="000000"/>
              </a:buClr>
              <a:buFont typeface="微软雅黑" panose="020B0503020204020204" pitchFamily="34" charset="-122"/>
              <a:buAutoNum type="arabicPeriod"/>
            </a:pPr>
            <a:r>
              <a:rPr lang="zh-CN" altLang="en-US" sz="20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对边长结果进行向下取整</a:t>
            </a:r>
            <a:r>
              <a:rPr lang="en-US" altLang="zh-CN" sz="20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(</a:t>
            </a:r>
            <a:r>
              <a:rPr lang="zh-CN" altLang="en-US" sz="20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通过强制类型转化</a:t>
            </a:r>
            <a:r>
              <a:rPr lang="en-US" altLang="zh-CN" sz="20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)</a:t>
            </a:r>
            <a:r>
              <a:rPr lang="zh-CN" altLang="en-US" sz="20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。</a:t>
            </a:r>
            <a:endParaRPr lang="zh-CN" altLang="en-US" sz="2000" dirty="0">
              <a:effectLst/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275716128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object 3">
            <a:extLst>
              <a:ext uri="{FF2B5EF4-FFF2-40B4-BE49-F238E27FC236}">
                <a16:creationId xmlns:a16="http://schemas.microsoft.com/office/drawing/2014/main" id="{9079EF21-306E-660E-A9A1-51D54E107A61}"/>
              </a:ext>
            </a:extLst>
          </p:cNvPr>
          <p:cNvSpPr txBox="1"/>
          <p:nvPr/>
        </p:nvSpPr>
        <p:spPr>
          <a:xfrm>
            <a:off x="1981200" y="762000"/>
            <a:ext cx="2259330" cy="350737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lang="zh-CN" altLang="en-US" sz="2200" b="1" spc="-5" dirty="0">
                <a:solidFill>
                  <a:srgbClr val="FFFFFF"/>
                </a:solidFill>
                <a:latin typeface="+mj-ea"/>
                <a:cs typeface="微软雅黑"/>
              </a:rPr>
              <a:t>实战演练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矩形 2"/>
              <p:cNvSpPr/>
              <p:nvPr/>
            </p:nvSpPr>
            <p:spPr>
              <a:xfrm>
                <a:off x="1371600" y="1470118"/>
                <a:ext cx="9753600" cy="4625882"/>
              </a:xfrm>
              <a:prstGeom prst="rect">
                <a:avLst/>
              </a:prstGeom>
              <a:solidFill>
                <a:schemeClr val="accent5">
                  <a:lumMod val="20000"/>
                  <a:lumOff val="80000"/>
                </a:schemeClr>
              </a:solidFill>
            </p:spPr>
            <p:txBody>
              <a:bodyPr wrap="square">
                <a:spAutoFit/>
              </a:bodyPr>
              <a:lstStyle/>
              <a:p>
                <a:pPr>
                  <a:lnSpc>
                    <a:spcPct val="200000"/>
                  </a:lnSpc>
                  <a:buClr>
                    <a:srgbClr val="000000"/>
                  </a:buClr>
                </a:pPr>
                <a:r>
                  <a:rPr lang="zh-CN" altLang="en-US" sz="2000" b="1" dirty="0"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解题步骤</a:t>
                </a:r>
                <a:endParaRPr lang="en-US" altLang="zh-CN" sz="2000" dirty="0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  <a:p>
                <a:pPr indent="-342900">
                  <a:lnSpc>
                    <a:spcPct val="200000"/>
                  </a:lnSpc>
                  <a:buClr>
                    <a:srgbClr val="000000"/>
                  </a:buClr>
                  <a:buFont typeface="微软雅黑" panose="020B0503020204020204" pitchFamily="34" charset="-122"/>
                  <a:buAutoNum type="arabicPeriod"/>
                </a:pPr>
                <a:r>
                  <a:rPr lang="zh-CN" altLang="en-US" dirty="0"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定义 </a:t>
                </a:r>
                <a:r>
                  <a:rPr lang="el-GR" dirty="0"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π </a:t>
                </a:r>
                <a:r>
                  <a:rPr lang="zh-CN" altLang="en-US" dirty="0"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常量： 使用 </a:t>
                </a:r>
                <a:r>
                  <a:rPr lang="en-US" dirty="0" err="1">
                    <a:solidFill>
                      <a:srgbClr val="C00000"/>
                    </a:solidFill>
                    <a:latin typeface="Consolas" panose="020B0609020204030204" pitchFamily="49" charset="0"/>
                    <a:ea typeface="微软雅黑" panose="020B0503020204020204" pitchFamily="34" charset="-122"/>
                  </a:rPr>
                  <a:t>const</a:t>
                </a:r>
                <a:r>
                  <a:rPr lang="en-US" dirty="0">
                    <a:solidFill>
                      <a:srgbClr val="C00000"/>
                    </a:solidFill>
                    <a:latin typeface="Consolas" panose="020B0609020204030204" pitchFamily="49" charset="0"/>
                    <a:ea typeface="微软雅黑" panose="020B0503020204020204" pitchFamily="34" charset="-122"/>
                  </a:rPr>
                  <a:t> double PI = 3.141593;</a:t>
                </a:r>
                <a:endParaRPr lang="en-US" dirty="0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  <a:p>
                <a:pPr indent="-342900">
                  <a:lnSpc>
                    <a:spcPct val="200000"/>
                  </a:lnSpc>
                  <a:buClr>
                    <a:srgbClr val="000000"/>
                  </a:buClr>
                  <a:buFont typeface="微软雅黑" panose="020B0503020204020204" pitchFamily="34" charset="-122"/>
                  <a:buAutoNum type="arabicPeriod"/>
                </a:pPr>
                <a:r>
                  <a:rPr lang="zh-CN" altLang="en-US" dirty="0"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定义半径变量： </a:t>
                </a:r>
                <a:r>
                  <a:rPr lang="en-US" dirty="0">
                    <a:solidFill>
                      <a:srgbClr val="C00000"/>
                    </a:solidFill>
                    <a:latin typeface="Consolas" panose="020B0609020204030204" pitchFamily="49" charset="0"/>
                    <a:ea typeface="微软雅黑" panose="020B0503020204020204" pitchFamily="34" charset="-122"/>
                  </a:rPr>
                  <a:t>double r1 = 4.0;</a:t>
                </a:r>
                <a:r>
                  <a:rPr lang="en-US" dirty="0"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 </a:t>
                </a:r>
                <a:r>
                  <a:rPr lang="zh-CN" altLang="en-US" dirty="0"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和 </a:t>
                </a:r>
                <a:r>
                  <a:rPr lang="en-US" dirty="0">
                    <a:solidFill>
                      <a:srgbClr val="C00000"/>
                    </a:solidFill>
                    <a:latin typeface="Consolas" panose="020B0609020204030204" pitchFamily="49" charset="0"/>
                    <a:ea typeface="微软雅黑" panose="020B0503020204020204" pitchFamily="34" charset="-122"/>
                  </a:rPr>
                  <a:t>double r2 = 10.0;</a:t>
                </a:r>
                <a:r>
                  <a:rPr lang="en-US" dirty="0"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 </a:t>
                </a:r>
                <a:endParaRPr lang="zh-CN" altLang="en-US" dirty="0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  <a:p>
                <a:pPr indent="-342900">
                  <a:lnSpc>
                    <a:spcPct val="200000"/>
                  </a:lnSpc>
                  <a:buClr>
                    <a:srgbClr val="000000"/>
                  </a:buClr>
                  <a:buFont typeface="微软雅黑" panose="020B0503020204020204" pitchFamily="34" charset="-122"/>
                  <a:buAutoNum type="arabicPeriod"/>
                </a:pPr>
                <a:r>
                  <a:rPr lang="zh-CN" altLang="en-US" dirty="0"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计算第一个球体体积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altLang="zh-CN" i="1" smtClean="0">
                            <a:latin typeface="Cambria Math" panose="02040503050406030204" pitchFamily="18" charset="0"/>
                            <a:ea typeface="微软雅黑" panose="020B0503020204020204" pitchFamily="34" charset="-122"/>
                          </a:rPr>
                        </m:ctrlPr>
                      </m:sSubPr>
                      <m:e>
                        <m:r>
                          <m:rPr>
                            <m:sty m:val="p"/>
                          </m:rPr>
                          <a:rPr lang="en-US" altLang="zh-CN" b="0" i="0" smtClean="0">
                            <a:latin typeface="Cambria Math" panose="02040503050406030204" pitchFamily="18" charset="0"/>
                            <a:ea typeface="微软雅黑" panose="020B0503020204020204" pitchFamily="34" charset="-122"/>
                          </a:rPr>
                          <m:t>V</m:t>
                        </m:r>
                      </m:e>
                      <m:sub>
                        <m:r>
                          <a:rPr lang="en-US" altLang="zh-CN" b="0" i="0" smtClean="0">
                            <a:latin typeface="Cambria Math" panose="02040503050406030204" pitchFamily="18" charset="0"/>
                            <a:ea typeface="微软雅黑" panose="020B0503020204020204" pitchFamily="34" charset="-122"/>
                          </a:rPr>
                          <m:t>1</m:t>
                        </m:r>
                      </m:sub>
                    </m:sSub>
                  </m:oMath>
                </a14:m>
                <a:r>
                  <a:rPr lang="en-US" dirty="0"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： </a:t>
                </a:r>
                <a:r>
                  <a:rPr lang="en-US" dirty="0">
                    <a:solidFill>
                      <a:srgbClr val="C00000"/>
                    </a:solidFill>
                    <a:latin typeface="Consolas" panose="020B0609020204030204" pitchFamily="49" charset="0"/>
                    <a:ea typeface="微软雅黑" panose="020B0503020204020204" pitchFamily="34" charset="-122"/>
                  </a:rPr>
                  <a:t>double V1 = (4.0 / 3.0) * PI * r1 * r1 * r1;</a:t>
                </a:r>
                <a:endParaRPr lang="en-US" dirty="0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  <a:p>
                <a:pPr indent="-342900">
                  <a:lnSpc>
                    <a:spcPct val="200000"/>
                  </a:lnSpc>
                  <a:buClr>
                    <a:srgbClr val="000000"/>
                  </a:buClr>
                  <a:buFont typeface="微软雅黑" panose="020B0503020204020204" pitchFamily="34" charset="-122"/>
                  <a:buAutoNum type="arabicPeriod"/>
                </a:pPr>
                <a:r>
                  <a:rPr lang="zh-CN" altLang="en-US" dirty="0"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计算第二个球体体积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altLang="zh-CN" i="1" smtClean="0">
                            <a:latin typeface="Cambria Math" panose="02040503050406030204" pitchFamily="18" charset="0"/>
                            <a:ea typeface="微软雅黑" panose="020B0503020204020204" pitchFamily="34" charset="-122"/>
                          </a:rPr>
                        </m:ctrlPr>
                      </m:sSubPr>
                      <m:e>
                        <m:r>
                          <m:rPr>
                            <m:sty m:val="p"/>
                          </m:rPr>
                          <a:rPr lang="en-US" altLang="zh-CN" b="0" i="0" smtClean="0">
                            <a:latin typeface="Cambria Math" panose="02040503050406030204" pitchFamily="18" charset="0"/>
                            <a:ea typeface="微软雅黑" panose="020B0503020204020204" pitchFamily="34" charset="-122"/>
                          </a:rPr>
                          <m:t>V</m:t>
                        </m:r>
                      </m:e>
                      <m:sub>
                        <m:r>
                          <a:rPr lang="en-US" altLang="zh-CN" b="0" i="0" smtClean="0">
                            <a:latin typeface="Cambria Math" panose="02040503050406030204" pitchFamily="18" charset="0"/>
                            <a:ea typeface="微软雅黑" panose="020B0503020204020204" pitchFamily="34" charset="-122"/>
                          </a:rPr>
                          <m:t>2</m:t>
                        </m:r>
                      </m:sub>
                    </m:sSub>
                  </m:oMath>
                </a14:m>
                <a:r>
                  <a:rPr lang="en-US" dirty="0"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： </a:t>
                </a:r>
                <a:r>
                  <a:rPr lang="en-US" dirty="0">
                    <a:solidFill>
                      <a:srgbClr val="C00000"/>
                    </a:solidFill>
                    <a:latin typeface="Consolas" panose="020B0609020204030204" pitchFamily="49" charset="0"/>
                    <a:ea typeface="微软雅黑" panose="020B0503020204020204" pitchFamily="34" charset="-122"/>
                  </a:rPr>
                  <a:t>double V2 = (4.0 / 3.0) * PI * r2 * r2 * r2;</a:t>
                </a:r>
                <a:endParaRPr lang="en-US" dirty="0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  <a:p>
                <a:pPr indent="-342900">
                  <a:lnSpc>
                    <a:spcPct val="200000"/>
                  </a:lnSpc>
                  <a:buClr>
                    <a:srgbClr val="000000"/>
                  </a:buClr>
                  <a:buFont typeface="微软雅黑" panose="020B0503020204020204" pitchFamily="34" charset="-122"/>
                  <a:buAutoNum type="arabicPeriod"/>
                </a:pPr>
                <a:r>
                  <a:rPr lang="zh-CN" altLang="en-US" dirty="0"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计算总体积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altLang="zh-CN" i="1" smtClean="0">
                            <a:latin typeface="Cambria Math" panose="02040503050406030204" pitchFamily="18" charset="0"/>
                            <a:ea typeface="微软雅黑" panose="020B0503020204020204" pitchFamily="34" charset="-122"/>
                          </a:rPr>
                        </m:ctrlPr>
                      </m:sSubPr>
                      <m:e>
                        <m:r>
                          <m:rPr>
                            <m:sty m:val="p"/>
                          </m:rPr>
                          <a:rPr lang="en-US" altLang="zh-CN" b="0" i="0" smtClean="0">
                            <a:latin typeface="Cambria Math" panose="02040503050406030204" pitchFamily="18" charset="0"/>
                            <a:ea typeface="微软雅黑" panose="020B0503020204020204" pitchFamily="34" charset="-122"/>
                          </a:rPr>
                          <m:t>V</m:t>
                        </m:r>
                      </m:e>
                      <m:sub>
                        <m:d>
                          <m:dPr>
                            <m:begChr m:val="{"/>
                            <m:endChr m:val="}"/>
                            <m:ctrlPr>
                              <a:rPr lang="en-US" altLang="zh-CN" i="1" smtClean="0">
                                <a:latin typeface="Cambria Math" panose="02040503050406030204" pitchFamily="18" charset="0"/>
                                <a:ea typeface="微软雅黑" panose="020B0503020204020204" pitchFamily="34" charset="-122"/>
                              </a:rPr>
                            </m:ctrlPr>
                          </m:dPr>
                          <m:e>
                            <m:r>
                              <m:rPr>
                                <m:sty m:val="p"/>
                              </m:rPr>
                              <a:rPr lang="en-US" altLang="zh-CN" b="0" i="0" smtClean="0">
                                <a:latin typeface="Cambria Math" panose="02040503050406030204" pitchFamily="18" charset="0"/>
                                <a:ea typeface="微软雅黑" panose="020B0503020204020204" pitchFamily="34" charset="-122"/>
                              </a:rPr>
                              <m:t>total</m:t>
                            </m:r>
                          </m:e>
                        </m:d>
                      </m:sub>
                    </m:sSub>
                  </m:oMath>
                </a14:m>
                <a:r>
                  <a:rPr lang="en-US" dirty="0"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： </a:t>
                </a:r>
                <a:r>
                  <a:rPr lang="en-US" dirty="0">
                    <a:solidFill>
                      <a:srgbClr val="C00000"/>
                    </a:solidFill>
                    <a:latin typeface="Consolas" panose="020B0609020204030204" pitchFamily="49" charset="0"/>
                    <a:ea typeface="微软雅黑" panose="020B0503020204020204" pitchFamily="34" charset="-122"/>
                  </a:rPr>
                  <a:t>double V = V1 + V2;</a:t>
                </a:r>
                <a:endParaRPr lang="en-US" dirty="0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  <a:p>
                <a:pPr indent="-342900">
                  <a:lnSpc>
                    <a:spcPct val="200000"/>
                  </a:lnSpc>
                  <a:buClr>
                    <a:srgbClr val="000000"/>
                  </a:buClr>
                  <a:buFont typeface="微软雅黑" panose="020B0503020204020204" pitchFamily="34" charset="-122"/>
                  <a:buAutoNum type="arabicPeriod"/>
                </a:pPr>
                <a:r>
                  <a:rPr lang="zh-CN" altLang="en-US" dirty="0"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计算正方体边长 </a:t>
                </a: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en-US" altLang="zh-CN" b="0" i="0" smtClean="0">
                        <a:latin typeface="Cambria Math" panose="02040503050406030204" pitchFamily="18" charset="0"/>
                        <a:ea typeface="微软雅黑" panose="020B0503020204020204" pitchFamily="34" charset="-122"/>
                      </a:rPr>
                      <m:t>L</m:t>
                    </m:r>
                  </m:oMath>
                </a14:m>
                <a:r>
                  <a:rPr lang="en-US" dirty="0"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： </a:t>
                </a:r>
                <a:r>
                  <a:rPr lang="en-US" dirty="0">
                    <a:solidFill>
                      <a:srgbClr val="C00000"/>
                    </a:solidFill>
                    <a:latin typeface="Consolas" panose="020B0609020204030204" pitchFamily="49" charset="0"/>
                    <a:ea typeface="微软雅黑" panose="020B0503020204020204" pitchFamily="34" charset="-122"/>
                  </a:rPr>
                  <a:t>double </a:t>
                </a:r>
                <a:r>
                  <a:rPr lang="en-US" altLang="zh-CN" dirty="0">
                    <a:solidFill>
                      <a:srgbClr val="C00000"/>
                    </a:solidFill>
                    <a:latin typeface="Consolas" panose="020B0609020204030204" pitchFamily="49" charset="0"/>
                    <a:ea typeface="微软雅黑" panose="020B0503020204020204" pitchFamily="34" charset="-122"/>
                  </a:rPr>
                  <a:t>L</a:t>
                </a:r>
                <a:r>
                  <a:rPr lang="en-US" dirty="0">
                    <a:solidFill>
                      <a:srgbClr val="C00000"/>
                    </a:solidFill>
                    <a:latin typeface="Consolas" panose="020B0609020204030204" pitchFamily="49" charset="0"/>
                    <a:ea typeface="微软雅黑" panose="020B0503020204020204" pitchFamily="34" charset="-122"/>
                  </a:rPr>
                  <a:t> = </a:t>
                </a:r>
                <a:r>
                  <a:rPr lang="en-US" dirty="0" err="1">
                    <a:solidFill>
                      <a:srgbClr val="C00000"/>
                    </a:solidFill>
                    <a:latin typeface="Consolas" panose="020B0609020204030204" pitchFamily="49" charset="0"/>
                    <a:ea typeface="微软雅黑" panose="020B0503020204020204" pitchFamily="34" charset="-122"/>
                  </a:rPr>
                  <a:t>cbrt</a:t>
                </a:r>
                <a:r>
                  <a:rPr lang="en-US" dirty="0">
                    <a:solidFill>
                      <a:srgbClr val="C00000"/>
                    </a:solidFill>
                    <a:latin typeface="Consolas" panose="020B0609020204030204" pitchFamily="49" charset="0"/>
                    <a:ea typeface="微软雅黑" panose="020B0503020204020204" pitchFamily="34" charset="-122"/>
                  </a:rPr>
                  <a:t>(V); </a:t>
                </a:r>
                <a:r>
                  <a:rPr lang="zh-CN" altLang="en-US" dirty="0">
                    <a:solidFill>
                      <a:srgbClr val="C00000"/>
                    </a:solidFill>
                    <a:latin typeface="Consolas" panose="020B0609020204030204" pitchFamily="49" charset="0"/>
                    <a:ea typeface="微软雅黑" panose="020B0503020204020204" pitchFamily="34" charset="-122"/>
                  </a:rPr>
                  <a:t>或 </a:t>
                </a:r>
                <a:r>
                  <a:rPr lang="en-US" altLang="zh-CN" dirty="0">
                    <a:solidFill>
                      <a:srgbClr val="C00000"/>
                    </a:solidFill>
                    <a:latin typeface="Consolas" panose="020B0609020204030204" pitchFamily="49" charset="0"/>
                    <a:ea typeface="微软雅黑" panose="020B0503020204020204" pitchFamily="34" charset="-122"/>
                  </a:rPr>
                  <a:t>pow(V, 1.0 / 3.0);</a:t>
                </a:r>
                <a:endParaRPr lang="en-US" dirty="0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  <a:p>
                <a:pPr indent="-342900">
                  <a:lnSpc>
                    <a:spcPct val="200000"/>
                  </a:lnSpc>
                  <a:buClr>
                    <a:srgbClr val="000000"/>
                  </a:buClr>
                  <a:buFont typeface="微软雅黑" panose="020B0503020204020204" pitchFamily="34" charset="-122"/>
                  <a:buAutoNum type="arabicPeriod"/>
                </a:pPr>
                <a:r>
                  <a:rPr lang="zh-CN" altLang="en-US" dirty="0"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强制转化为整数并输出： </a:t>
                </a:r>
                <a:r>
                  <a:rPr lang="en-US" dirty="0" err="1">
                    <a:solidFill>
                      <a:srgbClr val="C00000"/>
                    </a:solidFill>
                    <a:latin typeface="Consolas" panose="020B0609020204030204" pitchFamily="49" charset="0"/>
                    <a:ea typeface="微软雅黑" panose="020B0503020204020204" pitchFamily="34" charset="-122"/>
                  </a:rPr>
                  <a:t>c</a:t>
                </a:r>
                <a:r>
                  <a:rPr lang="en-US" altLang="zh-CN" dirty="0" err="1">
                    <a:solidFill>
                      <a:srgbClr val="C00000"/>
                    </a:solidFill>
                    <a:latin typeface="Consolas" panose="020B0609020204030204" pitchFamily="49" charset="0"/>
                    <a:ea typeface="微软雅黑" panose="020B0503020204020204" pitchFamily="34" charset="-122"/>
                  </a:rPr>
                  <a:t>out</a:t>
                </a:r>
                <a:r>
                  <a:rPr lang="en-US" altLang="zh-CN" dirty="0">
                    <a:solidFill>
                      <a:srgbClr val="C00000"/>
                    </a:solidFill>
                    <a:latin typeface="Consolas" panose="020B0609020204030204" pitchFamily="49" charset="0"/>
                    <a:ea typeface="微软雅黑" panose="020B0503020204020204" pitchFamily="34" charset="-122"/>
                  </a:rPr>
                  <a:t> &lt;&lt; (</a:t>
                </a:r>
                <a:r>
                  <a:rPr lang="en-US" altLang="zh-CN" dirty="0" err="1">
                    <a:solidFill>
                      <a:srgbClr val="C00000"/>
                    </a:solidFill>
                    <a:latin typeface="Consolas" panose="020B0609020204030204" pitchFamily="49" charset="0"/>
                    <a:ea typeface="微软雅黑" panose="020B0503020204020204" pitchFamily="34" charset="-122"/>
                  </a:rPr>
                  <a:t>int</a:t>
                </a:r>
                <a:r>
                  <a:rPr lang="en-US" altLang="zh-CN" dirty="0">
                    <a:solidFill>
                      <a:srgbClr val="C00000"/>
                    </a:solidFill>
                    <a:latin typeface="Consolas" panose="020B0609020204030204" pitchFamily="49" charset="0"/>
                    <a:ea typeface="微软雅黑" panose="020B0503020204020204" pitchFamily="34" charset="-122"/>
                  </a:rPr>
                  <a:t>)L;</a:t>
                </a:r>
                <a:endParaRPr lang="en-US" dirty="0">
                  <a:effectLst/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</mc:Choice>
        <mc:Fallback xmlns="">
          <p:sp>
            <p:nvSpPr>
              <p:cNvPr id="3" name="矩形 2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371600" y="1470118"/>
                <a:ext cx="9753600" cy="4625882"/>
              </a:xfrm>
              <a:prstGeom prst="rect">
                <a:avLst/>
              </a:prstGeom>
              <a:blipFill>
                <a:blip r:embed="rId2"/>
                <a:stretch>
                  <a:fillRect l="-625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406585387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object 3">
            <a:extLst>
              <a:ext uri="{FF2B5EF4-FFF2-40B4-BE49-F238E27FC236}">
                <a16:creationId xmlns:a16="http://schemas.microsoft.com/office/drawing/2014/main" id="{9079EF21-306E-660E-A9A1-51D54E107A61}"/>
              </a:ext>
            </a:extLst>
          </p:cNvPr>
          <p:cNvSpPr txBox="1"/>
          <p:nvPr/>
        </p:nvSpPr>
        <p:spPr>
          <a:xfrm>
            <a:off x="1981200" y="762000"/>
            <a:ext cx="2259330" cy="350737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lang="zh-CN" altLang="en-US" sz="2200" b="1" spc="-5" dirty="0">
                <a:solidFill>
                  <a:srgbClr val="FFFFFF"/>
                </a:solidFill>
                <a:latin typeface="+mj-ea"/>
                <a:cs typeface="微软雅黑"/>
              </a:rPr>
              <a:t>实战演练</a:t>
            </a:r>
          </a:p>
        </p:txBody>
      </p:sp>
      <p:sp>
        <p:nvSpPr>
          <p:cNvPr id="4" name="文本框 3"/>
          <p:cNvSpPr txBox="1"/>
          <p:nvPr/>
        </p:nvSpPr>
        <p:spPr>
          <a:xfrm>
            <a:off x="1143000" y="1524000"/>
            <a:ext cx="10134600" cy="3043334"/>
          </a:xfrm>
          <a:prstGeom prst="rect">
            <a:avLst/>
          </a:prstGeom>
          <a:solidFill>
            <a:srgbClr val="FFFFFF"/>
          </a:solidFill>
          <a:ln w="12700">
            <a:solidFill>
              <a:schemeClr val="tx1"/>
            </a:solidFill>
          </a:ln>
        </p:spPr>
        <p:txBody>
          <a:bodyPr vert="horz" wrap="square" lIns="127000" tIns="63500" rIns="127000" bIns="63500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sz="1600" dirty="0" err="1">
                <a:solidFill>
                  <a:srgbClr val="0000FF"/>
                </a:solidFill>
                <a:latin typeface="Consolas" panose="020B0609020204030204" pitchFamily="49" charset="0"/>
              </a:rPr>
              <a:t>const</a:t>
            </a:r>
            <a:r>
              <a:rPr lang="en-US" sz="1600" dirty="0">
                <a:solidFill>
                  <a:srgbClr val="000000"/>
                </a:solidFill>
                <a:latin typeface="Consolas" panose="020B0609020204030204" pitchFamily="49" charset="0"/>
              </a:rPr>
              <a:t> double PI = </a:t>
            </a:r>
            <a:r>
              <a:rPr lang="en-US" sz="1600" dirty="0">
                <a:solidFill>
                  <a:srgbClr val="098658"/>
                </a:solidFill>
                <a:latin typeface="Consolas" panose="020B0609020204030204" pitchFamily="49" charset="0"/>
              </a:rPr>
              <a:t>3.141593</a:t>
            </a:r>
            <a:r>
              <a:rPr lang="en-US" sz="1600" dirty="0">
                <a:solidFill>
                  <a:srgbClr val="000000"/>
                </a:solidFill>
                <a:latin typeface="Consolas" panose="020B0609020204030204" pitchFamily="49" charset="0"/>
              </a:rPr>
              <a:t>;</a:t>
            </a:r>
          </a:p>
          <a:p>
            <a:pPr>
              <a:lnSpc>
                <a:spcPct val="150000"/>
              </a:lnSpc>
            </a:pPr>
            <a:r>
              <a:rPr lang="en-US" sz="1600" dirty="0">
                <a:solidFill>
                  <a:srgbClr val="000000"/>
                </a:solidFill>
                <a:latin typeface="Consolas" panose="020B0609020204030204" pitchFamily="49" charset="0"/>
              </a:rPr>
              <a:t>double r1 = </a:t>
            </a:r>
            <a:r>
              <a:rPr lang="en-US" sz="1600" dirty="0">
                <a:solidFill>
                  <a:srgbClr val="098658"/>
                </a:solidFill>
                <a:latin typeface="Consolas" panose="020B0609020204030204" pitchFamily="49" charset="0"/>
              </a:rPr>
              <a:t>4.0</a:t>
            </a:r>
            <a:r>
              <a:rPr lang="en-US" sz="1600" dirty="0">
                <a:solidFill>
                  <a:srgbClr val="000000"/>
                </a:solidFill>
                <a:latin typeface="Consolas" panose="020B0609020204030204" pitchFamily="49" charset="0"/>
              </a:rPr>
              <a:t>, r2 = </a:t>
            </a:r>
            <a:r>
              <a:rPr lang="en-US" sz="1600" dirty="0">
                <a:solidFill>
                  <a:srgbClr val="098658"/>
                </a:solidFill>
                <a:latin typeface="Consolas" panose="020B0609020204030204" pitchFamily="49" charset="0"/>
              </a:rPr>
              <a:t>10.0</a:t>
            </a:r>
            <a:r>
              <a:rPr lang="en-US" sz="1600" dirty="0">
                <a:solidFill>
                  <a:srgbClr val="000000"/>
                </a:solidFill>
                <a:latin typeface="Consolas" panose="020B0609020204030204" pitchFamily="49" charset="0"/>
              </a:rPr>
              <a:t>;    </a:t>
            </a:r>
            <a:r>
              <a:rPr lang="en-US" sz="1600" dirty="0">
                <a:solidFill>
                  <a:srgbClr val="008000"/>
                </a:solidFill>
                <a:latin typeface="Consolas" panose="020B0609020204030204" pitchFamily="49" charset="0"/>
              </a:rPr>
              <a:t>// </a:t>
            </a:r>
            <a:r>
              <a:rPr lang="zh-CN" altLang="en-US" sz="1600" dirty="0">
                <a:solidFill>
                  <a:srgbClr val="008000"/>
                </a:solidFill>
                <a:latin typeface="Consolas" panose="020B0609020204030204" pitchFamily="49" charset="0"/>
              </a:rPr>
              <a:t>定义两个球体的半径</a:t>
            </a:r>
            <a:endParaRPr lang="en-US" sz="1600" dirty="0">
              <a:solidFill>
                <a:srgbClr val="000000"/>
              </a:solidFill>
              <a:latin typeface="Consolas" panose="020B0609020204030204" pitchFamily="49" charset="0"/>
            </a:endParaRPr>
          </a:p>
          <a:p>
            <a:pPr>
              <a:lnSpc>
                <a:spcPct val="150000"/>
              </a:lnSpc>
            </a:pPr>
            <a:r>
              <a:rPr lang="en-US" sz="1600" dirty="0">
                <a:solidFill>
                  <a:srgbClr val="000000"/>
                </a:solidFill>
                <a:latin typeface="Consolas" panose="020B0609020204030204" pitchFamily="49" charset="0"/>
              </a:rPr>
              <a:t>double V1 = (</a:t>
            </a:r>
            <a:r>
              <a:rPr lang="en-US" sz="1600" dirty="0">
                <a:solidFill>
                  <a:srgbClr val="098658"/>
                </a:solidFill>
                <a:latin typeface="Consolas" panose="020B0609020204030204" pitchFamily="49" charset="0"/>
              </a:rPr>
              <a:t>4.0</a:t>
            </a:r>
            <a:r>
              <a:rPr lang="en-US" sz="1600" dirty="0">
                <a:solidFill>
                  <a:srgbClr val="000000"/>
                </a:solidFill>
                <a:latin typeface="Consolas" panose="020B0609020204030204" pitchFamily="49" charset="0"/>
              </a:rPr>
              <a:t> / </a:t>
            </a:r>
            <a:r>
              <a:rPr lang="en-US" sz="1600" dirty="0">
                <a:solidFill>
                  <a:srgbClr val="098658"/>
                </a:solidFill>
                <a:latin typeface="Consolas" panose="020B0609020204030204" pitchFamily="49" charset="0"/>
              </a:rPr>
              <a:t>3.0</a:t>
            </a:r>
            <a:r>
              <a:rPr lang="en-US" sz="1600" dirty="0">
                <a:solidFill>
                  <a:srgbClr val="000000"/>
                </a:solidFill>
                <a:latin typeface="Consolas" panose="020B0609020204030204" pitchFamily="49" charset="0"/>
              </a:rPr>
              <a:t>) * PI * r1 * r1 * r1  </a:t>
            </a:r>
            <a:r>
              <a:rPr lang="en-US" sz="1600" dirty="0">
                <a:solidFill>
                  <a:srgbClr val="008000"/>
                </a:solidFill>
                <a:latin typeface="Consolas" panose="020B0609020204030204" pitchFamily="49" charset="0"/>
              </a:rPr>
              <a:t>// </a:t>
            </a:r>
            <a:r>
              <a:rPr lang="zh-CN" altLang="en-US" sz="1600" dirty="0">
                <a:solidFill>
                  <a:srgbClr val="008000"/>
                </a:solidFill>
                <a:latin typeface="Consolas" panose="020B0609020204030204" pitchFamily="49" charset="0"/>
              </a:rPr>
              <a:t>计算第一个球体的体积 </a:t>
            </a:r>
            <a:r>
              <a:rPr lang="en-US" sz="1600" dirty="0">
                <a:solidFill>
                  <a:srgbClr val="008000"/>
                </a:solidFill>
                <a:latin typeface="Consolas" panose="020B0609020204030204" pitchFamily="49" charset="0"/>
              </a:rPr>
              <a:t>V1</a:t>
            </a:r>
            <a:endParaRPr lang="en-US" sz="1600" dirty="0">
              <a:solidFill>
                <a:srgbClr val="000000"/>
              </a:solidFill>
              <a:latin typeface="Consolas" panose="020B0609020204030204" pitchFamily="49" charset="0"/>
            </a:endParaRPr>
          </a:p>
          <a:p>
            <a:pPr>
              <a:lnSpc>
                <a:spcPct val="150000"/>
              </a:lnSpc>
            </a:pPr>
            <a:r>
              <a:rPr lang="en-US" sz="1600" dirty="0">
                <a:solidFill>
                  <a:srgbClr val="000000"/>
                </a:solidFill>
                <a:latin typeface="Consolas" panose="020B0609020204030204" pitchFamily="49" charset="0"/>
              </a:rPr>
              <a:t>double V2 = (</a:t>
            </a:r>
            <a:r>
              <a:rPr lang="en-US" sz="1600" dirty="0">
                <a:solidFill>
                  <a:srgbClr val="098658"/>
                </a:solidFill>
                <a:latin typeface="Consolas" panose="020B0609020204030204" pitchFamily="49" charset="0"/>
              </a:rPr>
              <a:t>4.0</a:t>
            </a:r>
            <a:r>
              <a:rPr lang="en-US" sz="1600" dirty="0">
                <a:solidFill>
                  <a:srgbClr val="000000"/>
                </a:solidFill>
                <a:latin typeface="Consolas" panose="020B0609020204030204" pitchFamily="49" charset="0"/>
              </a:rPr>
              <a:t> / </a:t>
            </a:r>
            <a:r>
              <a:rPr lang="en-US" sz="1600" dirty="0">
                <a:solidFill>
                  <a:srgbClr val="098658"/>
                </a:solidFill>
                <a:latin typeface="Consolas" panose="020B0609020204030204" pitchFamily="49" charset="0"/>
              </a:rPr>
              <a:t>3.0</a:t>
            </a:r>
            <a:r>
              <a:rPr lang="en-US" sz="1600" dirty="0">
                <a:solidFill>
                  <a:srgbClr val="000000"/>
                </a:solidFill>
                <a:latin typeface="Consolas" panose="020B0609020204030204" pitchFamily="49" charset="0"/>
              </a:rPr>
              <a:t>) * PI * r2 * r2 * r2  </a:t>
            </a:r>
            <a:r>
              <a:rPr lang="en-US" sz="1600" dirty="0">
                <a:solidFill>
                  <a:srgbClr val="008000"/>
                </a:solidFill>
                <a:latin typeface="Consolas" panose="020B0609020204030204" pitchFamily="49" charset="0"/>
              </a:rPr>
              <a:t>// </a:t>
            </a:r>
            <a:r>
              <a:rPr lang="zh-CN" altLang="en-US" sz="1600" dirty="0">
                <a:solidFill>
                  <a:srgbClr val="008000"/>
                </a:solidFill>
                <a:latin typeface="Consolas" panose="020B0609020204030204" pitchFamily="49" charset="0"/>
              </a:rPr>
              <a:t>计算第二个球体的体积 </a:t>
            </a:r>
            <a:r>
              <a:rPr lang="en-US" sz="1600" dirty="0">
                <a:solidFill>
                  <a:srgbClr val="008000"/>
                </a:solidFill>
                <a:latin typeface="Consolas" panose="020B0609020204030204" pitchFamily="49" charset="0"/>
              </a:rPr>
              <a:t>V2</a:t>
            </a:r>
            <a:endParaRPr lang="en-US" sz="1600" dirty="0">
              <a:solidFill>
                <a:srgbClr val="000000"/>
              </a:solidFill>
              <a:latin typeface="Consolas" panose="020B0609020204030204" pitchFamily="49" charset="0"/>
            </a:endParaRPr>
          </a:p>
          <a:p>
            <a:pPr>
              <a:lnSpc>
                <a:spcPct val="150000"/>
              </a:lnSpc>
            </a:pPr>
            <a:r>
              <a:rPr lang="en-US" sz="1600" dirty="0">
                <a:solidFill>
                  <a:srgbClr val="000000"/>
                </a:solidFill>
                <a:latin typeface="Consolas" panose="020B0609020204030204" pitchFamily="49" charset="0"/>
              </a:rPr>
              <a:t>double V = V1 + V2; </a:t>
            </a:r>
            <a:r>
              <a:rPr lang="en-US" sz="1600" dirty="0">
                <a:solidFill>
                  <a:srgbClr val="008000"/>
                </a:solidFill>
                <a:latin typeface="Consolas" panose="020B0609020204030204" pitchFamily="49" charset="0"/>
              </a:rPr>
              <a:t>// </a:t>
            </a:r>
            <a:r>
              <a:rPr lang="zh-CN" altLang="en-US" sz="1600" dirty="0">
                <a:solidFill>
                  <a:srgbClr val="008000"/>
                </a:solidFill>
                <a:latin typeface="Consolas" panose="020B0609020204030204" pitchFamily="49" charset="0"/>
              </a:rPr>
              <a:t>计算两块橡皮泥的总体积</a:t>
            </a:r>
            <a:endParaRPr lang="en-US" sz="1600" dirty="0">
              <a:solidFill>
                <a:srgbClr val="000000"/>
              </a:solidFill>
              <a:latin typeface="Consolas" panose="020B0609020204030204" pitchFamily="49" charset="0"/>
            </a:endParaRPr>
          </a:p>
          <a:p>
            <a:pPr>
              <a:lnSpc>
                <a:spcPct val="150000"/>
              </a:lnSpc>
            </a:pPr>
            <a:r>
              <a:rPr lang="en-US" sz="1600" dirty="0">
                <a:solidFill>
                  <a:srgbClr val="000000"/>
                </a:solidFill>
                <a:latin typeface="Consolas" panose="020B0609020204030204" pitchFamily="49" charset="0"/>
              </a:rPr>
              <a:t>double L = </a:t>
            </a:r>
            <a:r>
              <a:rPr lang="en-US" sz="1600" dirty="0" err="1">
                <a:solidFill>
                  <a:srgbClr val="000000"/>
                </a:solidFill>
                <a:latin typeface="Consolas" panose="020B0609020204030204" pitchFamily="49" charset="0"/>
              </a:rPr>
              <a:t>cbrt</a:t>
            </a:r>
            <a:r>
              <a:rPr lang="en-US" sz="1600" dirty="0">
                <a:solidFill>
                  <a:srgbClr val="000000"/>
                </a:solidFill>
                <a:latin typeface="Consolas" panose="020B0609020204030204" pitchFamily="49" charset="0"/>
              </a:rPr>
              <a:t>(V); </a:t>
            </a:r>
            <a:r>
              <a:rPr lang="en-US" sz="1600" dirty="0">
                <a:solidFill>
                  <a:srgbClr val="008000"/>
                </a:solidFill>
                <a:latin typeface="Consolas" panose="020B0609020204030204" pitchFamily="49" charset="0"/>
              </a:rPr>
              <a:t>// </a:t>
            </a:r>
            <a:r>
              <a:rPr lang="zh-CN" altLang="en-US" sz="1600" dirty="0">
                <a:solidFill>
                  <a:srgbClr val="008000"/>
                </a:solidFill>
                <a:latin typeface="Consolas" panose="020B0609020204030204" pitchFamily="49" charset="0"/>
              </a:rPr>
              <a:t>根据总体积计算正方体的边长 </a:t>
            </a:r>
            <a:r>
              <a:rPr lang="en-US" sz="1600" dirty="0">
                <a:solidFill>
                  <a:srgbClr val="008000"/>
                </a:solidFill>
                <a:latin typeface="Consolas" panose="020B0609020204030204" pitchFamily="49" charset="0"/>
              </a:rPr>
              <a:t>L, </a:t>
            </a:r>
            <a:r>
              <a:rPr lang="zh-CN" altLang="en-US" sz="1600" dirty="0">
                <a:solidFill>
                  <a:srgbClr val="008000"/>
                </a:solidFill>
                <a:latin typeface="Consolas" panose="020B0609020204030204" pitchFamily="49" charset="0"/>
              </a:rPr>
              <a:t>或</a:t>
            </a:r>
            <a:r>
              <a:rPr lang="en-US" sz="1600" dirty="0">
                <a:solidFill>
                  <a:srgbClr val="008000"/>
                </a:solidFill>
                <a:latin typeface="Consolas" panose="020B0609020204030204" pitchFamily="49" charset="0"/>
              </a:rPr>
              <a:t> double L = pow(V, 1.0 / 3.0);</a:t>
            </a:r>
            <a:endParaRPr lang="en-US" sz="1600" dirty="0">
              <a:solidFill>
                <a:srgbClr val="000000"/>
              </a:solidFill>
              <a:latin typeface="Consolas" panose="020B0609020204030204" pitchFamily="49" charset="0"/>
            </a:endParaRPr>
          </a:p>
          <a:p>
            <a:pPr>
              <a:lnSpc>
                <a:spcPct val="150000"/>
              </a:lnSpc>
            </a:pPr>
            <a:r>
              <a:rPr lang="en-US" sz="1600" dirty="0" err="1">
                <a:solidFill>
                  <a:srgbClr val="000000"/>
                </a:solidFill>
                <a:latin typeface="Consolas" panose="020B0609020204030204" pitchFamily="49" charset="0"/>
              </a:rPr>
              <a:t>cout</a:t>
            </a:r>
            <a:r>
              <a:rPr lang="en-US" sz="1600" dirty="0">
                <a:solidFill>
                  <a:srgbClr val="000000"/>
                </a:solidFill>
                <a:latin typeface="Consolas" panose="020B0609020204030204" pitchFamily="49" charset="0"/>
              </a:rPr>
              <a:t> &lt;&lt; (</a:t>
            </a:r>
            <a:r>
              <a:rPr lang="en-US" sz="1600" dirty="0" err="1">
                <a:solidFill>
                  <a:srgbClr val="000000"/>
                </a:solidFill>
                <a:latin typeface="Consolas" panose="020B0609020204030204" pitchFamily="49" charset="0"/>
              </a:rPr>
              <a:t>int</a:t>
            </a:r>
            <a:r>
              <a:rPr lang="en-US" sz="1600" dirty="0">
                <a:solidFill>
                  <a:srgbClr val="000000"/>
                </a:solidFill>
                <a:latin typeface="Consolas" panose="020B0609020204030204" pitchFamily="49" charset="0"/>
              </a:rPr>
              <a:t>)L;     </a:t>
            </a:r>
            <a:r>
              <a:rPr lang="en-US" sz="1600" dirty="0">
                <a:solidFill>
                  <a:srgbClr val="008000"/>
                </a:solidFill>
                <a:latin typeface="Consolas" panose="020B0609020204030204" pitchFamily="49" charset="0"/>
              </a:rPr>
              <a:t>// </a:t>
            </a:r>
            <a:r>
              <a:rPr lang="zh-CN" altLang="en-US" sz="1600" dirty="0">
                <a:solidFill>
                  <a:srgbClr val="008000"/>
                </a:solidFill>
                <a:latin typeface="Consolas" panose="020B0609020204030204" pitchFamily="49" charset="0"/>
              </a:rPr>
              <a:t>强制转化为整数舍去小数点之后的数字后输出结果</a:t>
            </a:r>
            <a:endParaRPr lang="en-US" sz="1600" dirty="0">
              <a:solidFill>
                <a:srgbClr val="000000"/>
              </a:solidFill>
              <a:latin typeface="Consolas" panose="020B0609020204030204" pitchFamily="49" charset="0"/>
            </a:endParaRPr>
          </a:p>
          <a:p>
            <a:pPr>
              <a:lnSpc>
                <a:spcPct val="150000"/>
              </a:lnSpc>
            </a:pPr>
            <a:r>
              <a:rPr lang="en-US" sz="1600" dirty="0">
                <a:solidFill>
                  <a:srgbClr val="0000FF"/>
                </a:solidFill>
                <a:latin typeface="Consolas" panose="020B0609020204030204" pitchFamily="49" charset="0"/>
              </a:rPr>
              <a:t>return</a:t>
            </a:r>
            <a:r>
              <a:rPr lang="en-US" sz="1600" dirty="0">
                <a:solidFill>
                  <a:srgbClr val="000000"/>
                </a:solidFill>
                <a:latin typeface="Consolas" panose="020B0609020204030204" pitchFamily="49" charset="0"/>
              </a:rPr>
              <a:t> </a:t>
            </a:r>
            <a:r>
              <a:rPr lang="en-US" sz="1600" dirty="0">
                <a:solidFill>
                  <a:srgbClr val="098658"/>
                </a:solidFill>
                <a:latin typeface="Consolas" panose="020B0609020204030204" pitchFamily="49" charset="0"/>
              </a:rPr>
              <a:t>0</a:t>
            </a:r>
            <a:r>
              <a:rPr lang="en-US" sz="1600" dirty="0">
                <a:solidFill>
                  <a:srgbClr val="000000"/>
                </a:solidFill>
                <a:latin typeface="Consolas" panose="020B0609020204030204" pitchFamily="49" charset="0"/>
              </a:rPr>
              <a:t>;</a:t>
            </a:r>
          </a:p>
        </p:txBody>
      </p:sp>
      <p:sp>
        <p:nvSpPr>
          <p:cNvPr id="2" name="文本框 1">
            <a:extLst>
              <a:ext uri="{FF2B5EF4-FFF2-40B4-BE49-F238E27FC236}">
                <a16:creationId xmlns:a16="http://schemas.microsoft.com/office/drawing/2014/main" id="{F1C157BC-D350-46AB-36CF-230D944905A7}"/>
              </a:ext>
            </a:extLst>
          </p:cNvPr>
          <p:cNvSpPr txBox="1"/>
          <p:nvPr/>
        </p:nvSpPr>
        <p:spPr>
          <a:xfrm>
            <a:off x="1143000" y="4953394"/>
            <a:ext cx="10134600" cy="1234633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pPr>
              <a:lnSpc>
                <a:spcPct val="200000"/>
              </a:lnSpc>
            </a:pPr>
            <a:r>
              <a:rPr lang="zh-CN" altLang="en-US" sz="2000" dirty="0">
                <a:latin typeface="Consolas" panose="020B0609020204030204" pitchFamily="49" charset="0"/>
              </a:rPr>
              <a:t>考察的其实就是如果对于最终的结果 </a:t>
            </a:r>
            <a:r>
              <a:rPr lang="en-US" altLang="zh-CN" sz="2000" dirty="0">
                <a:latin typeface="Consolas" panose="020B0609020204030204" pitchFamily="49" charset="0"/>
              </a:rPr>
              <a:t>L</a:t>
            </a:r>
            <a:r>
              <a:rPr lang="zh-CN" altLang="en-US" sz="2000" dirty="0">
                <a:latin typeface="Consolas" panose="020B0609020204030204" pitchFamily="49" charset="0"/>
              </a:rPr>
              <a:t>，题目要求输出整数，可 </a:t>
            </a:r>
            <a:r>
              <a:rPr lang="en-US" altLang="zh-CN" sz="2000" dirty="0">
                <a:latin typeface="Consolas" panose="020B0609020204030204" pitchFamily="49" charset="0"/>
              </a:rPr>
              <a:t>L </a:t>
            </a:r>
            <a:r>
              <a:rPr lang="zh-CN" altLang="en-US" sz="2000" dirty="0">
                <a:latin typeface="Consolas" panose="020B0609020204030204" pitchFamily="49" charset="0"/>
              </a:rPr>
              <a:t>是一个小数。</a:t>
            </a:r>
            <a:endParaRPr lang="en-US" altLang="zh-CN" sz="2000" dirty="0">
              <a:latin typeface="Consolas" panose="020B0609020204030204" pitchFamily="49" charset="0"/>
            </a:endParaRPr>
          </a:p>
          <a:p>
            <a:pPr>
              <a:lnSpc>
                <a:spcPct val="200000"/>
              </a:lnSpc>
            </a:pPr>
            <a:r>
              <a:rPr lang="zh-CN" altLang="en-US" sz="2000" dirty="0">
                <a:latin typeface="Consolas" panose="020B0609020204030204" pitchFamily="49" charset="0"/>
              </a:rPr>
              <a:t>那么通过强制转化为整数的方法，去舍去小数点之后的数字，并输出结果。</a:t>
            </a:r>
            <a:endParaRPr lang="en-US" altLang="zh-CN" sz="2000" dirty="0">
              <a:latin typeface="Consolas" panose="020B0609020204030204" pitchFamily="49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8331222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object 3">
            <a:extLst>
              <a:ext uri="{FF2B5EF4-FFF2-40B4-BE49-F238E27FC236}">
                <a16:creationId xmlns:a16="http://schemas.microsoft.com/office/drawing/2014/main" id="{9079EF21-306E-660E-A9A1-51D54E107A61}"/>
              </a:ext>
            </a:extLst>
          </p:cNvPr>
          <p:cNvSpPr txBox="1"/>
          <p:nvPr/>
        </p:nvSpPr>
        <p:spPr>
          <a:xfrm>
            <a:off x="1981200" y="762000"/>
            <a:ext cx="2259330" cy="350737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lang="zh-CN" altLang="en-US" sz="2200" b="1" spc="-5" dirty="0">
                <a:solidFill>
                  <a:srgbClr val="FFFFFF"/>
                </a:solidFill>
                <a:latin typeface="+mj-ea"/>
                <a:cs typeface="微软雅黑"/>
              </a:rPr>
              <a:t>实战演练</a:t>
            </a:r>
          </a:p>
        </p:txBody>
      </p:sp>
      <p:sp>
        <p:nvSpPr>
          <p:cNvPr id="2" name="文本框 1">
            <a:extLst>
              <a:ext uri="{FF2B5EF4-FFF2-40B4-BE49-F238E27FC236}">
                <a16:creationId xmlns:a16="http://schemas.microsoft.com/office/drawing/2014/main" id="{F1C157BC-D350-46AB-36CF-230D944905A7}"/>
              </a:ext>
            </a:extLst>
          </p:cNvPr>
          <p:cNvSpPr txBox="1"/>
          <p:nvPr/>
        </p:nvSpPr>
        <p:spPr>
          <a:xfrm>
            <a:off x="1028700" y="1676400"/>
            <a:ext cx="10134600" cy="1463093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pPr>
              <a:lnSpc>
                <a:spcPct val="200000"/>
              </a:lnSpc>
            </a:pPr>
            <a:r>
              <a:rPr lang="zh-CN" altLang="en-US" sz="2400" b="1" dirty="0">
                <a:latin typeface="Consolas" panose="020B0609020204030204" pitchFamily="49" charset="0"/>
              </a:rPr>
              <a:t>书本</a:t>
            </a:r>
            <a:r>
              <a:rPr lang="en-US" altLang="zh-CN" sz="2400" b="1" dirty="0">
                <a:latin typeface="Consolas" panose="020B0609020204030204" pitchFamily="49" charset="0"/>
              </a:rPr>
              <a:t>P19</a:t>
            </a:r>
            <a:r>
              <a:rPr lang="zh-CN" altLang="en-US" sz="2400" b="1" dirty="0">
                <a:latin typeface="Consolas" panose="020B0609020204030204" pitchFamily="49" charset="0"/>
              </a:rPr>
              <a:t>页 例</a:t>
            </a:r>
            <a:r>
              <a:rPr lang="en-US" altLang="zh-CN" sz="2400" b="1" dirty="0">
                <a:latin typeface="Consolas" panose="020B0609020204030204" pitchFamily="49" charset="0"/>
              </a:rPr>
              <a:t>2-4 </a:t>
            </a:r>
            <a:r>
              <a:rPr lang="zh-CN" altLang="en-US" sz="2400" b="1" dirty="0">
                <a:latin typeface="Consolas" panose="020B0609020204030204" pitchFamily="49" charset="0"/>
              </a:rPr>
              <a:t>销量预测</a:t>
            </a:r>
            <a:endParaRPr lang="en-US" altLang="zh-CN" sz="2400" b="1" dirty="0">
              <a:latin typeface="Consolas" panose="020B0609020204030204" pitchFamily="49" charset="0"/>
            </a:endParaRPr>
          </a:p>
          <a:p>
            <a:pPr>
              <a:lnSpc>
                <a:spcPct val="200000"/>
              </a:lnSpc>
            </a:pPr>
            <a:r>
              <a:rPr lang="zh-CN" altLang="en-US" sz="2400" dirty="0">
                <a:latin typeface="Consolas" panose="020B0609020204030204" pitchFamily="49" charset="0"/>
              </a:rPr>
              <a:t>本题目跳过，大部分同学目前数学还没有学到一元二次方程的求根公式</a:t>
            </a:r>
            <a:endParaRPr lang="en-US" altLang="zh-CN" sz="2400" dirty="0">
              <a:latin typeface="Consolas" panose="020B0609020204030204" pitchFamily="49" charset="0"/>
            </a:endParaRPr>
          </a:p>
        </p:txBody>
      </p:sp>
      <p:sp>
        <p:nvSpPr>
          <p:cNvPr id="3" name="文本框 2">
            <a:extLst>
              <a:ext uri="{FF2B5EF4-FFF2-40B4-BE49-F238E27FC236}">
                <a16:creationId xmlns:a16="http://schemas.microsoft.com/office/drawing/2014/main" id="{8DBA5632-1881-5BAD-CCA4-FD693B36F58C}"/>
              </a:ext>
            </a:extLst>
          </p:cNvPr>
          <p:cNvSpPr txBox="1"/>
          <p:nvPr/>
        </p:nvSpPr>
        <p:spPr>
          <a:xfrm>
            <a:off x="1028700" y="4343400"/>
            <a:ext cx="10134600" cy="1463093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pPr>
              <a:lnSpc>
                <a:spcPct val="200000"/>
              </a:lnSpc>
            </a:pPr>
            <a:r>
              <a:rPr lang="zh-CN" altLang="en-US" sz="2400" b="1" dirty="0">
                <a:latin typeface="Consolas" panose="020B0609020204030204" pitchFamily="49" charset="0"/>
              </a:rPr>
              <a:t>书本</a:t>
            </a:r>
            <a:r>
              <a:rPr lang="en-US" altLang="zh-CN" sz="2400" b="1" dirty="0">
                <a:latin typeface="Consolas" panose="020B0609020204030204" pitchFamily="49" charset="0"/>
              </a:rPr>
              <a:t>P20</a:t>
            </a:r>
            <a:r>
              <a:rPr lang="zh-CN" altLang="en-US" sz="2400" b="1" dirty="0">
                <a:latin typeface="Consolas" panose="020B0609020204030204" pitchFamily="49" charset="0"/>
              </a:rPr>
              <a:t>页 例</a:t>
            </a:r>
            <a:r>
              <a:rPr lang="en-US" altLang="zh-CN" sz="2400" b="1" dirty="0">
                <a:latin typeface="Consolas" panose="020B0609020204030204" pitchFamily="49" charset="0"/>
              </a:rPr>
              <a:t>2-5 </a:t>
            </a:r>
            <a:r>
              <a:rPr lang="zh-CN" altLang="en-US" sz="2400" b="1" dirty="0">
                <a:latin typeface="Consolas" panose="020B0609020204030204" pitchFamily="49" charset="0"/>
              </a:rPr>
              <a:t>苹果采购</a:t>
            </a:r>
            <a:endParaRPr lang="en-US" altLang="zh-CN" sz="2400" b="1" dirty="0">
              <a:latin typeface="Consolas" panose="020B0609020204030204" pitchFamily="49" charset="0"/>
            </a:endParaRPr>
          </a:p>
          <a:p>
            <a:pPr>
              <a:lnSpc>
                <a:spcPct val="200000"/>
              </a:lnSpc>
            </a:pPr>
            <a:r>
              <a:rPr lang="zh-CN" altLang="en-US" sz="2400" dirty="0">
                <a:latin typeface="Consolas" panose="020B0609020204030204" pitchFamily="49" charset="0"/>
              </a:rPr>
              <a:t>我们已经提前学过 </a:t>
            </a:r>
            <a:r>
              <a:rPr lang="en-US" altLang="zh-CN" sz="2400" dirty="0" err="1">
                <a:latin typeface="Consolas" panose="020B0609020204030204" pitchFamily="49" charset="0"/>
              </a:rPr>
              <a:t>cin</a:t>
            </a:r>
            <a:r>
              <a:rPr lang="en-US" altLang="zh-CN" sz="2400" dirty="0">
                <a:latin typeface="Consolas" panose="020B0609020204030204" pitchFamily="49" charset="0"/>
              </a:rPr>
              <a:t> </a:t>
            </a:r>
            <a:r>
              <a:rPr lang="zh-CN" altLang="en-US" sz="2400" dirty="0">
                <a:latin typeface="Consolas" panose="020B0609020204030204" pitchFamily="49" charset="0"/>
              </a:rPr>
              <a:t>了，本题也已经讲过，本例题也跳过。</a:t>
            </a:r>
            <a:endParaRPr lang="en-US" altLang="zh-CN" sz="2400" dirty="0">
              <a:latin typeface="Consolas" panose="020B0609020204030204" pitchFamily="49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00003683"/>
      </p:ext>
    </p:extLst>
  </p:cSld>
  <p:clrMapOvr>
    <a:masterClrMapping/>
  </p:clrMapOvr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矩形 2"/>
          <p:cNvSpPr/>
          <p:nvPr/>
        </p:nvSpPr>
        <p:spPr>
          <a:xfrm>
            <a:off x="990600" y="2227147"/>
            <a:ext cx="5943600" cy="3254737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2800" b="1" dirty="0">
                <a:solidFill>
                  <a:srgbClr val="C00000"/>
                </a:solidFill>
              </a:rPr>
              <a:t>书本</a:t>
            </a:r>
            <a:r>
              <a:rPr lang="en-US" altLang="zh-CN" sz="2800" b="1" dirty="0">
                <a:solidFill>
                  <a:srgbClr val="C00000"/>
                </a:solidFill>
              </a:rPr>
              <a:t>P21</a:t>
            </a:r>
            <a:r>
              <a:rPr lang="zh-CN" altLang="en-US" sz="2800" b="1" dirty="0">
                <a:solidFill>
                  <a:srgbClr val="C00000"/>
                </a:solidFill>
              </a:rPr>
              <a:t>页 例</a:t>
            </a:r>
            <a:r>
              <a:rPr lang="en-US" altLang="zh-CN" sz="2800" b="1" dirty="0">
                <a:solidFill>
                  <a:srgbClr val="C00000"/>
                </a:solidFill>
              </a:rPr>
              <a:t>2-6</a:t>
            </a:r>
            <a:endParaRPr lang="en-US" altLang="zh-CN" sz="2800" dirty="0"/>
          </a:p>
          <a:p>
            <a:pPr>
              <a:lnSpc>
                <a:spcPct val="150000"/>
              </a:lnSpc>
            </a:pPr>
            <a:r>
              <a:rPr lang="zh-CN" altLang="en-US" sz="2800" dirty="0"/>
              <a:t>输入一个大写字母，请你输出它的小写形式。</a:t>
            </a:r>
            <a:endParaRPr lang="en-US" altLang="zh-CN" sz="2800" dirty="0"/>
          </a:p>
          <a:p>
            <a:pPr>
              <a:lnSpc>
                <a:spcPct val="150000"/>
              </a:lnSpc>
            </a:pPr>
            <a:r>
              <a:rPr lang="zh-CN" altLang="en-US" sz="2800" dirty="0"/>
              <a:t>样例输入：</a:t>
            </a:r>
            <a:r>
              <a:rPr lang="en-US" altLang="zh-CN" sz="2800" dirty="0"/>
              <a:t>A</a:t>
            </a:r>
          </a:p>
          <a:p>
            <a:pPr>
              <a:lnSpc>
                <a:spcPct val="150000"/>
              </a:lnSpc>
            </a:pPr>
            <a:r>
              <a:rPr lang="zh-CN" altLang="en-US" sz="2800" dirty="0"/>
              <a:t>样例输出：</a:t>
            </a:r>
            <a:r>
              <a:rPr lang="en-US" altLang="zh-CN" sz="2800" dirty="0"/>
              <a:t>a</a:t>
            </a:r>
            <a:endParaRPr lang="zh-CN" altLang="en-US" sz="2800" dirty="0"/>
          </a:p>
        </p:txBody>
      </p:sp>
      <p:sp>
        <p:nvSpPr>
          <p:cNvPr id="17" name="object 3">
            <a:extLst>
              <a:ext uri="{FF2B5EF4-FFF2-40B4-BE49-F238E27FC236}">
                <a16:creationId xmlns:a16="http://schemas.microsoft.com/office/drawing/2014/main" id="{9079EF21-306E-660E-A9A1-51D54E107A61}"/>
              </a:ext>
            </a:extLst>
          </p:cNvPr>
          <p:cNvSpPr txBox="1"/>
          <p:nvPr/>
        </p:nvSpPr>
        <p:spPr>
          <a:xfrm>
            <a:off x="1981200" y="762000"/>
            <a:ext cx="2259330" cy="350737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lang="zh-CN" altLang="en-US" sz="2200" b="1" spc="-5" dirty="0">
                <a:solidFill>
                  <a:srgbClr val="FFFFFF"/>
                </a:solidFill>
                <a:latin typeface="+mj-ea"/>
                <a:cs typeface="微软雅黑"/>
              </a:rPr>
              <a:t>实战演练</a:t>
            </a:r>
          </a:p>
        </p:txBody>
      </p:sp>
      <p:pic>
        <p:nvPicPr>
          <p:cNvPr id="2" name="图片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448399" y="1635252"/>
            <a:ext cx="4076399" cy="44385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64715183"/>
      </p:ext>
    </p:extLst>
  </p:cSld>
  <p:clrMapOvr>
    <a:masterClrMapping/>
  </p:clrMapOvr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object 6"/>
          <p:cNvSpPr/>
          <p:nvPr/>
        </p:nvSpPr>
        <p:spPr>
          <a:xfrm>
            <a:off x="2201481" y="641146"/>
            <a:ext cx="1300480" cy="92075"/>
          </a:xfrm>
          <a:custGeom>
            <a:avLst/>
            <a:gdLst/>
            <a:ahLst/>
            <a:cxnLst/>
            <a:rect l="l" t="t" r="r" b="b"/>
            <a:pathLst>
              <a:path w="1300479" h="92075">
                <a:moveTo>
                  <a:pt x="983754" y="64477"/>
                </a:moveTo>
                <a:lnTo>
                  <a:pt x="981087" y="61976"/>
                </a:lnTo>
                <a:lnTo>
                  <a:pt x="101841" y="61976"/>
                </a:lnTo>
                <a:lnTo>
                  <a:pt x="10274" y="1739"/>
                </a:lnTo>
                <a:lnTo>
                  <a:pt x="7556" y="0"/>
                </a:lnTo>
                <a:lnTo>
                  <a:pt x="3835" y="558"/>
                </a:lnTo>
                <a:lnTo>
                  <a:pt x="1943" y="3060"/>
                </a:lnTo>
                <a:lnTo>
                  <a:pt x="0" y="5575"/>
                </a:lnTo>
                <a:lnTo>
                  <a:pt x="673" y="8953"/>
                </a:lnTo>
                <a:lnTo>
                  <a:pt x="97459" y="72669"/>
                </a:lnTo>
                <a:lnTo>
                  <a:pt x="98679" y="73025"/>
                </a:lnTo>
                <a:lnTo>
                  <a:pt x="981087" y="73025"/>
                </a:lnTo>
                <a:lnTo>
                  <a:pt x="983754" y="70573"/>
                </a:lnTo>
                <a:lnTo>
                  <a:pt x="983754" y="64477"/>
                </a:lnTo>
                <a:close/>
              </a:path>
              <a:path w="1300479" h="92075">
                <a:moveTo>
                  <a:pt x="1094193" y="62636"/>
                </a:moveTo>
                <a:lnTo>
                  <a:pt x="1092644" y="60236"/>
                </a:lnTo>
                <a:lnTo>
                  <a:pt x="1092136" y="59778"/>
                </a:lnTo>
                <a:lnTo>
                  <a:pt x="1091526" y="59410"/>
                </a:lnTo>
                <a:lnTo>
                  <a:pt x="1042250" y="33235"/>
                </a:lnTo>
                <a:lnTo>
                  <a:pt x="1039634" y="33947"/>
                </a:lnTo>
                <a:lnTo>
                  <a:pt x="1038136" y="36398"/>
                </a:lnTo>
                <a:lnTo>
                  <a:pt x="1037971" y="37020"/>
                </a:lnTo>
                <a:lnTo>
                  <a:pt x="1037920" y="90043"/>
                </a:lnTo>
                <a:lnTo>
                  <a:pt x="1039812" y="91782"/>
                </a:lnTo>
                <a:lnTo>
                  <a:pt x="1042860" y="91833"/>
                </a:lnTo>
                <a:lnTo>
                  <a:pt x="1043635" y="91630"/>
                </a:lnTo>
                <a:lnTo>
                  <a:pt x="1093533" y="65036"/>
                </a:lnTo>
                <a:lnTo>
                  <a:pt x="1094193" y="62636"/>
                </a:lnTo>
                <a:close/>
              </a:path>
              <a:path w="1300479" h="92075">
                <a:moveTo>
                  <a:pt x="1196924" y="62636"/>
                </a:moveTo>
                <a:lnTo>
                  <a:pt x="1195362" y="60236"/>
                </a:lnTo>
                <a:lnTo>
                  <a:pt x="1194866" y="59778"/>
                </a:lnTo>
                <a:lnTo>
                  <a:pt x="1194257" y="59410"/>
                </a:lnTo>
                <a:lnTo>
                  <a:pt x="1144968" y="33235"/>
                </a:lnTo>
                <a:lnTo>
                  <a:pt x="1142365" y="33947"/>
                </a:lnTo>
                <a:lnTo>
                  <a:pt x="1140917" y="36398"/>
                </a:lnTo>
                <a:lnTo>
                  <a:pt x="1140701" y="37680"/>
                </a:lnTo>
                <a:lnTo>
                  <a:pt x="1140701" y="90043"/>
                </a:lnTo>
                <a:lnTo>
                  <a:pt x="1142530" y="91782"/>
                </a:lnTo>
                <a:lnTo>
                  <a:pt x="1145641" y="91833"/>
                </a:lnTo>
                <a:lnTo>
                  <a:pt x="1146365" y="91630"/>
                </a:lnTo>
                <a:lnTo>
                  <a:pt x="1196251" y="65036"/>
                </a:lnTo>
                <a:lnTo>
                  <a:pt x="1196924" y="62636"/>
                </a:lnTo>
                <a:close/>
              </a:path>
              <a:path w="1300479" h="92075">
                <a:moveTo>
                  <a:pt x="1300365" y="62636"/>
                </a:moveTo>
                <a:lnTo>
                  <a:pt x="1298816" y="60236"/>
                </a:lnTo>
                <a:lnTo>
                  <a:pt x="1297647" y="59410"/>
                </a:lnTo>
                <a:lnTo>
                  <a:pt x="1248422" y="33235"/>
                </a:lnTo>
                <a:lnTo>
                  <a:pt x="1245819" y="33947"/>
                </a:lnTo>
                <a:lnTo>
                  <a:pt x="1244320" y="36398"/>
                </a:lnTo>
                <a:lnTo>
                  <a:pt x="1244142" y="37020"/>
                </a:lnTo>
                <a:lnTo>
                  <a:pt x="1244092" y="90043"/>
                </a:lnTo>
                <a:lnTo>
                  <a:pt x="1245984" y="91782"/>
                </a:lnTo>
                <a:lnTo>
                  <a:pt x="1249032" y="91833"/>
                </a:lnTo>
                <a:lnTo>
                  <a:pt x="1249807" y="91630"/>
                </a:lnTo>
                <a:lnTo>
                  <a:pt x="1299705" y="65036"/>
                </a:lnTo>
                <a:lnTo>
                  <a:pt x="1300365" y="62636"/>
                </a:lnTo>
                <a:close/>
              </a:path>
            </a:pathLst>
          </a:custGeom>
          <a:solidFill>
            <a:srgbClr val="6FAC46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 txBox="1"/>
          <p:nvPr/>
        </p:nvSpPr>
        <p:spPr>
          <a:xfrm>
            <a:off x="1425194" y="1574330"/>
            <a:ext cx="8915400" cy="382797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2400" b="1" dirty="0">
                <a:solidFill>
                  <a:srgbClr val="2D4A87"/>
                </a:solidFill>
                <a:latin typeface="等线"/>
                <a:cs typeface="等线"/>
              </a:rPr>
              <a:t>大写字母、小写字母和</a:t>
            </a:r>
            <a:r>
              <a:rPr sz="2400" b="1" spc="-15" dirty="0">
                <a:solidFill>
                  <a:srgbClr val="2D4A87"/>
                </a:solidFill>
                <a:latin typeface="等线"/>
                <a:cs typeface="等线"/>
              </a:rPr>
              <a:t>数</a:t>
            </a:r>
            <a:r>
              <a:rPr sz="2400" b="1" dirty="0">
                <a:solidFill>
                  <a:srgbClr val="2D4A87"/>
                </a:solidFill>
                <a:latin typeface="等线"/>
                <a:cs typeface="等线"/>
              </a:rPr>
              <a:t>字在</a:t>
            </a:r>
            <a:r>
              <a:rPr sz="2400" b="1" spc="-25" dirty="0">
                <a:solidFill>
                  <a:srgbClr val="2D4A87"/>
                </a:solidFill>
                <a:latin typeface="等线"/>
                <a:cs typeface="等线"/>
              </a:rPr>
              <a:t> </a:t>
            </a:r>
            <a:r>
              <a:rPr sz="2400" b="1" spc="-5" dirty="0">
                <a:solidFill>
                  <a:srgbClr val="2D4A87"/>
                </a:solidFill>
                <a:latin typeface="等线"/>
                <a:cs typeface="等线"/>
              </a:rPr>
              <a:t>ASCII</a:t>
            </a:r>
            <a:r>
              <a:rPr sz="2400" b="1" dirty="0">
                <a:solidFill>
                  <a:srgbClr val="2D4A87"/>
                </a:solidFill>
                <a:latin typeface="等线"/>
                <a:cs typeface="等线"/>
              </a:rPr>
              <a:t> 表中都是按照顺序依次排</a:t>
            </a:r>
            <a:r>
              <a:rPr sz="2400" b="1" spc="-15" dirty="0">
                <a:solidFill>
                  <a:srgbClr val="2D4A87"/>
                </a:solidFill>
                <a:latin typeface="等线"/>
                <a:cs typeface="等线"/>
              </a:rPr>
              <a:t>列</a:t>
            </a:r>
            <a:r>
              <a:rPr sz="2400" b="1" dirty="0">
                <a:solidFill>
                  <a:srgbClr val="2D4A87"/>
                </a:solidFill>
                <a:latin typeface="等线"/>
                <a:cs typeface="等线"/>
              </a:rPr>
              <a:t>的</a:t>
            </a:r>
            <a:endParaRPr sz="2400" b="1" dirty="0">
              <a:latin typeface="等线"/>
              <a:cs typeface="等线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1152652" y="2272465"/>
            <a:ext cx="9423908" cy="1163138"/>
          </a:xfrm>
          <a:prstGeom prst="rect">
            <a:avLst/>
          </a:prstGeom>
          <a:solidFill>
            <a:srgbClr val="FFF1CC"/>
          </a:solidFill>
        </p:spPr>
        <p:txBody>
          <a:bodyPr vert="horz" wrap="square" lIns="0" tIns="29209" rIns="0" bIns="0" rtlCol="0">
            <a:spAutoFit/>
          </a:bodyPr>
          <a:lstStyle/>
          <a:p>
            <a:pPr marL="90805">
              <a:lnSpc>
                <a:spcPct val="150000"/>
              </a:lnSpc>
              <a:spcBef>
                <a:spcPts val="229"/>
              </a:spcBef>
            </a:pPr>
            <a:r>
              <a:rPr lang="zh-CN" altLang="en-US" sz="2400" dirty="0">
                <a:latin typeface="Consolas"/>
                <a:cs typeface="Consolas"/>
              </a:rPr>
              <a:t>例如将大写字母</a:t>
            </a:r>
            <a:r>
              <a:rPr lang="en-US" altLang="zh-CN" sz="2400" dirty="0">
                <a:latin typeface="Consolas"/>
                <a:cs typeface="Consolas"/>
              </a:rPr>
              <a:t>C</a:t>
            </a:r>
            <a:r>
              <a:rPr lang="zh-CN" altLang="en-US" sz="2400" dirty="0">
                <a:latin typeface="Consolas"/>
                <a:cs typeface="Consolas"/>
              </a:rPr>
              <a:t>转为小写字母</a:t>
            </a:r>
            <a:r>
              <a:rPr lang="en-US" altLang="zh-CN" sz="2400" dirty="0">
                <a:latin typeface="Consolas"/>
                <a:cs typeface="Consolas"/>
              </a:rPr>
              <a:t>c</a:t>
            </a:r>
            <a:r>
              <a:rPr lang="zh-CN" altLang="en-US" sz="2400" dirty="0">
                <a:latin typeface="Consolas"/>
                <a:cs typeface="Consolas"/>
              </a:rPr>
              <a:t>：</a:t>
            </a:r>
            <a:endParaRPr lang="en-US" altLang="zh-CN" sz="2400" dirty="0">
              <a:latin typeface="Consolas"/>
              <a:cs typeface="Consolas"/>
            </a:endParaRPr>
          </a:p>
          <a:p>
            <a:pPr marL="90805">
              <a:lnSpc>
                <a:spcPct val="150000"/>
              </a:lnSpc>
              <a:spcBef>
                <a:spcPts val="229"/>
              </a:spcBef>
            </a:pPr>
            <a:r>
              <a:rPr lang="en-US" altLang="zh-CN" sz="2400" dirty="0">
                <a:latin typeface="Consolas"/>
                <a:cs typeface="Consolas"/>
              </a:rPr>
              <a:t>char </a:t>
            </a:r>
            <a:r>
              <a:rPr sz="2400" dirty="0">
                <a:latin typeface="Consolas"/>
                <a:cs typeface="Consolas"/>
              </a:rPr>
              <a:t>ans1</a:t>
            </a:r>
            <a:r>
              <a:rPr sz="2400" spc="-15" dirty="0">
                <a:latin typeface="Consolas"/>
                <a:cs typeface="Consolas"/>
              </a:rPr>
              <a:t> </a:t>
            </a:r>
            <a:r>
              <a:rPr sz="2400" dirty="0">
                <a:latin typeface="Consolas"/>
                <a:cs typeface="Consolas"/>
              </a:rPr>
              <a:t>= </a:t>
            </a:r>
            <a:r>
              <a:rPr sz="2400" spc="5" dirty="0">
                <a:solidFill>
                  <a:srgbClr val="A21414"/>
                </a:solidFill>
                <a:latin typeface="Consolas"/>
                <a:cs typeface="Consolas"/>
              </a:rPr>
              <a:t>'C'</a:t>
            </a:r>
            <a:r>
              <a:rPr sz="2400" spc="-10" dirty="0">
                <a:solidFill>
                  <a:srgbClr val="A21414"/>
                </a:solidFill>
                <a:latin typeface="Consolas"/>
                <a:cs typeface="Consolas"/>
              </a:rPr>
              <a:t> </a:t>
            </a:r>
            <a:r>
              <a:rPr sz="2400" dirty="0">
                <a:latin typeface="Consolas"/>
                <a:cs typeface="Consolas"/>
              </a:rPr>
              <a:t>-</a:t>
            </a:r>
            <a:r>
              <a:rPr sz="2400" spc="-5" dirty="0">
                <a:latin typeface="Consolas"/>
                <a:cs typeface="Consolas"/>
              </a:rPr>
              <a:t> </a:t>
            </a:r>
            <a:r>
              <a:rPr sz="2400" dirty="0">
                <a:solidFill>
                  <a:srgbClr val="A21414"/>
                </a:solidFill>
                <a:latin typeface="Consolas"/>
                <a:cs typeface="Consolas"/>
              </a:rPr>
              <a:t>'A'</a:t>
            </a:r>
            <a:r>
              <a:rPr sz="2400" spc="5" dirty="0">
                <a:solidFill>
                  <a:srgbClr val="A21414"/>
                </a:solidFill>
                <a:latin typeface="Consolas"/>
                <a:cs typeface="Consolas"/>
              </a:rPr>
              <a:t> </a:t>
            </a:r>
            <a:r>
              <a:rPr sz="2400" dirty="0">
                <a:latin typeface="Consolas"/>
                <a:cs typeface="Consolas"/>
              </a:rPr>
              <a:t>+ </a:t>
            </a:r>
            <a:r>
              <a:rPr lang="en-US" altLang="zh-CN" sz="2400" dirty="0">
                <a:solidFill>
                  <a:srgbClr val="A21414"/>
                </a:solidFill>
                <a:latin typeface="Consolas"/>
                <a:cs typeface="Consolas"/>
              </a:rPr>
              <a:t>'a'</a:t>
            </a:r>
            <a:r>
              <a:rPr sz="2400" dirty="0">
                <a:latin typeface="Consolas"/>
                <a:cs typeface="Consolas"/>
              </a:rPr>
              <a:t>;</a:t>
            </a:r>
          </a:p>
        </p:txBody>
      </p:sp>
      <p:sp>
        <p:nvSpPr>
          <p:cNvPr id="9" name="object 9"/>
          <p:cNvSpPr txBox="1"/>
          <p:nvPr/>
        </p:nvSpPr>
        <p:spPr>
          <a:xfrm>
            <a:off x="1157224" y="3767070"/>
            <a:ext cx="9451340" cy="763671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2400" spc="-10" dirty="0">
                <a:cs typeface="等线"/>
              </a:rPr>
              <a:t>'C'-'A'</a:t>
            </a:r>
            <a:r>
              <a:rPr lang="en-US" sz="2400" spc="-10" dirty="0">
                <a:cs typeface="等线"/>
              </a:rPr>
              <a:t> </a:t>
            </a:r>
            <a:r>
              <a:rPr sz="2400" spc="-5" dirty="0" err="1">
                <a:cs typeface="等线"/>
              </a:rPr>
              <a:t>是计算字母</a:t>
            </a:r>
            <a:r>
              <a:rPr sz="2400" spc="15" dirty="0">
                <a:cs typeface="等线"/>
              </a:rPr>
              <a:t> </a:t>
            </a:r>
            <a:r>
              <a:rPr lang="en-US" sz="2400" spc="-10" dirty="0">
                <a:cs typeface="等线"/>
              </a:rPr>
              <a:t>'</a:t>
            </a:r>
            <a:r>
              <a:rPr sz="2400" spc="-10" dirty="0">
                <a:cs typeface="等线"/>
              </a:rPr>
              <a:t>C'</a:t>
            </a:r>
            <a:r>
              <a:rPr sz="2400" dirty="0">
                <a:cs typeface="等线"/>
              </a:rPr>
              <a:t> </a:t>
            </a:r>
            <a:r>
              <a:rPr sz="2400" spc="-5" dirty="0">
                <a:cs typeface="等线"/>
              </a:rPr>
              <a:t>和字母</a:t>
            </a:r>
            <a:r>
              <a:rPr sz="2400" spc="5" dirty="0">
                <a:cs typeface="等线"/>
              </a:rPr>
              <a:t> </a:t>
            </a:r>
            <a:r>
              <a:rPr sz="2400" spc="-5" dirty="0">
                <a:cs typeface="等线"/>
              </a:rPr>
              <a:t>'A'</a:t>
            </a:r>
            <a:r>
              <a:rPr sz="2400" dirty="0">
                <a:cs typeface="等线"/>
              </a:rPr>
              <a:t> </a:t>
            </a:r>
            <a:r>
              <a:rPr sz="2400" b="1" spc="-5" dirty="0" err="1">
                <a:solidFill>
                  <a:srgbClr val="FF0000"/>
                </a:solidFill>
                <a:cs typeface="等线"/>
              </a:rPr>
              <a:t>中间的差</a:t>
            </a:r>
            <a:r>
              <a:rPr lang="zh-CN" altLang="en-US" sz="2400" b="1" spc="-5" dirty="0">
                <a:solidFill>
                  <a:srgbClr val="FF0000"/>
                </a:solidFill>
                <a:cs typeface="等线"/>
              </a:rPr>
              <a:t>值</a:t>
            </a:r>
            <a:r>
              <a:rPr sz="2400" spc="-5" dirty="0">
                <a:cs typeface="等线"/>
              </a:rPr>
              <a:t>。</a:t>
            </a:r>
            <a:r>
              <a:rPr sz="2400" spc="15" dirty="0">
                <a:cs typeface="等线"/>
              </a:rPr>
              <a:t> </a:t>
            </a:r>
            <a:endParaRPr lang="en-US" sz="2400" spc="15" dirty="0">
              <a:cs typeface="等线"/>
            </a:endParaRPr>
          </a:p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lang="zh-CN" altLang="en-US" sz="2400" spc="-5" dirty="0">
                <a:cs typeface="等线"/>
              </a:rPr>
              <a:t>而这个差值  </a:t>
            </a:r>
            <a:r>
              <a:rPr lang="en-US" altLang="zh-CN" sz="2400" dirty="0">
                <a:cs typeface="Consolas"/>
              </a:rPr>
              <a:t>+ ‘a’ (</a:t>
            </a:r>
            <a:r>
              <a:rPr lang="zh-CN" altLang="en-US" sz="2400" b="1" dirty="0">
                <a:solidFill>
                  <a:srgbClr val="FF0000"/>
                </a:solidFill>
              </a:rPr>
              <a:t>小写字母起点</a:t>
            </a:r>
            <a:r>
              <a:rPr lang="en-US" altLang="zh-CN" sz="2400" dirty="0">
                <a:cs typeface="Consolas"/>
              </a:rPr>
              <a:t>)</a:t>
            </a:r>
            <a:r>
              <a:rPr lang="zh-CN" altLang="en-US" sz="2400" dirty="0">
                <a:cs typeface="Consolas"/>
              </a:rPr>
              <a:t>后就是 </a:t>
            </a:r>
            <a:r>
              <a:rPr lang="en-US" altLang="zh-CN" sz="2400" dirty="0">
                <a:cs typeface="Consolas"/>
              </a:rPr>
              <a:t>‘c’</a:t>
            </a:r>
          </a:p>
        </p:txBody>
      </p:sp>
      <p:sp>
        <p:nvSpPr>
          <p:cNvPr id="11" name="object 11"/>
          <p:cNvSpPr txBox="1"/>
          <p:nvPr/>
        </p:nvSpPr>
        <p:spPr>
          <a:xfrm>
            <a:off x="2222500" y="53415"/>
            <a:ext cx="9982200" cy="2692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endParaRPr sz="1600">
              <a:latin typeface="宋体"/>
              <a:cs typeface="宋体"/>
            </a:endParaRPr>
          </a:p>
        </p:txBody>
      </p:sp>
      <p:sp>
        <p:nvSpPr>
          <p:cNvPr id="15" name="object 3">
            <a:extLst>
              <a:ext uri="{FF2B5EF4-FFF2-40B4-BE49-F238E27FC236}">
                <a16:creationId xmlns:a16="http://schemas.microsoft.com/office/drawing/2014/main" id="{9079EF21-306E-660E-A9A1-51D54E107A61}"/>
              </a:ext>
            </a:extLst>
          </p:cNvPr>
          <p:cNvSpPr txBox="1"/>
          <p:nvPr/>
        </p:nvSpPr>
        <p:spPr>
          <a:xfrm>
            <a:off x="1981200" y="762000"/>
            <a:ext cx="2259330" cy="350737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lang="zh-CN" altLang="en-US" sz="2200" b="1" spc="-5" dirty="0">
                <a:solidFill>
                  <a:srgbClr val="FFFFFF"/>
                </a:solidFill>
                <a:latin typeface="+mj-ea"/>
                <a:cs typeface="微软雅黑"/>
              </a:rPr>
              <a:t>实战演练</a:t>
            </a:r>
          </a:p>
        </p:txBody>
      </p:sp>
      <p:sp>
        <p:nvSpPr>
          <p:cNvPr id="16" name="矩形 15"/>
          <p:cNvSpPr/>
          <p:nvPr/>
        </p:nvSpPr>
        <p:spPr>
          <a:xfrm>
            <a:off x="1111094" y="4878677"/>
            <a:ext cx="9507024" cy="1139927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2400" dirty="0"/>
              <a:t>直白的说：</a:t>
            </a:r>
            <a:r>
              <a:rPr lang="en-US" altLang="zh-CN" sz="2400" b="1" dirty="0"/>
              <a:t>‘C’ - ‘A’ </a:t>
            </a:r>
            <a:r>
              <a:rPr lang="zh-CN" altLang="en-US" sz="2400" b="1" dirty="0"/>
              <a:t>代表 </a:t>
            </a:r>
            <a:r>
              <a:rPr lang="en-US" altLang="zh-CN" sz="2400" b="1" dirty="0"/>
              <a:t>C </a:t>
            </a:r>
            <a:r>
              <a:rPr lang="zh-CN" altLang="en-US" sz="2400" b="1" dirty="0"/>
              <a:t>是比 </a:t>
            </a:r>
            <a:r>
              <a:rPr lang="en-US" altLang="zh-CN" sz="2400" b="1" dirty="0"/>
              <a:t>A </a:t>
            </a:r>
            <a:r>
              <a:rPr lang="zh-CN" altLang="en-US" sz="2400" b="1" dirty="0"/>
              <a:t>多 </a:t>
            </a:r>
            <a:r>
              <a:rPr lang="en-US" altLang="zh-CN" sz="2400" b="1" dirty="0"/>
              <a:t>2 </a:t>
            </a:r>
            <a:r>
              <a:rPr lang="zh-CN" altLang="en-US" sz="2400" b="1" dirty="0"/>
              <a:t>个位置，如果加上 </a:t>
            </a:r>
            <a:r>
              <a:rPr lang="en-US" altLang="zh-CN" sz="2400" b="1" dirty="0"/>
              <a:t>'a'</a:t>
            </a:r>
            <a:r>
              <a:rPr lang="zh-CN" altLang="en-US" sz="2400" b="1" dirty="0"/>
              <a:t>（相当于小写字母起点）</a:t>
            </a:r>
            <a:r>
              <a:rPr lang="zh-CN" altLang="en-US" sz="2400" dirty="0"/>
              <a:t>，结果就变成了 </a:t>
            </a:r>
            <a:r>
              <a:rPr lang="en-US" altLang="zh-CN" sz="2400" dirty="0"/>
              <a:t>'c'</a:t>
            </a:r>
            <a:r>
              <a:rPr lang="zh-CN" altLang="en-US" sz="2400" dirty="0"/>
              <a:t>。</a:t>
            </a:r>
          </a:p>
        </p:txBody>
      </p:sp>
    </p:spTree>
    <p:extLst>
      <p:ext uri="{BB962C8B-B14F-4D97-AF65-F5344CB8AC3E}">
        <p14:creationId xmlns:p14="http://schemas.microsoft.com/office/powerpoint/2010/main" val="64983039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9" grpId="0" animBg="1"/>
      <p:bldP spid="16" grpId="0" animBg="1"/>
    </p:bldLst>
  </p:timing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>
            <a:spLocks noChangeArrowheads="1"/>
          </p:cNvSpPr>
          <p:nvPr/>
        </p:nvSpPr>
        <p:spPr bwMode="auto">
          <a:xfrm>
            <a:off x="1752600" y="1447800"/>
            <a:ext cx="8686800" cy="3447098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>
            <a:noFill/>
          </a:ln>
          <a:effectLst/>
        </p:spPr>
        <p:txBody>
          <a:bodyPr vert="horz" wrap="square" lIns="91440" tIns="0" rIns="91440" bIns="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zh-CN" altLang="zh-CN" sz="2800" b="0" i="0" u="none" strike="noStrike" cap="none" normalizeH="0" baseline="0" dirty="0">
                <a:ln>
                  <a:noFill/>
                </a:ln>
                <a:solidFill>
                  <a:srgbClr val="986801"/>
                </a:solidFill>
                <a:effectLst/>
                <a:latin typeface="Consolas" panose="020B0609020204030204" pitchFamily="49" charset="0"/>
              </a:rPr>
              <a:t>int</a:t>
            </a:r>
            <a:r>
              <a:rPr kumimoji="0" lang="zh-CN" altLang="zh-CN" sz="2800" b="0" i="0" u="none" strike="noStrike" cap="none" normalizeH="0" baseline="0" dirty="0">
                <a:ln>
                  <a:noFill/>
                </a:ln>
                <a:solidFill>
                  <a:srgbClr val="383A42"/>
                </a:solidFill>
                <a:effectLst/>
                <a:latin typeface="Consolas" panose="020B0609020204030204" pitchFamily="49" charset="0"/>
              </a:rPr>
              <a:t> </a:t>
            </a:r>
            <a:r>
              <a:rPr kumimoji="0" lang="zh-CN" altLang="zh-CN" sz="2800" b="0" i="0" u="none" strike="noStrike" cap="none" normalizeH="0" baseline="0" dirty="0">
                <a:ln>
                  <a:noFill/>
                </a:ln>
                <a:solidFill>
                  <a:srgbClr val="4078F2"/>
                </a:solidFill>
                <a:effectLst/>
                <a:latin typeface="Consolas" panose="020B0609020204030204" pitchFamily="49" charset="0"/>
              </a:rPr>
              <a:t>main</a:t>
            </a:r>
            <a:r>
              <a:rPr kumimoji="0" lang="zh-CN" altLang="zh-CN" sz="2800" b="0" i="0" u="none" strike="noStrike" cap="none" normalizeH="0" baseline="0" dirty="0">
                <a:ln>
                  <a:noFill/>
                </a:ln>
                <a:solidFill>
                  <a:srgbClr val="383A42"/>
                </a:solidFill>
                <a:effectLst/>
                <a:latin typeface="Consolas" panose="020B0609020204030204" pitchFamily="49" charset="0"/>
              </a:rPr>
              <a:t>()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zh-CN" altLang="zh-CN" sz="2800" b="0" i="0" u="none" strike="noStrike" cap="none" normalizeH="0" baseline="0" dirty="0">
                <a:ln>
                  <a:noFill/>
                </a:ln>
                <a:solidFill>
                  <a:srgbClr val="383A42"/>
                </a:solidFill>
                <a:effectLst/>
                <a:latin typeface="Consolas" panose="020B0609020204030204" pitchFamily="49" charset="0"/>
              </a:rPr>
              <a:t>{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zh-CN" altLang="zh-CN" sz="2800" b="0" i="0" u="none" strike="noStrike" cap="none" normalizeH="0" baseline="0" dirty="0">
                <a:ln>
                  <a:noFill/>
                </a:ln>
                <a:solidFill>
                  <a:srgbClr val="383A42"/>
                </a:solidFill>
                <a:effectLst/>
                <a:latin typeface="Consolas" panose="020B0609020204030204" pitchFamily="49" charset="0"/>
              </a:rPr>
              <a:t>    </a:t>
            </a:r>
            <a:r>
              <a:rPr kumimoji="0" lang="zh-CN" altLang="zh-CN" sz="2800" b="0" i="0" u="none" strike="noStrike" cap="none" normalizeH="0" baseline="0" dirty="0">
                <a:ln>
                  <a:noFill/>
                </a:ln>
                <a:solidFill>
                  <a:srgbClr val="986801"/>
                </a:solidFill>
                <a:effectLst/>
                <a:latin typeface="Consolas" panose="020B0609020204030204" pitchFamily="49" charset="0"/>
              </a:rPr>
              <a:t>char</a:t>
            </a:r>
            <a:r>
              <a:rPr kumimoji="0" lang="zh-CN" altLang="zh-CN" sz="2800" b="0" i="0" u="none" strike="noStrike" cap="none" normalizeH="0" baseline="0" dirty="0">
                <a:ln>
                  <a:noFill/>
                </a:ln>
                <a:solidFill>
                  <a:srgbClr val="383A42"/>
                </a:solidFill>
                <a:effectLst/>
                <a:latin typeface="Consolas" panose="020B0609020204030204" pitchFamily="49" charset="0"/>
              </a:rPr>
              <a:t> ch;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zh-CN" altLang="zh-CN" sz="2800" b="0" i="0" u="none" strike="noStrike" cap="none" normalizeH="0" baseline="0" dirty="0">
                <a:ln>
                  <a:noFill/>
                </a:ln>
                <a:solidFill>
                  <a:srgbClr val="383A42"/>
                </a:solidFill>
                <a:effectLst/>
                <a:latin typeface="Consolas" panose="020B0609020204030204" pitchFamily="49" charset="0"/>
              </a:rPr>
              <a:t>    cin &gt;&gt; ch;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zh-CN" altLang="zh-CN" sz="2800" b="0" i="0" u="none" strike="noStrike" cap="none" normalizeH="0" baseline="0" dirty="0">
                <a:ln>
                  <a:noFill/>
                </a:ln>
                <a:solidFill>
                  <a:srgbClr val="383A42"/>
                </a:solidFill>
                <a:effectLst/>
                <a:latin typeface="Consolas" panose="020B0609020204030204" pitchFamily="49" charset="0"/>
              </a:rPr>
              <a:t>    </a:t>
            </a:r>
            <a:r>
              <a:rPr kumimoji="0" lang="zh-CN" altLang="zh-CN" sz="2800" b="0" i="0" u="none" strike="noStrike" cap="none" normalizeH="0" baseline="0" dirty="0">
                <a:ln>
                  <a:noFill/>
                </a:ln>
                <a:solidFill>
                  <a:srgbClr val="986801"/>
                </a:solidFill>
                <a:effectLst/>
                <a:latin typeface="Consolas" panose="020B0609020204030204" pitchFamily="49" charset="0"/>
              </a:rPr>
              <a:t>char</a:t>
            </a:r>
            <a:r>
              <a:rPr kumimoji="0" lang="zh-CN" altLang="zh-CN" sz="2800" b="0" i="0" u="none" strike="noStrike" cap="none" normalizeH="0" baseline="0" dirty="0">
                <a:ln>
                  <a:noFill/>
                </a:ln>
                <a:solidFill>
                  <a:srgbClr val="383A42"/>
                </a:solidFill>
                <a:effectLst/>
                <a:latin typeface="Consolas" panose="020B0609020204030204" pitchFamily="49" charset="0"/>
              </a:rPr>
              <a:t> ans = </a:t>
            </a:r>
            <a:r>
              <a:rPr kumimoji="0" lang="zh-CN" altLang="zh-CN" sz="2800" b="1" i="0" u="none" strike="noStrike" cap="none" normalizeH="0" baseline="0" dirty="0">
                <a:ln>
                  <a:noFill/>
                </a:ln>
                <a:solidFill>
                  <a:srgbClr val="383A42"/>
                </a:solidFill>
                <a:effectLst/>
                <a:latin typeface="Consolas" panose="020B0609020204030204" pitchFamily="49" charset="0"/>
              </a:rPr>
              <a:t>ch - </a:t>
            </a:r>
            <a:r>
              <a:rPr kumimoji="0" lang="zh-CN" altLang="zh-CN" sz="2800" b="1" i="0" u="none" strike="noStrike" cap="none" normalizeH="0" baseline="0" dirty="0">
                <a:ln>
                  <a:noFill/>
                </a:ln>
                <a:solidFill>
                  <a:srgbClr val="50A14F"/>
                </a:solidFill>
                <a:effectLst/>
                <a:latin typeface="Consolas" panose="020B0609020204030204" pitchFamily="49" charset="0"/>
              </a:rPr>
              <a:t>'A'</a:t>
            </a:r>
            <a:r>
              <a:rPr kumimoji="0" lang="zh-CN" altLang="zh-CN" sz="2800" b="1" i="0" u="none" strike="noStrike" cap="none" normalizeH="0" baseline="0" dirty="0">
                <a:ln>
                  <a:noFill/>
                </a:ln>
                <a:solidFill>
                  <a:srgbClr val="383A42"/>
                </a:solidFill>
                <a:effectLst/>
                <a:latin typeface="Consolas" panose="020B0609020204030204" pitchFamily="49" charset="0"/>
              </a:rPr>
              <a:t> + </a:t>
            </a:r>
            <a:r>
              <a:rPr kumimoji="0" lang="zh-CN" altLang="zh-CN" sz="2800" b="1" i="0" u="none" strike="noStrike" cap="none" normalizeH="0" baseline="0" dirty="0">
                <a:ln>
                  <a:noFill/>
                </a:ln>
                <a:solidFill>
                  <a:srgbClr val="50A14F"/>
                </a:solidFill>
                <a:effectLst/>
                <a:latin typeface="Consolas" panose="020B0609020204030204" pitchFamily="49" charset="0"/>
              </a:rPr>
              <a:t>'a'</a:t>
            </a:r>
            <a:r>
              <a:rPr kumimoji="0" lang="zh-CN" altLang="zh-CN" sz="2800" b="0" i="0" u="none" strike="noStrike" cap="none" normalizeH="0" baseline="0" dirty="0">
                <a:ln>
                  <a:noFill/>
                </a:ln>
                <a:solidFill>
                  <a:srgbClr val="383A42"/>
                </a:solidFill>
                <a:effectLst/>
                <a:latin typeface="Consolas" panose="020B0609020204030204" pitchFamily="49" charset="0"/>
              </a:rPr>
              <a:t>;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zh-CN" altLang="zh-CN" sz="2800" b="0" i="0" u="none" strike="noStrike" cap="none" normalizeH="0" baseline="0" dirty="0">
                <a:ln>
                  <a:noFill/>
                </a:ln>
                <a:solidFill>
                  <a:srgbClr val="383A42"/>
                </a:solidFill>
                <a:effectLst/>
                <a:latin typeface="Consolas" panose="020B0609020204030204" pitchFamily="49" charset="0"/>
              </a:rPr>
              <a:t>    cout &lt;&lt; ans;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zh-CN" altLang="zh-CN" sz="2800" b="0" i="0" u="none" strike="noStrike" cap="none" normalizeH="0" baseline="0" dirty="0">
                <a:ln>
                  <a:noFill/>
                </a:ln>
                <a:solidFill>
                  <a:srgbClr val="383A42"/>
                </a:solidFill>
                <a:effectLst/>
                <a:latin typeface="Consolas" panose="020B0609020204030204" pitchFamily="49" charset="0"/>
              </a:rPr>
              <a:t>    </a:t>
            </a:r>
            <a:r>
              <a:rPr kumimoji="0" lang="zh-CN" altLang="zh-CN" sz="2800" b="0" i="0" u="none" strike="noStrike" cap="none" normalizeH="0" baseline="0" dirty="0">
                <a:ln>
                  <a:noFill/>
                </a:ln>
                <a:solidFill>
                  <a:srgbClr val="A626A4"/>
                </a:solidFill>
                <a:effectLst/>
                <a:latin typeface="Consolas" panose="020B0609020204030204" pitchFamily="49" charset="0"/>
              </a:rPr>
              <a:t>return</a:t>
            </a:r>
            <a:r>
              <a:rPr kumimoji="0" lang="zh-CN" altLang="zh-CN" sz="2800" b="0" i="0" u="none" strike="noStrike" cap="none" normalizeH="0" baseline="0" dirty="0">
                <a:ln>
                  <a:noFill/>
                </a:ln>
                <a:solidFill>
                  <a:srgbClr val="383A42"/>
                </a:solidFill>
                <a:effectLst/>
                <a:latin typeface="Consolas" panose="020B0609020204030204" pitchFamily="49" charset="0"/>
              </a:rPr>
              <a:t> </a:t>
            </a:r>
            <a:r>
              <a:rPr kumimoji="0" lang="zh-CN" altLang="zh-CN" sz="2800" b="0" i="0" u="none" strike="noStrike" cap="none" normalizeH="0" baseline="0" dirty="0">
                <a:ln>
                  <a:noFill/>
                </a:ln>
                <a:solidFill>
                  <a:srgbClr val="986801"/>
                </a:solidFill>
                <a:effectLst/>
                <a:latin typeface="Consolas" panose="020B0609020204030204" pitchFamily="49" charset="0"/>
              </a:rPr>
              <a:t>0</a:t>
            </a:r>
            <a:r>
              <a:rPr kumimoji="0" lang="zh-CN" altLang="zh-CN" sz="2800" b="0" i="0" u="none" strike="noStrike" cap="none" normalizeH="0" baseline="0" dirty="0">
                <a:ln>
                  <a:noFill/>
                </a:ln>
                <a:solidFill>
                  <a:srgbClr val="383A42"/>
                </a:solidFill>
                <a:effectLst/>
                <a:latin typeface="Consolas" panose="020B0609020204030204" pitchFamily="49" charset="0"/>
              </a:rPr>
              <a:t>;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zh-CN" altLang="zh-CN" sz="2800" b="0" i="0" u="none" strike="noStrike" cap="none" normalizeH="0" baseline="0" dirty="0">
                <a:ln>
                  <a:noFill/>
                </a:ln>
                <a:solidFill>
                  <a:srgbClr val="383A42"/>
                </a:solidFill>
                <a:effectLst/>
                <a:latin typeface="Consolas" panose="020B0609020204030204" pitchFamily="49" charset="0"/>
              </a:rPr>
              <a:t>}</a:t>
            </a:r>
            <a:endParaRPr kumimoji="0" lang="zh-CN" altLang="zh-CN" sz="54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17" name="object 3">
            <a:extLst>
              <a:ext uri="{FF2B5EF4-FFF2-40B4-BE49-F238E27FC236}">
                <a16:creationId xmlns:a16="http://schemas.microsoft.com/office/drawing/2014/main" id="{9079EF21-306E-660E-A9A1-51D54E107A61}"/>
              </a:ext>
            </a:extLst>
          </p:cNvPr>
          <p:cNvSpPr txBox="1"/>
          <p:nvPr/>
        </p:nvSpPr>
        <p:spPr>
          <a:xfrm>
            <a:off x="1981200" y="762000"/>
            <a:ext cx="2259330" cy="350737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lang="zh-CN" altLang="en-US" sz="2200" b="1" spc="-5" dirty="0">
                <a:solidFill>
                  <a:srgbClr val="FFFFFF"/>
                </a:solidFill>
                <a:latin typeface="+mj-ea"/>
                <a:cs typeface="微软雅黑"/>
              </a:rPr>
              <a:t>实战演练</a:t>
            </a:r>
          </a:p>
        </p:txBody>
      </p:sp>
      <p:sp>
        <p:nvSpPr>
          <p:cNvPr id="4" name="文本框 3">
            <a:extLst>
              <a:ext uri="{FF2B5EF4-FFF2-40B4-BE49-F238E27FC236}">
                <a16:creationId xmlns:a16="http://schemas.microsoft.com/office/drawing/2014/main" id="{BF346F3D-660C-997E-D41A-7CA7D3ABEC92}"/>
              </a:ext>
            </a:extLst>
          </p:cNvPr>
          <p:cNvSpPr txBox="1"/>
          <p:nvPr/>
        </p:nvSpPr>
        <p:spPr>
          <a:xfrm>
            <a:off x="1104900" y="5181600"/>
            <a:ext cx="9982200" cy="1152751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pPr marL="12700">
              <a:lnSpc>
                <a:spcPct val="150000"/>
              </a:lnSpc>
              <a:spcBef>
                <a:spcPts val="95"/>
              </a:spcBef>
            </a:pPr>
            <a:r>
              <a:rPr lang="en-US" altLang="zh-CN" sz="2400" spc="-10" dirty="0" err="1">
                <a:cs typeface="等线"/>
              </a:rPr>
              <a:t>ch</a:t>
            </a:r>
            <a:r>
              <a:rPr lang="en-US" altLang="zh-CN" sz="2400" spc="-10" dirty="0">
                <a:cs typeface="等线"/>
              </a:rPr>
              <a:t> - ‘A’ </a:t>
            </a:r>
            <a:r>
              <a:rPr lang="zh-CN" altLang="en-US" sz="2400" spc="-5" dirty="0">
                <a:cs typeface="等线"/>
              </a:rPr>
              <a:t>是计算大写字符 </a:t>
            </a:r>
            <a:r>
              <a:rPr lang="en-US" altLang="zh-CN" sz="2400" spc="-5" dirty="0" err="1">
                <a:cs typeface="等线"/>
              </a:rPr>
              <a:t>ch</a:t>
            </a:r>
            <a:r>
              <a:rPr lang="en-US" altLang="zh-CN" sz="2400" spc="-5" dirty="0">
                <a:cs typeface="等线"/>
              </a:rPr>
              <a:t> </a:t>
            </a:r>
            <a:r>
              <a:rPr lang="zh-CN" altLang="en-US" sz="2400" spc="-5" dirty="0">
                <a:cs typeface="等线"/>
              </a:rPr>
              <a:t>和字母</a:t>
            </a:r>
            <a:r>
              <a:rPr lang="zh-CN" altLang="en-US" sz="2400" spc="5" dirty="0">
                <a:cs typeface="等线"/>
              </a:rPr>
              <a:t> </a:t>
            </a:r>
            <a:r>
              <a:rPr lang="en-US" altLang="zh-CN" sz="2400" spc="-5" dirty="0">
                <a:cs typeface="等线"/>
              </a:rPr>
              <a:t>'A'</a:t>
            </a:r>
            <a:r>
              <a:rPr lang="en-US" altLang="zh-CN" sz="2400" dirty="0">
                <a:cs typeface="等线"/>
              </a:rPr>
              <a:t> </a:t>
            </a:r>
            <a:r>
              <a:rPr lang="zh-CN" altLang="en-US" sz="2400" b="1" spc="-5" dirty="0">
                <a:solidFill>
                  <a:srgbClr val="FF0000"/>
                </a:solidFill>
                <a:cs typeface="等线"/>
              </a:rPr>
              <a:t>中间的差值</a:t>
            </a:r>
            <a:r>
              <a:rPr lang="zh-CN" altLang="en-US" sz="2400" spc="-5" dirty="0">
                <a:cs typeface="等线"/>
              </a:rPr>
              <a:t>。</a:t>
            </a:r>
            <a:r>
              <a:rPr lang="zh-CN" altLang="en-US" sz="2400" spc="15" dirty="0">
                <a:cs typeface="等线"/>
              </a:rPr>
              <a:t> </a:t>
            </a:r>
          </a:p>
          <a:p>
            <a:pPr marL="12700">
              <a:lnSpc>
                <a:spcPct val="150000"/>
              </a:lnSpc>
              <a:spcBef>
                <a:spcPts val="95"/>
              </a:spcBef>
            </a:pPr>
            <a:r>
              <a:rPr lang="zh-CN" altLang="en-US" sz="2400" spc="-5" dirty="0">
                <a:cs typeface="等线"/>
              </a:rPr>
              <a:t>而这个差值  </a:t>
            </a:r>
            <a:r>
              <a:rPr lang="en-US" altLang="zh-CN" sz="2400" dirty="0">
                <a:cs typeface="Consolas"/>
              </a:rPr>
              <a:t>+ ‘a’ (</a:t>
            </a:r>
            <a:r>
              <a:rPr lang="zh-CN" altLang="en-US" sz="2400" b="1" dirty="0">
                <a:solidFill>
                  <a:srgbClr val="FF0000"/>
                </a:solidFill>
              </a:rPr>
              <a:t>小写字母起点</a:t>
            </a:r>
            <a:r>
              <a:rPr lang="en-US" altLang="zh-CN" sz="2400" dirty="0">
                <a:cs typeface="Consolas"/>
              </a:rPr>
              <a:t>)</a:t>
            </a:r>
            <a:r>
              <a:rPr lang="zh-CN" altLang="en-US" sz="2400" dirty="0">
                <a:cs typeface="Consolas"/>
              </a:rPr>
              <a:t>后就是 </a:t>
            </a:r>
            <a:r>
              <a:rPr lang="en-US" altLang="zh-CN" sz="2400" dirty="0" err="1">
                <a:cs typeface="Consolas"/>
              </a:rPr>
              <a:t>ch</a:t>
            </a:r>
            <a:r>
              <a:rPr lang="zh-CN" altLang="en-US" sz="2400" dirty="0">
                <a:cs typeface="Consolas"/>
              </a:rPr>
              <a:t>对应转换后的小写字符</a:t>
            </a:r>
            <a:endParaRPr lang="en-US" altLang="zh-CN" sz="2400" dirty="0">
              <a:cs typeface="Consolas"/>
            </a:endParaRPr>
          </a:p>
        </p:txBody>
      </p:sp>
    </p:spTree>
    <p:extLst>
      <p:ext uri="{BB962C8B-B14F-4D97-AF65-F5344CB8AC3E}">
        <p14:creationId xmlns:p14="http://schemas.microsoft.com/office/powerpoint/2010/main" val="246682311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>
            <a:spLocks noChangeArrowheads="1"/>
          </p:cNvSpPr>
          <p:nvPr/>
        </p:nvSpPr>
        <p:spPr bwMode="auto">
          <a:xfrm>
            <a:off x="1104900" y="1524000"/>
            <a:ext cx="10210800" cy="960199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>
            <a:noFill/>
          </a:ln>
          <a:effectLst/>
        </p:spPr>
        <p:txBody>
          <a:bodyPr vert="horz" wrap="square" lIns="91440" tIns="0" rIns="91440" bIns="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zh-CN" altLang="en-US" sz="2200" dirty="0"/>
              <a:t>还有一种可以将大写字母转换为小写的方法。</a:t>
            </a:r>
            <a:endParaRPr lang="en-US" altLang="zh-CN" sz="2200" dirty="0"/>
          </a:p>
          <a:p>
            <a:pPr marL="0" marR="0" lvl="0" indent="0" algn="l" defTabSz="914400" rtl="0" eaLnBrk="0" fontAlgn="base" latinLnBrk="0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zh-CN" altLang="en-US" sz="22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</a:rPr>
              <a:t>观察 </a:t>
            </a:r>
            <a:r>
              <a:rPr kumimoji="0" lang="en-US" altLang="zh-CN" sz="22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</a:rPr>
              <a:t>ASCII </a:t>
            </a:r>
            <a:r>
              <a:rPr kumimoji="0" lang="zh-CN" altLang="en-US" sz="22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</a:rPr>
              <a:t>码表，可以发现一个规律：</a:t>
            </a:r>
          </a:p>
        </p:txBody>
      </p:sp>
      <p:sp>
        <p:nvSpPr>
          <p:cNvPr id="17" name="object 3">
            <a:extLst>
              <a:ext uri="{FF2B5EF4-FFF2-40B4-BE49-F238E27FC236}">
                <a16:creationId xmlns:a16="http://schemas.microsoft.com/office/drawing/2014/main" id="{9079EF21-306E-660E-A9A1-51D54E107A61}"/>
              </a:ext>
            </a:extLst>
          </p:cNvPr>
          <p:cNvSpPr txBox="1"/>
          <p:nvPr/>
        </p:nvSpPr>
        <p:spPr>
          <a:xfrm>
            <a:off x="1981200" y="762000"/>
            <a:ext cx="2259330" cy="350737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lang="zh-CN" altLang="en-US" sz="2200" b="1" spc="-5" dirty="0">
                <a:solidFill>
                  <a:srgbClr val="FFFFFF"/>
                </a:solidFill>
                <a:latin typeface="+mj-ea"/>
                <a:cs typeface="微软雅黑"/>
              </a:rPr>
              <a:t>实战演练</a:t>
            </a:r>
          </a:p>
        </p:txBody>
      </p:sp>
      <p:sp>
        <p:nvSpPr>
          <p:cNvPr id="4" name="文本框 3">
            <a:extLst>
              <a:ext uri="{FF2B5EF4-FFF2-40B4-BE49-F238E27FC236}">
                <a16:creationId xmlns:a16="http://schemas.microsoft.com/office/drawing/2014/main" id="{BF346F3D-660C-997E-D41A-7CA7D3ABEC92}"/>
              </a:ext>
            </a:extLst>
          </p:cNvPr>
          <p:cNvSpPr txBox="1"/>
          <p:nvPr/>
        </p:nvSpPr>
        <p:spPr>
          <a:xfrm>
            <a:off x="1104900" y="4876800"/>
            <a:ext cx="10210800" cy="1462901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pPr>
              <a:lnSpc>
                <a:spcPct val="200000"/>
              </a:lnSpc>
            </a:pPr>
            <a:r>
              <a:rPr lang="zh-CN" altLang="en-US" sz="2400" b="1" dirty="0">
                <a:ea typeface="微软雅黑" panose="020B0503020204020204" pitchFamily="34" charset="-122"/>
              </a:rPr>
              <a:t>任意一个相同字母的小写形式，其 </a:t>
            </a:r>
            <a:r>
              <a:rPr lang="en-US" altLang="zh-CN" sz="2400" b="1" dirty="0">
                <a:ea typeface="微软雅黑" panose="020B0503020204020204" pitchFamily="34" charset="-122"/>
              </a:rPr>
              <a:t>ASCII </a:t>
            </a:r>
            <a:r>
              <a:rPr lang="zh-CN" altLang="en-US" sz="2400" b="1" dirty="0">
                <a:ea typeface="微软雅黑" panose="020B0503020204020204" pitchFamily="34" charset="-122"/>
              </a:rPr>
              <a:t>码值都比大写形式大 </a:t>
            </a:r>
            <a:r>
              <a:rPr lang="en-US" altLang="zh-CN" sz="2400" b="1" dirty="0">
                <a:ea typeface="微软雅黑" panose="020B0503020204020204" pitchFamily="34" charset="-122"/>
              </a:rPr>
              <a:t>32</a:t>
            </a:r>
            <a:r>
              <a:rPr lang="zh-CN" altLang="en-US" sz="2400" b="1" dirty="0">
                <a:ea typeface="微软雅黑" panose="020B0503020204020204" pitchFamily="34" charset="-122"/>
              </a:rPr>
              <a:t>！</a:t>
            </a:r>
            <a:endParaRPr lang="en-US" altLang="zh-CN" sz="2400" dirty="0">
              <a:ea typeface="微软雅黑" panose="020B0503020204020204" pitchFamily="34" charset="-122"/>
            </a:endParaRPr>
          </a:p>
          <a:p>
            <a:pPr>
              <a:lnSpc>
                <a:spcPct val="200000"/>
              </a:lnSpc>
            </a:pPr>
            <a:r>
              <a:rPr lang="zh-CN" altLang="en-US" sz="2400" dirty="0">
                <a:ea typeface="微软雅黑" panose="020B0503020204020204" pitchFamily="34" charset="-122"/>
              </a:rPr>
              <a:t>例如：</a:t>
            </a:r>
            <a:r>
              <a:rPr lang="en-US" altLang="zh-CN" sz="2400" dirty="0">
                <a:solidFill>
                  <a:srgbClr val="C00000"/>
                </a:solidFill>
                <a:ea typeface="微软雅黑" panose="020B0503020204020204" pitchFamily="34" charset="-122"/>
              </a:rPr>
              <a:t>'a' - 'A' = 97 - 65 = 32</a:t>
            </a:r>
            <a:endParaRPr lang="en-US" altLang="zh-CN" sz="2400" dirty="0">
              <a:ea typeface="微软雅黑" panose="020B0503020204020204" pitchFamily="34" charset="-122"/>
            </a:endParaRPr>
          </a:p>
        </p:txBody>
      </p:sp>
      <p:sp>
        <p:nvSpPr>
          <p:cNvPr id="5" name="文本框 4">
            <a:extLst>
              <a:ext uri="{FF2B5EF4-FFF2-40B4-BE49-F238E27FC236}">
                <a16:creationId xmlns:a16="http://schemas.microsoft.com/office/drawing/2014/main" id="{BF0C9903-A44F-4369-5DA0-219741563F37}"/>
              </a:ext>
            </a:extLst>
          </p:cNvPr>
          <p:cNvSpPr txBox="1"/>
          <p:nvPr/>
        </p:nvSpPr>
        <p:spPr>
          <a:xfrm>
            <a:off x="1104900" y="2659166"/>
            <a:ext cx="10210800" cy="2068067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pPr indent="-285750">
              <a:lnSpc>
                <a:spcPct val="150000"/>
              </a:lnSpc>
              <a:buClr>
                <a:srgbClr val="000000"/>
              </a:buClr>
              <a:buFont typeface="Consolas" panose="020B0609020204030204" pitchFamily="49" charset="0"/>
              <a:buChar char="•"/>
            </a:pPr>
            <a:r>
              <a:rPr lang="en-US" altLang="zh-CN" sz="2200" dirty="0">
                <a:solidFill>
                  <a:srgbClr val="C00000"/>
                </a:solidFill>
                <a:effectLst/>
                <a:ea typeface="微软雅黑" panose="020B0503020204020204" pitchFamily="34" charset="-122"/>
              </a:rPr>
              <a:t>'A'</a:t>
            </a:r>
            <a:r>
              <a:rPr lang="en-US" altLang="zh-CN" sz="2200" dirty="0">
                <a:effectLst/>
                <a:ea typeface="微软雅黑" panose="020B0503020204020204" pitchFamily="34" charset="-122"/>
              </a:rPr>
              <a:t> </a:t>
            </a:r>
            <a:r>
              <a:rPr lang="zh-CN" altLang="en-US" sz="2200" dirty="0">
                <a:effectLst/>
                <a:ea typeface="微软雅黑" panose="020B0503020204020204" pitchFamily="34" charset="-122"/>
              </a:rPr>
              <a:t>是 </a:t>
            </a:r>
            <a:r>
              <a:rPr lang="en-US" altLang="zh-CN" sz="2200" dirty="0">
                <a:effectLst/>
                <a:ea typeface="微软雅黑" panose="020B0503020204020204" pitchFamily="34" charset="-122"/>
              </a:rPr>
              <a:t>65, </a:t>
            </a:r>
            <a:r>
              <a:rPr lang="en-US" altLang="zh-CN" sz="2200" dirty="0">
                <a:solidFill>
                  <a:srgbClr val="C00000"/>
                </a:solidFill>
                <a:effectLst/>
                <a:ea typeface="微软雅黑" panose="020B0503020204020204" pitchFamily="34" charset="-122"/>
              </a:rPr>
              <a:t>'a'</a:t>
            </a:r>
            <a:r>
              <a:rPr lang="en-US" altLang="zh-CN" sz="2200" dirty="0">
                <a:effectLst/>
                <a:ea typeface="微软雅黑" panose="020B0503020204020204" pitchFamily="34" charset="-122"/>
              </a:rPr>
              <a:t> </a:t>
            </a:r>
            <a:r>
              <a:rPr lang="zh-CN" altLang="en-US" sz="2200" dirty="0">
                <a:effectLst/>
                <a:ea typeface="微软雅黑" panose="020B0503020204020204" pitchFamily="34" charset="-122"/>
              </a:rPr>
              <a:t>是 </a:t>
            </a:r>
            <a:r>
              <a:rPr lang="en-US" altLang="zh-CN" sz="2200" dirty="0">
                <a:effectLst/>
                <a:ea typeface="微软雅黑" panose="020B0503020204020204" pitchFamily="34" charset="-122"/>
              </a:rPr>
              <a:t>97</a:t>
            </a:r>
          </a:p>
          <a:p>
            <a:pPr indent="-285750">
              <a:lnSpc>
                <a:spcPct val="150000"/>
              </a:lnSpc>
              <a:buClr>
                <a:srgbClr val="000000"/>
              </a:buClr>
              <a:buFont typeface="Consolas" panose="020B0609020204030204" pitchFamily="49" charset="0"/>
              <a:buChar char="•"/>
            </a:pPr>
            <a:r>
              <a:rPr lang="en-US" altLang="zh-CN" sz="2200" dirty="0">
                <a:solidFill>
                  <a:srgbClr val="C00000"/>
                </a:solidFill>
                <a:effectLst/>
                <a:ea typeface="微软雅黑" panose="020B0503020204020204" pitchFamily="34" charset="-122"/>
              </a:rPr>
              <a:t>'B'</a:t>
            </a:r>
            <a:r>
              <a:rPr lang="en-US" altLang="zh-CN" sz="2200" dirty="0">
                <a:effectLst/>
                <a:ea typeface="微软雅黑" panose="020B0503020204020204" pitchFamily="34" charset="-122"/>
              </a:rPr>
              <a:t> </a:t>
            </a:r>
            <a:r>
              <a:rPr lang="zh-CN" altLang="en-US" sz="2200" dirty="0">
                <a:effectLst/>
                <a:ea typeface="微软雅黑" panose="020B0503020204020204" pitchFamily="34" charset="-122"/>
              </a:rPr>
              <a:t>是 </a:t>
            </a:r>
            <a:r>
              <a:rPr lang="en-US" altLang="zh-CN" sz="2200" dirty="0">
                <a:effectLst/>
                <a:ea typeface="微软雅黑" panose="020B0503020204020204" pitchFamily="34" charset="-122"/>
              </a:rPr>
              <a:t>66, </a:t>
            </a:r>
            <a:r>
              <a:rPr lang="en-US" altLang="zh-CN" sz="2200" dirty="0">
                <a:solidFill>
                  <a:srgbClr val="C00000"/>
                </a:solidFill>
                <a:effectLst/>
                <a:ea typeface="微软雅黑" panose="020B0503020204020204" pitchFamily="34" charset="-122"/>
              </a:rPr>
              <a:t>'b'</a:t>
            </a:r>
            <a:r>
              <a:rPr lang="en-US" altLang="zh-CN" sz="2200" dirty="0">
                <a:effectLst/>
                <a:ea typeface="微软雅黑" panose="020B0503020204020204" pitchFamily="34" charset="-122"/>
              </a:rPr>
              <a:t> </a:t>
            </a:r>
            <a:r>
              <a:rPr lang="zh-CN" altLang="en-US" sz="2200" dirty="0">
                <a:effectLst/>
                <a:ea typeface="微软雅黑" panose="020B0503020204020204" pitchFamily="34" charset="-122"/>
              </a:rPr>
              <a:t>是 </a:t>
            </a:r>
            <a:r>
              <a:rPr lang="en-US" altLang="zh-CN" sz="2200" dirty="0">
                <a:effectLst/>
                <a:ea typeface="微软雅黑" panose="020B0503020204020204" pitchFamily="34" charset="-122"/>
              </a:rPr>
              <a:t>98</a:t>
            </a:r>
          </a:p>
          <a:p>
            <a:pPr indent="-285750">
              <a:lnSpc>
                <a:spcPct val="150000"/>
              </a:lnSpc>
              <a:buClr>
                <a:srgbClr val="000000"/>
              </a:buClr>
              <a:buFont typeface="微软雅黑" panose="020B0503020204020204" pitchFamily="34" charset="-122"/>
              <a:buChar char="•"/>
            </a:pPr>
            <a:r>
              <a:rPr lang="en-US" altLang="zh-CN" sz="2200" dirty="0">
                <a:effectLst/>
                <a:ea typeface="微软雅黑" panose="020B0503020204020204" pitchFamily="34" charset="-122"/>
              </a:rPr>
              <a:t>...</a:t>
            </a:r>
          </a:p>
          <a:p>
            <a:pPr indent="-285750">
              <a:lnSpc>
                <a:spcPct val="150000"/>
              </a:lnSpc>
              <a:buClr>
                <a:srgbClr val="000000"/>
              </a:buClr>
              <a:buFont typeface="Consolas" panose="020B0609020204030204" pitchFamily="49" charset="0"/>
              <a:buChar char="•"/>
            </a:pPr>
            <a:r>
              <a:rPr lang="en-US" altLang="zh-CN" sz="2200" dirty="0">
                <a:solidFill>
                  <a:srgbClr val="C00000"/>
                </a:solidFill>
                <a:effectLst/>
                <a:ea typeface="微软雅黑" panose="020B0503020204020204" pitchFamily="34" charset="-122"/>
              </a:rPr>
              <a:t>'Z'</a:t>
            </a:r>
            <a:r>
              <a:rPr lang="en-US" altLang="zh-CN" sz="2200" dirty="0">
                <a:effectLst/>
                <a:ea typeface="微软雅黑" panose="020B0503020204020204" pitchFamily="34" charset="-122"/>
              </a:rPr>
              <a:t> </a:t>
            </a:r>
            <a:r>
              <a:rPr lang="zh-CN" altLang="en-US" sz="2200" dirty="0">
                <a:effectLst/>
                <a:ea typeface="微软雅黑" panose="020B0503020204020204" pitchFamily="34" charset="-122"/>
              </a:rPr>
              <a:t>是 </a:t>
            </a:r>
            <a:r>
              <a:rPr lang="en-US" altLang="zh-CN" sz="2200" dirty="0">
                <a:effectLst/>
                <a:ea typeface="微软雅黑" panose="020B0503020204020204" pitchFamily="34" charset="-122"/>
              </a:rPr>
              <a:t>90, </a:t>
            </a:r>
            <a:r>
              <a:rPr lang="en-US" altLang="zh-CN" sz="2200" dirty="0">
                <a:solidFill>
                  <a:srgbClr val="C00000"/>
                </a:solidFill>
                <a:effectLst/>
                <a:ea typeface="微软雅黑" panose="020B0503020204020204" pitchFamily="34" charset="-122"/>
              </a:rPr>
              <a:t>'z'</a:t>
            </a:r>
            <a:r>
              <a:rPr lang="en-US" altLang="zh-CN" sz="2200" dirty="0">
                <a:effectLst/>
                <a:ea typeface="微软雅黑" panose="020B0503020204020204" pitchFamily="34" charset="-122"/>
              </a:rPr>
              <a:t> </a:t>
            </a:r>
            <a:r>
              <a:rPr lang="zh-CN" altLang="en-US" sz="2200" dirty="0">
                <a:effectLst/>
                <a:ea typeface="微软雅黑" panose="020B0503020204020204" pitchFamily="34" charset="-122"/>
              </a:rPr>
              <a:t>是 </a:t>
            </a:r>
            <a:r>
              <a:rPr lang="en-US" altLang="zh-CN" sz="2200" dirty="0">
                <a:effectLst/>
                <a:ea typeface="微软雅黑" panose="020B0503020204020204" pitchFamily="34" charset="-122"/>
              </a:rPr>
              <a:t>122</a:t>
            </a:r>
          </a:p>
        </p:txBody>
      </p:sp>
    </p:spTree>
    <p:extLst>
      <p:ext uri="{BB962C8B-B14F-4D97-AF65-F5344CB8AC3E}">
        <p14:creationId xmlns:p14="http://schemas.microsoft.com/office/powerpoint/2010/main" val="287051281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object 3">
            <a:extLst>
              <a:ext uri="{FF2B5EF4-FFF2-40B4-BE49-F238E27FC236}">
                <a16:creationId xmlns:a16="http://schemas.microsoft.com/office/drawing/2014/main" id="{9079EF21-306E-660E-A9A1-51D54E107A61}"/>
              </a:ext>
            </a:extLst>
          </p:cNvPr>
          <p:cNvSpPr txBox="1"/>
          <p:nvPr/>
        </p:nvSpPr>
        <p:spPr>
          <a:xfrm>
            <a:off x="1981200" y="762000"/>
            <a:ext cx="2259330" cy="350737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lang="zh-CN" altLang="en-US" sz="2200" b="1" spc="-5" dirty="0">
                <a:solidFill>
                  <a:srgbClr val="FFFFFF"/>
                </a:solidFill>
                <a:latin typeface="+mj-ea"/>
                <a:cs typeface="微软雅黑"/>
              </a:rPr>
              <a:t>实战演练</a:t>
            </a:r>
          </a:p>
        </p:txBody>
      </p:sp>
      <p:sp>
        <p:nvSpPr>
          <p:cNvPr id="6" name="文本框 5">
            <a:extLst>
              <a:ext uri="{FF2B5EF4-FFF2-40B4-BE49-F238E27FC236}">
                <a16:creationId xmlns:a16="http://schemas.microsoft.com/office/drawing/2014/main" id="{1BE0EAE0-A20C-7080-14CB-AF6D7BA45DB8}"/>
              </a:ext>
            </a:extLst>
          </p:cNvPr>
          <p:cNvSpPr txBox="1"/>
          <p:nvPr/>
        </p:nvSpPr>
        <p:spPr>
          <a:xfrm>
            <a:off x="1104900" y="1600200"/>
            <a:ext cx="10210800" cy="1560235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2200" dirty="0">
                <a:effectLst/>
                <a:ea typeface="微软雅黑" panose="020B0503020204020204" pitchFamily="34" charset="-122"/>
              </a:rPr>
              <a:t>基于这个规律，我们有实现方式</a:t>
            </a:r>
            <a:r>
              <a:rPr lang="en-US" altLang="zh-CN" sz="2200" dirty="0">
                <a:effectLst/>
                <a:ea typeface="微软雅黑" panose="020B0503020204020204" pitchFamily="34" charset="-122"/>
              </a:rPr>
              <a:t>(</a:t>
            </a:r>
            <a:r>
              <a:rPr lang="zh-CN" altLang="en-US" sz="2200" dirty="0">
                <a:effectLst/>
                <a:ea typeface="微软雅黑" panose="020B0503020204020204" pitchFamily="34" charset="-122"/>
              </a:rPr>
              <a:t>请记在书本</a:t>
            </a:r>
            <a:r>
              <a:rPr lang="en-US" altLang="zh-CN" sz="2200" dirty="0">
                <a:effectLst/>
                <a:ea typeface="微软雅黑" panose="020B0503020204020204" pitchFamily="34" charset="-122"/>
              </a:rPr>
              <a:t>P21</a:t>
            </a:r>
            <a:r>
              <a:rPr lang="zh-CN" altLang="en-US" sz="2200" dirty="0">
                <a:ea typeface="微软雅黑" panose="020B0503020204020204" pitchFamily="34" charset="-122"/>
              </a:rPr>
              <a:t>的</a:t>
            </a:r>
            <a:r>
              <a:rPr lang="zh-CN" altLang="en-US" sz="2200" dirty="0">
                <a:effectLst/>
                <a:ea typeface="微软雅黑" panose="020B0503020204020204" pitchFamily="34" charset="-122"/>
              </a:rPr>
              <a:t>例</a:t>
            </a:r>
            <a:r>
              <a:rPr lang="en-US" altLang="zh-CN" sz="2200" dirty="0">
                <a:effectLst/>
                <a:ea typeface="微软雅黑" panose="020B0503020204020204" pitchFamily="34" charset="-122"/>
              </a:rPr>
              <a:t>2-7</a:t>
            </a:r>
            <a:r>
              <a:rPr lang="zh-CN" altLang="en-US" sz="2200" dirty="0">
                <a:effectLst/>
                <a:ea typeface="微软雅黑" panose="020B0503020204020204" pitchFamily="34" charset="-122"/>
              </a:rPr>
              <a:t>上面</a:t>
            </a:r>
            <a:r>
              <a:rPr lang="en-US" altLang="zh-CN" sz="2200" dirty="0">
                <a:effectLst/>
                <a:ea typeface="微软雅黑" panose="020B0503020204020204" pitchFamily="34" charset="-122"/>
              </a:rPr>
              <a:t>)</a:t>
            </a:r>
            <a:r>
              <a:rPr lang="zh-CN" altLang="en-US" sz="2200" dirty="0">
                <a:effectLst/>
                <a:ea typeface="微软雅黑" panose="020B0503020204020204" pitchFamily="34" charset="-122"/>
              </a:rPr>
              <a:t>：</a:t>
            </a:r>
          </a:p>
          <a:p>
            <a:pPr indent="-285750">
              <a:lnSpc>
                <a:spcPct val="150000"/>
              </a:lnSpc>
              <a:buClr>
                <a:srgbClr val="000000"/>
              </a:buClr>
              <a:buFont typeface="微软雅黑" panose="020B0503020204020204" pitchFamily="34" charset="-122"/>
              <a:buChar char="•"/>
            </a:pPr>
            <a:r>
              <a:rPr lang="zh-CN" altLang="en-US" sz="2200" dirty="0">
                <a:effectLst/>
                <a:ea typeface="微软雅黑" panose="020B0503020204020204" pitchFamily="34" charset="-122"/>
              </a:rPr>
              <a:t>小写转大写：</a:t>
            </a:r>
            <a:r>
              <a:rPr lang="zh-CN" altLang="en-US" sz="2200" dirty="0">
                <a:solidFill>
                  <a:srgbClr val="C00000"/>
                </a:solidFill>
                <a:effectLst/>
                <a:ea typeface="微软雅黑" panose="020B0503020204020204" pitchFamily="34" charset="-122"/>
              </a:rPr>
              <a:t>大写字符 </a:t>
            </a:r>
            <a:r>
              <a:rPr lang="en-US" altLang="zh-CN" sz="2200" dirty="0">
                <a:solidFill>
                  <a:srgbClr val="C00000"/>
                </a:solidFill>
                <a:effectLst/>
                <a:ea typeface="微软雅黑" panose="020B0503020204020204" pitchFamily="34" charset="-122"/>
              </a:rPr>
              <a:t>= </a:t>
            </a:r>
            <a:r>
              <a:rPr lang="zh-CN" altLang="en-US" sz="2200" dirty="0">
                <a:solidFill>
                  <a:srgbClr val="C00000"/>
                </a:solidFill>
                <a:effectLst/>
                <a:ea typeface="微软雅黑" panose="020B0503020204020204" pitchFamily="34" charset="-122"/>
              </a:rPr>
              <a:t>小写字符 </a:t>
            </a:r>
            <a:r>
              <a:rPr lang="en-US" altLang="zh-CN" sz="2200" dirty="0">
                <a:solidFill>
                  <a:srgbClr val="C00000"/>
                </a:solidFill>
                <a:effectLst/>
                <a:ea typeface="微软雅黑" panose="020B0503020204020204" pitchFamily="34" charset="-122"/>
              </a:rPr>
              <a:t>- 32</a:t>
            </a:r>
            <a:endParaRPr lang="zh-CN" altLang="en-US" sz="2200" dirty="0">
              <a:effectLst/>
              <a:ea typeface="微软雅黑" panose="020B0503020204020204" pitchFamily="34" charset="-122"/>
            </a:endParaRPr>
          </a:p>
          <a:p>
            <a:pPr indent="-285750">
              <a:lnSpc>
                <a:spcPct val="150000"/>
              </a:lnSpc>
              <a:buClr>
                <a:srgbClr val="000000"/>
              </a:buClr>
              <a:buFont typeface="微软雅黑" panose="020B0503020204020204" pitchFamily="34" charset="-122"/>
              <a:buChar char="•"/>
            </a:pPr>
            <a:r>
              <a:rPr lang="zh-CN" altLang="en-US" sz="2200" dirty="0">
                <a:effectLst/>
                <a:ea typeface="微软雅黑" panose="020B0503020204020204" pitchFamily="34" charset="-122"/>
              </a:rPr>
              <a:t>大写转小写：</a:t>
            </a:r>
            <a:r>
              <a:rPr lang="zh-CN" altLang="en-US" sz="2200" dirty="0">
                <a:solidFill>
                  <a:srgbClr val="C00000"/>
                </a:solidFill>
                <a:effectLst/>
                <a:ea typeface="微软雅黑" panose="020B0503020204020204" pitchFamily="34" charset="-122"/>
              </a:rPr>
              <a:t>小写字符 </a:t>
            </a:r>
            <a:r>
              <a:rPr lang="en-US" altLang="zh-CN" sz="2200" dirty="0">
                <a:solidFill>
                  <a:srgbClr val="C00000"/>
                </a:solidFill>
                <a:effectLst/>
                <a:ea typeface="微软雅黑" panose="020B0503020204020204" pitchFamily="34" charset="-122"/>
              </a:rPr>
              <a:t>= </a:t>
            </a:r>
            <a:r>
              <a:rPr lang="zh-CN" altLang="en-US" sz="2200" dirty="0">
                <a:solidFill>
                  <a:srgbClr val="C00000"/>
                </a:solidFill>
                <a:effectLst/>
                <a:ea typeface="微软雅黑" panose="020B0503020204020204" pitchFamily="34" charset="-122"/>
              </a:rPr>
              <a:t>大写字符 </a:t>
            </a:r>
            <a:r>
              <a:rPr lang="en-US" altLang="zh-CN" sz="2200" dirty="0">
                <a:solidFill>
                  <a:srgbClr val="C00000"/>
                </a:solidFill>
                <a:effectLst/>
                <a:ea typeface="微软雅黑" panose="020B0503020204020204" pitchFamily="34" charset="-122"/>
              </a:rPr>
              <a:t>+ 32</a:t>
            </a:r>
            <a:endParaRPr lang="zh-CN" altLang="en-US" sz="2200" dirty="0">
              <a:effectLst/>
              <a:ea typeface="微软雅黑" panose="020B0503020204020204" pitchFamily="34" charset="-122"/>
            </a:endParaRPr>
          </a:p>
        </p:txBody>
      </p:sp>
      <p:sp>
        <p:nvSpPr>
          <p:cNvPr id="7" name="文本框 6">
            <a:extLst>
              <a:ext uri="{FF2B5EF4-FFF2-40B4-BE49-F238E27FC236}">
                <a16:creationId xmlns:a16="http://schemas.microsoft.com/office/drawing/2014/main" id="{6EF0B72B-BC42-6502-7CFE-5F0DCC5EEDCB}"/>
              </a:ext>
            </a:extLst>
          </p:cNvPr>
          <p:cNvSpPr txBox="1"/>
          <p:nvPr/>
        </p:nvSpPr>
        <p:spPr>
          <a:xfrm>
            <a:off x="1104900" y="4633099"/>
            <a:ext cx="10210800" cy="1462901"/>
          </a:xfrm>
          <a:prstGeom prst="rect">
            <a:avLst/>
          </a:prstGeom>
          <a:solidFill>
            <a:srgbClr val="FFFFFF"/>
          </a:solidFill>
          <a:ln w="12700">
            <a:solidFill>
              <a:schemeClr val="tx1"/>
            </a:solidFill>
          </a:ln>
        </p:spPr>
        <p:txBody>
          <a:bodyPr vert="horz" wrap="square" lIns="127000" tIns="63500" rIns="127000" bIns="63500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zh-CN" sz="2000" dirty="0">
                <a:solidFill>
                  <a:srgbClr val="000000"/>
                </a:solidFill>
                <a:latin typeface="Consolas" panose="020B0609020204030204" pitchFamily="49" charset="0"/>
              </a:rPr>
              <a:t>char upper = </a:t>
            </a:r>
            <a:r>
              <a:rPr lang="en-US" altLang="zh-CN" sz="2000" dirty="0">
                <a:solidFill>
                  <a:srgbClr val="A31515"/>
                </a:solidFill>
                <a:latin typeface="Consolas" panose="020B0609020204030204" pitchFamily="49" charset="0"/>
              </a:rPr>
              <a:t>'B'</a:t>
            </a:r>
            <a:r>
              <a:rPr lang="en-US" altLang="zh-CN" sz="2000" dirty="0">
                <a:solidFill>
                  <a:srgbClr val="000000"/>
                </a:solidFill>
                <a:latin typeface="Consolas" panose="020B0609020204030204" pitchFamily="49" charset="0"/>
              </a:rPr>
              <a:t>;</a:t>
            </a:r>
          </a:p>
          <a:p>
            <a:pPr>
              <a:lnSpc>
                <a:spcPct val="150000"/>
              </a:lnSpc>
            </a:pPr>
            <a:r>
              <a:rPr lang="en-US" altLang="zh-CN" sz="2000" dirty="0">
                <a:solidFill>
                  <a:srgbClr val="000000"/>
                </a:solidFill>
                <a:latin typeface="Consolas" panose="020B0609020204030204" pitchFamily="49" charset="0"/>
              </a:rPr>
              <a:t>char lower = upper + </a:t>
            </a:r>
            <a:r>
              <a:rPr lang="en-US" altLang="zh-CN" sz="2000" dirty="0">
                <a:solidFill>
                  <a:srgbClr val="098658"/>
                </a:solidFill>
                <a:latin typeface="Consolas" panose="020B0609020204030204" pitchFamily="49" charset="0"/>
              </a:rPr>
              <a:t>32</a:t>
            </a:r>
            <a:r>
              <a:rPr lang="en-US" altLang="zh-CN" sz="2000" dirty="0">
                <a:solidFill>
                  <a:srgbClr val="000000"/>
                </a:solidFill>
                <a:latin typeface="Consolas" panose="020B0609020204030204" pitchFamily="49" charset="0"/>
              </a:rPr>
              <a:t>; </a:t>
            </a:r>
            <a:r>
              <a:rPr lang="en-US" altLang="zh-CN" sz="2000" dirty="0">
                <a:solidFill>
                  <a:srgbClr val="008000"/>
                </a:solidFill>
                <a:latin typeface="Consolas" panose="020B0609020204030204" pitchFamily="49" charset="0"/>
              </a:rPr>
              <a:t>// 66 + 32 = 98 (</a:t>
            </a:r>
            <a:r>
              <a:rPr lang="zh-CN" altLang="en-US" sz="2000" dirty="0">
                <a:solidFill>
                  <a:srgbClr val="008000"/>
                </a:solidFill>
                <a:latin typeface="Consolas" panose="020B0609020204030204" pitchFamily="49" charset="0"/>
              </a:rPr>
              <a:t>成功转化为小写形式</a:t>
            </a:r>
            <a:r>
              <a:rPr lang="en-US" altLang="zh-CN" sz="2000" dirty="0">
                <a:solidFill>
                  <a:srgbClr val="008000"/>
                </a:solidFill>
                <a:latin typeface="Consolas" panose="020B0609020204030204" pitchFamily="49" charset="0"/>
              </a:rPr>
              <a:t>'b')</a:t>
            </a:r>
          </a:p>
          <a:p>
            <a:pPr>
              <a:lnSpc>
                <a:spcPct val="150000"/>
              </a:lnSpc>
            </a:pPr>
            <a:r>
              <a:rPr lang="en-US" altLang="zh-CN" sz="2000" dirty="0" err="1">
                <a:solidFill>
                  <a:srgbClr val="000000"/>
                </a:solidFill>
                <a:latin typeface="Consolas" panose="020B0609020204030204" pitchFamily="49" charset="0"/>
              </a:rPr>
              <a:t>cout</a:t>
            </a:r>
            <a:r>
              <a:rPr lang="en-US" altLang="zh-CN" sz="2000" dirty="0">
                <a:solidFill>
                  <a:srgbClr val="000000"/>
                </a:solidFill>
                <a:latin typeface="Consolas" panose="020B0609020204030204" pitchFamily="49" charset="0"/>
              </a:rPr>
              <a:t> &lt;&lt; lower; </a:t>
            </a:r>
            <a:endParaRPr lang="zh-CN" altLang="en-US" sz="2000" dirty="0">
              <a:solidFill>
                <a:srgbClr val="008000"/>
              </a:solidFill>
              <a:latin typeface="Consolas" panose="020B0609020204030204" pitchFamily="49" charset="0"/>
            </a:endParaRPr>
          </a:p>
        </p:txBody>
      </p:sp>
      <p:sp>
        <p:nvSpPr>
          <p:cNvPr id="9" name="文本框 8">
            <a:extLst>
              <a:ext uri="{FF2B5EF4-FFF2-40B4-BE49-F238E27FC236}">
                <a16:creationId xmlns:a16="http://schemas.microsoft.com/office/drawing/2014/main" id="{BBDAC03C-4BDC-B4CD-A5AC-4A7247F36E83}"/>
              </a:ext>
            </a:extLst>
          </p:cNvPr>
          <p:cNvSpPr txBox="1"/>
          <p:nvPr/>
        </p:nvSpPr>
        <p:spPr>
          <a:xfrm>
            <a:off x="1104900" y="3810000"/>
            <a:ext cx="1333500" cy="581057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pPr indent="-285750">
              <a:lnSpc>
                <a:spcPct val="150000"/>
              </a:lnSpc>
              <a:buClr>
                <a:srgbClr val="000000"/>
              </a:buClr>
              <a:buFont typeface="微软雅黑" panose="020B0503020204020204" pitchFamily="34" charset="-122"/>
              <a:buChar char="•"/>
            </a:pPr>
            <a:r>
              <a:rPr lang="zh-CN" altLang="en-US" sz="2400" b="1" dirty="0"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案例：</a:t>
            </a:r>
          </a:p>
        </p:txBody>
      </p:sp>
    </p:spTree>
    <p:extLst>
      <p:ext uri="{BB962C8B-B14F-4D97-AF65-F5344CB8AC3E}">
        <p14:creationId xmlns:p14="http://schemas.microsoft.com/office/powerpoint/2010/main" val="9217117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9" grpId="0" animBg="1"/>
    </p:bldLst>
  </p:timing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object 3">
            <a:extLst>
              <a:ext uri="{FF2B5EF4-FFF2-40B4-BE49-F238E27FC236}">
                <a16:creationId xmlns:a16="http://schemas.microsoft.com/office/drawing/2014/main" id="{9079EF21-306E-660E-A9A1-51D54E107A61}"/>
              </a:ext>
            </a:extLst>
          </p:cNvPr>
          <p:cNvSpPr txBox="1"/>
          <p:nvPr/>
        </p:nvSpPr>
        <p:spPr>
          <a:xfrm>
            <a:off x="1981200" y="762000"/>
            <a:ext cx="2259330" cy="350737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lang="zh-CN" altLang="en-US" sz="2200" b="1" spc="-5" dirty="0">
                <a:solidFill>
                  <a:srgbClr val="FFFFFF"/>
                </a:solidFill>
                <a:latin typeface="+mj-ea"/>
                <a:cs typeface="微软雅黑"/>
              </a:rPr>
              <a:t>实战演练</a:t>
            </a:r>
          </a:p>
        </p:txBody>
      </p:sp>
      <p:pic>
        <p:nvPicPr>
          <p:cNvPr id="2" name="图片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448399" y="1635252"/>
            <a:ext cx="4076399" cy="4438528"/>
          </a:xfrm>
          <a:prstGeom prst="rect">
            <a:avLst/>
          </a:prstGeom>
        </p:spPr>
      </p:pic>
      <p:sp>
        <p:nvSpPr>
          <p:cNvPr id="4" name="矩形 3">
            <a:extLst>
              <a:ext uri="{FF2B5EF4-FFF2-40B4-BE49-F238E27FC236}">
                <a16:creationId xmlns:a16="http://schemas.microsoft.com/office/drawing/2014/main" id="{0EFD8813-0912-C3DF-1715-2FB386C42ABD}"/>
              </a:ext>
            </a:extLst>
          </p:cNvPr>
          <p:cNvSpPr/>
          <p:nvPr/>
        </p:nvSpPr>
        <p:spPr>
          <a:xfrm>
            <a:off x="1066800" y="3124200"/>
            <a:ext cx="6248400" cy="2201757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pPr>
              <a:lnSpc>
                <a:spcPct val="200000"/>
              </a:lnSpc>
            </a:pPr>
            <a:r>
              <a:rPr lang="zh-CN" altLang="en-US" sz="2400" dirty="0"/>
              <a:t>输入一个小写字母，请你输出它的大写形式。</a:t>
            </a:r>
            <a:endParaRPr lang="en-US" altLang="zh-CN" sz="2400" dirty="0"/>
          </a:p>
          <a:p>
            <a:pPr>
              <a:lnSpc>
                <a:spcPct val="200000"/>
              </a:lnSpc>
            </a:pPr>
            <a:r>
              <a:rPr lang="zh-CN" altLang="en-US" sz="2400" dirty="0"/>
              <a:t>样例输入：</a:t>
            </a:r>
            <a:r>
              <a:rPr lang="en-US" altLang="zh-CN" sz="2400" dirty="0"/>
              <a:t>a</a:t>
            </a:r>
          </a:p>
          <a:p>
            <a:pPr>
              <a:lnSpc>
                <a:spcPct val="200000"/>
              </a:lnSpc>
            </a:pPr>
            <a:r>
              <a:rPr lang="zh-CN" altLang="en-US" sz="2400" dirty="0"/>
              <a:t>样例输出：</a:t>
            </a:r>
            <a:r>
              <a:rPr lang="en-US" altLang="zh-CN" sz="2400" dirty="0"/>
              <a:t>A</a:t>
            </a:r>
            <a:endParaRPr lang="zh-CN" altLang="en-US" sz="2400" dirty="0"/>
          </a:p>
        </p:txBody>
      </p:sp>
      <p:sp>
        <p:nvSpPr>
          <p:cNvPr id="6" name="文本框 5">
            <a:extLst>
              <a:ext uri="{FF2B5EF4-FFF2-40B4-BE49-F238E27FC236}">
                <a16:creationId xmlns:a16="http://schemas.microsoft.com/office/drawing/2014/main" id="{8FA62057-F213-B3BE-1D0C-1440C7F30AED}"/>
              </a:ext>
            </a:extLst>
          </p:cNvPr>
          <p:cNvSpPr txBox="1"/>
          <p:nvPr/>
        </p:nvSpPr>
        <p:spPr>
          <a:xfrm>
            <a:off x="1066800" y="2057400"/>
            <a:ext cx="4114800" cy="585930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2400" dirty="0"/>
              <a:t>如果题目换着问，你会做吗？</a:t>
            </a:r>
            <a:endParaRPr lang="en-US" altLang="zh-CN" sz="2400" dirty="0"/>
          </a:p>
        </p:txBody>
      </p:sp>
    </p:spTree>
    <p:extLst>
      <p:ext uri="{BB962C8B-B14F-4D97-AF65-F5344CB8AC3E}">
        <p14:creationId xmlns:p14="http://schemas.microsoft.com/office/powerpoint/2010/main" val="770369466"/>
      </p:ext>
    </p:extLst>
  </p:cSld>
  <p:clrMapOvr>
    <a:masterClrMapping/>
  </p:clrMapOvr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>
            <a:spLocks noChangeArrowheads="1"/>
          </p:cNvSpPr>
          <p:nvPr/>
        </p:nvSpPr>
        <p:spPr bwMode="auto">
          <a:xfrm>
            <a:off x="1828800" y="1905000"/>
            <a:ext cx="8686800" cy="3877985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>
            <a:noFill/>
          </a:ln>
          <a:effectLst/>
        </p:spPr>
        <p:txBody>
          <a:bodyPr vert="horz" wrap="square" lIns="91440" tIns="0" rIns="91440" bIns="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zh-CN" altLang="zh-CN" sz="2800" b="0" i="0" u="none" strike="noStrike" cap="none" normalizeH="0" baseline="0" dirty="0">
                <a:ln>
                  <a:noFill/>
                </a:ln>
                <a:solidFill>
                  <a:srgbClr val="986801"/>
                </a:solidFill>
                <a:effectLst/>
                <a:latin typeface="Consolas" panose="020B0609020204030204" pitchFamily="49" charset="0"/>
              </a:rPr>
              <a:t>int</a:t>
            </a:r>
            <a:r>
              <a:rPr kumimoji="0" lang="zh-CN" altLang="zh-CN" sz="2800" b="0" i="0" u="none" strike="noStrike" cap="none" normalizeH="0" baseline="0" dirty="0">
                <a:ln>
                  <a:noFill/>
                </a:ln>
                <a:solidFill>
                  <a:srgbClr val="383A42"/>
                </a:solidFill>
                <a:effectLst/>
                <a:latin typeface="Consolas" panose="020B0609020204030204" pitchFamily="49" charset="0"/>
              </a:rPr>
              <a:t> </a:t>
            </a:r>
            <a:r>
              <a:rPr kumimoji="0" lang="zh-CN" altLang="zh-CN" sz="2800" b="0" i="0" u="none" strike="noStrike" cap="none" normalizeH="0" baseline="0" dirty="0">
                <a:ln>
                  <a:noFill/>
                </a:ln>
                <a:solidFill>
                  <a:srgbClr val="4078F2"/>
                </a:solidFill>
                <a:effectLst/>
                <a:latin typeface="Consolas" panose="020B0609020204030204" pitchFamily="49" charset="0"/>
              </a:rPr>
              <a:t>main</a:t>
            </a:r>
            <a:r>
              <a:rPr kumimoji="0" lang="zh-CN" altLang="zh-CN" sz="2800" b="0" i="0" u="none" strike="noStrike" cap="none" normalizeH="0" baseline="0" dirty="0">
                <a:ln>
                  <a:noFill/>
                </a:ln>
                <a:solidFill>
                  <a:srgbClr val="383A42"/>
                </a:solidFill>
                <a:effectLst/>
                <a:latin typeface="Consolas" panose="020B0609020204030204" pitchFamily="49" charset="0"/>
              </a:rPr>
              <a:t>()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zh-CN" altLang="zh-CN" sz="2800" b="0" i="0" u="none" strike="noStrike" cap="none" normalizeH="0" baseline="0" dirty="0">
                <a:ln>
                  <a:noFill/>
                </a:ln>
                <a:solidFill>
                  <a:srgbClr val="383A42"/>
                </a:solidFill>
                <a:effectLst/>
                <a:latin typeface="Consolas" panose="020B0609020204030204" pitchFamily="49" charset="0"/>
              </a:rPr>
              <a:t>{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zh-CN" altLang="zh-CN" sz="2800" b="0" i="0" u="none" strike="noStrike" cap="none" normalizeH="0" baseline="0" dirty="0">
                <a:ln>
                  <a:noFill/>
                </a:ln>
                <a:solidFill>
                  <a:srgbClr val="383A42"/>
                </a:solidFill>
                <a:effectLst/>
                <a:latin typeface="Consolas" panose="020B0609020204030204" pitchFamily="49" charset="0"/>
              </a:rPr>
              <a:t>    </a:t>
            </a:r>
            <a:r>
              <a:rPr kumimoji="0" lang="zh-CN" altLang="zh-CN" sz="2800" b="0" i="0" u="none" strike="noStrike" cap="none" normalizeH="0" baseline="0" dirty="0">
                <a:ln>
                  <a:noFill/>
                </a:ln>
                <a:solidFill>
                  <a:srgbClr val="986801"/>
                </a:solidFill>
                <a:effectLst/>
                <a:latin typeface="Consolas" panose="020B0609020204030204" pitchFamily="49" charset="0"/>
              </a:rPr>
              <a:t>char</a:t>
            </a:r>
            <a:r>
              <a:rPr kumimoji="0" lang="zh-CN" altLang="zh-CN" sz="2800" b="0" i="0" u="none" strike="noStrike" cap="none" normalizeH="0" baseline="0" dirty="0">
                <a:ln>
                  <a:noFill/>
                </a:ln>
                <a:solidFill>
                  <a:srgbClr val="383A42"/>
                </a:solidFill>
                <a:effectLst/>
                <a:latin typeface="Consolas" panose="020B0609020204030204" pitchFamily="49" charset="0"/>
              </a:rPr>
              <a:t> ch;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zh-CN" altLang="zh-CN" sz="2800" b="0" i="0" u="none" strike="noStrike" cap="none" normalizeH="0" baseline="0" dirty="0">
                <a:ln>
                  <a:noFill/>
                </a:ln>
                <a:solidFill>
                  <a:srgbClr val="383A42"/>
                </a:solidFill>
                <a:effectLst/>
                <a:latin typeface="Consolas" panose="020B0609020204030204" pitchFamily="49" charset="0"/>
              </a:rPr>
              <a:t>    cin &gt;&gt; ch;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zh-CN" altLang="zh-CN" sz="2800" b="0" i="0" u="none" strike="noStrike" cap="none" normalizeH="0" baseline="0" dirty="0">
                <a:ln>
                  <a:noFill/>
                </a:ln>
                <a:solidFill>
                  <a:srgbClr val="383A42"/>
                </a:solidFill>
                <a:effectLst/>
                <a:latin typeface="Consolas" panose="020B0609020204030204" pitchFamily="49" charset="0"/>
              </a:rPr>
              <a:t>    </a:t>
            </a:r>
            <a:r>
              <a:rPr kumimoji="0" lang="zh-CN" altLang="zh-CN" sz="2800" b="0" i="0" u="none" strike="noStrike" cap="none" normalizeH="0" baseline="0" dirty="0">
                <a:ln>
                  <a:noFill/>
                </a:ln>
                <a:solidFill>
                  <a:srgbClr val="986801"/>
                </a:solidFill>
                <a:effectLst/>
                <a:latin typeface="Consolas" panose="020B0609020204030204" pitchFamily="49" charset="0"/>
              </a:rPr>
              <a:t>char</a:t>
            </a:r>
            <a:r>
              <a:rPr kumimoji="0" lang="zh-CN" altLang="zh-CN" sz="2800" b="0" i="0" u="none" strike="noStrike" cap="none" normalizeH="0" baseline="0" dirty="0">
                <a:ln>
                  <a:noFill/>
                </a:ln>
                <a:solidFill>
                  <a:srgbClr val="383A42"/>
                </a:solidFill>
                <a:effectLst/>
                <a:latin typeface="Consolas" panose="020B0609020204030204" pitchFamily="49" charset="0"/>
              </a:rPr>
              <a:t> ans = </a:t>
            </a:r>
            <a:r>
              <a:rPr kumimoji="0" lang="zh-CN" altLang="zh-CN" sz="2800" b="1" i="0" u="none" strike="noStrike" cap="none" normalizeH="0" baseline="0" dirty="0">
                <a:ln>
                  <a:noFill/>
                </a:ln>
                <a:solidFill>
                  <a:srgbClr val="383A42"/>
                </a:solidFill>
                <a:effectLst/>
                <a:latin typeface="Consolas" panose="020B0609020204030204" pitchFamily="49" charset="0"/>
              </a:rPr>
              <a:t>ch - </a:t>
            </a:r>
            <a:r>
              <a:rPr kumimoji="0" lang="zh-CN" altLang="zh-CN" sz="2800" b="1" i="0" u="none" strike="noStrike" cap="none" normalizeH="0" baseline="0" dirty="0">
                <a:ln>
                  <a:noFill/>
                </a:ln>
                <a:solidFill>
                  <a:srgbClr val="50A14F"/>
                </a:solidFill>
                <a:effectLst/>
                <a:latin typeface="Consolas" panose="020B0609020204030204" pitchFamily="49" charset="0"/>
              </a:rPr>
              <a:t>'</a:t>
            </a:r>
            <a:r>
              <a:rPr lang="en-US" altLang="zh-CN" sz="2800" b="1" dirty="0">
                <a:solidFill>
                  <a:srgbClr val="50A14F"/>
                </a:solidFill>
                <a:latin typeface="Consolas" panose="020B0609020204030204" pitchFamily="49" charset="0"/>
              </a:rPr>
              <a:t>a</a:t>
            </a:r>
            <a:r>
              <a:rPr kumimoji="0" lang="zh-CN" altLang="zh-CN" sz="2800" b="1" i="0" u="none" strike="noStrike" cap="none" normalizeH="0" baseline="0" dirty="0">
                <a:ln>
                  <a:noFill/>
                </a:ln>
                <a:solidFill>
                  <a:srgbClr val="50A14F"/>
                </a:solidFill>
                <a:effectLst/>
                <a:latin typeface="Consolas" panose="020B0609020204030204" pitchFamily="49" charset="0"/>
              </a:rPr>
              <a:t>'</a:t>
            </a:r>
            <a:r>
              <a:rPr kumimoji="0" lang="zh-CN" altLang="zh-CN" sz="2800" b="1" i="0" u="none" strike="noStrike" cap="none" normalizeH="0" baseline="0" dirty="0">
                <a:ln>
                  <a:noFill/>
                </a:ln>
                <a:solidFill>
                  <a:srgbClr val="383A42"/>
                </a:solidFill>
                <a:effectLst/>
                <a:latin typeface="Consolas" panose="020B0609020204030204" pitchFamily="49" charset="0"/>
              </a:rPr>
              <a:t> + </a:t>
            </a:r>
            <a:r>
              <a:rPr kumimoji="0" lang="zh-CN" altLang="zh-CN" sz="2800" b="1" i="0" u="none" strike="noStrike" cap="none" normalizeH="0" baseline="0" dirty="0">
                <a:ln>
                  <a:noFill/>
                </a:ln>
                <a:solidFill>
                  <a:srgbClr val="50A14F"/>
                </a:solidFill>
                <a:effectLst/>
                <a:latin typeface="Consolas" panose="020B0609020204030204" pitchFamily="49" charset="0"/>
              </a:rPr>
              <a:t>'</a:t>
            </a:r>
            <a:r>
              <a:rPr kumimoji="0" lang="en-US" altLang="zh-CN" sz="2800" b="1" i="0" u="none" strike="noStrike" cap="none" normalizeH="0" baseline="0" dirty="0">
                <a:ln>
                  <a:noFill/>
                </a:ln>
                <a:solidFill>
                  <a:srgbClr val="50A14F"/>
                </a:solidFill>
                <a:effectLst/>
                <a:latin typeface="Consolas" panose="020B0609020204030204" pitchFamily="49" charset="0"/>
              </a:rPr>
              <a:t>A</a:t>
            </a:r>
            <a:r>
              <a:rPr kumimoji="0" lang="zh-CN" altLang="zh-CN" sz="2800" b="1" i="0" u="none" strike="noStrike" cap="none" normalizeH="0" baseline="0" dirty="0">
                <a:ln>
                  <a:noFill/>
                </a:ln>
                <a:solidFill>
                  <a:srgbClr val="50A14F"/>
                </a:solidFill>
                <a:effectLst/>
                <a:latin typeface="Consolas" panose="020B0609020204030204" pitchFamily="49" charset="0"/>
              </a:rPr>
              <a:t>’</a:t>
            </a:r>
            <a:r>
              <a:rPr kumimoji="0" lang="zh-CN" altLang="zh-CN" sz="2800" b="0" i="0" u="none" strike="noStrike" cap="none" normalizeH="0" baseline="0" dirty="0">
                <a:ln>
                  <a:noFill/>
                </a:ln>
                <a:solidFill>
                  <a:srgbClr val="383A42"/>
                </a:solidFill>
                <a:effectLst/>
                <a:latin typeface="Consolas" panose="020B0609020204030204" pitchFamily="49" charset="0"/>
              </a:rPr>
              <a:t>;</a:t>
            </a:r>
            <a:endParaRPr kumimoji="0" lang="en-US" altLang="zh-CN" sz="2800" b="0" i="0" u="none" strike="noStrike" cap="none" normalizeH="0" baseline="0" dirty="0">
              <a:ln>
                <a:noFill/>
              </a:ln>
              <a:solidFill>
                <a:srgbClr val="383A42"/>
              </a:solidFill>
              <a:effectLst/>
              <a:latin typeface="Consolas" panose="020B0609020204030204" pitchFamily="49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US" altLang="zh-CN" sz="2800" dirty="0">
                <a:solidFill>
                  <a:srgbClr val="383A42"/>
                </a:solidFill>
                <a:latin typeface="Consolas" panose="020B0609020204030204" pitchFamily="49" charset="0"/>
              </a:rPr>
              <a:t>    </a:t>
            </a:r>
            <a:r>
              <a:rPr lang="en-US" altLang="zh-CN" sz="2800" dirty="0">
                <a:solidFill>
                  <a:srgbClr val="008000"/>
                </a:solidFill>
                <a:latin typeface="Consolas" panose="020B0609020204030204" pitchFamily="49" charset="0"/>
              </a:rPr>
              <a:t>// </a:t>
            </a:r>
            <a:r>
              <a:rPr lang="zh-CN" altLang="en-US" sz="2800" dirty="0">
                <a:solidFill>
                  <a:srgbClr val="008000"/>
                </a:solidFill>
                <a:latin typeface="Consolas" panose="020B0609020204030204" pitchFamily="49" charset="0"/>
              </a:rPr>
              <a:t>或者 </a:t>
            </a:r>
            <a:r>
              <a:rPr lang="en-US" altLang="zh-CN" sz="2800" dirty="0">
                <a:solidFill>
                  <a:srgbClr val="008000"/>
                </a:solidFill>
                <a:latin typeface="Consolas" panose="020B0609020204030204" pitchFamily="49" charset="0"/>
              </a:rPr>
              <a:t>char </a:t>
            </a:r>
            <a:r>
              <a:rPr lang="en-US" altLang="zh-CN" sz="2800" dirty="0" err="1">
                <a:solidFill>
                  <a:srgbClr val="008000"/>
                </a:solidFill>
                <a:latin typeface="Consolas" panose="020B0609020204030204" pitchFamily="49" charset="0"/>
              </a:rPr>
              <a:t>ans</a:t>
            </a:r>
            <a:r>
              <a:rPr lang="en-US" altLang="zh-CN" sz="2800" dirty="0">
                <a:solidFill>
                  <a:srgbClr val="008000"/>
                </a:solidFill>
                <a:latin typeface="Consolas" panose="020B0609020204030204" pitchFamily="49" charset="0"/>
              </a:rPr>
              <a:t> = </a:t>
            </a:r>
            <a:r>
              <a:rPr lang="en-US" altLang="zh-CN" sz="2800" dirty="0" err="1">
                <a:solidFill>
                  <a:srgbClr val="008000"/>
                </a:solidFill>
                <a:latin typeface="Consolas" panose="020B0609020204030204" pitchFamily="49" charset="0"/>
              </a:rPr>
              <a:t>ch</a:t>
            </a:r>
            <a:r>
              <a:rPr lang="en-US" altLang="zh-CN" sz="2800" dirty="0">
                <a:solidFill>
                  <a:srgbClr val="008000"/>
                </a:solidFill>
                <a:latin typeface="Consolas" panose="020B0609020204030204" pitchFamily="49" charset="0"/>
              </a:rPr>
              <a:t> - 32 </a:t>
            </a:r>
            <a:endParaRPr kumimoji="0" lang="zh-CN" altLang="zh-CN" sz="2800" b="0" i="0" u="none" strike="noStrike" cap="none" normalizeH="0" baseline="0" dirty="0">
              <a:ln>
                <a:noFill/>
              </a:ln>
              <a:solidFill>
                <a:srgbClr val="383A42"/>
              </a:solidFill>
              <a:effectLst/>
              <a:latin typeface="Consolas" panose="020B0609020204030204" pitchFamily="49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zh-CN" altLang="zh-CN" sz="2800" b="0" i="0" u="none" strike="noStrike" cap="none" normalizeH="0" baseline="0" dirty="0">
                <a:ln>
                  <a:noFill/>
                </a:ln>
                <a:solidFill>
                  <a:srgbClr val="383A42"/>
                </a:solidFill>
                <a:effectLst/>
                <a:latin typeface="Consolas" panose="020B0609020204030204" pitchFamily="49" charset="0"/>
              </a:rPr>
              <a:t>    cout &lt;&lt; ans;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zh-CN" altLang="zh-CN" sz="2800" b="0" i="0" u="none" strike="noStrike" cap="none" normalizeH="0" baseline="0" dirty="0">
                <a:ln>
                  <a:noFill/>
                </a:ln>
                <a:solidFill>
                  <a:srgbClr val="383A42"/>
                </a:solidFill>
                <a:effectLst/>
                <a:latin typeface="Consolas" panose="020B0609020204030204" pitchFamily="49" charset="0"/>
              </a:rPr>
              <a:t>    </a:t>
            </a:r>
            <a:r>
              <a:rPr kumimoji="0" lang="zh-CN" altLang="zh-CN" sz="2800" b="0" i="0" u="none" strike="noStrike" cap="none" normalizeH="0" baseline="0" dirty="0">
                <a:ln>
                  <a:noFill/>
                </a:ln>
                <a:solidFill>
                  <a:srgbClr val="A626A4"/>
                </a:solidFill>
                <a:effectLst/>
                <a:latin typeface="Consolas" panose="020B0609020204030204" pitchFamily="49" charset="0"/>
              </a:rPr>
              <a:t>return</a:t>
            </a:r>
            <a:r>
              <a:rPr kumimoji="0" lang="zh-CN" altLang="zh-CN" sz="2800" b="0" i="0" u="none" strike="noStrike" cap="none" normalizeH="0" baseline="0" dirty="0">
                <a:ln>
                  <a:noFill/>
                </a:ln>
                <a:solidFill>
                  <a:srgbClr val="383A42"/>
                </a:solidFill>
                <a:effectLst/>
                <a:latin typeface="Consolas" panose="020B0609020204030204" pitchFamily="49" charset="0"/>
              </a:rPr>
              <a:t> </a:t>
            </a:r>
            <a:r>
              <a:rPr kumimoji="0" lang="zh-CN" altLang="zh-CN" sz="2800" b="0" i="0" u="none" strike="noStrike" cap="none" normalizeH="0" baseline="0" dirty="0">
                <a:ln>
                  <a:noFill/>
                </a:ln>
                <a:solidFill>
                  <a:srgbClr val="986801"/>
                </a:solidFill>
                <a:effectLst/>
                <a:latin typeface="Consolas" panose="020B0609020204030204" pitchFamily="49" charset="0"/>
              </a:rPr>
              <a:t>0</a:t>
            </a:r>
            <a:r>
              <a:rPr kumimoji="0" lang="zh-CN" altLang="zh-CN" sz="2800" b="0" i="0" u="none" strike="noStrike" cap="none" normalizeH="0" baseline="0" dirty="0">
                <a:ln>
                  <a:noFill/>
                </a:ln>
                <a:solidFill>
                  <a:srgbClr val="383A42"/>
                </a:solidFill>
                <a:effectLst/>
                <a:latin typeface="Consolas" panose="020B0609020204030204" pitchFamily="49" charset="0"/>
              </a:rPr>
              <a:t>;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zh-CN" altLang="zh-CN" sz="2800" b="0" i="0" u="none" strike="noStrike" cap="none" normalizeH="0" baseline="0" dirty="0">
                <a:ln>
                  <a:noFill/>
                </a:ln>
                <a:solidFill>
                  <a:srgbClr val="383A42"/>
                </a:solidFill>
                <a:effectLst/>
                <a:latin typeface="Consolas" panose="020B0609020204030204" pitchFamily="49" charset="0"/>
              </a:rPr>
              <a:t>}</a:t>
            </a:r>
            <a:endParaRPr kumimoji="0" lang="zh-CN" altLang="zh-CN" sz="54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17" name="object 3">
            <a:extLst>
              <a:ext uri="{FF2B5EF4-FFF2-40B4-BE49-F238E27FC236}">
                <a16:creationId xmlns:a16="http://schemas.microsoft.com/office/drawing/2014/main" id="{9079EF21-306E-660E-A9A1-51D54E107A61}"/>
              </a:ext>
            </a:extLst>
          </p:cNvPr>
          <p:cNvSpPr txBox="1"/>
          <p:nvPr/>
        </p:nvSpPr>
        <p:spPr>
          <a:xfrm>
            <a:off x="1981200" y="762000"/>
            <a:ext cx="2259330" cy="350737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lang="zh-CN" altLang="en-US" sz="2200" b="1" spc="-5" dirty="0">
                <a:solidFill>
                  <a:srgbClr val="FFFFFF"/>
                </a:solidFill>
                <a:latin typeface="+mj-ea"/>
                <a:cs typeface="微软雅黑"/>
              </a:rPr>
              <a:t>实战演练</a:t>
            </a:r>
          </a:p>
        </p:txBody>
      </p:sp>
    </p:spTree>
    <p:extLst>
      <p:ext uri="{BB962C8B-B14F-4D97-AF65-F5344CB8AC3E}">
        <p14:creationId xmlns:p14="http://schemas.microsoft.com/office/powerpoint/2010/main" val="3288335068"/>
      </p:ext>
    </p:extLst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TEMPLATE_CATEGORY" val="custom"/>
  <p:tag name="KSO_WM_TEMPLATE_INDEX" val="20200217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TEMPLATE_CATEGORY" val="custom"/>
  <p:tag name="KSO_WM_TEMPLATE_INDEX" val="20200217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TEMPLATE_CATEGORY" val="custom"/>
  <p:tag name="KSO_WM_TEMPLATE_INDEX" val="20200217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TEMPLATE_CATEGORY" val="custom"/>
  <p:tag name="KSO_WM_TEMPLATE_INDEX" val="20200217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ABLE_ENDDRAG_ORIGIN_RECT" val="313*295"/>
  <p:tag name="TABLE_ENDDRAG_RECT" val="16*127*313*295"/>
</p:tagLst>
</file>

<file path=ppt/theme/theme1.xml><?xml version="1.0" encoding="utf-8"?>
<a:theme xmlns:a="http://schemas.openxmlformats.org/drawingml/2006/main" name="自定义设计方案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自定义 1">
      <a:majorFont>
        <a:latin typeface="Consolas"/>
        <a:ea typeface="Microsoft YaHei UI"/>
        <a:cs typeface=""/>
      </a:majorFont>
      <a:minorFont>
        <a:latin typeface="Consolas"/>
        <a:ea typeface="Microsoft YaHei UI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txDef>
      <a:spPr>
        <a:noFill/>
      </a:spPr>
      <a:bodyPr wrap="square" rtlCol="0">
        <a:spAutoFit/>
      </a:bodyPr>
      <a:lstStyle>
        <a:defPPr algn="l">
          <a:defRPr dirty="0" smtClean="0"/>
        </a:defPPr>
      </a:lstStyle>
    </a:txDef>
  </a:objectDefaults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等线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等线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5771</TotalTime>
  <Words>5079</Words>
  <Application>Microsoft Office PowerPoint</Application>
  <PresentationFormat>宽屏</PresentationFormat>
  <Paragraphs>786</Paragraphs>
  <Slides>73</Slides>
  <Notes>1</Notes>
  <HiddenSlides>0</HiddenSlides>
  <MMClips>0</MMClips>
  <ScaleCrop>false</ScaleCrop>
  <HeadingPairs>
    <vt:vector size="6" baseType="variant">
      <vt:variant>
        <vt:lpstr>已用的字体</vt:lpstr>
      </vt:variant>
      <vt:variant>
        <vt:i4>7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73</vt:i4>
      </vt:variant>
    </vt:vector>
  </HeadingPairs>
  <TitlesOfParts>
    <vt:vector size="81" baseType="lpstr">
      <vt:lpstr>等线</vt:lpstr>
      <vt:lpstr>宋体</vt:lpstr>
      <vt:lpstr>微软雅黑</vt:lpstr>
      <vt:lpstr>Arial</vt:lpstr>
      <vt:lpstr>Calibri</vt:lpstr>
      <vt:lpstr>Cambria Math</vt:lpstr>
      <vt:lpstr>Consolas</vt:lpstr>
      <vt:lpstr>自定义设计方案</vt:lpstr>
      <vt:lpstr>C++程序与算法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C++程序与算法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演示文稿</dc:title>
  <dc:creator>小林泉</dc:creator>
  <cp:lastModifiedBy>泉 小林</cp:lastModifiedBy>
  <cp:revision>329</cp:revision>
  <dcterms:created xsi:type="dcterms:W3CDTF">2024-12-19T06:36:53Z</dcterms:created>
  <dcterms:modified xsi:type="dcterms:W3CDTF">2026-10-05T11:08:39Z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eated">
    <vt:filetime>2022-02-05T00:00:00Z</vt:filetime>
  </property>
  <property fmtid="{D5CDD505-2E9C-101B-9397-08002B2CF9AE}" pid="3" name="Creator">
    <vt:lpwstr>Microsoft® PowerPoint® 2019</vt:lpwstr>
  </property>
  <property fmtid="{D5CDD505-2E9C-101B-9397-08002B2CF9AE}" pid="4" name="LastSaved">
    <vt:filetime>2024-12-19T00:00:00Z</vt:filetime>
  </property>
</Properties>
</file>