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  <Relationship Id="rId6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把任务说具体：给班级显示一则通知，通知中有引号、反斜杠和换行。学生先观察目标显示，再讨论哪些字符不能照抄到字符串里。今天还会处理单个字符，并利用字符编号做字母转换。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比较源码与屏幕显示。反斜杠 n 写在字符串内部，在输出时产生换行。输入的文字顺序没变，变化的是下一段内容从新的一行开始显示。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转义序列由反斜杠和后面的字符一起表达特殊含义。这里只看常用写法，不把反斜杠本身误认成普通显示字符。结合两行输出再解释名称。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要显示引号时，直接写可能提前结束字符串。用反斜杠双引号告诉编译器，这个引号属于内容。分别指出外围界定字符串的引号和需要显示的引号。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反斜杠也需要转义。源码里连续两个反斜杠表示显示一个反斜杠，屏幕不会原样出现两个。让学生沿着输出逐个核对。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这里要区分真正换行和显示两个字符反斜杠、n。前者使用转义序列，后者先转义反斜杠，再保留普通的 n。不要靠数源码字符猜输出长度。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制表符让光标移到下一个制表位置。它不保证每次显示固定数量的空格，不同终端的制表设置也可能不同。用这一限制解释为何不能把它当作通用表格排版工具。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把常用写法集中查阅。请学生按想显示的结果找对应写法；不是要求一次背下所有条目。空字符的写法只作认识，字符串结束的细节在后续课程讲。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本页四个片段分别预测，注意换行、双引号和反斜杠。先让学生写屏幕结果，不直接翻讲评。按字符解释自己的判断即可。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按四段输出依次核对。每次都先找字符串边界，再识别内部转义。学生若把反斜杠也写到了屏幕上，就回到该段源码找出两个字符共同表达的含义。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这是完整程序。显示 Xiaoming says: 后面的引号属于句子内容，反斜杠 n 也要求按字样显示，行尾另有真正的换行。运行时逐字符核对目标句子。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读入一个星号后还要再次输出，需要有地方保存它。先说明这里保存的是一个字符，而不是一串文字，由此引出 char 类型。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逐项说明 char 是类型、ch 是变量名、单引号中的星号是初值。字符变量一次保存一个字符编码，本课使用基本 ASCII 字符。它和显示多字文字的字符串不是同一个对象。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单引号围住字符，双引号围住字符串。即使双引号里只有一个字母，仍是字符串字面量。变量名不加引号，否则就变成文字内容。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cin 读入 char，再用 cout 显示。通常的格式化提取会跳过空格和换行，因此输入星号之前的空白不会存进 ch。此处不展开读取空白字符的其他接口。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完整读出乘法计算器的任务：输入两个整数，中间带乘号字符，输出它们的乘积。符号是输入格式的一部分，本题固定为乘法，不需要编写通用四则计算器。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把输入从左向右和三个变量对应：第一个整数、乘号、第二个整数。乘号由 char 接住，真正计算时使用 C++ 的乘法运算符。输入文字与程序操作各有位置。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运行完整程序，用带空格和不带空格的输入都试一次。输出只有乘积，不附加提示语。检查零和较大的合法数，确认输入顺序没有错。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题目给出时、分、秒，用冒号分隔，求从零点经过的秒数。这里按一天内合法时间理解，分钟和秒是零到五十九，小时是零到二十三。先画出三段输入再谈算法。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若只依次读取三个整数，冒号会挡住下一次数值提取。让 char 变量接住冒号，读取过程才能继续。点击逐步展示五项顺序，每个冒号都必须被读取。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一小时是三千六百秒，一分钟是六十秒。先把三个部分都换成秒，再相加，单位就一致了。用十二点三十四分五十六秒算到四万五千二百九十六。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完整程序中，同一个字符变量 sep 依次接住两个冒号，后一次读取会覆盖前一次的值。用零点、示例时间和二十三点五十九分五十九秒测试。前导零不改变这些整数的数值。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练习集中在读取顺序。让学生补全乘法和时间两种格式所需的变量，再判断 char 默认提取遇到空白的行为。先独立写，再对照讲评。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检查变量与输入项是否一一对应。乘号和冒号不是整数，需要用字符变量接住。由单个符号保存引出下一问：计算机怎样区分这些字符？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借座位编号说明用数字代表对象。字符也有约定的编码，编码是编号，不是字符在现实中的大小。ASCII 是本课使用的编码范围，中文不按一字一个 ASCII 码处理。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同一个编码放在字符语境中可以显示字母，按整数语境输出则显示编号。先观察 A 与六十五，再解释 char 和 int 的输出差别。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数字字符、大写字母、小写字母分别在各自区段连续排列。每列字符和其下方数字一一对应。三段之间存在其他符号，不能把 Z 的下一个编码认成 a。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字符参与整数运算时比较的是编码。B 减 A 等于一，说明从 A 到 B 的偏移是一。把编码差和字母顺序连起来，不把相减误读成删除字符。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数字字符三的编码不是整数三。减去数字字符零的编码，得到从零开始的偏移，才得到数值三。这个写法要求输入确实是零到九中的一个字符。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学生用已给编码推断结果，不要求背完整表。重点区分字符本身、对应整数和两个字符的编码差。先说依据，再给数值。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按各题核对字符输出和整数运算结果。提醒编码连续只保证同一段字符中的关系，跨段不能继续按字母表直接推。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本题没有输入，要求分别求出 M 是第几个大写字母、第十八个大写字母是什么。两个答案各占一行。一个结果是整数序号，另一个结果是字符。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A 出发走零步时已经位于第一个字母，所以偏移比序号少一。M 与 A 的编码差为十二，序号需要再加一。请学生指着 A、B、M 核对。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第十八个字母距离 A 十七步，把十七加到 A 的编码上得到 R。结果存入 char 才按字符显示；直接输出整数表达式会显示编号。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完整程序分别用 int 和 char 保存两种结果，依次输出十三和 R。不要为统一形式而把两个变量都改成整数。回到题目要求检查每一行的含义。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换成 F 和第十二个字母，计算方法不变。请学生说清为什么一个式子加一，另一个式子减一，并用第一个字母作额外检查。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 是第六个字母，第十二个字母是 L。代入 A 与序号一，两个表达式都应回到起点，能检查常见的多一少一错误。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临时想显示 H 的编号，可以另设 int 变量，但本次输出之后并不需要保存这个编号。这个具体需要引出显式类型转换，避免只宣布一个新语法。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括号内写目标类型，转换产生该表达式的结果，不会改变原变量的声明类型。数值例子都在可表示范围内；浮点转整数会丢掉小数部分。static_cast 写法仅供认识。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读入一个非空白的可打印 ASCII 字符，输出它的整数编码。完整程序中先读取 char，再在输出表达式处转成 int。用 a、A 和波浪号验证。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输入三十二到一百二十六之间的整数，输出对应 ASCII 字符。三十二对应空格，屏幕上看不见字形但确实输出一个空格。范围条件不能省略。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总分二百五十分，三科平均分需要小数。必须在整数除法发生前把一个操作数变成 double；算完整数商再转换，无法找回已经丢掉的部分。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商品只能整件购买，正数商截去小数符合本题要求。三件共八十九点七元，四件超过一百元，所以最多三件。这里演示转换，不把浮点钱数方案推广到所有财务程序。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分别预测原字符是否改变、负数截断方向、两种转换时机。不要只写答案，要求学生标出先执行哪一处表达式。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原字符仍可输出 A，临时转换的结果为六十五。负三点八转 int 得到负三，是朝零截断。整数除法后转 double 得五，除法前转换才能得到五点五。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两个球半径分别为四和十，无损耗地揉成正方体。形状变了，体积总和保持不变。题目没有输入，要求边长舍去小数后输出，所需公式会在后页给出。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给出球体积公式并解释半径 r。两个球分别算体积再相加，可提取公共系数。分数四分之三是错误的，正确系数为三分之四；代码用四点零除以三保留小数。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正方体体积是边长的三次方，求边长就是取立方根。先用十六的立方和十七的立方夹住答案，再对应 pow 或 cbrt。指数一点零除以三不能写成整数除法。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完整代码中使用给定圆周率近似值，先计算总体积，再求边长。输出转换为 int 后得到十六。运行核对，但仍要检查表达式与体积守恒是否一致。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把三个容易错的地方集中检查：球体积系数、立方根指数、舍去小数。边长约十六点四五六七，结果十六符合题意；不是按四舍五入选择整数。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题目保证读入一个小写英文字母，输出对应大写字母。用 q 与 Q 观察它们处在各自字母表中的同一位置，因此可以保留偏移、换起点。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 距 a 十六步，Q 距 A 也十六步。先减旧起点，再加新起点，由此得到 ch 减小写 a 加大写 A。式子的每一部分都要能对应图中的距离。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完整程序将转换结果存到 char 中输出。测试 q、a、z，分别应得到 Q、A、Z。本题保证输入范围，暂时不需要尚未学习的条件判断。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反向转换时，旧起点变成大写 A，新起点变成小写 a。可用 C 到 c 检查方向。ASCII 中差三十二是这个关系的结果，不要求靠死背正负号决定方向。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原式依赖输入是小写字母。数字和问号没有本题所说的大写形式，即使表达式能计算，也不能声称完成了字母转换。把程序能运行与题意正确区分开。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三问依次检查小写转大写、反向转换、输入条件。请学生给同桌解释偏移从哪里来，不抢答最后一个字符。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 距 a 十二步，对应 M；Z 距 A 二十五步，对应 z。数字字符三不符合小写输入条件。讲评重点是起点和距离，而不是只报字母答案。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独立完成读大写字母、输出字母与编号的程序。学生尝试后点击显示关键片段，再解释字符输出、整数转换、空格与换行的职责。用 H、A、Z 核对。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课堂开放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sson-label-frame Layout"/>
          <p:cNvSpPr/>
          <p:nvPr/>
        </p:nvSpPr>
        <p:spPr>
          <a:xfrm>
            <a:off x="809625" y="704850"/>
            <a:ext cx="3429000" cy="514350"/>
          </a:xfrm>
          <a:prstGeom prst="roundRect">
            <a:avLst>
              <a:gd name="adj" fmla="val 240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rule Layout"/>
          <p:cNvSpPr/>
          <p:nvPr/>
        </p:nvSpPr>
        <p:spPr>
          <a:xfrm>
            <a:off x="762000" y="1924050"/>
            <a:ext cx="10668000" cy="190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lesson-title-slot Placeholder"/>
          <p:cNvSpPr>
            <a:spLocks noGrp="1"/>
          </p:cNvSpPr>
          <p:nvPr>
            <p:ph type="title"/>
          </p:nvPr>
        </p:nvSpPr>
        <p:spPr>
          <a:xfrm>
            <a:off x="762000" y="1314450"/>
            <a:ext cx="106680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700"/>
            </a:lvl1pPr>
          </a:lstStyle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943091938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ece95dd5a96feac5.jpg"/>
  <Relationship Id="rId14" Type="http://schemas.openxmlformats.org/officeDocument/2006/relationships/slideLayout" Target="../slideLayouts/slideLayout12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-fram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3" name="label-clear Master"/>
          <p:cNvSpPr/>
          <p:nvPr/>
        </p:nvSpPr>
        <p:spPr>
          <a:xfrm>
            <a:off x="762000" y="666750"/>
            <a:ext cx="3619500" cy="6191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8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通知里的换行和引号，怎样显示？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转义符与字符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898130" cy="878205"/>
            <a:chOff x="941070" y="2328862"/>
            <a:chExt cx="7898130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给同学发一条两行的英文通知，第二行还要带一对双引号。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普通文字会输出了。可换行和引号，要怎么交代给程序？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8250" y="3476625"/>
            <a:ext cx="3286125" cy="1352550"/>
            <a:chOff x="1238250" y="3476625"/>
            <a:chExt cx="3286125" cy="1352550"/>
          </a:xfrm>
        </p:grpSpPr>
        <p:sp>
          <p:nvSpPr>
            <p:cNvPr id="11" name="Rectangle 11"/>
            <p:cNvSpPr/>
            <p:nvPr/>
          </p:nvSpPr>
          <p:spPr>
            <a:xfrm>
              <a:off x="1238250" y="3476625"/>
              <a:ext cx="3286125" cy="1352550"/>
            </a:xfrm>
            <a:prstGeom prst="roundRect">
              <a:avLst>
                <a:gd name="adj" fmla="val 563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549908" y="365569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49908" y="416052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"world"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417820" y="3652838"/>
            <a:ext cx="4263390" cy="1373505"/>
            <a:chOff x="5417820" y="3652838"/>
            <a:chExt cx="4263390" cy="1373505"/>
          </a:xfrm>
        </p:grpSpPr>
        <p:sp>
          <p:nvSpPr>
            <p:cNvPr id="15" name="TextBox 15"/>
            <p:cNvSpPr txBox="1"/>
            <p:nvPr/>
          </p:nvSpPr>
          <p:spPr>
            <a:xfrm>
              <a:off x="5417820" y="3652838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在哪里告诉程序：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换到下一行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7820" y="418623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引号本来用来包住字符串，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417820" y="45862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怎样让它也出现在屏幕上？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395912"/>
            <a:ext cx="7988998" cy="868681"/>
            <a:chOff x="941070" y="5395912"/>
            <a:chExt cx="7988998" cy="868681"/>
          </a:xfrm>
        </p:grpSpPr>
        <p:sp>
          <p:nvSpPr>
            <p:cNvPr id="19" name="TextBox 19"/>
            <p:cNvSpPr txBox="1"/>
            <p:nvPr/>
          </p:nvSpPr>
          <p:spPr>
            <a:xfrm>
              <a:off x="941070" y="5395912"/>
              <a:ext cx="79889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这节课先解决特殊字符的输出，再用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保存单个字符。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1070" y="582453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字母能变成编号、还能换大小写，后面也会一步步解释。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在字符串中写出一次换行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换行字符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8004143" cy="440055"/>
            <a:chOff x="941070" y="2376488"/>
            <a:chExt cx="8004143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800414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 hello 和 world 分成两行。我们可以在中间写 \n。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3450" y="3371850"/>
            <a:ext cx="3834498" cy="657225"/>
            <a:chOff x="933450" y="3371850"/>
            <a:chExt cx="3834498" cy="657225"/>
          </a:xfrm>
        </p:grpSpPr>
        <p:sp>
          <p:nvSpPr>
            <p:cNvPr id="10" name="Line 10"/>
            <p:cNvSpPr/>
            <p:nvPr/>
          </p:nvSpPr>
          <p:spPr>
            <a:xfrm>
              <a:off x="933450" y="3371850"/>
              <a:ext cx="9525" cy="657225"/>
            </a:xfrm>
            <a:custGeom>
              <a:avLst/>
              <a:gdLst/>
              <a:ahLst/>
              <a:cxnLst/>
              <a:rect l="l" t="t" r="r" b="b"/>
              <a:pathLst>
                <a:path w="9525" h="657225">
                  <a:moveTo>
                    <a:pt x="0" y="0"/>
                  </a:moveTo>
                  <a:lnTo>
                    <a:pt x="0" y="6572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70432" y="357378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"hello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world";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360283" y="3110865"/>
            <a:ext cx="990600" cy="1319022"/>
            <a:chOff x="8360283" y="3110865"/>
            <a:chExt cx="990600" cy="1319022"/>
          </a:xfrm>
        </p:grpSpPr>
        <p:sp>
          <p:nvSpPr>
            <p:cNvPr id="13" name="TextBox 13"/>
            <p:cNvSpPr txBox="1"/>
            <p:nvPr/>
          </p:nvSpPr>
          <p:spPr>
            <a:xfrm>
              <a:off x="8363331" y="31108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屏幕输出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360283" y="35223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360283" y="396049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world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4714875"/>
            <a:ext cx="10298430" cy="1483042"/>
            <a:chOff x="941070" y="4714875"/>
            <a:chExt cx="10298430" cy="1483042"/>
          </a:xfrm>
        </p:grpSpPr>
        <p:sp>
          <p:nvSpPr>
            <p:cNvPr id="17" name="Line 17"/>
            <p:cNvSpPr/>
            <p:nvPr/>
          </p:nvSpPr>
          <p:spPr>
            <a:xfrm>
              <a:off x="952500" y="47148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4900612"/>
              <a:ext cx="79889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 表示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一个换行字符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，不会把反斜杠和字母 n 显示出来。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5329238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源码中写了两个字符，合在一起表达这一次换行。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1070" y="5757862"/>
              <a:ext cx="75800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这里也能用 endl 换行；\n 可以直接写在字符串中间。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反斜杠后面的字符，要一起读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认识转义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792117" cy="878205"/>
            <a:chOff x="941070" y="2328862"/>
            <a:chExt cx="7792117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67471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 \n 这样的写法叫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转义序列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，常简称为转义符。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77921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它以反斜杠 \ 开头，在字符或字符串中表示指定的字符。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4945" y="3554730"/>
            <a:ext cx="8553069" cy="1538287"/>
            <a:chOff x="1464945" y="3554730"/>
            <a:chExt cx="8553069" cy="1538287"/>
          </a:xfrm>
        </p:grpSpPr>
        <p:sp>
          <p:nvSpPr>
            <p:cNvPr id="11" name="TextBox 11"/>
            <p:cNvSpPr txBox="1"/>
            <p:nvPr/>
          </p:nvSpPr>
          <p:spPr>
            <a:xfrm>
              <a:off x="1981962" y="3554730"/>
              <a:ext cx="31821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696712" y="3554730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601962" y="3554730"/>
              <a:ext cx="31821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143125" y="4143375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972175" y="4143375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763125" y="4143375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464945" y="4652962"/>
              <a:ext cx="9806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 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46370" y="4652962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换到下一行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037320" y="4652962"/>
              <a:ext cx="9806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 B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5424488"/>
            <a:ext cx="8291894" cy="859155"/>
            <a:chOff x="941070" y="5424488"/>
            <a:chExt cx="8291894" cy="859155"/>
          </a:xfrm>
        </p:grpSpPr>
        <p:sp>
          <p:nvSpPr>
            <p:cNvPr id="21" name="TextBox 21"/>
            <p:cNvSpPr txBox="1"/>
            <p:nvPr/>
          </p:nvSpPr>
          <p:spPr>
            <a:xfrm>
              <a:off x="941070" y="5424488"/>
              <a:ext cx="63127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 "A\nB" 时，要把 \n 当作一个整体理解。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1070" y="5843588"/>
              <a:ext cx="82918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反斜杠 \ 和除法用的斜杠 / 不同，也不能随便接任意字母。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双引号要显示出来，怎么区分？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引号也是内容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8019288" cy="804291"/>
            <a:chOff x="941070" y="2357438"/>
            <a:chExt cx="8019288" cy="80429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80192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现在希望屏幕显示 "world"，连两侧的双引号也一起显示。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2594" y="2780348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直接把引号叠在一起，编译器会分不清字符串在哪里结束。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832" y="3395662"/>
            <a:ext cx="8830818" cy="440055"/>
            <a:chOff x="941832" y="3395662"/>
            <a:chExt cx="8830818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41832" y="341185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""world"";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17945" y="339566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这段写法不能完成任务。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3450" y="4267200"/>
            <a:ext cx="8718880" cy="572262"/>
            <a:chOff x="933450" y="4267200"/>
            <a:chExt cx="8718880" cy="572262"/>
          </a:xfrm>
        </p:grpSpPr>
        <p:sp>
          <p:nvSpPr>
            <p:cNvPr id="14" name="Line 14"/>
            <p:cNvSpPr/>
            <p:nvPr/>
          </p:nvSpPr>
          <p:spPr>
            <a:xfrm>
              <a:off x="933450" y="4267200"/>
              <a:ext cx="9525" cy="542925"/>
            </a:xfrm>
            <a:custGeom>
              <a:avLst/>
              <a:gdLst/>
              <a:ahLst/>
              <a:cxnLst/>
              <a:rect l="l" t="t" r="r" b="b"/>
              <a:pathLst>
                <a:path w="9525" h="542925">
                  <a:moveTo>
                    <a:pt x="0" y="0"/>
                  </a:moveTo>
                  <a:lnTo>
                    <a:pt x="0" y="5429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68908" y="437007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\"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world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\"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560183" y="4370070"/>
              <a:ext cx="20921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"world"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329238"/>
            <a:ext cx="8488775" cy="878205"/>
            <a:chOff x="941070" y="5329238"/>
            <a:chExt cx="8488775" cy="878205"/>
          </a:xfrm>
        </p:grpSpPr>
        <p:sp>
          <p:nvSpPr>
            <p:cNvPr id="18" name="TextBox 18"/>
            <p:cNvSpPr txBox="1"/>
            <p:nvPr/>
          </p:nvSpPr>
          <p:spPr>
            <a:xfrm>
              <a:off x="941070" y="5329238"/>
              <a:ext cx="84887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最外层的 " " 界定字符串；里面的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\"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表示要显示的双引号。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5767388"/>
              <a:ext cx="597474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编译器看到 \"，就知道这个引号属于内容。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路径里的反斜杠也要保留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反斜杠自身的写法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8129016" cy="868681"/>
            <a:chOff x="941070" y="2328862"/>
            <a:chExt cx="8129016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7617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文件夹路径里也有 \。如果要显示 C:\temp，该怎么写？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812901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直接写 "C:\temp"，其中的 \t 会被当作另一种转义序列。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50" y="3590925"/>
            <a:ext cx="3658240" cy="638175"/>
            <a:chOff x="933450" y="3590925"/>
            <a:chExt cx="3658240" cy="638175"/>
          </a:xfrm>
        </p:grpSpPr>
        <p:sp>
          <p:nvSpPr>
            <p:cNvPr id="11" name="Line 11"/>
            <p:cNvSpPr/>
            <p:nvPr/>
          </p:nvSpPr>
          <p:spPr>
            <a:xfrm>
              <a:off x="933450" y="3590925"/>
              <a:ext cx="9525" cy="638175"/>
            </a:xfrm>
            <a:custGeom>
              <a:avLst/>
              <a:gdLst/>
              <a:ahLst/>
              <a:cxnLst/>
              <a:rect l="l" t="t" r="r" b="b"/>
              <a:pathLst>
                <a:path w="9525" h="638175">
                  <a:moveTo>
                    <a:pt x="0" y="0"/>
                  </a:moveTo>
                  <a:lnTo>
                    <a:pt x="0" y="6381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68908" y="3741420"/>
              <a:ext cx="34227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"C: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\\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temp";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941183" y="3482340"/>
            <a:ext cx="1475232" cy="880872"/>
            <a:chOff x="7941183" y="3482340"/>
            <a:chExt cx="1475232" cy="880872"/>
          </a:xfrm>
        </p:grpSpPr>
        <p:sp>
          <p:nvSpPr>
            <p:cNvPr id="14" name="TextBox 14"/>
            <p:cNvSpPr txBox="1"/>
            <p:nvPr/>
          </p:nvSpPr>
          <p:spPr>
            <a:xfrm>
              <a:off x="7944231" y="348234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屏幕实际显示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941183" y="3893820"/>
              <a:ext cx="12823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C:\temp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4838700"/>
            <a:ext cx="10298430" cy="1371029"/>
            <a:chOff x="941070" y="4838700"/>
            <a:chExt cx="10298430" cy="1371029"/>
          </a:xfrm>
        </p:grpSpPr>
        <p:sp>
          <p:nvSpPr>
            <p:cNvPr id="17" name="Line 17"/>
            <p:cNvSpPr/>
            <p:nvPr/>
          </p:nvSpPr>
          <p:spPr>
            <a:xfrm>
              <a:off x="952500" y="48387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4995862"/>
              <a:ext cx="80495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源码中的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\\ 表示一个反斜杠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，后面的 temp 按原样显示。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541496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这两个反斜杠要配成一组，不会在屏幕上留下两个。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594" y="5828348"/>
              <a:ext cx="74488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\t 的作用稍后再看。现在只要知道：路径中的 \ 也需要处理。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62537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想显示字样 \n，而不是换行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区分源码和显示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390775"/>
            <a:ext cx="9968484" cy="657225"/>
            <a:chOff x="933450" y="2390775"/>
            <a:chExt cx="9968484" cy="657225"/>
          </a:xfrm>
        </p:grpSpPr>
        <p:sp>
          <p:nvSpPr>
            <p:cNvPr id="8" name="Line 8"/>
            <p:cNvSpPr/>
            <p:nvPr/>
          </p:nvSpPr>
          <p:spPr>
            <a:xfrm>
              <a:off x="933450" y="2390775"/>
              <a:ext cx="9525" cy="657225"/>
            </a:xfrm>
            <a:custGeom>
              <a:avLst/>
              <a:gdLst/>
              <a:ahLst/>
              <a:cxnLst/>
              <a:rect l="l" t="t" r="r" b="b"/>
              <a:pathLst>
                <a:path w="9525" h="657225">
                  <a:moveTo>
                    <a:pt x="0" y="0"/>
                  </a:moveTo>
                  <a:lnTo>
                    <a:pt x="0" y="6572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8908" y="2493645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"\n";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75070" y="2509838"/>
              <a:ext cx="46268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表示换行，屏幕上没有 \n 字样。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450" y="3552825"/>
            <a:ext cx="7817930" cy="1104328"/>
            <a:chOff x="933450" y="3552825"/>
            <a:chExt cx="7817930" cy="1104328"/>
          </a:xfrm>
        </p:grpSpPr>
        <p:sp>
          <p:nvSpPr>
            <p:cNvPr id="12" name="Line 12"/>
            <p:cNvSpPr/>
            <p:nvPr/>
          </p:nvSpPr>
          <p:spPr>
            <a:xfrm>
              <a:off x="933450" y="3552825"/>
              <a:ext cx="9525" cy="619125"/>
            </a:xfrm>
            <a:custGeom>
              <a:avLst/>
              <a:gdLst/>
              <a:ahLst/>
              <a:cxnLst/>
              <a:rect l="l" t="t" r="r" b="b"/>
              <a:pathLst>
                <a:path w="9525" h="619125">
                  <a:moveTo>
                    <a:pt x="0" y="0"/>
                  </a:moveTo>
                  <a:lnTo>
                    <a:pt x="0" y="6191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68908" y="3665220"/>
              <a:ext cx="251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\\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n";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275070" y="3681412"/>
              <a:ext cx="24763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显示两个字符：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1194" y="4275772"/>
              <a:ext cx="68056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 \\ 读成一个反斜杠，后面的 n 再按普通字母显示。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4914900"/>
            <a:ext cx="10298430" cy="1380553"/>
            <a:chOff x="941070" y="4914900"/>
            <a:chExt cx="10298430" cy="1380553"/>
          </a:xfrm>
        </p:grpSpPr>
        <p:sp>
          <p:nvSpPr>
            <p:cNvPr id="17" name="Line 17"/>
            <p:cNvSpPr/>
            <p:nvPr/>
          </p:nvSpPr>
          <p:spPr>
            <a:xfrm>
              <a:off x="952500" y="49149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505301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如果希望同时显示反斜杠和双引号，也要分别处理：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5510212"/>
              <a:ext cx="25217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"\\\"";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594" y="5914072"/>
              <a:ext cx="7002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字符串里的 \\ 与 \" 各成一组，最终显示 \" 两个字符。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07533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名字后留空，用 Tab 能对齐吗？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制表字符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595235" cy="868681"/>
            <a:chOff x="941070" y="2328862"/>
            <a:chExt cx="7595235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名单中的英文名有长有短。想把后面的分数排在同一列，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56718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可以试试 \t：让光标跳到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下一个制表位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476625"/>
            <a:ext cx="3387598" cy="1162050"/>
            <a:chOff x="933450" y="3476625"/>
            <a:chExt cx="3387598" cy="1162050"/>
          </a:xfrm>
        </p:grpSpPr>
        <p:sp>
          <p:nvSpPr>
            <p:cNvPr id="11" name="Line 11"/>
            <p:cNvSpPr/>
            <p:nvPr/>
          </p:nvSpPr>
          <p:spPr>
            <a:xfrm>
              <a:off x="933450" y="3476625"/>
              <a:ext cx="9525" cy="1162050"/>
            </a:xfrm>
            <a:custGeom>
              <a:avLst/>
              <a:gdLst/>
              <a:ahLst/>
              <a:cxnLst/>
              <a:rect l="l" t="t" r="r" b="b"/>
              <a:pathLst>
                <a:path w="9525" h="1162050">
                  <a:moveTo>
                    <a:pt x="0" y="0"/>
                  </a:moveTo>
                  <a:lnTo>
                    <a:pt x="0" y="11620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0432" y="3592830"/>
              <a:ext cx="29964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"Li\t90\n";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4202430"/>
              <a:ext cx="31506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"Tom\t85\n";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83908" y="3476625"/>
            <a:ext cx="3142031" cy="1576959"/>
            <a:chOff x="6883908" y="3476625"/>
            <a:chExt cx="3142031" cy="1576959"/>
          </a:xfrm>
        </p:grpSpPr>
        <p:sp>
          <p:nvSpPr>
            <p:cNvPr id="15" name="Line 15"/>
            <p:cNvSpPr/>
            <p:nvPr/>
          </p:nvSpPr>
          <p:spPr>
            <a:xfrm>
              <a:off x="9525000" y="3476625"/>
              <a:ext cx="9525" cy="1181100"/>
            </a:xfrm>
            <a:custGeom>
              <a:avLst/>
              <a:gdLst/>
              <a:ahLst/>
              <a:cxnLst/>
              <a:rect l="l" t="t" r="r" b="b"/>
              <a:pathLst>
                <a:path w="9525" h="1181100">
                  <a:moveTo>
                    <a:pt x="0" y="0"/>
                  </a:moveTo>
                  <a:lnTo>
                    <a:pt x="0" y="1181100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prstDash val="dash"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883908" y="3560445"/>
              <a:ext cx="3898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83908" y="4170045"/>
              <a:ext cx="5675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Tom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448550" y="3752850"/>
              <a:ext cx="1847850" cy="9525"/>
            </a:xfrm>
            <a:custGeom>
              <a:avLst/>
              <a:gdLst/>
              <a:ahLst/>
              <a:cxnLst/>
              <a:rect l="l" t="t" r="r" b="b"/>
              <a:pathLst>
                <a:path w="1847850" h="9525">
                  <a:moveTo>
                    <a:pt x="0" y="0"/>
                  </a:moveTo>
                  <a:lnTo>
                    <a:pt x="18478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7648575" y="4362450"/>
              <a:ext cx="1647825" cy="9525"/>
            </a:xfrm>
            <a:custGeom>
              <a:avLst/>
              <a:gdLst/>
              <a:ahLst/>
              <a:cxnLst/>
              <a:rect l="l" t="t" r="r" b="b"/>
              <a:pathLst>
                <a:path w="1647825" h="95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646158" y="3560445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646158" y="4170045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582406" y="470154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示意制表位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1070" y="5357812"/>
            <a:ext cx="8397907" cy="859155"/>
            <a:chOff x="941070" y="5357812"/>
            <a:chExt cx="8397907" cy="859155"/>
          </a:xfrm>
        </p:grpSpPr>
        <p:sp>
          <p:nvSpPr>
            <p:cNvPr id="24" name="TextBox 24"/>
            <p:cNvSpPr txBox="1"/>
            <p:nvPr/>
          </p:nvSpPr>
          <p:spPr>
            <a:xfrm>
              <a:off x="941070" y="5357812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起点不同，跳过的距离就可能不同。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\t 不固定等于几个空格。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41070" y="577691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实际制表位由终端决定；名字太长时，也可能跳到更后面。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常用写法，按目标来查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转义符查阅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4867180" cy="992505"/>
            <a:chOff x="941070" y="2357438"/>
            <a:chExt cx="4867180" cy="9925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要显示特殊符号：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6820" y="2909888"/>
              <a:ext cx="4581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\\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反斜杠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\"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双引号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\'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单引号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762375"/>
            <a:ext cx="10298430" cy="682942"/>
            <a:chOff x="941070" y="3762375"/>
            <a:chExt cx="10298430" cy="682942"/>
          </a:xfrm>
        </p:grpSpPr>
        <p:sp>
          <p:nvSpPr>
            <p:cNvPr id="11" name="Line 11"/>
            <p:cNvSpPr/>
            <p:nvPr/>
          </p:nvSpPr>
          <p:spPr>
            <a:xfrm>
              <a:off x="952500" y="37623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4005262"/>
              <a:ext cx="42179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换行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跳到下一个制表位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2594" y="5009198"/>
            <a:ext cx="8420100" cy="1200531"/>
            <a:chOff x="942594" y="5009198"/>
            <a:chExt cx="8420100" cy="1200531"/>
          </a:xfrm>
        </p:grpSpPr>
        <p:sp>
          <p:nvSpPr>
            <p:cNvPr id="14" name="TextBox 14"/>
            <p:cNvSpPr txBox="1"/>
            <p:nvPr/>
          </p:nvSpPr>
          <p:spPr>
            <a:xfrm>
              <a:off x="942594" y="5009198"/>
              <a:ext cx="80657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选读：\b 表示退格，通常把光标向前移一格，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不等于自动擦除字符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2594" y="5418772"/>
              <a:ext cx="57031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\r 表示回到本行开头，本身不表示换到下一行。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2594" y="5828348"/>
              <a:ext cx="84201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控制字符的实际显示效果还受终端影响；本课主要使用上面的常用写法。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模拟练习：屏幕上会出现什么？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7898130" cy="440055"/>
            <a:chOff x="941070" y="2357438"/>
            <a:chExt cx="7898130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下面四条语句分别单独执行。写出结果，并圈出转义序列。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32332" y="3249930"/>
            <a:ext cx="8376270" cy="1115568"/>
            <a:chOff x="1132332" y="3249930"/>
            <a:chExt cx="8376270" cy="1115568"/>
          </a:xfrm>
        </p:grpSpPr>
        <p:sp>
          <p:nvSpPr>
            <p:cNvPr id="10" name="TextBox 10"/>
            <p:cNvSpPr txBox="1"/>
            <p:nvPr/>
          </p:nvSpPr>
          <p:spPr>
            <a:xfrm>
              <a:off x="1132332" y="3249930"/>
              <a:ext cx="27073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cout &lt;&lt; "A\nB";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32332" y="3954780"/>
              <a:ext cx="286534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cout &lt;&lt; "A\\nB";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56832" y="3249930"/>
              <a:ext cx="285177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cout &lt;&lt; "\"A\"";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56832" y="3954780"/>
              <a:ext cx="23536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cout &lt;&lt; "\\";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972050"/>
            <a:ext cx="10298430" cy="1172337"/>
            <a:chOff x="941070" y="4972050"/>
            <a:chExt cx="10298430" cy="1172337"/>
          </a:xfrm>
        </p:grpSpPr>
        <p:sp>
          <p:nvSpPr>
            <p:cNvPr id="15" name="Line 15"/>
            <p:cNvSpPr/>
            <p:nvPr/>
          </p:nvSpPr>
          <p:spPr>
            <a:xfrm>
              <a:off x="952500" y="49720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110162"/>
              <a:ext cx="81253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再试着写一条 cout，原样显示下面这句话，并在末尾换行：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6058" y="5674995"/>
              <a:ext cx="46583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Xiaoming says:"what is \n"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先认出转义，再把剩下的文字接起来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1832" y="2271712"/>
            <a:ext cx="9412891" cy="830581"/>
            <a:chOff x="941832" y="2271712"/>
            <a:chExt cx="9412891" cy="830581"/>
          </a:xfrm>
        </p:grpSpPr>
        <p:sp>
          <p:nvSpPr>
            <p:cNvPr id="8" name="TextBox 8"/>
            <p:cNvSpPr txBox="1"/>
            <p:nvPr/>
          </p:nvSpPr>
          <p:spPr>
            <a:xfrm>
              <a:off x="941832" y="2364105"/>
              <a:ext cx="13121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"A\nB"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274820" y="22717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274820" y="2662238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275070" y="2481262"/>
              <a:ext cx="40796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 让后面的 B 换到下一行。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832" y="3333750"/>
            <a:ext cx="10297668" cy="654367"/>
            <a:chOff x="941832" y="3333750"/>
            <a:chExt cx="10297668" cy="654367"/>
          </a:xfrm>
        </p:grpSpPr>
        <p:sp>
          <p:nvSpPr>
            <p:cNvPr id="13" name="Line 13"/>
            <p:cNvSpPr/>
            <p:nvPr/>
          </p:nvSpPr>
          <p:spPr>
            <a:xfrm>
              <a:off x="952500" y="33337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832" y="3564255"/>
              <a:ext cx="14735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"A\\nB"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274820" y="3548062"/>
              <a:ext cx="714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A\nB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275070" y="3548062"/>
              <a:ext cx="391506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\\ 表示 \，n 按字母显示。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832" y="4238625"/>
            <a:ext cx="10297668" cy="644842"/>
            <a:chOff x="941832" y="4238625"/>
            <a:chExt cx="10297668" cy="644842"/>
          </a:xfrm>
        </p:grpSpPr>
        <p:sp>
          <p:nvSpPr>
            <p:cNvPr id="18" name="Line 18"/>
            <p:cNvSpPr/>
            <p:nvPr/>
          </p:nvSpPr>
          <p:spPr>
            <a:xfrm>
              <a:off x="952500" y="42386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41832" y="4459605"/>
              <a:ext cx="149992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"\"A\""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274820" y="4443412"/>
              <a:ext cx="5509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"A"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75070" y="4443412"/>
              <a:ext cx="40210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 \" 分别表示一个引号。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41832" y="5143500"/>
            <a:ext cx="10297668" cy="654367"/>
            <a:chOff x="941832" y="5143500"/>
            <a:chExt cx="10297668" cy="654367"/>
          </a:xfrm>
        </p:grpSpPr>
        <p:sp>
          <p:nvSpPr>
            <p:cNvPr id="23" name="Line 23"/>
            <p:cNvSpPr/>
            <p:nvPr/>
          </p:nvSpPr>
          <p:spPr>
            <a:xfrm>
              <a:off x="952500" y="51435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41832" y="5374005"/>
              <a:ext cx="95425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"\\"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274820" y="53578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\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75070" y="5357812"/>
              <a:ext cx="39604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两个反斜杠只表示一个字符。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把带引号的句子完整输出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33450" y="2314575"/>
            <a:ext cx="7427547" cy="2346198"/>
            <a:chOff x="933450" y="2314575"/>
            <a:chExt cx="7427547" cy="2346198"/>
          </a:xfrm>
        </p:grpSpPr>
        <p:sp>
          <p:nvSpPr>
            <p:cNvPr id="8" name="Line 8"/>
            <p:cNvSpPr/>
            <p:nvPr/>
          </p:nvSpPr>
          <p:spPr>
            <a:xfrm>
              <a:off x="933450" y="2314575"/>
              <a:ext cx="9525" cy="2200275"/>
            </a:xfrm>
            <a:custGeom>
              <a:avLst/>
              <a:gdLst/>
              <a:ahLst/>
              <a:cxnLst/>
              <a:rect l="l" t="t" r="r" b="b"/>
              <a:pathLst>
                <a:path w="9525" h="2200275">
                  <a:moveTo>
                    <a:pt x="0" y="0"/>
                  </a:moveTo>
                  <a:lnTo>
                    <a:pt x="0" y="22002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450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7260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1070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488055"/>
              <a:ext cx="719056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"Xiaoming says:\"what is \\n\"\n";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8690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2500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2594" y="4998720"/>
            <a:ext cx="6751521" cy="469392"/>
            <a:chOff x="942594" y="4998720"/>
            <a:chExt cx="6751521" cy="469392"/>
          </a:xfrm>
        </p:grpSpPr>
        <p:sp>
          <p:nvSpPr>
            <p:cNvPr id="16" name="TextBox 16"/>
            <p:cNvSpPr txBox="1"/>
            <p:nvPr/>
          </p:nvSpPr>
          <p:spPr>
            <a:xfrm>
              <a:off x="942594" y="50472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实际输出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35808" y="4998720"/>
              <a:ext cx="46583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Xiaoming says:"what is \n"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776912"/>
            <a:ext cx="7277195" cy="440055"/>
            <a:chOff x="941070" y="5776912"/>
            <a:chExt cx="7277195" cy="440055"/>
          </a:xfrm>
        </p:grpSpPr>
        <p:sp>
          <p:nvSpPr>
            <p:cNvPr id="19" name="TextBox 19"/>
            <p:cNvSpPr txBox="1"/>
            <p:nvPr/>
          </p:nvSpPr>
          <p:spPr>
            <a:xfrm>
              <a:off x="941070" y="5776912"/>
              <a:ext cx="72771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句子里面的 \\n 显示字样；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末尾的 \n 才负责换行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86163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 7 * 2，星号放在哪里？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为什么需要字符类型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8488775" cy="868681"/>
            <a:chOff x="941070" y="2328862"/>
            <a:chExt cx="8488775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想写一个小计算器：读入两个整数和中间的星号，输出乘积。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84887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例如读入 7 * 2，应该算出 14。输入里的三样内容都要接住。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55445" y="3373755"/>
            <a:ext cx="8578025" cy="1576388"/>
            <a:chOff x="1655445" y="3373755"/>
            <a:chExt cx="8578025" cy="1576388"/>
          </a:xfrm>
        </p:grpSpPr>
        <p:sp>
          <p:nvSpPr>
            <p:cNvPr id="11" name="TextBox 11"/>
            <p:cNvSpPr txBox="1"/>
            <p:nvPr/>
          </p:nvSpPr>
          <p:spPr>
            <a:xfrm>
              <a:off x="2372487" y="3373755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25312" y="3373755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382887" y="3373755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524125" y="39624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6067425" y="39624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525000" y="39624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655445" y="4510088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整数变量 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341620" y="45100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用什么存？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65845" y="4510088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整数变量 b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5367338"/>
            <a:ext cx="7610380" cy="868679"/>
            <a:chOff x="941070" y="5367338"/>
            <a:chExt cx="7610380" cy="868679"/>
          </a:xfrm>
        </p:grpSpPr>
        <p:sp>
          <p:nvSpPr>
            <p:cNvPr id="21" name="TextBox 21"/>
            <p:cNvSpPr txBox="1"/>
            <p:nvPr/>
          </p:nvSpPr>
          <p:spPr>
            <a:xfrm>
              <a:off x="941070" y="5367338"/>
              <a:ext cx="76103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整数用 int，小数用 double。星号是一个单独的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字符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1070" y="579596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要把它保存下来，我们需要一种适合保存字符的类型。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77121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char 保存一个字符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字符变量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9033986" cy="440055"/>
            <a:chOff x="941070" y="2376488"/>
            <a:chExt cx="9033986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90339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是字符类型。本课用它保存一个英文字母、数字符号或标点。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50" y="3257550"/>
            <a:ext cx="8890254" cy="676275"/>
            <a:chOff x="933450" y="3257550"/>
            <a:chExt cx="8890254" cy="676275"/>
          </a:xfrm>
        </p:grpSpPr>
        <p:sp>
          <p:nvSpPr>
            <p:cNvPr id="10" name="Line 10"/>
            <p:cNvSpPr/>
            <p:nvPr/>
          </p:nvSpPr>
          <p:spPr>
            <a:xfrm>
              <a:off x="933450" y="3257550"/>
              <a:ext cx="9525" cy="676275"/>
            </a:xfrm>
            <a:custGeom>
              <a:avLst/>
              <a:gdLst/>
              <a:ahLst/>
              <a:cxnLst/>
              <a:rect l="l" t="t" r="r" b="b"/>
              <a:pathLst>
                <a:path w="9525" h="676275">
                  <a:moveTo>
                    <a:pt x="0" y="0"/>
                  </a:moveTo>
                  <a:lnTo>
                    <a:pt x="0" y="6762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68908" y="3408045"/>
              <a:ext cx="251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op = '*';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08420" y="3424238"/>
              <a:ext cx="34152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 op 当前保存星号。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357688"/>
            <a:ext cx="8274748" cy="878205"/>
            <a:chOff x="941070" y="4357688"/>
            <a:chExt cx="8274748" cy="878205"/>
          </a:xfrm>
        </p:grpSpPr>
        <p:sp>
          <p:nvSpPr>
            <p:cNvPr id="14" name="TextBox 14"/>
            <p:cNvSpPr txBox="1"/>
            <p:nvPr/>
          </p:nvSpPr>
          <p:spPr>
            <a:xfrm>
              <a:off x="941070" y="4357688"/>
              <a:ext cx="65653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是类型，op 是名字，'*' 是给它的初值。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1070" y="4795838"/>
              <a:ext cx="82747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字符字面量用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单引号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包住：'A'、'8'、'?'，空格写成 ' '。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2594" y="5599748"/>
            <a:ext cx="8236344" cy="724281"/>
            <a:chOff x="942594" y="5599748"/>
            <a:chExt cx="8236344" cy="724281"/>
          </a:xfrm>
        </p:grpSpPr>
        <p:sp>
          <p:nvSpPr>
            <p:cNvPr id="17" name="TextBox 17"/>
            <p:cNvSpPr txBox="1"/>
            <p:nvPr/>
          </p:nvSpPr>
          <p:spPr>
            <a:xfrm>
              <a:off x="942594" y="5599748"/>
              <a:ext cx="72041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char 占一个字节。本课先处理单字节的 ASCII 字符。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594" y="5942648"/>
              <a:ext cx="82363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不能据此认为一个 char 能装下任意汉字；汉字需要另外的编码处理。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单引号、双引号，意思不同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检查字符写法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832" y="2357438"/>
            <a:ext cx="7569327" cy="440055"/>
            <a:chOff x="941832" y="2357438"/>
            <a:chExt cx="7569327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832" y="2373630"/>
              <a:ext cx="20822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 = 'A';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713095" y="2357438"/>
              <a:ext cx="27980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合法：单个字符 A。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832" y="3138488"/>
            <a:ext cx="8224266" cy="440055"/>
            <a:chOff x="941832" y="3138488"/>
            <a:chExt cx="8224266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41832" y="3154680"/>
              <a:ext cx="20822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 = "A";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713095" y="3138488"/>
              <a:ext cx="34530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不合法：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"A" 是字符串。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832" y="3957638"/>
            <a:ext cx="9118244" cy="918591"/>
            <a:chOff x="941832" y="3957638"/>
            <a:chExt cx="9118244" cy="918591"/>
          </a:xfrm>
        </p:grpSpPr>
        <p:sp>
          <p:nvSpPr>
            <p:cNvPr id="14" name="TextBox 14"/>
            <p:cNvSpPr txBox="1"/>
            <p:nvPr/>
          </p:nvSpPr>
          <p:spPr>
            <a:xfrm>
              <a:off x="941832" y="3973830"/>
              <a:ext cx="176248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 = A;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713095" y="3957638"/>
              <a:ext cx="34038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没有定义时，不合法。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2594" y="4494848"/>
              <a:ext cx="91174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这里把 A 当变量名。若已有 char A = 'B';，这句就会复制 A 中的 'B'。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832" y="5248275"/>
            <a:ext cx="10297668" cy="1018604"/>
            <a:chOff x="941832" y="5248275"/>
            <a:chExt cx="10297668" cy="1018604"/>
          </a:xfrm>
        </p:grpSpPr>
        <p:sp>
          <p:nvSpPr>
            <p:cNvPr id="18" name="Line 18"/>
            <p:cNvSpPr/>
            <p:nvPr/>
          </p:nvSpPr>
          <p:spPr>
            <a:xfrm>
              <a:off x="952500" y="52482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41832" y="5402580"/>
              <a:ext cx="810661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space = ' ';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quote = '\'';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nl = '\n';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594" y="5885498"/>
              <a:ext cx="63200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空格、单引号和换行，也可以分别作为一个字符保存。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一个字符，怎样读入和输出？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字符输入输出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33450" y="2428875"/>
            <a:ext cx="1968665" cy="1479423"/>
            <a:chOff x="933450" y="2428875"/>
            <a:chExt cx="1968665" cy="1479423"/>
          </a:xfrm>
        </p:grpSpPr>
        <p:sp>
          <p:nvSpPr>
            <p:cNvPr id="8" name="Line 8"/>
            <p:cNvSpPr/>
            <p:nvPr/>
          </p:nvSpPr>
          <p:spPr>
            <a:xfrm>
              <a:off x="933450" y="2428875"/>
              <a:ext cx="9525" cy="1381125"/>
            </a:xfrm>
            <a:custGeom>
              <a:avLst/>
              <a:gdLst/>
              <a:ahLst/>
              <a:cxnLst/>
              <a:rect l="l" t="t" r="r" b="b"/>
              <a:pathLst>
                <a:path w="9525" h="1381125">
                  <a:moveTo>
                    <a:pt x="0" y="0"/>
                  </a:moveTo>
                  <a:lnTo>
                    <a:pt x="0" y="13811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506980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ch;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300228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ch;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497580"/>
              <a:ext cx="17316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ch;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703570" y="2490788"/>
            <a:ext cx="3903631" cy="1459229"/>
            <a:chOff x="5703570" y="2490788"/>
            <a:chExt cx="3903631" cy="1459229"/>
          </a:xfrm>
        </p:grpSpPr>
        <p:sp>
          <p:nvSpPr>
            <p:cNvPr id="13" name="TextBox 13"/>
            <p:cNvSpPr txBox="1"/>
            <p:nvPr/>
          </p:nvSpPr>
          <p:spPr>
            <a:xfrm>
              <a:off x="5703570" y="2490788"/>
              <a:ext cx="339613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A，ch 保存 'A'。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03570" y="2995612"/>
              <a:ext cx="39036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随后输出 ch，屏幕显示 A。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703570" y="3509962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输入时不用敲单引号。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4305300"/>
            <a:ext cx="10298430" cy="959167"/>
            <a:chOff x="941070" y="4305300"/>
            <a:chExt cx="10298430" cy="959167"/>
          </a:xfrm>
        </p:grpSpPr>
        <p:sp>
          <p:nvSpPr>
            <p:cNvPr id="17" name="Line 17"/>
            <p:cNvSpPr/>
            <p:nvPr/>
          </p:nvSpPr>
          <p:spPr>
            <a:xfrm>
              <a:off x="952500" y="43053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4452938"/>
              <a:ext cx="68094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若一次键入 AB，cin &gt;&gt; ch 只提取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一个字符 A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4824412"/>
              <a:ext cx="49183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还留在输入中，等待后面的读取。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2594" y="5637848"/>
            <a:ext cx="7650404" cy="714755"/>
            <a:chOff x="942594" y="5637848"/>
            <a:chExt cx="7650404" cy="714755"/>
          </a:xfrm>
        </p:grpSpPr>
        <p:sp>
          <p:nvSpPr>
            <p:cNvPr id="21" name="TextBox 21"/>
            <p:cNvSpPr txBox="1"/>
            <p:nvPr/>
          </p:nvSpPr>
          <p:spPr>
            <a:xfrm>
              <a:off x="942594" y="5637848"/>
              <a:ext cx="72650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通常情况下，cin &gt;&gt; char 会跳过前面的空格、换行等空白。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2594" y="5971222"/>
              <a:ext cx="76504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这节课用它读取非空白 ASCII 字符；读空格本身需要别的写法。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乘法计算器：题目究竟要求什么？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28862"/>
            <a:ext cx="9200578" cy="1316355"/>
            <a:chOff x="941070" y="2328862"/>
            <a:chExt cx="9200578" cy="13163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92005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 a、b，中间用星号 * 隔开，计算并输出它们的乘积。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82464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课堂练习约定：a、b 都在 0 到 100 之间，中间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保证是 *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205162"/>
              <a:ext cx="49297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可以有空格，也可以直接输入 7*2。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14094" y="3947160"/>
            <a:ext cx="8043443" cy="1024319"/>
            <a:chOff x="1514094" y="3947160"/>
            <a:chExt cx="8043443" cy="1024319"/>
          </a:xfrm>
        </p:grpSpPr>
        <p:sp>
          <p:nvSpPr>
            <p:cNvPr id="12" name="TextBox 12"/>
            <p:cNvSpPr txBox="1"/>
            <p:nvPr/>
          </p:nvSpPr>
          <p:spPr>
            <a:xfrm>
              <a:off x="1514094" y="3999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510534" y="3947160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* 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114794" y="3999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30284" y="394716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14094" y="4590098"/>
              <a:ext cx="55587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输出一个整数即可，不加“结果是”等提示文字。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286375"/>
            <a:ext cx="10298430" cy="1006792"/>
            <a:chOff x="941070" y="5286375"/>
            <a:chExt cx="10298430" cy="1006792"/>
          </a:xfrm>
        </p:grpSpPr>
        <p:sp>
          <p:nvSpPr>
            <p:cNvPr id="18" name="Line 18"/>
            <p:cNvSpPr/>
            <p:nvPr/>
          </p:nvSpPr>
          <p:spPr>
            <a:xfrm>
              <a:off x="952500" y="52863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41070" y="5424488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这一题只处理乘法，还不需要实现任意四则运算。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1070" y="5853112"/>
              <a:ext cx="78829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输入中的 * 要读走；真正执行乘法的是代码里的 a * b。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输入顺序，要和接收变量对上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分配输入数据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832" y="2373630"/>
            <a:ext cx="2820086" cy="410718"/>
            <a:chOff x="941832" y="2373630"/>
            <a:chExt cx="2820086" cy="410718"/>
          </a:xfrm>
        </p:grpSpPr>
        <p:sp>
          <p:nvSpPr>
            <p:cNvPr id="8" name="TextBox 8"/>
            <p:cNvSpPr txBox="1"/>
            <p:nvPr/>
          </p:nvSpPr>
          <p:spPr>
            <a:xfrm>
              <a:off x="941832" y="237363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op;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76375" y="3070860"/>
            <a:ext cx="8953500" cy="1412557"/>
            <a:chOff x="1476375" y="3070860"/>
            <a:chExt cx="8953500" cy="1412557"/>
          </a:xfrm>
        </p:grpSpPr>
        <p:sp>
          <p:nvSpPr>
            <p:cNvPr id="10" name="TextBox 10"/>
            <p:cNvSpPr txBox="1"/>
            <p:nvPr/>
          </p:nvSpPr>
          <p:spPr>
            <a:xfrm>
              <a:off x="1891284" y="307086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825109" y="30708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606534" y="307086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2095500" y="3495675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5953125" y="3495675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9810750" y="3495675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1476375" y="3914775"/>
              <a:ext cx="1257300" cy="552450"/>
            </a:xfrm>
            <a:prstGeom prst="roundRect">
              <a:avLst>
                <a:gd name="adj" fmla="val 12069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5305425" y="3914775"/>
              <a:ext cx="1304925" cy="552450"/>
            </a:xfrm>
            <a:prstGeom prst="roundRect">
              <a:avLst>
                <a:gd name="adj" fmla="val 12069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9172575" y="3914775"/>
              <a:ext cx="1257300" cy="552450"/>
            </a:xfrm>
            <a:prstGeom prst="roundRect">
              <a:avLst>
                <a:gd name="adj" fmla="val 12069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731645" y="404336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a:23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560695" y="404336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op:*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27845" y="404336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b:20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33450" y="4886325"/>
            <a:ext cx="10013823" cy="534162"/>
            <a:chOff x="933450" y="4886325"/>
            <a:chExt cx="10013823" cy="534162"/>
          </a:xfrm>
        </p:grpSpPr>
        <p:sp>
          <p:nvSpPr>
            <p:cNvPr id="23" name="Line 23"/>
            <p:cNvSpPr/>
            <p:nvPr/>
          </p:nvSpPr>
          <p:spPr>
            <a:xfrm>
              <a:off x="933450" y="488632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168908" y="4951095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op &gt;&gt; b;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14844" y="4999672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依次读取：整数、字符、整数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1070" y="5757862"/>
            <a:ext cx="7943564" cy="440055"/>
            <a:chOff x="941070" y="5757862"/>
            <a:chExt cx="7943564" cy="440055"/>
          </a:xfrm>
        </p:grpSpPr>
        <p:sp>
          <p:nvSpPr>
            <p:cNvPr id="27" name="TextBox 27"/>
            <p:cNvSpPr txBox="1"/>
            <p:nvPr/>
          </p:nvSpPr>
          <p:spPr>
            <a:xfrm>
              <a:off x="941070" y="5757862"/>
              <a:ext cx="79435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读完以后计算 a * b，得到 460。op 只记录输入的符号。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乘法计算器的完整程序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314575"/>
            <a:ext cx="4456443" cy="3698748"/>
            <a:chOff x="933450" y="2314575"/>
            <a:chExt cx="4456443" cy="3698748"/>
          </a:xfrm>
        </p:grpSpPr>
        <p:sp>
          <p:nvSpPr>
            <p:cNvPr id="8" name="Line 8"/>
            <p:cNvSpPr/>
            <p:nvPr/>
          </p:nvSpPr>
          <p:spPr>
            <a:xfrm>
              <a:off x="933450" y="2314575"/>
              <a:ext cx="9525" cy="3552825"/>
            </a:xfrm>
            <a:custGeom>
              <a:avLst/>
              <a:gdLst/>
              <a:ahLst/>
              <a:cxnLst/>
              <a:rect l="l" t="t" r="r" b="b"/>
              <a:pathLst>
                <a:path w="9525" h="3552825">
                  <a:moveTo>
                    <a:pt x="0" y="0"/>
                  </a:moveTo>
                  <a:lnTo>
                    <a:pt x="0" y="35528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450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0689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4309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7928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op;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15480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a &gt;&gt; op &gt;&gt;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516755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result = a * b;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878705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result &lt;&lt; 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52406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6026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037195" y="2671762"/>
            <a:ext cx="1628204" cy="2183131"/>
            <a:chOff x="8037195" y="2671762"/>
            <a:chExt cx="1628204" cy="2183131"/>
          </a:xfrm>
        </p:grpSpPr>
        <p:sp>
          <p:nvSpPr>
            <p:cNvPr id="20" name="TextBox 20"/>
            <p:cNvSpPr txBox="1"/>
            <p:nvPr/>
          </p:nvSpPr>
          <p:spPr>
            <a:xfrm>
              <a:off x="8037195" y="2671762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7 * 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037195" y="3090862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037195" y="399573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23*20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037195" y="4414838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460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952994" y="5313998"/>
            <a:ext cx="2723655" cy="743331"/>
            <a:chOff x="7952994" y="5313998"/>
            <a:chExt cx="2723655" cy="743331"/>
          </a:xfrm>
        </p:grpSpPr>
        <p:sp>
          <p:nvSpPr>
            <p:cNvPr id="25" name="TextBox 25"/>
            <p:cNvSpPr txBox="1"/>
            <p:nvPr/>
          </p:nvSpPr>
          <p:spPr>
            <a:xfrm>
              <a:off x="7952994" y="5313998"/>
              <a:ext cx="25530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 中的星号被读走。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952994" y="5675948"/>
              <a:ext cx="27236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b 完成数值计算。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613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12:34:56 表示已经过去多少秒？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140892" cy="878205"/>
            <a:chOff x="941070" y="2328862"/>
            <a:chExt cx="7140892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58475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输入当天的一个时刻，格式为 HH:MM:SS。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71408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请计算：从当天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00:00:00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起，已经过去了多少秒？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52194" y="3528060"/>
            <a:ext cx="8386343" cy="986219"/>
            <a:chOff x="1552194" y="3528060"/>
            <a:chExt cx="8386343" cy="986219"/>
          </a:xfrm>
        </p:grpSpPr>
        <p:sp>
          <p:nvSpPr>
            <p:cNvPr id="11" name="TextBox 11"/>
            <p:cNvSpPr txBox="1"/>
            <p:nvPr/>
          </p:nvSpPr>
          <p:spPr>
            <a:xfrm>
              <a:off x="1796034" y="352806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986784" y="35280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53659" y="352806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2034" y="35280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511284" y="352806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52194" y="4132898"/>
              <a:ext cx="833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小时 h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409819" y="4132898"/>
              <a:ext cx="833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分钟 m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76969" y="4132898"/>
              <a:ext cx="571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秒 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4881562"/>
            <a:ext cx="9261158" cy="440055"/>
            <a:chOff x="941070" y="4881562"/>
            <a:chExt cx="9261158" cy="440055"/>
          </a:xfrm>
        </p:grpSpPr>
        <p:sp>
          <p:nvSpPr>
            <p:cNvPr id="20" name="TextBox 20"/>
            <p:cNvSpPr txBox="1"/>
            <p:nvPr/>
          </p:nvSpPr>
          <p:spPr>
            <a:xfrm>
              <a:off x="941070" y="4881562"/>
              <a:ext cx="92611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≤ h &lt; 24；0 ≤ m &lt; 60；0 ≤ s &lt; 60。冒号也是输入的一部分。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2594" y="5637848"/>
            <a:ext cx="7632573" cy="714755"/>
            <a:chOff x="942594" y="5637848"/>
            <a:chExt cx="7632573" cy="714755"/>
          </a:xfrm>
        </p:grpSpPr>
        <p:sp>
          <p:nvSpPr>
            <p:cNvPr id="22" name="TextBox 22"/>
            <p:cNvSpPr txBox="1"/>
            <p:nvPr/>
          </p:nvSpPr>
          <p:spPr>
            <a:xfrm>
              <a:off x="942594" y="5637848"/>
              <a:ext cx="69106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 12:34:56，对应输出 45296。只输出一个整数。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42594" y="5971222"/>
              <a:ext cx="76325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这是原课件中的时间换算练习。先想怎样读入，再统一成秒计算。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读完小时，接下来遇到的是冒号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处理输入分隔符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35530"/>
            <a:ext cx="8761381" cy="890587"/>
            <a:chOff x="941070" y="2335530"/>
            <a:chExt cx="8761381" cy="890587"/>
          </a:xfrm>
        </p:grpSpPr>
        <p:sp>
          <p:nvSpPr>
            <p:cNvPr id="8" name="TextBox 8"/>
            <p:cNvSpPr txBox="1"/>
            <p:nvPr/>
          </p:nvSpPr>
          <p:spPr>
            <a:xfrm>
              <a:off x="941832" y="23355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h &gt;&gt; m &gt;&gt; s;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86062"/>
              <a:ext cx="876138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读到 12 后，冒号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: 不能作为下一个整数的开头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，读取会失败。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11808" y="3550920"/>
            <a:ext cx="9142781" cy="881253"/>
            <a:chOff x="1511808" y="3550920"/>
            <a:chExt cx="9142781" cy="881253"/>
          </a:xfrm>
        </p:grpSpPr>
        <p:sp>
          <p:nvSpPr>
            <p:cNvPr id="11" name="TextBox 11"/>
            <p:cNvSpPr txBox="1"/>
            <p:nvPr/>
          </p:nvSpPr>
          <p:spPr>
            <a:xfrm>
              <a:off x="1511808" y="35509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702558" y="35509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93308" y="35509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084058" y="35509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274808" y="35509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08582" y="40214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51682" y="4021455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sep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990082" y="40214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933182" y="4021455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sep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371582" y="40214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33450" y="4638675"/>
            <a:ext cx="5389359" cy="850773"/>
            <a:chOff x="933450" y="4638675"/>
            <a:chExt cx="5389359" cy="850773"/>
          </a:xfrm>
        </p:grpSpPr>
        <p:sp>
          <p:nvSpPr>
            <p:cNvPr id="22" name="Line 22"/>
            <p:cNvSpPr/>
            <p:nvPr/>
          </p:nvSpPr>
          <p:spPr>
            <a:xfrm>
              <a:off x="933450" y="4638675"/>
              <a:ext cx="9525" cy="685800"/>
            </a:xfrm>
            <a:custGeom>
              <a:avLst/>
              <a:gdLst/>
              <a:ahLst/>
              <a:cxnLst/>
              <a:rect l="l" t="t" r="r" b="b"/>
              <a:pathLst>
                <a:path w="9525"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70432" y="4697730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h, m, s;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sep;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70432" y="5078730"/>
              <a:ext cx="51523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h &gt;&gt; sep &gt;&gt; m &gt;&gt; sep &gt;&gt; s;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42594" y="5799772"/>
            <a:ext cx="8354473" cy="381381"/>
            <a:chOff x="942594" y="5799772"/>
            <a:chExt cx="8354473" cy="381381"/>
          </a:xfrm>
        </p:grpSpPr>
        <p:sp>
          <p:nvSpPr>
            <p:cNvPr id="26" name="TextBox 26"/>
            <p:cNvSpPr txBox="1"/>
            <p:nvPr/>
          </p:nvSpPr>
          <p:spPr>
            <a:xfrm>
              <a:off x="942594" y="5799772"/>
              <a:ext cx="8354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两个冒号都用 sep 接住，后一次覆盖前一次。本题保证输入格式正确。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先把小时、分钟换成秒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统一计算单位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7534656" cy="846011"/>
            <a:chOff x="941070" y="2366962"/>
            <a:chExt cx="7534656" cy="84601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66962"/>
              <a:ext cx="75346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小时有 60 分钟，每分钟又有 60 秒，共 3600 秒。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832" y="2802255"/>
              <a:ext cx="47000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小时：12 * 3600 = 43200 秒。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371850"/>
            <a:ext cx="10298430" cy="635317"/>
            <a:chOff x="941070" y="3371850"/>
            <a:chExt cx="10298430" cy="635317"/>
          </a:xfrm>
        </p:grpSpPr>
        <p:sp>
          <p:nvSpPr>
            <p:cNvPr id="11" name="Line 11"/>
            <p:cNvSpPr/>
            <p:nvPr/>
          </p:nvSpPr>
          <p:spPr>
            <a:xfrm>
              <a:off x="952500" y="33718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567112"/>
              <a:ext cx="45359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 分钟：34 * 60 = 2040 秒。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276725"/>
            <a:ext cx="10298430" cy="625792"/>
            <a:chOff x="941070" y="4276725"/>
            <a:chExt cx="10298430" cy="625792"/>
          </a:xfrm>
        </p:grpSpPr>
        <p:sp>
          <p:nvSpPr>
            <p:cNvPr id="14" name="Line 14"/>
            <p:cNvSpPr/>
            <p:nvPr/>
          </p:nvSpPr>
          <p:spPr>
            <a:xfrm>
              <a:off x="952500" y="42767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070" y="4462462"/>
              <a:ext cx="52326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剩下的 56 秒已经是秒，直接加上去。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319712"/>
            <a:ext cx="6171628" cy="916305"/>
            <a:chOff x="941070" y="5319712"/>
            <a:chExt cx="6171628" cy="916305"/>
          </a:xfrm>
        </p:grpSpPr>
        <p:sp>
          <p:nvSpPr>
            <p:cNvPr id="17" name="TextBox 17"/>
            <p:cNvSpPr txBox="1"/>
            <p:nvPr/>
          </p:nvSpPr>
          <p:spPr>
            <a:xfrm>
              <a:off x="941070" y="5319712"/>
              <a:ext cx="61716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合起来：43200 + 2040 + 56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45296 秒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1070" y="5795962"/>
              <a:ext cx="49984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sum = h * 3600 + m * 60 + s;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时间换算的完整程序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314575"/>
            <a:ext cx="6011304" cy="3698748"/>
            <a:chOff x="933450" y="2314575"/>
            <a:chExt cx="6011304" cy="3698748"/>
          </a:xfrm>
        </p:grpSpPr>
        <p:sp>
          <p:nvSpPr>
            <p:cNvPr id="8" name="Line 8"/>
            <p:cNvSpPr/>
            <p:nvPr/>
          </p:nvSpPr>
          <p:spPr>
            <a:xfrm>
              <a:off x="933450" y="2314575"/>
              <a:ext cx="9525" cy="3552825"/>
            </a:xfrm>
            <a:custGeom>
              <a:avLst/>
              <a:gdLst/>
              <a:ahLst/>
              <a:cxnLst/>
              <a:rect l="l" t="t" r="r" b="b"/>
              <a:pathLst>
                <a:path w="9525" h="3552825">
                  <a:moveTo>
                    <a:pt x="0" y="0"/>
                  </a:moveTo>
                  <a:lnTo>
                    <a:pt x="0" y="35528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450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0689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43090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h, m, s;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7928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sep;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154805"/>
              <a:ext cx="57743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h &gt;&gt; sep &gt;&gt; m &gt;&gt; sep &gt;&gt; s;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516755"/>
              <a:ext cx="56188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sum = h * 3600 + m * 60 + s;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87870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sum &lt;&lt; 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52406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60260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705469" y="2437448"/>
            <a:ext cx="1844250" cy="848105"/>
            <a:chOff x="8705469" y="2437448"/>
            <a:chExt cx="1844250" cy="848105"/>
          </a:xfrm>
        </p:grpSpPr>
        <p:sp>
          <p:nvSpPr>
            <p:cNvPr id="20" name="TextBox 20"/>
            <p:cNvSpPr txBox="1"/>
            <p:nvPr/>
          </p:nvSpPr>
          <p:spPr>
            <a:xfrm>
              <a:off x="8705469" y="2437448"/>
              <a:ext cx="1844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12:34:56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705469" y="2904172"/>
              <a:ext cx="1411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45296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705469" y="3866198"/>
            <a:ext cx="2133009" cy="2200655"/>
            <a:chOff x="8705469" y="3866198"/>
            <a:chExt cx="2133009" cy="2200655"/>
          </a:xfrm>
        </p:grpSpPr>
        <p:sp>
          <p:nvSpPr>
            <p:cNvPr id="23" name="TextBox 23"/>
            <p:cNvSpPr txBox="1"/>
            <p:nvPr/>
          </p:nvSpPr>
          <p:spPr>
            <a:xfrm>
              <a:off x="8705469" y="386619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再测两个边界：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705469" y="4361498"/>
              <a:ext cx="21330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00:00:00 得 0。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05469" y="4818698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23:59:59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05469" y="5190172"/>
              <a:ext cx="1411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 86399。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705469" y="5685472"/>
              <a:ext cx="20280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比一天少 1 秒。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模拟练习：输入中的符号怎么处理？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38388"/>
            <a:ext cx="7019925" cy="887729"/>
            <a:chOff x="941070" y="2338388"/>
            <a:chExt cx="7019925" cy="88772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38388"/>
              <a:ext cx="556583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乘法计算器读入 8*9，应该输出什么？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4445" y="2786062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三个输入项分别用哪种类型接收？写出读取语句。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29025"/>
            <a:ext cx="10298430" cy="1044892"/>
            <a:chOff x="941070" y="3629025"/>
            <a:chExt cx="10298430" cy="1044892"/>
          </a:xfrm>
        </p:grpSpPr>
        <p:sp>
          <p:nvSpPr>
            <p:cNvPr id="11" name="Line 11"/>
            <p:cNvSpPr/>
            <p:nvPr/>
          </p:nvSpPr>
          <p:spPr>
            <a:xfrm>
              <a:off x="952500" y="36290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95712"/>
              <a:ext cx="67016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时间换算程序读入 01:02:03，经过了多少秒？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4445" y="423386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在纸上标出每个输入项交给哪个变量，再列出计算式。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286375"/>
            <a:ext cx="10298430" cy="987742"/>
            <a:chOff x="941070" y="5286375"/>
            <a:chExt cx="10298430" cy="987742"/>
          </a:xfrm>
        </p:grpSpPr>
        <p:sp>
          <p:nvSpPr>
            <p:cNvPr id="15" name="Line 15"/>
            <p:cNvSpPr/>
            <p:nvPr/>
          </p:nvSpPr>
          <p:spPr>
            <a:xfrm>
              <a:off x="952500" y="52863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443538"/>
              <a:ext cx="63533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再想一想：char c = '7'; 保存的字符 '7'，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070" y="5834062"/>
              <a:ext cx="73680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能和 int n = 7; 保存的数值 7 直接当成一回事吗？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字符接住符号，整数参与计算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322630" cy="897255"/>
            <a:chOff x="941070" y="2328862"/>
            <a:chExt cx="7322630" cy="8972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3226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和 9 放进 int 变量，* 用 char 变量 op 接住。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86062"/>
              <a:ext cx="55355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cin &gt;&gt; a &gt;&gt; op &gt;&gt; b; 8 * 9 得到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72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19500"/>
            <a:ext cx="10298430" cy="1044893"/>
            <a:chOff x="941070" y="3619500"/>
            <a:chExt cx="10298430" cy="1044893"/>
          </a:xfrm>
        </p:grpSpPr>
        <p:sp>
          <p:nvSpPr>
            <p:cNvPr id="11" name="Line 11"/>
            <p:cNvSpPr/>
            <p:nvPr/>
          </p:nvSpPr>
          <p:spPr>
            <a:xfrm>
              <a:off x="952500" y="36195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76662"/>
              <a:ext cx="59141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01:02:03 依次交给 h、sep、m、sep、s。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070" y="4224338"/>
              <a:ext cx="54598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* 3600 + 2 * 60 + 3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3723 秒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219700"/>
            <a:ext cx="10298430" cy="1016317"/>
            <a:chOff x="941070" y="5219700"/>
            <a:chExt cx="10298430" cy="1016317"/>
          </a:xfrm>
        </p:grpSpPr>
        <p:sp>
          <p:nvSpPr>
            <p:cNvPr id="15" name="Line 15"/>
            <p:cNvSpPr/>
            <p:nvPr/>
          </p:nvSpPr>
          <p:spPr>
            <a:xfrm>
              <a:off x="952500" y="52197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367338"/>
              <a:ext cx="60353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'7' 是一个数字符号，和数值 7 需要区分。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070" y="5795962"/>
              <a:ext cx="88068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程序怎样保存这个符号？弄清字符的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编码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，就能解释它们的差别。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811573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字母 A，计算机怎样记下来？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字符与编码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8201025" cy="868681"/>
            <a:chOff x="941070" y="2328862"/>
            <a:chExt cx="8201025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班级用学号对应每位同学，计算机也可以用编号对应字符。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只要大家遵守同一套约定，保存编号后，就能找回对应符号。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52194" y="3537585"/>
            <a:ext cx="8671636" cy="1100518"/>
            <a:chOff x="1552194" y="3537585"/>
            <a:chExt cx="8671636" cy="1100518"/>
          </a:xfrm>
        </p:grpSpPr>
        <p:sp>
          <p:nvSpPr>
            <p:cNvPr id="11" name="TextBox 11"/>
            <p:cNvSpPr txBox="1"/>
            <p:nvPr/>
          </p:nvSpPr>
          <p:spPr>
            <a:xfrm>
              <a:off x="1643634" y="3537585"/>
              <a:ext cx="129479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65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39334" y="3537585"/>
              <a:ext cx="12268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97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96934" y="3537585"/>
              <a:ext cx="12268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'*' 42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52194" y="4256722"/>
              <a:ext cx="17900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大写 A 的编码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228844" y="4256722"/>
              <a:ext cx="17654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小写 a 的编码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29294" y="42567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星号的编码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072062"/>
            <a:ext cx="8201025" cy="1223391"/>
            <a:chOff x="941070" y="5072062"/>
            <a:chExt cx="8201025" cy="1223391"/>
          </a:xfrm>
        </p:grpSpPr>
        <p:sp>
          <p:nvSpPr>
            <p:cNvPr id="18" name="TextBox 18"/>
            <p:cNvSpPr txBox="1"/>
            <p:nvPr/>
          </p:nvSpPr>
          <p:spPr>
            <a:xfrm>
              <a:off x="941070" y="5072062"/>
              <a:ext cx="75515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ASCII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是这样一套字符编码，使用 0 到 127 的编号。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550068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其中既有可显示的字母、数字、符号，也有换行等控制字符。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594" y="5914072"/>
              <a:ext cx="66003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它没有覆盖全部文字，汉字不在这张基础 ASCII 表里。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显示字符和显示编码，是两件事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字符与整数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832" y="2345055"/>
            <a:ext cx="8894159" cy="820293"/>
            <a:chOff x="941832" y="2345055"/>
            <a:chExt cx="8894159" cy="820293"/>
          </a:xfrm>
        </p:grpSpPr>
        <p:sp>
          <p:nvSpPr>
            <p:cNvPr id="8" name="TextBox 8"/>
            <p:cNvSpPr txBox="1"/>
            <p:nvPr/>
          </p:nvSpPr>
          <p:spPr>
            <a:xfrm>
              <a:off x="941832" y="2345055"/>
              <a:ext cx="222747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ch = 'A';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832" y="275463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code = ch;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51220" y="2481262"/>
              <a:ext cx="38847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把字符编码转成 int 保存。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543300"/>
            <a:ext cx="8867966" cy="549593"/>
            <a:chOff x="933450" y="3543300"/>
            <a:chExt cx="8867966" cy="549593"/>
          </a:xfrm>
        </p:grpSpPr>
        <p:sp>
          <p:nvSpPr>
            <p:cNvPr id="12" name="Line 12"/>
            <p:cNvSpPr/>
            <p:nvPr/>
          </p:nvSpPr>
          <p:spPr>
            <a:xfrm>
              <a:off x="933450" y="3543300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70432" y="3669030"/>
              <a:ext cx="17316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ch;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820" y="3652838"/>
              <a:ext cx="36215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char 类型，显示字符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50" y="4429125"/>
            <a:ext cx="8858536" cy="540068"/>
            <a:chOff x="933450" y="4429125"/>
            <a:chExt cx="8858536" cy="540068"/>
          </a:xfrm>
        </p:grpSpPr>
        <p:sp>
          <p:nvSpPr>
            <p:cNvPr id="16" name="Line 16"/>
            <p:cNvSpPr/>
            <p:nvPr/>
          </p:nvSpPr>
          <p:spPr>
            <a:xfrm>
              <a:off x="933450" y="4429125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170432" y="45453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code;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179820" y="4529138"/>
              <a:ext cx="36121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 类型，显示整数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481638"/>
            <a:ext cx="8352472" cy="813815"/>
            <a:chOff x="941070" y="5481638"/>
            <a:chExt cx="8352472" cy="813815"/>
          </a:xfrm>
        </p:grpSpPr>
        <p:sp>
          <p:nvSpPr>
            <p:cNvPr id="20" name="TextBox 20"/>
            <p:cNvSpPr txBox="1"/>
            <p:nvPr/>
          </p:nvSpPr>
          <p:spPr>
            <a:xfrm>
              <a:off x="941070" y="5481638"/>
              <a:ext cx="83524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保存字符编码；cout 根据表达式的类型选择显示方式。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2594" y="5914072"/>
              <a:ext cx="80179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本课运行环境使用 ASCII 对应关系。ch 赋给 int 时会自动转换。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记住三段连续排列的字符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3771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观察 ASCII 编码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41070" y="2281238"/>
            <a:ext cx="9130999" cy="855535"/>
            <a:chOff x="941070" y="2281238"/>
            <a:chExt cx="9130999" cy="85553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数字字符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262932" y="228123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'0'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358096" y="272605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834557" y="228123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929721" y="272605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406182" y="228123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'2'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01346" y="272605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44399" y="228123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549432" y="228123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'9'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644596" y="272605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57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41070" y="3333750"/>
            <a:ext cx="10298430" cy="898398"/>
            <a:chOff x="941070" y="3333750"/>
            <a:chExt cx="10298430" cy="898398"/>
          </a:xfrm>
        </p:grpSpPr>
        <p:sp>
          <p:nvSpPr>
            <p:cNvPr id="19" name="Line 19"/>
            <p:cNvSpPr/>
            <p:nvPr/>
          </p:nvSpPr>
          <p:spPr>
            <a:xfrm>
              <a:off x="952500" y="33337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1070" y="34242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大写字母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248787" y="3376612"/>
              <a:ext cx="5509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358096" y="38214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820412" y="3376612"/>
              <a:ext cx="5509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'B'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929721" y="38214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66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92037" y="3376612"/>
              <a:ext cx="5509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'C'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501346" y="38214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67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144399" y="3376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535287" y="3376612"/>
              <a:ext cx="5509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'Z'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644596" y="38214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41070" y="4438650"/>
            <a:ext cx="10298430" cy="888873"/>
            <a:chOff x="941070" y="4438650"/>
            <a:chExt cx="10298430" cy="888873"/>
          </a:xfrm>
        </p:grpSpPr>
        <p:sp>
          <p:nvSpPr>
            <p:cNvPr id="31" name="Line 31"/>
            <p:cNvSpPr/>
            <p:nvPr/>
          </p:nvSpPr>
          <p:spPr>
            <a:xfrm>
              <a:off x="952500" y="44386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41070" y="45196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小写字母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262932" y="447198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358096" y="491680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97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834557" y="447198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'b'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929721" y="491680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98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406182" y="447198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'c'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501346" y="4916805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99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144399" y="4471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549432" y="4471988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'z'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566853" y="4916805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122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42594" y="5609272"/>
            <a:ext cx="8710346" cy="724281"/>
            <a:chOff x="942594" y="5609272"/>
            <a:chExt cx="8710346" cy="724281"/>
          </a:xfrm>
        </p:grpSpPr>
        <p:sp>
          <p:nvSpPr>
            <p:cNvPr id="43" name="TextBox 43"/>
            <p:cNvSpPr txBox="1"/>
            <p:nvPr/>
          </p:nvSpPr>
          <p:spPr>
            <a:xfrm>
              <a:off x="942594" y="5609272"/>
              <a:ext cx="87103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每一段内部连续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，三段之间还夹着其他字符。不能从 'Z' 直接接到 'a'。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42594" y="5952172"/>
              <a:ext cx="705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同一个字母的小写编码比大写多 32，例如 97 - 65 = 32。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字符相减，求的是编号差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用编码计算位置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8045577" cy="440055"/>
            <a:chOff x="941070" y="2357438"/>
            <a:chExt cx="8045577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80455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想知道 C 比 A 往后排了几位，可以利用它们连续的编码。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96034" y="3223260"/>
            <a:ext cx="8128711" cy="1193483"/>
            <a:chOff x="1796034" y="3223260"/>
            <a:chExt cx="8128711" cy="1193483"/>
          </a:xfrm>
        </p:grpSpPr>
        <p:sp>
          <p:nvSpPr>
            <p:cNvPr id="10" name="Line 10"/>
            <p:cNvSpPr/>
            <p:nvPr/>
          </p:nvSpPr>
          <p:spPr>
            <a:xfrm>
              <a:off x="2143125" y="3743325"/>
              <a:ext cx="7477125" cy="9525"/>
            </a:xfrm>
            <a:custGeom>
              <a:avLst/>
              <a:gdLst/>
              <a:ahLst/>
              <a:cxnLst/>
              <a:rect l="l" t="t" r="r" b="b"/>
              <a:pathLst>
                <a:path w="7477125" h="9525">
                  <a:moveTo>
                    <a:pt x="0" y="0"/>
                  </a:moveTo>
                  <a:lnTo>
                    <a:pt x="7477125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085975" y="3686175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5819775" y="3686175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9563100" y="3686175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796034" y="3223260"/>
              <a:ext cx="66111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20309" y="3223260"/>
              <a:ext cx="66111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'B'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63634" y="3223260"/>
              <a:ext cx="66111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'C'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960245" y="3976688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94045" y="3976688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37370" y="3976688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67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00856" y="345376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563231" y="345376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0308" y="4817745"/>
            <a:ext cx="5940552" cy="469392"/>
            <a:chOff x="940308" y="4817745"/>
            <a:chExt cx="5940552" cy="469392"/>
          </a:xfrm>
        </p:grpSpPr>
        <p:sp>
          <p:nvSpPr>
            <p:cNvPr id="23" name="TextBox 23"/>
            <p:cNvSpPr txBox="1"/>
            <p:nvPr/>
          </p:nvSpPr>
          <p:spPr>
            <a:xfrm>
              <a:off x="940308" y="4817745"/>
              <a:ext cx="59405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'C' - 'A' 就是 67 - 65，结果为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42594" y="5618798"/>
            <a:ext cx="8813864" cy="724281"/>
            <a:chOff x="942594" y="5618798"/>
            <a:chExt cx="8813864" cy="724281"/>
          </a:xfrm>
        </p:grpSpPr>
        <p:sp>
          <p:nvSpPr>
            <p:cNvPr id="25" name="TextBox 25"/>
            <p:cNvSpPr txBox="1"/>
            <p:nvPr/>
          </p:nvSpPr>
          <p:spPr>
            <a:xfrm>
              <a:off x="942594" y="5618798"/>
              <a:ext cx="88138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在常见学习环境中，这里的 char 参与运算时会提升为 int，用编码计算。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42594" y="5961698"/>
              <a:ext cx="82128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'G' 的编码是 71，'G' - 'A' 得 6，表示从 A 往后走六步。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把数字字符变成可计算的数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数字字符转换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767256" cy="840105"/>
            <a:chOff x="941070" y="2328862"/>
            <a:chExt cx="7767256" cy="8401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35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读入的字符是 '3'。如果还要拿它代表的数字做算术，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28912"/>
              <a:ext cx="77672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我们需要的是数值 3，而不是 '3' 的 ASCII 编码 51。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448050"/>
            <a:ext cx="8253374" cy="898398"/>
            <a:chOff x="933450" y="3448050"/>
            <a:chExt cx="8253374" cy="898398"/>
          </a:xfrm>
        </p:grpSpPr>
        <p:sp>
          <p:nvSpPr>
            <p:cNvPr id="11" name="Line 11"/>
            <p:cNvSpPr/>
            <p:nvPr/>
          </p:nvSpPr>
          <p:spPr>
            <a:xfrm>
              <a:off x="933450" y="3448050"/>
              <a:ext cx="9525" cy="771525"/>
            </a:xfrm>
            <a:custGeom>
              <a:avLst/>
              <a:gdLst/>
              <a:ahLst/>
              <a:cxnLst/>
              <a:rect l="l" t="t" r="r" b="b"/>
              <a:pathLst>
                <a:path w="9525" h="771525">
                  <a:moveTo>
                    <a:pt x="0" y="0"/>
                  </a:moveTo>
                  <a:lnTo>
                    <a:pt x="0" y="7715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0432" y="355473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digit = '3';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93573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number = digit - '0';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07758" y="3760470"/>
              <a:ext cx="19790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51 - 48 =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832" y="4773930"/>
            <a:ext cx="7244372" cy="410718"/>
            <a:chOff x="941832" y="4773930"/>
            <a:chExt cx="7244372" cy="410718"/>
          </a:xfrm>
        </p:grpSpPr>
        <p:sp>
          <p:nvSpPr>
            <p:cNvPr id="16" name="TextBox 16"/>
            <p:cNvSpPr txBox="1"/>
            <p:nvPr/>
          </p:nvSpPr>
          <p:spPr>
            <a:xfrm>
              <a:off x="941832" y="4773930"/>
              <a:ext cx="72443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code = digit; 这样直接转换，只会得到编码 51。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2594" y="5666422"/>
            <a:ext cx="8905742" cy="705231"/>
            <a:chOff x="942594" y="5666422"/>
            <a:chExt cx="8905742" cy="705231"/>
          </a:xfrm>
        </p:grpSpPr>
        <p:sp>
          <p:nvSpPr>
            <p:cNvPr id="18" name="TextBox 18"/>
            <p:cNvSpPr txBox="1"/>
            <p:nvPr/>
          </p:nvSpPr>
          <p:spPr>
            <a:xfrm>
              <a:off x="942594" y="5666422"/>
              <a:ext cx="89057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digit - '0' 求的是它离 '0' 有几位，适用于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单个 '0' 到 '9' 的字符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2594" y="5990272"/>
              <a:ext cx="63200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一串多位数字要另作处理；现在只讨论一个数字字符。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模拟练习：沿着编码找一找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7967853" cy="440055"/>
            <a:chOff x="941070" y="2357438"/>
            <a:chExt cx="7967853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79678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 'A' 是 65，'0' 是 48，'Z' 是 90，'a' 是 97。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262312"/>
            <a:ext cx="7079742" cy="1754505"/>
            <a:chOff x="941070" y="3262312"/>
            <a:chExt cx="7079742" cy="1754505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262312"/>
              <a:ext cx="707974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'G' 的 ASCII 编码是多少？先数它离 A 几步。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070" y="3919538"/>
              <a:ext cx="42553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'C' - 'A' 的结果是多少？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1070" y="4576762"/>
              <a:ext cx="414223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'8' - '0' 的结果是多少？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419725"/>
            <a:ext cx="10298430" cy="923354"/>
            <a:chOff x="941070" y="5419725"/>
            <a:chExt cx="10298430" cy="923354"/>
          </a:xfrm>
        </p:grpSpPr>
        <p:sp>
          <p:nvSpPr>
            <p:cNvPr id="14" name="Line 14"/>
            <p:cNvSpPr/>
            <p:nvPr/>
          </p:nvSpPr>
          <p:spPr>
            <a:xfrm>
              <a:off x="952500" y="54197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070" y="5567362"/>
              <a:ext cx="36727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编码 91 就是 'a' 吗？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5969" y="596169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用题目已经给出的编码解释，别只凭字母表顺序猜。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差几个位置，就加减几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6987159" cy="440055"/>
            <a:chOff x="941070" y="2376488"/>
            <a:chExt cx="6987159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76488"/>
              <a:ext cx="69871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A 到 G 走六步，'G' 的编码是 65 + 6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71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070" y="3338512"/>
            <a:ext cx="5618416" cy="440055"/>
            <a:chOff x="941070" y="3338512"/>
            <a:chExt cx="5618416" cy="440055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338512"/>
              <a:ext cx="561841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'C' - 'A' 是 67 - 65，结果为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4300538"/>
            <a:ext cx="7050024" cy="440055"/>
            <a:chOff x="941070" y="4300538"/>
            <a:chExt cx="7050024" cy="440055"/>
          </a:xfrm>
        </p:grpSpPr>
        <p:sp>
          <p:nvSpPr>
            <p:cNvPr id="12" name="TextBox 12"/>
            <p:cNvSpPr txBox="1"/>
            <p:nvPr/>
          </p:nvSpPr>
          <p:spPr>
            <a:xfrm>
              <a:off x="941070" y="4300538"/>
              <a:ext cx="70500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'8' 离 '0' 八个位置，所以 '8' - '0' 得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238750"/>
            <a:ext cx="10298430" cy="1035367"/>
            <a:chOff x="941070" y="5238750"/>
            <a:chExt cx="10298430" cy="1035367"/>
          </a:xfrm>
        </p:grpSpPr>
        <p:sp>
          <p:nvSpPr>
            <p:cNvPr id="14" name="Line 14"/>
            <p:cNvSpPr/>
            <p:nvPr/>
          </p:nvSpPr>
          <p:spPr>
            <a:xfrm>
              <a:off x="952500" y="52387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070" y="5405438"/>
              <a:ext cx="59898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'a' 的编码是 97，91 对应的字符是 [。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1070" y="583406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连续排列只发生在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各自的这一段内部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，不能跨段照搬。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英文字母：求序号，也求字母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6943725" cy="849629"/>
            <a:chOff x="941070" y="2357438"/>
            <a:chExt cx="6943725" cy="84962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69437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英文有 26 个字母。按 A、B、C……Z 的顺序排列，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632679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是第 1 个字母。请编程完成下面两个问题。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30808" y="3531870"/>
            <a:ext cx="9257157" cy="469392"/>
            <a:chOff x="1130808" y="3531870"/>
            <a:chExt cx="9257157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1130808" y="3531870"/>
              <a:ext cx="46524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M 是字母表中的第几个字母？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41945" y="354806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求一个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整数序号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30808" y="4560570"/>
            <a:ext cx="9257157" cy="469392"/>
            <a:chOff x="1130808" y="4560570"/>
            <a:chExt cx="9257157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1130808" y="4560570"/>
              <a:ext cx="36752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第 18 个字母是什么？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941945" y="457676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求一个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大写字母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2594" y="5647372"/>
            <a:ext cx="7370064" cy="714757"/>
            <a:chOff x="942594" y="5647372"/>
            <a:chExt cx="7370064" cy="714757"/>
          </a:xfrm>
        </p:grpSpPr>
        <p:sp>
          <p:nvSpPr>
            <p:cNvPr id="17" name="TextBox 17"/>
            <p:cNvSpPr txBox="1"/>
            <p:nvPr/>
          </p:nvSpPr>
          <p:spPr>
            <a:xfrm>
              <a:off x="942594" y="5647372"/>
              <a:ext cx="58475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教材例 2-2。本题没有输入，两个条件已经给出。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594" y="5980748"/>
              <a:ext cx="737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第一行输出序号，第二行输出字母。两个问题的结果类型不同。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0872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 离 A 十二步，为什么排第十三？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偏移与序号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8897112" cy="440055"/>
            <a:chOff x="941070" y="2357438"/>
            <a:chExt cx="8897112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88971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'M' - 'A' 算的是离开 A 的步数，还没把起点 A 自己算进去。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75969" y="3204210"/>
            <a:ext cx="9629318" cy="1376743"/>
            <a:chOff x="1275969" y="3204210"/>
            <a:chExt cx="9629318" cy="1376743"/>
          </a:xfrm>
        </p:grpSpPr>
        <p:sp>
          <p:nvSpPr>
            <p:cNvPr id="10" name="TextBox 10"/>
            <p:cNvSpPr txBox="1"/>
            <p:nvPr/>
          </p:nvSpPr>
          <p:spPr>
            <a:xfrm>
              <a:off x="1929384" y="3204210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739384" y="3204210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17358" y="3236595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30384" y="3204210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476500" y="3381375"/>
              <a:ext cx="2752725" cy="9525"/>
            </a:xfrm>
            <a:custGeom>
              <a:avLst/>
              <a:gdLst/>
              <a:ahLst/>
              <a:cxnLst/>
              <a:rect l="l" t="t" r="r" b="b"/>
              <a:pathLst>
                <a:path w="2752725" h="9525">
                  <a:moveTo>
                    <a:pt x="0" y="0"/>
                  </a:moveTo>
                  <a:lnTo>
                    <a:pt x="275272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75969" y="3799522"/>
              <a:ext cx="20280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起点，走了 0 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5969" y="4199572"/>
              <a:ext cx="17654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已经是第 1 个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181219" y="3799522"/>
              <a:ext cx="15029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往后走 1 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181219" y="4199572"/>
              <a:ext cx="15029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排在第 2 个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57919" y="3799522"/>
              <a:ext cx="16473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往后走 12 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57919" y="4199572"/>
              <a:ext cx="16473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排在第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13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4986338"/>
            <a:ext cx="8416766" cy="440055"/>
            <a:chOff x="941070" y="4986338"/>
            <a:chExt cx="8416766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941070" y="4986338"/>
              <a:ext cx="84167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 的编码为 77。77 - 65 = 12，再加 1，才得到第 13 个。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33450" y="5686425"/>
            <a:ext cx="4208838" cy="517398"/>
            <a:chOff x="933450" y="5686425"/>
            <a:chExt cx="4208838" cy="517398"/>
          </a:xfrm>
        </p:grpSpPr>
        <p:sp>
          <p:nvSpPr>
            <p:cNvPr id="24" name="Line 24"/>
            <p:cNvSpPr/>
            <p:nvPr/>
          </p:nvSpPr>
          <p:spPr>
            <a:xfrm>
              <a:off x="933450" y="5686425"/>
              <a:ext cx="9525" cy="447675"/>
            </a:xfrm>
            <a:custGeom>
              <a:avLst/>
              <a:gdLst/>
              <a:ahLst/>
              <a:cxnLst/>
              <a:rect l="l" t="t" r="r" b="b"/>
              <a:pathLst>
                <a:path w="9525" h="447675">
                  <a:moveTo>
                    <a:pt x="0" y="0"/>
                  </a:moveTo>
                  <a:lnTo>
                    <a:pt x="0" y="4476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70432" y="5793105"/>
              <a:ext cx="39718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ans1 = 'M' - 'A'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+ 1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386273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第十八个字母，要从 A 走几步？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由序号找字符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896130" cy="868681"/>
            <a:chOff x="941070" y="2328862"/>
            <a:chExt cx="7896130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37549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个就是 A，不用走；第 2 个是 B，只走 1 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7896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所以第 18 个，要从 A 往后走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18 - 1，也就是 17 步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6058" y="3598545"/>
            <a:ext cx="7089343" cy="469392"/>
            <a:chOff x="1226058" y="3598545"/>
            <a:chExt cx="7089343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1226058" y="3598545"/>
              <a:ext cx="70893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 + 18 - 1 得到 65 + 17 = 82，对应 R。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4505325"/>
            <a:ext cx="4191676" cy="545973"/>
            <a:chOff x="933450" y="4505325"/>
            <a:chExt cx="4191676" cy="545973"/>
          </a:xfrm>
        </p:grpSpPr>
        <p:sp>
          <p:nvSpPr>
            <p:cNvPr id="13" name="Line 13"/>
            <p:cNvSpPr/>
            <p:nvPr/>
          </p:nvSpPr>
          <p:spPr>
            <a:xfrm>
              <a:off x="933450" y="4505325"/>
              <a:ext cx="9525" cy="495300"/>
            </a:xfrm>
            <a:custGeom>
              <a:avLst/>
              <a:gdLst/>
              <a:ahLst/>
              <a:cxnLst/>
              <a:rect l="l" t="t" r="r" b="b"/>
              <a:pathLst>
                <a:path w="9525" h="495300">
                  <a:moveTo>
                    <a:pt x="0" y="0"/>
                  </a:moveTo>
                  <a:lnTo>
                    <a:pt x="0" y="4953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70432" y="4640580"/>
              <a:ext cx="39546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ans2 = 'A' + 18 - 1;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481638"/>
            <a:ext cx="7425328" cy="813815"/>
            <a:chOff x="941070" y="5481638"/>
            <a:chExt cx="7425328" cy="813815"/>
          </a:xfrm>
        </p:grpSpPr>
        <p:sp>
          <p:nvSpPr>
            <p:cNvPr id="16" name="TextBox 16"/>
            <p:cNvSpPr txBox="1"/>
            <p:nvPr/>
          </p:nvSpPr>
          <p:spPr>
            <a:xfrm>
              <a:off x="941070" y="5481638"/>
              <a:ext cx="70443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把结果放进 char，输出 ans2 时才会显示字符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2594" y="5914072"/>
              <a:ext cx="74238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若直接输出 'A' + 18 - 1，这个整型表达式会显示数值 82。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英文字母的完整程序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14575"/>
            <a:ext cx="4844865" cy="3336798"/>
            <a:chOff x="933450" y="2314575"/>
            <a:chExt cx="4844865" cy="3336798"/>
          </a:xfrm>
        </p:grpSpPr>
        <p:sp>
          <p:nvSpPr>
            <p:cNvPr id="8" name="Line 8"/>
            <p:cNvSpPr/>
            <p:nvPr/>
          </p:nvSpPr>
          <p:spPr>
            <a:xfrm>
              <a:off x="933450" y="2314575"/>
              <a:ext cx="9525" cy="3200400"/>
            </a:xfrm>
            <a:custGeom>
              <a:avLst/>
              <a:gdLst/>
              <a:ahLst/>
              <a:cxnLst/>
              <a:rect l="l" t="t" r="r" b="b"/>
              <a:pathLst>
                <a:path w="9525" h="3200400">
                  <a:moveTo>
                    <a:pt x="0" y="0"/>
                  </a:moveTo>
                  <a:lnTo>
                    <a:pt x="0" y="32004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450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0689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430905"/>
              <a:ext cx="46078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ans1 = 'M' - 'A' + 1;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792855"/>
              <a:ext cx="45766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ans2 = 'A' + 18 - 1;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154805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ans1 &lt;&lt; endl;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516755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ans2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8787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52406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895969" y="3018472"/>
            <a:ext cx="1069848" cy="1954721"/>
            <a:chOff x="8895969" y="3018472"/>
            <a:chExt cx="1069848" cy="1954721"/>
          </a:xfrm>
        </p:grpSpPr>
        <p:sp>
          <p:nvSpPr>
            <p:cNvPr id="19" name="TextBox 19"/>
            <p:cNvSpPr txBox="1"/>
            <p:nvPr/>
          </p:nvSpPr>
          <p:spPr>
            <a:xfrm>
              <a:off x="8895969" y="30184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两行输出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154287" y="3583305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54287" y="4269105"/>
              <a:ext cx="31821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2594" y="5914072"/>
            <a:ext cx="7488193" cy="381381"/>
            <a:chOff x="942594" y="5914072"/>
            <a:chExt cx="7488193" cy="381381"/>
          </a:xfrm>
        </p:grpSpPr>
        <p:sp>
          <p:nvSpPr>
            <p:cNvPr id="23" name="TextBox 23"/>
            <p:cNvSpPr txBox="1"/>
            <p:nvPr/>
          </p:nvSpPr>
          <p:spPr>
            <a:xfrm>
              <a:off x="942594" y="5914072"/>
              <a:ext cx="74881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ans1 保存序号，用 int；ans2 保存要显示的字母，用 char。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749747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模拟练习：换成 F 和第十二个字母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28862"/>
            <a:ext cx="7685818" cy="1630681"/>
            <a:chOff x="941070" y="2328862"/>
            <a:chExt cx="7685818" cy="1630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68581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字母仍按 A 到 Z 排列，A 是第 1 个。本题没有输入。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928938"/>
              <a:ext cx="42159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输出 F 在字母表中的序号。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070" y="3519488"/>
              <a:ext cx="5262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另起一行，输出第 12 个大写字母。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4452938"/>
            <a:ext cx="7958709" cy="440055"/>
            <a:chOff x="941070" y="4452938"/>
            <a:chExt cx="7958709" cy="440055"/>
          </a:xfrm>
        </p:grpSpPr>
        <p:sp>
          <p:nvSpPr>
            <p:cNvPr id="12" name="TextBox 12"/>
            <p:cNvSpPr txBox="1"/>
            <p:nvPr/>
          </p:nvSpPr>
          <p:spPr>
            <a:xfrm>
              <a:off x="941070" y="4452938"/>
              <a:ext cx="79587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写出两个表达式，并说清：为什么一个加 1，另一个减 1？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353050"/>
            <a:ext cx="10298430" cy="1006793"/>
            <a:chOff x="941070" y="5353050"/>
            <a:chExt cx="10298430" cy="1006793"/>
          </a:xfrm>
        </p:grpSpPr>
        <p:sp>
          <p:nvSpPr>
            <p:cNvPr id="14" name="Line 14"/>
            <p:cNvSpPr/>
            <p:nvPr/>
          </p:nvSpPr>
          <p:spPr>
            <a:xfrm>
              <a:off x="952500" y="53530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070" y="5510212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检查时再试一个更简单的问题：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1070" y="5919788"/>
              <a:ext cx="74114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 A 的序号，或求第 1 个字母，你的表达式还对吗？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用第一个字母，检查有没有多算一步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832" y="2383155"/>
            <a:ext cx="5021321" cy="906018"/>
            <a:chOff x="941832" y="2383155"/>
            <a:chExt cx="5021321" cy="906018"/>
          </a:xfrm>
        </p:grpSpPr>
        <p:sp>
          <p:nvSpPr>
            <p:cNvPr id="8" name="TextBox 8"/>
            <p:cNvSpPr txBox="1"/>
            <p:nvPr/>
          </p:nvSpPr>
          <p:spPr>
            <a:xfrm>
              <a:off x="941832" y="2383155"/>
              <a:ext cx="502132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ans1 = 'F' - 'A' + 1; 输出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832" y="2878455"/>
              <a:ext cx="49975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ans2 = 'A' + 12 - 1; 输出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38550"/>
            <a:ext cx="10298430" cy="1035367"/>
            <a:chOff x="941070" y="3638550"/>
            <a:chExt cx="10298430" cy="1035367"/>
          </a:xfrm>
        </p:grpSpPr>
        <p:sp>
          <p:nvSpPr>
            <p:cNvPr id="11" name="Line 11"/>
            <p:cNvSpPr/>
            <p:nvPr/>
          </p:nvSpPr>
          <p:spPr>
            <a:xfrm>
              <a:off x="952500" y="3638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86188"/>
              <a:ext cx="819473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 A 的序号：'A' - 'A' + 1 得到 1，起点也要算一个。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070" y="4233862"/>
              <a:ext cx="81853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求第 1 个字母：'A' + 1 - 1 仍是 'A'，不用往后移动。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291138"/>
            <a:ext cx="6641116" cy="868679"/>
            <a:chOff x="941070" y="5291138"/>
            <a:chExt cx="6641116" cy="868679"/>
          </a:xfrm>
        </p:grpSpPr>
        <p:sp>
          <p:nvSpPr>
            <p:cNvPr id="15" name="TextBox 15"/>
            <p:cNvSpPr txBox="1"/>
            <p:nvPr/>
          </p:nvSpPr>
          <p:spPr>
            <a:xfrm>
              <a:off x="941070" y="5291138"/>
              <a:ext cx="58687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序号从 1 开始，离起点的步数从 0 开始。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1070" y="5719762"/>
              <a:ext cx="664111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按序号找大写字母时，序号应在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到 26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之间。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932377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只想临时显示 H 的编号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类型转换的需要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6826282" cy="878205"/>
            <a:chOff x="941070" y="2328862"/>
            <a:chExt cx="6826282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68262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现在要输出 H 的 ASCII 编码，也就是整数 72。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67012"/>
              <a:ext cx="68056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直接写 cout &lt;&lt; 'H';，却会按字符类型显示 H。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600450"/>
            <a:ext cx="8687467" cy="955548"/>
            <a:chOff x="933450" y="3600450"/>
            <a:chExt cx="8687467" cy="955548"/>
          </a:xfrm>
        </p:grpSpPr>
        <p:sp>
          <p:nvSpPr>
            <p:cNvPr id="11" name="Line 11"/>
            <p:cNvSpPr/>
            <p:nvPr/>
          </p:nvSpPr>
          <p:spPr>
            <a:xfrm>
              <a:off x="933450" y="3600450"/>
              <a:ext cx="9525" cy="847725"/>
            </a:xfrm>
            <a:custGeom>
              <a:avLst/>
              <a:gdLst/>
              <a:ahLst/>
              <a:cxnLst/>
              <a:rect l="l" t="t" r="r" b="b"/>
              <a:pathLst>
                <a:path w="9525" h="847725">
                  <a:moveTo>
                    <a:pt x="0" y="0"/>
                  </a:moveTo>
                  <a:lnTo>
                    <a:pt x="0" y="8477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0432" y="3716655"/>
              <a:ext cx="23747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code = 'H';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41452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code;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75120" y="3919538"/>
              <a:ext cx="29457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这样可以，输出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72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167312"/>
            <a:ext cx="7519511" cy="1185291"/>
            <a:chOff x="941070" y="5167312"/>
            <a:chExt cx="7519511" cy="1185291"/>
          </a:xfrm>
        </p:grpSpPr>
        <p:sp>
          <p:nvSpPr>
            <p:cNvPr id="16" name="TextBox 16"/>
            <p:cNvSpPr txBox="1"/>
            <p:nvPr/>
          </p:nvSpPr>
          <p:spPr>
            <a:xfrm>
              <a:off x="941070" y="5167312"/>
              <a:ext cx="75195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如果只在这次输出中用一次编号，不想额外定义 code，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070" y="5595938"/>
              <a:ext cx="58384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能不能直接把此处的字符表达式转成 int？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594" y="5971222"/>
              <a:ext cx="737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可以。显式类型转换就是让我们写清这次表达式要转成的类型。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在表达式中指定目标类型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显式类型转换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33450" y="2305050"/>
            <a:ext cx="8384572" cy="869823"/>
            <a:chOff x="933450" y="2305050"/>
            <a:chExt cx="8384572" cy="869823"/>
          </a:xfrm>
        </p:grpSpPr>
        <p:sp>
          <p:nvSpPr>
            <p:cNvPr id="8" name="Line 8"/>
            <p:cNvSpPr/>
            <p:nvPr/>
          </p:nvSpPr>
          <p:spPr>
            <a:xfrm>
              <a:off x="933450" y="2305050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83155"/>
              <a:ext cx="222747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ch = 'H';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76415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)ch;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75120" y="2547938"/>
              <a:ext cx="26429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本次输出整数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72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1070" y="3500438"/>
            <a:ext cx="7928420" cy="878205"/>
            <a:chOff x="941070" y="3500438"/>
            <a:chExt cx="7928420" cy="878205"/>
          </a:xfrm>
        </p:grpSpPr>
        <p:sp>
          <p:nvSpPr>
            <p:cNvPr id="13" name="TextBox 13"/>
            <p:cNvSpPr txBox="1"/>
            <p:nvPr/>
          </p:nvSpPr>
          <p:spPr>
            <a:xfrm>
              <a:off x="941070" y="3500438"/>
              <a:ext cx="77921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教材中的写法是 (目标类型)表达式，也叫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强制类型转换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1070" y="3938588"/>
              <a:ext cx="79284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(int)ch 产生一个 int 结果，原来的 ch 仍然是 char。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832" y="4859655"/>
            <a:ext cx="7710830" cy="410718"/>
            <a:chOff x="941832" y="4859655"/>
            <a:chExt cx="7710830" cy="410718"/>
          </a:xfrm>
        </p:grpSpPr>
        <p:sp>
          <p:nvSpPr>
            <p:cNvPr id="16" name="TextBox 16"/>
            <p:cNvSpPr txBox="1"/>
            <p:nvPr/>
          </p:nvSpPr>
          <p:spPr>
            <a:xfrm>
              <a:off x="941832" y="4859655"/>
              <a:ext cx="77108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(char)97 得到 'a'；(int)3.4 得到 3，小数部分被截去。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3356" y="5873115"/>
            <a:ext cx="9359570" cy="352044"/>
            <a:chOff x="943356" y="5873115"/>
            <a:chExt cx="9359570" cy="352044"/>
          </a:xfrm>
        </p:grpSpPr>
        <p:sp>
          <p:nvSpPr>
            <p:cNvPr id="18" name="TextBox 18"/>
            <p:cNvSpPr txBox="1"/>
            <p:nvPr/>
          </p:nvSpPr>
          <p:spPr>
            <a:xfrm>
              <a:off x="943356" y="5873115"/>
              <a:ext cx="93595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参考：这里也可写 static_cast&lt;int&gt;(ch)。先把转换作用于谁、结果是什么看清楚。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67705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读入一个字符，输出它的 ASCII 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字符编码任务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2594" y="2304098"/>
            <a:ext cx="9225458" cy="743331"/>
            <a:chOff x="942594" y="2304098"/>
            <a:chExt cx="9225458" cy="743331"/>
          </a:xfrm>
        </p:grpSpPr>
        <p:sp>
          <p:nvSpPr>
            <p:cNvPr id="8" name="TextBox 8"/>
            <p:cNvSpPr txBox="1"/>
            <p:nvPr/>
          </p:nvSpPr>
          <p:spPr>
            <a:xfrm>
              <a:off x="942594" y="2304098"/>
              <a:ext cx="92254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课堂任务：输入一个非空白、可显示的 ASCII 字符，输出它对应的整数编码。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2594" y="2666048"/>
              <a:ext cx="65169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例如输入 a，输出 97。只输出编码，不附加说明文字。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33450" y="3305175"/>
            <a:ext cx="4611929" cy="2955798"/>
            <a:chOff x="933450" y="3305175"/>
            <a:chExt cx="4611929" cy="2955798"/>
          </a:xfrm>
        </p:grpSpPr>
        <p:sp>
          <p:nvSpPr>
            <p:cNvPr id="11" name="Line 11"/>
            <p:cNvSpPr/>
            <p:nvPr/>
          </p:nvSpPr>
          <p:spPr>
            <a:xfrm>
              <a:off x="933450" y="3305175"/>
              <a:ext cx="9525" cy="2781300"/>
            </a:xfrm>
            <a:custGeom>
              <a:avLst/>
              <a:gdLst/>
              <a:ahLst/>
              <a:cxnLst/>
              <a:rect l="l" t="t" r="r" b="b"/>
              <a:pathLst>
                <a:path w="9525" h="2781300">
                  <a:moveTo>
                    <a:pt x="0" y="0"/>
                  </a:moveTo>
                  <a:lnTo>
                    <a:pt x="0" y="27813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0432" y="33166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6785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0405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4024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ch;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764405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ch;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51263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)ch &lt;&lt; endl;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4883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70432" y="58502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846820" y="3833812"/>
            <a:ext cx="2318290" cy="1594867"/>
            <a:chOff x="8846820" y="3833812"/>
            <a:chExt cx="2318290" cy="1594867"/>
          </a:xfrm>
        </p:grpSpPr>
        <p:sp>
          <p:nvSpPr>
            <p:cNvPr id="21" name="TextBox 21"/>
            <p:cNvSpPr txBox="1"/>
            <p:nvPr/>
          </p:nvSpPr>
          <p:spPr>
            <a:xfrm>
              <a:off x="8846820" y="3833812"/>
              <a:ext cx="9618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46820" y="4386262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97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848344" y="5047298"/>
              <a:ext cx="23167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转成 int 后显示。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给一个编码，显示对应字符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编码字符任务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2594" y="2304098"/>
            <a:ext cx="9474841" cy="743331"/>
            <a:chOff x="942594" y="2304098"/>
            <a:chExt cx="9474841" cy="743331"/>
          </a:xfrm>
        </p:grpSpPr>
        <p:sp>
          <p:nvSpPr>
            <p:cNvPr id="8" name="TextBox 8"/>
            <p:cNvSpPr txBox="1"/>
            <p:nvPr/>
          </p:nvSpPr>
          <p:spPr>
            <a:xfrm>
              <a:off x="942594" y="2304098"/>
              <a:ext cx="94748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课堂任务：输入 32 到 126 之间的一个整数，输出对应的可显示 ASCII 字符。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2594" y="2666048"/>
              <a:ext cx="75669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例如输入 97，输出 a。这里按给定范围转换，不处理汉字编码。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33450" y="3305175"/>
            <a:ext cx="5078387" cy="2955798"/>
            <a:chOff x="933450" y="3305175"/>
            <a:chExt cx="5078387" cy="2955798"/>
          </a:xfrm>
        </p:grpSpPr>
        <p:sp>
          <p:nvSpPr>
            <p:cNvPr id="11" name="Line 11"/>
            <p:cNvSpPr/>
            <p:nvPr/>
          </p:nvSpPr>
          <p:spPr>
            <a:xfrm>
              <a:off x="933450" y="3305175"/>
              <a:ext cx="9525" cy="2781300"/>
            </a:xfrm>
            <a:custGeom>
              <a:avLst/>
              <a:gdLst/>
              <a:ahLst/>
              <a:cxnLst/>
              <a:rect l="l" t="t" r="r" b="b"/>
              <a:pathLst>
                <a:path w="9525" h="2781300">
                  <a:moveTo>
                    <a:pt x="0" y="0"/>
                  </a:moveTo>
                  <a:lnTo>
                    <a:pt x="0" y="27813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0432" y="33166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6785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0405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4024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code;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76440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code;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5126355"/>
              <a:ext cx="48414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)code &lt;&lt; endl;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4883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70432" y="58502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846820" y="3833812"/>
            <a:ext cx="2462670" cy="1594867"/>
            <a:chOff x="8846820" y="3833812"/>
            <a:chExt cx="2462670" cy="1594867"/>
          </a:xfrm>
        </p:grpSpPr>
        <p:sp>
          <p:nvSpPr>
            <p:cNvPr id="21" name="TextBox 21"/>
            <p:cNvSpPr txBox="1"/>
            <p:nvPr/>
          </p:nvSpPr>
          <p:spPr>
            <a:xfrm>
              <a:off x="8846820" y="3833812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97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46820" y="4386262"/>
              <a:ext cx="9618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848344" y="5047298"/>
              <a:ext cx="24611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转成 char 后显示。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平均分要带小数，在哪一步转换？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转换与运算顺序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5838444" cy="849631"/>
            <a:chOff x="941070" y="2328862"/>
            <a:chExt cx="5838444" cy="84963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58384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三科总分为 250，要计算带小数的平均分。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38438"/>
              <a:ext cx="42209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total = 250, count = 3;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832" y="3395662"/>
            <a:ext cx="8991505" cy="440055"/>
            <a:chOff x="941832" y="3395662"/>
            <a:chExt cx="8991505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41832" y="3411855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total / count;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84645" y="3395662"/>
              <a:ext cx="32486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整数除法，只得到 83。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3450" y="4286250"/>
            <a:ext cx="9044178" cy="559117"/>
            <a:chOff x="933450" y="4286250"/>
            <a:chExt cx="9044178" cy="559117"/>
          </a:xfrm>
        </p:grpSpPr>
        <p:sp>
          <p:nvSpPr>
            <p:cNvPr id="14" name="Line 14"/>
            <p:cNvSpPr/>
            <p:nvPr/>
          </p:nvSpPr>
          <p:spPr>
            <a:xfrm>
              <a:off x="933450" y="4286250"/>
              <a:ext cx="9525" cy="552450"/>
            </a:xfrm>
            <a:custGeom>
              <a:avLst/>
              <a:gdLst/>
              <a:ahLst/>
              <a:cxnLst/>
              <a:rect l="l" t="t" r="r" b="b"/>
              <a:pathLst>
                <a:path w="9525" h="552450">
                  <a:moveTo>
                    <a:pt x="0" y="0"/>
                  </a:moveTo>
                  <a:lnTo>
                    <a:pt x="0" y="5524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70432" y="4421505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)total / count;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13345" y="4405312"/>
              <a:ext cx="22642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约为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83.3333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374005"/>
            <a:ext cx="7746682" cy="862012"/>
            <a:chOff x="941070" y="5374005"/>
            <a:chExt cx="7746682" cy="862012"/>
          </a:xfrm>
        </p:grpSpPr>
        <p:sp>
          <p:nvSpPr>
            <p:cNvPr id="18" name="TextBox 18"/>
            <p:cNvSpPr txBox="1"/>
            <p:nvPr/>
          </p:nvSpPr>
          <p:spPr>
            <a:xfrm>
              <a:off x="941832" y="5374005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)(total / count);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070" y="5795962"/>
              <a:ext cx="77466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先算出整数 83，再转成 double，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丢掉的小数不会回来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一百元最多买几件？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根据要求处理小数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8337328" cy="868681"/>
            <a:chOff x="941070" y="2328862"/>
            <a:chExt cx="8337328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9132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手里有 100 元，一件商品 29.9 元。商品必须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整件购买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83373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最多能买几件？100 / 29.9 约为 3.34448，可不能买半件。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543300"/>
            <a:ext cx="9479375" cy="1076325"/>
            <a:chOff x="933450" y="3543300"/>
            <a:chExt cx="9479375" cy="1076325"/>
          </a:xfrm>
        </p:grpSpPr>
        <p:sp>
          <p:nvSpPr>
            <p:cNvPr id="11" name="Line 11"/>
            <p:cNvSpPr/>
            <p:nvPr/>
          </p:nvSpPr>
          <p:spPr>
            <a:xfrm>
              <a:off x="933450" y="3543300"/>
              <a:ext cx="9525" cy="1076325"/>
            </a:xfrm>
            <a:custGeom>
              <a:avLst/>
              <a:gdLst/>
              <a:ahLst/>
              <a:cxnLst/>
              <a:rect l="l" t="t" r="r" b="b"/>
              <a:pathLst>
                <a:path w="9525" h="1076325">
                  <a:moveTo>
                    <a:pt x="0" y="0"/>
                  </a:moveTo>
                  <a:lnTo>
                    <a:pt x="0" y="10763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0432" y="364998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money = 100.0, price = 29.9;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4050030"/>
              <a:ext cx="53078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amount =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)(money / price);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84845" y="4033838"/>
              <a:ext cx="2127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amount 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167312"/>
            <a:ext cx="8259318" cy="1181672"/>
            <a:chOff x="941070" y="5167312"/>
            <a:chExt cx="8259318" cy="1181672"/>
          </a:xfrm>
        </p:grpSpPr>
        <p:sp>
          <p:nvSpPr>
            <p:cNvPr id="16" name="TextBox 16"/>
            <p:cNvSpPr txBox="1"/>
            <p:nvPr/>
          </p:nvSpPr>
          <p:spPr>
            <a:xfrm>
              <a:off x="941070" y="5167312"/>
              <a:ext cx="773153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买 3 件花 89.7 元，够；买 4 件要 119.6 元，不够。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070" y="559593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本例商为正数，截去小数部分，恰好得到最多的整件数量。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3356" y="5996940"/>
              <a:ext cx="82570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这里演示类型转换；涉及精确金额的题目，还应按题意考虑整数单位等处理。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模拟练习：转换改变了什么？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6885889" cy="922211"/>
            <a:chOff x="941070" y="2328862"/>
            <a:chExt cx="6885889" cy="92221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66479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已有 char c = 'A';，下面两条各输出什么？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5207" y="2840355"/>
              <a:ext cx="65517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(int)c &lt;&lt; endl; cout &lt;&lt; c &lt;&lt; endl;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070" y="3852862"/>
            <a:ext cx="6262497" cy="440055"/>
            <a:chOff x="941070" y="3852862"/>
            <a:chExt cx="6262497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41070" y="3852862"/>
              <a:ext cx="62624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(int)-3.8 的结果是几？它会四舍五入吗？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4752975"/>
            <a:ext cx="10298430" cy="1469898"/>
            <a:chOff x="941070" y="4752975"/>
            <a:chExt cx="10298430" cy="1469898"/>
          </a:xfrm>
        </p:grpSpPr>
        <p:sp>
          <p:nvSpPr>
            <p:cNvPr id="13" name="Line 13"/>
            <p:cNvSpPr/>
            <p:nvPr/>
          </p:nvSpPr>
          <p:spPr>
            <a:xfrm>
              <a:off x="952500" y="47529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070" y="4891088"/>
              <a:ext cx="72469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a 和 b 各保存什么值？请说出除法在哪一步执行。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5207" y="53930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 =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)(11 / 2);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5207" y="5812155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b =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)11 / 2;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转换的是结果，原变量类型不变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9238488" cy="887731"/>
            <a:chOff x="941070" y="2328862"/>
            <a:chExt cx="9238488" cy="88773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42273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先输出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，下一行输出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74445" y="2776538"/>
              <a:ext cx="8905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(int)c 产生 int 结果；变量 c 本身仍是 char，仍保存 'A'。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581400"/>
            <a:ext cx="10298430" cy="980503"/>
            <a:chOff x="941070" y="3581400"/>
            <a:chExt cx="10298430" cy="980503"/>
          </a:xfrm>
        </p:grpSpPr>
        <p:sp>
          <p:nvSpPr>
            <p:cNvPr id="11" name="Line 11"/>
            <p:cNvSpPr/>
            <p:nvPr/>
          </p:nvSpPr>
          <p:spPr>
            <a:xfrm>
              <a:off x="952500" y="35814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29038"/>
              <a:ext cx="63533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(int)-3.8 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-3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，朝 0 截去小数部分。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5969" y="4180522"/>
              <a:ext cx="8354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这里的值在 int 范围内。负数截断不等于向下取整，也不做四舍五入。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4895850"/>
            <a:ext cx="10298430" cy="1387793"/>
            <a:chOff x="941070" y="4895850"/>
            <a:chExt cx="10298430" cy="1387793"/>
          </a:xfrm>
        </p:grpSpPr>
        <p:sp>
          <p:nvSpPr>
            <p:cNvPr id="15" name="Line 15"/>
            <p:cNvSpPr/>
            <p:nvPr/>
          </p:nvSpPr>
          <p:spPr>
            <a:xfrm>
              <a:off x="952500" y="48958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024438"/>
              <a:ext cx="38393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a 保存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，b 保存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5.5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4445" y="5434012"/>
              <a:ext cx="45965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的右边先做整数除法，再转换；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4445" y="5843588"/>
              <a:ext cx="67319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的右边先把 11 转为 double，再做浮点除法。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玩橡皮泥：形状变了，体积呢？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7898130" cy="840105"/>
            <a:chOff x="941070" y="2328862"/>
            <a:chExt cx="7898130" cy="8401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66996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 有两块球形橡皮泥，半径分别是 4 和 10。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2891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把它们揉在一起，重新塑造成一个正方体，中途没有损耗。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10081" y="3514725"/>
            <a:ext cx="6373749" cy="1681734"/>
            <a:chOff x="1410081" y="3514725"/>
            <a:chExt cx="6373749" cy="1681734"/>
          </a:xfrm>
        </p:grpSpPr>
        <p:sp>
          <p:nvSpPr>
            <p:cNvPr id="11" name="Ellipse 11"/>
            <p:cNvSpPr/>
            <p:nvPr/>
          </p:nvSpPr>
          <p:spPr>
            <a:xfrm>
              <a:off x="1485900" y="3514725"/>
              <a:ext cx="1219200" cy="12192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485900" y="3952875"/>
              <a:ext cx="1219200" cy="342900"/>
            </a:xfrm>
            <a:prstGeom prst="ellipse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</p:sp>
        <p:sp>
          <p:nvSpPr>
            <p:cNvPr id="13" name="Line 13"/>
            <p:cNvSpPr/>
            <p:nvPr/>
          </p:nvSpPr>
          <p:spPr>
            <a:xfrm>
              <a:off x="2095500" y="3771900"/>
              <a:ext cx="495300" cy="352425"/>
            </a:xfrm>
            <a:custGeom>
              <a:avLst/>
              <a:gdLst/>
              <a:ahLst/>
              <a:cxnLst/>
              <a:rect l="l" t="t" r="r" b="b"/>
              <a:pathLst>
                <a:path w="495300" h="352425">
                  <a:moveTo>
                    <a:pt x="0" y="352425"/>
                  </a:moveTo>
                  <a:lnTo>
                    <a:pt x="4953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29231" y="372046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25335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3914775" y="3514725"/>
              <a:ext cx="1219200" cy="12192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914775" y="3952875"/>
              <a:ext cx="1219200" cy="342900"/>
            </a:xfrm>
            <a:prstGeom prst="ellipse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</p:sp>
        <p:sp>
          <p:nvSpPr>
            <p:cNvPr id="18" name="Line 18"/>
            <p:cNvSpPr/>
            <p:nvPr/>
          </p:nvSpPr>
          <p:spPr>
            <a:xfrm>
              <a:off x="4524375" y="3771900"/>
              <a:ext cx="495300" cy="352425"/>
            </a:xfrm>
            <a:custGeom>
              <a:avLst/>
              <a:gdLst/>
              <a:ahLst/>
              <a:cxnLst/>
              <a:rect l="l" t="t" r="r" b="b"/>
              <a:pathLst>
                <a:path w="495300" h="352425">
                  <a:moveTo>
                    <a:pt x="0" y="352425"/>
                  </a:moveTo>
                  <a:lnTo>
                    <a:pt x="4953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620006" y="372046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46495" y="3910012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揉合后塑形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10081" y="484441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形状示意，不按比例绘制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9048750" y="3486150"/>
            <a:ext cx="1571625" cy="1362075"/>
          </a:xfrm>
          <a:prstGeom prst="cube">
            <a:avLst/>
          </a:prstGeom>
          <a:solidFill>
            <a:schemeClr val="lt2"/>
          </a:solidFill>
          <a:ln w="19050">
            <a:solidFill>
              <a:schemeClr val="accent1"/>
            </a:solidFill>
          </a:ln>
        </p:spPr>
      </p:sp>
      <p:grpSp>
        <p:nvGrpSpPr>
          <p:cNvPr id="26" name="Group 26"/>
          <p:cNvGrpSpPr/>
          <p:nvPr/>
        </p:nvGrpSpPr>
        <p:grpSpPr>
          <a:xfrm>
            <a:off x="941070" y="5395912"/>
            <a:ext cx="9038520" cy="813817"/>
            <a:chOff x="941070" y="5395912"/>
            <a:chExt cx="9038520" cy="813817"/>
          </a:xfrm>
        </p:grpSpPr>
        <p:sp>
          <p:nvSpPr>
            <p:cNvPr id="24" name="TextBox 24"/>
            <p:cNvSpPr txBox="1"/>
            <p:nvPr/>
          </p:nvSpPr>
          <p:spPr>
            <a:xfrm>
              <a:off x="941070" y="5395912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求正方体的边长，结果若有小数，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舍去小数部分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42594" y="5828348"/>
              <a:ext cx="90369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教材例 2-3。取 π = 3.141593，无输入，输出一个整数。总体积保持不变。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两块球的体积，加在一起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由形状想到体积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28862"/>
            <a:ext cx="7292340" cy="440055"/>
            <a:chOff x="941070" y="2328862"/>
            <a:chExt cx="7292340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揉合没有损耗，正方体的体积等于两个球的体积之和。</a:t>
              </a:r>
            </a:p>
          </p:txBody>
        </p:sp>
      </p:grpSp>
      <mc:AlternateContent>
        <mc:Choice Requires="a14">
          <p:sp>
            <p:nvSpPr>
              <p:cNvPr id="10" name="p47-sphere"/>
              <p:cNvSpPr txBox="1">
                <a:spLocks noGrp="1"/>
              </p:cNvSpPr>
              <p:nvPr/>
            </p:nvSpPr>
            <p:spPr>
              <a:xfrm>
                <a:off x="895350" y="3048000"/>
                <a:ext cx="3581400" cy="8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den>
                      </m:f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π</m:t>
                      </m:r>
                      <m:sSup>
                        <m:e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  <m:sup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5295519" y="3189922"/>
            <a:ext cx="4288803" cy="771907"/>
            <a:chOff x="5295519" y="3189922"/>
            <a:chExt cx="4288803" cy="771907"/>
          </a:xfrm>
        </p:grpSpPr>
        <p:sp>
          <p:nvSpPr>
            <p:cNvPr id="11" name="TextBox 11"/>
            <p:cNvSpPr txBox="1"/>
            <p:nvPr/>
          </p:nvSpPr>
          <p:spPr>
            <a:xfrm>
              <a:off x="5295519" y="3189922"/>
              <a:ext cx="42888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球体积公式：r 是半径，V 是体积。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95519" y="3580448"/>
              <a:ext cx="33668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 的立方就是 r 连乘三次。</a:t>
              </a:r>
            </a:p>
          </p:txBody>
        </p:sp>
      </p:grpSp>
      <mc:AlternateContent>
        <mc:Choice Requires="a14">
          <p:sp>
            <p:nvSpPr>
              <p:cNvPr id="14" name="p47-total"/>
              <p:cNvSpPr txBox="1">
                <a:spLocks noGrp="1"/>
              </p:cNvSpPr>
              <p:nvPr/>
            </p:nvSpPr>
            <p:spPr>
              <a:xfrm>
                <a:off x="895350" y="4114800"/>
                <a:ext cx="10353675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total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den>
                      </m:f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π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sSup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</m:e>
                            <m:sup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7" name="Group 17"/>
          <p:cNvGrpSpPr/>
          <p:nvPr/>
        </p:nvGrpSpPr>
        <p:grpSpPr>
          <a:xfrm>
            <a:off x="941832" y="5335905"/>
            <a:ext cx="7783906" cy="854774"/>
            <a:chOff x="941832" y="5335905"/>
            <a:chExt cx="7783906" cy="854774"/>
          </a:xfrm>
        </p:grpSpPr>
        <p:sp>
          <p:nvSpPr>
            <p:cNvPr id="15" name="TextBox 15"/>
            <p:cNvSpPr txBox="1"/>
            <p:nvPr/>
          </p:nvSpPr>
          <p:spPr>
            <a:xfrm>
              <a:off x="941832" y="5335905"/>
              <a:ext cx="77839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 = 4.0 / 3 * PI * (r1 * r1 * r1 + r2 * r2 * r2);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2594" y="5809298"/>
              <a:ext cx="77620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代码用 V 保存总体积，约为 4456.873269。r1 = 4，r2 = 10。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知道体积，怎样找正方体边长？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认识立方根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19338"/>
            <a:ext cx="8045577" cy="849629"/>
            <a:chOff x="941070" y="2319338"/>
            <a:chExt cx="8045577" cy="84962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19338"/>
              <a:ext cx="80455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正方体三条边一样长。边长为 L 时，体积是 L 连乘三次。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28912"/>
              <a:ext cx="73414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现在反过来找：哪个正数连乘三次，会得到总体积 V？</a:t>
              </a:r>
            </a:p>
          </p:txBody>
        </p:sp>
      </p:grpSp>
      <mc:AlternateContent>
        <mc:Choice Requires="a14">
          <p:sp>
            <p:nvSpPr>
              <p:cNvPr id="11" name="p48-cube"/>
              <p:cNvSpPr txBox="1">
                <a:spLocks noGrp="1"/>
              </p:cNvSpPr>
              <p:nvPr/>
            </p:nvSpPr>
            <p:spPr>
              <a:xfrm>
                <a:off x="1352550" y="3276600"/>
                <a:ext cx="37147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sSup>
                        <m:e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  <m:sup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2" name="p48-root"/>
              <p:cNvSpPr txBox="1">
                <a:spLocks noGrp="1"/>
              </p:cNvSpPr>
              <p:nvPr/>
            </p:nvSpPr>
            <p:spPr>
              <a:xfrm>
                <a:off x="6648450" y="3200400"/>
                <a:ext cx="4019550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L</m:t>
                      </m:r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ff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radPr>
                        <m:deg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deg>
                        <m:e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</m:rad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2594" y="4380548"/>
            <a:ext cx="8630107" cy="714755"/>
            <a:chOff x="942594" y="4380548"/>
            <a:chExt cx="8630107" cy="714755"/>
          </a:xfrm>
        </p:grpSpPr>
        <p:sp>
          <p:nvSpPr>
            <p:cNvPr id="13" name="TextBox 13"/>
            <p:cNvSpPr txBox="1"/>
            <p:nvPr/>
          </p:nvSpPr>
          <p:spPr>
            <a:xfrm>
              <a:off x="942594" y="4380548"/>
              <a:ext cx="86301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这个反向计算叫求立方根。16 连乘三次得 4096，17 连乘三次得 4913。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2594" y="4713922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4456.873269 在两者之间，所以边长在 16 与 17 之间。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832" y="5393055"/>
            <a:ext cx="8867889" cy="839343"/>
            <a:chOff x="941832" y="5393055"/>
            <a:chExt cx="8867889" cy="839343"/>
          </a:xfrm>
        </p:grpSpPr>
        <p:sp>
          <p:nvSpPr>
            <p:cNvPr id="16" name="TextBox 16"/>
            <p:cNvSpPr txBox="1"/>
            <p:nvPr/>
          </p:nvSpPr>
          <p:spPr>
            <a:xfrm>
              <a:off x="941832" y="5393055"/>
              <a:ext cx="70249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L = pow(V, 1.0 / 3); </a:t>
              </a:r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也可写 cbrt(V)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832" y="5821680"/>
              <a:ext cx="88678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这两个函数需要 cmath。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/ 3 会得到 0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，这里必须让指数使用浮点除法。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橡皮泥题的完整程序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33450" y="2297430"/>
            <a:ext cx="6166790" cy="3973068"/>
            <a:chOff x="933450" y="2297430"/>
            <a:chExt cx="6166790" cy="3973068"/>
          </a:xfrm>
        </p:grpSpPr>
        <p:sp>
          <p:nvSpPr>
            <p:cNvPr id="8" name="Line 8"/>
            <p:cNvSpPr/>
            <p:nvPr/>
          </p:nvSpPr>
          <p:spPr>
            <a:xfrm>
              <a:off x="933450" y="2305050"/>
              <a:ext cx="9525" cy="3810000"/>
            </a:xfrm>
            <a:custGeom>
              <a:avLst/>
              <a:gdLst/>
              <a:ahLst/>
              <a:cxnLst/>
              <a:rect l="l" t="t" r="r" b="b"/>
              <a:pathLst>
                <a:path w="9525" h="3810000">
                  <a:moveTo>
                    <a:pt x="0" y="0"/>
                  </a:moveTo>
                  <a:lnTo>
                    <a:pt x="0" y="38100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2974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62128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29451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2689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592830"/>
              <a:ext cx="49734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PI = 3.141593;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391668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r1 = 4, r2 = 10;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240530"/>
              <a:ext cx="4697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V = 4.0 / 3 * PI *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564380"/>
              <a:ext cx="59298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(r1 * r1 * r1 + r2 * r2 * r2);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4888230"/>
              <a:ext cx="49153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L = pow(V, 1.0 / 3);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212080"/>
              <a:ext cx="42388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)L &lt;&lt; endl;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70432" y="55359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70432" y="58597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115169" y="3666172"/>
            <a:ext cx="627964" cy="1240346"/>
            <a:chOff x="10115169" y="3666172"/>
            <a:chExt cx="627964" cy="1240346"/>
          </a:xfrm>
        </p:grpSpPr>
        <p:sp>
          <p:nvSpPr>
            <p:cNvPr id="22" name="TextBox 22"/>
            <p:cNvSpPr txBox="1"/>
            <p:nvPr/>
          </p:nvSpPr>
          <p:spPr>
            <a:xfrm>
              <a:off x="10115169" y="36661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173462" y="4202430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检查转换是否符合题目要求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核对公式和结果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8019288" cy="868681"/>
            <a:chOff x="941070" y="2328862"/>
            <a:chExt cx="8019288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球体积的系数是四分之三吗？回看公式，应当是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三分之四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80192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代码写 4.0 / 3。两个半径各自连乘三次，再把结果相加。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29025"/>
            <a:ext cx="10298430" cy="1006792"/>
            <a:chOff x="941070" y="3629025"/>
            <a:chExt cx="10298430" cy="1006792"/>
          </a:xfrm>
        </p:grpSpPr>
        <p:sp>
          <p:nvSpPr>
            <p:cNvPr id="11" name="Line 11"/>
            <p:cNvSpPr/>
            <p:nvPr/>
          </p:nvSpPr>
          <p:spPr>
            <a:xfrm>
              <a:off x="952500" y="36290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76662"/>
              <a:ext cx="86553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求立方根时，指数写 1.0 / 3，不能让整数除法先把它变成 0。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070" y="4195762"/>
              <a:ext cx="90491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算出的边长约为 16.4567，在 16 与 17 之间，符合之前的估计。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076825"/>
            <a:ext cx="10298430" cy="1016318"/>
            <a:chOff x="941070" y="5076825"/>
            <a:chExt cx="10298430" cy="1016318"/>
          </a:xfrm>
        </p:grpSpPr>
        <p:sp>
          <p:nvSpPr>
            <p:cNvPr id="15" name="Line 15"/>
            <p:cNvSpPr/>
            <p:nvPr/>
          </p:nvSpPr>
          <p:spPr>
            <a:xfrm>
              <a:off x="952500" y="50768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214938"/>
              <a:ext cx="77749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舍去小数部分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，因此把 L 转成 int，输出 16。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070" y="5653088"/>
              <a:ext cx="63836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输出方式由题目决定；这里没有要求四舍五入。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小写字母，怎样换成大写？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8352473" cy="868681"/>
            <a:chOff x="941070" y="2328862"/>
            <a:chExt cx="8352473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输入一个小写英文字母，输出它对应的大写形式。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57488"/>
              <a:ext cx="83524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题目保证输入在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'a' 到 'z'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之间，输出只要一个大写字母。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12570" y="3516630"/>
            <a:ext cx="8036128" cy="1319213"/>
            <a:chOff x="1512570" y="3516630"/>
            <a:chExt cx="8036128" cy="1319213"/>
          </a:xfrm>
        </p:grpSpPr>
        <p:sp>
          <p:nvSpPr>
            <p:cNvPr id="11" name="TextBox 11"/>
            <p:cNvSpPr txBox="1"/>
            <p:nvPr/>
          </p:nvSpPr>
          <p:spPr>
            <a:xfrm>
              <a:off x="1514094" y="3647122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教学样例：输入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96512" y="3516630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33869" y="36471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30487" y="3516630"/>
              <a:ext cx="31821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12570" y="43957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大小写变了，仍然是同一个字母，在字母表中的位置没变。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329238"/>
            <a:ext cx="8882501" cy="861441"/>
            <a:chOff x="941070" y="5329238"/>
            <a:chExt cx="8882501" cy="861441"/>
          </a:xfrm>
        </p:grpSpPr>
        <p:sp>
          <p:nvSpPr>
            <p:cNvPr id="17" name="TextBox 17"/>
            <p:cNvSpPr txBox="1"/>
            <p:nvPr/>
          </p:nvSpPr>
          <p:spPr>
            <a:xfrm>
              <a:off x="941070" y="5329238"/>
              <a:ext cx="63570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能否保留“离起点多远”，把起点从 a 换成 A？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594" y="5809298"/>
              <a:ext cx="88809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教材例 2-6，P5704。先用 q 对照观察，再写适用于所有小写字母的式子。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保留离起点的距离，换一个起点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推导字母转换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2594" y="2337435"/>
            <a:ext cx="7900683" cy="776668"/>
            <a:chOff x="942594" y="2337435"/>
            <a:chExt cx="7900683" cy="776668"/>
          </a:xfrm>
        </p:grpSpPr>
        <p:sp>
          <p:nvSpPr>
            <p:cNvPr id="8" name="TextBox 8"/>
            <p:cNvSpPr txBox="1"/>
            <p:nvPr/>
          </p:nvSpPr>
          <p:spPr>
            <a:xfrm>
              <a:off x="942594" y="24183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小写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605659" y="23374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3143250" y="2571750"/>
              <a:ext cx="4905375" cy="9525"/>
            </a:xfrm>
            <a:custGeom>
              <a:avLst/>
              <a:gdLst/>
              <a:ahLst/>
              <a:cxnLst/>
              <a:rect l="l" t="t" r="r" b="b"/>
              <a:pathLst>
                <a:path w="4905375" h="9525">
                  <a:moveTo>
                    <a:pt x="0" y="0"/>
                  </a:moveTo>
                  <a:lnTo>
                    <a:pt x="490537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143119" y="2732722"/>
              <a:ext cx="13848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相隔 16 位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615934" y="23374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2594" y="3556635"/>
            <a:ext cx="7911998" cy="776668"/>
            <a:chOff x="942594" y="3556635"/>
            <a:chExt cx="7911998" cy="776668"/>
          </a:xfrm>
        </p:grpSpPr>
        <p:sp>
          <p:nvSpPr>
            <p:cNvPr id="14" name="TextBox 14"/>
            <p:cNvSpPr txBox="1"/>
            <p:nvPr/>
          </p:nvSpPr>
          <p:spPr>
            <a:xfrm>
              <a:off x="942594" y="36375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大写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05659" y="3556635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3143250" y="3790950"/>
              <a:ext cx="4905375" cy="9525"/>
            </a:xfrm>
            <a:custGeom>
              <a:avLst/>
              <a:gdLst/>
              <a:ahLst/>
              <a:cxnLst/>
              <a:rect l="l" t="t" r="r" b="b"/>
              <a:pathLst>
                <a:path w="4905375" h="9525">
                  <a:moveTo>
                    <a:pt x="0" y="0"/>
                  </a:moveTo>
                  <a:lnTo>
                    <a:pt x="490537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143119" y="3951922"/>
              <a:ext cx="16473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仍相隔 16 位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615934" y="3556635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832" y="4726305"/>
            <a:ext cx="9712414" cy="410718"/>
            <a:chOff x="941832" y="4726305"/>
            <a:chExt cx="9712414" cy="410718"/>
          </a:xfrm>
        </p:grpSpPr>
        <p:sp>
          <p:nvSpPr>
            <p:cNvPr id="20" name="TextBox 20"/>
            <p:cNvSpPr txBox="1"/>
            <p:nvPr/>
          </p:nvSpPr>
          <p:spPr>
            <a:xfrm>
              <a:off x="941832" y="4726305"/>
              <a:ext cx="97124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'q' - 'a' = 113 - 97 = 16；再加 'A' 的 65，得到 81，也就是 'Q'。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070" y="5576888"/>
            <a:ext cx="7896606" cy="766191"/>
            <a:chOff x="941070" y="5576888"/>
            <a:chExt cx="7896606" cy="766191"/>
          </a:xfrm>
        </p:grpSpPr>
        <p:sp>
          <p:nvSpPr>
            <p:cNvPr id="22" name="TextBox 22"/>
            <p:cNvSpPr txBox="1"/>
            <p:nvPr/>
          </p:nvSpPr>
          <p:spPr>
            <a:xfrm>
              <a:off x="941070" y="5576888"/>
              <a:ext cx="438726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ch - 'a' + 'A'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42594" y="5961698"/>
              <a:ext cx="78950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减去小写起点，取得偏移；加上大写起点，得到同位置的大写字母。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小写转大写的完整程序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14575"/>
            <a:ext cx="4950562" cy="3336798"/>
            <a:chOff x="933450" y="2314575"/>
            <a:chExt cx="4950562" cy="3336798"/>
          </a:xfrm>
        </p:grpSpPr>
        <p:sp>
          <p:nvSpPr>
            <p:cNvPr id="8" name="Line 8"/>
            <p:cNvSpPr/>
            <p:nvPr/>
          </p:nvSpPr>
          <p:spPr>
            <a:xfrm>
              <a:off x="933450" y="2314575"/>
              <a:ext cx="9525" cy="3200400"/>
            </a:xfrm>
            <a:custGeom>
              <a:avLst/>
              <a:gdLst/>
              <a:ahLst/>
              <a:cxnLst/>
              <a:rect l="l" t="t" r="r" b="b"/>
              <a:pathLst>
                <a:path w="9525" h="3200400">
                  <a:moveTo>
                    <a:pt x="0" y="0"/>
                  </a:moveTo>
                  <a:lnTo>
                    <a:pt x="0" y="32004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450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0689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4309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ch;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792855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ch;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154805"/>
              <a:ext cx="47135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 = ch - 'a' + 'A';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51675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ans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8787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52406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799195" y="2681288"/>
            <a:ext cx="2525458" cy="2040255"/>
            <a:chOff x="8799195" y="2681288"/>
            <a:chExt cx="2525458" cy="2040255"/>
          </a:xfrm>
        </p:grpSpPr>
        <p:sp>
          <p:nvSpPr>
            <p:cNvPr id="19" name="TextBox 19"/>
            <p:cNvSpPr txBox="1"/>
            <p:nvPr/>
          </p:nvSpPr>
          <p:spPr>
            <a:xfrm>
              <a:off x="8799195" y="2681288"/>
              <a:ext cx="2525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q，输出 Q。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799195" y="3481388"/>
              <a:ext cx="2525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a，输出 A。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799195" y="4281488"/>
              <a:ext cx="2525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z，输出 Z。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2594" y="5923598"/>
            <a:ext cx="8761362" cy="381381"/>
            <a:chOff x="942594" y="5923598"/>
            <a:chExt cx="8761362" cy="381381"/>
          </a:xfrm>
        </p:grpSpPr>
        <p:sp>
          <p:nvSpPr>
            <p:cNvPr id="23" name="TextBox 23"/>
            <p:cNvSpPr txBox="1"/>
            <p:nvPr/>
          </p:nvSpPr>
          <p:spPr>
            <a:xfrm>
              <a:off x="942594" y="5923598"/>
              <a:ext cx="87613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这里使用了题目保证：输入一定是小写英文字母。边界 a 和 z 也要核对。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反过来，大写转小写怎么做？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课堂变式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28862"/>
            <a:ext cx="8954262" cy="859155"/>
            <a:chOff x="941070" y="2328862"/>
            <a:chExt cx="8954262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28862"/>
              <a:ext cx="89542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现在换个方向：输入保证是 A 到 Z 的大写字母，输出对应小写。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47962"/>
              <a:ext cx="76746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例如输入 C，输出 c。依然保留偏移，只是起点交换了。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619500"/>
            <a:ext cx="9706547" cy="568643"/>
            <a:chOff x="933450" y="3619500"/>
            <a:chExt cx="9706547" cy="568643"/>
          </a:xfrm>
        </p:grpSpPr>
        <p:sp>
          <p:nvSpPr>
            <p:cNvPr id="11" name="Line 11"/>
            <p:cNvSpPr/>
            <p:nvPr/>
          </p:nvSpPr>
          <p:spPr>
            <a:xfrm>
              <a:off x="933450" y="3619500"/>
              <a:ext cx="9525" cy="533400"/>
            </a:xfrm>
            <a:custGeom>
              <a:avLst/>
              <a:gdLst/>
              <a:ahLst/>
              <a:cxnLst/>
              <a:rect l="l" t="t" r="r" b="b"/>
              <a:pathLst>
                <a:path w="9525"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70432" y="3764280"/>
              <a:ext cx="40916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 = ch - 'A' + 'a';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713345" y="3748088"/>
              <a:ext cx="29266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- A 得到偏移 2。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4652962"/>
            <a:ext cx="8314182" cy="859155"/>
            <a:chOff x="941070" y="4652962"/>
            <a:chExt cx="8314182" cy="859155"/>
          </a:xfrm>
        </p:grpSpPr>
        <p:sp>
          <p:nvSpPr>
            <p:cNvPr id="15" name="TextBox 15"/>
            <p:cNvSpPr txBox="1"/>
            <p:nvPr/>
          </p:nvSpPr>
          <p:spPr>
            <a:xfrm>
              <a:off x="941070" y="4652962"/>
              <a:ext cx="83141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ASCII 中，'a' - 'A' 等于 32，小写字母的编码更大。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1070" y="5072062"/>
              <a:ext cx="81404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所以大写转小写可写 ch + 32，小写转大写可写 ch - 32。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2594" y="5866448"/>
            <a:ext cx="8997620" cy="381381"/>
            <a:chOff x="942594" y="5866448"/>
            <a:chExt cx="8997620" cy="381381"/>
          </a:xfrm>
        </p:grpSpPr>
        <p:sp>
          <p:nvSpPr>
            <p:cNvPr id="18" name="TextBox 18"/>
            <p:cNvSpPr txBox="1"/>
            <p:nvPr/>
          </p:nvSpPr>
          <p:spPr>
            <a:xfrm>
              <a:off x="942594" y="5866448"/>
              <a:ext cx="8997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用字符起点写式子更能看出意思。用 32 时，也要知道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为什么加、为什么减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输入条件变了，原式还能照用吗？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检查适用条件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832" y="2411730"/>
            <a:ext cx="4091635" cy="410718"/>
            <a:chOff x="941832" y="2411730"/>
            <a:chExt cx="4091635" cy="410718"/>
          </a:xfrm>
        </p:grpSpPr>
        <p:sp>
          <p:nvSpPr>
            <p:cNvPr id="8" name="TextBox 8"/>
            <p:cNvSpPr txBox="1"/>
            <p:nvPr/>
          </p:nvSpPr>
          <p:spPr>
            <a:xfrm>
              <a:off x="941832" y="2411730"/>
              <a:ext cx="40916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 = ch - 'a' + 'A';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070" y="3424238"/>
            <a:ext cx="8284178" cy="868679"/>
            <a:chOff x="941070" y="3424238"/>
            <a:chExt cx="8284178" cy="868679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424238"/>
              <a:ext cx="82841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a，偏移是 0，得到 A；输入 z，偏移是 25，得到 Z。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070" y="385286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这些输入都在小写字母的这一段里，位置可以一一对应。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4791075"/>
            <a:ext cx="10298430" cy="1418654"/>
            <a:chOff x="941070" y="4791075"/>
            <a:chExt cx="10298430" cy="1418654"/>
          </a:xfrm>
        </p:grpSpPr>
        <p:sp>
          <p:nvSpPr>
            <p:cNvPr id="13" name="Line 13"/>
            <p:cNvSpPr/>
            <p:nvPr/>
          </p:nvSpPr>
          <p:spPr>
            <a:xfrm>
              <a:off x="952500" y="47910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070" y="4957762"/>
              <a:ext cx="75498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如果输入 7 或 ?，它们本来就没有对应的“大写形式”。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1070" y="5386388"/>
              <a:ext cx="85039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原式依赖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输入一定是小写字母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，不能把它当成任意字符转换器。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2594" y="5828348"/>
              <a:ext cx="89451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以后输入范围更复杂时，需要增加判断。本题已经给出保证，暂时不必添加。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模拟练习：把字母转换讲给同桌听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86012"/>
            <a:ext cx="7095458" cy="897255"/>
            <a:chOff x="941070" y="2386012"/>
            <a:chExt cx="7095458" cy="8972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86012"/>
              <a:ext cx="7095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char ch = 'm'; 现在要得到它对应的大写字母。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6820" y="2843212"/>
              <a:ext cx="63079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写出转换表达式，再说说：m 距离 a 有几步？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590925"/>
            <a:ext cx="10298430" cy="1054418"/>
            <a:chOff x="941070" y="3590925"/>
            <a:chExt cx="10298430" cy="1054418"/>
          </a:xfrm>
        </p:grpSpPr>
        <p:sp>
          <p:nvSpPr>
            <p:cNvPr id="11" name="Line 11"/>
            <p:cNvSpPr/>
            <p:nvPr/>
          </p:nvSpPr>
          <p:spPr>
            <a:xfrm>
              <a:off x="952500" y="3590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757612"/>
              <a:ext cx="67091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这次输入保证是大写字母，ch 保存的是 'Z'。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26820" y="420528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要换成小写字母，应该减去哪个起点，再加上哪个起点？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943475"/>
            <a:ext cx="10298430" cy="1063942"/>
            <a:chOff x="941070" y="4943475"/>
            <a:chExt cx="10298430" cy="1063942"/>
          </a:xfrm>
        </p:grpSpPr>
        <p:sp>
          <p:nvSpPr>
            <p:cNvPr id="15" name="Line 15"/>
            <p:cNvSpPr/>
            <p:nvPr/>
          </p:nvSpPr>
          <p:spPr>
            <a:xfrm>
              <a:off x="952500" y="49434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119688"/>
              <a:ext cx="88976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如果读到的是数字字符 '3'，能直接套用小写转大写的式子吗？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26820" y="5567362"/>
              <a:ext cx="63836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别急着算。先检查：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它满足原来的输入条件吗？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相同位置，换到另一段字母里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19338"/>
            <a:ext cx="7914989" cy="925829"/>
            <a:chOff x="941070" y="2319338"/>
            <a:chExt cx="7914989" cy="925829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19338"/>
              <a:ext cx="79149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 - a 的编码差是 12。从 A 出发走 12 步，就到了 M。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05112"/>
              <a:ext cx="40931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 = ch - 'a' + 'A';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514725"/>
            <a:ext cx="10298430" cy="1082992"/>
            <a:chOff x="941070" y="3514725"/>
            <a:chExt cx="10298430" cy="1082992"/>
          </a:xfrm>
        </p:grpSpPr>
        <p:sp>
          <p:nvSpPr>
            <p:cNvPr id="11" name="Line 11"/>
            <p:cNvSpPr/>
            <p:nvPr/>
          </p:nvSpPr>
          <p:spPr>
            <a:xfrm>
              <a:off x="952500" y="35147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1070" y="3662362"/>
              <a:ext cx="79244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 - A 的编码差是 25。从 a 出发走 25 步，就到了 z。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070" y="4157662"/>
              <a:ext cx="40931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ans = ch - 'A' + 'a';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953000"/>
            <a:ext cx="10298430" cy="1025843"/>
            <a:chOff x="941070" y="4953000"/>
            <a:chExt cx="10298430" cy="1025843"/>
          </a:xfrm>
        </p:grpSpPr>
        <p:sp>
          <p:nvSpPr>
            <p:cNvPr id="15" name="Line 15"/>
            <p:cNvSpPr/>
            <p:nvPr/>
          </p:nvSpPr>
          <p:spPr>
            <a:xfrm>
              <a:off x="952500" y="49530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110162"/>
              <a:ext cx="76861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'3' 不是小写字母，这个式子不能替它找到“大写字母”。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070" y="5538788"/>
              <a:ext cx="86250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记住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同一位置如何对应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，比只背“加 32、减 32”更不容易弄反。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读入一个字母，显示它和它的编号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独立尝试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290762"/>
            <a:ext cx="8622792" cy="1185291"/>
            <a:chOff x="941070" y="2290762"/>
            <a:chExt cx="8622792" cy="118529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290762"/>
              <a:ext cx="86227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 A～Z 的大写字母，输出这个字母和它的 ASCII 码。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0033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两项之间留一个空格，输出完毕后换行。请写出完整程序。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2594" y="3094672"/>
              <a:ext cx="37127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例如：输入 H，应输出 H 72。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3450" y="3819525"/>
            <a:ext cx="4710265" cy="1641348"/>
            <a:chOff x="933450" y="3819525"/>
            <a:chExt cx="4710265" cy="1641348"/>
          </a:xfrm>
        </p:grpSpPr>
        <p:sp>
          <p:nvSpPr>
            <p:cNvPr id="12" name="Line 12"/>
            <p:cNvSpPr/>
            <p:nvPr/>
          </p:nvSpPr>
          <p:spPr>
            <a:xfrm>
              <a:off x="933450" y="381952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13282" y="3850005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ch;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13282" y="4250055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ch;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13282" y="4650105"/>
              <a:ext cx="453043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ch &lt;&lt; ' ' &lt;&lt; 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)ch;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13282" y="50501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'\n';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998970" y="3805238"/>
            <a:ext cx="3581876" cy="1354455"/>
            <a:chOff x="6998970" y="3805238"/>
            <a:chExt cx="3581876" cy="1354455"/>
          </a:xfrm>
        </p:grpSpPr>
        <p:sp>
          <p:nvSpPr>
            <p:cNvPr id="18" name="TextBox 18"/>
            <p:cNvSpPr txBox="1"/>
            <p:nvPr/>
          </p:nvSpPr>
          <p:spPr>
            <a:xfrm>
              <a:off x="6998970" y="3805238"/>
              <a:ext cx="23400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按字符显示。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998970" y="4262438"/>
              <a:ext cx="31729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(int)ch 按整数显示。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998970" y="4719638"/>
              <a:ext cx="35818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'\n' 让光标换到下一行。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070" y="5543550"/>
            <a:ext cx="10298430" cy="606743"/>
            <a:chOff x="941070" y="5543550"/>
            <a:chExt cx="10298430" cy="606743"/>
          </a:xfrm>
        </p:grpSpPr>
        <p:sp>
          <p:nvSpPr>
            <p:cNvPr id="22" name="Line 22"/>
            <p:cNvSpPr/>
            <p:nvPr/>
          </p:nvSpPr>
          <p:spPr>
            <a:xfrm>
              <a:off x="952500" y="5543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41070" y="5710238"/>
              <a:ext cx="1016584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再输入 A 和 Z 检查结果。你能解释每个输出符号的作用，就真的会用了。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2026-10-04T17:06:55Z</dcterms:created>
  <dcterms:modified xsi:type="dcterms:W3CDTF">2026-10-04T17:06:55Z</dcterms:modified>
  <cp:category/>
  <cp:contentStatus/>
</cp:coreProperties>
</file>