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7" r:id="rId1"/>
  </p:sldMasterIdLst>
  <p:notesMasterIdLst>
    <p:notesMasterId r:id="rId46"/>
  </p:notesMasterIdLst>
  <p:handoutMasterIdLst>
    <p:handoutMasterId r:id="rId47"/>
  </p:handoutMasterIdLst>
  <p:sldIdLst>
    <p:sldId id="365" r:id="rId2"/>
    <p:sldId id="521" r:id="rId3"/>
    <p:sldId id="570" r:id="rId4"/>
    <p:sldId id="571" r:id="rId5"/>
    <p:sldId id="572" r:id="rId6"/>
    <p:sldId id="573" r:id="rId7"/>
    <p:sldId id="574" r:id="rId8"/>
    <p:sldId id="575" r:id="rId9"/>
    <p:sldId id="576" r:id="rId10"/>
    <p:sldId id="577" r:id="rId11"/>
    <p:sldId id="578" r:id="rId12"/>
    <p:sldId id="579" r:id="rId13"/>
    <p:sldId id="580" r:id="rId14"/>
    <p:sldId id="581" r:id="rId15"/>
    <p:sldId id="583" r:id="rId16"/>
    <p:sldId id="584" r:id="rId17"/>
    <p:sldId id="565" r:id="rId18"/>
    <p:sldId id="566" r:id="rId19"/>
    <p:sldId id="567" r:id="rId20"/>
    <p:sldId id="383" r:id="rId21"/>
    <p:sldId id="564" r:id="rId22"/>
    <p:sldId id="382" r:id="rId23"/>
    <p:sldId id="585" r:id="rId24"/>
    <p:sldId id="592" r:id="rId25"/>
    <p:sldId id="586" r:id="rId26"/>
    <p:sldId id="385" r:id="rId27"/>
    <p:sldId id="591" r:id="rId28"/>
    <p:sldId id="597" r:id="rId29"/>
    <p:sldId id="598" r:id="rId30"/>
    <p:sldId id="599" r:id="rId31"/>
    <p:sldId id="384" r:id="rId32"/>
    <p:sldId id="587" r:id="rId33"/>
    <p:sldId id="588" r:id="rId34"/>
    <p:sldId id="569" r:id="rId35"/>
    <p:sldId id="380" r:id="rId36"/>
    <p:sldId id="589" r:id="rId37"/>
    <p:sldId id="590" r:id="rId38"/>
    <p:sldId id="593" r:id="rId39"/>
    <p:sldId id="387" r:id="rId40"/>
    <p:sldId id="388" r:id="rId41"/>
    <p:sldId id="594" r:id="rId42"/>
    <p:sldId id="595" r:id="rId43"/>
    <p:sldId id="596" r:id="rId44"/>
    <p:sldId id="389" r:id="rId45"/>
  </p:sldIdLst>
  <p:sldSz cx="12192000" cy="6858000"/>
  <p:notesSz cx="12192000" cy="6858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C7E7"/>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702" y="48"/>
      </p:cViewPr>
      <p:guideLst>
        <p:guide orient="horz" pos="2880"/>
        <p:guide pos="2160"/>
      </p:guideLst>
    </p:cSldViewPr>
  </p:slideViewPr>
  <p:notesTextViewPr>
    <p:cViewPr>
      <p:scale>
        <a:sx n="100" d="100"/>
        <a:sy n="100" d="100"/>
      </p:scale>
      <p:origin x="0" y="0"/>
    </p:cViewPr>
  </p:notesTextViewPr>
  <p:notesViewPr>
    <p:cSldViewPr>
      <p:cViewPr varScale="1">
        <p:scale>
          <a:sx n="86" d="100"/>
          <a:sy n="86" d="100"/>
        </p:scale>
        <p:origin x="1260" y="2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862387BE-5D8D-945C-F867-67793D13046D}"/>
              </a:ext>
            </a:extLst>
          </p:cNvPr>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A675E30D-43F0-FC39-6ACE-6F2F83AA61E7}"/>
              </a:ext>
            </a:extLst>
          </p:cNvPr>
          <p:cNvSpPr>
            <a:spLocks noGrp="1"/>
          </p:cNvSpPr>
          <p:nvPr>
            <p:ph type="dt" sz="quarter" idx="1"/>
          </p:nvPr>
        </p:nvSpPr>
        <p:spPr>
          <a:xfrm>
            <a:off x="6905625" y="0"/>
            <a:ext cx="5283200" cy="344488"/>
          </a:xfrm>
          <a:prstGeom prst="rect">
            <a:avLst/>
          </a:prstGeom>
        </p:spPr>
        <p:txBody>
          <a:bodyPr vert="horz" lIns="91440" tIns="45720" rIns="91440" bIns="45720" rtlCol="0"/>
          <a:lstStyle>
            <a:lvl1pPr algn="r">
              <a:defRPr sz="1200"/>
            </a:lvl1pPr>
          </a:lstStyle>
          <a:p>
            <a:fld id="{07F86789-4C39-4A48-8C12-B702515D477F}" type="datetimeFigureOut">
              <a:rPr lang="zh-CN" altLang="en-US" smtClean="0"/>
              <a:t>2026/6/15</a:t>
            </a:fld>
            <a:endParaRPr lang="zh-CN" altLang="en-US"/>
          </a:p>
        </p:txBody>
      </p:sp>
      <p:sp>
        <p:nvSpPr>
          <p:cNvPr id="4" name="页脚占位符 3">
            <a:extLst>
              <a:ext uri="{FF2B5EF4-FFF2-40B4-BE49-F238E27FC236}">
                <a16:creationId xmlns:a16="http://schemas.microsoft.com/office/drawing/2014/main" id="{284B0695-449D-AA35-D59D-15CA4560FB26}"/>
              </a:ext>
            </a:extLst>
          </p:cNvPr>
          <p:cNvSpPr>
            <a:spLocks noGrp="1"/>
          </p:cNvSpPr>
          <p:nvPr>
            <p:ph type="ftr" sz="quarter" idx="2"/>
          </p:nvPr>
        </p:nvSpPr>
        <p:spPr>
          <a:xfrm>
            <a:off x="0" y="6513513"/>
            <a:ext cx="5283200" cy="3444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4AFC95CC-76CE-680A-53E5-1B4E6B9964FD}"/>
              </a:ext>
            </a:extLst>
          </p:cNvPr>
          <p:cNvSpPr>
            <a:spLocks noGrp="1"/>
          </p:cNvSpPr>
          <p:nvPr>
            <p:ph type="sldNum" sz="quarter" idx="3"/>
          </p:nvPr>
        </p:nvSpPr>
        <p:spPr>
          <a:xfrm>
            <a:off x="6905625" y="6513513"/>
            <a:ext cx="5283200" cy="344487"/>
          </a:xfrm>
          <a:prstGeom prst="rect">
            <a:avLst/>
          </a:prstGeom>
        </p:spPr>
        <p:txBody>
          <a:bodyPr vert="horz" lIns="91440" tIns="45720" rIns="91440" bIns="45720" rtlCol="0" anchor="b"/>
          <a:lstStyle>
            <a:lvl1pPr algn="r">
              <a:defRPr sz="1200"/>
            </a:lvl1pPr>
          </a:lstStyle>
          <a:p>
            <a:fld id="{84452938-4D6D-451E-A8FF-488E0B3EF613}" type="slidenum">
              <a:rPr lang="zh-CN" altLang="en-US" smtClean="0"/>
              <a:t>‹#›</a:t>
            </a:fld>
            <a:endParaRPr lang="zh-CN" altLang="en-US"/>
          </a:p>
        </p:txBody>
      </p:sp>
    </p:spTree>
    <p:extLst>
      <p:ext uri="{BB962C8B-B14F-4D97-AF65-F5344CB8AC3E}">
        <p14:creationId xmlns:p14="http://schemas.microsoft.com/office/powerpoint/2010/main" val="26732800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B671E5AF-4045-4FAD-917A-507CA13AE336}" type="datetimeFigureOut">
              <a:rPr lang="zh-CN" altLang="en-US" smtClean="0"/>
              <a:t>2026/6/15</a:t>
            </a:fld>
            <a:endParaRPr lang="zh-CN" altLang="en-US"/>
          </a:p>
        </p:txBody>
      </p:sp>
      <p:sp>
        <p:nvSpPr>
          <p:cNvPr id="4" name="幻灯片图像占位符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A01D3027-4DB6-404F-8FD9-32049D6A3129}" type="slidenum">
              <a:rPr lang="zh-CN" altLang="en-US" smtClean="0"/>
              <a:t>‹#›</a:t>
            </a:fld>
            <a:endParaRPr lang="zh-CN" altLang="en-US"/>
          </a:p>
        </p:txBody>
      </p:sp>
    </p:spTree>
    <p:extLst>
      <p:ext uri="{BB962C8B-B14F-4D97-AF65-F5344CB8AC3E}">
        <p14:creationId xmlns:p14="http://schemas.microsoft.com/office/powerpoint/2010/main" val="2361163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dirty="0">
                <a:solidFill>
                  <a:srgbClr val="333333"/>
                </a:solidFill>
                <a:effectLst/>
                <a:latin typeface="Open Sans" panose="020B0606030504020204" pitchFamily="34" charset="0"/>
              </a:rPr>
              <a:t>用户在键盘上输入两个数字时，中间可以用</a:t>
            </a:r>
            <a:r>
              <a:rPr lang="zh-CN" altLang="en-US" b="1" i="0" dirty="0">
                <a:solidFill>
                  <a:srgbClr val="333333"/>
                </a:solidFill>
                <a:effectLst/>
                <a:latin typeface="Open Sans" panose="020B0606030504020204" pitchFamily="34" charset="0"/>
              </a:rPr>
              <a:t>空格、</a:t>
            </a:r>
            <a:r>
              <a:rPr lang="en-US" altLang="zh-CN" b="1" i="0" dirty="0">
                <a:solidFill>
                  <a:srgbClr val="333333"/>
                </a:solidFill>
                <a:effectLst/>
                <a:latin typeface="Open Sans" panose="020B0606030504020204" pitchFamily="34" charset="0"/>
              </a:rPr>
              <a:t>Tab </a:t>
            </a:r>
            <a:r>
              <a:rPr lang="zh-CN" altLang="en-US" b="1" i="0" dirty="0">
                <a:solidFill>
                  <a:srgbClr val="333333"/>
                </a:solidFill>
                <a:effectLst/>
                <a:latin typeface="Open Sans" panose="020B0606030504020204" pitchFamily="34" charset="0"/>
              </a:rPr>
              <a:t>键或者回车键</a:t>
            </a:r>
            <a:r>
              <a:rPr lang="zh-CN" altLang="en-US" b="0" i="0" dirty="0">
                <a:solidFill>
                  <a:srgbClr val="333333"/>
                </a:solidFill>
                <a:effectLst/>
                <a:latin typeface="Open Sans" panose="020B0606030504020204" pitchFamily="34" charset="0"/>
              </a:rPr>
              <a:t>隔开，</a:t>
            </a:r>
            <a:r>
              <a:rPr lang="en-US" altLang="zh-CN" b="0" i="0" dirty="0" err="1">
                <a:solidFill>
                  <a:srgbClr val="333333"/>
                </a:solidFill>
                <a:effectLst/>
                <a:latin typeface="Open Sans" panose="020B0606030504020204" pitchFamily="34" charset="0"/>
              </a:rPr>
              <a:t>scanf</a:t>
            </a:r>
            <a:r>
              <a:rPr lang="en-US" altLang="zh-CN" b="0" i="0" dirty="0">
                <a:solidFill>
                  <a:srgbClr val="333333"/>
                </a:solidFill>
                <a:effectLst/>
                <a:latin typeface="Open Sans" panose="020B0606030504020204" pitchFamily="34" charset="0"/>
              </a:rPr>
              <a:t> </a:t>
            </a:r>
            <a:r>
              <a:rPr lang="zh-CN" altLang="en-US" b="0" i="0" dirty="0">
                <a:solidFill>
                  <a:srgbClr val="333333"/>
                </a:solidFill>
                <a:effectLst/>
                <a:latin typeface="Open Sans" panose="020B0606030504020204" pitchFamily="34" charset="0"/>
              </a:rPr>
              <a:t>会自动跳过这些空白符号</a:t>
            </a:r>
            <a:endParaRPr lang="zh-CN" altLang="en-US" dirty="0"/>
          </a:p>
        </p:txBody>
      </p:sp>
      <p:sp>
        <p:nvSpPr>
          <p:cNvPr id="4" name="灯片编号占位符 3"/>
          <p:cNvSpPr>
            <a:spLocks noGrp="1"/>
          </p:cNvSpPr>
          <p:nvPr>
            <p:ph type="sldNum" sz="quarter" idx="5"/>
          </p:nvPr>
        </p:nvSpPr>
        <p:spPr/>
        <p:txBody>
          <a:bodyPr/>
          <a:lstStyle/>
          <a:p>
            <a:fld id="{A01D3027-4DB6-404F-8FD9-32049D6A3129}" type="slidenum">
              <a:rPr lang="zh-CN" altLang="en-US" smtClean="0"/>
              <a:t>27</a:t>
            </a:fld>
            <a:endParaRPr lang="zh-CN" altLang="en-US"/>
          </a:p>
        </p:txBody>
      </p:sp>
    </p:spTree>
    <p:extLst>
      <p:ext uri="{BB962C8B-B14F-4D97-AF65-F5344CB8AC3E}">
        <p14:creationId xmlns:p14="http://schemas.microsoft.com/office/powerpoint/2010/main" val="19105721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2000" cy="6857998"/>
          </a:xfrm>
          <a:prstGeom prst="rect">
            <a:avLst/>
          </a:prstGeom>
        </p:spPr>
      </p:pic>
      <p:sp>
        <p:nvSpPr>
          <p:cNvPr id="17" name="bg object 17"/>
          <p:cNvSpPr/>
          <p:nvPr/>
        </p:nvSpPr>
        <p:spPr>
          <a:xfrm>
            <a:off x="3201924" y="2124074"/>
            <a:ext cx="5788660" cy="2734945"/>
          </a:xfrm>
          <a:custGeom>
            <a:avLst/>
            <a:gdLst/>
            <a:ahLst/>
            <a:cxnLst/>
            <a:rect l="l" t="t" r="r" b="b"/>
            <a:pathLst>
              <a:path w="5788659" h="2734945">
                <a:moveTo>
                  <a:pt x="5788152" y="487680"/>
                </a:moveTo>
                <a:lnTo>
                  <a:pt x="5783605" y="442595"/>
                </a:lnTo>
                <a:lnTo>
                  <a:pt x="5770575" y="400608"/>
                </a:lnTo>
                <a:lnTo>
                  <a:pt x="5749963" y="362623"/>
                </a:lnTo>
                <a:lnTo>
                  <a:pt x="5722658" y="329526"/>
                </a:lnTo>
                <a:lnTo>
                  <a:pt x="5689562" y="302221"/>
                </a:lnTo>
                <a:lnTo>
                  <a:pt x="5651576" y="281609"/>
                </a:lnTo>
                <a:lnTo>
                  <a:pt x="5609590" y="268579"/>
                </a:lnTo>
                <a:lnTo>
                  <a:pt x="5564505" y="264033"/>
                </a:lnTo>
                <a:lnTo>
                  <a:pt x="1257414" y="264033"/>
                </a:lnTo>
                <a:lnTo>
                  <a:pt x="1257414" y="261035"/>
                </a:lnTo>
                <a:lnTo>
                  <a:pt x="863561" y="0"/>
                </a:lnTo>
                <a:lnTo>
                  <a:pt x="223875" y="0"/>
                </a:lnTo>
                <a:lnTo>
                  <a:pt x="173736" y="5575"/>
                </a:lnTo>
                <a:lnTo>
                  <a:pt x="127596" y="21501"/>
                </a:lnTo>
                <a:lnTo>
                  <a:pt x="86791" y="46545"/>
                </a:lnTo>
                <a:lnTo>
                  <a:pt x="52705" y="79502"/>
                </a:lnTo>
                <a:lnTo>
                  <a:pt x="26670" y="119138"/>
                </a:lnTo>
                <a:lnTo>
                  <a:pt x="10058" y="164261"/>
                </a:lnTo>
                <a:lnTo>
                  <a:pt x="4216" y="213639"/>
                </a:lnTo>
                <a:lnTo>
                  <a:pt x="4216" y="445757"/>
                </a:lnTo>
                <a:lnTo>
                  <a:pt x="0" y="487680"/>
                </a:lnTo>
                <a:lnTo>
                  <a:pt x="0" y="2510790"/>
                </a:lnTo>
                <a:lnTo>
                  <a:pt x="4533" y="2555887"/>
                </a:lnTo>
                <a:lnTo>
                  <a:pt x="17564" y="2597874"/>
                </a:lnTo>
                <a:lnTo>
                  <a:pt x="38176" y="2635859"/>
                </a:lnTo>
                <a:lnTo>
                  <a:pt x="65481" y="2668955"/>
                </a:lnTo>
                <a:lnTo>
                  <a:pt x="98577" y="2696260"/>
                </a:lnTo>
                <a:lnTo>
                  <a:pt x="136563" y="2716873"/>
                </a:lnTo>
                <a:lnTo>
                  <a:pt x="178549" y="2729903"/>
                </a:lnTo>
                <a:lnTo>
                  <a:pt x="223647" y="2734437"/>
                </a:lnTo>
                <a:lnTo>
                  <a:pt x="5564505" y="2734437"/>
                </a:lnTo>
                <a:lnTo>
                  <a:pt x="5609590" y="2729903"/>
                </a:lnTo>
                <a:lnTo>
                  <a:pt x="5651576" y="2716873"/>
                </a:lnTo>
                <a:lnTo>
                  <a:pt x="5689562" y="2696260"/>
                </a:lnTo>
                <a:lnTo>
                  <a:pt x="5722658" y="2668955"/>
                </a:lnTo>
                <a:lnTo>
                  <a:pt x="5749963" y="2635859"/>
                </a:lnTo>
                <a:lnTo>
                  <a:pt x="5770575" y="2597874"/>
                </a:lnTo>
                <a:lnTo>
                  <a:pt x="5783605" y="2555887"/>
                </a:lnTo>
                <a:lnTo>
                  <a:pt x="5788152" y="2510790"/>
                </a:lnTo>
                <a:lnTo>
                  <a:pt x="5788152" y="487680"/>
                </a:lnTo>
                <a:close/>
              </a:path>
            </a:pathLst>
          </a:custGeom>
          <a:solidFill>
            <a:srgbClr val="FFFFFF"/>
          </a:solidFill>
        </p:spPr>
        <p:txBody>
          <a:bodyPr wrap="square" lIns="0" tIns="0" rIns="0" bIns="0" rtlCol="0"/>
          <a:lstStyle/>
          <a:p>
            <a:endParaRPr/>
          </a:p>
        </p:txBody>
      </p:sp>
      <p:sp>
        <p:nvSpPr>
          <p:cNvPr id="18" name="bg object 18"/>
          <p:cNvSpPr/>
          <p:nvPr/>
        </p:nvSpPr>
        <p:spPr>
          <a:xfrm>
            <a:off x="3500627" y="2453640"/>
            <a:ext cx="0" cy="814705"/>
          </a:xfrm>
          <a:custGeom>
            <a:avLst/>
            <a:gdLst/>
            <a:ahLst/>
            <a:cxnLst/>
            <a:rect l="l" t="t" r="r" b="b"/>
            <a:pathLst>
              <a:path h="814704">
                <a:moveTo>
                  <a:pt x="0" y="0"/>
                </a:moveTo>
                <a:lnTo>
                  <a:pt x="0" y="814705"/>
                </a:lnTo>
              </a:path>
            </a:pathLst>
          </a:custGeom>
          <a:ln w="15875">
            <a:solidFill>
              <a:srgbClr val="BCD6ED"/>
            </a:solidFill>
          </a:ln>
        </p:spPr>
        <p:txBody>
          <a:bodyPr wrap="square" lIns="0" tIns="0" rIns="0" bIns="0" rtlCol="0"/>
          <a:lstStyle/>
          <a:p>
            <a:endParaRPr/>
          </a:p>
        </p:txBody>
      </p:sp>
      <p:pic>
        <p:nvPicPr>
          <p:cNvPr id="19" name="bg object 19"/>
          <p:cNvPicPr/>
          <p:nvPr/>
        </p:nvPicPr>
        <p:blipFill>
          <a:blip r:embed="rId3" cstate="print"/>
          <a:stretch>
            <a:fillRect/>
          </a:stretch>
        </p:blipFill>
        <p:spPr>
          <a:xfrm>
            <a:off x="3456114" y="2374074"/>
            <a:ext cx="87502" cy="87502"/>
          </a:xfrm>
          <a:prstGeom prst="rect">
            <a:avLst/>
          </a:prstGeom>
        </p:spPr>
      </p:pic>
      <p:pic>
        <p:nvPicPr>
          <p:cNvPr id="20" name="bg object 20"/>
          <p:cNvPicPr/>
          <p:nvPr/>
        </p:nvPicPr>
        <p:blipFill>
          <a:blip r:embed="rId3" cstate="print"/>
          <a:stretch>
            <a:fillRect/>
          </a:stretch>
        </p:blipFill>
        <p:spPr>
          <a:xfrm>
            <a:off x="3456114" y="3259518"/>
            <a:ext cx="87502" cy="87502"/>
          </a:xfrm>
          <a:prstGeom prst="rect">
            <a:avLst/>
          </a:prstGeom>
        </p:spPr>
      </p:pic>
      <p:sp>
        <p:nvSpPr>
          <p:cNvPr id="21" name="bg object 21"/>
          <p:cNvSpPr/>
          <p:nvPr/>
        </p:nvSpPr>
        <p:spPr>
          <a:xfrm>
            <a:off x="3323843" y="4146804"/>
            <a:ext cx="2098675" cy="589915"/>
          </a:xfrm>
          <a:custGeom>
            <a:avLst/>
            <a:gdLst/>
            <a:ahLst/>
            <a:cxnLst/>
            <a:rect l="l" t="t" r="r" b="b"/>
            <a:pathLst>
              <a:path w="2098675" h="589914">
                <a:moveTo>
                  <a:pt x="2098548" y="589788"/>
                </a:moveTo>
                <a:lnTo>
                  <a:pt x="152273" y="589788"/>
                </a:lnTo>
                <a:lnTo>
                  <a:pt x="104939" y="582138"/>
                </a:lnTo>
                <a:lnTo>
                  <a:pt x="63805" y="560840"/>
                </a:lnTo>
                <a:lnTo>
                  <a:pt x="31352" y="528367"/>
                </a:lnTo>
                <a:lnTo>
                  <a:pt x="10061" y="487196"/>
                </a:lnTo>
                <a:lnTo>
                  <a:pt x="2412" y="439801"/>
                </a:lnTo>
                <a:lnTo>
                  <a:pt x="2154" y="390910"/>
                </a:lnTo>
                <a:lnTo>
                  <a:pt x="1888" y="342028"/>
                </a:lnTo>
                <a:lnTo>
                  <a:pt x="1618" y="293153"/>
                </a:lnTo>
                <a:lnTo>
                  <a:pt x="1344" y="244285"/>
                </a:lnTo>
                <a:lnTo>
                  <a:pt x="1068" y="195421"/>
                </a:lnTo>
                <a:lnTo>
                  <a:pt x="794" y="146562"/>
                </a:lnTo>
                <a:lnTo>
                  <a:pt x="524" y="97706"/>
                </a:lnTo>
                <a:lnTo>
                  <a:pt x="258" y="48852"/>
                </a:lnTo>
                <a:lnTo>
                  <a:pt x="0" y="0"/>
                </a:lnTo>
              </a:path>
            </a:pathLst>
          </a:custGeom>
          <a:ln w="15875">
            <a:solidFill>
              <a:srgbClr val="BCD6ED"/>
            </a:solidFill>
          </a:ln>
        </p:spPr>
        <p:txBody>
          <a:bodyPr wrap="square" lIns="0" tIns="0" rIns="0" bIns="0" rtlCol="0"/>
          <a:lstStyle/>
          <a:p>
            <a:endParaRPr/>
          </a:p>
        </p:txBody>
      </p:sp>
      <p:sp>
        <p:nvSpPr>
          <p:cNvPr id="22" name="bg object 22"/>
          <p:cNvSpPr/>
          <p:nvPr/>
        </p:nvSpPr>
        <p:spPr>
          <a:xfrm>
            <a:off x="8769095" y="2721863"/>
            <a:ext cx="0" cy="611505"/>
          </a:xfrm>
          <a:custGeom>
            <a:avLst/>
            <a:gdLst/>
            <a:ahLst/>
            <a:cxnLst/>
            <a:rect l="l" t="t" r="r" b="b"/>
            <a:pathLst>
              <a:path h="611504">
                <a:moveTo>
                  <a:pt x="0" y="0"/>
                </a:moveTo>
                <a:lnTo>
                  <a:pt x="0" y="610997"/>
                </a:lnTo>
              </a:path>
            </a:pathLst>
          </a:custGeom>
          <a:ln w="15875">
            <a:solidFill>
              <a:srgbClr val="BCD6ED"/>
            </a:solidFill>
          </a:ln>
        </p:spPr>
        <p:txBody>
          <a:bodyPr wrap="square" lIns="0" tIns="0" rIns="0" bIns="0" rtlCol="0"/>
          <a:lstStyle/>
          <a:p>
            <a:endParaRPr/>
          </a:p>
        </p:txBody>
      </p:sp>
      <p:pic>
        <p:nvPicPr>
          <p:cNvPr id="23" name="bg object 23"/>
          <p:cNvPicPr/>
          <p:nvPr/>
        </p:nvPicPr>
        <p:blipFill>
          <a:blip r:embed="rId4" cstate="print"/>
          <a:stretch>
            <a:fillRect/>
          </a:stretch>
        </p:blipFill>
        <p:spPr>
          <a:xfrm>
            <a:off x="8726106" y="2640774"/>
            <a:ext cx="87502" cy="89026"/>
          </a:xfrm>
          <a:prstGeom prst="rect">
            <a:avLst/>
          </a:prstGeom>
        </p:spPr>
      </p:pic>
      <p:pic>
        <p:nvPicPr>
          <p:cNvPr id="24" name="bg object 24"/>
          <p:cNvPicPr/>
          <p:nvPr/>
        </p:nvPicPr>
        <p:blipFill>
          <a:blip r:embed="rId5" cstate="print"/>
          <a:stretch>
            <a:fillRect/>
          </a:stretch>
        </p:blipFill>
        <p:spPr>
          <a:xfrm>
            <a:off x="8688323" y="3599688"/>
            <a:ext cx="100583" cy="100583"/>
          </a:xfrm>
          <a:prstGeom prst="rect">
            <a:avLst/>
          </a:prstGeom>
        </p:spPr>
      </p:pic>
      <p:pic>
        <p:nvPicPr>
          <p:cNvPr id="25" name="bg object 25"/>
          <p:cNvPicPr/>
          <p:nvPr/>
        </p:nvPicPr>
        <p:blipFill>
          <a:blip r:embed="rId5" cstate="print"/>
          <a:stretch>
            <a:fillRect/>
          </a:stretch>
        </p:blipFill>
        <p:spPr>
          <a:xfrm>
            <a:off x="8688323" y="3415283"/>
            <a:ext cx="100583" cy="100584"/>
          </a:xfrm>
          <a:prstGeom prst="rect">
            <a:avLst/>
          </a:prstGeom>
        </p:spPr>
      </p:pic>
      <p:pic>
        <p:nvPicPr>
          <p:cNvPr id="26" name="bg object 26"/>
          <p:cNvPicPr/>
          <p:nvPr/>
        </p:nvPicPr>
        <p:blipFill>
          <a:blip r:embed="rId5" cstate="print"/>
          <a:stretch>
            <a:fillRect/>
          </a:stretch>
        </p:blipFill>
        <p:spPr>
          <a:xfrm>
            <a:off x="8688323" y="3784092"/>
            <a:ext cx="100583" cy="100583"/>
          </a:xfrm>
          <a:prstGeom prst="rect">
            <a:avLst/>
          </a:prstGeom>
        </p:spPr>
      </p:pic>
    </p:spTree>
    <p:extLst>
      <p:ext uri="{BB962C8B-B14F-4D97-AF65-F5344CB8AC3E}">
        <p14:creationId xmlns:p14="http://schemas.microsoft.com/office/powerpoint/2010/main" val="897134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8914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11642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bg object 16">
            <a:extLst>
              <a:ext uri="{FF2B5EF4-FFF2-40B4-BE49-F238E27FC236}">
                <a16:creationId xmlns:a16="http://schemas.microsoft.com/office/drawing/2014/main" id="{89CA70DD-EB62-FC16-6BB6-2004FF10FAAE}"/>
              </a:ext>
            </a:extLst>
          </p:cNvPr>
          <p:cNvPicPr/>
          <p:nvPr userDrawn="1"/>
        </p:nvPicPr>
        <p:blipFill>
          <a:blip r:embed="rId5" cstate="print"/>
          <a:stretch>
            <a:fillRect/>
          </a:stretch>
        </p:blipFill>
        <p:spPr>
          <a:xfrm>
            <a:off x="0" y="2"/>
            <a:ext cx="12192000" cy="6857998"/>
          </a:xfrm>
          <a:prstGeom prst="rect">
            <a:avLst/>
          </a:prstGeom>
        </p:spPr>
      </p:pic>
      <p:sp>
        <p:nvSpPr>
          <p:cNvPr id="8" name="Holder 2">
            <a:extLst>
              <a:ext uri="{FF2B5EF4-FFF2-40B4-BE49-F238E27FC236}">
                <a16:creationId xmlns:a16="http://schemas.microsoft.com/office/drawing/2014/main" id="{3C2A6BCD-217B-5044-CF9E-929555F6299B}"/>
              </a:ext>
            </a:extLst>
          </p:cNvPr>
          <p:cNvSpPr>
            <a:spLocks noGrp="1"/>
          </p:cNvSpPr>
          <p:nvPr>
            <p:ph type="title"/>
          </p:nvPr>
        </p:nvSpPr>
        <p:spPr>
          <a:xfrm>
            <a:off x="1804416" y="792443"/>
            <a:ext cx="2226472" cy="403860"/>
          </a:xfrm>
          <a:prstGeom prst="rect">
            <a:avLst/>
          </a:prstGeom>
        </p:spPr>
        <p:txBody>
          <a:bodyPr wrap="square" lIns="0" tIns="0" rIns="0" bIns="0">
            <a:spAutoFit/>
          </a:bodyPr>
          <a:lstStyle>
            <a:lvl1pPr>
              <a:defRPr sz="1600" b="0" i="0">
                <a:solidFill>
                  <a:srgbClr val="BFBFBF"/>
                </a:solidFill>
                <a:latin typeface="宋体"/>
                <a:cs typeface="宋体"/>
              </a:defRPr>
            </a:lvl1pPr>
          </a:lstStyle>
          <a:p>
            <a:endParaRPr dirty="0"/>
          </a:p>
        </p:txBody>
      </p:sp>
      <p:sp>
        <p:nvSpPr>
          <p:cNvPr id="13" name="object 2">
            <a:extLst>
              <a:ext uri="{FF2B5EF4-FFF2-40B4-BE49-F238E27FC236}">
                <a16:creationId xmlns:a16="http://schemas.microsoft.com/office/drawing/2014/main" id="{DCAD4241-51D0-FB80-E3E8-4468A92481B4}"/>
              </a:ext>
            </a:extLst>
          </p:cNvPr>
          <p:cNvSpPr/>
          <p:nvPr userDrawn="1"/>
        </p:nvSpPr>
        <p:spPr>
          <a:xfrm>
            <a:off x="1805940" y="604991"/>
            <a:ext cx="2752725" cy="573405"/>
          </a:xfrm>
          <a:custGeom>
            <a:avLst/>
            <a:gdLst/>
            <a:ahLst/>
            <a:cxnLst/>
            <a:rect l="l" t="t" r="r" b="b"/>
            <a:pathLst>
              <a:path w="2752725" h="573405">
                <a:moveTo>
                  <a:pt x="2752344" y="211963"/>
                </a:moveTo>
                <a:lnTo>
                  <a:pt x="2744419" y="172770"/>
                </a:lnTo>
                <a:lnTo>
                  <a:pt x="2722842" y="140754"/>
                </a:lnTo>
                <a:lnTo>
                  <a:pt x="2690825" y="119176"/>
                </a:lnTo>
                <a:lnTo>
                  <a:pt x="2651633" y="111252"/>
                </a:lnTo>
                <a:lnTo>
                  <a:pt x="547598" y="111252"/>
                </a:lnTo>
                <a:lnTo>
                  <a:pt x="378206" y="0"/>
                </a:lnTo>
                <a:lnTo>
                  <a:pt x="98044" y="0"/>
                </a:lnTo>
                <a:lnTo>
                  <a:pt x="60248" y="7594"/>
                </a:lnTo>
                <a:lnTo>
                  <a:pt x="29298" y="27660"/>
                </a:lnTo>
                <a:lnTo>
                  <a:pt x="8204" y="57302"/>
                </a:lnTo>
                <a:lnTo>
                  <a:pt x="0" y="93599"/>
                </a:lnTo>
                <a:lnTo>
                  <a:pt x="0" y="211963"/>
                </a:lnTo>
                <a:lnTo>
                  <a:pt x="0" y="249936"/>
                </a:lnTo>
                <a:lnTo>
                  <a:pt x="0" y="472313"/>
                </a:lnTo>
                <a:lnTo>
                  <a:pt x="7912" y="511517"/>
                </a:lnTo>
                <a:lnTo>
                  <a:pt x="29489" y="543534"/>
                </a:lnTo>
                <a:lnTo>
                  <a:pt x="61506" y="565111"/>
                </a:lnTo>
                <a:lnTo>
                  <a:pt x="100711" y="573024"/>
                </a:lnTo>
                <a:lnTo>
                  <a:pt x="2651633" y="573024"/>
                </a:lnTo>
                <a:lnTo>
                  <a:pt x="2690825" y="565111"/>
                </a:lnTo>
                <a:lnTo>
                  <a:pt x="2722842" y="543534"/>
                </a:lnTo>
                <a:lnTo>
                  <a:pt x="2744419" y="511517"/>
                </a:lnTo>
                <a:lnTo>
                  <a:pt x="2752344" y="472313"/>
                </a:lnTo>
                <a:lnTo>
                  <a:pt x="2752344" y="211963"/>
                </a:lnTo>
                <a:close/>
              </a:path>
            </a:pathLst>
          </a:custGeom>
          <a:solidFill>
            <a:srgbClr val="6FAC46"/>
          </a:solidFill>
        </p:spPr>
        <p:txBody>
          <a:bodyPr wrap="square" lIns="0" tIns="0" rIns="0" bIns="0" rtlCol="0"/>
          <a:lstStyle/>
          <a:p>
            <a:endParaRPr dirty="0"/>
          </a:p>
        </p:txBody>
      </p:sp>
      <p:pic>
        <p:nvPicPr>
          <p:cNvPr id="14" name="object 4">
            <a:extLst>
              <a:ext uri="{FF2B5EF4-FFF2-40B4-BE49-F238E27FC236}">
                <a16:creationId xmlns:a16="http://schemas.microsoft.com/office/drawing/2014/main" id="{E5C4A157-6355-F6E7-45FB-4F54E0B5247B}"/>
              </a:ext>
            </a:extLst>
          </p:cNvPr>
          <p:cNvPicPr/>
          <p:nvPr userDrawn="1"/>
        </p:nvPicPr>
        <p:blipFill>
          <a:blip r:embed="rId6" cstate="print"/>
          <a:stretch>
            <a:fillRect/>
          </a:stretch>
        </p:blipFill>
        <p:spPr>
          <a:xfrm>
            <a:off x="10820400" y="595848"/>
            <a:ext cx="527303" cy="600455"/>
          </a:xfrm>
          <a:prstGeom prst="rect">
            <a:avLst/>
          </a:prstGeom>
        </p:spPr>
      </p:pic>
      <p:pic>
        <p:nvPicPr>
          <p:cNvPr id="15" name="object 5">
            <a:extLst>
              <a:ext uri="{FF2B5EF4-FFF2-40B4-BE49-F238E27FC236}">
                <a16:creationId xmlns:a16="http://schemas.microsoft.com/office/drawing/2014/main" id="{F1A70FC4-2D9C-B1F0-89DF-67E3FE5D5F93}"/>
              </a:ext>
            </a:extLst>
          </p:cNvPr>
          <p:cNvPicPr/>
          <p:nvPr userDrawn="1"/>
        </p:nvPicPr>
        <p:blipFill>
          <a:blip r:embed="rId7" cstate="print"/>
          <a:stretch>
            <a:fillRect/>
          </a:stretch>
        </p:blipFill>
        <p:spPr>
          <a:xfrm>
            <a:off x="851916" y="655284"/>
            <a:ext cx="777240" cy="443484"/>
          </a:xfrm>
          <a:prstGeom prst="rect">
            <a:avLst/>
          </a:prstGeom>
        </p:spPr>
      </p:pic>
      <p:sp>
        <p:nvSpPr>
          <p:cNvPr id="16" name="object 6">
            <a:extLst>
              <a:ext uri="{FF2B5EF4-FFF2-40B4-BE49-F238E27FC236}">
                <a16:creationId xmlns:a16="http://schemas.microsoft.com/office/drawing/2014/main" id="{D92BB433-77A1-3F59-00BF-CF310273A418}"/>
              </a:ext>
            </a:extLst>
          </p:cNvPr>
          <p:cNvSpPr/>
          <p:nvPr userDrawn="1"/>
        </p:nvSpPr>
        <p:spPr>
          <a:xfrm>
            <a:off x="2201481" y="641148"/>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Holder 3">
            <a:extLst>
              <a:ext uri="{FF2B5EF4-FFF2-40B4-BE49-F238E27FC236}">
                <a16:creationId xmlns:a16="http://schemas.microsoft.com/office/drawing/2014/main" id="{9E8F0760-09AB-D2FD-31EE-3DD30889D0AD}"/>
              </a:ext>
            </a:extLst>
          </p:cNvPr>
          <p:cNvSpPr>
            <a:spLocks noGrp="1"/>
          </p:cNvSpPr>
          <p:nvPr>
            <p:ph type="body" idx="1"/>
          </p:nvPr>
        </p:nvSpPr>
        <p:spPr>
          <a:xfrm>
            <a:off x="2003794" y="736839"/>
            <a:ext cx="2122728" cy="403860"/>
          </a:xfrm>
          <a:prstGeom prst="rect">
            <a:avLst/>
          </a:prstGeom>
        </p:spPr>
        <p:txBody>
          <a:bodyPr wrap="square" lIns="0" tIns="0" rIns="0" bIns="0">
            <a:spAutoFit/>
          </a:bodyPr>
          <a:lstStyle>
            <a:lvl1pPr>
              <a:defRPr sz="1800" b="0" i="0">
                <a:solidFill>
                  <a:srgbClr val="2D4A87"/>
                </a:solidFill>
                <a:latin typeface="等线"/>
                <a:cs typeface="等线"/>
              </a:defRPr>
            </a:lvl1pPr>
          </a:lstStyle>
          <a:p>
            <a:endParaRPr dirty="0"/>
          </a:p>
        </p:txBody>
      </p:sp>
    </p:spTree>
    <p:extLst>
      <p:ext uri="{BB962C8B-B14F-4D97-AF65-F5344CB8AC3E}">
        <p14:creationId xmlns:p14="http://schemas.microsoft.com/office/powerpoint/2010/main" val="1281661964"/>
      </p:ext>
    </p:extLst>
  </p:cSld>
  <p:clrMap bg1="lt1" tx1="dk1" bg2="lt2" tx2="dk2" accent1="accent1" accent2="accent2" accent3="accent3" accent4="accent4" accent5="accent5" accent6="accent6" hlink="hlink" folHlink="folHlink"/>
  <p:sldLayoutIdLst>
    <p:sldLayoutId id="2147483671" r:id="rId1"/>
    <p:sldLayoutId id="2147483668" r:id="rId2"/>
    <p:sldLayoutId id="2147483669"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8"/>
          </a:xfrm>
          <a:prstGeom prst="rect">
            <a:avLst/>
          </a:prstGeom>
        </p:spPr>
      </p:pic>
      <p:sp>
        <p:nvSpPr>
          <p:cNvPr id="3" name="object 3"/>
          <p:cNvSpPr txBox="1">
            <a:spLocks noGrp="1"/>
          </p:cNvSpPr>
          <p:nvPr>
            <p:ph type="title" idx="4294967295"/>
          </p:nvPr>
        </p:nvSpPr>
        <p:spPr>
          <a:xfrm>
            <a:off x="3657600" y="2219691"/>
            <a:ext cx="5486400" cy="843821"/>
          </a:xfrm>
          <a:prstGeom prst="rect">
            <a:avLst/>
          </a:prstGeom>
        </p:spPr>
        <p:txBody>
          <a:bodyPr vert="horz" wrap="square" lIns="0" tIns="12700" rIns="0" bIns="0" rtlCol="0">
            <a:spAutoFit/>
          </a:bodyPr>
          <a:lstStyle/>
          <a:p>
            <a:pPr marL="12700">
              <a:lnSpc>
                <a:spcPct val="100000"/>
              </a:lnSpc>
              <a:spcBef>
                <a:spcPts val="100"/>
              </a:spcBef>
            </a:pPr>
            <a:r>
              <a:rPr lang="en-US" altLang="zh-CN" sz="5400" b="1" dirty="0">
                <a:solidFill>
                  <a:srgbClr val="FFFFFF"/>
                </a:solidFill>
                <a:latin typeface="微软雅黑"/>
                <a:cs typeface="微软雅黑"/>
              </a:rPr>
              <a:t>C++</a:t>
            </a:r>
            <a:r>
              <a:rPr lang="zh-CN" altLang="en-US" sz="5400" b="1" dirty="0">
                <a:solidFill>
                  <a:srgbClr val="FFFFFF"/>
                </a:solidFill>
                <a:latin typeface="微软雅黑"/>
                <a:cs typeface="微软雅黑"/>
              </a:rPr>
              <a:t>程序与算法</a:t>
            </a:r>
            <a:endParaRPr sz="5400" dirty="0">
              <a:latin typeface="微软雅黑"/>
              <a:cs typeface="微软雅黑"/>
            </a:endParaRPr>
          </a:p>
        </p:txBody>
      </p:sp>
      <p:sp>
        <p:nvSpPr>
          <p:cNvPr id="5" name="object 5"/>
          <p:cNvSpPr txBox="1"/>
          <p:nvPr/>
        </p:nvSpPr>
        <p:spPr>
          <a:xfrm>
            <a:off x="4490243" y="3885157"/>
            <a:ext cx="3572510" cy="443070"/>
          </a:xfrm>
          <a:prstGeom prst="rect">
            <a:avLst/>
          </a:prstGeom>
        </p:spPr>
        <p:txBody>
          <a:bodyPr vert="horz" wrap="square" lIns="0" tIns="12065" rIns="0" bIns="0" rtlCol="0">
            <a:spAutoFit/>
          </a:bodyPr>
          <a:lstStyle/>
          <a:p>
            <a:pPr marL="12700" algn="ctr">
              <a:lnSpc>
                <a:spcPct val="100000"/>
              </a:lnSpc>
              <a:spcBef>
                <a:spcPts val="95"/>
              </a:spcBef>
            </a:pPr>
            <a:r>
              <a:rPr lang="zh-CN" altLang="en-US" sz="2800" spc="-5" dirty="0">
                <a:solidFill>
                  <a:srgbClr val="FFFFFF"/>
                </a:solidFill>
                <a:latin typeface="微软雅黑"/>
                <a:cs typeface="微软雅黑"/>
              </a:rPr>
              <a:t>格式化输入输出</a:t>
            </a:r>
            <a:endParaRPr sz="2800" dirty="0">
              <a:latin typeface="微软雅黑"/>
              <a:cs typeface="微软雅黑"/>
            </a:endParaRPr>
          </a:p>
        </p:txBody>
      </p:sp>
      <p:sp>
        <p:nvSpPr>
          <p:cNvPr id="6" name="object 6"/>
          <p:cNvSpPr/>
          <p:nvPr/>
        </p:nvSpPr>
        <p:spPr>
          <a:xfrm>
            <a:off x="4034790" y="3429761"/>
            <a:ext cx="4572000" cy="0"/>
          </a:xfrm>
          <a:custGeom>
            <a:avLst/>
            <a:gdLst/>
            <a:ahLst/>
            <a:cxnLst/>
            <a:rect l="l" t="t" r="r" b="b"/>
            <a:pathLst>
              <a:path w="4572000">
                <a:moveTo>
                  <a:pt x="0" y="0"/>
                </a:moveTo>
                <a:lnTo>
                  <a:pt x="4572000" y="0"/>
                </a:lnTo>
              </a:path>
            </a:pathLst>
          </a:custGeom>
          <a:ln w="25400">
            <a:solidFill>
              <a:srgbClr val="00A7B9"/>
            </a:solidFill>
          </a:ln>
        </p:spPr>
        <p:txBody>
          <a:bodyPr wrap="square" lIns="0" tIns="0" rIns="0" bIns="0" rtlCol="0"/>
          <a:lstStyle/>
          <a:p>
            <a:endParaRPr/>
          </a:p>
        </p:txBody>
      </p:sp>
      <p:sp>
        <p:nvSpPr>
          <p:cNvPr id="7" name="object 7"/>
          <p:cNvSpPr txBox="1"/>
          <p:nvPr/>
        </p:nvSpPr>
        <p:spPr>
          <a:xfrm>
            <a:off x="5042408" y="5674258"/>
            <a:ext cx="1854200" cy="299720"/>
          </a:xfrm>
          <a:prstGeom prst="rect">
            <a:avLst/>
          </a:prstGeom>
        </p:spPr>
        <p:txBody>
          <a:bodyPr vert="horz" wrap="square" lIns="0" tIns="12700" rIns="0" bIns="0" rtlCol="0">
            <a:spAutoFit/>
          </a:bodyPr>
          <a:lstStyle/>
          <a:p>
            <a:pPr marL="12700">
              <a:lnSpc>
                <a:spcPct val="100000"/>
              </a:lnSpc>
              <a:spcBef>
                <a:spcPts val="100"/>
              </a:spcBef>
            </a:pPr>
            <a:endParaRPr sz="1800">
              <a:latin typeface="等线"/>
              <a:cs typeface="等线"/>
            </a:endParaRPr>
          </a:p>
        </p:txBody>
      </p:sp>
      <p:sp>
        <p:nvSpPr>
          <p:cNvPr id="8" name="object 8"/>
          <p:cNvSpPr txBox="1"/>
          <p:nvPr/>
        </p:nvSpPr>
        <p:spPr>
          <a:xfrm>
            <a:off x="2222500" y="53415"/>
            <a:ext cx="9982200" cy="269240"/>
          </a:xfrm>
          <a:prstGeom prst="rect">
            <a:avLst/>
          </a:prstGeom>
        </p:spPr>
        <p:txBody>
          <a:bodyPr vert="horz" wrap="square" lIns="0" tIns="12700" rIns="0" bIns="0" rtlCol="0">
            <a:spAutoFit/>
          </a:bodyPr>
          <a:lstStyle/>
          <a:p>
            <a:pPr marL="12700">
              <a:lnSpc>
                <a:spcPct val="100000"/>
              </a:lnSpc>
              <a:spcBef>
                <a:spcPts val="100"/>
              </a:spcBef>
            </a:pPr>
            <a:endParaRPr sz="1600">
              <a:latin typeface="宋体"/>
              <a:cs typeface="宋体"/>
            </a:endParaRPr>
          </a:p>
        </p:txBody>
      </p:sp>
      <p:sp>
        <p:nvSpPr>
          <p:cNvPr id="9" name="object 9"/>
          <p:cNvSpPr txBox="1"/>
          <p:nvPr/>
        </p:nvSpPr>
        <p:spPr>
          <a:xfrm rot="18900000">
            <a:off x="-148959" y="1980990"/>
            <a:ext cx="4618729" cy="355600"/>
          </a:xfrm>
          <a:prstGeom prst="rect">
            <a:avLst/>
          </a:prstGeom>
        </p:spPr>
        <p:txBody>
          <a:bodyPr vert="horz" wrap="square" lIns="0" tIns="0" rIns="0" bIns="0" rtlCol="0">
            <a:spAutoFit/>
          </a:bodyPr>
          <a:lstStyle/>
          <a:p>
            <a:pPr>
              <a:lnSpc>
                <a:spcPts val="2770"/>
              </a:lnSpc>
            </a:pPr>
            <a:endParaRPr sz="2800">
              <a:latin typeface="Consolas"/>
              <a:cs typeface="Consolas"/>
            </a:endParaRPr>
          </a:p>
        </p:txBody>
      </p:sp>
      <p:sp>
        <p:nvSpPr>
          <p:cNvPr id="10" name="object 10"/>
          <p:cNvSpPr txBox="1"/>
          <p:nvPr/>
        </p:nvSpPr>
        <p:spPr>
          <a:xfrm rot="18900000">
            <a:off x="7756948" y="4555257"/>
            <a:ext cx="4618729" cy="355600"/>
          </a:xfrm>
          <a:prstGeom prst="rect">
            <a:avLst/>
          </a:prstGeom>
        </p:spPr>
        <p:txBody>
          <a:bodyPr vert="horz" wrap="square" lIns="0" tIns="0" rIns="0" bIns="0" rtlCol="0">
            <a:spAutoFit/>
          </a:bodyPr>
          <a:lstStyle/>
          <a:p>
            <a:pPr>
              <a:lnSpc>
                <a:spcPts val="2770"/>
              </a:lnSpc>
            </a:pPr>
            <a:endParaRPr sz="2800">
              <a:latin typeface="Consolas"/>
              <a:cs typeface="Consolas"/>
            </a:endParaRPr>
          </a:p>
        </p:txBody>
      </p:sp>
    </p:spTree>
    <p:extLst>
      <p:ext uri="{BB962C8B-B14F-4D97-AF65-F5344CB8AC3E}">
        <p14:creationId xmlns:p14="http://schemas.microsoft.com/office/powerpoint/2010/main" val="3996883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body" idx="4294967295"/>
          </p:nvPr>
        </p:nvSpPr>
        <p:spPr>
          <a:xfrm>
            <a:off x="3505200" y="3124200"/>
            <a:ext cx="5072063" cy="1133644"/>
          </a:xfrm>
          <a:prstGeom prst="rect">
            <a:avLst/>
          </a:prstGeom>
        </p:spPr>
        <p:txBody>
          <a:bodyPr vert="horz" wrap="square" lIns="0" tIns="12700" rIns="0" bIns="0" rtlCol="0">
            <a:spAutoFit/>
          </a:bodyPr>
          <a:lstStyle/>
          <a:p>
            <a:pPr marL="86360" indent="0" algn="ctr">
              <a:lnSpc>
                <a:spcPct val="100000"/>
              </a:lnSpc>
              <a:spcBef>
                <a:spcPts val="100"/>
              </a:spcBef>
              <a:buNone/>
            </a:pPr>
            <a:r>
              <a:rPr lang="zh-CN" altLang="en-US" sz="3600" b="1" dirty="0">
                <a:latin typeface="Consolas" panose="020B0609020204030204" pitchFamily="49" charset="0"/>
              </a:rPr>
              <a:t>格式化输入输出</a:t>
            </a:r>
            <a:r>
              <a:rPr lang="en-GB" sz="3600" b="1" dirty="0">
                <a:latin typeface="Consolas" panose="020B0609020204030204" pitchFamily="49" charset="0"/>
              </a:rPr>
              <a:t>  </a:t>
            </a:r>
          </a:p>
          <a:p>
            <a:pPr marL="86360" indent="0" algn="ctr">
              <a:lnSpc>
                <a:spcPct val="100000"/>
              </a:lnSpc>
              <a:spcBef>
                <a:spcPts val="100"/>
              </a:spcBef>
              <a:buNone/>
            </a:pPr>
            <a:r>
              <a:rPr lang="en-GB" sz="3600" b="1" dirty="0" err="1">
                <a:latin typeface="Consolas" panose="020B0609020204030204" pitchFamily="49" charset="0"/>
              </a:rPr>
              <a:t>Printf</a:t>
            </a:r>
            <a:r>
              <a:rPr lang="en-GB" sz="3600" b="1" dirty="0">
                <a:latin typeface="Consolas" panose="020B0609020204030204" pitchFamily="49" charset="0"/>
              </a:rPr>
              <a:t> / </a:t>
            </a:r>
            <a:r>
              <a:rPr lang="en-GB" sz="3600" b="1" dirty="0" err="1">
                <a:latin typeface="Consolas" panose="020B0609020204030204" pitchFamily="49" charset="0"/>
              </a:rPr>
              <a:t>Scanf</a:t>
            </a:r>
            <a:endParaRPr lang="en-US" sz="3600" b="1" dirty="0">
              <a:latin typeface="Consolas" panose="020B0609020204030204" pitchFamily="49" charset="0"/>
            </a:endParaRPr>
          </a:p>
        </p:txBody>
      </p:sp>
      <p:grpSp>
        <p:nvGrpSpPr>
          <p:cNvPr id="3" name="object 3"/>
          <p:cNvGrpSpPr/>
          <p:nvPr/>
        </p:nvGrpSpPr>
        <p:grpSpPr>
          <a:xfrm>
            <a:off x="4288588" y="2039443"/>
            <a:ext cx="3735704" cy="260985"/>
            <a:chOff x="4288588" y="2039443"/>
            <a:chExt cx="3735704" cy="260985"/>
          </a:xfrm>
        </p:grpSpPr>
        <p:pic>
          <p:nvPicPr>
            <p:cNvPr id="4" name="object 4"/>
            <p:cNvPicPr/>
            <p:nvPr/>
          </p:nvPicPr>
          <p:blipFill>
            <a:blip r:embed="rId2" cstate="print"/>
            <a:stretch>
              <a:fillRect/>
            </a:stretch>
          </p:blipFill>
          <p:spPr>
            <a:xfrm>
              <a:off x="7271406" y="2132244"/>
              <a:ext cx="161865" cy="167703"/>
            </a:xfrm>
            <a:prstGeom prst="rect">
              <a:avLst/>
            </a:prstGeom>
          </p:spPr>
        </p:pic>
        <p:pic>
          <p:nvPicPr>
            <p:cNvPr id="5" name="object 5"/>
            <p:cNvPicPr/>
            <p:nvPr/>
          </p:nvPicPr>
          <p:blipFill>
            <a:blip r:embed="rId3" cstate="print"/>
            <a:stretch>
              <a:fillRect/>
            </a:stretch>
          </p:blipFill>
          <p:spPr>
            <a:xfrm>
              <a:off x="7567042" y="2132244"/>
              <a:ext cx="161705" cy="167703"/>
            </a:xfrm>
            <a:prstGeom prst="rect">
              <a:avLst/>
            </a:prstGeom>
          </p:spPr>
        </p:pic>
        <p:pic>
          <p:nvPicPr>
            <p:cNvPr id="6" name="object 6"/>
            <p:cNvPicPr/>
            <p:nvPr/>
          </p:nvPicPr>
          <p:blipFill>
            <a:blip r:embed="rId4" cstate="print"/>
            <a:stretch>
              <a:fillRect/>
            </a:stretch>
          </p:blipFill>
          <p:spPr>
            <a:xfrm>
              <a:off x="7864434" y="2132244"/>
              <a:ext cx="159311" cy="167703"/>
            </a:xfrm>
            <a:prstGeom prst="rect">
              <a:avLst/>
            </a:prstGeom>
          </p:spPr>
        </p:pic>
        <p:sp>
          <p:nvSpPr>
            <p:cNvPr id="7" name="object 7"/>
            <p:cNvSpPr/>
            <p:nvPr/>
          </p:nvSpPr>
          <p:spPr>
            <a:xfrm>
              <a:off x="4288588" y="2039443"/>
              <a:ext cx="2827020" cy="207010"/>
            </a:xfrm>
            <a:custGeom>
              <a:avLst/>
              <a:gdLst/>
              <a:ahLst/>
              <a:cxnLst/>
              <a:rect l="l" t="t" r="r" b="b"/>
              <a:pathLst>
                <a:path w="2827020" h="207010">
                  <a:moveTo>
                    <a:pt x="14047" y="0"/>
                  </a:moveTo>
                  <a:lnTo>
                    <a:pt x="7921" y="2153"/>
                  </a:lnTo>
                  <a:lnTo>
                    <a:pt x="2833" y="6621"/>
                  </a:lnTo>
                  <a:lnTo>
                    <a:pt x="114" y="12269"/>
                  </a:lnTo>
                  <a:lnTo>
                    <a:pt x="0" y="18219"/>
                  </a:lnTo>
                  <a:lnTo>
                    <a:pt x="2339" y="23784"/>
                  </a:lnTo>
                  <a:lnTo>
                    <a:pt x="6983" y="28279"/>
                  </a:lnTo>
                  <a:lnTo>
                    <a:pt x="277717" y="205641"/>
                  </a:lnTo>
                  <a:lnTo>
                    <a:pt x="281229" y="206666"/>
                  </a:lnTo>
                  <a:lnTo>
                    <a:pt x="2819356" y="206666"/>
                  </a:lnTo>
                  <a:lnTo>
                    <a:pt x="2827019" y="199641"/>
                  </a:lnTo>
                  <a:lnTo>
                    <a:pt x="2827019" y="182227"/>
                  </a:lnTo>
                  <a:lnTo>
                    <a:pt x="2819356" y="175057"/>
                  </a:lnTo>
                  <a:lnTo>
                    <a:pt x="290328" y="175057"/>
                  </a:lnTo>
                  <a:lnTo>
                    <a:pt x="26937" y="2670"/>
                  </a:lnTo>
                  <a:lnTo>
                    <a:pt x="26778" y="2670"/>
                  </a:lnTo>
                  <a:lnTo>
                    <a:pt x="26778" y="2524"/>
                  </a:lnTo>
                  <a:lnTo>
                    <a:pt x="20592" y="96"/>
                  </a:lnTo>
                  <a:lnTo>
                    <a:pt x="14047"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3747337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219572" y="1817911"/>
            <a:ext cx="9677400" cy="829714"/>
          </a:xfrm>
          <a:prstGeom prst="rect">
            <a:avLst/>
          </a:prstGeom>
          <a:solidFill>
            <a:schemeClr val="accent4">
              <a:lumMod val="20000"/>
              <a:lumOff val="80000"/>
            </a:schemeClr>
          </a:solidFill>
        </p:spPr>
        <p:txBody>
          <a:bodyPr wrap="square">
            <a:spAutoFit/>
          </a:bodyPr>
          <a:lstStyle/>
          <a:p>
            <a:pPr>
              <a:lnSpc>
                <a:spcPct val="200000"/>
              </a:lnSpc>
            </a:pPr>
            <a:r>
              <a:rPr lang="zh-CN" altLang="en-US" sz="2800" b="1" kern="0" spc="40" dirty="0">
                <a:latin typeface="Consolas" panose="020B0609020204030204" pitchFamily="49" charset="0"/>
              </a:rPr>
              <a:t>书本</a:t>
            </a:r>
            <a:r>
              <a:rPr lang="en-US" altLang="zh-CN" sz="2800" b="1" kern="0" spc="40" dirty="0">
                <a:latin typeface="Consolas" panose="020B0609020204030204" pitchFamily="49" charset="0"/>
              </a:rPr>
              <a:t>P21</a:t>
            </a:r>
            <a:r>
              <a:rPr lang="zh-CN" altLang="en-US" sz="2800" b="1" kern="0" spc="40" dirty="0">
                <a:latin typeface="Consolas" panose="020B0609020204030204" pitchFamily="49" charset="0"/>
              </a:rPr>
              <a:t>页 例</a:t>
            </a:r>
            <a:r>
              <a:rPr lang="en-US" altLang="zh-CN" sz="2800" b="1" kern="0" spc="40" dirty="0">
                <a:latin typeface="Consolas" panose="020B0609020204030204" pitchFamily="49" charset="0"/>
              </a:rPr>
              <a:t>2-7 </a:t>
            </a:r>
            <a:r>
              <a:rPr lang="zh-CN" altLang="en-US" sz="2800" b="1" kern="0" spc="40" dirty="0">
                <a:latin typeface="Consolas" panose="020B0609020204030204" pitchFamily="49" charset="0"/>
              </a:rPr>
              <a:t>数字反转 </a:t>
            </a:r>
            <a:endParaRPr lang="en-US" altLang="zh-CN" sz="2800" b="1" kern="0" spc="40" dirty="0">
              <a:latin typeface="Consolas" panose="020B0609020204030204" pitchFamily="49" charset="0"/>
            </a:endParaRPr>
          </a:p>
        </p:txBody>
      </p:sp>
      <p:sp>
        <p:nvSpPr>
          <p:cNvPr id="14"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题目导入</a:t>
            </a:r>
          </a:p>
        </p:txBody>
      </p:sp>
      <mc:AlternateContent xmlns:mc="http://schemas.openxmlformats.org/markup-compatibility/2006" xmlns:a14="http://schemas.microsoft.com/office/drawing/2010/main">
        <mc:Choice Requires="a14">
          <p:sp>
            <p:nvSpPr>
              <p:cNvPr id="2" name="矩形 1"/>
              <p:cNvSpPr/>
              <p:nvPr/>
            </p:nvSpPr>
            <p:spPr>
              <a:xfrm>
                <a:off x="1219200" y="3352800"/>
                <a:ext cx="9677400" cy="2031325"/>
              </a:xfrm>
              <a:prstGeom prst="rect">
                <a:avLst/>
              </a:prstGeom>
              <a:solidFill>
                <a:schemeClr val="accent5">
                  <a:lumMod val="20000"/>
                  <a:lumOff val="80000"/>
                </a:schemeClr>
              </a:solidFill>
            </p:spPr>
            <p:txBody>
              <a:bodyPr wrap="square">
                <a:spAutoFit/>
              </a:bodyPr>
              <a:lstStyle/>
              <a:p>
                <a:pPr>
                  <a:lnSpc>
                    <a:spcPct val="150000"/>
                  </a:lnSpc>
                </a:pPr>
                <a:r>
                  <a:rPr lang="zh-CN" altLang="en-US" sz="2800" b="1" dirty="0">
                    <a:solidFill>
                      <a:srgbClr val="FF0000"/>
                    </a:solidFill>
                    <a:latin typeface="微软雅黑" panose="020B0503020204020204" pitchFamily="34" charset="-122"/>
                    <a:ea typeface="微软雅黑" panose="020B0503020204020204" pitchFamily="34" charset="-122"/>
                  </a:rPr>
                  <a:t>输入</a:t>
                </a:r>
                <a:r>
                  <a:rPr lang="zh-CN" altLang="en-US" sz="2800" dirty="0">
                    <a:latin typeface="微软雅黑" panose="020B0503020204020204" pitchFamily="34" charset="-122"/>
                    <a:ea typeface="微软雅黑" panose="020B0503020204020204" pitchFamily="34" charset="-122"/>
                  </a:rPr>
                  <a:t>一个不小于 </a:t>
                </a:r>
                <a14:m>
                  <m:oMath xmlns:m="http://schemas.openxmlformats.org/officeDocument/2006/math">
                    <m:r>
                      <a:rPr lang="en-US" altLang="zh-CN" sz="2800" i="1" smtClean="0">
                        <a:latin typeface="Cambria Math" panose="02040503050406030204" pitchFamily="18" charset="0"/>
                        <a:ea typeface="微软雅黑" panose="020B0503020204020204" pitchFamily="34" charset="-122"/>
                      </a:rPr>
                      <m:t>100</m:t>
                    </m:r>
                  </m:oMath>
                </a14:m>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且小于 </a:t>
                </a:r>
                <a14:m>
                  <m:oMath xmlns:m="http://schemas.openxmlformats.org/officeDocument/2006/math">
                    <m:r>
                      <a:rPr lang="en-US" altLang="zh-CN" sz="2800" i="1" smtClean="0">
                        <a:latin typeface="Cambria Math" panose="02040503050406030204" pitchFamily="18" charset="0"/>
                        <a:ea typeface="微软雅黑" panose="020B0503020204020204" pitchFamily="34" charset="-122"/>
                      </a:rPr>
                      <m:t>1000</m:t>
                    </m:r>
                  </m:oMath>
                </a14:m>
                <a:r>
                  <a:rPr lang="zh-CN" altLang="en-US" sz="2800" dirty="0">
                    <a:latin typeface="微软雅黑" panose="020B0503020204020204" pitchFamily="34" charset="-122"/>
                    <a:ea typeface="微软雅黑" panose="020B0503020204020204" pitchFamily="34" charset="-122"/>
                  </a:rPr>
                  <a:t>，同时包括小数点后一位的一个浮点数，例如 </a:t>
                </a:r>
                <a14:m>
                  <m:oMath xmlns:m="http://schemas.openxmlformats.org/officeDocument/2006/math">
                    <m:r>
                      <a:rPr lang="en-US" altLang="zh-CN" sz="2800" i="1" smtClean="0">
                        <a:latin typeface="Cambria Math" panose="02040503050406030204" pitchFamily="18" charset="0"/>
                        <a:ea typeface="微软雅黑" panose="020B0503020204020204" pitchFamily="34" charset="-122"/>
                      </a:rPr>
                      <m:t>123.4</m:t>
                    </m:r>
                  </m:oMath>
                </a14:m>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，要求把这个数字翻转过来，变成 </a:t>
                </a:r>
                <a14:m>
                  <m:oMath xmlns:m="http://schemas.openxmlformats.org/officeDocument/2006/math">
                    <m:r>
                      <a:rPr lang="en-US" altLang="zh-CN" sz="2800" i="1" smtClean="0">
                        <a:latin typeface="Cambria Math" panose="02040503050406030204" pitchFamily="18" charset="0"/>
                        <a:ea typeface="微软雅黑" panose="020B0503020204020204" pitchFamily="34" charset="-122"/>
                      </a:rPr>
                      <m:t>4.321</m:t>
                    </m:r>
                  </m:oMath>
                </a14:m>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并</a:t>
                </a:r>
                <a:r>
                  <a:rPr lang="zh-CN" altLang="en-US" sz="2800" b="1" dirty="0">
                    <a:solidFill>
                      <a:srgbClr val="FF0000"/>
                    </a:solidFill>
                    <a:latin typeface="微软雅黑" panose="020B0503020204020204" pitchFamily="34" charset="-122"/>
                    <a:ea typeface="微软雅黑" panose="020B0503020204020204" pitchFamily="34" charset="-122"/>
                  </a:rPr>
                  <a:t>输出</a:t>
                </a:r>
                <a:r>
                  <a:rPr lang="zh-CN" altLang="en-US" sz="2800" dirty="0">
                    <a:latin typeface="微软雅黑" panose="020B0503020204020204" pitchFamily="34" charset="-122"/>
                    <a:ea typeface="微软雅黑" panose="020B0503020204020204" pitchFamily="34" charset="-122"/>
                  </a:rPr>
                  <a:t>。</a:t>
                </a:r>
                <a:endParaRPr lang="zh-CN" altLang="en-US" sz="2800" dirty="0">
                  <a:effectLst/>
                  <a:latin typeface="微软雅黑" panose="020B0503020204020204" pitchFamily="34" charset="-122"/>
                  <a:ea typeface="微软雅黑" panose="020B0503020204020204" pitchFamily="34" charset="-122"/>
                </a:endParaRPr>
              </a:p>
            </p:txBody>
          </p:sp>
        </mc:Choice>
        <mc:Fallback xmlns="">
          <p:sp>
            <p:nvSpPr>
              <p:cNvPr id="2" name="矩形 1"/>
              <p:cNvSpPr>
                <a:spLocks noRot="1" noChangeAspect="1" noMove="1" noResize="1" noEditPoints="1" noAdjustHandles="1" noChangeArrowheads="1" noChangeShapeType="1" noTextEdit="1"/>
              </p:cNvSpPr>
              <p:nvPr/>
            </p:nvSpPr>
            <p:spPr>
              <a:xfrm>
                <a:off x="1219200" y="3352800"/>
                <a:ext cx="9677400" cy="2031325"/>
              </a:xfrm>
              <a:prstGeom prst="rect">
                <a:avLst/>
              </a:prstGeom>
              <a:blipFill>
                <a:blip r:embed="rId2"/>
                <a:stretch>
                  <a:fillRect l="-1259" b="-3904"/>
                </a:stretch>
              </a:blipFill>
            </p:spPr>
            <p:txBody>
              <a:bodyPr/>
              <a:lstStyle/>
              <a:p>
                <a:r>
                  <a:rPr lang="en-US">
                    <a:noFill/>
                  </a:rPr>
                  <a:t> </a:t>
                </a:r>
              </a:p>
            </p:txBody>
          </p:sp>
        </mc:Fallback>
      </mc:AlternateContent>
    </p:spTree>
    <p:extLst>
      <p:ext uri="{BB962C8B-B14F-4D97-AF65-F5344CB8AC3E}">
        <p14:creationId xmlns:p14="http://schemas.microsoft.com/office/powerpoint/2010/main" val="1836036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219572" y="1380086"/>
            <a:ext cx="9677400" cy="829714"/>
          </a:xfrm>
          <a:prstGeom prst="rect">
            <a:avLst/>
          </a:prstGeom>
          <a:solidFill>
            <a:schemeClr val="accent4">
              <a:lumMod val="20000"/>
              <a:lumOff val="80000"/>
            </a:schemeClr>
          </a:solidFill>
        </p:spPr>
        <p:txBody>
          <a:bodyPr wrap="square">
            <a:spAutoFit/>
          </a:bodyPr>
          <a:lstStyle/>
          <a:p>
            <a:pPr>
              <a:lnSpc>
                <a:spcPct val="200000"/>
              </a:lnSpc>
            </a:pPr>
            <a:r>
              <a:rPr lang="zh-CN" altLang="en-US" sz="2800" b="1" kern="0" spc="40" dirty="0">
                <a:latin typeface="Consolas" panose="020B0609020204030204" pitchFamily="49" charset="0"/>
              </a:rPr>
              <a:t>解法一：进行纯数学运算</a:t>
            </a:r>
            <a:endParaRPr lang="en-US" altLang="zh-CN" sz="2800" b="1" kern="0" spc="40" dirty="0">
              <a:latin typeface="Consolas" panose="020B0609020204030204" pitchFamily="49" charset="0"/>
            </a:endParaRPr>
          </a:p>
        </p:txBody>
      </p:sp>
      <p:sp>
        <p:nvSpPr>
          <p:cNvPr id="14"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题目导入</a:t>
            </a:r>
          </a:p>
        </p:txBody>
      </p:sp>
      <p:sp>
        <p:nvSpPr>
          <p:cNvPr id="3" name="矩形 2"/>
          <p:cNvSpPr/>
          <p:nvPr/>
        </p:nvSpPr>
        <p:spPr>
          <a:xfrm>
            <a:off x="1219572" y="2543413"/>
            <a:ext cx="9677400" cy="3323987"/>
          </a:xfrm>
          <a:prstGeom prst="rect">
            <a:avLst/>
          </a:prstGeom>
          <a:solidFill>
            <a:schemeClr val="accent5">
              <a:lumMod val="20000"/>
              <a:lumOff val="80000"/>
            </a:schemeClr>
          </a:solidFill>
        </p:spPr>
        <p:txBody>
          <a:bodyPr wrap="square">
            <a:spAutoFit/>
          </a:bodyPr>
          <a:lstStyle/>
          <a:p>
            <a:pPr>
              <a:lnSpc>
                <a:spcPct val="150000"/>
              </a:lnSpc>
            </a:pPr>
            <a:r>
              <a:rPr lang="zh-CN" altLang="en-US" sz="2800" dirty="0">
                <a:ea typeface="微软雅黑" panose="020B0503020204020204" pitchFamily="34" charset="-122"/>
              </a:rPr>
              <a:t>比如，拿到 </a:t>
            </a:r>
            <a:r>
              <a:rPr lang="en-US" altLang="zh-CN" sz="2800" dirty="0">
                <a:solidFill>
                  <a:srgbClr val="C00000"/>
                </a:solidFill>
                <a:ea typeface="微软雅黑" panose="020B0503020204020204" pitchFamily="34" charset="-122"/>
              </a:rPr>
              <a:t>123.4</a:t>
            </a:r>
            <a:r>
              <a:rPr lang="zh-CN" altLang="en-US" sz="2800" dirty="0">
                <a:ea typeface="微软雅黑" panose="020B0503020204020204" pitchFamily="34" charset="-122"/>
              </a:rPr>
              <a:t>：</a:t>
            </a:r>
          </a:p>
          <a:p>
            <a:pPr indent="-342900">
              <a:lnSpc>
                <a:spcPct val="150000"/>
              </a:lnSpc>
              <a:buClr>
                <a:srgbClr val="000000"/>
              </a:buClr>
              <a:buFont typeface="微软雅黑" panose="020B0503020204020204" pitchFamily="34" charset="-122"/>
              <a:buAutoNum type="arabicPeriod"/>
            </a:pPr>
            <a:r>
              <a:rPr lang="zh-CN" altLang="en-US" sz="2800" dirty="0">
                <a:ea typeface="微软雅黑" panose="020B0503020204020204" pitchFamily="34" charset="-122"/>
              </a:rPr>
              <a:t>想办法得到 </a:t>
            </a:r>
            <a:r>
              <a:rPr lang="en-US" altLang="zh-CN" sz="2800" dirty="0">
                <a:solidFill>
                  <a:srgbClr val="C00000"/>
                </a:solidFill>
                <a:ea typeface="微软雅黑" panose="020B0503020204020204" pitchFamily="34" charset="-122"/>
              </a:rPr>
              <a:t>4</a:t>
            </a:r>
            <a:endParaRPr lang="zh-CN" altLang="en-US" sz="2800" dirty="0">
              <a:ea typeface="微软雅黑" panose="020B0503020204020204" pitchFamily="34" charset="-122"/>
            </a:endParaRPr>
          </a:p>
          <a:p>
            <a:pPr indent="-342900">
              <a:lnSpc>
                <a:spcPct val="150000"/>
              </a:lnSpc>
              <a:buClr>
                <a:srgbClr val="000000"/>
              </a:buClr>
              <a:buFont typeface="微软雅黑" panose="020B0503020204020204" pitchFamily="34" charset="-122"/>
              <a:buAutoNum type="arabicPeriod"/>
            </a:pPr>
            <a:r>
              <a:rPr lang="zh-CN" altLang="en-US" sz="2800" dirty="0">
                <a:ea typeface="微软雅黑" panose="020B0503020204020204" pitchFamily="34" charset="-122"/>
              </a:rPr>
              <a:t>想办法得到 </a:t>
            </a:r>
            <a:r>
              <a:rPr lang="en-US" altLang="zh-CN" sz="2800" dirty="0">
                <a:solidFill>
                  <a:srgbClr val="C00000"/>
                </a:solidFill>
                <a:ea typeface="微软雅黑" panose="020B0503020204020204" pitchFamily="34" charset="-122"/>
              </a:rPr>
              <a:t>3</a:t>
            </a:r>
            <a:endParaRPr lang="zh-CN" altLang="en-US" sz="2800" dirty="0">
              <a:ea typeface="微软雅黑" panose="020B0503020204020204" pitchFamily="34" charset="-122"/>
            </a:endParaRPr>
          </a:p>
          <a:p>
            <a:pPr indent="-342900">
              <a:lnSpc>
                <a:spcPct val="150000"/>
              </a:lnSpc>
              <a:buClr>
                <a:srgbClr val="000000"/>
              </a:buClr>
              <a:buFont typeface="微软雅黑" panose="020B0503020204020204" pitchFamily="34" charset="-122"/>
              <a:buAutoNum type="arabicPeriod"/>
            </a:pPr>
            <a:r>
              <a:rPr lang="en-US" altLang="zh-CN" sz="2800" dirty="0">
                <a:ea typeface="微软雅黑" panose="020B0503020204020204" pitchFamily="34" charset="-122"/>
              </a:rPr>
              <a:t>...</a:t>
            </a:r>
          </a:p>
          <a:p>
            <a:pPr indent="-342900">
              <a:lnSpc>
                <a:spcPct val="150000"/>
              </a:lnSpc>
              <a:buClr>
                <a:srgbClr val="000000"/>
              </a:buClr>
              <a:buFont typeface="微软雅黑" panose="020B0503020204020204" pitchFamily="34" charset="-122"/>
              <a:buAutoNum type="arabicPeriod"/>
            </a:pPr>
            <a:r>
              <a:rPr lang="zh-CN" altLang="en-US" sz="2800" dirty="0">
                <a:ea typeface="微软雅黑" panose="020B0503020204020204" pitchFamily="34" charset="-122"/>
              </a:rPr>
              <a:t>最后再把 </a:t>
            </a:r>
            <a:r>
              <a:rPr lang="en-US" altLang="zh-CN" sz="2800" dirty="0">
                <a:solidFill>
                  <a:srgbClr val="C00000"/>
                </a:solidFill>
                <a:ea typeface="微软雅黑" panose="020B0503020204020204" pitchFamily="34" charset="-122"/>
              </a:rPr>
              <a:t>4, 3, 2, 1</a:t>
            </a:r>
            <a:r>
              <a:rPr lang="zh-CN" altLang="en-US" sz="2800" dirty="0">
                <a:ea typeface="微软雅黑" panose="020B0503020204020204" pitchFamily="34" charset="-122"/>
              </a:rPr>
              <a:t> 组合成 </a:t>
            </a:r>
            <a:r>
              <a:rPr lang="en-US" altLang="zh-CN" sz="2800" dirty="0">
                <a:solidFill>
                  <a:srgbClr val="C00000"/>
                </a:solidFill>
                <a:ea typeface="微软雅黑" panose="020B0503020204020204" pitchFamily="34" charset="-122"/>
              </a:rPr>
              <a:t>4.321</a:t>
            </a:r>
            <a:endParaRPr lang="zh-CN" altLang="en-US" sz="2800" dirty="0">
              <a:effectLst/>
              <a:ea typeface="微软雅黑" panose="020B0503020204020204" pitchFamily="34" charset="-122"/>
            </a:endParaRPr>
          </a:p>
        </p:txBody>
      </p:sp>
    </p:spTree>
    <p:extLst>
      <p:ext uri="{BB962C8B-B14F-4D97-AF65-F5344CB8AC3E}">
        <p14:creationId xmlns:p14="http://schemas.microsoft.com/office/powerpoint/2010/main" val="4112214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题目分析</a:t>
            </a:r>
          </a:p>
        </p:txBody>
      </p:sp>
      <p:sp>
        <p:nvSpPr>
          <p:cNvPr id="2" name="矩形 1"/>
          <p:cNvSpPr/>
          <p:nvPr/>
        </p:nvSpPr>
        <p:spPr>
          <a:xfrm>
            <a:off x="1143000" y="1676400"/>
            <a:ext cx="9372600" cy="3908762"/>
          </a:xfrm>
          <a:prstGeom prst="rect">
            <a:avLst/>
          </a:prstGeom>
          <a:solidFill>
            <a:schemeClr val="bg1">
              <a:lumMod val="95000"/>
            </a:schemeClr>
          </a:solidFill>
        </p:spPr>
        <p:txBody>
          <a:bodyPr wrap="square">
            <a:spAutoFit/>
          </a:bodyPr>
          <a:lstStyle/>
          <a:p>
            <a:pPr>
              <a:lnSpc>
                <a:spcPct val="200000"/>
              </a:lnSpc>
            </a:pPr>
            <a:r>
              <a:rPr lang="zh-CN" altLang="en-US" sz="2800" b="1" dirty="0">
                <a:ea typeface="微软雅黑" panose="020B0503020204020204" pitchFamily="34" charset="-122"/>
              </a:rPr>
              <a:t>第一步：</a:t>
            </a:r>
            <a:endParaRPr lang="en-US" altLang="zh-CN" sz="2800" b="1" dirty="0">
              <a:ea typeface="微软雅黑" panose="020B0503020204020204" pitchFamily="34" charset="-122"/>
            </a:endParaRPr>
          </a:p>
          <a:p>
            <a:pPr>
              <a:lnSpc>
                <a:spcPct val="200000"/>
              </a:lnSpc>
            </a:pPr>
            <a:r>
              <a:rPr lang="en-US" altLang="zh-CN" sz="2400" dirty="0">
                <a:solidFill>
                  <a:srgbClr val="C00000"/>
                </a:solidFill>
                <a:ea typeface="微软雅黑" panose="020B0503020204020204" pitchFamily="34" charset="-122"/>
              </a:rPr>
              <a:t>123.4</a:t>
            </a:r>
            <a:r>
              <a:rPr lang="zh-CN" altLang="en-US" sz="2400" dirty="0">
                <a:ea typeface="微软雅黑" panose="020B0503020204020204" pitchFamily="34" charset="-122"/>
              </a:rPr>
              <a:t> 这个数，最碍事的就是那个小数点了。</a:t>
            </a:r>
            <a:endParaRPr lang="en-US" altLang="zh-CN" sz="2400" dirty="0">
              <a:ea typeface="微软雅黑" panose="020B0503020204020204" pitchFamily="34" charset="-122"/>
            </a:endParaRPr>
          </a:p>
          <a:p>
            <a:pPr>
              <a:lnSpc>
                <a:spcPct val="200000"/>
              </a:lnSpc>
            </a:pPr>
            <a:r>
              <a:rPr lang="zh-CN" altLang="en-US" sz="2400" dirty="0">
                <a:ea typeface="微软雅黑" panose="020B0503020204020204" pitchFamily="34" charset="-122"/>
              </a:rPr>
              <a:t>如果能把它去掉变成 </a:t>
            </a:r>
            <a:r>
              <a:rPr lang="en-US" altLang="zh-CN" sz="2400" dirty="0">
                <a:solidFill>
                  <a:srgbClr val="C00000"/>
                </a:solidFill>
                <a:ea typeface="微软雅黑" panose="020B0503020204020204" pitchFamily="34" charset="-122"/>
              </a:rPr>
              <a:t>1234</a:t>
            </a:r>
            <a:r>
              <a:rPr lang="zh-CN" altLang="en-US" sz="2400" dirty="0">
                <a:ea typeface="微软雅黑" panose="020B0503020204020204" pitchFamily="34" charset="-122"/>
              </a:rPr>
              <a:t>，那问题就变成了整数翻转问题。肯定比小数反转更简单！</a:t>
            </a:r>
            <a:endParaRPr lang="en-US" altLang="zh-CN" sz="2400" dirty="0">
              <a:ea typeface="微软雅黑" panose="020B0503020204020204" pitchFamily="34" charset="-122"/>
            </a:endParaRPr>
          </a:p>
          <a:p>
            <a:pPr>
              <a:lnSpc>
                <a:spcPct val="200000"/>
              </a:lnSpc>
            </a:pPr>
            <a:r>
              <a:rPr lang="zh-CN" altLang="en-US" sz="2400" dirty="0">
                <a:ea typeface="微软雅黑" panose="020B0503020204020204" pitchFamily="34" charset="-122"/>
              </a:rPr>
              <a:t>那么怎么去掉呢？很简单，乘以 </a:t>
            </a:r>
            <a:r>
              <a:rPr lang="en-US" altLang="zh-CN" sz="2400" dirty="0">
                <a:ea typeface="微软雅黑" panose="020B0503020204020204" pitchFamily="34" charset="-122"/>
              </a:rPr>
              <a:t>10 </a:t>
            </a:r>
            <a:r>
              <a:rPr lang="zh-CN" altLang="en-US" sz="2400" dirty="0">
                <a:ea typeface="微软雅黑" panose="020B0503020204020204" pitchFamily="34" charset="-122"/>
              </a:rPr>
              <a:t>就行了。</a:t>
            </a:r>
            <a:endParaRPr lang="zh-CN" altLang="en-US" sz="2400" dirty="0">
              <a:effectLst/>
              <a:ea typeface="微软雅黑" panose="020B0503020204020204" pitchFamily="34" charset="-122"/>
            </a:endParaRPr>
          </a:p>
        </p:txBody>
      </p:sp>
    </p:spTree>
    <p:extLst>
      <p:ext uri="{BB962C8B-B14F-4D97-AF65-F5344CB8AC3E}">
        <p14:creationId xmlns:p14="http://schemas.microsoft.com/office/powerpoint/2010/main" val="2710806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题目分析</a:t>
            </a:r>
          </a:p>
        </p:txBody>
      </p:sp>
      <p:sp>
        <p:nvSpPr>
          <p:cNvPr id="2" name="矩形 1"/>
          <p:cNvSpPr/>
          <p:nvPr/>
        </p:nvSpPr>
        <p:spPr>
          <a:xfrm>
            <a:off x="1219200" y="1447800"/>
            <a:ext cx="9372600" cy="4647426"/>
          </a:xfrm>
          <a:prstGeom prst="rect">
            <a:avLst/>
          </a:prstGeom>
          <a:solidFill>
            <a:schemeClr val="bg1">
              <a:lumMod val="95000"/>
            </a:schemeClr>
          </a:solidFill>
        </p:spPr>
        <p:txBody>
          <a:bodyPr wrap="square">
            <a:spAutoFit/>
          </a:bodyPr>
          <a:lstStyle/>
          <a:p>
            <a:pPr>
              <a:lnSpc>
                <a:spcPct val="200000"/>
              </a:lnSpc>
            </a:pPr>
            <a:r>
              <a:rPr lang="zh-CN" altLang="en-US" sz="2800" b="1" dirty="0">
                <a:latin typeface="Consolas" panose="020B0609020204030204" pitchFamily="49" charset="0"/>
                <a:ea typeface="微软雅黑" panose="020B0503020204020204" pitchFamily="34" charset="-122"/>
              </a:rPr>
              <a:t>第二步：</a:t>
            </a:r>
            <a:endParaRPr lang="en-US" altLang="zh-CN" sz="2800" b="1" dirty="0">
              <a:latin typeface="Consolas" panose="020B0609020204030204" pitchFamily="49" charset="0"/>
              <a:ea typeface="微软雅黑" panose="020B0503020204020204" pitchFamily="34" charset="-122"/>
            </a:endParaRPr>
          </a:p>
          <a:p>
            <a:pPr>
              <a:lnSpc>
                <a:spcPct val="200000"/>
              </a:lnSpc>
              <a:buClr>
                <a:srgbClr val="000000"/>
              </a:buClr>
            </a:pPr>
            <a:r>
              <a:rPr lang="zh-CN" altLang="en-US" sz="2000" dirty="0">
                <a:latin typeface="微软雅黑" panose="020B0503020204020204" pitchFamily="34" charset="-122"/>
                <a:ea typeface="微软雅黑" panose="020B0503020204020204" pitchFamily="34" charset="-122"/>
              </a:rPr>
              <a:t>现在我们有了整数 </a:t>
            </a:r>
            <a:r>
              <a:rPr lang="en-US" altLang="zh-CN" sz="2000" dirty="0">
                <a:solidFill>
                  <a:srgbClr val="C00000"/>
                </a:solidFill>
                <a:latin typeface="Consolas" panose="020B0609020204030204" pitchFamily="49" charset="0"/>
                <a:ea typeface="微软雅黑" panose="020B0503020204020204" pitchFamily="34" charset="-122"/>
              </a:rPr>
              <a:t>1234</a:t>
            </a:r>
            <a:r>
              <a:rPr lang="zh-CN" altLang="en-US" sz="2000" dirty="0">
                <a:latin typeface="微软雅黑" panose="020B0503020204020204" pitchFamily="34" charset="-122"/>
                <a:ea typeface="微软雅黑" panose="020B0503020204020204" pitchFamily="34" charset="-122"/>
              </a:rPr>
              <a:t>。 利用 </a:t>
            </a:r>
            <a:r>
              <a:rPr lang="en-US" altLang="zh-CN" sz="2000" dirty="0">
                <a:solidFill>
                  <a:srgbClr val="C00000"/>
                </a:solidFill>
                <a:latin typeface="Consolas" panose="020B0609020204030204" pitchFamily="49" charset="0"/>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 和 </a:t>
            </a:r>
            <a:r>
              <a:rPr lang="en-US" altLang="zh-CN" sz="2000" dirty="0">
                <a:solidFill>
                  <a:srgbClr val="C00000"/>
                </a:solidFill>
                <a:latin typeface="Consolas" panose="020B0609020204030204" pitchFamily="49" charset="0"/>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，我们可以像剥洋葱一样，从个位开始，一层层把数字剥出来。</a:t>
            </a:r>
            <a:endParaRPr lang="en-US" altLang="zh-CN" sz="2000" dirty="0">
              <a:latin typeface="微软雅黑" panose="020B0503020204020204" pitchFamily="34" charset="-122"/>
              <a:ea typeface="微软雅黑" panose="020B0503020204020204" pitchFamily="34" charset="-122"/>
            </a:endParaRPr>
          </a:p>
          <a:p>
            <a:pPr>
              <a:lnSpc>
                <a:spcPct val="200000"/>
              </a:lnSpc>
              <a:buClr>
                <a:srgbClr val="000000"/>
              </a:buClr>
            </a:pPr>
            <a:r>
              <a:rPr lang="zh-CN" altLang="en-US" sz="2000" dirty="0">
                <a:latin typeface="微软雅黑" panose="020B0503020204020204" pitchFamily="34" charset="-122"/>
                <a:ea typeface="微软雅黑" panose="020B0503020204020204" pitchFamily="34" charset="-122"/>
              </a:rPr>
              <a:t>个位 </a:t>
            </a:r>
            <a:r>
              <a:rPr lang="en-US" altLang="zh-CN" sz="2000" dirty="0">
                <a:solidFill>
                  <a:srgbClr val="C00000"/>
                </a:solidFill>
                <a:latin typeface="Consolas" panose="020B0609020204030204" pitchFamily="49" charset="0"/>
                <a:ea typeface="微软雅黑" panose="020B0503020204020204" pitchFamily="34" charset="-122"/>
              </a:rPr>
              <a:t>4</a:t>
            </a:r>
            <a:r>
              <a:rPr lang="en-US" altLang="zh-CN" sz="2000" dirty="0">
                <a:latin typeface="微软雅黑" panose="020B0503020204020204" pitchFamily="34" charset="-122"/>
                <a:ea typeface="微软雅黑" panose="020B0503020204020204" pitchFamily="34" charset="-122"/>
              </a:rPr>
              <a:t>: </a:t>
            </a:r>
            <a:r>
              <a:rPr lang="en-US" altLang="zh-CN" sz="2000" dirty="0">
                <a:solidFill>
                  <a:srgbClr val="C00000"/>
                </a:solidFill>
                <a:latin typeface="Consolas" panose="020B0609020204030204" pitchFamily="49" charset="0"/>
                <a:ea typeface="微软雅黑" panose="020B0503020204020204" pitchFamily="34" charset="-122"/>
              </a:rPr>
              <a:t>1234 % 10</a:t>
            </a:r>
          </a:p>
          <a:p>
            <a:pPr>
              <a:lnSpc>
                <a:spcPct val="200000"/>
              </a:lnSpc>
              <a:buClr>
                <a:srgbClr val="000000"/>
              </a:buClr>
            </a:pPr>
            <a:r>
              <a:rPr lang="zh-CN" altLang="en-US" sz="2000" dirty="0">
                <a:latin typeface="微软雅黑" panose="020B0503020204020204" pitchFamily="34" charset="-122"/>
                <a:ea typeface="微软雅黑" panose="020B0503020204020204" pitchFamily="34" charset="-122"/>
              </a:rPr>
              <a:t>十位 </a:t>
            </a:r>
            <a:r>
              <a:rPr lang="en-US" altLang="zh-CN" sz="2000" dirty="0">
                <a:solidFill>
                  <a:srgbClr val="C00000"/>
                </a:solidFill>
                <a:latin typeface="Consolas" panose="020B0609020204030204" pitchFamily="49" charset="0"/>
                <a:ea typeface="微软雅黑" panose="020B0503020204020204" pitchFamily="34" charset="-122"/>
              </a:rPr>
              <a:t>3</a:t>
            </a:r>
            <a:r>
              <a:rPr lang="en-US" altLang="zh-CN" sz="2000" dirty="0">
                <a:latin typeface="微软雅黑" panose="020B0503020204020204" pitchFamily="34" charset="-122"/>
                <a:ea typeface="微软雅黑" panose="020B0503020204020204" pitchFamily="34" charset="-122"/>
              </a:rPr>
              <a:t>: </a:t>
            </a:r>
            <a:r>
              <a:rPr lang="en-US" altLang="zh-CN" sz="2000" dirty="0">
                <a:solidFill>
                  <a:srgbClr val="C00000"/>
                </a:solidFill>
                <a:latin typeface="Consolas" panose="020B0609020204030204" pitchFamily="49" charset="0"/>
                <a:ea typeface="微软雅黑" panose="020B0503020204020204" pitchFamily="34" charset="-122"/>
              </a:rPr>
              <a:t>(1234 / 10) % 10</a:t>
            </a:r>
          </a:p>
          <a:p>
            <a:pPr>
              <a:lnSpc>
                <a:spcPct val="200000"/>
              </a:lnSpc>
              <a:buClr>
                <a:srgbClr val="000000"/>
              </a:buClr>
            </a:pPr>
            <a:r>
              <a:rPr lang="zh-CN" altLang="en-US" sz="2000" dirty="0">
                <a:latin typeface="微软雅黑" panose="020B0503020204020204" pitchFamily="34" charset="-122"/>
                <a:ea typeface="微软雅黑" panose="020B0503020204020204" pitchFamily="34" charset="-122"/>
              </a:rPr>
              <a:t>百位 </a:t>
            </a:r>
            <a:r>
              <a:rPr lang="en-US" altLang="zh-CN" sz="2000" dirty="0">
                <a:solidFill>
                  <a:srgbClr val="C00000"/>
                </a:solidFill>
                <a:latin typeface="Consolas" panose="020B0609020204030204" pitchFamily="49" charset="0"/>
                <a:ea typeface="微软雅黑" panose="020B0503020204020204" pitchFamily="34" charset="-122"/>
              </a:rPr>
              <a:t>2</a:t>
            </a:r>
            <a:r>
              <a:rPr lang="en-US" altLang="zh-CN" sz="2000" dirty="0">
                <a:latin typeface="微软雅黑" panose="020B0503020204020204" pitchFamily="34" charset="-122"/>
                <a:ea typeface="微软雅黑" panose="020B0503020204020204" pitchFamily="34" charset="-122"/>
              </a:rPr>
              <a:t>: </a:t>
            </a:r>
            <a:r>
              <a:rPr lang="en-US" altLang="zh-CN" sz="2000" dirty="0">
                <a:solidFill>
                  <a:srgbClr val="C00000"/>
                </a:solidFill>
                <a:latin typeface="Consolas" panose="020B0609020204030204" pitchFamily="49" charset="0"/>
                <a:ea typeface="微软雅黑" panose="020B0503020204020204" pitchFamily="34" charset="-122"/>
              </a:rPr>
              <a:t>(1234 / 100) % 10</a:t>
            </a:r>
          </a:p>
          <a:p>
            <a:pPr>
              <a:lnSpc>
                <a:spcPct val="200000"/>
              </a:lnSpc>
              <a:buClr>
                <a:srgbClr val="000000"/>
              </a:buClr>
            </a:pPr>
            <a:r>
              <a:rPr lang="zh-CN" altLang="en-US" sz="2000" dirty="0">
                <a:latin typeface="微软雅黑" panose="020B0503020204020204" pitchFamily="34" charset="-122"/>
                <a:ea typeface="微软雅黑" panose="020B0503020204020204" pitchFamily="34" charset="-122"/>
              </a:rPr>
              <a:t>千位 </a:t>
            </a:r>
            <a:r>
              <a:rPr lang="en-US" altLang="zh-CN" sz="2000" dirty="0">
                <a:solidFill>
                  <a:srgbClr val="C00000"/>
                </a:solidFill>
                <a:latin typeface="Consolas" panose="020B0609020204030204" pitchFamily="49" charset="0"/>
                <a:ea typeface="微软雅黑" panose="020B0503020204020204" pitchFamily="34" charset="-122"/>
              </a:rPr>
              <a:t>1</a:t>
            </a:r>
            <a:r>
              <a:rPr lang="en-US" altLang="zh-CN" sz="2000" dirty="0">
                <a:latin typeface="微软雅黑" panose="020B0503020204020204" pitchFamily="34" charset="-122"/>
                <a:ea typeface="微软雅黑" panose="020B0503020204020204" pitchFamily="34" charset="-122"/>
              </a:rPr>
              <a:t>: </a:t>
            </a:r>
            <a:r>
              <a:rPr lang="en-US" altLang="zh-CN" sz="2000" dirty="0">
                <a:solidFill>
                  <a:srgbClr val="C00000"/>
                </a:solidFill>
                <a:latin typeface="Consolas" panose="020B0609020204030204" pitchFamily="49" charset="0"/>
                <a:ea typeface="微软雅黑" panose="020B0503020204020204" pitchFamily="34" charset="-122"/>
              </a:rPr>
              <a:t>1234 / 1000</a:t>
            </a:r>
            <a:endParaRPr lang="zh-CN" altLang="en-US"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50401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fade">
                                      <p:cBhvr>
                                        <p:cTn id="15" dur="500"/>
                                        <p:tgtEl>
                                          <p:spTgt spid="2">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fade">
                                      <p:cBhvr>
                                        <p:cTn id="18" dur="500"/>
                                        <p:tgtEl>
                                          <p:spTgt spid="2">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题目分析</a:t>
            </a:r>
          </a:p>
        </p:txBody>
      </p:sp>
      <p:sp>
        <p:nvSpPr>
          <p:cNvPr id="2" name="矩形 1"/>
          <p:cNvSpPr/>
          <p:nvPr/>
        </p:nvSpPr>
        <p:spPr>
          <a:xfrm>
            <a:off x="1219200" y="1447800"/>
            <a:ext cx="9372600" cy="667940"/>
          </a:xfrm>
          <a:prstGeom prst="rect">
            <a:avLst/>
          </a:prstGeom>
          <a:solidFill>
            <a:schemeClr val="bg1">
              <a:lumMod val="95000"/>
            </a:schemeClr>
          </a:solidFill>
        </p:spPr>
        <p:txBody>
          <a:bodyPr wrap="square">
            <a:spAutoFit/>
          </a:bodyPr>
          <a:lstStyle/>
          <a:p>
            <a:pPr>
              <a:lnSpc>
                <a:spcPct val="150000"/>
              </a:lnSpc>
              <a:buClr>
                <a:srgbClr val="000000"/>
              </a:buClr>
            </a:pPr>
            <a:r>
              <a:rPr lang="zh-CN" altLang="en-US" sz="2800" dirty="0">
                <a:latin typeface="微软雅黑" panose="020B0503020204020204" pitchFamily="34" charset="-122"/>
                <a:ea typeface="微软雅黑" panose="020B0503020204020204" pitchFamily="34" charset="-122"/>
              </a:rPr>
              <a:t>我们先来了解两个工具：</a:t>
            </a:r>
            <a:endParaRPr lang="en-US" altLang="zh-CN" sz="2800" dirty="0">
              <a:solidFill>
                <a:srgbClr val="C00000"/>
              </a:solidFill>
              <a:latin typeface="Consolas" panose="020B0609020204030204" pitchFamily="49" charset="0"/>
              <a:ea typeface="微软雅黑" panose="020B0503020204020204" pitchFamily="34" charset="-122"/>
            </a:endParaRPr>
          </a:p>
        </p:txBody>
      </p:sp>
      <p:sp>
        <p:nvSpPr>
          <p:cNvPr id="3" name="矩形 2"/>
          <p:cNvSpPr/>
          <p:nvPr/>
        </p:nvSpPr>
        <p:spPr>
          <a:xfrm>
            <a:off x="1219200" y="2286000"/>
            <a:ext cx="9372600" cy="3970318"/>
          </a:xfrm>
          <a:prstGeom prst="rect">
            <a:avLst/>
          </a:prstGeom>
          <a:solidFill>
            <a:schemeClr val="accent6">
              <a:lumMod val="20000"/>
              <a:lumOff val="80000"/>
            </a:schemeClr>
          </a:solidFill>
        </p:spPr>
        <p:txBody>
          <a:bodyPr wrap="square">
            <a:spAutoFit/>
          </a:bodyPr>
          <a:lstStyle/>
          <a:p>
            <a:pPr>
              <a:lnSpc>
                <a:spcPct val="150000"/>
              </a:lnSpc>
              <a:buClr>
                <a:srgbClr val="000000"/>
              </a:buClr>
            </a:pPr>
            <a:r>
              <a:rPr lang="en-US" altLang="zh-CN" sz="2400" dirty="0">
                <a:solidFill>
                  <a:srgbClr val="C00000"/>
                </a:solidFill>
                <a:latin typeface="Consolas" panose="020B0609020204030204" pitchFamily="49" charset="0"/>
                <a:ea typeface="微软雅黑" panose="020B0503020204020204" pitchFamily="34" charset="-122"/>
              </a:rPr>
              <a:t>% 10 </a:t>
            </a:r>
            <a:r>
              <a:rPr lang="zh-CN" altLang="en-US" sz="2400" dirty="0">
                <a:solidFill>
                  <a:srgbClr val="C00000"/>
                </a:solidFill>
                <a:latin typeface="Consolas" panose="020B0609020204030204" pitchFamily="49" charset="0"/>
                <a:ea typeface="微软雅黑" panose="020B0503020204020204" pitchFamily="34" charset="-122"/>
              </a:rPr>
              <a:t>： 个位的提取器</a:t>
            </a:r>
            <a:endParaRPr lang="zh-CN" altLang="en-US" sz="2400" dirty="0">
              <a:latin typeface="微软雅黑" panose="020B0503020204020204" pitchFamily="34" charset="-122"/>
              <a:ea typeface="微软雅黑" panose="020B0503020204020204" pitchFamily="34" charset="-122"/>
            </a:endParaRPr>
          </a:p>
          <a:p>
            <a:pPr marL="800100" lvl="1" indent="-342900">
              <a:lnSpc>
                <a:spcPct val="150000"/>
              </a:lnSpc>
              <a:buClr>
                <a:srgbClr val="000000"/>
              </a:buClr>
              <a:buFont typeface="微软雅黑" panose="020B0503020204020204" pitchFamily="34" charset="-122"/>
              <a:buAutoNum type="arabicPeriod"/>
            </a:pPr>
            <a:r>
              <a:rPr lang="zh-CN" altLang="en-US" sz="2400" dirty="0">
                <a:latin typeface="微软雅黑" panose="020B0503020204020204" pitchFamily="34" charset="-122"/>
                <a:ea typeface="微软雅黑" panose="020B0503020204020204" pitchFamily="34" charset="-122"/>
              </a:rPr>
              <a:t>作用：获取一个整数的最右边一位（也就是个位）。</a:t>
            </a:r>
          </a:p>
          <a:p>
            <a:pPr marL="800100" lvl="1" indent="-342900">
              <a:lnSpc>
                <a:spcPct val="150000"/>
              </a:lnSpc>
              <a:buClr>
                <a:srgbClr val="000000"/>
              </a:buClr>
              <a:buFont typeface="微软雅黑" panose="020B0503020204020204" pitchFamily="34" charset="-122"/>
              <a:buAutoNum type="arabicPeriod"/>
            </a:pPr>
            <a:r>
              <a:rPr lang="zh-CN" altLang="en-US" sz="2400" dirty="0">
                <a:latin typeface="微软雅黑" panose="020B0503020204020204" pitchFamily="34" charset="-122"/>
                <a:ea typeface="微软雅黑" panose="020B0503020204020204" pitchFamily="34" charset="-122"/>
              </a:rPr>
              <a:t>原理：</a:t>
            </a:r>
            <a:r>
              <a:rPr lang="en-US" altLang="zh-CN" sz="2400" dirty="0">
                <a:solidFill>
                  <a:srgbClr val="C00000"/>
                </a:solidFill>
                <a:latin typeface="Consolas" panose="020B0609020204030204" pitchFamily="49" charset="0"/>
                <a:ea typeface="微软雅黑" panose="020B0503020204020204" pitchFamily="34" charset="-122"/>
              </a:rPr>
              <a:t>% 10</a:t>
            </a:r>
            <a:r>
              <a:rPr lang="zh-CN" altLang="en-US" sz="2400" dirty="0">
                <a:latin typeface="微软雅黑" panose="020B0503020204020204" pitchFamily="34" charset="-122"/>
                <a:ea typeface="微软雅黑" panose="020B0503020204020204" pitchFamily="34" charset="-122"/>
              </a:rPr>
              <a:t> 计算的是一个数除以 </a:t>
            </a:r>
            <a:r>
              <a:rPr lang="en-US" altLang="zh-CN" sz="2400" dirty="0">
                <a:latin typeface="微软雅黑" panose="020B0503020204020204" pitchFamily="34" charset="-122"/>
                <a:ea typeface="微软雅黑" panose="020B0503020204020204" pitchFamily="34" charset="-122"/>
              </a:rPr>
              <a:t>10 </a:t>
            </a:r>
            <a:r>
              <a:rPr lang="zh-CN" altLang="en-US" sz="2400" dirty="0">
                <a:latin typeface="微软雅黑" panose="020B0503020204020204" pitchFamily="34" charset="-122"/>
                <a:ea typeface="微软雅黑" panose="020B0503020204020204" pitchFamily="34" charset="-122"/>
              </a:rPr>
              <a:t>之后的余数。任何整数除以 </a:t>
            </a:r>
            <a:r>
              <a:rPr lang="en-US" altLang="zh-CN" sz="2400" dirty="0">
                <a:latin typeface="微软雅黑" panose="020B0503020204020204" pitchFamily="34" charset="-122"/>
                <a:ea typeface="微软雅黑" panose="020B0503020204020204" pitchFamily="34" charset="-122"/>
              </a:rPr>
              <a:t>10</a:t>
            </a:r>
            <a:r>
              <a:rPr lang="zh-CN" altLang="en-US" sz="2400" dirty="0">
                <a:latin typeface="微软雅黑" panose="020B0503020204020204" pitchFamily="34" charset="-122"/>
                <a:ea typeface="微软雅黑" panose="020B0503020204020204" pitchFamily="34" charset="-122"/>
              </a:rPr>
              <a:t>，它的余数正好就是它的个位数。</a:t>
            </a:r>
          </a:p>
          <a:p>
            <a:pPr marL="800100" lvl="1" indent="-342900">
              <a:lnSpc>
                <a:spcPct val="150000"/>
              </a:lnSpc>
              <a:buClr>
                <a:srgbClr val="000000"/>
              </a:buClr>
              <a:buFont typeface="微软雅黑" panose="020B0503020204020204" pitchFamily="34" charset="-122"/>
              <a:buAutoNum type="arabicPeriod"/>
            </a:pPr>
            <a:r>
              <a:rPr lang="zh-CN" altLang="en-US" sz="2400" dirty="0">
                <a:latin typeface="微软雅黑" panose="020B0503020204020204" pitchFamily="34" charset="-122"/>
                <a:ea typeface="微软雅黑" panose="020B0503020204020204" pitchFamily="34" charset="-122"/>
              </a:rPr>
              <a:t>示例： </a:t>
            </a:r>
          </a:p>
          <a:p>
            <a:pPr marL="1257300" lvl="2" indent="-342900">
              <a:lnSpc>
                <a:spcPct val="150000"/>
              </a:lnSpc>
              <a:buClr>
                <a:srgbClr val="000000"/>
              </a:buClr>
              <a:buFont typeface="Consolas" panose="020B0609020204030204" pitchFamily="49" charset="0"/>
              <a:buAutoNum type="arabicPeriod"/>
            </a:pPr>
            <a:r>
              <a:rPr lang="en-US" altLang="zh-CN" sz="2400" dirty="0">
                <a:solidFill>
                  <a:srgbClr val="C00000"/>
                </a:solidFill>
                <a:latin typeface="Consolas" panose="020B0609020204030204" pitchFamily="49" charset="0"/>
                <a:ea typeface="微软雅黑" panose="020B0503020204020204" pitchFamily="34" charset="-122"/>
              </a:rPr>
              <a:t>1234 % 10</a:t>
            </a:r>
            <a:r>
              <a:rPr lang="zh-CN" altLang="en-US" sz="2400" dirty="0">
                <a:latin typeface="微软雅黑" panose="020B0503020204020204" pitchFamily="34" charset="-122"/>
                <a:ea typeface="微软雅黑" panose="020B0503020204020204" pitchFamily="34" charset="-122"/>
              </a:rPr>
              <a:t> 结果是 </a:t>
            </a:r>
            <a:r>
              <a:rPr lang="en-US" altLang="zh-CN" sz="2400" dirty="0">
                <a:solidFill>
                  <a:srgbClr val="C00000"/>
                </a:solidFill>
                <a:latin typeface="Consolas" panose="020B0609020204030204" pitchFamily="49" charset="0"/>
                <a:ea typeface="微软雅黑" panose="020B0503020204020204" pitchFamily="34" charset="-122"/>
              </a:rPr>
              <a:t>4</a:t>
            </a:r>
            <a:endParaRPr lang="zh-CN" altLang="en-US" sz="2400" dirty="0">
              <a:latin typeface="微软雅黑" panose="020B0503020204020204" pitchFamily="34" charset="-122"/>
              <a:ea typeface="微软雅黑" panose="020B0503020204020204" pitchFamily="34" charset="-122"/>
            </a:endParaRPr>
          </a:p>
          <a:p>
            <a:pPr marL="1257300" lvl="2" indent="-342900">
              <a:lnSpc>
                <a:spcPct val="150000"/>
              </a:lnSpc>
              <a:buClr>
                <a:srgbClr val="000000"/>
              </a:buClr>
              <a:buFont typeface="Consolas" panose="020B0609020204030204" pitchFamily="49" charset="0"/>
              <a:buAutoNum type="arabicPeriod"/>
            </a:pPr>
            <a:r>
              <a:rPr lang="en-US" altLang="zh-CN" sz="2400" dirty="0">
                <a:solidFill>
                  <a:srgbClr val="C00000"/>
                </a:solidFill>
                <a:latin typeface="Consolas" panose="020B0609020204030204" pitchFamily="49" charset="0"/>
                <a:ea typeface="微软雅黑" panose="020B0503020204020204" pitchFamily="34" charset="-122"/>
              </a:rPr>
              <a:t>123 % 10</a:t>
            </a:r>
            <a:r>
              <a:rPr lang="zh-CN" altLang="en-US" sz="2400" dirty="0">
                <a:latin typeface="微软雅黑" panose="020B0503020204020204" pitchFamily="34" charset="-122"/>
                <a:ea typeface="微软雅黑" panose="020B0503020204020204" pitchFamily="34" charset="-122"/>
              </a:rPr>
              <a:t> 结果是 </a:t>
            </a:r>
            <a:r>
              <a:rPr lang="en-US" altLang="zh-CN" sz="2400" dirty="0">
                <a:solidFill>
                  <a:srgbClr val="C00000"/>
                </a:solidFill>
                <a:latin typeface="Consolas" panose="020B0609020204030204" pitchFamily="49" charset="0"/>
                <a:ea typeface="微软雅黑" panose="020B0503020204020204" pitchFamily="34" charset="-122"/>
              </a:rPr>
              <a:t>3</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55762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题目分析</a:t>
            </a:r>
          </a:p>
        </p:txBody>
      </p:sp>
      <p:sp>
        <p:nvSpPr>
          <p:cNvPr id="4" name="矩形 3"/>
          <p:cNvSpPr/>
          <p:nvPr/>
        </p:nvSpPr>
        <p:spPr>
          <a:xfrm>
            <a:off x="1219200" y="1447800"/>
            <a:ext cx="9372600" cy="4524315"/>
          </a:xfrm>
          <a:prstGeom prst="rect">
            <a:avLst/>
          </a:prstGeom>
          <a:solidFill>
            <a:schemeClr val="accent1">
              <a:lumMod val="20000"/>
              <a:lumOff val="80000"/>
            </a:schemeClr>
          </a:solidFill>
        </p:spPr>
        <p:txBody>
          <a:bodyPr wrap="square">
            <a:spAutoFit/>
          </a:bodyPr>
          <a:lstStyle/>
          <a:p>
            <a:pPr>
              <a:lnSpc>
                <a:spcPct val="150000"/>
              </a:lnSpc>
              <a:buClr>
                <a:srgbClr val="000000"/>
              </a:buClr>
            </a:pPr>
            <a:r>
              <a:rPr lang="zh-CN" altLang="en-US" sz="2400" dirty="0">
                <a:latin typeface="微软雅黑" panose="020B0503020204020204" pitchFamily="34" charset="-122"/>
                <a:ea typeface="微软雅黑" panose="020B0503020204020204" pitchFamily="34" charset="-122"/>
              </a:rPr>
              <a:t>整除 </a:t>
            </a:r>
            <a:r>
              <a:rPr lang="en-US" altLang="zh-CN" sz="2400" dirty="0">
                <a:solidFill>
                  <a:srgbClr val="C00000"/>
                </a:solidFill>
                <a:latin typeface="Consolas" panose="020B0609020204030204" pitchFamily="49" charset="0"/>
                <a:ea typeface="微软雅黑" panose="020B0503020204020204" pitchFamily="34" charset="-122"/>
              </a:rPr>
              <a:t>/ 10</a:t>
            </a:r>
            <a:r>
              <a:rPr lang="zh-CN" altLang="en-US" sz="2400" dirty="0">
                <a:latin typeface="微软雅黑" panose="020B0503020204020204" pitchFamily="34" charset="-122"/>
                <a:ea typeface="微软雅黑" panose="020B0503020204020204" pitchFamily="34" charset="-122"/>
              </a:rPr>
              <a:t>：数字的削减器 </a:t>
            </a:r>
          </a:p>
          <a:p>
            <a:pPr lvl="1">
              <a:lnSpc>
                <a:spcPct val="150000"/>
              </a:lnSpc>
              <a:buClr>
                <a:srgbClr val="000000"/>
              </a:buClr>
            </a:pPr>
            <a:r>
              <a:rPr lang="zh-CN" altLang="en-US" sz="2400" dirty="0">
                <a:latin typeface="微软雅黑" panose="020B0503020204020204" pitchFamily="34" charset="-122"/>
                <a:ea typeface="微软雅黑" panose="020B0503020204020204" pitchFamily="34" charset="-122"/>
              </a:rPr>
              <a:t>作用：</a:t>
            </a:r>
            <a:r>
              <a:rPr lang="zh-CN" altLang="en-US" sz="2400" b="1" dirty="0">
                <a:latin typeface="微软雅黑" panose="020B0503020204020204" pitchFamily="34" charset="-122"/>
                <a:ea typeface="微软雅黑" panose="020B0503020204020204" pitchFamily="34" charset="-122"/>
              </a:rPr>
              <a:t>砍掉一个整数的最右边一位</a:t>
            </a:r>
            <a:r>
              <a:rPr lang="zh-CN" altLang="en-US" sz="2400" dirty="0">
                <a:latin typeface="微软雅黑" panose="020B0503020204020204" pitchFamily="34" charset="-122"/>
                <a:ea typeface="微软雅黑" panose="020B0503020204020204" pitchFamily="34" charset="-122"/>
              </a:rPr>
              <a:t>。</a:t>
            </a:r>
          </a:p>
          <a:p>
            <a:pPr lvl="1">
              <a:lnSpc>
                <a:spcPct val="150000"/>
              </a:lnSpc>
              <a:buClr>
                <a:srgbClr val="000000"/>
              </a:buClr>
            </a:pPr>
            <a:r>
              <a:rPr lang="zh-CN" altLang="en-US" sz="2400" dirty="0">
                <a:latin typeface="微软雅黑" panose="020B0503020204020204" pitchFamily="34" charset="-122"/>
                <a:ea typeface="微软雅黑" panose="020B0503020204020204" pitchFamily="34" charset="-122"/>
              </a:rPr>
              <a:t>原理：在 </a:t>
            </a:r>
            <a:r>
              <a:rPr lang="en-US" altLang="zh-CN" sz="2400" dirty="0">
                <a:latin typeface="微软雅黑" panose="020B0503020204020204" pitchFamily="34" charset="-122"/>
                <a:ea typeface="微软雅黑" panose="020B0503020204020204" pitchFamily="34" charset="-122"/>
              </a:rPr>
              <a:t>C++ </a:t>
            </a:r>
            <a:r>
              <a:rPr lang="zh-CN" altLang="en-US" sz="2400" dirty="0">
                <a:latin typeface="微软雅黑" panose="020B0503020204020204" pitchFamily="34" charset="-122"/>
                <a:ea typeface="微软雅黑" panose="020B0503020204020204" pitchFamily="34" charset="-122"/>
              </a:rPr>
              <a:t>的世界里，</a:t>
            </a:r>
            <a:r>
              <a:rPr lang="zh-CN" altLang="en-US" sz="2400" dirty="0">
                <a:solidFill>
                  <a:srgbClr val="C00000"/>
                </a:solidFill>
                <a:latin typeface="Consolas" panose="020B0609020204030204" pitchFamily="49" charset="0"/>
                <a:ea typeface="微软雅黑" panose="020B0503020204020204" pitchFamily="34" charset="-122"/>
              </a:rPr>
              <a:t>整数 </a:t>
            </a:r>
            <a:r>
              <a:rPr lang="en-US" altLang="zh-CN" sz="2400" dirty="0">
                <a:solidFill>
                  <a:srgbClr val="C00000"/>
                </a:solidFill>
                <a:latin typeface="Consolas" panose="020B0609020204030204" pitchFamily="49" charset="0"/>
                <a:ea typeface="微软雅黑" panose="020B0503020204020204" pitchFamily="34" charset="-122"/>
              </a:rPr>
              <a:t>/ </a:t>
            </a:r>
            <a:r>
              <a:rPr lang="zh-CN" altLang="en-US" sz="2400" dirty="0">
                <a:solidFill>
                  <a:srgbClr val="C00000"/>
                </a:solidFill>
                <a:latin typeface="Consolas" panose="020B0609020204030204" pitchFamily="49" charset="0"/>
                <a:ea typeface="微软雅黑" panose="020B0503020204020204" pitchFamily="34" charset="-122"/>
              </a:rPr>
              <a:t>整数</a:t>
            </a:r>
            <a:r>
              <a:rPr lang="zh-CN" altLang="en-US" sz="2400" dirty="0">
                <a:latin typeface="微软雅黑" panose="020B0503020204020204" pitchFamily="34" charset="-122"/>
                <a:ea typeface="微软雅黑" panose="020B0503020204020204" pitchFamily="34" charset="-122"/>
              </a:rPr>
              <a:t> 的结果仍然是整数，所有的小数部分都会被直接舍弃。</a:t>
            </a:r>
          </a:p>
          <a:p>
            <a:pPr lvl="1">
              <a:lnSpc>
                <a:spcPct val="150000"/>
              </a:lnSpc>
              <a:buClr>
                <a:srgbClr val="000000"/>
              </a:buClr>
            </a:pPr>
            <a:r>
              <a:rPr lang="zh-CN" altLang="en-US" sz="2400" dirty="0">
                <a:latin typeface="微软雅黑" panose="020B0503020204020204" pitchFamily="34" charset="-122"/>
                <a:ea typeface="微软雅黑" panose="020B0503020204020204" pitchFamily="34" charset="-122"/>
              </a:rPr>
              <a:t>示例： </a:t>
            </a:r>
          </a:p>
          <a:p>
            <a:pPr lvl="2">
              <a:lnSpc>
                <a:spcPct val="150000"/>
              </a:lnSpc>
              <a:buClr>
                <a:srgbClr val="000000"/>
              </a:buClr>
            </a:pPr>
            <a:r>
              <a:rPr lang="en-US" altLang="zh-CN" sz="2400" dirty="0">
                <a:solidFill>
                  <a:srgbClr val="C00000"/>
                </a:solidFill>
                <a:latin typeface="Consolas" panose="020B0609020204030204" pitchFamily="49" charset="0"/>
                <a:ea typeface="微软雅黑" panose="020B0503020204020204" pitchFamily="34" charset="-122"/>
              </a:rPr>
              <a:t>1234 / 10</a:t>
            </a:r>
            <a:r>
              <a:rPr lang="zh-CN" altLang="en-US" sz="2400" dirty="0">
                <a:latin typeface="微软雅黑" panose="020B0503020204020204" pitchFamily="34" charset="-122"/>
                <a:ea typeface="微软雅黑" panose="020B0503020204020204" pitchFamily="34" charset="-122"/>
              </a:rPr>
              <a:t> 结果是 </a:t>
            </a:r>
            <a:r>
              <a:rPr lang="en-US" altLang="zh-CN" sz="2400" dirty="0">
                <a:solidFill>
                  <a:srgbClr val="C00000"/>
                </a:solidFill>
                <a:latin typeface="Consolas" panose="020B0609020204030204" pitchFamily="49" charset="0"/>
                <a:ea typeface="微软雅黑" panose="020B0503020204020204" pitchFamily="34" charset="-122"/>
              </a:rPr>
              <a:t>123</a:t>
            </a:r>
            <a:r>
              <a:rPr lang="zh-CN" altLang="en-US" sz="2400"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a:t>
            </a:r>
            <a:r>
              <a:rPr lang="en-US" altLang="zh-CN" sz="2400" dirty="0">
                <a:solidFill>
                  <a:srgbClr val="C00000"/>
                </a:solidFill>
                <a:latin typeface="Consolas" panose="020B0609020204030204" pitchFamily="49" charset="0"/>
                <a:ea typeface="微软雅黑" panose="020B0503020204020204" pitchFamily="34" charset="-122"/>
              </a:rPr>
              <a:t>123.4</a:t>
            </a:r>
            <a:r>
              <a:rPr lang="zh-CN" altLang="en-US" sz="2400" dirty="0">
                <a:latin typeface="微软雅黑" panose="020B0503020204020204" pitchFamily="34" charset="-122"/>
                <a:ea typeface="微软雅黑" panose="020B0503020204020204" pitchFamily="34" charset="-122"/>
              </a:rPr>
              <a:t> 被砍掉了 </a:t>
            </a:r>
            <a:r>
              <a:rPr lang="en-US" altLang="zh-CN" sz="2400" dirty="0">
                <a:solidFill>
                  <a:srgbClr val="C00000"/>
                </a:solidFill>
                <a:latin typeface="Consolas" panose="020B0609020204030204" pitchFamily="49" charset="0"/>
                <a:ea typeface="微软雅黑" panose="020B0503020204020204" pitchFamily="34" charset="-122"/>
              </a:rPr>
              <a:t>.4</a:t>
            </a:r>
            <a:r>
              <a:rPr lang="en-US" altLang="zh-CN" sz="2400" dirty="0">
                <a:latin typeface="微软雅黑" panose="020B0503020204020204" pitchFamily="34" charset="-122"/>
                <a:ea typeface="微软雅黑" panose="020B0503020204020204" pitchFamily="34" charset="-122"/>
              </a:rPr>
              <a:t>)</a:t>
            </a:r>
          </a:p>
          <a:p>
            <a:pPr lvl="2">
              <a:lnSpc>
                <a:spcPct val="150000"/>
              </a:lnSpc>
              <a:buClr>
                <a:srgbClr val="000000"/>
              </a:buClr>
            </a:pPr>
            <a:r>
              <a:rPr lang="en-US" altLang="zh-CN" sz="2400" dirty="0">
                <a:solidFill>
                  <a:srgbClr val="C00000"/>
                </a:solidFill>
                <a:latin typeface="Consolas" panose="020B0609020204030204" pitchFamily="49" charset="0"/>
                <a:ea typeface="微软雅黑" panose="020B0503020204020204" pitchFamily="34" charset="-122"/>
              </a:rPr>
              <a:t>123 / 10</a:t>
            </a:r>
            <a:r>
              <a:rPr lang="zh-CN" altLang="en-US" sz="2400" dirty="0">
                <a:latin typeface="微软雅黑" panose="020B0503020204020204" pitchFamily="34" charset="-122"/>
                <a:ea typeface="微软雅黑" panose="020B0503020204020204" pitchFamily="34" charset="-122"/>
              </a:rPr>
              <a:t> 结果是 </a:t>
            </a:r>
            <a:r>
              <a:rPr lang="en-US" altLang="zh-CN" sz="2400" dirty="0">
                <a:solidFill>
                  <a:srgbClr val="C00000"/>
                </a:solidFill>
                <a:latin typeface="Consolas" panose="020B0609020204030204" pitchFamily="49" charset="0"/>
                <a:ea typeface="微软雅黑" panose="020B0503020204020204" pitchFamily="34" charset="-122"/>
              </a:rPr>
              <a:t>12</a:t>
            </a:r>
            <a:endParaRPr lang="zh-CN" altLang="en-US" sz="2400" dirty="0">
              <a:latin typeface="微软雅黑" panose="020B0503020204020204" pitchFamily="34" charset="-122"/>
              <a:ea typeface="微软雅黑" panose="020B0503020204020204" pitchFamily="34" charset="-122"/>
            </a:endParaRPr>
          </a:p>
          <a:p>
            <a:pPr lvl="2">
              <a:lnSpc>
                <a:spcPct val="150000"/>
              </a:lnSpc>
              <a:buClr>
                <a:srgbClr val="000000"/>
              </a:buClr>
            </a:pPr>
            <a:r>
              <a:rPr lang="en-US" altLang="zh-CN" sz="2400" dirty="0">
                <a:solidFill>
                  <a:srgbClr val="C00000"/>
                </a:solidFill>
                <a:latin typeface="Consolas" panose="020B0609020204030204" pitchFamily="49" charset="0"/>
                <a:ea typeface="微软雅黑" panose="020B0503020204020204" pitchFamily="34" charset="-122"/>
              </a:rPr>
              <a:t>12 / 10</a:t>
            </a:r>
            <a:r>
              <a:rPr lang="zh-CN" altLang="en-US" sz="2400" dirty="0">
                <a:latin typeface="微软雅黑" panose="020B0503020204020204" pitchFamily="34" charset="-122"/>
                <a:ea typeface="微软雅黑" panose="020B0503020204020204" pitchFamily="34" charset="-122"/>
              </a:rPr>
              <a:t> 结果是 </a:t>
            </a:r>
            <a:r>
              <a:rPr lang="en-US" altLang="zh-CN" sz="2400" dirty="0">
                <a:solidFill>
                  <a:srgbClr val="C00000"/>
                </a:solidFill>
                <a:latin typeface="Consolas" panose="020B0609020204030204" pitchFamily="49" charset="0"/>
                <a:ea typeface="微软雅黑" panose="020B0503020204020204" pitchFamily="34" charset="-122"/>
              </a:rPr>
              <a:t>1</a:t>
            </a:r>
            <a:endParaRPr lang="zh-CN" altLang="en-US" sz="2400" dirty="0">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72437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4">
                                            <p:txEl>
                                              <p:pRg st="5" end="5"/>
                                            </p:txEl>
                                          </p:spTgt>
                                        </p:tgtEl>
                                        <p:attrNameLst>
                                          <p:attrName>style.visibility</p:attrName>
                                        </p:attrNameLst>
                                      </p:cBhvr>
                                      <p:to>
                                        <p:strVal val="visible"/>
                                      </p:to>
                                    </p:set>
                                    <p:animEffect transition="in" filter="fade">
                                      <p:cBhvr>
                                        <p:cTn id="30" dur="500"/>
                                        <p:tgtEl>
                                          <p:spTgt spid="4">
                                            <p:txEl>
                                              <p:pRg st="5" end="5"/>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animEffect transition="in" filter="fade">
                                      <p:cBhvr>
                                        <p:cTn id="33"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题目分析</a:t>
            </a:r>
          </a:p>
        </p:txBody>
      </p:sp>
      <p:sp>
        <p:nvSpPr>
          <p:cNvPr id="4" name="矩形 3"/>
          <p:cNvSpPr/>
          <p:nvPr/>
        </p:nvSpPr>
        <p:spPr>
          <a:xfrm>
            <a:off x="1524000" y="1676400"/>
            <a:ext cx="9220200" cy="523220"/>
          </a:xfrm>
          <a:prstGeom prst="rect">
            <a:avLst/>
          </a:prstGeom>
          <a:solidFill>
            <a:schemeClr val="accent4">
              <a:lumMod val="20000"/>
              <a:lumOff val="80000"/>
            </a:schemeClr>
          </a:solidFill>
        </p:spPr>
        <p:txBody>
          <a:bodyPr wrap="square">
            <a:spAutoFit/>
          </a:bodyPr>
          <a:lstStyle/>
          <a:p>
            <a:r>
              <a:rPr lang="zh-CN" altLang="en-US" sz="2800" dirty="0">
                <a:latin typeface="微软雅黑" panose="020B0503020204020204" pitchFamily="34" charset="-122"/>
                <a:ea typeface="微软雅黑" panose="020B0503020204020204" pitchFamily="34" charset="-122"/>
              </a:rPr>
              <a:t>理解了这两个工具，拆解 </a:t>
            </a:r>
            <a:r>
              <a:rPr lang="en-US" altLang="zh-CN" sz="2800" dirty="0">
                <a:solidFill>
                  <a:srgbClr val="C00000"/>
                </a:solidFill>
                <a:latin typeface="Consolas" panose="020B0609020204030204" pitchFamily="49" charset="0"/>
                <a:ea typeface="微软雅黑" panose="020B0503020204020204" pitchFamily="34" charset="-122"/>
              </a:rPr>
              <a:t>1234</a:t>
            </a:r>
            <a:r>
              <a:rPr lang="zh-CN" altLang="en-US" sz="2800" dirty="0">
                <a:latin typeface="微软雅黑" panose="020B0503020204020204" pitchFamily="34" charset="-122"/>
                <a:ea typeface="微软雅黑" panose="020B0503020204020204" pitchFamily="34" charset="-122"/>
              </a:rPr>
              <a:t> 的过程就变得非常清晰了</a:t>
            </a:r>
            <a:endParaRPr lang="zh-CN" altLang="en-US" sz="2800" dirty="0">
              <a:effectLst/>
              <a:latin typeface="微软雅黑" panose="020B0503020204020204" pitchFamily="34" charset="-122"/>
              <a:ea typeface="微软雅黑" panose="020B0503020204020204" pitchFamily="34" charset="-122"/>
            </a:endParaRPr>
          </a:p>
        </p:txBody>
      </p:sp>
      <p:sp>
        <p:nvSpPr>
          <p:cNvPr id="5" name="矩形 4"/>
          <p:cNvSpPr/>
          <p:nvPr/>
        </p:nvSpPr>
        <p:spPr>
          <a:xfrm>
            <a:off x="1257300" y="2819400"/>
            <a:ext cx="9753600" cy="2801729"/>
          </a:xfrm>
          <a:prstGeom prst="rect">
            <a:avLst/>
          </a:prstGeom>
          <a:solidFill>
            <a:schemeClr val="accent6">
              <a:lumMod val="20000"/>
              <a:lumOff val="80000"/>
            </a:schemeClr>
          </a:solidFill>
        </p:spPr>
        <p:txBody>
          <a:bodyPr wrap="square">
            <a:spAutoFit/>
          </a:bodyPr>
          <a:lstStyle/>
          <a:p>
            <a:pPr>
              <a:lnSpc>
                <a:spcPct val="150000"/>
              </a:lnSpc>
            </a:pPr>
            <a:r>
              <a:rPr lang="zh-CN" altLang="en-US" sz="2400" b="1" dirty="0">
                <a:latin typeface="微软雅黑" panose="020B0503020204020204" pitchFamily="34" charset="-122"/>
                <a:ea typeface="微软雅黑" panose="020B0503020204020204" pitchFamily="34" charset="-122"/>
              </a:rPr>
              <a:t>第一步：获取个位数 </a:t>
            </a:r>
            <a:r>
              <a:rPr lang="en-US" altLang="zh-CN" sz="2400" b="1" dirty="0">
                <a:solidFill>
                  <a:srgbClr val="C00000"/>
                </a:solidFill>
                <a:latin typeface="Consolas" panose="020B0609020204030204" pitchFamily="49" charset="0"/>
                <a:ea typeface="微软雅黑" panose="020B0503020204020204" pitchFamily="34" charset="-122"/>
              </a:rPr>
              <a:t>4</a:t>
            </a:r>
            <a:endParaRPr lang="zh-CN" altLang="en-US"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这是最简单的。我们只想“看”到最右边的数字，直接用提取器就行了。</a:t>
            </a:r>
          </a:p>
          <a:p>
            <a:pPr indent="-285750">
              <a:lnSpc>
                <a:spcPct val="150000"/>
              </a:lnSpc>
              <a:buClr>
                <a:srgbClr val="000000"/>
              </a:buClr>
              <a:buFont typeface="微软雅黑" panose="020B0503020204020204" pitchFamily="34" charset="-122"/>
              <a:buChar char="•"/>
            </a:pPr>
            <a:r>
              <a:rPr lang="zh-CN" altLang="en-US" sz="2400" dirty="0">
                <a:latin typeface="微软雅黑" panose="020B0503020204020204" pitchFamily="34" charset="-122"/>
                <a:ea typeface="微软雅黑" panose="020B0503020204020204" pitchFamily="34" charset="-122"/>
              </a:rPr>
              <a:t>操作：</a:t>
            </a:r>
            <a:r>
              <a:rPr lang="en-US" altLang="zh-CN" sz="2400" dirty="0">
                <a:solidFill>
                  <a:srgbClr val="C00000"/>
                </a:solidFill>
                <a:latin typeface="Consolas" panose="020B0609020204030204" pitchFamily="49" charset="0"/>
                <a:ea typeface="微软雅黑" panose="020B0503020204020204" pitchFamily="34" charset="-122"/>
              </a:rPr>
              <a:t>1234 % 10</a:t>
            </a:r>
            <a:endParaRPr lang="zh-CN" altLang="en-US" sz="2400" dirty="0">
              <a:latin typeface="微软雅黑" panose="020B0503020204020204" pitchFamily="34" charset="-122"/>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sz="2400" dirty="0">
                <a:latin typeface="微软雅黑" panose="020B0503020204020204" pitchFamily="34" charset="-122"/>
                <a:ea typeface="微软雅黑" panose="020B0503020204020204" pitchFamily="34" charset="-122"/>
              </a:rPr>
              <a:t>结果：</a:t>
            </a:r>
            <a:r>
              <a:rPr lang="en-US" altLang="zh-CN" sz="2400" dirty="0">
                <a:solidFill>
                  <a:srgbClr val="C00000"/>
                </a:solidFill>
                <a:latin typeface="Consolas" panose="020B0609020204030204" pitchFamily="49" charset="0"/>
                <a:ea typeface="微软雅黑" panose="020B0503020204020204" pitchFamily="34" charset="-122"/>
              </a:rPr>
              <a:t>4</a:t>
            </a:r>
            <a:endParaRPr lang="zh-CN" altLang="en-US" sz="2400" dirty="0">
              <a:latin typeface="微软雅黑" panose="020B0503020204020204" pitchFamily="34" charset="-122"/>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sz="2400" dirty="0">
                <a:latin typeface="微软雅黑" panose="020B0503020204020204" pitchFamily="34" charset="-122"/>
                <a:ea typeface="微软雅黑" panose="020B0503020204020204" pitchFamily="34" charset="-122"/>
              </a:rPr>
              <a:t>任务完成！ 我们成功拿到了个位数字 </a:t>
            </a:r>
            <a:r>
              <a:rPr lang="en-US" altLang="zh-CN" sz="2400" dirty="0">
                <a:solidFill>
                  <a:srgbClr val="C00000"/>
                </a:solidFill>
                <a:latin typeface="Consolas" panose="020B0609020204030204" pitchFamily="49" charset="0"/>
                <a:ea typeface="微软雅黑" panose="020B0503020204020204" pitchFamily="34" charset="-122"/>
              </a:rPr>
              <a:t>4</a:t>
            </a:r>
            <a:r>
              <a:rPr lang="zh-CN" altLang="en-US" sz="2400" dirty="0">
                <a:latin typeface="微软雅黑" panose="020B0503020204020204" pitchFamily="34" charset="-122"/>
                <a:ea typeface="微软雅黑" panose="020B0503020204020204" pitchFamily="34" charset="-122"/>
              </a:rPr>
              <a:t>。</a:t>
            </a:r>
            <a:endParaRPr lang="zh-CN" altLang="en-US" sz="2400" dirty="0">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42707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fade">
                                      <p:cBhvr>
                                        <p:cTn id="27" dur="5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fade">
                                      <p:cBhvr>
                                        <p:cTn id="3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题目分析</a:t>
            </a:r>
          </a:p>
        </p:txBody>
      </p:sp>
      <p:sp>
        <p:nvSpPr>
          <p:cNvPr id="2" name="矩形 1"/>
          <p:cNvSpPr/>
          <p:nvPr/>
        </p:nvSpPr>
        <p:spPr>
          <a:xfrm>
            <a:off x="990600" y="1371600"/>
            <a:ext cx="10210800" cy="4801314"/>
          </a:xfrm>
          <a:prstGeom prst="rect">
            <a:avLst/>
          </a:prstGeom>
          <a:solidFill>
            <a:schemeClr val="accent6">
              <a:lumMod val="20000"/>
              <a:lumOff val="80000"/>
            </a:schemeClr>
          </a:solidFill>
        </p:spPr>
        <p:txBody>
          <a:bodyPr wrap="square">
            <a:spAutoFit/>
          </a:bodyPr>
          <a:lstStyle/>
          <a:p>
            <a:pPr>
              <a:lnSpc>
                <a:spcPct val="150000"/>
              </a:lnSpc>
            </a:pPr>
            <a:r>
              <a:rPr lang="zh-CN" altLang="en-US" sz="2400" b="1" dirty="0">
                <a:ea typeface="微软雅黑" panose="020B0503020204020204" pitchFamily="34" charset="-122"/>
              </a:rPr>
              <a:t>第二步：获取十位数 </a:t>
            </a:r>
            <a:r>
              <a:rPr lang="en-US" altLang="zh-CN" sz="2400" b="1" dirty="0">
                <a:solidFill>
                  <a:srgbClr val="C00000"/>
                </a:solidFill>
                <a:ea typeface="微软雅黑" panose="020B0503020204020204" pitchFamily="34" charset="-122"/>
              </a:rPr>
              <a:t>3</a:t>
            </a:r>
            <a:endParaRPr lang="zh-CN" altLang="en-US" sz="2400" dirty="0">
              <a:ea typeface="微软雅黑" panose="020B0503020204020204" pitchFamily="34" charset="-122"/>
            </a:endParaRPr>
          </a:p>
          <a:p>
            <a:pPr>
              <a:lnSpc>
                <a:spcPct val="150000"/>
              </a:lnSpc>
            </a:pPr>
            <a:r>
              <a:rPr lang="zh-CN" altLang="en-US" sz="2000" dirty="0">
                <a:ea typeface="微软雅黑" panose="020B0503020204020204" pitchFamily="34" charset="-122"/>
              </a:rPr>
              <a:t>现在 </a:t>
            </a:r>
            <a:r>
              <a:rPr lang="en-US" altLang="zh-CN" sz="2000" dirty="0">
                <a:solidFill>
                  <a:srgbClr val="C00000"/>
                </a:solidFill>
                <a:ea typeface="微软雅黑" panose="020B0503020204020204" pitchFamily="34" charset="-122"/>
              </a:rPr>
              <a:t>3</a:t>
            </a:r>
            <a:r>
              <a:rPr lang="zh-CN" altLang="en-US" sz="2000" dirty="0">
                <a:ea typeface="微软雅黑" panose="020B0503020204020204" pitchFamily="34" charset="-122"/>
              </a:rPr>
              <a:t> 不是最右边的数字，</a:t>
            </a:r>
            <a:r>
              <a:rPr lang="zh-CN" altLang="en-US" sz="2000" b="1" dirty="0">
                <a:ea typeface="微软雅黑" panose="020B0503020204020204" pitchFamily="34" charset="-122"/>
              </a:rPr>
              <a:t>提取器</a:t>
            </a:r>
            <a:r>
              <a:rPr lang="zh-CN" altLang="en-US" sz="2000" dirty="0">
                <a:ea typeface="微软雅黑" panose="020B0503020204020204" pitchFamily="34" charset="-122"/>
              </a:rPr>
              <a:t> </a:t>
            </a:r>
            <a:r>
              <a:rPr lang="en-US" altLang="zh-CN" sz="2000" dirty="0">
                <a:ea typeface="微软雅黑" panose="020B0503020204020204" pitchFamily="34" charset="-122"/>
              </a:rPr>
              <a:t>(</a:t>
            </a:r>
            <a:r>
              <a:rPr lang="en-US" altLang="zh-CN" sz="2000" dirty="0">
                <a:solidFill>
                  <a:srgbClr val="C00000"/>
                </a:solidFill>
                <a:ea typeface="微软雅黑" panose="020B0503020204020204" pitchFamily="34" charset="-122"/>
              </a:rPr>
              <a:t>% 10</a:t>
            </a:r>
            <a:r>
              <a:rPr lang="en-US" altLang="zh-CN" sz="2000" dirty="0">
                <a:ea typeface="微软雅黑" panose="020B0503020204020204" pitchFamily="34" charset="-122"/>
              </a:rPr>
              <a:t>) </a:t>
            </a:r>
            <a:r>
              <a:rPr lang="zh-CN" altLang="en-US" sz="2000" dirty="0">
                <a:ea typeface="微软雅黑" panose="020B0503020204020204" pitchFamily="34" charset="-122"/>
              </a:rPr>
              <a:t>直接对 </a:t>
            </a:r>
            <a:r>
              <a:rPr lang="en-US" altLang="zh-CN" sz="2000" dirty="0">
                <a:solidFill>
                  <a:srgbClr val="C00000"/>
                </a:solidFill>
                <a:ea typeface="微软雅黑" panose="020B0503020204020204" pitchFamily="34" charset="-122"/>
              </a:rPr>
              <a:t>1234</a:t>
            </a:r>
            <a:r>
              <a:rPr lang="zh-CN" altLang="en-US" sz="2000" dirty="0">
                <a:ea typeface="微软雅黑" panose="020B0503020204020204" pitchFamily="34" charset="-122"/>
              </a:rPr>
              <a:t> 使用是拿不到 </a:t>
            </a:r>
            <a:r>
              <a:rPr lang="en-US" altLang="zh-CN" sz="2000" dirty="0">
                <a:solidFill>
                  <a:srgbClr val="C00000"/>
                </a:solidFill>
                <a:ea typeface="微软雅黑" panose="020B0503020204020204" pitchFamily="34" charset="-122"/>
              </a:rPr>
              <a:t>3</a:t>
            </a:r>
            <a:r>
              <a:rPr lang="zh-CN" altLang="en-US" sz="2000" dirty="0">
                <a:ea typeface="微软雅黑" panose="020B0503020204020204" pitchFamily="34" charset="-122"/>
              </a:rPr>
              <a:t> 的。</a:t>
            </a:r>
            <a:r>
              <a:rPr lang="zh-CN" altLang="en-US" sz="2000" b="1" dirty="0">
                <a:ea typeface="微软雅黑" panose="020B0503020204020204" pitchFamily="34" charset="-122"/>
              </a:rPr>
              <a:t>怎么办？</a:t>
            </a:r>
            <a:endParaRPr lang="en-US" altLang="zh-CN" sz="2000" b="1" dirty="0">
              <a:ea typeface="微软雅黑" panose="020B0503020204020204" pitchFamily="34" charset="-122"/>
            </a:endParaRPr>
          </a:p>
          <a:p>
            <a:pPr>
              <a:lnSpc>
                <a:spcPct val="150000"/>
              </a:lnSpc>
            </a:pPr>
            <a:r>
              <a:rPr lang="zh-CN" altLang="en-US" sz="2000" dirty="0">
                <a:ea typeface="微软雅黑" panose="020B0503020204020204" pitchFamily="34" charset="-122"/>
              </a:rPr>
              <a:t>很简单，我们先把挡在 </a:t>
            </a:r>
            <a:r>
              <a:rPr lang="en-US" altLang="zh-CN" sz="2000" dirty="0">
                <a:solidFill>
                  <a:srgbClr val="C00000"/>
                </a:solidFill>
                <a:ea typeface="微软雅黑" panose="020B0503020204020204" pitchFamily="34" charset="-122"/>
              </a:rPr>
              <a:t>3</a:t>
            </a:r>
            <a:r>
              <a:rPr lang="zh-CN" altLang="en-US" sz="2000" dirty="0">
                <a:ea typeface="微软雅黑" panose="020B0503020204020204" pitchFamily="34" charset="-122"/>
              </a:rPr>
              <a:t> 前面的 </a:t>
            </a:r>
            <a:r>
              <a:rPr lang="en-US" altLang="zh-CN" sz="2000" dirty="0">
                <a:solidFill>
                  <a:srgbClr val="C00000"/>
                </a:solidFill>
                <a:ea typeface="微软雅黑" panose="020B0503020204020204" pitchFamily="34" charset="-122"/>
              </a:rPr>
              <a:t>4</a:t>
            </a:r>
            <a:r>
              <a:rPr lang="zh-CN" altLang="en-US" sz="2000" dirty="0">
                <a:ea typeface="微软雅黑" panose="020B0503020204020204" pitchFamily="34" charset="-122"/>
              </a:rPr>
              <a:t> 给“砍掉”，让 </a:t>
            </a:r>
            <a:r>
              <a:rPr lang="en-US" altLang="zh-CN" sz="2000" dirty="0">
                <a:solidFill>
                  <a:srgbClr val="C00000"/>
                </a:solidFill>
                <a:ea typeface="微软雅黑" panose="020B0503020204020204" pitchFamily="34" charset="-122"/>
              </a:rPr>
              <a:t>3</a:t>
            </a:r>
            <a:r>
              <a:rPr lang="zh-CN" altLang="en-US" sz="2000" dirty="0">
                <a:ea typeface="微软雅黑" panose="020B0503020204020204" pitchFamily="34" charset="-122"/>
              </a:rPr>
              <a:t> 成为新的最右边的数字！</a:t>
            </a:r>
          </a:p>
          <a:p>
            <a:pPr indent="-342900">
              <a:lnSpc>
                <a:spcPct val="150000"/>
              </a:lnSpc>
              <a:buClr>
                <a:srgbClr val="000000"/>
              </a:buClr>
              <a:buFont typeface="微软雅黑" panose="020B0503020204020204" pitchFamily="34" charset="-122"/>
              <a:buAutoNum type="arabicPeriod"/>
            </a:pPr>
            <a:r>
              <a:rPr lang="zh-CN" altLang="en-US" sz="2000" dirty="0">
                <a:ea typeface="微软雅黑" panose="020B0503020204020204" pitchFamily="34" charset="-122"/>
              </a:rPr>
              <a:t>削减：先用削减器把 </a:t>
            </a:r>
            <a:r>
              <a:rPr lang="en-US" altLang="zh-CN" sz="2000" dirty="0">
                <a:solidFill>
                  <a:srgbClr val="C00000"/>
                </a:solidFill>
                <a:ea typeface="微软雅黑" panose="020B0503020204020204" pitchFamily="34" charset="-122"/>
              </a:rPr>
              <a:t>4</a:t>
            </a:r>
            <a:r>
              <a:rPr lang="zh-CN" altLang="en-US" sz="2000" dirty="0">
                <a:ea typeface="微软雅黑" panose="020B0503020204020204" pitchFamily="34" charset="-122"/>
              </a:rPr>
              <a:t> 砍掉。 </a:t>
            </a:r>
          </a:p>
          <a:p>
            <a:pPr marL="800100" lvl="1" indent="-342900">
              <a:lnSpc>
                <a:spcPct val="150000"/>
              </a:lnSpc>
              <a:buClr>
                <a:srgbClr val="000000"/>
              </a:buClr>
              <a:buFont typeface="Arial" panose="020B0604020202020204" pitchFamily="34" charset="0"/>
              <a:buChar char="•"/>
            </a:pPr>
            <a:r>
              <a:rPr lang="en-US" altLang="zh-CN" sz="2000" dirty="0">
                <a:solidFill>
                  <a:srgbClr val="C00000"/>
                </a:solidFill>
                <a:ea typeface="微软雅黑" panose="020B0503020204020204" pitchFamily="34" charset="-122"/>
              </a:rPr>
              <a:t>1234 / 10</a:t>
            </a:r>
            <a:r>
              <a:rPr lang="zh-CN" altLang="en-US" sz="2000" dirty="0">
                <a:ea typeface="微软雅黑" panose="020B0503020204020204" pitchFamily="34" charset="-122"/>
              </a:rPr>
              <a:t> 得到 </a:t>
            </a:r>
            <a:r>
              <a:rPr lang="en-US" altLang="zh-CN" sz="2000" dirty="0">
                <a:solidFill>
                  <a:srgbClr val="C00000"/>
                </a:solidFill>
                <a:ea typeface="微软雅黑" panose="020B0503020204020204" pitchFamily="34" charset="-122"/>
              </a:rPr>
              <a:t>123</a:t>
            </a:r>
            <a:r>
              <a:rPr lang="zh-CN" altLang="en-US" sz="2000" dirty="0">
                <a:ea typeface="微软雅黑" panose="020B0503020204020204" pitchFamily="34" charset="-122"/>
              </a:rPr>
              <a:t>。</a:t>
            </a:r>
          </a:p>
          <a:p>
            <a:pPr marL="800100" lvl="1" indent="-342900">
              <a:lnSpc>
                <a:spcPct val="150000"/>
              </a:lnSpc>
              <a:buClr>
                <a:srgbClr val="000000"/>
              </a:buClr>
              <a:buFont typeface="Arial" panose="020B0604020202020204" pitchFamily="34" charset="0"/>
              <a:buChar char="•"/>
            </a:pPr>
            <a:r>
              <a:rPr lang="zh-CN" altLang="en-US" sz="2000" dirty="0">
                <a:ea typeface="微软雅黑" panose="020B0503020204020204" pitchFamily="34" charset="-122"/>
              </a:rPr>
              <a:t>现在我们的数字变成了 </a:t>
            </a:r>
            <a:r>
              <a:rPr lang="en-US" altLang="zh-CN" sz="2000" dirty="0">
                <a:solidFill>
                  <a:srgbClr val="C00000"/>
                </a:solidFill>
                <a:ea typeface="微软雅黑" panose="020B0503020204020204" pitchFamily="34" charset="-122"/>
              </a:rPr>
              <a:t>123</a:t>
            </a:r>
            <a:r>
              <a:rPr lang="zh-CN" altLang="en-US" sz="2000" dirty="0">
                <a:ea typeface="微软雅黑" panose="020B0503020204020204" pitchFamily="34" charset="-122"/>
              </a:rPr>
              <a:t>，</a:t>
            </a:r>
            <a:r>
              <a:rPr lang="en-US" altLang="zh-CN" sz="2000" dirty="0">
                <a:solidFill>
                  <a:srgbClr val="C00000"/>
                </a:solidFill>
                <a:ea typeface="微软雅黑" panose="020B0503020204020204" pitchFamily="34" charset="-122"/>
              </a:rPr>
              <a:t>3</a:t>
            </a:r>
            <a:r>
              <a:rPr lang="zh-CN" altLang="en-US" sz="2000" dirty="0">
                <a:ea typeface="微软雅黑" panose="020B0503020204020204" pitchFamily="34" charset="-122"/>
              </a:rPr>
              <a:t> 已经暴露在最右边了！</a:t>
            </a:r>
          </a:p>
          <a:p>
            <a:pPr indent="-342900">
              <a:lnSpc>
                <a:spcPct val="150000"/>
              </a:lnSpc>
              <a:buClr>
                <a:srgbClr val="000000"/>
              </a:buClr>
              <a:buFont typeface="微软雅黑" panose="020B0503020204020204" pitchFamily="34" charset="-122"/>
              <a:buAutoNum type="arabicPeriod"/>
            </a:pPr>
            <a:r>
              <a:rPr lang="zh-CN" altLang="en-US" sz="2000" dirty="0">
                <a:ea typeface="微软雅黑" panose="020B0503020204020204" pitchFamily="34" charset="-122"/>
              </a:rPr>
              <a:t>提取：对新得到的数字 </a:t>
            </a:r>
            <a:r>
              <a:rPr lang="en-US" altLang="zh-CN" sz="2000" dirty="0">
                <a:solidFill>
                  <a:srgbClr val="C00000"/>
                </a:solidFill>
                <a:ea typeface="微软雅黑" panose="020B0503020204020204" pitchFamily="34" charset="-122"/>
              </a:rPr>
              <a:t>123</a:t>
            </a:r>
            <a:r>
              <a:rPr lang="zh-CN" altLang="en-US" sz="2000" dirty="0">
                <a:ea typeface="微软雅黑" panose="020B0503020204020204" pitchFamily="34" charset="-122"/>
              </a:rPr>
              <a:t> 使用提取器。 </a:t>
            </a:r>
          </a:p>
          <a:p>
            <a:pPr marL="800100" lvl="1" indent="-342900">
              <a:lnSpc>
                <a:spcPct val="150000"/>
              </a:lnSpc>
              <a:buClr>
                <a:srgbClr val="000000"/>
              </a:buClr>
              <a:buFont typeface="Arial" panose="020B0604020202020204" pitchFamily="34" charset="0"/>
              <a:buChar char="•"/>
            </a:pPr>
            <a:r>
              <a:rPr lang="en-US" altLang="zh-CN" sz="2000" dirty="0">
                <a:solidFill>
                  <a:srgbClr val="C00000"/>
                </a:solidFill>
                <a:ea typeface="微软雅黑" panose="020B0503020204020204" pitchFamily="34" charset="-122"/>
              </a:rPr>
              <a:t>123 % 10</a:t>
            </a:r>
            <a:r>
              <a:rPr lang="zh-CN" altLang="en-US" sz="2000" dirty="0">
                <a:ea typeface="微软雅黑" panose="020B0503020204020204" pitchFamily="34" charset="-122"/>
              </a:rPr>
              <a:t> 得到 </a:t>
            </a:r>
            <a:r>
              <a:rPr lang="en-US" altLang="zh-CN" sz="2000" dirty="0">
                <a:solidFill>
                  <a:srgbClr val="C00000"/>
                </a:solidFill>
                <a:ea typeface="微软雅黑" panose="020B0503020204020204" pitchFamily="34" charset="-122"/>
              </a:rPr>
              <a:t>3</a:t>
            </a:r>
            <a:r>
              <a:rPr lang="zh-CN" altLang="en-US" sz="2000" dirty="0">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sz="2000" dirty="0">
                <a:ea typeface="微软雅黑" panose="020B0503020204020204" pitchFamily="34" charset="-122"/>
              </a:rPr>
              <a:t>组合成一步：把上面的操作写在一起，就是 </a:t>
            </a:r>
            <a:r>
              <a:rPr lang="en-US" altLang="zh-CN" sz="2000" dirty="0">
                <a:solidFill>
                  <a:srgbClr val="C00000"/>
                </a:solidFill>
                <a:ea typeface="微软雅黑" panose="020B0503020204020204" pitchFamily="34" charset="-122"/>
              </a:rPr>
              <a:t>(1234 / 10) % 10</a:t>
            </a:r>
            <a:r>
              <a:rPr lang="zh-CN" altLang="en-US" sz="2000" dirty="0">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sz="2000" dirty="0">
                <a:ea typeface="微软雅黑" panose="020B0503020204020204" pitchFamily="34" charset="-122"/>
              </a:rPr>
              <a:t>任务完成！ 我们拿到了十位数字 </a:t>
            </a:r>
            <a:r>
              <a:rPr lang="en-US" altLang="zh-CN" sz="2000" dirty="0">
                <a:solidFill>
                  <a:srgbClr val="C00000"/>
                </a:solidFill>
                <a:ea typeface="微软雅黑" panose="020B0503020204020204" pitchFamily="34" charset="-122"/>
              </a:rPr>
              <a:t>3</a:t>
            </a:r>
            <a:r>
              <a:rPr lang="zh-CN" altLang="en-US" sz="2000" dirty="0">
                <a:ea typeface="微软雅黑" panose="020B0503020204020204" pitchFamily="34" charset="-122"/>
              </a:rPr>
              <a:t>。</a:t>
            </a:r>
            <a:endParaRPr lang="zh-CN" altLang="en-US" sz="2000" dirty="0">
              <a:effectLst/>
              <a:ea typeface="微软雅黑" panose="020B0503020204020204" pitchFamily="34" charset="-122"/>
            </a:endParaRPr>
          </a:p>
        </p:txBody>
      </p:sp>
    </p:spTree>
    <p:extLst>
      <p:ext uri="{BB962C8B-B14F-4D97-AF65-F5344CB8AC3E}">
        <p14:creationId xmlns:p14="http://schemas.microsoft.com/office/powerpoint/2010/main" val="334193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500"/>
                                        <p:tgtEl>
                                          <p:spTgt spid="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500"/>
                                        <p:tgtEl>
                                          <p:spTgt spid="2">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
                                            <p:txEl>
                                              <p:pRg st="9" end="9"/>
                                            </p:txEl>
                                          </p:spTgt>
                                        </p:tgtEl>
                                        <p:attrNameLst>
                                          <p:attrName>style.visibility</p:attrName>
                                        </p:attrNameLst>
                                      </p:cBhvr>
                                      <p:to>
                                        <p:strVal val="visible"/>
                                      </p:to>
                                    </p:set>
                                    <p:animEffect transition="in" filter="fade">
                                      <p:cBhvr>
                                        <p:cTn id="52"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题目分析</a:t>
            </a:r>
          </a:p>
        </p:txBody>
      </p:sp>
      <p:sp>
        <p:nvSpPr>
          <p:cNvPr id="3" name="矩形 2"/>
          <p:cNvSpPr/>
          <p:nvPr/>
        </p:nvSpPr>
        <p:spPr>
          <a:xfrm>
            <a:off x="1066800" y="1600200"/>
            <a:ext cx="10134600" cy="4339650"/>
          </a:xfrm>
          <a:prstGeom prst="rect">
            <a:avLst/>
          </a:prstGeom>
          <a:solidFill>
            <a:schemeClr val="accent5">
              <a:lumMod val="20000"/>
              <a:lumOff val="80000"/>
            </a:schemeClr>
          </a:solidFill>
        </p:spPr>
        <p:txBody>
          <a:bodyPr wrap="square">
            <a:spAutoFit/>
          </a:bodyPr>
          <a:lstStyle/>
          <a:p>
            <a:pPr>
              <a:lnSpc>
                <a:spcPct val="150000"/>
              </a:lnSpc>
            </a:pPr>
            <a:r>
              <a:rPr lang="zh-CN" altLang="en-US" sz="2400" b="1" dirty="0">
                <a:latin typeface="+mj-ea"/>
                <a:ea typeface="+mj-ea"/>
              </a:rPr>
              <a:t>第三步：获取百位数 </a:t>
            </a:r>
            <a:r>
              <a:rPr lang="en-US" altLang="zh-CN" sz="2400" b="1" dirty="0">
                <a:solidFill>
                  <a:srgbClr val="C00000"/>
                </a:solidFill>
                <a:latin typeface="+mj-ea"/>
                <a:ea typeface="+mj-ea"/>
              </a:rPr>
              <a:t>2</a:t>
            </a:r>
            <a:endParaRPr lang="zh-CN" altLang="en-US" sz="2400" dirty="0">
              <a:latin typeface="+mj-ea"/>
              <a:ea typeface="+mj-ea"/>
            </a:endParaRPr>
          </a:p>
          <a:p>
            <a:pPr>
              <a:lnSpc>
                <a:spcPct val="150000"/>
              </a:lnSpc>
            </a:pPr>
            <a:r>
              <a:rPr lang="zh-CN" altLang="en-US" sz="2000" dirty="0">
                <a:latin typeface="+mj-ea"/>
                <a:ea typeface="+mj-ea"/>
              </a:rPr>
              <a:t>你可能已经猜到模式了。</a:t>
            </a:r>
            <a:r>
              <a:rPr lang="en-US" altLang="zh-CN" sz="2000" dirty="0">
                <a:solidFill>
                  <a:srgbClr val="C00000"/>
                </a:solidFill>
                <a:latin typeface="+mj-ea"/>
                <a:ea typeface="+mj-ea"/>
              </a:rPr>
              <a:t>2</a:t>
            </a:r>
            <a:r>
              <a:rPr lang="zh-CN" altLang="en-US" sz="2000" dirty="0">
                <a:latin typeface="+mj-ea"/>
                <a:ea typeface="+mj-ea"/>
              </a:rPr>
              <a:t> 的前面挡着 </a:t>
            </a:r>
            <a:r>
              <a:rPr lang="en-US" altLang="zh-CN" sz="2000" dirty="0">
                <a:solidFill>
                  <a:srgbClr val="C00000"/>
                </a:solidFill>
                <a:latin typeface="+mj-ea"/>
                <a:ea typeface="+mj-ea"/>
              </a:rPr>
              <a:t>3</a:t>
            </a:r>
            <a:r>
              <a:rPr lang="zh-CN" altLang="en-US" sz="2000" dirty="0">
                <a:latin typeface="+mj-ea"/>
                <a:ea typeface="+mj-ea"/>
              </a:rPr>
              <a:t> 和 </a:t>
            </a:r>
            <a:r>
              <a:rPr lang="en-US" altLang="zh-CN" sz="2000" dirty="0">
                <a:solidFill>
                  <a:srgbClr val="C00000"/>
                </a:solidFill>
                <a:latin typeface="+mj-ea"/>
                <a:ea typeface="+mj-ea"/>
              </a:rPr>
              <a:t>4</a:t>
            </a:r>
            <a:r>
              <a:rPr lang="zh-CN" altLang="en-US" sz="2000" dirty="0">
                <a:latin typeface="+mj-ea"/>
                <a:ea typeface="+mj-ea"/>
              </a:rPr>
              <a:t>，我们得先把这两位都砍掉。</a:t>
            </a:r>
          </a:p>
          <a:p>
            <a:pPr indent="-342900">
              <a:lnSpc>
                <a:spcPct val="150000"/>
              </a:lnSpc>
              <a:buClr>
                <a:srgbClr val="000000"/>
              </a:buClr>
              <a:buFont typeface="微软雅黑" panose="020B0503020204020204" pitchFamily="34" charset="-122"/>
              <a:buAutoNum type="arabicPeriod"/>
            </a:pPr>
            <a:r>
              <a:rPr lang="zh-CN" altLang="en-US" sz="2000" dirty="0">
                <a:latin typeface="+mj-ea"/>
                <a:ea typeface="+mj-ea"/>
              </a:rPr>
              <a:t>削减：我们需要砍掉两位，那就用两次削减器，或者更直接地除以 </a:t>
            </a:r>
            <a:r>
              <a:rPr lang="en-US" altLang="zh-CN" sz="2000" dirty="0">
                <a:latin typeface="+mj-ea"/>
                <a:ea typeface="+mj-ea"/>
              </a:rPr>
              <a:t>100</a:t>
            </a:r>
            <a:r>
              <a:rPr lang="zh-CN" altLang="en-US" sz="2000" dirty="0">
                <a:latin typeface="+mj-ea"/>
                <a:ea typeface="+mj-ea"/>
              </a:rPr>
              <a:t>。 </a:t>
            </a:r>
          </a:p>
          <a:p>
            <a:pPr marL="800100" lvl="1" indent="-342900">
              <a:lnSpc>
                <a:spcPct val="150000"/>
              </a:lnSpc>
              <a:buClr>
                <a:srgbClr val="000000"/>
              </a:buClr>
              <a:buFont typeface="Arial" panose="020B0604020202020204" pitchFamily="34" charset="0"/>
              <a:buChar char="•"/>
            </a:pPr>
            <a:r>
              <a:rPr lang="en-US" altLang="zh-CN" sz="2000" dirty="0">
                <a:solidFill>
                  <a:srgbClr val="C00000"/>
                </a:solidFill>
                <a:latin typeface="+mj-ea"/>
                <a:ea typeface="+mj-ea"/>
              </a:rPr>
              <a:t>1234 / 100</a:t>
            </a:r>
            <a:r>
              <a:rPr lang="zh-CN" altLang="en-US" sz="2000" dirty="0">
                <a:latin typeface="+mj-ea"/>
                <a:ea typeface="+mj-ea"/>
              </a:rPr>
              <a:t> 得到 </a:t>
            </a:r>
            <a:r>
              <a:rPr lang="en-US" altLang="zh-CN" sz="2000" dirty="0">
                <a:solidFill>
                  <a:srgbClr val="C00000"/>
                </a:solidFill>
                <a:latin typeface="+mj-ea"/>
                <a:ea typeface="+mj-ea"/>
              </a:rPr>
              <a:t>12</a:t>
            </a:r>
            <a:r>
              <a:rPr lang="zh-CN" altLang="en-US" sz="2000" dirty="0">
                <a:latin typeface="+mj-ea"/>
                <a:ea typeface="+mj-ea"/>
              </a:rPr>
              <a:t>。（砍掉了 </a:t>
            </a:r>
            <a:r>
              <a:rPr lang="en-US" altLang="zh-CN" sz="2000" dirty="0">
                <a:solidFill>
                  <a:srgbClr val="C00000"/>
                </a:solidFill>
                <a:latin typeface="+mj-ea"/>
                <a:ea typeface="+mj-ea"/>
              </a:rPr>
              <a:t>34</a:t>
            </a:r>
            <a:r>
              <a:rPr lang="zh-CN" altLang="en-US" sz="2000" dirty="0">
                <a:latin typeface="+mj-ea"/>
                <a:ea typeface="+mj-ea"/>
              </a:rPr>
              <a:t>）</a:t>
            </a:r>
          </a:p>
          <a:p>
            <a:pPr marL="800100" lvl="1" indent="-342900">
              <a:lnSpc>
                <a:spcPct val="150000"/>
              </a:lnSpc>
              <a:buClr>
                <a:srgbClr val="000000"/>
              </a:buClr>
              <a:buFont typeface="Arial" panose="020B0604020202020204" pitchFamily="34" charset="0"/>
              <a:buChar char="•"/>
            </a:pPr>
            <a:r>
              <a:rPr lang="zh-CN" altLang="en-US" sz="2000" dirty="0">
                <a:latin typeface="+mj-ea"/>
                <a:ea typeface="+mj-ea"/>
              </a:rPr>
              <a:t>现在我们的数字变成了 </a:t>
            </a:r>
            <a:r>
              <a:rPr lang="en-US" altLang="zh-CN" sz="2000" dirty="0">
                <a:solidFill>
                  <a:srgbClr val="C00000"/>
                </a:solidFill>
                <a:latin typeface="+mj-ea"/>
                <a:ea typeface="+mj-ea"/>
              </a:rPr>
              <a:t>12</a:t>
            </a:r>
            <a:r>
              <a:rPr lang="zh-CN" altLang="en-US" sz="2000" dirty="0">
                <a:latin typeface="+mj-ea"/>
                <a:ea typeface="+mj-ea"/>
              </a:rPr>
              <a:t>，</a:t>
            </a:r>
            <a:r>
              <a:rPr lang="en-US" altLang="zh-CN" sz="2000" dirty="0">
                <a:solidFill>
                  <a:srgbClr val="C00000"/>
                </a:solidFill>
                <a:latin typeface="+mj-ea"/>
                <a:ea typeface="+mj-ea"/>
              </a:rPr>
              <a:t>2</a:t>
            </a:r>
            <a:r>
              <a:rPr lang="zh-CN" altLang="en-US" sz="2000" dirty="0">
                <a:latin typeface="+mj-ea"/>
                <a:ea typeface="+mj-ea"/>
              </a:rPr>
              <a:t> 成功上位，成了新的最右边数字。</a:t>
            </a:r>
          </a:p>
          <a:p>
            <a:pPr indent="-342900">
              <a:lnSpc>
                <a:spcPct val="150000"/>
              </a:lnSpc>
              <a:buClr>
                <a:srgbClr val="000000"/>
              </a:buClr>
              <a:buFont typeface="微软雅黑" panose="020B0503020204020204" pitchFamily="34" charset="-122"/>
              <a:buAutoNum type="arabicPeriod"/>
            </a:pPr>
            <a:r>
              <a:rPr lang="zh-CN" altLang="en-US" sz="2000" dirty="0">
                <a:latin typeface="+mj-ea"/>
                <a:ea typeface="+mj-ea"/>
              </a:rPr>
              <a:t>提取：对新数字 </a:t>
            </a:r>
            <a:r>
              <a:rPr lang="en-US" altLang="zh-CN" sz="2000" dirty="0">
                <a:solidFill>
                  <a:srgbClr val="C00000"/>
                </a:solidFill>
                <a:latin typeface="+mj-ea"/>
                <a:ea typeface="+mj-ea"/>
              </a:rPr>
              <a:t>12</a:t>
            </a:r>
            <a:r>
              <a:rPr lang="zh-CN" altLang="en-US" sz="2000" dirty="0">
                <a:latin typeface="+mj-ea"/>
                <a:ea typeface="+mj-ea"/>
              </a:rPr>
              <a:t> 使用提取器。 </a:t>
            </a:r>
          </a:p>
          <a:p>
            <a:pPr marL="800100" lvl="1" indent="-342900">
              <a:lnSpc>
                <a:spcPct val="150000"/>
              </a:lnSpc>
              <a:buClr>
                <a:srgbClr val="000000"/>
              </a:buClr>
              <a:buFont typeface="Arial" panose="020B0604020202020204" pitchFamily="34" charset="0"/>
              <a:buChar char="•"/>
            </a:pPr>
            <a:r>
              <a:rPr lang="en-US" altLang="zh-CN" sz="2000" dirty="0">
                <a:solidFill>
                  <a:srgbClr val="C00000"/>
                </a:solidFill>
                <a:latin typeface="+mj-ea"/>
                <a:ea typeface="+mj-ea"/>
              </a:rPr>
              <a:t>12 % 10</a:t>
            </a:r>
            <a:r>
              <a:rPr lang="zh-CN" altLang="en-US" sz="2000" dirty="0">
                <a:latin typeface="+mj-ea"/>
                <a:ea typeface="+mj-ea"/>
              </a:rPr>
              <a:t> 得到 </a:t>
            </a:r>
            <a:r>
              <a:rPr lang="en-US" altLang="zh-CN" sz="2000" dirty="0">
                <a:solidFill>
                  <a:srgbClr val="C00000"/>
                </a:solidFill>
                <a:latin typeface="+mj-ea"/>
                <a:ea typeface="+mj-ea"/>
              </a:rPr>
              <a:t>2</a:t>
            </a:r>
            <a:r>
              <a:rPr lang="zh-CN" altLang="en-US" sz="2000" dirty="0">
                <a:latin typeface="+mj-ea"/>
                <a:ea typeface="+mj-ea"/>
              </a:rPr>
              <a:t>。</a:t>
            </a:r>
          </a:p>
          <a:p>
            <a:pPr indent="-285750">
              <a:lnSpc>
                <a:spcPct val="150000"/>
              </a:lnSpc>
              <a:buClr>
                <a:srgbClr val="000000"/>
              </a:buClr>
              <a:buFont typeface="微软雅黑" panose="020B0503020204020204" pitchFamily="34" charset="-122"/>
              <a:buChar char="•"/>
            </a:pPr>
            <a:r>
              <a:rPr lang="zh-CN" altLang="en-US" sz="2000" dirty="0">
                <a:latin typeface="+mj-ea"/>
                <a:ea typeface="+mj-ea"/>
              </a:rPr>
              <a:t>我们将上述两步组合成一步：</a:t>
            </a:r>
            <a:r>
              <a:rPr lang="en-US" altLang="zh-CN" sz="2000" dirty="0">
                <a:solidFill>
                  <a:srgbClr val="C00000"/>
                </a:solidFill>
                <a:latin typeface="+mj-ea"/>
                <a:ea typeface="+mj-ea"/>
              </a:rPr>
              <a:t>(1234 / 100) % 10</a:t>
            </a:r>
            <a:r>
              <a:rPr lang="zh-CN" altLang="en-US" sz="2000" dirty="0">
                <a:latin typeface="+mj-ea"/>
                <a:ea typeface="+mj-ea"/>
              </a:rPr>
              <a:t>。</a:t>
            </a:r>
          </a:p>
          <a:p>
            <a:pPr indent="-285750">
              <a:lnSpc>
                <a:spcPct val="150000"/>
              </a:lnSpc>
              <a:buClr>
                <a:srgbClr val="000000"/>
              </a:buClr>
              <a:buFont typeface="微软雅黑" panose="020B0503020204020204" pitchFamily="34" charset="-122"/>
              <a:buChar char="•"/>
            </a:pPr>
            <a:r>
              <a:rPr lang="zh-CN" altLang="en-US" sz="2000" dirty="0">
                <a:latin typeface="+mj-ea"/>
                <a:ea typeface="+mj-ea"/>
              </a:rPr>
              <a:t>任务完成！ 我们拿到了百位数 </a:t>
            </a:r>
            <a:r>
              <a:rPr lang="en-US" altLang="zh-CN" sz="2000" dirty="0">
                <a:solidFill>
                  <a:srgbClr val="C00000"/>
                </a:solidFill>
                <a:latin typeface="+mj-ea"/>
                <a:ea typeface="+mj-ea"/>
              </a:rPr>
              <a:t>2</a:t>
            </a:r>
            <a:r>
              <a:rPr lang="zh-CN" altLang="en-US" sz="2000" dirty="0">
                <a:latin typeface="+mj-ea"/>
                <a:ea typeface="+mj-ea"/>
              </a:rPr>
              <a:t>。</a:t>
            </a:r>
            <a:endParaRPr lang="zh-CN" altLang="en-US" sz="2000" dirty="0">
              <a:effectLst/>
              <a:latin typeface="+mj-ea"/>
              <a:ea typeface="+mj-ea"/>
            </a:endParaRPr>
          </a:p>
        </p:txBody>
      </p:sp>
    </p:spTree>
    <p:extLst>
      <p:ext uri="{BB962C8B-B14F-4D97-AF65-F5344CB8AC3E}">
        <p14:creationId xmlns:p14="http://schemas.microsoft.com/office/powerpoint/2010/main" val="84311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题目分析</a:t>
            </a:r>
          </a:p>
        </p:txBody>
      </p:sp>
      <p:sp>
        <p:nvSpPr>
          <p:cNvPr id="2" name="矩形 1"/>
          <p:cNvSpPr/>
          <p:nvPr/>
        </p:nvSpPr>
        <p:spPr>
          <a:xfrm>
            <a:off x="800100" y="1752600"/>
            <a:ext cx="10591800" cy="3827523"/>
          </a:xfrm>
          <a:prstGeom prst="rect">
            <a:avLst/>
          </a:prstGeom>
          <a:solidFill>
            <a:schemeClr val="accent4">
              <a:lumMod val="20000"/>
              <a:lumOff val="80000"/>
            </a:schemeClr>
          </a:solidFill>
        </p:spPr>
        <p:txBody>
          <a:bodyPr wrap="square">
            <a:spAutoFit/>
          </a:bodyPr>
          <a:lstStyle/>
          <a:p>
            <a:pPr>
              <a:lnSpc>
                <a:spcPct val="150000"/>
              </a:lnSpc>
            </a:pPr>
            <a:r>
              <a:rPr lang="zh-CN" altLang="en-US" sz="2400" b="1" dirty="0">
                <a:ea typeface="微软雅黑" panose="020B0503020204020204" pitchFamily="34" charset="-122"/>
              </a:rPr>
              <a:t>第四步：获取千位数 </a:t>
            </a:r>
            <a:r>
              <a:rPr lang="en-US" altLang="zh-CN" sz="2400" b="1" dirty="0">
                <a:solidFill>
                  <a:srgbClr val="C00000"/>
                </a:solidFill>
                <a:ea typeface="微软雅黑" panose="020B0503020204020204" pitchFamily="34" charset="-122"/>
              </a:rPr>
              <a:t>1</a:t>
            </a:r>
            <a:endParaRPr lang="zh-CN" altLang="en-US" sz="2400" dirty="0">
              <a:ea typeface="微软雅黑" panose="020B0503020204020204" pitchFamily="34" charset="-122"/>
            </a:endParaRPr>
          </a:p>
          <a:p>
            <a:pPr>
              <a:lnSpc>
                <a:spcPct val="150000"/>
              </a:lnSpc>
            </a:pPr>
            <a:r>
              <a:rPr lang="zh-CN" altLang="en-US" sz="2000" dirty="0">
                <a:ea typeface="微软雅黑" panose="020B0503020204020204" pitchFamily="34" charset="-122"/>
              </a:rPr>
              <a:t>这是最后一位了。</a:t>
            </a:r>
            <a:r>
              <a:rPr lang="en-US" altLang="zh-CN" sz="2000" dirty="0">
                <a:solidFill>
                  <a:srgbClr val="C00000"/>
                </a:solidFill>
                <a:ea typeface="微软雅黑" panose="020B0503020204020204" pitchFamily="34" charset="-122"/>
              </a:rPr>
              <a:t>1</a:t>
            </a:r>
            <a:r>
              <a:rPr lang="zh-CN" altLang="en-US" sz="2000" dirty="0">
                <a:ea typeface="微软雅黑" panose="020B0503020204020204" pitchFamily="34" charset="-122"/>
              </a:rPr>
              <a:t> 的前面有 </a:t>
            </a:r>
            <a:r>
              <a:rPr lang="en-US" altLang="zh-CN" sz="2000" dirty="0">
                <a:solidFill>
                  <a:srgbClr val="C00000"/>
                </a:solidFill>
                <a:ea typeface="微软雅黑" panose="020B0503020204020204" pitchFamily="34" charset="-122"/>
              </a:rPr>
              <a:t>2</a:t>
            </a:r>
            <a:r>
              <a:rPr lang="en-US" altLang="zh-CN" sz="2000" dirty="0">
                <a:ea typeface="微软雅黑" panose="020B0503020204020204" pitchFamily="34" charset="-122"/>
              </a:rPr>
              <a:t>, </a:t>
            </a:r>
            <a:r>
              <a:rPr lang="en-US" altLang="zh-CN" sz="2000" dirty="0">
                <a:solidFill>
                  <a:srgbClr val="C00000"/>
                </a:solidFill>
                <a:ea typeface="微软雅黑" panose="020B0503020204020204" pitchFamily="34" charset="-122"/>
              </a:rPr>
              <a:t>3</a:t>
            </a:r>
            <a:r>
              <a:rPr lang="en-US" altLang="zh-CN" sz="2000" dirty="0">
                <a:ea typeface="微软雅黑" panose="020B0503020204020204" pitchFamily="34" charset="-122"/>
              </a:rPr>
              <a:t>, </a:t>
            </a:r>
            <a:r>
              <a:rPr lang="en-US" altLang="zh-CN" sz="2000" dirty="0">
                <a:solidFill>
                  <a:srgbClr val="C00000"/>
                </a:solidFill>
                <a:ea typeface="微软雅黑" panose="020B0503020204020204" pitchFamily="34" charset="-122"/>
              </a:rPr>
              <a:t>4</a:t>
            </a:r>
            <a:r>
              <a:rPr lang="zh-CN" altLang="en-US" sz="2000" dirty="0">
                <a:ea typeface="微软雅黑" panose="020B0503020204020204" pitchFamily="34" charset="-122"/>
              </a:rPr>
              <a:t> 三位数字。</a:t>
            </a:r>
          </a:p>
          <a:p>
            <a:pPr>
              <a:lnSpc>
                <a:spcPct val="150000"/>
              </a:lnSpc>
              <a:buClr>
                <a:srgbClr val="000000"/>
              </a:buClr>
            </a:pPr>
            <a:r>
              <a:rPr lang="zh-CN" altLang="en-US" sz="2000" dirty="0">
                <a:ea typeface="微软雅黑" panose="020B0503020204020204" pitchFamily="34" charset="-122"/>
              </a:rPr>
              <a:t>削减：</a:t>
            </a:r>
            <a:r>
              <a:rPr lang="zh-CN" altLang="en-US" sz="2000" b="1" dirty="0">
                <a:ea typeface="微软雅黑" panose="020B0503020204020204" pitchFamily="34" charset="-122"/>
              </a:rPr>
              <a:t>我们要砍掉三位，</a:t>
            </a:r>
            <a:r>
              <a:rPr lang="zh-CN" altLang="en-US" sz="2000" dirty="0">
                <a:ea typeface="微软雅黑" panose="020B0503020204020204" pitchFamily="34" charset="-122"/>
              </a:rPr>
              <a:t>连续使用三次削减器，就是直接除以 </a:t>
            </a:r>
            <a:r>
              <a:rPr lang="en-US" altLang="zh-CN" sz="2000" dirty="0">
                <a:ea typeface="微软雅黑" panose="020B0503020204020204" pitchFamily="34" charset="-122"/>
              </a:rPr>
              <a:t>1000</a:t>
            </a:r>
            <a:r>
              <a:rPr lang="zh-CN" altLang="en-US" sz="2000" dirty="0">
                <a:ea typeface="微软雅黑" panose="020B0503020204020204" pitchFamily="34" charset="-122"/>
              </a:rPr>
              <a:t>。 </a:t>
            </a:r>
          </a:p>
          <a:p>
            <a:pPr marL="800100" lvl="1" indent="-342900">
              <a:lnSpc>
                <a:spcPct val="150000"/>
              </a:lnSpc>
              <a:buClr>
                <a:srgbClr val="000000"/>
              </a:buClr>
              <a:buFont typeface="Arial" panose="020B0604020202020204" pitchFamily="34" charset="0"/>
              <a:buChar char="•"/>
            </a:pPr>
            <a:r>
              <a:rPr lang="en-US" altLang="zh-CN" sz="2000" dirty="0">
                <a:solidFill>
                  <a:srgbClr val="C00000"/>
                </a:solidFill>
                <a:ea typeface="微软雅黑" panose="020B0503020204020204" pitchFamily="34" charset="-122"/>
              </a:rPr>
              <a:t>1234 / 1000</a:t>
            </a:r>
            <a:r>
              <a:rPr lang="zh-CN" altLang="en-US" sz="2000" dirty="0">
                <a:ea typeface="微软雅黑" panose="020B0503020204020204" pitchFamily="34" charset="-122"/>
              </a:rPr>
              <a:t> 得到 </a:t>
            </a:r>
            <a:r>
              <a:rPr lang="en-US" altLang="zh-CN" sz="2000" dirty="0">
                <a:solidFill>
                  <a:srgbClr val="C00000"/>
                </a:solidFill>
                <a:ea typeface="微软雅黑" panose="020B0503020204020204" pitchFamily="34" charset="-122"/>
              </a:rPr>
              <a:t>1</a:t>
            </a:r>
            <a:r>
              <a:rPr lang="zh-CN" altLang="en-US" sz="2000" dirty="0">
                <a:ea typeface="微软雅黑" panose="020B0503020204020204" pitchFamily="34" charset="-122"/>
              </a:rPr>
              <a:t>。（砍掉了 </a:t>
            </a:r>
            <a:r>
              <a:rPr lang="en-US" altLang="zh-CN" sz="2000" dirty="0">
                <a:solidFill>
                  <a:srgbClr val="C00000"/>
                </a:solidFill>
                <a:ea typeface="微软雅黑" panose="020B0503020204020204" pitchFamily="34" charset="-122"/>
              </a:rPr>
              <a:t>234</a:t>
            </a:r>
            <a:r>
              <a:rPr lang="zh-CN" altLang="en-US" sz="2000" dirty="0">
                <a:ea typeface="微软雅黑" panose="020B0503020204020204" pitchFamily="34" charset="-122"/>
              </a:rPr>
              <a:t>）</a:t>
            </a:r>
          </a:p>
          <a:p>
            <a:pPr marL="800100" lvl="1" indent="-342900">
              <a:lnSpc>
                <a:spcPct val="150000"/>
              </a:lnSpc>
              <a:buClr>
                <a:srgbClr val="000000"/>
              </a:buClr>
              <a:buFont typeface="Arial" panose="020B0604020202020204" pitchFamily="34" charset="0"/>
              <a:buChar char="•"/>
            </a:pPr>
            <a:r>
              <a:rPr lang="zh-CN" altLang="en-US" sz="2000" dirty="0">
                <a:ea typeface="微软雅黑" panose="020B0503020204020204" pitchFamily="34" charset="-122"/>
              </a:rPr>
              <a:t>现在只剩下 </a:t>
            </a:r>
            <a:r>
              <a:rPr lang="en-US" altLang="zh-CN" sz="2000" dirty="0">
                <a:solidFill>
                  <a:srgbClr val="C00000"/>
                </a:solidFill>
                <a:ea typeface="微软雅黑" panose="020B0503020204020204" pitchFamily="34" charset="-122"/>
              </a:rPr>
              <a:t>1</a:t>
            </a:r>
            <a:r>
              <a:rPr lang="zh-CN" altLang="en-US" sz="2000" dirty="0">
                <a:ea typeface="微软雅黑" panose="020B0503020204020204" pitchFamily="34" charset="-122"/>
              </a:rPr>
              <a:t> 了，它自己就是结果，我们甚至不再需要“提取器”了。</a:t>
            </a:r>
          </a:p>
          <a:p>
            <a:pPr indent="-285750">
              <a:lnSpc>
                <a:spcPct val="150000"/>
              </a:lnSpc>
              <a:buClr>
                <a:srgbClr val="000000"/>
              </a:buClr>
              <a:buFont typeface="微软雅黑" panose="020B0503020204020204" pitchFamily="34" charset="-122"/>
              <a:buChar char="•"/>
            </a:pPr>
            <a:r>
              <a:rPr lang="zh-CN" altLang="en-US" sz="2000" dirty="0">
                <a:ea typeface="微软雅黑" panose="020B0503020204020204" pitchFamily="34" charset="-122"/>
              </a:rPr>
              <a:t>操作：</a:t>
            </a:r>
            <a:r>
              <a:rPr lang="en-US" altLang="zh-CN" sz="2000" dirty="0">
                <a:solidFill>
                  <a:srgbClr val="C00000"/>
                </a:solidFill>
                <a:ea typeface="微软雅黑" panose="020B0503020204020204" pitchFamily="34" charset="-122"/>
              </a:rPr>
              <a:t>1234 / 1000</a:t>
            </a:r>
            <a:endParaRPr lang="zh-CN" altLang="en-US" sz="2000" dirty="0">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sz="2000" dirty="0">
                <a:ea typeface="微软雅黑" panose="020B0503020204020204" pitchFamily="34" charset="-122"/>
              </a:rPr>
              <a:t>结果为：</a:t>
            </a:r>
            <a:r>
              <a:rPr lang="en-US" altLang="zh-CN" sz="2000" dirty="0">
                <a:solidFill>
                  <a:srgbClr val="C00000"/>
                </a:solidFill>
                <a:ea typeface="微软雅黑" panose="020B0503020204020204" pitchFamily="34" charset="-122"/>
              </a:rPr>
              <a:t>1</a:t>
            </a:r>
            <a:endParaRPr lang="zh-CN" altLang="en-US" sz="2000" dirty="0">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sz="2000" dirty="0">
                <a:ea typeface="微软雅黑" panose="020B0503020204020204" pitchFamily="34" charset="-122"/>
              </a:rPr>
              <a:t>任务完成！ 我们拿到了千位数字 </a:t>
            </a:r>
            <a:r>
              <a:rPr lang="en-US" altLang="zh-CN" sz="2000" dirty="0">
                <a:solidFill>
                  <a:srgbClr val="C00000"/>
                </a:solidFill>
                <a:ea typeface="微软雅黑" panose="020B0503020204020204" pitchFamily="34" charset="-122"/>
              </a:rPr>
              <a:t>1</a:t>
            </a:r>
            <a:r>
              <a:rPr lang="zh-CN" altLang="en-US" sz="2000" dirty="0">
                <a:ea typeface="微软雅黑" panose="020B0503020204020204" pitchFamily="34" charset="-122"/>
              </a:rPr>
              <a:t>。</a:t>
            </a:r>
            <a:endParaRPr lang="zh-CN" altLang="en-US" sz="2000" dirty="0">
              <a:effectLst/>
              <a:ea typeface="微软雅黑" panose="020B0503020204020204" pitchFamily="34" charset="-122"/>
            </a:endParaRPr>
          </a:p>
        </p:txBody>
      </p:sp>
    </p:spTree>
    <p:extLst>
      <p:ext uri="{BB962C8B-B14F-4D97-AF65-F5344CB8AC3E}">
        <p14:creationId xmlns:p14="http://schemas.microsoft.com/office/powerpoint/2010/main" val="2051866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fade">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fade">
                                      <p:cBhvr>
                                        <p:cTn id="32" dur="50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Effect transition="in" filter="fade">
                                      <p:cBhvr>
                                        <p:cTn id="37"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题目分析</a:t>
            </a:r>
          </a:p>
        </p:txBody>
      </p:sp>
      <p:sp>
        <p:nvSpPr>
          <p:cNvPr id="2" name="矩形 1"/>
          <p:cNvSpPr/>
          <p:nvPr/>
        </p:nvSpPr>
        <p:spPr>
          <a:xfrm>
            <a:off x="990600" y="1600200"/>
            <a:ext cx="10287000" cy="3908762"/>
          </a:xfrm>
          <a:prstGeom prst="rect">
            <a:avLst/>
          </a:prstGeom>
          <a:solidFill>
            <a:schemeClr val="accent6">
              <a:lumMod val="20000"/>
              <a:lumOff val="80000"/>
            </a:schemeClr>
          </a:solidFill>
        </p:spPr>
        <p:txBody>
          <a:bodyPr wrap="square">
            <a:spAutoFit/>
          </a:bodyPr>
          <a:lstStyle/>
          <a:p>
            <a:pPr>
              <a:lnSpc>
                <a:spcPct val="200000"/>
              </a:lnSpc>
            </a:pPr>
            <a:r>
              <a:rPr lang="zh-CN" altLang="en-US" sz="2800" b="1" dirty="0">
                <a:latin typeface="+mj-lt"/>
                <a:ea typeface="微软雅黑" panose="020B0503020204020204" pitchFamily="34" charset="-122"/>
              </a:rPr>
              <a:t>第五步：数字重组</a:t>
            </a:r>
            <a:endParaRPr lang="en-US" altLang="zh-CN" sz="2800" b="1" dirty="0">
              <a:latin typeface="+mj-lt"/>
              <a:ea typeface="微软雅黑" panose="020B0503020204020204" pitchFamily="34" charset="-122"/>
            </a:endParaRPr>
          </a:p>
          <a:p>
            <a:pPr>
              <a:lnSpc>
                <a:spcPct val="200000"/>
              </a:lnSpc>
            </a:pPr>
            <a:r>
              <a:rPr lang="zh-CN" altLang="en-US" sz="2400" dirty="0">
                <a:latin typeface="+mj-lt"/>
                <a:ea typeface="微软雅黑" panose="020B0503020204020204" pitchFamily="34" charset="-122"/>
              </a:rPr>
              <a:t>我们已经拿到了 </a:t>
            </a:r>
            <a:r>
              <a:rPr lang="en-US" altLang="zh-CN" sz="2400" dirty="0">
                <a:latin typeface="+mj-lt"/>
                <a:ea typeface="微软雅黑" panose="020B0503020204020204" pitchFamily="34" charset="-122"/>
              </a:rPr>
              <a:t>1, 2, 3, 4 </a:t>
            </a:r>
            <a:r>
              <a:rPr lang="zh-CN" altLang="en-US" sz="2400" dirty="0">
                <a:latin typeface="+mj-lt"/>
                <a:ea typeface="微软雅黑" panose="020B0503020204020204" pitchFamily="34" charset="-122"/>
              </a:rPr>
              <a:t>四个数字。</a:t>
            </a:r>
            <a:endParaRPr lang="en-US" altLang="zh-CN" sz="2400" dirty="0">
              <a:latin typeface="+mj-lt"/>
              <a:ea typeface="微软雅黑" panose="020B0503020204020204" pitchFamily="34" charset="-122"/>
            </a:endParaRPr>
          </a:p>
          <a:p>
            <a:pPr>
              <a:lnSpc>
                <a:spcPct val="200000"/>
              </a:lnSpc>
            </a:pPr>
            <a:r>
              <a:rPr lang="zh-CN" altLang="en-US" sz="2400" dirty="0">
                <a:latin typeface="+mj-lt"/>
                <a:ea typeface="微软雅黑" panose="020B0503020204020204" pitchFamily="34" charset="-122"/>
              </a:rPr>
              <a:t>假设我们把数据储存在变量 </a:t>
            </a:r>
            <a:r>
              <a:rPr lang="en-US" altLang="zh-CN" sz="2400" dirty="0" err="1">
                <a:solidFill>
                  <a:srgbClr val="C00000"/>
                </a:solidFill>
                <a:latin typeface="+mj-lt"/>
                <a:ea typeface="微软雅黑" panose="020B0503020204020204" pitchFamily="34" charset="-122"/>
              </a:rPr>
              <a:t>int</a:t>
            </a:r>
            <a:r>
              <a:rPr lang="en-US" altLang="zh-CN" sz="2400" dirty="0">
                <a:solidFill>
                  <a:srgbClr val="C00000"/>
                </a:solidFill>
                <a:latin typeface="+mj-lt"/>
                <a:ea typeface="微软雅黑" panose="020B0503020204020204" pitchFamily="34" charset="-122"/>
              </a:rPr>
              <a:t> a = 1, b = 2, c = 3, d = 4;</a:t>
            </a:r>
            <a:endParaRPr lang="en-US" altLang="zh-CN" sz="2400" dirty="0">
              <a:latin typeface="+mj-lt"/>
              <a:ea typeface="微软雅黑" panose="020B0503020204020204" pitchFamily="34" charset="-122"/>
            </a:endParaRPr>
          </a:p>
          <a:p>
            <a:pPr>
              <a:lnSpc>
                <a:spcPct val="200000"/>
              </a:lnSpc>
            </a:pPr>
            <a:r>
              <a:rPr lang="zh-CN" altLang="en-US" sz="2400" dirty="0">
                <a:latin typeface="+mj-lt"/>
                <a:ea typeface="微软雅黑" panose="020B0503020204020204" pitchFamily="34" charset="-122"/>
              </a:rPr>
              <a:t>最终的输出应该是</a:t>
            </a:r>
            <a:r>
              <a:rPr lang="en-US" altLang="zh-CN" sz="2400" dirty="0">
                <a:latin typeface="+mj-lt"/>
                <a:ea typeface="微软雅黑" panose="020B0503020204020204" pitchFamily="34" charset="-122"/>
              </a:rPr>
              <a:t>4.321:</a:t>
            </a:r>
          </a:p>
          <a:p>
            <a:pPr>
              <a:lnSpc>
                <a:spcPct val="200000"/>
              </a:lnSpc>
            </a:pPr>
            <a:r>
              <a:rPr lang="en-US" altLang="zh-CN" sz="2400" b="1" dirty="0" err="1">
                <a:solidFill>
                  <a:srgbClr val="C00000"/>
                </a:solidFill>
                <a:latin typeface="+mj-lt"/>
                <a:ea typeface="微软雅黑" panose="020B0503020204020204" pitchFamily="34" charset="-122"/>
              </a:rPr>
              <a:t>cout</a:t>
            </a:r>
            <a:r>
              <a:rPr lang="en-US" altLang="zh-CN" sz="2400" b="1" dirty="0">
                <a:solidFill>
                  <a:srgbClr val="C00000"/>
                </a:solidFill>
                <a:latin typeface="+mj-lt"/>
                <a:ea typeface="微软雅黑" panose="020B0503020204020204" pitchFamily="34" charset="-122"/>
              </a:rPr>
              <a:t> &lt;&lt; d &lt;&lt; “.” &lt;&lt; c &lt;&lt; b &lt;&lt; a;</a:t>
            </a:r>
            <a:endParaRPr lang="zh-CN" altLang="en-US" sz="2400" b="1" dirty="0">
              <a:solidFill>
                <a:srgbClr val="C00000"/>
              </a:solidFill>
              <a:latin typeface="+mj-lt"/>
              <a:ea typeface="微软雅黑" panose="020B0503020204020204" pitchFamily="34" charset="-122"/>
            </a:endParaRPr>
          </a:p>
        </p:txBody>
      </p:sp>
    </p:spTree>
    <p:extLst>
      <p:ext uri="{BB962C8B-B14F-4D97-AF65-F5344CB8AC3E}">
        <p14:creationId xmlns:p14="http://schemas.microsoft.com/office/powerpoint/2010/main" val="363392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600200" y="1524000"/>
            <a:ext cx="9677400" cy="829714"/>
          </a:xfrm>
          <a:prstGeom prst="rect">
            <a:avLst/>
          </a:prstGeom>
          <a:solidFill>
            <a:schemeClr val="accent4">
              <a:lumMod val="20000"/>
              <a:lumOff val="80000"/>
            </a:schemeClr>
          </a:solidFill>
        </p:spPr>
        <p:txBody>
          <a:bodyPr wrap="square">
            <a:spAutoFit/>
          </a:bodyPr>
          <a:lstStyle/>
          <a:p>
            <a:pPr>
              <a:lnSpc>
                <a:spcPct val="200000"/>
              </a:lnSpc>
            </a:pPr>
            <a:r>
              <a:rPr lang="zh-CN" altLang="en-US" sz="2800" b="1" kern="0" spc="40" dirty="0">
                <a:latin typeface="Consolas" panose="020B0609020204030204" pitchFamily="49" charset="0"/>
              </a:rPr>
              <a:t>解法二：将输入看作为</a:t>
            </a:r>
            <a:r>
              <a:rPr lang="en-US" altLang="zh-CN" sz="2800" b="1" kern="0" spc="40" dirty="0">
                <a:latin typeface="Consolas" panose="020B0609020204030204" pitchFamily="49" charset="0"/>
              </a:rPr>
              <a:t>5</a:t>
            </a:r>
            <a:r>
              <a:rPr lang="zh-CN" altLang="en-US" sz="2800" b="1" kern="0" spc="40" dirty="0">
                <a:latin typeface="Consolas" panose="020B0609020204030204" pitchFamily="49" charset="0"/>
              </a:rPr>
              <a:t>个字符 </a:t>
            </a:r>
            <a:r>
              <a:rPr lang="en-US" altLang="zh-CN" sz="2800" b="1" kern="0" spc="40" dirty="0">
                <a:latin typeface="Consolas" panose="020B0609020204030204" pitchFamily="49" charset="0"/>
              </a:rPr>
              <a:t>(</a:t>
            </a:r>
            <a:r>
              <a:rPr lang="zh-CN" altLang="en-US" sz="2800" b="1" kern="0" spc="40" dirty="0">
                <a:latin typeface="Consolas" panose="020B0609020204030204" pitchFamily="49" charset="0"/>
              </a:rPr>
              <a:t>书本</a:t>
            </a:r>
            <a:r>
              <a:rPr lang="en-US" altLang="zh-CN" sz="2800" b="1" kern="0" spc="40" dirty="0">
                <a:latin typeface="Consolas" panose="020B0609020204030204" pitchFamily="49" charset="0"/>
              </a:rPr>
              <a:t>P22</a:t>
            </a:r>
            <a:r>
              <a:rPr lang="zh-CN" altLang="en-US" sz="2800" b="1" kern="0" spc="40" dirty="0">
                <a:latin typeface="Consolas" panose="020B0609020204030204" pitchFamily="49" charset="0"/>
              </a:rPr>
              <a:t>页</a:t>
            </a:r>
            <a:r>
              <a:rPr lang="en-US" altLang="zh-CN" sz="2800" b="1" kern="0" spc="40" dirty="0">
                <a:latin typeface="Consolas" panose="020B0609020204030204" pitchFamily="49" charset="0"/>
              </a:rPr>
              <a:t>)</a:t>
            </a:r>
          </a:p>
        </p:txBody>
      </p:sp>
      <p:sp>
        <p:nvSpPr>
          <p:cNvPr id="3" name="文本框 2">
            <a:extLst>
              <a:ext uri="{FF2B5EF4-FFF2-40B4-BE49-F238E27FC236}">
                <a16:creationId xmlns:a16="http://schemas.microsoft.com/office/drawing/2014/main" id="{42178EAD-1449-D840-62A8-608589B3578B}"/>
              </a:ext>
            </a:extLst>
          </p:cNvPr>
          <p:cNvSpPr txBox="1"/>
          <p:nvPr/>
        </p:nvSpPr>
        <p:spPr>
          <a:xfrm>
            <a:off x="1600200" y="3200400"/>
            <a:ext cx="6350000" cy="1051570"/>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a:solidFill>
                  <a:srgbClr val="000000"/>
                </a:solidFill>
                <a:latin typeface="Consolas" panose="020B0609020204030204" pitchFamily="49" charset="0"/>
              </a:rPr>
              <a:t>char a, b, c, dot, d;</a:t>
            </a:r>
          </a:p>
          <a:p>
            <a:r>
              <a:rPr lang="en-US" altLang="zh-CN" sz="2000" dirty="0" err="1">
                <a:solidFill>
                  <a:srgbClr val="000000"/>
                </a:solidFill>
                <a:latin typeface="Consolas" panose="020B0609020204030204" pitchFamily="49" charset="0"/>
              </a:rPr>
              <a:t>cin</a:t>
            </a:r>
            <a:r>
              <a:rPr lang="en-US" altLang="zh-CN" sz="2000" dirty="0">
                <a:solidFill>
                  <a:srgbClr val="000000"/>
                </a:solidFill>
                <a:latin typeface="Consolas" panose="020B0609020204030204" pitchFamily="49" charset="0"/>
              </a:rPr>
              <a:t> &gt;&gt; a &gt;&gt; b &gt;&gt; c &gt;&gt; dot &gt;&gt; d;
</a:t>
            </a:r>
            <a:r>
              <a:rPr lang="en-US" altLang="zh-CN" sz="2000" dirty="0" err="1">
                <a:solidFill>
                  <a:srgbClr val="000000"/>
                </a:solidFill>
                <a:latin typeface="Consolas" panose="020B0609020204030204" pitchFamily="49" charset="0"/>
              </a:rPr>
              <a:t>cout</a:t>
            </a:r>
            <a:r>
              <a:rPr lang="en-US" altLang="zh-CN" sz="2000" dirty="0">
                <a:solidFill>
                  <a:srgbClr val="000000"/>
                </a:solidFill>
                <a:latin typeface="Consolas" panose="020B0609020204030204" pitchFamily="49" charset="0"/>
              </a:rPr>
              <a:t> &lt;&lt; d &lt;&lt; dot &lt;&lt; c &lt;&lt; b &lt;&lt; a &lt;&lt; </a:t>
            </a:r>
            <a:r>
              <a:rPr lang="en-US" altLang="zh-CN" sz="2000" dirty="0" err="1">
                <a:solidFill>
                  <a:srgbClr val="000000"/>
                </a:solidFill>
                <a:latin typeface="Consolas" panose="020B0609020204030204" pitchFamily="49" charset="0"/>
              </a:rPr>
              <a:t>endl</a:t>
            </a:r>
            <a:r>
              <a:rPr lang="en-US" altLang="zh-CN" sz="2000" dirty="0">
                <a:solidFill>
                  <a:srgbClr val="000000"/>
                </a:solidFill>
                <a:latin typeface="Consolas" panose="020B0609020204030204" pitchFamily="49" charset="0"/>
              </a:rPr>
              <a:t>;</a:t>
            </a:r>
            <a:endParaRPr lang="zh-CN" altLang="en-US" sz="2000" dirty="0">
              <a:solidFill>
                <a:srgbClr val="000000"/>
              </a:solidFill>
              <a:latin typeface="Consolas" panose="020B0609020204030204" pitchFamily="49" charset="0"/>
            </a:endParaRPr>
          </a:p>
        </p:txBody>
      </p:sp>
      <p:sp>
        <p:nvSpPr>
          <p:cNvPr id="5" name="文本框 4">
            <a:extLst>
              <a:ext uri="{FF2B5EF4-FFF2-40B4-BE49-F238E27FC236}">
                <a16:creationId xmlns:a16="http://schemas.microsoft.com/office/drawing/2014/main" id="{A10EAEBC-0648-E36F-A685-BA422AB8A93B}"/>
              </a:ext>
            </a:extLst>
          </p:cNvPr>
          <p:cNvSpPr txBox="1"/>
          <p:nvPr/>
        </p:nvSpPr>
        <p:spPr>
          <a:xfrm>
            <a:off x="1600200" y="4724400"/>
            <a:ext cx="9677400" cy="1426994"/>
          </a:xfrm>
          <a:prstGeom prst="rect">
            <a:avLst/>
          </a:prstGeom>
          <a:solidFill>
            <a:schemeClr val="accent5">
              <a:lumMod val="20000"/>
              <a:lumOff val="80000"/>
            </a:schemeClr>
          </a:solidFill>
        </p:spPr>
        <p:txBody>
          <a:bodyPr wrap="square">
            <a:spAutoFit/>
          </a:bodyPr>
          <a:lstStyle/>
          <a:p>
            <a:pPr>
              <a:lnSpc>
                <a:spcPct val="150000"/>
              </a:lnSpc>
            </a:pPr>
            <a:r>
              <a:rPr lang="zh-CN" altLang="en-US" sz="2000" dirty="0"/>
              <a:t>这里依次读了5个字符。之前讲过既然输入数字的时候中间必须要有空格或者换行来分割两个数字，那么为什么读字符的时候不用呢？</a:t>
            </a:r>
            <a:endParaRPr lang="en-US" altLang="zh-CN" sz="2000" dirty="0"/>
          </a:p>
          <a:p>
            <a:pPr>
              <a:lnSpc>
                <a:spcPct val="150000"/>
              </a:lnSpc>
            </a:pPr>
            <a:r>
              <a:rPr lang="zh-CN" altLang="en-US" sz="2000" dirty="0"/>
              <a:t>这是因为</a:t>
            </a:r>
            <a:r>
              <a:rPr lang="zh-CN" altLang="en-US" sz="2000" b="1" dirty="0"/>
              <a:t>一个char只能容纳一个字符</a:t>
            </a:r>
            <a:r>
              <a:rPr lang="zh-CN" altLang="en-US" sz="2000" dirty="0"/>
              <a:t>，所以不需要额外分割。</a:t>
            </a:r>
          </a:p>
        </p:txBody>
      </p:sp>
      <p:sp>
        <p:nvSpPr>
          <p:cNvPr id="7" name="文本框 6">
            <a:extLst>
              <a:ext uri="{FF2B5EF4-FFF2-40B4-BE49-F238E27FC236}">
                <a16:creationId xmlns:a16="http://schemas.microsoft.com/office/drawing/2014/main" id="{AC8EA817-1435-2239-5019-B704C9A075D6}"/>
              </a:ext>
            </a:extLst>
          </p:cNvPr>
          <p:cNvSpPr txBox="1"/>
          <p:nvPr/>
        </p:nvSpPr>
        <p:spPr>
          <a:xfrm>
            <a:off x="1600200" y="2590800"/>
            <a:ext cx="2640330" cy="461665"/>
          </a:xfrm>
          <a:prstGeom prst="rect">
            <a:avLst/>
          </a:prstGeom>
          <a:solidFill>
            <a:schemeClr val="accent2">
              <a:lumMod val="20000"/>
              <a:lumOff val="80000"/>
            </a:schemeClr>
          </a:solidFill>
        </p:spPr>
        <p:txBody>
          <a:bodyPr wrap="square">
            <a:spAutoFit/>
          </a:bodyPr>
          <a:lstStyle/>
          <a:p>
            <a:r>
              <a:rPr lang="zh-CN" altLang="en-US" sz="2400" b="1" dirty="0"/>
              <a:t>例如输入 </a:t>
            </a:r>
            <a:r>
              <a:rPr lang="en-US" altLang="zh-CN" sz="2400" b="1" dirty="0"/>
              <a:t>123.4</a:t>
            </a:r>
            <a:r>
              <a:rPr lang="zh-CN" altLang="en-US" sz="2400" b="1" dirty="0"/>
              <a:t>：</a:t>
            </a:r>
          </a:p>
        </p:txBody>
      </p:sp>
      <p:sp>
        <p:nvSpPr>
          <p:cNvPr id="8" name="object 3">
            <a:extLst>
              <a:ext uri="{FF2B5EF4-FFF2-40B4-BE49-F238E27FC236}">
                <a16:creationId xmlns:a16="http://schemas.microsoft.com/office/drawing/2014/main" id="{F38759C5-4EE9-AD48-13ED-78880E0EF768}"/>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cs typeface="微软雅黑"/>
              </a:rPr>
              <a:t>题目分析</a:t>
            </a:r>
          </a:p>
        </p:txBody>
      </p:sp>
    </p:spTree>
    <p:extLst>
      <p:ext uri="{BB962C8B-B14F-4D97-AF65-F5344CB8AC3E}">
        <p14:creationId xmlns:p14="http://schemas.microsoft.com/office/powerpoint/2010/main" val="3377816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371600" y="2133600"/>
            <a:ext cx="9677400" cy="1747786"/>
          </a:xfrm>
          <a:prstGeom prst="rect">
            <a:avLst/>
          </a:prstGeom>
          <a:solidFill>
            <a:schemeClr val="accent4">
              <a:lumMod val="20000"/>
              <a:lumOff val="80000"/>
            </a:schemeClr>
          </a:solidFill>
        </p:spPr>
        <p:txBody>
          <a:bodyPr wrap="square">
            <a:spAutoFit/>
          </a:bodyPr>
          <a:lstStyle/>
          <a:p>
            <a:pPr algn="ctr">
              <a:lnSpc>
                <a:spcPct val="150000"/>
              </a:lnSpc>
            </a:pPr>
            <a:r>
              <a:rPr lang="zh-CN" altLang="en-US" sz="3600" b="1" kern="0" spc="40" dirty="0">
                <a:latin typeface="Consolas" panose="020B0609020204030204" pitchFamily="49" charset="0"/>
              </a:rPr>
              <a:t>解法三：使用格式化输入输出 </a:t>
            </a:r>
            <a:r>
              <a:rPr lang="en-US" altLang="zh-CN" sz="3600" b="1" kern="0" spc="40" dirty="0">
                <a:latin typeface="Consolas" panose="020B0609020204030204" pitchFamily="49" charset="0"/>
              </a:rPr>
              <a:t>(</a:t>
            </a:r>
            <a:r>
              <a:rPr lang="zh-CN" altLang="en-US" sz="3600" b="1" kern="0" spc="40" dirty="0">
                <a:latin typeface="Consolas" panose="020B0609020204030204" pitchFamily="49" charset="0"/>
              </a:rPr>
              <a:t>书本</a:t>
            </a:r>
            <a:r>
              <a:rPr lang="en-US" altLang="zh-CN" sz="3600" b="1" kern="0" spc="40" dirty="0">
                <a:latin typeface="Consolas" panose="020B0609020204030204" pitchFamily="49" charset="0"/>
              </a:rPr>
              <a:t>P23</a:t>
            </a:r>
            <a:r>
              <a:rPr lang="zh-CN" altLang="en-US" sz="3600" b="1" kern="0" spc="40" dirty="0">
                <a:latin typeface="Consolas" panose="020B0609020204030204" pitchFamily="49" charset="0"/>
              </a:rPr>
              <a:t>页</a:t>
            </a:r>
            <a:r>
              <a:rPr lang="en-US" altLang="zh-CN" sz="3600" b="1" kern="0" spc="40" dirty="0">
                <a:latin typeface="Consolas" panose="020B0609020204030204" pitchFamily="49" charset="0"/>
              </a:rPr>
              <a:t>)</a:t>
            </a:r>
          </a:p>
          <a:p>
            <a:pPr algn="ctr">
              <a:lnSpc>
                <a:spcPct val="150000"/>
              </a:lnSpc>
            </a:pPr>
            <a:r>
              <a:rPr lang="en-US" altLang="zh-CN" sz="4000" b="1" kern="0" spc="40" dirty="0" err="1">
                <a:solidFill>
                  <a:srgbClr val="FF0000"/>
                </a:solidFill>
                <a:latin typeface="Consolas" panose="020B0609020204030204" pitchFamily="49" charset="0"/>
              </a:rPr>
              <a:t>printf</a:t>
            </a:r>
            <a:r>
              <a:rPr lang="en-US" altLang="zh-CN" sz="4000" b="1" kern="0" spc="40" dirty="0">
                <a:solidFill>
                  <a:srgbClr val="FF0000"/>
                </a:solidFill>
                <a:latin typeface="Consolas" panose="020B0609020204030204" pitchFamily="49" charset="0"/>
              </a:rPr>
              <a:t>/</a:t>
            </a:r>
            <a:r>
              <a:rPr lang="en-US" altLang="zh-CN" sz="4000" b="1" kern="0" spc="40" dirty="0" err="1">
                <a:solidFill>
                  <a:srgbClr val="FF0000"/>
                </a:solidFill>
                <a:latin typeface="Consolas" panose="020B0609020204030204" pitchFamily="49" charset="0"/>
              </a:rPr>
              <a:t>scanf</a:t>
            </a:r>
            <a:endParaRPr lang="en-US" altLang="zh-CN" sz="4000" b="1" kern="0" spc="40" dirty="0">
              <a:solidFill>
                <a:srgbClr val="FF0000"/>
              </a:solidFill>
              <a:latin typeface="Consolas" panose="020B0609020204030204" pitchFamily="49" charset="0"/>
            </a:endParaRPr>
          </a:p>
        </p:txBody>
      </p:sp>
      <p:sp>
        <p:nvSpPr>
          <p:cNvPr id="4" name="文本框 3">
            <a:extLst>
              <a:ext uri="{FF2B5EF4-FFF2-40B4-BE49-F238E27FC236}">
                <a16:creationId xmlns:a16="http://schemas.microsoft.com/office/drawing/2014/main" id="{BD66DFF2-26FC-87CB-BCBC-F1B306401438}"/>
              </a:ext>
            </a:extLst>
          </p:cNvPr>
          <p:cNvSpPr txBox="1"/>
          <p:nvPr/>
        </p:nvSpPr>
        <p:spPr>
          <a:xfrm>
            <a:off x="3048372" y="5257800"/>
            <a:ext cx="6095256" cy="584775"/>
          </a:xfrm>
          <a:prstGeom prst="rect">
            <a:avLst/>
          </a:prstGeom>
          <a:solidFill>
            <a:schemeClr val="accent1">
              <a:lumMod val="20000"/>
              <a:lumOff val="80000"/>
            </a:schemeClr>
          </a:solidFill>
        </p:spPr>
        <p:txBody>
          <a:bodyPr wrap="square">
            <a:spAutoFit/>
          </a:bodyPr>
          <a:lstStyle/>
          <a:p>
            <a:pPr algn="ctr"/>
            <a:r>
              <a:rPr lang="en-US" altLang="zh-CN" sz="3200" kern="0" spc="40" dirty="0" err="1">
                <a:latin typeface="Consolas" panose="020B0609020204030204" pitchFamily="49" charset="0"/>
              </a:rPr>
              <a:t>printf</a:t>
            </a:r>
            <a:r>
              <a:rPr lang="en-US" altLang="zh-CN" sz="3200" kern="0" spc="40" dirty="0">
                <a:latin typeface="Consolas" panose="020B0609020204030204" pitchFamily="49" charset="0"/>
              </a:rPr>
              <a:t> </a:t>
            </a:r>
            <a:r>
              <a:rPr lang="zh-CN" altLang="en-US" sz="3200" kern="0" spc="40" dirty="0">
                <a:latin typeface="Consolas" panose="020B0609020204030204" pitchFamily="49" charset="0"/>
              </a:rPr>
              <a:t>的使用</a:t>
            </a:r>
            <a:endParaRPr lang="zh-CN" altLang="en-US" sz="3200" dirty="0"/>
          </a:p>
        </p:txBody>
      </p:sp>
      <p:sp>
        <p:nvSpPr>
          <p:cNvPr id="2" name="object 3">
            <a:extLst>
              <a:ext uri="{FF2B5EF4-FFF2-40B4-BE49-F238E27FC236}">
                <a16:creationId xmlns:a16="http://schemas.microsoft.com/office/drawing/2014/main" id="{D668A8E3-78E0-EF0A-9887-8F4887BA186F}"/>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输入输出</a:t>
            </a:r>
          </a:p>
        </p:txBody>
      </p:sp>
    </p:spTree>
    <p:extLst>
      <p:ext uri="{BB962C8B-B14F-4D97-AF65-F5344CB8AC3E}">
        <p14:creationId xmlns:p14="http://schemas.microsoft.com/office/powerpoint/2010/main" val="2226660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DA6ABE4B-2A1E-E270-9838-E732AFF060BA}"/>
              </a:ext>
            </a:extLst>
          </p:cNvPr>
          <p:cNvSpPr txBox="1"/>
          <p:nvPr/>
        </p:nvSpPr>
        <p:spPr>
          <a:xfrm>
            <a:off x="1219200" y="1532235"/>
            <a:ext cx="10134600" cy="2201565"/>
          </a:xfrm>
          <a:prstGeom prst="rect">
            <a:avLst/>
          </a:prstGeom>
          <a:solidFill>
            <a:schemeClr val="accent4">
              <a:lumMod val="20000"/>
              <a:lumOff val="80000"/>
            </a:schemeClr>
          </a:solidFill>
        </p:spPr>
        <p:txBody>
          <a:bodyPr wrap="square">
            <a:spAutoFit/>
          </a:bodyPr>
          <a:lstStyle/>
          <a:p>
            <a:pPr>
              <a:lnSpc>
                <a:spcPct val="200000"/>
              </a:lnSpc>
            </a:pPr>
            <a:r>
              <a:rPr lang="zh-CN" altLang="en-US" sz="2400" b="1" dirty="0">
                <a:effectLst/>
                <a:ea typeface="微软雅黑" panose="020B0503020204020204" pitchFamily="34" charset="-122"/>
              </a:rPr>
              <a:t>概念：</a:t>
            </a:r>
            <a:r>
              <a:rPr lang="zh-CN" altLang="en-US" sz="2400" dirty="0">
                <a:effectLst/>
                <a:ea typeface="微软雅黑" panose="020B0503020204020204" pitchFamily="34" charset="-122"/>
              </a:rPr>
              <a:t> </a:t>
            </a:r>
            <a:r>
              <a:rPr lang="en-US" altLang="zh-CN" sz="2400" dirty="0" err="1">
                <a:solidFill>
                  <a:srgbClr val="C00000"/>
                </a:solidFill>
                <a:effectLst/>
                <a:ea typeface="微软雅黑" panose="020B0503020204020204" pitchFamily="34" charset="-122"/>
              </a:rPr>
              <a:t>printf</a:t>
            </a:r>
            <a:r>
              <a:rPr lang="en-US" altLang="zh-CN" sz="2400" dirty="0">
                <a:effectLst/>
                <a:ea typeface="微软雅黑" panose="020B0503020204020204" pitchFamily="34" charset="-122"/>
              </a:rPr>
              <a:t> </a:t>
            </a:r>
            <a:r>
              <a:rPr lang="zh-CN" altLang="en-US" sz="2400" dirty="0">
                <a:effectLst/>
                <a:ea typeface="微软雅黑" panose="020B0503020204020204" pitchFamily="34" charset="-122"/>
              </a:rPr>
              <a:t>的全称是 </a:t>
            </a:r>
            <a:r>
              <a:rPr lang="en-US" altLang="zh-CN" sz="2400" b="1" dirty="0">
                <a:effectLst/>
                <a:ea typeface="微软雅黑" panose="020B0503020204020204" pitchFamily="34" charset="-122"/>
              </a:rPr>
              <a:t>Print Formatted</a:t>
            </a:r>
            <a:r>
              <a:rPr lang="zh-CN" altLang="en-US" sz="2400" b="1" dirty="0">
                <a:effectLst/>
                <a:ea typeface="微软雅黑" panose="020B0503020204020204" pitchFamily="34" charset="-122"/>
              </a:rPr>
              <a:t>（格式化打印）</a:t>
            </a:r>
            <a:r>
              <a:rPr lang="zh-CN" altLang="en-US" sz="2400" dirty="0">
                <a:effectLst/>
                <a:ea typeface="微软雅黑" panose="020B0503020204020204" pitchFamily="34" charset="-122"/>
              </a:rPr>
              <a:t>。</a:t>
            </a:r>
            <a:endParaRPr lang="en-US" altLang="zh-CN" sz="2400" dirty="0">
              <a:effectLst/>
              <a:ea typeface="微软雅黑" panose="020B0503020204020204" pitchFamily="34" charset="-122"/>
            </a:endParaRPr>
          </a:p>
          <a:p>
            <a:pPr>
              <a:lnSpc>
                <a:spcPct val="200000"/>
              </a:lnSpc>
            </a:pPr>
            <a:r>
              <a:rPr lang="zh-CN" altLang="en-US" sz="2400" dirty="0">
                <a:effectLst/>
                <a:ea typeface="微软雅黑" panose="020B0503020204020204" pitchFamily="34" charset="-122"/>
              </a:rPr>
              <a:t>它的核心思想是：</a:t>
            </a:r>
            <a:r>
              <a:rPr lang="zh-CN" altLang="en-US" sz="2400" b="1" dirty="0">
                <a:effectLst/>
                <a:ea typeface="微软雅黑" panose="020B0503020204020204" pitchFamily="34" charset="-122"/>
              </a:rPr>
              <a:t>先写好一段带有空位的模板句子，然后再把变量按顺序填入这些空位中。</a:t>
            </a:r>
            <a:endParaRPr lang="zh-CN" altLang="en-US" sz="2400" dirty="0">
              <a:effectLst/>
              <a:ea typeface="微软雅黑" panose="020B0503020204020204" pitchFamily="34" charset="-122"/>
            </a:endParaRPr>
          </a:p>
        </p:txBody>
      </p:sp>
      <p:sp>
        <p:nvSpPr>
          <p:cNvPr id="7" name="文本框 6">
            <a:extLst>
              <a:ext uri="{FF2B5EF4-FFF2-40B4-BE49-F238E27FC236}">
                <a16:creationId xmlns:a16="http://schemas.microsoft.com/office/drawing/2014/main" id="{6C68B0CF-9078-E821-BB59-59FD02C7356F}"/>
              </a:ext>
            </a:extLst>
          </p:cNvPr>
          <p:cNvSpPr txBox="1"/>
          <p:nvPr/>
        </p:nvSpPr>
        <p:spPr>
          <a:xfrm>
            <a:off x="1219200" y="5403078"/>
            <a:ext cx="10134600" cy="497572"/>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400" b="1" dirty="0" err="1">
                <a:solidFill>
                  <a:srgbClr val="000000"/>
                </a:solidFill>
                <a:latin typeface="Consolas" panose="020B0609020204030204" pitchFamily="49" charset="0"/>
              </a:rPr>
              <a:t>printf</a:t>
            </a:r>
            <a:r>
              <a:rPr lang="en-US" altLang="zh-CN" sz="2400" b="1" dirty="0">
                <a:solidFill>
                  <a:srgbClr val="000000"/>
                </a:solidFill>
                <a:latin typeface="Consolas" panose="020B0609020204030204" pitchFamily="49" charset="0"/>
              </a:rPr>
              <a:t>(</a:t>
            </a:r>
            <a:r>
              <a:rPr lang="en-US" altLang="zh-CN" sz="2400" b="1" dirty="0">
                <a:solidFill>
                  <a:srgbClr val="A31515"/>
                </a:solidFill>
                <a:latin typeface="Consolas" panose="020B0609020204030204" pitchFamily="49" charset="0"/>
              </a:rPr>
              <a:t>“</a:t>
            </a:r>
            <a:r>
              <a:rPr lang="zh-CN" altLang="en-US" sz="2400" b="1" dirty="0">
                <a:solidFill>
                  <a:srgbClr val="A31515"/>
                </a:solidFill>
                <a:latin typeface="Consolas" panose="020B0609020204030204" pitchFamily="49" charset="0"/>
              </a:rPr>
              <a:t>包含格式说明符</a:t>
            </a:r>
            <a:r>
              <a:rPr lang="en-US" altLang="zh-CN" sz="2400" b="1" dirty="0">
                <a:solidFill>
                  <a:srgbClr val="A31515"/>
                </a:solidFill>
                <a:latin typeface="Consolas" panose="020B0609020204030204" pitchFamily="49" charset="0"/>
              </a:rPr>
              <a:t>(</a:t>
            </a:r>
            <a:r>
              <a:rPr lang="zh-CN" altLang="en-US" sz="2400" b="1" dirty="0">
                <a:solidFill>
                  <a:srgbClr val="A31515"/>
                </a:solidFill>
                <a:latin typeface="Consolas" panose="020B0609020204030204" pitchFamily="49" charset="0"/>
              </a:rPr>
              <a:t>可选</a:t>
            </a:r>
            <a:r>
              <a:rPr lang="en-US" altLang="zh-CN" sz="2400" b="1" dirty="0">
                <a:solidFill>
                  <a:srgbClr val="A31515"/>
                </a:solidFill>
                <a:latin typeface="Consolas" panose="020B0609020204030204" pitchFamily="49" charset="0"/>
              </a:rPr>
              <a:t>)</a:t>
            </a:r>
            <a:r>
              <a:rPr lang="zh-CN" altLang="en-US" sz="2400" b="1" dirty="0">
                <a:solidFill>
                  <a:srgbClr val="A31515"/>
                </a:solidFill>
                <a:latin typeface="Consolas" panose="020B0609020204030204" pitchFamily="49" charset="0"/>
              </a:rPr>
              <a:t>的字符串</a:t>
            </a:r>
            <a:r>
              <a:rPr lang="en-US" altLang="zh-CN" sz="2400" b="1" dirty="0">
                <a:solidFill>
                  <a:srgbClr val="A31515"/>
                </a:solidFill>
                <a:latin typeface="Consolas" panose="020B0609020204030204" pitchFamily="49" charset="0"/>
              </a:rPr>
              <a:t>"</a:t>
            </a:r>
            <a:r>
              <a:rPr lang="en-US" altLang="zh-CN" sz="2400" b="1" dirty="0">
                <a:solidFill>
                  <a:srgbClr val="000000"/>
                </a:solidFill>
                <a:latin typeface="Consolas" panose="020B0609020204030204" pitchFamily="49" charset="0"/>
              </a:rPr>
              <a:t>, </a:t>
            </a:r>
            <a:r>
              <a:rPr lang="zh-CN" altLang="en-US" sz="2400" b="1" dirty="0">
                <a:solidFill>
                  <a:srgbClr val="000000"/>
                </a:solidFill>
                <a:latin typeface="Consolas" panose="020B0609020204030204" pitchFamily="49" charset="0"/>
              </a:rPr>
              <a:t>变量</a:t>
            </a:r>
            <a:r>
              <a:rPr lang="en-US" altLang="zh-CN" sz="2400" b="1" dirty="0">
                <a:solidFill>
                  <a:srgbClr val="000000"/>
                </a:solidFill>
                <a:latin typeface="Consolas" panose="020B0609020204030204" pitchFamily="49" charset="0"/>
              </a:rPr>
              <a:t>1, </a:t>
            </a:r>
            <a:r>
              <a:rPr lang="zh-CN" altLang="en-US" sz="2400" b="1" dirty="0">
                <a:solidFill>
                  <a:srgbClr val="000000"/>
                </a:solidFill>
                <a:latin typeface="Consolas" panose="020B0609020204030204" pitchFamily="49" charset="0"/>
              </a:rPr>
              <a:t>变量</a:t>
            </a:r>
            <a:r>
              <a:rPr lang="en-US" altLang="zh-CN" sz="2400" b="1" dirty="0">
                <a:solidFill>
                  <a:srgbClr val="000000"/>
                </a:solidFill>
                <a:latin typeface="Consolas" panose="020B0609020204030204" pitchFamily="49" charset="0"/>
              </a:rPr>
              <a:t>2, ...);</a:t>
            </a:r>
            <a:endParaRPr lang="zh-CN" altLang="en-US" sz="2400" b="1" dirty="0">
              <a:solidFill>
                <a:srgbClr val="000000"/>
              </a:solidFill>
              <a:latin typeface="Consolas" panose="020B0609020204030204" pitchFamily="49" charset="0"/>
            </a:endParaRPr>
          </a:p>
        </p:txBody>
      </p:sp>
      <p:sp>
        <p:nvSpPr>
          <p:cNvPr id="11" name="文本框 10">
            <a:extLst>
              <a:ext uri="{FF2B5EF4-FFF2-40B4-BE49-F238E27FC236}">
                <a16:creationId xmlns:a16="http://schemas.microsoft.com/office/drawing/2014/main" id="{3AD01273-987C-CF14-B8E1-29BA39B41EF9}"/>
              </a:ext>
            </a:extLst>
          </p:cNvPr>
          <p:cNvSpPr txBox="1"/>
          <p:nvPr/>
        </p:nvSpPr>
        <p:spPr>
          <a:xfrm>
            <a:off x="1223289" y="4495800"/>
            <a:ext cx="2434311" cy="585738"/>
          </a:xfrm>
          <a:prstGeom prst="rect">
            <a:avLst/>
          </a:prstGeom>
          <a:solidFill>
            <a:schemeClr val="accent5">
              <a:lumMod val="20000"/>
              <a:lumOff val="80000"/>
            </a:schemeClr>
          </a:solid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black"/>
                </a:solidFill>
                <a:effectLst/>
                <a:uLnTx/>
                <a:uFillTx/>
                <a:latin typeface="Consolas"/>
                <a:ea typeface="微软雅黑" panose="020B0503020204020204" pitchFamily="34" charset="-122"/>
                <a:cs typeface="+mn-cs"/>
              </a:rPr>
              <a:t>语法格式：</a:t>
            </a:r>
            <a:endParaRPr kumimoji="0" lang="zh-CN" altLang="en-US" sz="2400" b="0" i="0" u="none" strike="noStrike" kern="1200" cap="none" spc="0" normalizeH="0" baseline="0" noProof="0" dirty="0">
              <a:ln>
                <a:noFill/>
              </a:ln>
              <a:solidFill>
                <a:prstClr val="black"/>
              </a:solidFill>
              <a:effectLst/>
              <a:uLnTx/>
              <a:uFillTx/>
              <a:latin typeface="Consolas"/>
              <a:ea typeface="微软雅黑" panose="020B0503020204020204" pitchFamily="34" charset="-122"/>
              <a:cs typeface="+mn-cs"/>
            </a:endParaRPr>
          </a:p>
        </p:txBody>
      </p:sp>
      <p:sp>
        <p:nvSpPr>
          <p:cNvPr id="2" name="object 3">
            <a:extLst>
              <a:ext uri="{FF2B5EF4-FFF2-40B4-BE49-F238E27FC236}">
                <a16:creationId xmlns:a16="http://schemas.microsoft.com/office/drawing/2014/main" id="{8791DFC2-A805-F4A9-54A8-88CEB94AB3EC}"/>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输入输出</a:t>
            </a:r>
          </a:p>
        </p:txBody>
      </p:sp>
    </p:spTree>
    <p:extLst>
      <p:ext uri="{BB962C8B-B14F-4D97-AF65-F5344CB8AC3E}">
        <p14:creationId xmlns:p14="http://schemas.microsoft.com/office/powerpoint/2010/main" val="3780943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19200" y="1447800"/>
            <a:ext cx="9677400" cy="1384995"/>
          </a:xfrm>
          <a:prstGeom prst="rect">
            <a:avLst/>
          </a:prstGeom>
          <a:solidFill>
            <a:schemeClr val="bg1">
              <a:lumMod val="95000"/>
            </a:schemeClr>
          </a:solidFill>
        </p:spPr>
        <p:txBody>
          <a:bodyPr wrap="square">
            <a:spAutoFit/>
          </a:bodyPr>
          <a:lstStyle/>
          <a:p>
            <a:pPr>
              <a:lnSpc>
                <a:spcPct val="150000"/>
              </a:lnSpc>
            </a:pPr>
            <a:r>
              <a:rPr lang="zh-CN" altLang="en-US" sz="2400" b="1" dirty="0">
                <a:latin typeface="微软雅黑" panose="020B0503020204020204" pitchFamily="34" charset="-122"/>
                <a:ea typeface="微软雅黑" panose="020B0503020204020204" pitchFamily="34" charset="-122"/>
              </a:rPr>
              <a:t>第一步：简单使用 </a:t>
            </a:r>
            <a:r>
              <a:rPr lang="en-US" altLang="zh-CN" sz="2400" b="1" dirty="0">
                <a:latin typeface="微软雅黑" panose="020B0503020204020204" pitchFamily="34" charset="-122"/>
                <a:ea typeface="微软雅黑" panose="020B0503020204020204" pitchFamily="34" charset="-122"/>
              </a:rPr>
              <a:t>- </a:t>
            </a:r>
            <a:r>
              <a:rPr lang="zh-CN" altLang="en-US" sz="2400" b="1" dirty="0">
                <a:latin typeface="微软雅黑" panose="020B0503020204020204" pitchFamily="34" charset="-122"/>
                <a:ea typeface="微软雅黑" panose="020B0503020204020204" pitchFamily="34" charset="-122"/>
              </a:rPr>
              <a:t>打印文本</a:t>
            </a:r>
          </a:p>
          <a:p>
            <a:r>
              <a:rPr lang="zh-CN" altLang="en-US" sz="2400" dirty="0">
                <a:latin typeface="微软雅黑" panose="020B0503020204020204" pitchFamily="34" charset="-122"/>
                <a:ea typeface="微软雅黑" panose="020B0503020204020204" pitchFamily="34" charset="-122"/>
              </a:rPr>
              <a:t>要使用 </a:t>
            </a:r>
            <a:r>
              <a:rPr lang="en-US" altLang="zh-CN" sz="2400" dirty="0" err="1">
                <a:solidFill>
                  <a:srgbClr val="C00000"/>
                </a:solidFill>
                <a:latin typeface="Consolas" panose="020B0609020204030204" pitchFamily="49" charset="0"/>
                <a:ea typeface="微软雅黑" panose="020B0503020204020204" pitchFamily="34" charset="-122"/>
              </a:rPr>
              <a:t>printf</a:t>
            </a:r>
            <a:r>
              <a:rPr lang="zh-CN" altLang="en-US" sz="2400" dirty="0">
                <a:latin typeface="微软雅黑" panose="020B0503020204020204" pitchFamily="34" charset="-122"/>
                <a:ea typeface="微软雅黑" panose="020B0503020204020204" pitchFamily="34" charset="-122"/>
              </a:rPr>
              <a:t>，你需要包含 </a:t>
            </a:r>
            <a:r>
              <a:rPr lang="en-US" altLang="zh-CN" sz="2400" dirty="0">
                <a:solidFill>
                  <a:srgbClr val="C00000"/>
                </a:solidFill>
                <a:latin typeface="Consolas" panose="020B0609020204030204" pitchFamily="49" charset="0"/>
                <a:ea typeface="微软雅黑" panose="020B0503020204020204" pitchFamily="34" charset="-122"/>
              </a:rPr>
              <a:t>&lt;</a:t>
            </a:r>
            <a:r>
              <a:rPr lang="en-US" altLang="zh-CN" sz="2400" dirty="0" err="1">
                <a:solidFill>
                  <a:srgbClr val="C00000"/>
                </a:solidFill>
                <a:latin typeface="Consolas" panose="020B0609020204030204" pitchFamily="49" charset="0"/>
                <a:ea typeface="微软雅黑" panose="020B0503020204020204" pitchFamily="34" charset="-122"/>
              </a:rPr>
              <a:t>cstdio</a:t>
            </a:r>
            <a:r>
              <a:rPr lang="en-US" altLang="zh-CN" sz="2400" dirty="0">
                <a:solidFill>
                  <a:srgbClr val="C00000"/>
                </a:solidFill>
                <a:latin typeface="Consolas" panose="020B0609020204030204" pitchFamily="49" charset="0"/>
                <a:ea typeface="微软雅黑" panose="020B0503020204020204" pitchFamily="34" charset="-122"/>
              </a:rPr>
              <a:t>&gt;</a:t>
            </a:r>
            <a:r>
              <a:rPr lang="zh-CN" altLang="en-US" sz="2400" dirty="0">
                <a:latin typeface="微软雅黑" panose="020B0503020204020204" pitchFamily="34" charset="-122"/>
                <a:ea typeface="微软雅黑" panose="020B0503020204020204" pitchFamily="34" charset="-122"/>
              </a:rPr>
              <a:t> 头文件。最基本的形式是在括号里面放入你想要输出的字符串。</a:t>
            </a:r>
            <a:endParaRPr lang="zh-CN" altLang="en-US" sz="2400" dirty="0">
              <a:effectLst/>
              <a:latin typeface="微软雅黑" panose="020B0503020204020204" pitchFamily="34" charset="-122"/>
              <a:ea typeface="微软雅黑" panose="020B0503020204020204" pitchFamily="34" charset="-122"/>
            </a:endParaRPr>
          </a:p>
        </p:txBody>
      </p:sp>
      <p:sp>
        <p:nvSpPr>
          <p:cNvPr id="4" name="文本框 3"/>
          <p:cNvSpPr txBox="1"/>
          <p:nvPr/>
        </p:nvSpPr>
        <p:spPr>
          <a:xfrm>
            <a:off x="1216226" y="3276600"/>
            <a:ext cx="9677400" cy="2898229"/>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包含</a:t>
            </a:r>
            <a:r>
              <a:rPr lang="en-US" sz="2000" dirty="0">
                <a:solidFill>
                  <a:srgbClr val="008000"/>
                </a:solidFill>
                <a:latin typeface="Consolas" panose="020B0609020204030204" pitchFamily="49" charset="0"/>
              </a:rPr>
              <a:t>C</a:t>
            </a:r>
            <a:r>
              <a:rPr lang="zh-CN" altLang="en-US" sz="2000" dirty="0">
                <a:solidFill>
                  <a:srgbClr val="008000"/>
                </a:solidFill>
                <a:latin typeface="Consolas" panose="020B0609020204030204" pitchFamily="49" charset="0"/>
              </a:rPr>
              <a:t>标准库的输入输出头文件（</a:t>
            </a:r>
            <a:r>
              <a:rPr lang="en-US" altLang="zh-CN" sz="2000" dirty="0" err="1">
                <a:solidFill>
                  <a:srgbClr val="008000"/>
                </a:solidFill>
                <a:latin typeface="Consolas" panose="020B0609020204030204" pitchFamily="49" charset="0"/>
              </a:rPr>
              <a:t>printf</a:t>
            </a:r>
            <a:r>
              <a:rPr lang="zh-CN" altLang="en-US" sz="2000" dirty="0">
                <a:solidFill>
                  <a:srgbClr val="008000"/>
                </a:solidFill>
                <a:latin typeface="Consolas" panose="020B0609020204030204" pitchFamily="49" charset="0"/>
              </a:rPr>
              <a:t>的工具在这个工具箱）</a:t>
            </a:r>
            <a:endParaRPr lang="en-US" sz="2000" dirty="0">
              <a:solidFill>
                <a:srgbClr val="000000"/>
              </a:solidFill>
              <a:latin typeface="Consolas" panose="020B0609020204030204" pitchFamily="49" charset="0"/>
            </a:endParaRPr>
          </a:p>
          <a:p>
            <a:r>
              <a:rPr lang="en-US" sz="2000" dirty="0">
                <a:solidFill>
                  <a:srgbClr val="000000"/>
                </a:solidFill>
                <a:latin typeface="Consolas" panose="020B0609020204030204" pitchFamily="49" charset="0"/>
              </a:rPr>
              <a:t>#include &lt;</a:t>
            </a:r>
            <a:r>
              <a:rPr lang="en-US" sz="2000" dirty="0" err="1">
                <a:solidFill>
                  <a:srgbClr val="000000"/>
                </a:solidFill>
                <a:latin typeface="Consolas" panose="020B0609020204030204" pitchFamily="49" charset="0"/>
              </a:rPr>
              <a:t>cstdio</a:t>
            </a:r>
            <a:r>
              <a:rPr lang="en-US" sz="2000" dirty="0">
                <a:solidFill>
                  <a:srgbClr val="000000"/>
                </a:solidFill>
                <a:latin typeface="Consolas" panose="020B0609020204030204" pitchFamily="49" charset="0"/>
              </a:rPr>
              <a:t>&gt;</a:t>
            </a:r>
            <a:endParaRPr lang="zh-CN" altLang="en-US" sz="2000" dirty="0">
              <a:solidFill>
                <a:srgbClr val="008000"/>
              </a:solidFill>
              <a:latin typeface="Consolas" panose="020B0609020204030204" pitchFamily="49" charset="0"/>
            </a:endParaRPr>
          </a:p>
          <a:p>
            <a:r>
              <a:rPr lang="en-US" altLang="zh-CN" sz="2000" dirty="0">
                <a:solidFill>
                  <a:srgbClr val="000000"/>
                </a:solidFill>
                <a:latin typeface="Consolas" panose="020B0609020204030204" pitchFamily="49" charset="0"/>
              </a:rPr>
              <a:t>#include &lt;</a:t>
            </a:r>
            <a:r>
              <a:rPr lang="en-US" altLang="zh-CN" sz="2000" dirty="0" err="1">
                <a:solidFill>
                  <a:srgbClr val="000000"/>
                </a:solidFill>
                <a:latin typeface="Consolas" panose="020B0609020204030204" pitchFamily="49" charset="0"/>
              </a:rPr>
              <a:t>iostream</a:t>
            </a:r>
            <a:r>
              <a:rPr lang="en-US" altLang="zh-CN" sz="2000" dirty="0">
                <a:solidFill>
                  <a:srgbClr val="000000"/>
                </a:solidFill>
                <a:latin typeface="Consolas" panose="020B0609020204030204" pitchFamily="49" charset="0"/>
              </a:rPr>
              <a:t>&gt;</a:t>
            </a:r>
          </a:p>
          <a:p>
            <a:endParaRPr lang="zh-CN" altLang="en-US" sz="2000" dirty="0">
              <a:solidFill>
                <a:srgbClr val="000000"/>
              </a:solidFill>
              <a:latin typeface="Consolas" panose="020B0609020204030204" pitchFamily="49" charset="0"/>
            </a:endParaRPr>
          </a:p>
          <a:p>
            <a:r>
              <a:rPr lang="en-US" sz="2000" dirty="0" err="1">
                <a:solidFill>
                  <a:srgbClr val="000000"/>
                </a:solidFill>
                <a:latin typeface="Consolas" panose="020B0609020204030204" pitchFamily="49" charset="0"/>
              </a:rPr>
              <a:t>int</a:t>
            </a:r>
            <a:r>
              <a:rPr lang="en-US" sz="2000" dirty="0">
                <a:solidFill>
                  <a:srgbClr val="000000"/>
                </a:solidFill>
                <a:latin typeface="Consolas" panose="020B0609020204030204" pitchFamily="49" charset="0"/>
              </a:rPr>
              <a:t> main() {</a:t>
            </a:r>
          </a:p>
          <a:p>
            <a:r>
              <a:rPr lang="en-US" sz="2000" dirty="0">
                <a:solidFill>
                  <a:srgbClr val="008000"/>
                </a:solidFill>
                <a:latin typeface="Consolas" panose="020B0609020204030204" pitchFamily="49" charset="0"/>
              </a:rPr>
              <a:t>    // </a:t>
            </a:r>
            <a:r>
              <a:rPr lang="zh-CN" altLang="en-US" sz="2000" dirty="0">
                <a:solidFill>
                  <a:srgbClr val="008000"/>
                </a:solidFill>
                <a:latin typeface="Consolas" panose="020B0609020204030204" pitchFamily="49" charset="0"/>
              </a:rPr>
              <a:t>打印字符串 </a:t>
            </a:r>
            <a:r>
              <a:rPr lang="en-US" altLang="zh-CN" sz="2000" dirty="0">
                <a:solidFill>
                  <a:srgbClr val="008000"/>
                </a:solidFill>
                <a:latin typeface="Consolas" panose="020B0609020204030204" pitchFamily="49" charset="0"/>
              </a:rPr>
              <a:t>"</a:t>
            </a:r>
            <a:r>
              <a:rPr lang="en-US" sz="2000" dirty="0">
                <a:solidFill>
                  <a:srgbClr val="008000"/>
                </a:solidFill>
                <a:latin typeface="Consolas" panose="020B0609020204030204" pitchFamily="49" charset="0"/>
              </a:rPr>
              <a:t>Hello, World!" </a:t>
            </a:r>
            <a:r>
              <a:rPr lang="zh-CN" altLang="en-US" sz="2000" dirty="0">
                <a:solidFill>
                  <a:srgbClr val="008000"/>
                </a:solidFill>
                <a:latin typeface="Consolas" panose="020B0609020204030204" pitchFamily="49" charset="0"/>
              </a:rPr>
              <a:t>并换行</a:t>
            </a:r>
            <a:endParaRPr lang="en-US" sz="2000" dirty="0">
              <a:solidFill>
                <a:srgbClr val="000000"/>
              </a:solidFill>
              <a:latin typeface="Consolas" panose="020B0609020204030204" pitchFamily="49" charset="0"/>
            </a:endParaRPr>
          </a:p>
          <a:p>
            <a:r>
              <a:rPr lang="en-US" sz="2000" dirty="0">
                <a:solidFill>
                  <a:srgbClr val="000000"/>
                </a:solidFill>
                <a:latin typeface="Consolas" panose="020B0609020204030204" pitchFamily="49" charset="0"/>
              </a:rPr>
              <a:t>    </a:t>
            </a:r>
            <a:r>
              <a:rPr lang="en-US" sz="2000" dirty="0" err="1">
                <a:solidFill>
                  <a:srgbClr val="000000"/>
                </a:solidFill>
                <a:latin typeface="Consolas" panose="020B0609020204030204" pitchFamily="49" charset="0"/>
              </a:rPr>
              <a:t>printf</a:t>
            </a:r>
            <a:r>
              <a:rPr lang="en-US" sz="2000" dirty="0">
                <a:solidFill>
                  <a:srgbClr val="000000"/>
                </a:solidFill>
                <a:latin typeface="Consolas" panose="020B0609020204030204" pitchFamily="49" charset="0"/>
              </a:rPr>
              <a:t>(</a:t>
            </a:r>
            <a:r>
              <a:rPr lang="en-US" sz="2000" dirty="0">
                <a:solidFill>
                  <a:srgbClr val="A31515"/>
                </a:solidFill>
                <a:latin typeface="Consolas" panose="020B0609020204030204" pitchFamily="49" charset="0"/>
              </a:rPr>
              <a:t>"Hello, World!\n"</a:t>
            </a:r>
            <a:r>
              <a:rPr lang="en-US" sz="2000" dirty="0">
                <a:solidFill>
                  <a:srgbClr val="000000"/>
                </a:solidFill>
                <a:latin typeface="Consolas" panose="020B0609020204030204" pitchFamily="49" charset="0"/>
              </a:rPr>
              <a:t>); </a:t>
            </a:r>
          </a:p>
          <a:p>
            <a:r>
              <a:rPr lang="en-US" sz="2000" dirty="0">
                <a:solidFill>
                  <a:srgbClr val="000000"/>
                </a:solidFill>
                <a:latin typeface="Consolas" panose="020B0609020204030204" pitchFamily="49" charset="0"/>
              </a:rPr>
              <a:t>    </a:t>
            </a:r>
            <a:r>
              <a:rPr lang="en-US" sz="2000" dirty="0">
                <a:solidFill>
                  <a:srgbClr val="0000FF"/>
                </a:solidFill>
                <a:latin typeface="Consolas" panose="020B0609020204030204" pitchFamily="49" charset="0"/>
              </a:rPr>
              <a:t>return</a:t>
            </a:r>
            <a:r>
              <a:rPr lang="en-US" sz="2000" dirty="0">
                <a:solidFill>
                  <a:srgbClr val="000000"/>
                </a:solidFill>
                <a:latin typeface="Consolas" panose="020B0609020204030204" pitchFamily="49" charset="0"/>
              </a:rPr>
              <a:t> </a:t>
            </a:r>
            <a:r>
              <a:rPr lang="en-US" sz="2000" dirty="0">
                <a:solidFill>
                  <a:srgbClr val="098658"/>
                </a:solidFill>
                <a:latin typeface="Consolas" panose="020B0609020204030204" pitchFamily="49" charset="0"/>
              </a:rPr>
              <a:t>0</a:t>
            </a:r>
            <a:r>
              <a:rPr lang="en-US" sz="2000" dirty="0">
                <a:solidFill>
                  <a:srgbClr val="000000"/>
                </a:solidFill>
                <a:latin typeface="Consolas" panose="020B0609020204030204" pitchFamily="49" charset="0"/>
              </a:rPr>
              <a:t>;</a:t>
            </a:r>
          </a:p>
          <a:p>
            <a:r>
              <a:rPr lang="en-US" sz="2000" dirty="0">
                <a:solidFill>
                  <a:srgbClr val="000000"/>
                </a:solidFill>
                <a:latin typeface="Consolas" panose="020B0609020204030204" pitchFamily="49" charset="0"/>
              </a:rPr>
              <a:t>}</a:t>
            </a:r>
          </a:p>
        </p:txBody>
      </p:sp>
      <p:sp>
        <p:nvSpPr>
          <p:cNvPr id="3" name="object 3">
            <a:extLst>
              <a:ext uri="{FF2B5EF4-FFF2-40B4-BE49-F238E27FC236}">
                <a16:creationId xmlns:a16="http://schemas.microsoft.com/office/drawing/2014/main" id="{E60AA01F-E69B-F26E-4C5B-C083551F998F}"/>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输入输出</a:t>
            </a:r>
          </a:p>
        </p:txBody>
      </p:sp>
    </p:spTree>
    <p:extLst>
      <p:ext uri="{BB962C8B-B14F-4D97-AF65-F5344CB8AC3E}">
        <p14:creationId xmlns:p14="http://schemas.microsoft.com/office/powerpoint/2010/main" val="2670695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14400" y="1524000"/>
            <a:ext cx="10210800" cy="2862322"/>
          </a:xfrm>
          <a:prstGeom prst="rect">
            <a:avLst/>
          </a:prstGeom>
          <a:solidFill>
            <a:schemeClr val="bg1">
              <a:lumMod val="95000"/>
            </a:schemeClr>
          </a:solidFill>
        </p:spPr>
        <p:txBody>
          <a:bodyPr wrap="square">
            <a:spAutoFit/>
          </a:bodyPr>
          <a:lstStyle/>
          <a:p>
            <a:pPr>
              <a:lnSpc>
                <a:spcPct val="150000"/>
              </a:lnSpc>
            </a:pPr>
            <a:r>
              <a:rPr lang="zh-CN" altLang="en-US" sz="2400" b="1" dirty="0">
                <a:latin typeface="微软雅黑" panose="020B0503020204020204" pitchFamily="34" charset="-122"/>
                <a:ea typeface="微软雅黑" panose="020B0503020204020204" pitchFamily="34" charset="-122"/>
              </a:rPr>
              <a:t>第二步：打印变量 </a:t>
            </a:r>
            <a:r>
              <a:rPr lang="en-US" altLang="zh-CN" sz="2400" b="1" dirty="0">
                <a:latin typeface="微软雅黑" panose="020B0503020204020204" pitchFamily="34" charset="-122"/>
                <a:ea typeface="微软雅黑" panose="020B0503020204020204" pitchFamily="34" charset="-122"/>
              </a:rPr>
              <a:t>- </a:t>
            </a:r>
            <a:r>
              <a:rPr lang="zh-CN" altLang="en-US" sz="2400" b="1" dirty="0">
                <a:latin typeface="微软雅黑" panose="020B0503020204020204" pitchFamily="34" charset="-122"/>
                <a:ea typeface="微软雅黑" panose="020B0503020204020204" pitchFamily="34" charset="-122"/>
              </a:rPr>
              <a:t>使用格式说明符</a:t>
            </a:r>
          </a:p>
          <a:p>
            <a:pPr>
              <a:lnSpc>
                <a:spcPct val="150000"/>
              </a:lnSpc>
            </a:pPr>
            <a:r>
              <a:rPr lang="en-US" altLang="zh-CN" sz="2400" dirty="0" err="1">
                <a:solidFill>
                  <a:srgbClr val="C00000"/>
                </a:solidFill>
                <a:latin typeface="Consolas" panose="020B0609020204030204" pitchFamily="49" charset="0"/>
                <a:ea typeface="微软雅黑" panose="020B0503020204020204" pitchFamily="34" charset="-122"/>
              </a:rPr>
              <a:t>printf</a:t>
            </a:r>
            <a:r>
              <a:rPr lang="zh-CN" altLang="en-US" sz="2400" dirty="0">
                <a:latin typeface="微软雅黑" panose="020B0503020204020204" pitchFamily="34" charset="-122"/>
                <a:ea typeface="微软雅黑" panose="020B0503020204020204" pitchFamily="34" charset="-122"/>
              </a:rPr>
              <a:t> 的强大之处在于它可以将变量的值插入到输出字符串中。</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这需要用到</a:t>
            </a:r>
            <a:r>
              <a:rPr lang="zh-CN" altLang="en-US" sz="2400" b="1" dirty="0">
                <a:latin typeface="微软雅黑" panose="020B0503020204020204" pitchFamily="34" charset="-122"/>
                <a:ea typeface="微软雅黑" panose="020B0503020204020204" pitchFamily="34" charset="-122"/>
              </a:rPr>
              <a:t>格式说明符</a:t>
            </a:r>
            <a:r>
              <a:rPr lang="en-US" altLang="zh-CN" sz="2400" b="1"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格式说明符以 </a:t>
            </a:r>
            <a:r>
              <a:rPr lang="en-US" altLang="zh-CN" sz="2400" dirty="0">
                <a:solidFill>
                  <a:srgbClr val="C00000"/>
                </a:solidFill>
                <a:latin typeface="Consolas" panose="020B0609020204030204" pitchFamily="49" charset="0"/>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 符号开头，后面跟着一个字符或字符序列，</a:t>
            </a:r>
            <a:r>
              <a:rPr lang="zh-CN" altLang="en-US" sz="2400" b="1" dirty="0">
                <a:latin typeface="微软雅黑" panose="020B0503020204020204" pitchFamily="34" charset="-122"/>
                <a:ea typeface="微软雅黑" panose="020B0503020204020204" pitchFamily="34" charset="-122"/>
              </a:rPr>
              <a:t>告诉 </a:t>
            </a:r>
            <a:r>
              <a:rPr lang="en-US" altLang="zh-CN" sz="2400" b="1" dirty="0" err="1">
                <a:solidFill>
                  <a:srgbClr val="C00000"/>
                </a:solidFill>
                <a:latin typeface="Consolas" panose="020B0609020204030204" pitchFamily="49" charset="0"/>
                <a:ea typeface="微软雅黑" panose="020B0503020204020204" pitchFamily="34" charset="-122"/>
              </a:rPr>
              <a:t>printf</a:t>
            </a:r>
            <a:r>
              <a:rPr lang="zh-CN" altLang="en-US" sz="2400" b="1" dirty="0">
                <a:latin typeface="微软雅黑" panose="020B0503020204020204" pitchFamily="34" charset="-122"/>
                <a:ea typeface="微软雅黑" panose="020B0503020204020204" pitchFamily="34" charset="-122"/>
              </a:rPr>
              <a:t> 如何解释和显示对应的变量</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注意：格式说明符仅在 </a:t>
            </a:r>
            <a:r>
              <a:rPr lang="en-US" altLang="zh-CN" sz="2400" dirty="0" err="1">
                <a:solidFill>
                  <a:srgbClr val="C00000"/>
                </a:solidFill>
                <a:latin typeface="Consolas" panose="020B0609020204030204" pitchFamily="49" charset="0"/>
                <a:ea typeface="微软雅黑" panose="020B0503020204020204" pitchFamily="34" charset="-122"/>
              </a:rPr>
              <a:t>printf</a:t>
            </a:r>
            <a:r>
              <a:rPr lang="en-US" altLang="zh-CN" sz="2400" dirty="0">
                <a:solidFill>
                  <a:srgbClr val="C00000"/>
                </a:solidFill>
                <a:latin typeface="Consolas" panose="020B0609020204030204" pitchFamily="49" charset="0"/>
                <a:ea typeface="微软雅黑" panose="020B0503020204020204" pitchFamily="34" charset="-122"/>
              </a:rPr>
              <a:t> </a:t>
            </a:r>
            <a:r>
              <a:rPr lang="zh-CN" altLang="en-US" sz="2400" dirty="0">
                <a:solidFill>
                  <a:srgbClr val="C00000"/>
                </a:solidFill>
                <a:latin typeface="Consolas" panose="020B0609020204030204" pitchFamily="49" charset="0"/>
                <a:ea typeface="微软雅黑" panose="020B0503020204020204" pitchFamily="34" charset="-122"/>
              </a:rPr>
              <a:t>中有效！</a:t>
            </a:r>
            <a:endParaRPr lang="zh-CN" altLang="en-US" sz="2400" dirty="0">
              <a:effectLst/>
              <a:latin typeface="微软雅黑" panose="020B0503020204020204" pitchFamily="34" charset="-122"/>
              <a:ea typeface="微软雅黑" panose="020B0503020204020204" pitchFamily="34" charset="-122"/>
            </a:endParaRPr>
          </a:p>
        </p:txBody>
      </p:sp>
      <p:sp>
        <p:nvSpPr>
          <p:cNvPr id="5" name="文本框 4"/>
          <p:cNvSpPr txBox="1"/>
          <p:nvPr/>
        </p:nvSpPr>
        <p:spPr>
          <a:xfrm>
            <a:off x="914400" y="4495800"/>
            <a:ext cx="10210800" cy="1790234"/>
          </a:xfrm>
          <a:prstGeom prst="rect">
            <a:avLst/>
          </a:prstGeom>
          <a:solidFill>
            <a:srgbClr val="FFFFFF"/>
          </a:solidFill>
          <a:ln w="12700">
            <a:solidFill>
              <a:schemeClr val="tx1"/>
            </a:solidFill>
          </a:ln>
        </p:spPr>
        <p:txBody>
          <a:bodyPr vert="horz" wrap="square" lIns="127000" tIns="63500" rIns="127000" bIns="63500" rtlCol="0">
            <a:spAutoFit/>
          </a:bodyPr>
          <a:lstStyle/>
          <a:p>
            <a:pPr>
              <a:lnSpc>
                <a:spcPct val="150000"/>
              </a:lnSpc>
            </a:pPr>
            <a:r>
              <a:rPr lang="en-US" sz="2400" dirty="0" err="1">
                <a:solidFill>
                  <a:srgbClr val="000000"/>
                </a:solidFill>
                <a:latin typeface="Consolas" panose="020B0609020204030204" pitchFamily="49" charset="0"/>
              </a:rPr>
              <a:t>int</a:t>
            </a:r>
            <a:r>
              <a:rPr lang="en-US" sz="2400" dirty="0">
                <a:solidFill>
                  <a:srgbClr val="000000"/>
                </a:solidFill>
                <a:latin typeface="Consolas" panose="020B0609020204030204" pitchFamily="49" charset="0"/>
              </a:rPr>
              <a:t> age = </a:t>
            </a:r>
            <a:r>
              <a:rPr lang="en-US" sz="2400" dirty="0">
                <a:solidFill>
                  <a:srgbClr val="098658"/>
                </a:solidFill>
                <a:latin typeface="Consolas" panose="020B0609020204030204" pitchFamily="49" charset="0"/>
              </a:rPr>
              <a:t>30</a:t>
            </a:r>
            <a:r>
              <a:rPr lang="en-US" sz="2400" dirty="0">
                <a:solidFill>
                  <a:srgbClr val="000000"/>
                </a:solidFill>
                <a:latin typeface="Consolas" panose="020B0609020204030204" pitchFamily="49" charset="0"/>
              </a:rPr>
              <a:t>;</a:t>
            </a:r>
          </a:p>
          <a:p>
            <a:pPr>
              <a:lnSpc>
                <a:spcPct val="150000"/>
              </a:lnSpc>
            </a:pPr>
            <a:r>
              <a:rPr lang="en-US" sz="2400" dirty="0" err="1">
                <a:solidFill>
                  <a:srgbClr val="000000"/>
                </a:solidFill>
                <a:latin typeface="Consolas" panose="020B0609020204030204" pitchFamily="49" charset="0"/>
              </a:rPr>
              <a:t>printf</a:t>
            </a:r>
            <a:r>
              <a:rPr lang="en-US" sz="2400" dirty="0">
                <a:solidFill>
                  <a:srgbClr val="000000"/>
                </a:solidFill>
                <a:latin typeface="Consolas" panose="020B0609020204030204" pitchFamily="49" charset="0"/>
              </a:rPr>
              <a:t>(</a:t>
            </a:r>
            <a:r>
              <a:rPr lang="en-US" sz="2400" dirty="0">
                <a:solidFill>
                  <a:srgbClr val="A31515"/>
                </a:solidFill>
                <a:latin typeface="Consolas" panose="020B0609020204030204" pitchFamily="49" charset="0"/>
              </a:rPr>
              <a:t>"</a:t>
            </a:r>
            <a:r>
              <a:rPr lang="zh-CN" altLang="en-US" sz="2400" dirty="0">
                <a:solidFill>
                  <a:srgbClr val="A31515"/>
                </a:solidFill>
                <a:latin typeface="Consolas" panose="020B0609020204030204" pitchFamily="49" charset="0"/>
              </a:rPr>
              <a:t>我的年龄是 </a:t>
            </a:r>
            <a:r>
              <a:rPr lang="en-US" altLang="zh-CN" sz="2400" dirty="0">
                <a:solidFill>
                  <a:srgbClr val="A31515"/>
                </a:solidFill>
                <a:latin typeface="Consolas" panose="020B0609020204030204" pitchFamily="49" charset="0"/>
              </a:rPr>
              <a:t>%</a:t>
            </a:r>
            <a:r>
              <a:rPr lang="en-US" sz="2400" dirty="0">
                <a:solidFill>
                  <a:srgbClr val="A31515"/>
                </a:solidFill>
                <a:latin typeface="Consolas" panose="020B0609020204030204" pitchFamily="49" charset="0"/>
              </a:rPr>
              <a:t>d </a:t>
            </a:r>
            <a:r>
              <a:rPr lang="zh-CN" altLang="en-US" sz="2400" dirty="0">
                <a:solidFill>
                  <a:srgbClr val="A31515"/>
                </a:solidFill>
                <a:latin typeface="Consolas" panose="020B0609020204030204" pitchFamily="49" charset="0"/>
              </a:rPr>
              <a:t>岁。</a:t>
            </a:r>
            <a:r>
              <a:rPr lang="en-US" altLang="zh-CN" sz="2400" dirty="0">
                <a:solidFill>
                  <a:srgbClr val="A31515"/>
                </a:solidFill>
                <a:latin typeface="Consolas" panose="020B0609020204030204" pitchFamily="49" charset="0"/>
              </a:rPr>
              <a:t>\</a:t>
            </a:r>
            <a:r>
              <a:rPr lang="en-US" sz="2400" dirty="0">
                <a:solidFill>
                  <a:srgbClr val="A31515"/>
                </a:solidFill>
                <a:latin typeface="Consolas" panose="020B0609020204030204" pitchFamily="49" charset="0"/>
              </a:rPr>
              <a:t>n"</a:t>
            </a:r>
            <a:r>
              <a:rPr lang="en-US" sz="2400" dirty="0">
                <a:solidFill>
                  <a:srgbClr val="000000"/>
                </a:solidFill>
                <a:latin typeface="Consolas" panose="020B0609020204030204" pitchFamily="49" charset="0"/>
              </a:rPr>
              <a:t>, age); </a:t>
            </a:r>
          </a:p>
          <a:p>
            <a:pPr>
              <a:lnSpc>
                <a:spcPct val="150000"/>
              </a:lnSpc>
            </a:pPr>
            <a:r>
              <a:rPr lang="en-US" sz="2400" dirty="0">
                <a:solidFill>
                  <a:srgbClr val="008000"/>
                </a:solidFill>
                <a:latin typeface="Consolas" panose="020B0609020204030204" pitchFamily="49" charset="0"/>
              </a:rPr>
              <a:t>// %d </a:t>
            </a:r>
            <a:r>
              <a:rPr lang="zh-CN" altLang="en-US" sz="2400" dirty="0">
                <a:solidFill>
                  <a:srgbClr val="008000"/>
                </a:solidFill>
                <a:latin typeface="Consolas" panose="020B0609020204030204" pitchFamily="49" charset="0"/>
              </a:rPr>
              <a:t>是用于打印整数的格式说明符</a:t>
            </a:r>
            <a:endParaRPr lang="en-US" sz="2400" dirty="0">
              <a:solidFill>
                <a:srgbClr val="008000"/>
              </a:solidFill>
              <a:latin typeface="Consolas" panose="020B0609020204030204" pitchFamily="49" charset="0"/>
            </a:endParaRPr>
          </a:p>
        </p:txBody>
      </p:sp>
      <p:sp>
        <p:nvSpPr>
          <p:cNvPr id="2" name="object 3">
            <a:extLst>
              <a:ext uri="{FF2B5EF4-FFF2-40B4-BE49-F238E27FC236}">
                <a16:creationId xmlns:a16="http://schemas.microsoft.com/office/drawing/2014/main" id="{67D73801-5FE1-7740-5AB0-D6B586FC8618}"/>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输入输出</a:t>
            </a:r>
          </a:p>
        </p:txBody>
      </p:sp>
    </p:spTree>
    <p:extLst>
      <p:ext uri="{BB962C8B-B14F-4D97-AF65-F5344CB8AC3E}">
        <p14:creationId xmlns:p14="http://schemas.microsoft.com/office/powerpoint/2010/main" val="300654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990600" y="1378476"/>
            <a:ext cx="10210800" cy="866904"/>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sz="2400" dirty="0" err="1">
                <a:solidFill>
                  <a:srgbClr val="000000"/>
                </a:solidFill>
                <a:latin typeface="Consolas" panose="020B0609020204030204" pitchFamily="49" charset="0"/>
              </a:rPr>
              <a:t>int</a:t>
            </a:r>
            <a:r>
              <a:rPr lang="en-US" sz="2400" dirty="0">
                <a:solidFill>
                  <a:srgbClr val="000000"/>
                </a:solidFill>
                <a:latin typeface="Consolas" panose="020B0609020204030204" pitchFamily="49" charset="0"/>
              </a:rPr>
              <a:t> age = </a:t>
            </a:r>
            <a:r>
              <a:rPr lang="en-US" sz="2400" dirty="0">
                <a:solidFill>
                  <a:srgbClr val="098658"/>
                </a:solidFill>
                <a:latin typeface="Consolas" panose="020B0609020204030204" pitchFamily="49" charset="0"/>
              </a:rPr>
              <a:t>30</a:t>
            </a:r>
            <a:r>
              <a:rPr lang="en-US" sz="2400" dirty="0">
                <a:solidFill>
                  <a:srgbClr val="000000"/>
                </a:solidFill>
                <a:latin typeface="Consolas" panose="020B0609020204030204" pitchFamily="49" charset="0"/>
              </a:rPr>
              <a:t>;</a:t>
            </a:r>
          </a:p>
          <a:p>
            <a:r>
              <a:rPr lang="en-US" sz="2400" dirty="0" err="1">
                <a:solidFill>
                  <a:srgbClr val="000000"/>
                </a:solidFill>
                <a:latin typeface="Consolas" panose="020B0609020204030204" pitchFamily="49" charset="0"/>
              </a:rPr>
              <a:t>printf</a:t>
            </a:r>
            <a:r>
              <a:rPr lang="en-US" sz="2400" dirty="0">
                <a:solidFill>
                  <a:srgbClr val="000000"/>
                </a:solidFill>
                <a:latin typeface="Consolas" panose="020B0609020204030204" pitchFamily="49" charset="0"/>
              </a:rPr>
              <a:t>(</a:t>
            </a:r>
            <a:r>
              <a:rPr lang="en-US" sz="2400" dirty="0">
                <a:solidFill>
                  <a:srgbClr val="A31515"/>
                </a:solidFill>
                <a:latin typeface="Consolas" panose="020B0609020204030204" pitchFamily="49" charset="0"/>
              </a:rPr>
              <a:t>"</a:t>
            </a:r>
            <a:r>
              <a:rPr lang="zh-CN" altLang="en-US" sz="2400" dirty="0">
                <a:solidFill>
                  <a:srgbClr val="A31515"/>
                </a:solidFill>
                <a:latin typeface="Consolas" panose="020B0609020204030204" pitchFamily="49" charset="0"/>
              </a:rPr>
              <a:t>我的年龄是 </a:t>
            </a:r>
            <a:r>
              <a:rPr lang="en-US" altLang="zh-CN" sz="2400" dirty="0">
                <a:solidFill>
                  <a:srgbClr val="A31515"/>
                </a:solidFill>
                <a:latin typeface="Consolas" panose="020B0609020204030204" pitchFamily="49" charset="0"/>
              </a:rPr>
              <a:t>%</a:t>
            </a:r>
            <a:r>
              <a:rPr lang="en-US" sz="2400" dirty="0">
                <a:solidFill>
                  <a:srgbClr val="A31515"/>
                </a:solidFill>
                <a:latin typeface="Consolas" panose="020B0609020204030204" pitchFamily="49" charset="0"/>
              </a:rPr>
              <a:t>d </a:t>
            </a:r>
            <a:r>
              <a:rPr lang="zh-CN" altLang="en-US" sz="2400" dirty="0">
                <a:solidFill>
                  <a:srgbClr val="A31515"/>
                </a:solidFill>
                <a:latin typeface="Consolas" panose="020B0609020204030204" pitchFamily="49" charset="0"/>
              </a:rPr>
              <a:t>岁。</a:t>
            </a:r>
            <a:r>
              <a:rPr lang="en-US" altLang="zh-CN" sz="2400" dirty="0">
                <a:solidFill>
                  <a:srgbClr val="A31515"/>
                </a:solidFill>
                <a:latin typeface="Consolas" panose="020B0609020204030204" pitchFamily="49" charset="0"/>
              </a:rPr>
              <a:t>\</a:t>
            </a:r>
            <a:r>
              <a:rPr lang="en-US" sz="2400" dirty="0">
                <a:solidFill>
                  <a:srgbClr val="A31515"/>
                </a:solidFill>
                <a:latin typeface="Consolas" panose="020B0609020204030204" pitchFamily="49" charset="0"/>
              </a:rPr>
              <a:t>n"</a:t>
            </a:r>
            <a:r>
              <a:rPr lang="en-US" sz="2400" dirty="0">
                <a:solidFill>
                  <a:srgbClr val="000000"/>
                </a:solidFill>
                <a:latin typeface="Consolas" panose="020B0609020204030204" pitchFamily="49" charset="0"/>
              </a:rPr>
              <a:t>, age); </a:t>
            </a:r>
          </a:p>
        </p:txBody>
      </p:sp>
      <p:sp>
        <p:nvSpPr>
          <p:cNvPr id="2" name="矩形 1"/>
          <p:cNvSpPr/>
          <p:nvPr/>
        </p:nvSpPr>
        <p:spPr>
          <a:xfrm>
            <a:off x="990600" y="2481394"/>
            <a:ext cx="10210800" cy="3785652"/>
          </a:xfrm>
          <a:prstGeom prst="rect">
            <a:avLst/>
          </a:prstGeom>
          <a:solidFill>
            <a:schemeClr val="bg1">
              <a:lumMod val="95000"/>
            </a:schemeClr>
          </a:solidFill>
        </p:spPr>
        <p:txBody>
          <a:bodyPr wrap="square">
            <a:spAutoFit/>
          </a:bodyPr>
          <a:lstStyle/>
          <a:p>
            <a:pPr>
              <a:lnSpc>
                <a:spcPct val="150000"/>
              </a:lnSpc>
            </a:pPr>
            <a:r>
              <a:rPr lang="zh-CN" altLang="en-US" sz="2000" b="1" dirty="0">
                <a:latin typeface="微软雅黑" panose="020B0503020204020204" pitchFamily="34" charset="-122"/>
                <a:ea typeface="微软雅黑" panose="020B0503020204020204" pitchFamily="34" charset="-122"/>
              </a:rPr>
              <a:t>解释：</a:t>
            </a:r>
            <a:endParaRPr lang="zh-CN" altLang="en-US" sz="2000" dirty="0">
              <a:latin typeface="微软雅黑" panose="020B0503020204020204" pitchFamily="34" charset="-122"/>
              <a:ea typeface="微软雅黑" panose="020B0503020204020204" pitchFamily="34" charset="-122"/>
            </a:endParaRPr>
          </a:p>
          <a:p>
            <a:pPr indent="-342900">
              <a:lnSpc>
                <a:spcPct val="150000"/>
              </a:lnSpc>
              <a:buClr>
                <a:srgbClr val="000000"/>
              </a:buClr>
              <a:buFont typeface="Consolas" panose="020B0609020204030204" pitchFamily="49" charset="0"/>
              <a:buAutoNum type="arabicPeriod"/>
            </a:pPr>
            <a:r>
              <a:rPr lang="en-US" altLang="zh-CN" sz="2000" dirty="0">
                <a:solidFill>
                  <a:srgbClr val="C00000"/>
                </a:solidFill>
                <a:latin typeface="Consolas" panose="020B0609020204030204" pitchFamily="49" charset="0"/>
                <a:ea typeface="微软雅黑" panose="020B0503020204020204" pitchFamily="34" charset="-122"/>
              </a:rPr>
              <a:t>“</a:t>
            </a:r>
            <a:r>
              <a:rPr lang="zh-CN" altLang="en-US" sz="2000" dirty="0">
                <a:solidFill>
                  <a:srgbClr val="C00000"/>
                </a:solidFill>
                <a:latin typeface="Consolas" panose="020B0609020204030204" pitchFamily="49" charset="0"/>
                <a:ea typeface="微软雅黑" panose="020B0503020204020204" pitchFamily="34" charset="-122"/>
              </a:rPr>
              <a:t>我的年龄是 </a:t>
            </a:r>
            <a:r>
              <a:rPr lang="en-US" altLang="zh-CN" sz="2000" dirty="0">
                <a:solidFill>
                  <a:srgbClr val="C00000"/>
                </a:solidFill>
                <a:latin typeface="Consolas" panose="020B0609020204030204" pitchFamily="49" charset="0"/>
                <a:ea typeface="微软雅黑" panose="020B0503020204020204" pitchFamily="34" charset="-122"/>
              </a:rPr>
              <a:t>%d </a:t>
            </a:r>
            <a:r>
              <a:rPr lang="zh-CN" altLang="en-US" sz="2000" dirty="0">
                <a:solidFill>
                  <a:srgbClr val="C00000"/>
                </a:solidFill>
                <a:latin typeface="Consolas" panose="020B0609020204030204" pitchFamily="49" charset="0"/>
                <a:ea typeface="微软雅黑" panose="020B0503020204020204" pitchFamily="34" charset="-122"/>
              </a:rPr>
              <a:t>岁。</a:t>
            </a:r>
            <a:r>
              <a:rPr lang="en-US" altLang="zh-CN" sz="2000" dirty="0">
                <a:solidFill>
                  <a:srgbClr val="C00000"/>
                </a:solidFill>
                <a:latin typeface="Consolas" panose="020B0609020204030204" pitchFamily="49" charset="0"/>
                <a:ea typeface="微软雅黑" panose="020B0503020204020204" pitchFamily="34" charset="-122"/>
              </a:rPr>
              <a:t>\n”</a:t>
            </a:r>
            <a:r>
              <a:rPr lang="zh-CN" altLang="en-US" sz="2000" dirty="0">
                <a:latin typeface="微软雅黑" panose="020B0503020204020204" pitchFamily="34" charset="-122"/>
                <a:ea typeface="微软雅黑" panose="020B0503020204020204" pitchFamily="34" charset="-122"/>
              </a:rPr>
              <a:t> 是需要输出的格式字符串。</a:t>
            </a:r>
          </a:p>
          <a:p>
            <a:pPr indent="-342900">
              <a:lnSpc>
                <a:spcPct val="150000"/>
              </a:lnSpc>
              <a:buClr>
                <a:srgbClr val="000000"/>
              </a:buClr>
              <a:buFont typeface="Consolas" panose="020B0609020204030204" pitchFamily="49" charset="0"/>
              <a:buAutoNum type="arabicPeriod"/>
            </a:pPr>
            <a:r>
              <a:rPr lang="en-US" altLang="zh-CN" sz="2000" dirty="0">
                <a:solidFill>
                  <a:srgbClr val="C00000"/>
                </a:solidFill>
                <a:latin typeface="Consolas" panose="020B0609020204030204" pitchFamily="49" charset="0"/>
                <a:ea typeface="微软雅黑" panose="020B0503020204020204" pitchFamily="34" charset="-122"/>
              </a:rPr>
              <a:t>%d</a:t>
            </a:r>
            <a:r>
              <a:rPr lang="zh-CN" altLang="en-US" sz="2000" dirty="0">
                <a:latin typeface="微软雅黑" panose="020B0503020204020204" pitchFamily="34" charset="-122"/>
                <a:ea typeface="微软雅黑" panose="020B0503020204020204" pitchFamily="34" charset="-122"/>
              </a:rPr>
              <a:t> 是一个占位符。</a:t>
            </a:r>
            <a:r>
              <a:rPr lang="en-US" altLang="zh-CN" sz="2000" dirty="0" err="1">
                <a:solidFill>
                  <a:srgbClr val="C00000"/>
                </a:solidFill>
                <a:latin typeface="Consolas" panose="020B0609020204030204" pitchFamily="49" charset="0"/>
                <a:ea typeface="微软雅黑" panose="020B0503020204020204" pitchFamily="34" charset="-122"/>
              </a:rPr>
              <a:t>printf</a:t>
            </a:r>
            <a:r>
              <a:rPr lang="zh-CN" altLang="en-US" sz="2000" dirty="0">
                <a:latin typeface="微软雅黑" panose="020B0503020204020204" pitchFamily="34" charset="-122"/>
                <a:ea typeface="微软雅黑" panose="020B0503020204020204" pitchFamily="34" charset="-122"/>
              </a:rPr>
              <a:t> 会在输出时，用 </a:t>
            </a:r>
            <a:r>
              <a:rPr lang="en-US" altLang="zh-CN" sz="2000" dirty="0">
                <a:solidFill>
                  <a:srgbClr val="C00000"/>
                </a:solidFill>
                <a:latin typeface="Consolas" panose="020B0609020204030204" pitchFamily="49" charset="0"/>
                <a:ea typeface="微软雅黑" panose="020B0503020204020204" pitchFamily="34" charset="-122"/>
              </a:rPr>
              <a:t>age</a:t>
            </a:r>
            <a:r>
              <a:rPr lang="zh-CN" altLang="en-US" sz="2000" dirty="0">
                <a:latin typeface="微软雅黑" panose="020B0503020204020204" pitchFamily="34" charset="-122"/>
                <a:ea typeface="微软雅黑" panose="020B0503020204020204" pitchFamily="34" charset="-122"/>
              </a:rPr>
              <a:t> 变量的当前值替换 </a:t>
            </a:r>
            <a:r>
              <a:rPr lang="en-US" altLang="zh-CN" sz="2000" dirty="0">
                <a:solidFill>
                  <a:srgbClr val="C00000"/>
                </a:solidFill>
                <a:latin typeface="Consolas" panose="020B0609020204030204" pitchFamily="49" charset="0"/>
                <a:ea typeface="微软雅黑" panose="020B0503020204020204" pitchFamily="34" charset="-122"/>
              </a:rPr>
              <a:t>age</a:t>
            </a:r>
            <a:r>
              <a:rPr lang="zh-CN" altLang="en-US" sz="2000" dirty="0">
                <a:latin typeface="微软雅黑" panose="020B0503020204020204" pitchFamily="34" charset="-122"/>
                <a:ea typeface="微软雅黑" panose="020B0503020204020204" pitchFamily="34" charset="-122"/>
              </a:rPr>
              <a:t> 的位置。</a:t>
            </a:r>
          </a:p>
          <a:p>
            <a:pPr indent="-342900">
              <a:lnSpc>
                <a:spcPct val="150000"/>
              </a:lnSpc>
              <a:buClr>
                <a:srgbClr val="000000"/>
              </a:buClr>
              <a:buFont typeface="Consolas" panose="020B0609020204030204" pitchFamily="49" charset="0"/>
              <a:buAutoNum type="arabicPeriod"/>
            </a:pPr>
            <a:r>
              <a:rPr lang="en-US" altLang="zh-CN" sz="2000" dirty="0">
                <a:solidFill>
                  <a:srgbClr val="C00000"/>
                </a:solidFill>
                <a:latin typeface="Consolas" panose="020B0609020204030204" pitchFamily="49" charset="0"/>
                <a:ea typeface="微软雅黑" panose="020B0503020204020204" pitchFamily="34" charset="-122"/>
              </a:rPr>
              <a:t>age</a:t>
            </a:r>
            <a:r>
              <a:rPr lang="zh-CN" altLang="en-US" sz="2000" dirty="0">
                <a:latin typeface="微软雅黑" panose="020B0503020204020204" pitchFamily="34" charset="-122"/>
                <a:ea typeface="微软雅黑" panose="020B0503020204020204" pitchFamily="34" charset="-122"/>
              </a:rPr>
              <a:t> 是提供给 </a:t>
            </a:r>
            <a:r>
              <a:rPr lang="en-US" altLang="zh-CN" sz="2000" dirty="0" err="1">
                <a:solidFill>
                  <a:srgbClr val="C00000"/>
                </a:solidFill>
                <a:latin typeface="Consolas" panose="020B0609020204030204" pitchFamily="49" charset="0"/>
                <a:ea typeface="微软雅黑" panose="020B0503020204020204" pitchFamily="34" charset="-122"/>
              </a:rPr>
              <a:t>printf</a:t>
            </a:r>
            <a:r>
              <a:rPr lang="zh-CN" altLang="en-US" sz="2000" dirty="0">
                <a:latin typeface="微软雅黑" panose="020B0503020204020204" pitchFamily="34" charset="-122"/>
                <a:ea typeface="微软雅黑" panose="020B0503020204020204" pitchFamily="34" charset="-122"/>
              </a:rPr>
              <a:t> 的变量，它的值将填充到 </a:t>
            </a:r>
            <a:r>
              <a:rPr lang="en-US" altLang="zh-CN" sz="2000" dirty="0">
                <a:solidFill>
                  <a:srgbClr val="C00000"/>
                </a:solidFill>
                <a:latin typeface="Consolas" panose="020B0609020204030204" pitchFamily="49" charset="0"/>
                <a:ea typeface="微软雅黑" panose="020B0503020204020204" pitchFamily="34" charset="-122"/>
              </a:rPr>
              <a:t>%d</a:t>
            </a:r>
            <a:r>
              <a:rPr lang="zh-CN" altLang="en-US" sz="2000" dirty="0">
                <a:latin typeface="微软雅黑" panose="020B0503020204020204" pitchFamily="34" charset="-122"/>
                <a:ea typeface="微软雅黑" panose="020B0503020204020204" pitchFamily="34" charset="-122"/>
              </a:rPr>
              <a:t> 的位置。</a:t>
            </a:r>
          </a:p>
          <a:p>
            <a:pPr>
              <a:lnSpc>
                <a:spcPct val="150000"/>
              </a:lnSpc>
            </a:pPr>
            <a:r>
              <a:rPr lang="zh-CN" altLang="en-US" sz="2000" b="1" dirty="0">
                <a:latin typeface="微软雅黑" panose="020B0503020204020204" pitchFamily="34" charset="-122"/>
                <a:ea typeface="微软雅黑" panose="020B0503020204020204" pitchFamily="34" charset="-122"/>
              </a:rPr>
              <a:t>核心规则：</a:t>
            </a:r>
            <a:endParaRPr lang="zh-CN" altLang="en-US" sz="2000" dirty="0">
              <a:latin typeface="微软雅黑" panose="020B0503020204020204" pitchFamily="34" charset="-122"/>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sz="2000" dirty="0">
                <a:latin typeface="微软雅黑" panose="020B0503020204020204" pitchFamily="34" charset="-122"/>
                <a:ea typeface="微软雅黑" panose="020B0503020204020204" pitchFamily="34" charset="-122"/>
              </a:rPr>
              <a:t>格式字符串中的每个格式说明符都必须有一个对应的变量作为后续参数。</a:t>
            </a:r>
          </a:p>
          <a:p>
            <a:pPr indent="-285750">
              <a:lnSpc>
                <a:spcPct val="150000"/>
              </a:lnSpc>
              <a:buClr>
                <a:srgbClr val="000000"/>
              </a:buClr>
              <a:buFont typeface="微软雅黑" panose="020B0503020204020204" pitchFamily="34" charset="-122"/>
              <a:buChar char="•"/>
            </a:pPr>
            <a:r>
              <a:rPr lang="zh-CN" altLang="en-US" sz="2000" dirty="0">
                <a:latin typeface="微软雅黑" panose="020B0503020204020204" pitchFamily="34" charset="-122"/>
                <a:ea typeface="微软雅黑" panose="020B0503020204020204" pitchFamily="34" charset="-122"/>
              </a:rPr>
              <a:t>这些变量的顺序必须与格式说明符的顺序一致。</a:t>
            </a:r>
          </a:p>
          <a:p>
            <a:pPr indent="-285750">
              <a:lnSpc>
                <a:spcPct val="150000"/>
              </a:lnSpc>
              <a:buClr>
                <a:srgbClr val="000000"/>
              </a:buClr>
              <a:buFont typeface="微软雅黑" panose="020B0503020204020204" pitchFamily="34" charset="-122"/>
              <a:buChar char="•"/>
            </a:pPr>
            <a:r>
              <a:rPr lang="zh-CN" altLang="en-US" sz="2000" dirty="0">
                <a:latin typeface="微软雅黑" panose="020B0503020204020204" pitchFamily="34" charset="-122"/>
                <a:ea typeface="微软雅黑" panose="020B0503020204020204" pitchFamily="34" charset="-122"/>
              </a:rPr>
              <a:t>变量的类型必须与格式说明符兼容。</a:t>
            </a:r>
            <a:endParaRPr lang="zh-CN" altLang="en-US" sz="2000" dirty="0">
              <a:effectLst/>
              <a:latin typeface="微软雅黑" panose="020B0503020204020204" pitchFamily="34" charset="-122"/>
              <a:ea typeface="微软雅黑" panose="020B0503020204020204" pitchFamily="34" charset="-122"/>
            </a:endParaRPr>
          </a:p>
        </p:txBody>
      </p:sp>
      <p:sp>
        <p:nvSpPr>
          <p:cNvPr id="3" name="object 3">
            <a:extLst>
              <a:ext uri="{FF2B5EF4-FFF2-40B4-BE49-F238E27FC236}">
                <a16:creationId xmlns:a16="http://schemas.microsoft.com/office/drawing/2014/main" id="{F5AD06C1-6A48-E8A5-3734-51F4F6095B5C}"/>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输入输出</a:t>
            </a:r>
          </a:p>
        </p:txBody>
      </p:sp>
    </p:spTree>
    <p:extLst>
      <p:ext uri="{BB962C8B-B14F-4D97-AF65-F5344CB8AC3E}">
        <p14:creationId xmlns:p14="http://schemas.microsoft.com/office/powerpoint/2010/main" val="716059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fade">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fade">
                                      <p:cBhvr>
                                        <p:cTn id="32" dur="50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Effect transition="in" filter="fade">
                                      <p:cBhvr>
                                        <p:cTn id="37"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a:extLst>
              <a:ext uri="{FF2B5EF4-FFF2-40B4-BE49-F238E27FC236}">
                <a16:creationId xmlns:a16="http://schemas.microsoft.com/office/drawing/2014/main" id="{9079EF21-306E-660E-A9A1-51D54E107A61}"/>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输入输出</a:t>
            </a:r>
          </a:p>
        </p:txBody>
      </p:sp>
      <p:graphicFrame>
        <p:nvGraphicFramePr>
          <p:cNvPr id="2" name="表格 1"/>
          <p:cNvGraphicFramePr>
            <a:graphicFrameLocks noGrp="1"/>
          </p:cNvGraphicFramePr>
          <p:nvPr>
            <p:extLst>
              <p:ext uri="{D42A27DB-BD31-4B8C-83A1-F6EECF244321}">
                <p14:modId xmlns:p14="http://schemas.microsoft.com/office/powerpoint/2010/main" val="1277308429"/>
              </p:ext>
            </p:extLst>
          </p:nvPr>
        </p:nvGraphicFramePr>
        <p:xfrm>
          <a:off x="1066800" y="3048000"/>
          <a:ext cx="10287000" cy="3124199"/>
        </p:xfrm>
        <a:graphic>
          <a:graphicData uri="http://schemas.openxmlformats.org/drawingml/2006/table">
            <a:tbl>
              <a:tblPr>
                <a:tableStyleId>{E8B1032C-EA38-4F05-BA0D-38AFFFC7BED3}</a:tableStyleId>
              </a:tblPr>
              <a:tblGrid>
                <a:gridCol w="1371600">
                  <a:extLst>
                    <a:ext uri="{9D8B030D-6E8A-4147-A177-3AD203B41FA5}">
                      <a16:colId xmlns:a16="http://schemas.microsoft.com/office/drawing/2014/main" val="2701464565"/>
                    </a:ext>
                  </a:extLst>
                </a:gridCol>
                <a:gridCol w="3276600">
                  <a:extLst>
                    <a:ext uri="{9D8B030D-6E8A-4147-A177-3AD203B41FA5}">
                      <a16:colId xmlns:a16="http://schemas.microsoft.com/office/drawing/2014/main" val="4279160287"/>
                    </a:ext>
                  </a:extLst>
                </a:gridCol>
                <a:gridCol w="2438400">
                  <a:extLst>
                    <a:ext uri="{9D8B030D-6E8A-4147-A177-3AD203B41FA5}">
                      <a16:colId xmlns:a16="http://schemas.microsoft.com/office/drawing/2014/main" val="3011657915"/>
                    </a:ext>
                  </a:extLst>
                </a:gridCol>
                <a:gridCol w="3200400">
                  <a:extLst>
                    <a:ext uri="{9D8B030D-6E8A-4147-A177-3AD203B41FA5}">
                      <a16:colId xmlns:a16="http://schemas.microsoft.com/office/drawing/2014/main" val="1393582233"/>
                    </a:ext>
                  </a:extLst>
                </a:gridCol>
              </a:tblGrid>
              <a:tr h="509931">
                <a:tc>
                  <a:txBody>
                    <a:bodyPr/>
                    <a:lstStyle/>
                    <a:p>
                      <a:pPr algn="ctr">
                        <a:lnSpc>
                          <a:spcPct val="150000"/>
                        </a:lnSpc>
                      </a:pPr>
                      <a:r>
                        <a:rPr lang="zh-CN" altLang="en-US" sz="1800" dirty="0">
                          <a:effectLst/>
                        </a:rPr>
                        <a:t>说明符</a:t>
                      </a:r>
                    </a:p>
                  </a:txBody>
                  <a:tcPr marL="816" marR="816" marT="408" marB="408" anchor="ctr"/>
                </a:tc>
                <a:tc>
                  <a:txBody>
                    <a:bodyPr/>
                    <a:lstStyle/>
                    <a:p>
                      <a:pPr algn="ctr">
                        <a:lnSpc>
                          <a:spcPct val="150000"/>
                        </a:lnSpc>
                      </a:pPr>
                      <a:r>
                        <a:rPr lang="zh-CN" altLang="en-US" sz="1800" dirty="0">
                          <a:effectLst/>
                        </a:rPr>
                        <a:t>含义</a:t>
                      </a:r>
                    </a:p>
                  </a:txBody>
                  <a:tcPr marL="816" marR="816" marT="408" marB="408" anchor="ctr"/>
                </a:tc>
                <a:tc>
                  <a:txBody>
                    <a:bodyPr/>
                    <a:lstStyle/>
                    <a:p>
                      <a:pPr algn="ctr">
                        <a:lnSpc>
                          <a:spcPct val="150000"/>
                        </a:lnSpc>
                      </a:pPr>
                      <a:r>
                        <a:rPr lang="zh-CN" altLang="en-US" sz="1800" dirty="0">
                          <a:effectLst/>
                        </a:rPr>
                        <a:t>对应的 </a:t>
                      </a:r>
                      <a:r>
                        <a:rPr lang="en-US" altLang="zh-CN" sz="1800" dirty="0">
                          <a:effectLst/>
                        </a:rPr>
                        <a:t>C++ </a:t>
                      </a:r>
                      <a:r>
                        <a:rPr lang="zh-CN" altLang="en-US" sz="1800" dirty="0">
                          <a:effectLst/>
                        </a:rPr>
                        <a:t>数据类型</a:t>
                      </a:r>
                    </a:p>
                  </a:txBody>
                  <a:tcPr marL="816" marR="816" marT="408" marB="408" anchor="ctr"/>
                </a:tc>
                <a:tc>
                  <a:txBody>
                    <a:bodyPr/>
                    <a:lstStyle/>
                    <a:p>
                      <a:pPr algn="ctr">
                        <a:lnSpc>
                          <a:spcPct val="150000"/>
                        </a:lnSpc>
                      </a:pPr>
                      <a:r>
                        <a:rPr lang="zh-CN" altLang="en-US" sz="1800" dirty="0">
                          <a:effectLst/>
                        </a:rPr>
                        <a:t>示例</a:t>
                      </a:r>
                    </a:p>
                  </a:txBody>
                  <a:tcPr marL="816" marR="816" marT="408" marB="408" anchor="ctr"/>
                </a:tc>
                <a:extLst>
                  <a:ext uri="{0D108BD9-81ED-4DB2-BD59-A6C34878D82A}">
                    <a16:rowId xmlns:a16="http://schemas.microsoft.com/office/drawing/2014/main" val="119378179"/>
                  </a:ext>
                </a:extLst>
              </a:tr>
              <a:tr h="511076">
                <a:tc>
                  <a:txBody>
                    <a:bodyPr/>
                    <a:lstStyle/>
                    <a:p>
                      <a:pPr algn="ctr">
                        <a:lnSpc>
                          <a:spcPct val="150000"/>
                        </a:lnSpc>
                      </a:pPr>
                      <a:r>
                        <a:rPr lang="en-US" sz="1800">
                          <a:effectLst/>
                        </a:rPr>
                        <a:t>%d</a:t>
                      </a:r>
                    </a:p>
                  </a:txBody>
                  <a:tcPr marL="816" marR="816" marT="408" marB="408" anchor="ctr"/>
                </a:tc>
                <a:tc>
                  <a:txBody>
                    <a:bodyPr/>
                    <a:lstStyle/>
                    <a:p>
                      <a:pPr algn="ctr">
                        <a:lnSpc>
                          <a:spcPct val="150000"/>
                        </a:lnSpc>
                      </a:pPr>
                      <a:r>
                        <a:rPr lang="zh-CN" altLang="en-US" sz="1800" dirty="0">
                          <a:effectLst/>
                        </a:rPr>
                        <a:t>打印有符号十进制整数</a:t>
                      </a:r>
                    </a:p>
                  </a:txBody>
                  <a:tcPr marL="816" marR="816" marT="408" marB="408" anchor="ctr"/>
                </a:tc>
                <a:tc>
                  <a:txBody>
                    <a:bodyPr/>
                    <a:lstStyle/>
                    <a:p>
                      <a:pPr algn="ctr">
                        <a:lnSpc>
                          <a:spcPct val="150000"/>
                        </a:lnSpc>
                      </a:pPr>
                      <a:r>
                        <a:rPr lang="en-US" sz="1800" dirty="0" err="1">
                          <a:effectLst/>
                        </a:rPr>
                        <a:t>int</a:t>
                      </a:r>
                      <a:endParaRPr lang="en-US" sz="1800" dirty="0">
                        <a:effectLst/>
                      </a:endParaRPr>
                    </a:p>
                  </a:txBody>
                  <a:tcPr marL="816" marR="816" marT="408" marB="408" anchor="ctr"/>
                </a:tc>
                <a:tc>
                  <a:txBody>
                    <a:bodyPr/>
                    <a:lstStyle/>
                    <a:p>
                      <a:pPr algn="ctr">
                        <a:lnSpc>
                          <a:spcPct val="150000"/>
                        </a:lnSpc>
                      </a:pPr>
                      <a:r>
                        <a:rPr lang="en-US" sz="1800">
                          <a:effectLst/>
                        </a:rPr>
                        <a:t>printf("%d", 123);</a:t>
                      </a:r>
                    </a:p>
                  </a:txBody>
                  <a:tcPr marL="816" marR="816" marT="408" marB="408" anchor="ctr"/>
                </a:tc>
                <a:extLst>
                  <a:ext uri="{0D108BD9-81ED-4DB2-BD59-A6C34878D82A}">
                    <a16:rowId xmlns:a16="http://schemas.microsoft.com/office/drawing/2014/main" val="2137661994"/>
                  </a:ext>
                </a:extLst>
              </a:tr>
              <a:tr h="1081040">
                <a:tc>
                  <a:txBody>
                    <a:bodyPr/>
                    <a:lstStyle/>
                    <a:p>
                      <a:pPr algn="ctr">
                        <a:lnSpc>
                          <a:spcPct val="150000"/>
                        </a:lnSpc>
                      </a:pPr>
                      <a:r>
                        <a:rPr lang="en-US" sz="1800" dirty="0">
                          <a:effectLst/>
                        </a:rPr>
                        <a:t>%f</a:t>
                      </a:r>
                    </a:p>
                  </a:txBody>
                  <a:tcPr marL="816" marR="816" marT="408" marB="408" anchor="ctr"/>
                </a:tc>
                <a:tc>
                  <a:txBody>
                    <a:bodyPr/>
                    <a:lstStyle/>
                    <a:p>
                      <a:pPr algn="ctr">
                        <a:lnSpc>
                          <a:spcPct val="150000"/>
                        </a:lnSpc>
                      </a:pPr>
                      <a:r>
                        <a:rPr lang="zh-CN" altLang="en-US" sz="1800" dirty="0">
                          <a:effectLst/>
                        </a:rPr>
                        <a:t>打印浮点数 </a:t>
                      </a:r>
                      <a:r>
                        <a:rPr lang="en-US" altLang="zh-CN" sz="1800" dirty="0">
                          <a:effectLst/>
                        </a:rPr>
                        <a:t>(</a:t>
                      </a:r>
                      <a:r>
                        <a:rPr lang="zh-CN" altLang="en-US" sz="1800" dirty="0">
                          <a:effectLst/>
                        </a:rPr>
                        <a:t>默认保留 </a:t>
                      </a:r>
                      <a:r>
                        <a:rPr lang="en-US" altLang="zh-CN" sz="1800" dirty="0">
                          <a:effectLst/>
                        </a:rPr>
                        <a:t>6 </a:t>
                      </a:r>
                      <a:r>
                        <a:rPr lang="zh-CN" altLang="en-US" sz="1800" dirty="0">
                          <a:effectLst/>
                        </a:rPr>
                        <a:t>位小数</a:t>
                      </a:r>
                      <a:r>
                        <a:rPr lang="en-US" altLang="zh-CN" sz="1800" dirty="0">
                          <a:effectLst/>
                        </a:rPr>
                        <a:t>，</a:t>
                      </a:r>
                      <a:r>
                        <a:rPr lang="zh-CN" altLang="en-US" sz="1800" dirty="0">
                          <a:effectLst/>
                        </a:rPr>
                        <a:t/>
                      </a:r>
                      <a:r>
                        <a:rPr lang="en-US" altLang="zh-CN" sz="1800" dirty="0">
                          <a:effectLst/>
                        </a:rPr>
                        <a:t/>
                      </a:r>
                      <a:r>
                        <a:rPr lang="en-US" altLang="zh-CN" sz="1800" dirty="0" err="1">
                          <a:effectLst/>
                        </a:rPr>
                        <a:t/>
                      </a:r>
                      <a:r>
                        <a:rPr lang="zh-CN" altLang="en-US" sz="1800" dirty="0">
                          <a:effectLst/>
                        </a:rPr>
                        <a:t/>
                      </a:r>
                      <a:r>
                        <a:rPr lang="en-US" altLang="zh-CN" sz="1800" dirty="0">
                          <a:effectLst/>
                        </a:rPr>
                        <a:t/>
                      </a:r>
                      <a:r>
                        <a:rPr lang="zh-CN" altLang="en-US" sz="1800" dirty="0">
                          <a:effectLst/>
                        </a:rPr>
                        <a:t>位数</a:t>
                      </a:r>
                      <a:r>
                        <a:rPr lang="en-US" altLang="zh-CN" sz="1800" dirty="0">
                          <a:effectLst/>
                        </a:rPr>
                        <a:t>由精度指定)</a:t>
                      </a:r>
                    </a:p>
                  </a:txBody>
                  <a:tcPr marL="816" marR="816" marT="408" marB="408" anchor="ctr"/>
                </a:tc>
                <a:tc>
                  <a:txBody>
                    <a:bodyPr/>
                    <a:lstStyle/>
                    <a:p>
                      <a:pPr algn="ctr">
                        <a:lnSpc>
                          <a:spcPct val="150000"/>
                        </a:lnSpc>
                      </a:pPr>
                      <a:r>
                        <a:rPr lang="en-US" sz="1800" dirty="0">
                          <a:effectLst/>
                        </a:rPr>
                        <a:t>float, double</a:t>
                      </a:r>
                    </a:p>
                  </a:txBody>
                  <a:tcPr marL="816" marR="816" marT="408" marB="408" anchor="ctr"/>
                </a:tc>
                <a:tc>
                  <a:txBody>
                    <a:bodyPr/>
                    <a:lstStyle/>
                    <a:p>
                      <a:pPr algn="ctr">
                        <a:lnSpc>
                          <a:spcPct val="150000"/>
                        </a:lnSpc>
                      </a:pPr>
                      <a:r>
                        <a:rPr lang="en-US" sz="1800" dirty="0" err="1">
                          <a:effectLst/>
                        </a:rPr>
                        <a:t>printf</a:t>
                      </a:r>
                      <a:r>
                        <a:rPr lang="en-US" sz="1800" dirty="0">
                          <a:effectLst/>
                        </a:rPr>
                        <a:t>("%f", 3.14159);</a:t>
                      </a:r>
                    </a:p>
                  </a:txBody>
                  <a:tcPr marL="816" marR="816" marT="408" marB="408" anchor="ctr"/>
                </a:tc>
                <a:extLst>
                  <a:ext uri="{0D108BD9-81ED-4DB2-BD59-A6C34878D82A}">
                    <a16:rowId xmlns:a16="http://schemas.microsoft.com/office/drawing/2014/main" val="2240216708"/>
                  </a:ext>
                </a:extLst>
              </a:tr>
              <a:tr h="511076">
                <a:tc>
                  <a:txBody>
                    <a:bodyPr/>
                    <a:lstStyle/>
                    <a:p>
                      <a:pPr algn="ctr">
                        <a:lnSpc>
                          <a:spcPct val="150000"/>
                        </a:lnSpc>
                      </a:pPr>
                      <a:r>
                        <a:rPr lang="en-US" sz="1800" dirty="0">
                          <a:effectLst/>
                        </a:rPr>
                        <a:t>%c</a:t>
                      </a:r>
                    </a:p>
                  </a:txBody>
                  <a:tcPr marL="816" marR="816" marT="408" marB="408" anchor="ctr"/>
                </a:tc>
                <a:tc>
                  <a:txBody>
                    <a:bodyPr/>
                    <a:lstStyle/>
                    <a:p>
                      <a:pPr algn="ctr">
                        <a:lnSpc>
                          <a:spcPct val="150000"/>
                        </a:lnSpc>
                      </a:pPr>
                      <a:r>
                        <a:rPr lang="zh-CN" altLang="en-US" sz="1800" dirty="0">
                          <a:effectLst/>
                        </a:rPr>
                        <a:t>打印单个字符</a:t>
                      </a:r>
                    </a:p>
                  </a:txBody>
                  <a:tcPr marL="816" marR="816" marT="408" marB="408" anchor="ctr"/>
                </a:tc>
                <a:tc>
                  <a:txBody>
                    <a:bodyPr/>
                    <a:lstStyle/>
                    <a:p>
                      <a:pPr algn="ctr">
                        <a:lnSpc>
                          <a:spcPct val="150000"/>
                        </a:lnSpc>
                      </a:pPr>
                      <a:r>
                        <a:rPr lang="en-US" sz="1800" dirty="0">
                          <a:effectLst/>
                        </a:rPr>
                        <a:t>char</a:t>
                      </a:r>
                    </a:p>
                  </a:txBody>
                  <a:tcPr marL="816" marR="816" marT="408" marB="408" anchor="ctr"/>
                </a:tc>
                <a:tc>
                  <a:txBody>
                    <a:bodyPr/>
                    <a:lstStyle/>
                    <a:p>
                      <a:pPr algn="ctr">
                        <a:lnSpc>
                          <a:spcPct val="150000"/>
                        </a:lnSpc>
                      </a:pPr>
                      <a:r>
                        <a:rPr lang="en-US" sz="1800" dirty="0" err="1">
                          <a:effectLst/>
                        </a:rPr>
                        <a:t>printf</a:t>
                      </a:r>
                      <a:r>
                        <a:rPr lang="en-US" sz="1800" dirty="0">
                          <a:effectLst/>
                        </a:rPr>
                        <a:t>("%c", 'A');</a:t>
                      </a:r>
                    </a:p>
                  </a:txBody>
                  <a:tcPr marL="816" marR="816" marT="408" marB="408" anchor="ctr"/>
                </a:tc>
                <a:extLst>
                  <a:ext uri="{0D108BD9-81ED-4DB2-BD59-A6C34878D82A}">
                    <a16:rowId xmlns:a16="http://schemas.microsoft.com/office/drawing/2014/main" val="3264467307"/>
                  </a:ext>
                </a:extLst>
              </a:tr>
              <a:tr h="511076">
                <a:tc>
                  <a:txBody>
                    <a:bodyPr/>
                    <a:lstStyle/>
                    <a:p>
                      <a:pPr algn="ctr">
                        <a:lnSpc>
                          <a:spcPct val="150000"/>
                        </a:lnSpc>
                      </a:pPr>
                      <a:r>
                        <a:rPr lang="en-US" sz="1800">
                          <a:effectLst/>
                        </a:rPr>
                        <a:t>%.</a:t>
                      </a:r>
                      <a:r>
                        <a:rPr lang="en-US" altLang="zh-CN" sz="1800">
                          <a:effectLst/>
                        </a:rPr>
                        <a:t>mf</a:t>
                      </a:r>
                      <a:endParaRPr lang="en-US" sz="1800" dirty="0">
                        <a:effectLst/>
                      </a:endParaRPr>
                    </a:p>
                  </a:txBody>
                  <a:tcPr marL="816" marR="816" marT="408" marB="408" anchor="ctr"/>
                </a:tc>
                <a:tc>
                  <a:txBody>
                    <a:bodyPr/>
                    <a:lstStyle/>
                    <a:p>
                      <a:pPr algn="ctr">
                        <a:lnSpc>
                          <a:spcPct val="150000"/>
                        </a:lnSpc>
                      </a:pPr>
                      <a:r>
                        <a:rPr lang="zh-CN" altLang="en-US" sz="1800" dirty="0">
                          <a:effectLst/>
                        </a:rPr>
                        <a:t>打印浮点数 </a:t>
                      </a:r>
                      <a:r>
                        <a:rPr lang="en-US" altLang="zh-CN" sz="1800" dirty="0">
                          <a:effectLst/>
                        </a:rPr>
                        <a:t>(</a:t>
                      </a:r>
                      <a:r>
                        <a:rPr lang="zh-CN" altLang="en-US" sz="1800" dirty="0">
                          <a:effectLst/>
                        </a:rPr>
                        <a:t>保留 </a:t>
                      </a:r>
                      <a:r>
                        <a:rPr lang="en-US" altLang="zh-CN" sz="1800" dirty="0">
                          <a:effectLst/>
                        </a:rPr>
                        <a:t>m </a:t>
                      </a:r>
                      <a:r>
                        <a:rPr lang="zh-CN" altLang="en-US" sz="1800" dirty="0">
                          <a:effectLst/>
                        </a:rPr>
                        <a:t>位小数</a:t>
                      </a:r>
                      <a:r>
                        <a:rPr lang="en-US" altLang="zh-CN" sz="1800" dirty="0">
                          <a:effectLst/>
                        </a:rPr>
                        <a:t>)</a:t>
                      </a:r>
                    </a:p>
                  </a:txBody>
                  <a:tcPr marL="816" marR="816" marT="408" marB="408" anchor="ctr"/>
                </a:tc>
                <a:tc>
                  <a:txBody>
                    <a:bodyPr/>
                    <a:lstStyle/>
                    <a:p>
                      <a:pPr algn="ctr">
                        <a:lnSpc>
                          <a:spcPct val="150000"/>
                        </a:lnSpc>
                      </a:pPr>
                      <a:r>
                        <a:rPr lang="en-US" sz="1800" dirty="0">
                          <a:effectLst/>
                        </a:rPr>
                        <a:t>float, double</a:t>
                      </a:r>
                    </a:p>
                  </a:txBody>
                  <a:tcPr marL="816" marR="816" marT="408" marB="408" anchor="ctr"/>
                </a:tc>
                <a:tc>
                  <a:txBody>
                    <a:bodyPr/>
                    <a:lstStyle/>
                    <a:p>
                      <a:pPr algn="ctr">
                        <a:lnSpc>
                          <a:spcPct val="150000"/>
                        </a:lnSpc>
                      </a:pPr>
                      <a:r>
                        <a:rPr lang="en-US" sz="1800" dirty="0" err="1">
                          <a:effectLst/>
                        </a:rPr>
                        <a:t>printf</a:t>
                      </a:r>
                      <a:r>
                        <a:rPr lang="en-US" sz="1800" dirty="0">
                          <a:effectLst/>
                        </a:rPr>
                        <a:t>("%.2f", 1.134);</a:t>
                      </a:r>
                    </a:p>
                  </a:txBody>
                  <a:tcPr marL="816" marR="816" marT="408" marB="408" anchor="ctr"/>
                </a:tc>
                <a:extLst>
                  <a:ext uri="{0D108BD9-81ED-4DB2-BD59-A6C34878D82A}">
                    <a16:rowId xmlns:a16="http://schemas.microsoft.com/office/drawing/2014/main" val="27968323"/>
                  </a:ext>
                </a:extLst>
              </a:tr>
            </a:tbl>
          </a:graphicData>
        </a:graphic>
      </p:graphicFrame>
      <p:sp>
        <p:nvSpPr>
          <p:cNvPr id="3" name="矩形 2"/>
          <p:cNvSpPr/>
          <p:nvPr/>
        </p:nvSpPr>
        <p:spPr>
          <a:xfrm>
            <a:off x="1066800" y="1587343"/>
            <a:ext cx="10287000" cy="1139927"/>
          </a:xfrm>
          <a:prstGeom prst="rect">
            <a:avLst/>
          </a:prstGeom>
          <a:solidFill>
            <a:schemeClr val="accent5">
              <a:lumMod val="20000"/>
              <a:lumOff val="80000"/>
            </a:schemeClr>
          </a:solidFill>
        </p:spPr>
        <p:txBody>
          <a:bodyPr wrap="square">
            <a:spAutoFit/>
          </a:bodyPr>
          <a:lstStyle/>
          <a:p>
            <a:pPr>
              <a:lnSpc>
                <a:spcPct val="150000"/>
              </a:lnSpc>
            </a:pPr>
            <a:r>
              <a:rPr lang="zh-CN" altLang="en-US" sz="2400" b="1" dirty="0"/>
              <a:t>除了 </a:t>
            </a:r>
            <a:r>
              <a:rPr lang="en-US" altLang="zh-CN" sz="2400" b="1" dirty="0"/>
              <a:t>%d </a:t>
            </a:r>
            <a:r>
              <a:rPr lang="zh-CN" altLang="en-US" sz="2400" b="1" dirty="0"/>
              <a:t>输出整数的格式说明符外</a:t>
            </a:r>
            <a:endParaRPr lang="en-US" sz="2400" b="1" dirty="0"/>
          </a:p>
          <a:p>
            <a:pPr>
              <a:lnSpc>
                <a:spcPct val="150000"/>
              </a:lnSpc>
            </a:pPr>
            <a:r>
              <a:rPr lang="en-US" sz="2400" b="1" dirty="0" err="1">
                <a:solidFill>
                  <a:srgbClr val="C00000"/>
                </a:solidFill>
              </a:rPr>
              <a:t>以下</a:t>
            </a:r>
            <a:r>
              <a:rPr lang="zh-CN" altLang="en-US" sz="2400" b="1" dirty="0">
                <a:solidFill>
                  <a:srgbClr val="C00000"/>
                </a:solidFill>
              </a:rPr>
              <a:t>还有</a:t>
            </a:r>
            <a:r>
              <a:rPr lang="en-US" sz="2400" b="1" dirty="0" err="1">
                <a:solidFill>
                  <a:srgbClr val="C00000"/>
                </a:solidFill>
              </a:rPr>
              <a:t>一些最常用的格式说明符</a:t>
            </a:r>
            <a:r>
              <a:rPr lang="en-US" sz="2400" b="1" dirty="0">
                <a:solidFill>
                  <a:srgbClr val="C00000"/>
                </a:solidFill>
              </a:rPr>
              <a:t>：</a:t>
            </a:r>
            <a:r>
              <a:rPr lang="zh-CN" altLang="en-US" sz="2400" b="1" dirty="0">
                <a:solidFill>
                  <a:srgbClr val="C00000"/>
                </a:solidFill>
              </a:rPr>
              <a:t>（书本</a:t>
            </a:r>
            <a:r>
              <a:rPr lang="en-US" altLang="zh-CN" sz="2400" b="1" dirty="0">
                <a:solidFill>
                  <a:srgbClr val="C00000"/>
                </a:solidFill>
              </a:rPr>
              <a:t>P24</a:t>
            </a:r>
            <a:r>
              <a:rPr lang="zh-CN" altLang="en-US" sz="2400" b="1" dirty="0">
                <a:solidFill>
                  <a:srgbClr val="C00000"/>
                </a:solidFill>
              </a:rPr>
              <a:t>页，重要）</a:t>
            </a:r>
            <a:endParaRPr lang="en-US" sz="2400" b="1" dirty="0">
              <a:solidFill>
                <a:srgbClr val="C00000"/>
              </a:solidFill>
            </a:endParaRPr>
          </a:p>
        </p:txBody>
      </p:sp>
    </p:spTree>
    <p:extLst>
      <p:ext uri="{BB962C8B-B14F-4D97-AF65-F5344CB8AC3E}">
        <p14:creationId xmlns:p14="http://schemas.microsoft.com/office/powerpoint/2010/main" val="26927806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66800" y="1447800"/>
            <a:ext cx="10134600" cy="4708981"/>
          </a:xfrm>
          <a:prstGeom prst="rect">
            <a:avLst/>
          </a:prstGeom>
          <a:solidFill>
            <a:schemeClr val="accent5">
              <a:lumMod val="20000"/>
              <a:lumOff val="80000"/>
            </a:schemeClr>
          </a:solidFill>
        </p:spPr>
        <p:txBody>
          <a:bodyPr wrap="square">
            <a:spAutoFit/>
          </a:bodyPr>
          <a:lstStyle/>
          <a:p>
            <a:pPr>
              <a:lnSpc>
                <a:spcPct val="200000"/>
              </a:lnSpc>
            </a:pPr>
            <a:r>
              <a:rPr lang="en-US" altLang="zh-CN" sz="2400" b="1" dirty="0" err="1">
                <a:solidFill>
                  <a:srgbClr val="C00000"/>
                </a:solidFill>
                <a:ea typeface="微软雅黑" panose="020B0503020204020204" pitchFamily="34" charset="-122"/>
              </a:rPr>
              <a:t>printf</a:t>
            </a:r>
            <a:r>
              <a:rPr lang="zh-CN" altLang="en-US" sz="2400" b="1" dirty="0">
                <a:ea typeface="微软雅黑" panose="020B0503020204020204" pitchFamily="34" charset="-122"/>
              </a:rPr>
              <a:t> 函数的使用（书本</a:t>
            </a:r>
            <a:r>
              <a:rPr lang="en-US" altLang="zh-CN" sz="2400" b="1" dirty="0">
                <a:ea typeface="微软雅黑" panose="020B0503020204020204" pitchFamily="34" charset="-122"/>
              </a:rPr>
              <a:t>P22</a:t>
            </a:r>
            <a:r>
              <a:rPr lang="zh-CN" altLang="en-US" sz="2400" b="1" dirty="0">
                <a:ea typeface="微软雅黑" panose="020B0503020204020204" pitchFamily="34" charset="-122"/>
              </a:rPr>
              <a:t>页）</a:t>
            </a:r>
          </a:p>
          <a:p>
            <a:pPr>
              <a:lnSpc>
                <a:spcPct val="200000"/>
              </a:lnSpc>
            </a:pPr>
            <a:r>
              <a:rPr lang="en-US" altLang="zh-CN" dirty="0" err="1">
                <a:solidFill>
                  <a:srgbClr val="C00000"/>
                </a:solidFill>
                <a:ea typeface="微软雅黑" panose="020B0503020204020204" pitchFamily="34" charset="-122"/>
              </a:rPr>
              <a:t>printf</a:t>
            </a:r>
            <a:r>
              <a:rPr lang="zh-CN" altLang="en-US" dirty="0">
                <a:ea typeface="微软雅黑" panose="020B0503020204020204" pitchFamily="34" charset="-122"/>
              </a:rPr>
              <a:t> 是 </a:t>
            </a:r>
            <a:r>
              <a:rPr lang="en-US" altLang="zh-CN" dirty="0">
                <a:ea typeface="微软雅黑" panose="020B0503020204020204" pitchFamily="34" charset="-122"/>
              </a:rPr>
              <a:t>C++ </a:t>
            </a:r>
            <a:r>
              <a:rPr lang="zh-CN" altLang="en-US" dirty="0">
                <a:ea typeface="微软雅黑" panose="020B0503020204020204" pitchFamily="34" charset="-122"/>
              </a:rPr>
              <a:t>语言标准库</a:t>
            </a:r>
            <a:r>
              <a:rPr lang="en-US" altLang="zh-CN" dirty="0">
                <a:ea typeface="微软雅黑" panose="020B0503020204020204" pitchFamily="34" charset="-122"/>
              </a:rPr>
              <a:t>(</a:t>
            </a:r>
            <a:r>
              <a:rPr lang="zh-CN" altLang="en-US" dirty="0">
                <a:ea typeface="微软雅黑" panose="020B0503020204020204" pitchFamily="34" charset="-122"/>
              </a:rPr>
              <a:t>工具箱</a:t>
            </a:r>
            <a:r>
              <a:rPr lang="en-US" altLang="zh-CN" dirty="0">
                <a:ea typeface="微软雅黑" panose="020B0503020204020204" pitchFamily="34" charset="-122"/>
              </a:rPr>
              <a:t>)</a:t>
            </a:r>
            <a:r>
              <a:rPr lang="zh-CN" altLang="en-US" dirty="0">
                <a:ea typeface="微软雅黑" panose="020B0503020204020204" pitchFamily="34" charset="-122"/>
              </a:rPr>
              <a:t>中的一个函数，用于将格式化的数据输出到标准输出设备（通常是你的屏幕或控制台）。在 </a:t>
            </a:r>
            <a:r>
              <a:rPr lang="en-US" altLang="zh-CN" dirty="0">
                <a:ea typeface="微软雅黑" panose="020B0503020204020204" pitchFamily="34" charset="-122"/>
              </a:rPr>
              <a:t>C++ </a:t>
            </a:r>
            <a:r>
              <a:rPr lang="zh-CN" altLang="en-US" dirty="0">
                <a:ea typeface="微软雅黑" panose="020B0503020204020204" pitchFamily="34" charset="-122"/>
              </a:rPr>
              <a:t>中，你也可以使用它，只需包含 </a:t>
            </a:r>
            <a:r>
              <a:rPr lang="en-US" altLang="zh-CN" dirty="0">
                <a:solidFill>
                  <a:srgbClr val="C00000"/>
                </a:solidFill>
                <a:ea typeface="微软雅黑" panose="020B0503020204020204" pitchFamily="34" charset="-122"/>
              </a:rPr>
              <a:t>&lt;</a:t>
            </a:r>
            <a:r>
              <a:rPr lang="en-US" altLang="zh-CN" dirty="0" err="1">
                <a:solidFill>
                  <a:srgbClr val="C00000"/>
                </a:solidFill>
                <a:ea typeface="微软雅黑" panose="020B0503020204020204" pitchFamily="34" charset="-122"/>
              </a:rPr>
              <a:t>cstdio</a:t>
            </a:r>
            <a:r>
              <a:rPr lang="en-US" altLang="zh-CN" dirty="0">
                <a:solidFill>
                  <a:srgbClr val="C00000"/>
                </a:solidFill>
                <a:ea typeface="微软雅黑" panose="020B0503020204020204" pitchFamily="34" charset="-122"/>
              </a:rPr>
              <a:t>&gt;</a:t>
            </a:r>
            <a:r>
              <a:rPr lang="zh-CN" altLang="en-US" dirty="0">
                <a:ea typeface="微软雅黑" panose="020B0503020204020204" pitchFamily="34" charset="-122"/>
              </a:rPr>
              <a:t> 头文件即可。简单的说它就是一个可以用于输出数据的工具，与 </a:t>
            </a:r>
            <a:r>
              <a:rPr lang="en-US" altLang="zh-CN" dirty="0" err="1">
                <a:ea typeface="微软雅黑" panose="020B0503020204020204" pitchFamily="34" charset="-122"/>
              </a:rPr>
              <a:t>cout</a:t>
            </a:r>
            <a:r>
              <a:rPr lang="en-US" altLang="zh-CN" dirty="0">
                <a:ea typeface="微软雅黑" panose="020B0503020204020204" pitchFamily="34" charset="-122"/>
              </a:rPr>
              <a:t> </a:t>
            </a:r>
            <a:r>
              <a:rPr lang="zh-CN" altLang="en-US" dirty="0">
                <a:ea typeface="微软雅黑" panose="020B0503020204020204" pitchFamily="34" charset="-122"/>
              </a:rPr>
              <a:t>的功能相似。</a:t>
            </a:r>
          </a:p>
          <a:p>
            <a:pPr>
              <a:lnSpc>
                <a:spcPct val="200000"/>
              </a:lnSpc>
            </a:pPr>
            <a:r>
              <a:rPr lang="zh-CN" altLang="en-US" b="1" dirty="0">
                <a:ea typeface="微软雅黑" panose="020B0503020204020204" pitchFamily="34" charset="-122"/>
              </a:rPr>
              <a:t>概念：格式化输出</a:t>
            </a:r>
          </a:p>
          <a:p>
            <a:pPr>
              <a:lnSpc>
                <a:spcPct val="200000"/>
              </a:lnSpc>
            </a:pPr>
            <a:r>
              <a:rPr lang="en-US" altLang="zh-CN" dirty="0" err="1">
                <a:solidFill>
                  <a:srgbClr val="C00000"/>
                </a:solidFill>
                <a:ea typeface="微软雅黑" panose="020B0503020204020204" pitchFamily="34" charset="-122"/>
              </a:rPr>
              <a:t>printf</a:t>
            </a:r>
            <a:r>
              <a:rPr lang="zh-CN" altLang="en-US" dirty="0">
                <a:ea typeface="微软雅黑" panose="020B0503020204020204" pitchFamily="34" charset="-122"/>
              </a:rPr>
              <a:t> 的核心在于它的“格式化”能力。它不仅可以打印简单的文本，还可以根据你指定的格式（例如整数、浮点数、字符、字符串等），将变量的值嵌入到文本中，并控制它们的显示方式（如宽度、精度、对齐等）。</a:t>
            </a:r>
            <a:endParaRPr lang="zh-CN" altLang="en-US" dirty="0">
              <a:effectLst/>
              <a:ea typeface="微软雅黑" panose="020B0503020204020204" pitchFamily="34" charset="-122"/>
            </a:endParaRPr>
          </a:p>
        </p:txBody>
      </p:sp>
      <p:sp>
        <p:nvSpPr>
          <p:cNvPr id="2" name="object 3">
            <a:extLst>
              <a:ext uri="{FF2B5EF4-FFF2-40B4-BE49-F238E27FC236}">
                <a16:creationId xmlns:a16="http://schemas.microsoft.com/office/drawing/2014/main" id="{767E4840-0DC2-6CE8-8D4E-14C326E3EFD7}"/>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输入输出</a:t>
            </a:r>
          </a:p>
        </p:txBody>
      </p:sp>
    </p:spTree>
    <p:extLst>
      <p:ext uri="{BB962C8B-B14F-4D97-AF65-F5344CB8AC3E}">
        <p14:creationId xmlns:p14="http://schemas.microsoft.com/office/powerpoint/2010/main" val="2727295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 name="textbox 488"/>
          <p:cNvSpPr/>
          <p:nvPr/>
        </p:nvSpPr>
        <p:spPr>
          <a:xfrm>
            <a:off x="806423" y="4500329"/>
            <a:ext cx="4572000" cy="629919"/>
          </a:xfrm>
          <a:prstGeom prst="rect">
            <a:avLst/>
          </a:prstGeom>
          <a:solidFill>
            <a:schemeClr val="accent4">
              <a:lumMod val="20000"/>
              <a:lumOff val="80000"/>
            </a:schemeClr>
          </a:solidFill>
        </p:spPr>
        <p:txBody>
          <a:bodyPr vert="horz" wrap="square" lIns="0" tIns="0" rIns="0" bIns="0"/>
          <a:lstStyle/>
          <a:p>
            <a:pPr algn="l" rtl="0" eaLnBrk="0">
              <a:lnSpc>
                <a:spcPct val="83000"/>
              </a:lnSpc>
            </a:pPr>
            <a:endParaRPr lang="en-US" altLang="en-US" sz="100" dirty="0"/>
          </a:p>
          <a:p>
            <a:pPr marL="12700" algn="l" rtl="0" eaLnBrk="0">
              <a:lnSpc>
                <a:spcPts val="4760"/>
              </a:lnSpc>
            </a:pPr>
            <a:r>
              <a:rPr sz="2800" kern="0" spc="0" dirty="0">
                <a:solidFill>
                  <a:srgbClr val="000000">
                    <a:alpha val="100000"/>
                  </a:srgbClr>
                </a:solidFill>
                <a:latin typeface="Consolas" panose="020B0609020204030204"/>
                <a:ea typeface="Consolas" panose="020B0609020204030204"/>
                <a:cs typeface="Consolas" panose="020B0609020204030204"/>
              </a:rPr>
              <a:t>cout&lt;&lt;num1&lt;&lt;</a:t>
            </a:r>
            <a:r>
              <a:rPr sz="2800" kern="0" spc="-10" dirty="0">
                <a:solidFill>
                  <a:srgbClr val="000000">
                    <a:alpha val="100000"/>
                  </a:srgbClr>
                </a:solidFill>
                <a:latin typeface="Consolas" panose="020B0609020204030204"/>
                <a:ea typeface="Consolas" panose="020B0609020204030204"/>
                <a:cs typeface="Consolas" panose="020B0609020204030204"/>
              </a:rPr>
              <a:t>"</a:t>
            </a:r>
            <a:r>
              <a:rPr sz="28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和</a:t>
            </a:r>
            <a:r>
              <a:rPr sz="2800" kern="0" spc="-10" dirty="0">
                <a:solidFill>
                  <a:srgbClr val="000000">
                    <a:alpha val="100000"/>
                  </a:srgbClr>
                </a:solidFill>
                <a:latin typeface="Consolas" panose="020B0609020204030204"/>
                <a:ea typeface="Consolas" panose="020B0609020204030204"/>
                <a:cs typeface="Consolas" panose="020B0609020204030204"/>
              </a:rPr>
              <a:t>"&lt;&lt;num2;</a:t>
            </a:r>
            <a:endParaRPr lang="en-US" altLang="en-US" sz="2800" dirty="0"/>
          </a:p>
        </p:txBody>
      </p:sp>
      <p:sp>
        <p:nvSpPr>
          <p:cNvPr id="13" name="object 3">
            <a:extLst>
              <a:ext uri="{FF2B5EF4-FFF2-40B4-BE49-F238E27FC236}">
                <a16:creationId xmlns:a16="http://schemas.microsoft.com/office/drawing/2014/main" id="{9079EF21-306E-660E-A9A1-51D54E107A61}"/>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输入输出</a:t>
            </a:r>
          </a:p>
        </p:txBody>
      </p:sp>
      <p:sp>
        <p:nvSpPr>
          <p:cNvPr id="3" name="矩形 2"/>
          <p:cNvSpPr/>
          <p:nvPr/>
        </p:nvSpPr>
        <p:spPr>
          <a:xfrm>
            <a:off x="6163626" y="2510133"/>
            <a:ext cx="4897816" cy="584775"/>
          </a:xfrm>
          <a:prstGeom prst="rect">
            <a:avLst/>
          </a:prstGeom>
          <a:solidFill>
            <a:schemeClr val="accent6">
              <a:lumMod val="20000"/>
              <a:lumOff val="80000"/>
            </a:schemeClr>
          </a:solidFill>
        </p:spPr>
        <p:txBody>
          <a:bodyPr wrap="none">
            <a:spAutoFit/>
          </a:bodyPr>
          <a:lstStyle/>
          <a:p>
            <a:pPr marL="160655" eaLnBrk="0"/>
            <a:r>
              <a:rPr lang="en-US" altLang="zh-CN" sz="3200" kern="0" dirty="0" err="1">
                <a:solidFill>
                  <a:srgbClr val="000000">
                    <a:alpha val="100000"/>
                  </a:srgbClr>
                </a:solidFill>
                <a:latin typeface="Consolas" panose="020B0609020204030204"/>
                <a:ea typeface="Consolas" panose="020B0609020204030204"/>
                <a:cs typeface="Consolas" panose="020B0609020204030204"/>
              </a:rPr>
              <a:t>printf</a:t>
            </a:r>
            <a:r>
              <a:rPr lang="en-US" altLang="zh-CN" sz="3200" kern="0" spc="10" dirty="0">
                <a:solidFill>
                  <a:srgbClr val="000000">
                    <a:alpha val="100000"/>
                  </a:srgbClr>
                </a:solidFill>
                <a:latin typeface="Consolas" panose="020B0609020204030204"/>
                <a:ea typeface="Consolas" panose="020B0609020204030204"/>
                <a:cs typeface="Consolas" panose="020B0609020204030204"/>
              </a:rPr>
              <a:t>("</a:t>
            </a:r>
            <a:r>
              <a:rPr lang="zh-CN" altLang="en-US" sz="3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打印的内容</a:t>
            </a:r>
            <a:r>
              <a:rPr lang="en-US" altLang="zh-CN" sz="3200" b="1" kern="0" spc="10" dirty="0">
                <a:solidFill>
                  <a:srgbClr val="000000">
                    <a:alpha val="100000"/>
                  </a:srgbClr>
                </a:solidFill>
                <a:latin typeface="Consolas" panose="020B0609020204030204"/>
                <a:ea typeface="Consolas" panose="020B0609020204030204"/>
                <a:cs typeface="Consolas" panose="020B0609020204030204"/>
              </a:rPr>
              <a:t>"</a:t>
            </a:r>
            <a:r>
              <a:rPr lang="en-US" altLang="zh-CN" sz="3200" kern="0" spc="10" dirty="0">
                <a:solidFill>
                  <a:srgbClr val="000000">
                    <a:alpha val="100000"/>
                  </a:srgbClr>
                </a:solidFill>
                <a:latin typeface="Consolas" panose="020B0609020204030204"/>
                <a:ea typeface="Consolas" panose="020B0609020204030204"/>
                <a:cs typeface="Consolas" panose="020B0609020204030204"/>
              </a:rPr>
              <a:t>);</a:t>
            </a:r>
            <a:endParaRPr lang="zh-CN" altLang="en-US" sz="3200" dirty="0"/>
          </a:p>
        </p:txBody>
      </p:sp>
      <p:grpSp>
        <p:nvGrpSpPr>
          <p:cNvPr id="8" name="组合 7"/>
          <p:cNvGrpSpPr/>
          <p:nvPr/>
        </p:nvGrpSpPr>
        <p:grpSpPr>
          <a:xfrm>
            <a:off x="2286000" y="5410200"/>
            <a:ext cx="8686800" cy="868265"/>
            <a:chOff x="1222846" y="5211380"/>
            <a:chExt cx="8686800" cy="868265"/>
          </a:xfrm>
        </p:grpSpPr>
        <p:pic>
          <p:nvPicPr>
            <p:cNvPr id="492" name="picture 492"/>
            <p:cNvPicPr>
              <a:picLocks noChangeAspect="1"/>
            </p:cNvPicPr>
            <p:nvPr/>
          </p:nvPicPr>
          <p:blipFill>
            <a:blip r:embed="rId2"/>
            <a:stretch>
              <a:fillRect/>
            </a:stretch>
          </p:blipFill>
          <p:spPr>
            <a:xfrm>
              <a:off x="3356446" y="5398443"/>
              <a:ext cx="1189896" cy="681202"/>
            </a:xfrm>
            <a:prstGeom prst="rect">
              <a:avLst/>
            </a:prstGeom>
          </p:spPr>
        </p:pic>
        <p:sp>
          <p:nvSpPr>
            <p:cNvPr id="494" name="textbox 494"/>
            <p:cNvSpPr/>
            <p:nvPr/>
          </p:nvSpPr>
          <p:spPr>
            <a:xfrm>
              <a:off x="4956646" y="5211380"/>
              <a:ext cx="838199" cy="615950"/>
            </a:xfrm>
            <a:prstGeom prst="rect">
              <a:avLst/>
            </a:prstGeom>
            <a:solidFill>
              <a:srgbClr val="F58080"/>
            </a:solidFill>
          </p:spPr>
          <p:txBody>
            <a:bodyPr vert="horz" wrap="square" lIns="0" tIns="0" rIns="0" bIns="0"/>
            <a:lstStyle/>
            <a:p>
              <a:pPr algn="l" rtl="0" eaLnBrk="0">
                <a:lnSpc>
                  <a:spcPct val="101000"/>
                </a:lnSpc>
              </a:pPr>
              <a:endParaRPr lang="en-US" altLang="en-US" sz="700" dirty="0"/>
            </a:p>
            <a:p>
              <a:pPr marL="46990" algn="l" rtl="0" eaLnBrk="0">
                <a:lnSpc>
                  <a:spcPct val="91000"/>
                </a:lnSpc>
                <a:spcBef>
                  <a:spcPts val="5"/>
                </a:spcBef>
              </a:pPr>
              <a:r>
                <a:rPr sz="32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数</a:t>
              </a:r>
              <a:r>
                <a:rPr lang="en-US" sz="32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1</a:t>
              </a:r>
              <a:endParaRPr lang="en-US" altLang="en-US" sz="3200" dirty="0"/>
            </a:p>
          </p:txBody>
        </p:sp>
        <p:sp>
          <p:nvSpPr>
            <p:cNvPr id="496" name="textbox 496"/>
            <p:cNvSpPr/>
            <p:nvPr/>
          </p:nvSpPr>
          <p:spPr>
            <a:xfrm>
              <a:off x="6252046" y="5229222"/>
              <a:ext cx="853329" cy="615950"/>
            </a:xfrm>
            <a:prstGeom prst="rect">
              <a:avLst/>
            </a:prstGeom>
            <a:solidFill>
              <a:srgbClr val="92D050"/>
            </a:solidFill>
          </p:spPr>
          <p:txBody>
            <a:bodyPr vert="horz" wrap="square" lIns="0" tIns="0" rIns="0" bIns="0"/>
            <a:lstStyle/>
            <a:p>
              <a:pPr algn="l" rtl="0" eaLnBrk="0">
                <a:lnSpc>
                  <a:spcPct val="106000"/>
                </a:lnSpc>
              </a:pPr>
              <a:r>
                <a:rPr lang="en-US" altLang="en-US" sz="700" dirty="0"/>
                <a:t> </a:t>
              </a:r>
            </a:p>
            <a:p>
              <a:pPr marL="52705" algn="l" rtl="0" eaLnBrk="0">
                <a:lnSpc>
                  <a:spcPct val="90000"/>
                </a:lnSpc>
              </a:pPr>
              <a:r>
                <a:rPr sz="32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数</a:t>
              </a:r>
              <a:r>
                <a:rPr lang="en-US" sz="32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2</a:t>
              </a:r>
              <a:endParaRPr lang="en-US" altLang="en-US" sz="3200" dirty="0"/>
            </a:p>
          </p:txBody>
        </p:sp>
        <p:sp>
          <p:nvSpPr>
            <p:cNvPr id="7" name="矩形 6"/>
            <p:cNvSpPr/>
            <p:nvPr/>
          </p:nvSpPr>
          <p:spPr>
            <a:xfrm>
              <a:off x="1222846" y="5264730"/>
              <a:ext cx="8686800" cy="587084"/>
            </a:xfrm>
            <a:prstGeom prst="rect">
              <a:avLst/>
            </a:prstGeom>
          </p:spPr>
          <p:txBody>
            <a:bodyPr wrap="square">
              <a:spAutoFit/>
            </a:bodyPr>
            <a:lstStyle/>
            <a:p>
              <a:pPr marL="150495" eaLnBrk="0">
                <a:lnSpc>
                  <a:spcPct val="78000"/>
                </a:lnSpc>
                <a:spcBef>
                  <a:spcPts val="5"/>
                </a:spcBef>
              </a:pPr>
              <a:r>
                <a:rPr lang="en-US" altLang="zh-CN" sz="4000" kern="0" spc="-20" dirty="0" err="1">
                  <a:solidFill>
                    <a:srgbClr val="000000">
                      <a:alpha val="100000"/>
                    </a:srgbClr>
                  </a:solidFill>
                  <a:latin typeface="Calibri" panose="020F0502020204030204"/>
                  <a:ea typeface="Calibri" panose="020F0502020204030204"/>
                  <a:cs typeface="Calibri" panose="020F0502020204030204"/>
                </a:rPr>
                <a:t>printf</a:t>
              </a:r>
              <a:r>
                <a:rPr lang="en-US" altLang="zh-CN" sz="4000" kern="0" spc="-20" dirty="0">
                  <a:solidFill>
                    <a:srgbClr val="000000">
                      <a:alpha val="100000"/>
                    </a:srgbClr>
                  </a:solidFill>
                  <a:latin typeface="Calibri" panose="020F0502020204030204"/>
                  <a:ea typeface="Calibri" panose="020F0502020204030204"/>
                  <a:cs typeface="Calibri" panose="020F0502020204030204"/>
                </a:rPr>
                <a:t>(“%d  %d ”,          ,           )</a:t>
              </a:r>
              <a:endParaRPr lang="en-US" altLang="en-US" sz="3600" dirty="0"/>
            </a:p>
          </p:txBody>
        </p:sp>
      </p:grpSp>
      <p:sp>
        <p:nvSpPr>
          <p:cNvPr id="9" name="矩形 8"/>
          <p:cNvSpPr/>
          <p:nvPr/>
        </p:nvSpPr>
        <p:spPr>
          <a:xfrm>
            <a:off x="1186971" y="2492602"/>
            <a:ext cx="4270721" cy="584775"/>
          </a:xfrm>
          <a:prstGeom prst="rect">
            <a:avLst/>
          </a:prstGeom>
          <a:solidFill>
            <a:schemeClr val="accent6">
              <a:lumMod val="20000"/>
              <a:lumOff val="80000"/>
            </a:schemeClr>
          </a:solidFill>
        </p:spPr>
        <p:txBody>
          <a:bodyPr wrap="none">
            <a:spAutoFit/>
          </a:bodyPr>
          <a:lstStyle/>
          <a:p>
            <a:r>
              <a:rPr lang="en-US" altLang="zh-CN" sz="3200" dirty="0" err="1">
                <a:latin typeface="Consolas" panose="020B0609020204030204" pitchFamily="49" charset="0"/>
                <a:ea typeface="Source Han Sans" panose="020B0500000000000000" pitchFamily="34" charset="-128"/>
              </a:rPr>
              <a:t>cout</a:t>
            </a:r>
            <a:r>
              <a:rPr lang="en-US" altLang="zh-CN" sz="3200" dirty="0">
                <a:latin typeface="Consolas" panose="020B0609020204030204" pitchFamily="49" charset="0"/>
                <a:ea typeface="Source Han Sans" panose="020B0500000000000000" pitchFamily="34" charset="-128"/>
              </a:rPr>
              <a:t>&lt;&lt;"</a:t>
            </a:r>
            <a:r>
              <a:rPr lang="zh-CN" altLang="en-US" sz="3200" dirty="0">
                <a:latin typeface="+mn-ea"/>
              </a:rPr>
              <a:t>打印的内容</a:t>
            </a:r>
            <a:r>
              <a:rPr lang="en-US" altLang="zh-CN" sz="3200" dirty="0">
                <a:latin typeface="Consolas" panose="020B0609020204030204" pitchFamily="49" charset="0"/>
                <a:ea typeface="Source Han Sans" panose="020B0500000000000000" pitchFamily="34" charset="-128"/>
              </a:rPr>
              <a:t>";</a:t>
            </a:r>
          </a:p>
        </p:txBody>
      </p:sp>
      <p:sp>
        <p:nvSpPr>
          <p:cNvPr id="11" name="矩形 10"/>
          <p:cNvSpPr/>
          <p:nvPr/>
        </p:nvSpPr>
        <p:spPr>
          <a:xfrm>
            <a:off x="1186971" y="3548236"/>
            <a:ext cx="3122971" cy="584775"/>
          </a:xfrm>
          <a:prstGeom prst="rect">
            <a:avLst/>
          </a:prstGeom>
          <a:solidFill>
            <a:schemeClr val="accent5">
              <a:lumMod val="20000"/>
              <a:lumOff val="80000"/>
            </a:schemeClr>
          </a:solidFill>
        </p:spPr>
        <p:txBody>
          <a:bodyPr wrap="none">
            <a:spAutoFit/>
          </a:bodyPr>
          <a:lstStyle/>
          <a:p>
            <a:r>
              <a:rPr lang="en-US" altLang="zh-CN" sz="3200" dirty="0" err="1">
                <a:latin typeface="Consolas" panose="020B0609020204030204" pitchFamily="49" charset="0"/>
              </a:rPr>
              <a:t>cout</a:t>
            </a:r>
            <a:r>
              <a:rPr lang="en-US" altLang="zh-CN" sz="3200" dirty="0">
                <a:latin typeface="Consolas" panose="020B0609020204030204" pitchFamily="49" charset="0"/>
              </a:rPr>
              <a:t> &lt;&lt; num1;</a:t>
            </a:r>
          </a:p>
        </p:txBody>
      </p:sp>
      <p:sp>
        <p:nvSpPr>
          <p:cNvPr id="14" name="矩形 13"/>
          <p:cNvSpPr/>
          <p:nvPr/>
        </p:nvSpPr>
        <p:spPr>
          <a:xfrm>
            <a:off x="6328944" y="3493479"/>
            <a:ext cx="4253087" cy="584775"/>
          </a:xfrm>
          <a:prstGeom prst="rect">
            <a:avLst/>
          </a:prstGeom>
          <a:solidFill>
            <a:schemeClr val="accent5">
              <a:lumMod val="20000"/>
              <a:lumOff val="80000"/>
            </a:schemeClr>
          </a:solidFill>
        </p:spPr>
        <p:txBody>
          <a:bodyPr wrap="none">
            <a:spAutoFit/>
          </a:bodyPr>
          <a:lstStyle/>
          <a:p>
            <a:r>
              <a:rPr lang="en-US" altLang="zh-CN" sz="3200" dirty="0" err="1">
                <a:latin typeface="Consolas" panose="020B0609020204030204" pitchFamily="49" charset="0"/>
              </a:rPr>
              <a:t>printf</a:t>
            </a:r>
            <a:r>
              <a:rPr lang="en-US" altLang="zh-CN" sz="3200" dirty="0">
                <a:latin typeface="Consolas" panose="020B0609020204030204" pitchFamily="49" charset="0"/>
              </a:rPr>
              <a:t>("%d",num1);</a:t>
            </a:r>
          </a:p>
        </p:txBody>
      </p:sp>
      <p:sp>
        <p:nvSpPr>
          <p:cNvPr id="15" name="矩形 14"/>
          <p:cNvSpPr/>
          <p:nvPr/>
        </p:nvSpPr>
        <p:spPr>
          <a:xfrm>
            <a:off x="5791200" y="4553678"/>
            <a:ext cx="5472973" cy="523220"/>
          </a:xfrm>
          <a:prstGeom prst="rect">
            <a:avLst/>
          </a:prstGeom>
          <a:solidFill>
            <a:schemeClr val="accent4">
              <a:lumMod val="20000"/>
              <a:lumOff val="80000"/>
            </a:schemeClr>
          </a:solidFill>
        </p:spPr>
        <p:txBody>
          <a:bodyPr wrap="none">
            <a:spAutoFit/>
          </a:bodyPr>
          <a:lstStyle/>
          <a:p>
            <a:r>
              <a:rPr lang="pt-BR" altLang="zh-CN" sz="2800" dirty="0">
                <a:latin typeface="Consolas" panose="020B0609020204030204" pitchFamily="49" charset="0"/>
              </a:rPr>
              <a:t>printf("%d</a:t>
            </a:r>
            <a:r>
              <a:rPr lang="zh-CN" altLang="pt-BR" sz="2800" dirty="0">
                <a:latin typeface="Consolas" panose="020B0609020204030204" pitchFamily="49" charset="0"/>
              </a:rPr>
              <a:t>和</a:t>
            </a:r>
            <a:r>
              <a:rPr lang="pt-BR" altLang="zh-CN" sz="2800" dirty="0">
                <a:latin typeface="Consolas" panose="020B0609020204030204" pitchFamily="49" charset="0"/>
              </a:rPr>
              <a:t>%d",num1,num2);</a:t>
            </a:r>
          </a:p>
        </p:txBody>
      </p:sp>
      <p:sp>
        <p:nvSpPr>
          <p:cNvPr id="4" name="文本框 3">
            <a:extLst>
              <a:ext uri="{FF2B5EF4-FFF2-40B4-BE49-F238E27FC236}">
                <a16:creationId xmlns:a16="http://schemas.microsoft.com/office/drawing/2014/main" id="{2DB23FC1-3F09-8EBC-B4DA-BB65A67E99E6}"/>
              </a:ext>
            </a:extLst>
          </p:cNvPr>
          <p:cNvSpPr txBox="1"/>
          <p:nvPr/>
        </p:nvSpPr>
        <p:spPr>
          <a:xfrm>
            <a:off x="3840368" y="1556683"/>
            <a:ext cx="4305115" cy="584775"/>
          </a:xfrm>
          <a:prstGeom prst="rect">
            <a:avLst/>
          </a:prstGeom>
          <a:solidFill>
            <a:schemeClr val="bg1">
              <a:lumMod val="95000"/>
            </a:schemeClr>
          </a:solidFill>
        </p:spPr>
        <p:txBody>
          <a:bodyPr wrap="square">
            <a:spAutoFit/>
          </a:bodyPr>
          <a:lstStyle/>
          <a:p>
            <a:r>
              <a:rPr lang="zh-CN" altLang="en-US" sz="3200" b="1" dirty="0"/>
              <a:t/>
            </a:r>
            <a:r>
              <a:rPr lang="en-US" altLang="zh-CN" sz="3200" b="1" dirty="0" err="1"/>
              <a:t>cout</a:t>
            </a:r>
            <a:r>
              <a:rPr lang="en-US" altLang="zh-CN" sz="3200" b="1" dirty="0"/>
              <a:t> </a:t>
            </a:r>
            <a:r>
              <a:rPr lang="zh-CN" altLang="en-US" sz="3200" b="1" dirty="0"/>
              <a:t>与 </a:t>
            </a:r>
            <a:r>
              <a:rPr lang="en-US" altLang="zh-CN" sz="3200" b="1" dirty="0" err="1"/>
              <a:t>printf</a:t>
            </a:r>
            <a:endParaRPr lang="zh-CN" altLang="en-US" sz="3200" b="1" dirty="0"/>
          </a:p>
        </p:txBody>
      </p:sp>
    </p:spTree>
    <p:extLst>
      <p:ext uri="{BB962C8B-B14F-4D97-AF65-F5344CB8AC3E}">
        <p14:creationId xmlns:p14="http://schemas.microsoft.com/office/powerpoint/2010/main" val="2594772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8"/>
                                        </p:tgtEl>
                                        <p:attrNameLst>
                                          <p:attrName>style.visibility</p:attrName>
                                        </p:attrNameLst>
                                      </p:cBhvr>
                                      <p:to>
                                        <p:strVal val="visible"/>
                                      </p:to>
                                    </p:set>
                                    <p:animEffect transition="in" filter="fade">
                                      <p:cBhvr>
                                        <p:cTn id="7" dur="500"/>
                                        <p:tgtEl>
                                          <p:spTgt spid="48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8" grpId="0" animBg="1"/>
      <p:bldP spid="3" grpId="0" animBg="1"/>
      <p:bldP spid="9" grpId="0" animBg="1"/>
      <p:bldP spid="11" grpId="0" animBg="1"/>
      <p:bldP spid="14" grpId="0" animBg="1"/>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3">
            <a:extLst>
              <a:ext uri="{FF2B5EF4-FFF2-40B4-BE49-F238E27FC236}">
                <a16:creationId xmlns:a16="http://schemas.microsoft.com/office/drawing/2014/main" id="{9079EF21-306E-660E-A9A1-51D54E107A61}"/>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输入输出</a:t>
            </a:r>
          </a:p>
        </p:txBody>
      </p:sp>
      <p:sp>
        <p:nvSpPr>
          <p:cNvPr id="3" name="Rectangle 1">
            <a:extLst>
              <a:ext uri="{FF2B5EF4-FFF2-40B4-BE49-F238E27FC236}">
                <a16:creationId xmlns:a16="http://schemas.microsoft.com/office/drawing/2014/main" id="{73CA76B3-5637-7DAB-1D65-74E3E7C0043A}"/>
              </a:ext>
            </a:extLst>
          </p:cNvPr>
          <p:cNvSpPr>
            <a:spLocks noChangeArrowheads="1"/>
          </p:cNvSpPr>
          <p:nvPr/>
        </p:nvSpPr>
        <p:spPr bwMode="auto">
          <a:xfrm>
            <a:off x="990600" y="5508787"/>
            <a:ext cx="9829800" cy="585738"/>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lnSpc>
                <a:spcPct val="150000"/>
              </a:lnSpc>
              <a:spcBef>
                <a:spcPct val="0"/>
              </a:spcBef>
              <a:spcAft>
                <a:spcPct val="0"/>
              </a:spcAft>
            </a:pPr>
            <a:r>
              <a:rPr kumimoji="0" lang="zh-CN" altLang="zh-CN" sz="2400" b="0" i="0" u="none" strike="noStrike" cap="none" normalizeH="0" baseline="0" dirty="0">
                <a:ln>
                  <a:noFill/>
                </a:ln>
                <a:solidFill>
                  <a:srgbClr val="C00000"/>
                </a:solidFill>
                <a:effectLst/>
                <a:ea typeface="Microsoft YaHei" panose="020B0503020204020204" pitchFamily="34" charset="-122"/>
              </a:rPr>
              <a:t>scanf(</a:t>
            </a:r>
            <a:r>
              <a:rPr lang="zh-CN" altLang="zh-CN" sz="2400" dirty="0">
                <a:solidFill>
                  <a:srgbClr val="C00000"/>
                </a:solidFill>
                <a:ea typeface="Microsoft YaHei" panose="020B0503020204020204" pitchFamily="34" charset="-122"/>
              </a:rPr>
              <a:t>"</a:t>
            </a:r>
            <a:r>
              <a:rPr kumimoji="0" lang="zh-CN" altLang="zh-CN" sz="2400" b="0" i="0" u="none" strike="noStrike" cap="none" normalizeH="0" baseline="0" dirty="0">
                <a:ln>
                  <a:noFill/>
                </a:ln>
                <a:solidFill>
                  <a:srgbClr val="C00000"/>
                </a:solidFill>
                <a:effectLst/>
                <a:ea typeface="Microsoft YaHei" panose="020B0503020204020204" pitchFamily="34" charset="-122"/>
              </a:rPr>
              <a:t>格式</a:t>
            </a:r>
            <a:r>
              <a:rPr kumimoji="0" lang="zh-CN" altLang="en-US" sz="2400" b="0" i="0" u="none" strike="noStrike" cap="none" normalizeH="0" baseline="0" dirty="0">
                <a:ln>
                  <a:noFill/>
                </a:ln>
                <a:solidFill>
                  <a:srgbClr val="C00000"/>
                </a:solidFill>
                <a:effectLst/>
                <a:ea typeface="Microsoft YaHei" panose="020B0503020204020204" pitchFamily="34" charset="-122"/>
              </a:rPr>
              <a:t>说明符</a:t>
            </a:r>
            <a:r>
              <a:rPr kumimoji="0" lang="zh-CN" altLang="zh-CN" sz="2400" b="0" i="0" u="none" strike="noStrike" cap="none" normalizeH="0" baseline="0" dirty="0">
                <a:ln>
                  <a:noFill/>
                </a:ln>
                <a:solidFill>
                  <a:srgbClr val="C00000"/>
                </a:solidFill>
                <a:effectLst/>
                <a:ea typeface="Microsoft YaHei" panose="020B0503020204020204" pitchFamily="34" charset="-122"/>
              </a:rPr>
              <a:t>字符串", &amp;变量1, &amp;变量2</a:t>
            </a:r>
            <a:r>
              <a:rPr kumimoji="0" lang="en-US" altLang="zh-CN" sz="2400" b="0" i="0" u="none" strike="noStrike" cap="none" normalizeH="0" baseline="0" dirty="0">
                <a:ln>
                  <a:noFill/>
                </a:ln>
                <a:solidFill>
                  <a:srgbClr val="C00000"/>
                </a:solidFill>
                <a:effectLst/>
                <a:ea typeface="Microsoft YaHei" panose="020B0503020204020204" pitchFamily="34" charset="-122"/>
              </a:rPr>
              <a:t>, </a:t>
            </a:r>
            <a:r>
              <a:rPr lang="en-US" altLang="zh-CN" sz="2400" dirty="0">
                <a:solidFill>
                  <a:srgbClr val="C00000"/>
                </a:solidFill>
                <a:ea typeface="Microsoft YaHei" panose="020B0503020204020204" pitchFamily="34" charset="-122"/>
              </a:rPr>
              <a:t>...</a:t>
            </a:r>
            <a:r>
              <a:rPr kumimoji="0" lang="zh-CN" altLang="zh-CN" sz="2400" b="0" i="0" u="none" strike="noStrike" cap="none" normalizeH="0" baseline="0" dirty="0">
                <a:ln>
                  <a:noFill/>
                </a:ln>
                <a:solidFill>
                  <a:srgbClr val="C00000"/>
                </a:solidFill>
                <a:effectLst/>
                <a:ea typeface="Microsoft YaHei" panose="020B0503020204020204" pitchFamily="34" charset="-122"/>
              </a:rPr>
              <a:t>);</a:t>
            </a:r>
            <a:endParaRPr kumimoji="0" lang="zh-CN" altLang="zh-CN" sz="4800" b="0" i="0" u="none" strike="noStrike" cap="none" normalizeH="0" baseline="0" dirty="0">
              <a:ln>
                <a:noFill/>
              </a:ln>
              <a:solidFill>
                <a:srgbClr val="C00000"/>
              </a:solidFill>
              <a:effectLst/>
            </a:endParaRPr>
          </a:p>
        </p:txBody>
      </p:sp>
      <p:sp>
        <p:nvSpPr>
          <p:cNvPr id="6" name="文本框 5">
            <a:extLst>
              <a:ext uri="{FF2B5EF4-FFF2-40B4-BE49-F238E27FC236}">
                <a16:creationId xmlns:a16="http://schemas.microsoft.com/office/drawing/2014/main" id="{505164E9-AB50-A120-7BD9-1F6A4D28313D}"/>
              </a:ext>
            </a:extLst>
          </p:cNvPr>
          <p:cNvSpPr txBox="1"/>
          <p:nvPr/>
        </p:nvSpPr>
        <p:spPr>
          <a:xfrm>
            <a:off x="990600" y="2438400"/>
            <a:ext cx="9829800" cy="1689052"/>
          </a:xfrm>
          <a:prstGeom prst="rect">
            <a:avLst/>
          </a:prstGeom>
          <a:solidFill>
            <a:schemeClr val="accent5">
              <a:lumMod val="20000"/>
              <a:lumOff val="80000"/>
            </a:schemeClr>
          </a:solidFill>
        </p:spPr>
        <p:txBody>
          <a:bodyPr wrap="square">
            <a:spAutoFit/>
          </a:bodyPr>
          <a:lstStyle/>
          <a:p>
            <a:pPr>
              <a:lnSpc>
                <a:spcPct val="150000"/>
              </a:lnSpc>
            </a:pPr>
            <a:r>
              <a:rPr lang="zh-CN" altLang="en-US" sz="2400" b="1" dirty="0">
                <a:effectLst/>
                <a:ea typeface="微软雅黑" panose="020B0503020204020204" pitchFamily="34" charset="-122"/>
              </a:rPr>
              <a:t>解析：</a:t>
            </a:r>
            <a:r>
              <a:rPr lang="zh-CN" altLang="en-US" sz="2400" dirty="0">
                <a:effectLst/>
                <a:ea typeface="微软雅黑" panose="020B0503020204020204" pitchFamily="34" charset="-122"/>
              </a:rPr>
              <a:t> </a:t>
            </a:r>
            <a:r>
              <a:rPr lang="en-US" altLang="zh-CN" sz="2400" dirty="0" err="1">
                <a:solidFill>
                  <a:srgbClr val="C00000"/>
                </a:solidFill>
                <a:effectLst/>
                <a:ea typeface="微软雅黑" panose="020B0503020204020204" pitchFamily="34" charset="-122"/>
              </a:rPr>
              <a:t>scanf</a:t>
            </a:r>
            <a:r>
              <a:rPr lang="zh-CN" altLang="en-US" sz="2400" dirty="0">
                <a:effectLst/>
                <a:ea typeface="微软雅黑" panose="020B0503020204020204" pitchFamily="34" charset="-122"/>
              </a:rPr>
              <a:t> 的全称是 </a:t>
            </a:r>
            <a:r>
              <a:rPr lang="en-US" altLang="zh-CN" sz="2400" b="1" dirty="0">
                <a:effectLst/>
                <a:ea typeface="微软雅黑" panose="020B0503020204020204" pitchFamily="34" charset="-122"/>
              </a:rPr>
              <a:t>Scan Formatted</a:t>
            </a:r>
            <a:r>
              <a:rPr lang="zh-CN" altLang="en-US" sz="2400" b="1" dirty="0">
                <a:effectLst/>
                <a:ea typeface="微软雅黑" panose="020B0503020204020204" pitchFamily="34" charset="-122"/>
              </a:rPr>
              <a:t>（格式化扫描</a:t>
            </a:r>
            <a:r>
              <a:rPr lang="en-US" altLang="zh-CN" sz="2400" b="1" dirty="0">
                <a:effectLst/>
                <a:ea typeface="微软雅黑" panose="020B0503020204020204" pitchFamily="34" charset="-122"/>
              </a:rPr>
              <a:t>/</a:t>
            </a:r>
            <a:r>
              <a:rPr lang="zh-CN" altLang="en-US" sz="2400" b="1" dirty="0">
                <a:effectLst/>
                <a:ea typeface="微软雅黑" panose="020B0503020204020204" pitchFamily="34" charset="-122"/>
              </a:rPr>
              <a:t>输入）</a:t>
            </a:r>
            <a:r>
              <a:rPr lang="zh-CN" altLang="en-US" sz="2400" dirty="0">
                <a:effectLst/>
                <a:ea typeface="微软雅黑" panose="020B0503020204020204" pitchFamily="34" charset="-122"/>
              </a:rPr>
              <a:t>。</a:t>
            </a:r>
            <a:endParaRPr lang="en-US" altLang="zh-CN" sz="2400" dirty="0">
              <a:effectLst/>
              <a:ea typeface="微软雅黑" panose="020B0503020204020204" pitchFamily="34" charset="-122"/>
            </a:endParaRPr>
          </a:p>
          <a:p>
            <a:pPr>
              <a:lnSpc>
                <a:spcPct val="150000"/>
              </a:lnSpc>
            </a:pPr>
            <a:r>
              <a:rPr lang="zh-CN" altLang="en-US" sz="2400" dirty="0">
                <a:effectLst/>
                <a:ea typeface="微软雅黑" panose="020B0503020204020204" pitchFamily="34" charset="-122"/>
              </a:rPr>
              <a:t>它的逻辑和 </a:t>
            </a:r>
            <a:r>
              <a:rPr lang="en-US" altLang="zh-CN" sz="2400" dirty="0" err="1">
                <a:solidFill>
                  <a:srgbClr val="C00000"/>
                </a:solidFill>
                <a:effectLst/>
                <a:ea typeface="微软雅黑" panose="020B0503020204020204" pitchFamily="34" charset="-122"/>
              </a:rPr>
              <a:t>printf</a:t>
            </a:r>
            <a:r>
              <a:rPr lang="en-US" altLang="zh-CN" sz="2400" dirty="0">
                <a:solidFill>
                  <a:srgbClr val="C00000"/>
                </a:solidFill>
                <a:effectLst/>
                <a:ea typeface="微软雅黑" panose="020B0503020204020204" pitchFamily="34" charset="-122"/>
              </a:rPr>
              <a:t> </a:t>
            </a:r>
            <a:r>
              <a:rPr lang="zh-CN" altLang="en-US" sz="2400" dirty="0">
                <a:effectLst/>
                <a:ea typeface="微软雅黑" panose="020B0503020204020204" pitchFamily="34" charset="-122"/>
              </a:rPr>
              <a:t>非常类似：根据你提供的格式，去键盘输入流中去精准抓取数据。</a:t>
            </a:r>
          </a:p>
        </p:txBody>
      </p:sp>
      <p:sp>
        <p:nvSpPr>
          <p:cNvPr id="9" name="文本框 8">
            <a:extLst>
              <a:ext uri="{FF2B5EF4-FFF2-40B4-BE49-F238E27FC236}">
                <a16:creationId xmlns:a16="http://schemas.microsoft.com/office/drawing/2014/main" id="{1D8E2518-D3E5-40C3-A941-918833497DF9}"/>
              </a:ext>
            </a:extLst>
          </p:cNvPr>
          <p:cNvSpPr txBox="1"/>
          <p:nvPr/>
        </p:nvSpPr>
        <p:spPr>
          <a:xfrm>
            <a:off x="992830" y="1600200"/>
            <a:ext cx="3960170" cy="584775"/>
          </a:xfrm>
          <a:prstGeom prst="rect">
            <a:avLst/>
          </a:prstGeom>
          <a:solidFill>
            <a:schemeClr val="accent4">
              <a:lumMod val="20000"/>
              <a:lumOff val="80000"/>
            </a:schemeClr>
          </a:solidFill>
        </p:spPr>
        <p:txBody>
          <a:bodyPr wrap="square">
            <a:spAutoFit/>
          </a:bodyPr>
          <a:lstStyle/>
          <a:p>
            <a:r>
              <a:rPr lang="en-US" altLang="zh-CN" sz="3200" dirty="0" err="1">
                <a:solidFill>
                  <a:srgbClr val="C00000"/>
                </a:solidFill>
                <a:ea typeface="微软雅黑" panose="020B0503020204020204" pitchFamily="34" charset="-122"/>
              </a:rPr>
              <a:t>scanf</a:t>
            </a:r>
            <a:r>
              <a:rPr lang="en-US" altLang="zh-CN" sz="3200" b="1" dirty="0">
                <a:ea typeface="微软雅黑" panose="020B0503020204020204" pitchFamily="34" charset="-122"/>
              </a:rPr>
              <a:t> </a:t>
            </a:r>
            <a:r>
              <a:rPr lang="zh-CN" altLang="en-US" sz="3200" b="1" dirty="0">
                <a:ea typeface="微软雅黑" panose="020B0503020204020204" pitchFamily="34" charset="-122"/>
              </a:rPr>
              <a:t>格式化输入</a:t>
            </a:r>
            <a:endParaRPr lang="zh-CN" altLang="en-US" sz="3200" b="1" dirty="0"/>
          </a:p>
        </p:txBody>
      </p:sp>
      <p:sp>
        <p:nvSpPr>
          <p:cNvPr id="10" name="文本框 9">
            <a:extLst>
              <a:ext uri="{FF2B5EF4-FFF2-40B4-BE49-F238E27FC236}">
                <a16:creationId xmlns:a16="http://schemas.microsoft.com/office/drawing/2014/main" id="{7DECCBD3-CF07-910C-2A04-C557EBAAC969}"/>
              </a:ext>
            </a:extLst>
          </p:cNvPr>
          <p:cNvSpPr txBox="1"/>
          <p:nvPr/>
        </p:nvSpPr>
        <p:spPr>
          <a:xfrm>
            <a:off x="990600" y="4800600"/>
            <a:ext cx="2434311" cy="585738"/>
          </a:xfrm>
          <a:prstGeom prst="rect">
            <a:avLst/>
          </a:prstGeom>
          <a:solidFill>
            <a:schemeClr val="accent6">
              <a:lumMod val="20000"/>
              <a:lumOff val="80000"/>
            </a:schemeClr>
          </a:solid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black"/>
                </a:solidFill>
                <a:effectLst/>
                <a:uLnTx/>
                <a:uFillTx/>
                <a:latin typeface="Consolas"/>
                <a:ea typeface="微软雅黑" panose="020B0503020204020204" pitchFamily="34" charset="-122"/>
                <a:cs typeface="+mn-cs"/>
              </a:rPr>
              <a:t>语法格式：</a:t>
            </a:r>
            <a:endParaRPr kumimoji="0" lang="zh-CN" altLang="en-US" sz="2400" b="0" i="0" u="none" strike="noStrike" kern="1200" cap="none" spc="0" normalizeH="0" baseline="0" noProof="0" dirty="0">
              <a:ln>
                <a:noFill/>
              </a:ln>
              <a:solidFill>
                <a:prstClr val="black"/>
              </a:solidFill>
              <a:effectLst/>
              <a:uLnTx/>
              <a:uFillTx/>
              <a:latin typeface="Consolas"/>
              <a:ea typeface="微软雅黑" panose="020B0503020204020204" pitchFamily="34" charset="-122"/>
              <a:cs typeface="+mn-cs"/>
            </a:endParaRPr>
          </a:p>
        </p:txBody>
      </p:sp>
    </p:spTree>
    <p:extLst>
      <p:ext uri="{BB962C8B-B14F-4D97-AF65-F5344CB8AC3E}">
        <p14:creationId xmlns:p14="http://schemas.microsoft.com/office/powerpoint/2010/main" val="1418873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3">
            <a:extLst>
              <a:ext uri="{FF2B5EF4-FFF2-40B4-BE49-F238E27FC236}">
                <a16:creationId xmlns:a16="http://schemas.microsoft.com/office/drawing/2014/main" id="{9079EF21-306E-660E-A9A1-51D54E107A61}"/>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输入输出</a:t>
            </a:r>
          </a:p>
        </p:txBody>
      </p:sp>
      <p:sp>
        <p:nvSpPr>
          <p:cNvPr id="7" name="文本框 6">
            <a:extLst>
              <a:ext uri="{FF2B5EF4-FFF2-40B4-BE49-F238E27FC236}">
                <a16:creationId xmlns:a16="http://schemas.microsoft.com/office/drawing/2014/main" id="{1D83346D-3CD4-17AB-1EE0-9E7339195387}"/>
              </a:ext>
            </a:extLst>
          </p:cNvPr>
          <p:cNvSpPr txBox="1"/>
          <p:nvPr/>
        </p:nvSpPr>
        <p:spPr>
          <a:xfrm>
            <a:off x="1028700" y="1676400"/>
            <a:ext cx="10134600" cy="4002058"/>
          </a:xfrm>
          <a:prstGeom prst="rect">
            <a:avLst/>
          </a:prstGeom>
          <a:solidFill>
            <a:schemeClr val="bg1">
              <a:lumMod val="95000"/>
            </a:schemeClr>
          </a:solidFill>
        </p:spPr>
        <p:txBody>
          <a:bodyPr wrap="square">
            <a:spAutoFit/>
          </a:bodyPr>
          <a:lstStyle/>
          <a:p>
            <a:pPr>
              <a:lnSpc>
                <a:spcPct val="150000"/>
              </a:lnSpc>
            </a:pPr>
            <a:r>
              <a:rPr lang="zh-CN" altLang="en-US" sz="2800" b="1" dirty="0">
                <a:effectLst/>
                <a:latin typeface="微软雅黑" panose="020B0503020204020204" pitchFamily="34" charset="-122"/>
                <a:ea typeface="微软雅黑" panose="020B0503020204020204" pitchFamily="34" charset="-122"/>
              </a:rPr>
              <a:t>格式说明符（规定数据的形状）</a:t>
            </a:r>
          </a:p>
          <a:p>
            <a:pPr>
              <a:lnSpc>
                <a:spcPct val="150000"/>
              </a:lnSpc>
            </a:pPr>
            <a:r>
              <a:rPr lang="zh-CN" altLang="en-US" sz="2400" dirty="0">
                <a:effectLst/>
                <a:latin typeface="微软雅黑" panose="020B0503020204020204" pitchFamily="34" charset="-122"/>
                <a:ea typeface="微软雅黑" panose="020B0503020204020204" pitchFamily="34" charset="-122"/>
              </a:rPr>
              <a:t>需要用 </a:t>
            </a:r>
            <a:r>
              <a:rPr lang="en-US" altLang="zh-CN" sz="2400" dirty="0">
                <a:solidFill>
                  <a:srgbClr val="C00000"/>
                </a:solidFill>
                <a:effectLst/>
                <a:latin typeface="Consolas" panose="020B0609020204030204" pitchFamily="49" charset="0"/>
                <a:ea typeface="微软雅黑" panose="020B0503020204020204" pitchFamily="34" charset="-122"/>
              </a:rPr>
              <a:t>%</a:t>
            </a:r>
            <a:r>
              <a:rPr lang="zh-CN" altLang="en-US" sz="2400" dirty="0">
                <a:effectLst/>
                <a:latin typeface="微软雅黑" panose="020B0503020204020204" pitchFamily="34" charset="-122"/>
                <a:ea typeface="微软雅黑" panose="020B0503020204020204" pitchFamily="34" charset="-122"/>
              </a:rPr>
              <a:t> 开头的符号告诉 </a:t>
            </a:r>
            <a:r>
              <a:rPr lang="en-US" altLang="zh-CN" sz="2400" dirty="0" err="1">
                <a:solidFill>
                  <a:srgbClr val="C00000"/>
                </a:solidFill>
                <a:effectLst/>
                <a:latin typeface="Consolas" panose="020B0609020204030204" pitchFamily="49" charset="0"/>
                <a:ea typeface="微软雅黑" panose="020B0503020204020204" pitchFamily="34" charset="-122"/>
              </a:rPr>
              <a:t>scanf</a:t>
            </a:r>
            <a:r>
              <a:rPr lang="zh-CN" altLang="en-US" sz="2400" dirty="0">
                <a:effectLst/>
                <a:latin typeface="微软雅黑" panose="020B0503020204020204" pitchFamily="34" charset="-122"/>
                <a:ea typeface="微软雅黑" panose="020B0503020204020204" pitchFamily="34" charset="-122"/>
              </a:rPr>
              <a:t>，接下来要读取的是什么类型的数据。最常用的只有以下四个：</a:t>
            </a:r>
          </a:p>
          <a:p>
            <a:pPr indent="-285750">
              <a:lnSpc>
                <a:spcPct val="150000"/>
              </a:lnSpc>
              <a:buClr>
                <a:srgbClr val="000000"/>
              </a:buClr>
              <a:buFont typeface="Consolas" panose="020B0609020204030204" pitchFamily="49" charset="0"/>
              <a:buChar char="•"/>
            </a:pPr>
            <a:r>
              <a:rPr lang="en-US" altLang="zh-CN" sz="2400" dirty="0">
                <a:solidFill>
                  <a:srgbClr val="C00000"/>
                </a:solidFill>
                <a:effectLst/>
                <a:latin typeface="Consolas" panose="020B0609020204030204" pitchFamily="49" charset="0"/>
                <a:ea typeface="微软雅黑" panose="020B0503020204020204" pitchFamily="34" charset="-122"/>
              </a:rPr>
              <a:t>%d</a:t>
            </a:r>
            <a:r>
              <a:rPr lang="zh-CN" altLang="en-US" sz="2400" dirty="0">
                <a:effectLst/>
                <a:latin typeface="微软雅黑" panose="020B0503020204020204" pitchFamily="34" charset="-122"/>
                <a:ea typeface="微软雅黑" panose="020B0503020204020204" pitchFamily="34" charset="-122"/>
              </a:rPr>
              <a:t>：读取一个整数 </a:t>
            </a:r>
            <a:r>
              <a:rPr lang="en-US" altLang="zh-CN" sz="2400" dirty="0">
                <a:effectLst/>
                <a:latin typeface="微软雅黑" panose="020B0503020204020204" pitchFamily="34" charset="-122"/>
                <a:ea typeface="微软雅黑" panose="020B0503020204020204" pitchFamily="34" charset="-122"/>
              </a:rPr>
              <a:t>(</a:t>
            </a:r>
            <a:r>
              <a:rPr lang="en-US" altLang="zh-CN" sz="2400" dirty="0">
                <a:solidFill>
                  <a:srgbClr val="C00000"/>
                </a:solidFill>
                <a:effectLst/>
                <a:latin typeface="Consolas" panose="020B0609020204030204" pitchFamily="49" charset="0"/>
                <a:ea typeface="微软雅黑" panose="020B0503020204020204" pitchFamily="34" charset="-122"/>
              </a:rPr>
              <a:t>int</a:t>
            </a:r>
            <a:r>
              <a:rPr lang="en-US" altLang="zh-CN" sz="2400" dirty="0">
                <a:effectLst/>
                <a:latin typeface="微软雅黑" panose="020B0503020204020204" pitchFamily="34" charset="-122"/>
                <a:ea typeface="微软雅黑" panose="020B0503020204020204" pitchFamily="34" charset="-122"/>
              </a:rPr>
              <a:t>)</a:t>
            </a:r>
          </a:p>
          <a:p>
            <a:pPr indent="-285750">
              <a:lnSpc>
                <a:spcPct val="150000"/>
              </a:lnSpc>
              <a:buClr>
                <a:srgbClr val="000000"/>
              </a:buClr>
              <a:buFont typeface="Consolas" panose="020B0609020204030204" pitchFamily="49" charset="0"/>
              <a:buChar char="•"/>
            </a:pPr>
            <a:r>
              <a:rPr lang="en-US" altLang="zh-CN" sz="2400" dirty="0">
                <a:solidFill>
                  <a:srgbClr val="C00000"/>
                </a:solidFill>
                <a:effectLst/>
                <a:latin typeface="Consolas" panose="020B0609020204030204" pitchFamily="49" charset="0"/>
                <a:ea typeface="微软雅黑" panose="020B0503020204020204" pitchFamily="34" charset="-122"/>
              </a:rPr>
              <a:t>%f</a:t>
            </a:r>
            <a:r>
              <a:rPr lang="zh-CN" altLang="en-US" sz="2400" dirty="0">
                <a:effectLst/>
                <a:latin typeface="微软雅黑" panose="020B0503020204020204" pitchFamily="34" charset="-122"/>
                <a:ea typeface="微软雅黑" panose="020B0503020204020204" pitchFamily="34" charset="-122"/>
              </a:rPr>
              <a:t>：读取一个小数 </a:t>
            </a:r>
            <a:r>
              <a:rPr lang="en-US" altLang="zh-CN" sz="2400" dirty="0">
                <a:effectLst/>
                <a:latin typeface="微软雅黑" panose="020B0503020204020204" pitchFamily="34" charset="-122"/>
                <a:ea typeface="微软雅黑" panose="020B0503020204020204" pitchFamily="34" charset="-122"/>
              </a:rPr>
              <a:t>(</a:t>
            </a:r>
            <a:r>
              <a:rPr lang="en-US" altLang="zh-CN" sz="2400" dirty="0">
                <a:solidFill>
                  <a:srgbClr val="C00000"/>
                </a:solidFill>
                <a:effectLst/>
                <a:latin typeface="Consolas" panose="020B0609020204030204" pitchFamily="49" charset="0"/>
                <a:ea typeface="微软雅黑" panose="020B0503020204020204" pitchFamily="34" charset="-122"/>
              </a:rPr>
              <a:t>float</a:t>
            </a:r>
            <a:r>
              <a:rPr lang="en-US" altLang="zh-CN" sz="2400" dirty="0">
                <a:effectLst/>
                <a:latin typeface="微软雅黑" panose="020B0503020204020204" pitchFamily="34" charset="-122"/>
                <a:ea typeface="微软雅黑" panose="020B0503020204020204" pitchFamily="34" charset="-122"/>
              </a:rPr>
              <a:t>)</a:t>
            </a:r>
          </a:p>
          <a:p>
            <a:pPr indent="-285750">
              <a:lnSpc>
                <a:spcPct val="150000"/>
              </a:lnSpc>
              <a:buClr>
                <a:srgbClr val="000000"/>
              </a:buClr>
              <a:buFont typeface="Consolas" panose="020B0609020204030204" pitchFamily="49" charset="0"/>
              <a:buChar char="•"/>
            </a:pPr>
            <a:r>
              <a:rPr lang="en-US" altLang="zh-CN" sz="2400" dirty="0">
                <a:solidFill>
                  <a:srgbClr val="C00000"/>
                </a:solidFill>
                <a:effectLst/>
                <a:latin typeface="Consolas" panose="020B0609020204030204" pitchFamily="49" charset="0"/>
                <a:ea typeface="微软雅黑" panose="020B0503020204020204" pitchFamily="34" charset="-122"/>
              </a:rPr>
              <a:t>%</a:t>
            </a:r>
            <a:r>
              <a:rPr lang="en-US" altLang="zh-CN" sz="2400" dirty="0" err="1">
                <a:solidFill>
                  <a:srgbClr val="C00000"/>
                </a:solidFill>
                <a:effectLst/>
                <a:latin typeface="Consolas" panose="020B0609020204030204" pitchFamily="49" charset="0"/>
                <a:ea typeface="微软雅黑" panose="020B0503020204020204" pitchFamily="34" charset="-122"/>
              </a:rPr>
              <a:t>lf</a:t>
            </a:r>
            <a:r>
              <a:rPr lang="zh-CN" altLang="en-US" sz="2400" dirty="0">
                <a:effectLst/>
                <a:latin typeface="微软雅黑" panose="020B0503020204020204" pitchFamily="34" charset="-122"/>
                <a:ea typeface="微软雅黑" panose="020B0503020204020204" pitchFamily="34" charset="-122"/>
              </a:rPr>
              <a:t>：读取一个高精度小数 </a:t>
            </a:r>
            <a:r>
              <a:rPr lang="en-US" altLang="zh-CN" sz="2400" dirty="0">
                <a:effectLst/>
                <a:latin typeface="微软雅黑" panose="020B0503020204020204" pitchFamily="34" charset="-122"/>
                <a:ea typeface="微软雅黑" panose="020B0503020204020204" pitchFamily="34" charset="-122"/>
              </a:rPr>
              <a:t>(</a:t>
            </a:r>
            <a:r>
              <a:rPr lang="en-US" altLang="zh-CN" sz="2400" dirty="0">
                <a:solidFill>
                  <a:srgbClr val="C00000"/>
                </a:solidFill>
                <a:effectLst/>
                <a:latin typeface="Consolas" panose="020B0609020204030204" pitchFamily="49" charset="0"/>
                <a:ea typeface="微软雅黑" panose="020B0503020204020204" pitchFamily="34" charset="-122"/>
              </a:rPr>
              <a:t>double</a:t>
            </a:r>
            <a:r>
              <a:rPr lang="en-US" altLang="zh-CN" sz="2400" dirty="0">
                <a:effectLst/>
                <a:latin typeface="微软雅黑" panose="020B0503020204020204" pitchFamily="34" charset="-122"/>
                <a:ea typeface="微软雅黑" panose="020B0503020204020204" pitchFamily="34" charset="-122"/>
              </a:rPr>
              <a:t>)</a:t>
            </a:r>
          </a:p>
          <a:p>
            <a:pPr indent="-285750">
              <a:lnSpc>
                <a:spcPct val="150000"/>
              </a:lnSpc>
              <a:buClr>
                <a:srgbClr val="000000"/>
              </a:buClr>
              <a:buFont typeface="Consolas" panose="020B0609020204030204" pitchFamily="49" charset="0"/>
              <a:buChar char="•"/>
            </a:pPr>
            <a:r>
              <a:rPr lang="en-US" altLang="zh-CN" sz="2400" dirty="0">
                <a:solidFill>
                  <a:srgbClr val="C00000"/>
                </a:solidFill>
                <a:effectLst/>
                <a:latin typeface="Consolas" panose="020B0609020204030204" pitchFamily="49" charset="0"/>
                <a:ea typeface="微软雅黑" panose="020B0503020204020204" pitchFamily="34" charset="-122"/>
              </a:rPr>
              <a:t>%c</a:t>
            </a:r>
            <a:r>
              <a:rPr lang="zh-CN" altLang="en-US" sz="2400" dirty="0">
                <a:effectLst/>
                <a:latin typeface="微软雅黑" panose="020B0503020204020204" pitchFamily="34" charset="-122"/>
                <a:ea typeface="微软雅黑" panose="020B0503020204020204" pitchFamily="34" charset="-122"/>
              </a:rPr>
              <a:t>：读取一个字符 </a:t>
            </a:r>
            <a:r>
              <a:rPr lang="en-US" altLang="zh-CN" sz="2400" dirty="0">
                <a:effectLst/>
                <a:latin typeface="微软雅黑" panose="020B0503020204020204" pitchFamily="34" charset="-122"/>
                <a:ea typeface="微软雅黑" panose="020B0503020204020204" pitchFamily="34" charset="-122"/>
              </a:rPr>
              <a:t>(</a:t>
            </a:r>
            <a:r>
              <a:rPr lang="en-US" altLang="zh-CN" sz="2400" dirty="0">
                <a:solidFill>
                  <a:srgbClr val="C00000"/>
                </a:solidFill>
                <a:effectLst/>
                <a:latin typeface="Consolas" panose="020B0609020204030204" pitchFamily="49" charset="0"/>
                <a:ea typeface="微软雅黑" panose="020B0503020204020204" pitchFamily="34" charset="-122"/>
              </a:rPr>
              <a:t>char</a:t>
            </a:r>
            <a:r>
              <a:rPr lang="en-US" altLang="zh-CN" sz="2400" dirty="0">
                <a:effectLst/>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927198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5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fade">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fade">
                                      <p:cBhvr>
                                        <p:cTn id="27"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3">
            <a:extLst>
              <a:ext uri="{FF2B5EF4-FFF2-40B4-BE49-F238E27FC236}">
                <a16:creationId xmlns:a16="http://schemas.microsoft.com/office/drawing/2014/main" id="{9079EF21-306E-660E-A9A1-51D54E107A61}"/>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输入输出</a:t>
            </a:r>
          </a:p>
        </p:txBody>
      </p:sp>
      <p:sp>
        <p:nvSpPr>
          <p:cNvPr id="5" name="文本框 4">
            <a:extLst>
              <a:ext uri="{FF2B5EF4-FFF2-40B4-BE49-F238E27FC236}">
                <a16:creationId xmlns:a16="http://schemas.microsoft.com/office/drawing/2014/main" id="{16ED9F38-1A6E-0C03-1166-18EDBD24F112}"/>
              </a:ext>
            </a:extLst>
          </p:cNvPr>
          <p:cNvSpPr txBox="1"/>
          <p:nvPr/>
        </p:nvSpPr>
        <p:spPr>
          <a:xfrm>
            <a:off x="838200" y="3730760"/>
            <a:ext cx="10134600" cy="2350195"/>
          </a:xfrm>
          <a:prstGeom prst="rect">
            <a:avLst/>
          </a:prstGeom>
          <a:solidFill>
            <a:schemeClr val="bg1">
              <a:lumMod val="95000"/>
            </a:schemeClr>
          </a:solidFill>
        </p:spPr>
        <p:txBody>
          <a:bodyPr vert="horz" wrap="square" rtlCol="0">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还记得我们说</a:t>
            </a:r>
            <a:r>
              <a:rPr lang="zh-CN" altLang="en-US" sz="2000" b="1" dirty="0">
                <a:effectLst/>
                <a:latin typeface="微软雅黑" panose="020B0503020204020204" pitchFamily="34" charset="-122"/>
                <a:ea typeface="微软雅黑" panose="020B0503020204020204" pitchFamily="34" charset="-122"/>
              </a:rPr>
              <a:t>变量是在内存里申请的抽屉</a:t>
            </a:r>
            <a:r>
              <a:rPr lang="zh-CN" altLang="en-US" sz="2000" dirty="0">
                <a:effectLst/>
                <a:latin typeface="微软雅黑" panose="020B0503020204020204" pitchFamily="34" charset="-122"/>
                <a:ea typeface="微软雅黑" panose="020B0503020204020204" pitchFamily="34" charset="-122"/>
              </a:rPr>
              <a:t>吗？ 以前的 </a:t>
            </a:r>
            <a:r>
              <a:rPr lang="en-US" altLang="zh-CN" sz="2000" dirty="0" err="1">
                <a:solidFill>
                  <a:srgbClr val="C00000"/>
                </a:solidFill>
                <a:effectLst/>
                <a:latin typeface="Consolas" panose="020B0609020204030204" pitchFamily="49" charset="0"/>
                <a:ea typeface="微软雅黑" panose="020B0503020204020204" pitchFamily="34" charset="-122"/>
              </a:rPr>
              <a:t>cin</a:t>
            </a:r>
            <a:r>
              <a:rPr lang="zh-CN" altLang="en-US" sz="2000" dirty="0">
                <a:effectLst/>
                <a:latin typeface="微软雅黑" panose="020B0503020204020204" pitchFamily="34" charset="-122"/>
                <a:ea typeface="微软雅黑" panose="020B0503020204020204" pitchFamily="34" charset="-122"/>
              </a:rPr>
              <a:t> 很聪明，你只要告诉它抽屉的名字（变量名），它就能自己找到抽屉，把数据放进去。 </a:t>
            </a:r>
            <a:endParaRPr lang="en-US" altLang="zh-CN" sz="2000" dirty="0">
              <a:effectLst/>
              <a:latin typeface="微软雅黑" panose="020B0503020204020204" pitchFamily="34" charset="-122"/>
              <a:ea typeface="微软雅黑" panose="020B0503020204020204" pitchFamily="34" charset="-122"/>
            </a:endParaRPr>
          </a:p>
          <a:p>
            <a:pPr>
              <a:lnSpc>
                <a:spcPct val="150000"/>
              </a:lnSpc>
            </a:pPr>
            <a:r>
              <a:rPr lang="zh-CN" altLang="en-US" sz="2000" dirty="0">
                <a:effectLst/>
                <a:latin typeface="微软雅黑" panose="020B0503020204020204" pitchFamily="34" charset="-122"/>
                <a:ea typeface="微软雅黑" panose="020B0503020204020204" pitchFamily="34" charset="-122"/>
              </a:rPr>
              <a:t>但是，</a:t>
            </a:r>
            <a:r>
              <a:rPr lang="en-US" altLang="zh-CN" sz="2000" dirty="0" err="1">
                <a:solidFill>
                  <a:srgbClr val="C00000"/>
                </a:solidFill>
                <a:effectLst/>
                <a:latin typeface="Consolas" panose="020B0609020204030204" pitchFamily="49" charset="0"/>
                <a:ea typeface="微软雅黑" panose="020B0503020204020204" pitchFamily="34" charset="-122"/>
              </a:rPr>
              <a:t>scanf</a:t>
            </a:r>
            <a:r>
              <a:rPr lang="zh-CN" altLang="en-US" sz="2000" dirty="0">
                <a:effectLst/>
                <a:latin typeface="微软雅黑" panose="020B0503020204020204" pitchFamily="34" charset="-122"/>
                <a:ea typeface="微软雅黑" panose="020B0503020204020204" pitchFamily="34" charset="-122"/>
              </a:rPr>
              <a:t> 是一位老员工。你光告诉它抽屉的名字是不够的，你</a:t>
            </a:r>
            <a:r>
              <a:rPr lang="zh-CN" altLang="en-US" sz="2000" b="1" dirty="0">
                <a:effectLst/>
                <a:latin typeface="微软雅黑" panose="020B0503020204020204" pitchFamily="34" charset="-122"/>
                <a:ea typeface="微软雅黑" panose="020B0503020204020204" pitchFamily="34" charset="-122"/>
              </a:rPr>
              <a:t>必须把这个抽屉在内存中的具体坐标（物理地址）告诉它</a:t>
            </a:r>
            <a:r>
              <a:rPr lang="zh-CN" altLang="en-US" sz="2000" dirty="0">
                <a:effectLst/>
                <a:latin typeface="微软雅黑" panose="020B0503020204020204" pitchFamily="34" charset="-122"/>
                <a:ea typeface="微软雅黑" panose="020B0503020204020204" pitchFamily="34" charset="-122"/>
              </a:rPr>
              <a:t>。 在变量名前面加上 </a:t>
            </a:r>
            <a:r>
              <a:rPr lang="en-US" altLang="zh-CN" sz="2000" dirty="0">
                <a:solidFill>
                  <a:srgbClr val="C00000"/>
                </a:solidFill>
                <a:effectLst/>
                <a:latin typeface="Consolas" panose="020B0609020204030204" pitchFamily="49" charset="0"/>
                <a:ea typeface="微软雅黑" panose="020B0503020204020204" pitchFamily="34" charset="-122"/>
              </a:rPr>
              <a:t>&amp;</a:t>
            </a:r>
            <a:r>
              <a:rPr lang="zh-CN" altLang="en-US" sz="2000" dirty="0">
                <a:effectLst/>
                <a:latin typeface="微软雅黑" panose="020B0503020204020204" pitchFamily="34" charset="-122"/>
                <a:ea typeface="微软雅黑" panose="020B0503020204020204" pitchFamily="34" charset="-122"/>
              </a:rPr>
              <a:t>，就相当于提取了这个抽屉的坐标！ </a:t>
            </a:r>
            <a:r>
              <a:rPr lang="zh-CN" altLang="en-US" sz="2000" b="1" dirty="0">
                <a:effectLst/>
                <a:latin typeface="微软雅黑" panose="020B0503020204020204" pitchFamily="34" charset="-122"/>
                <a:ea typeface="微软雅黑" panose="020B0503020204020204" pitchFamily="34" charset="-122"/>
              </a:rPr>
              <a:t>忘记写 </a:t>
            </a:r>
            <a:r>
              <a:rPr lang="en-US" altLang="zh-CN" sz="2000" b="1" dirty="0">
                <a:solidFill>
                  <a:srgbClr val="C00000"/>
                </a:solidFill>
                <a:effectLst/>
                <a:latin typeface="Consolas" panose="020B0609020204030204" pitchFamily="49" charset="0"/>
                <a:ea typeface="微软雅黑" panose="020B0503020204020204" pitchFamily="34" charset="-122"/>
              </a:rPr>
              <a:t>&amp;</a:t>
            </a:r>
            <a:r>
              <a:rPr lang="zh-CN" altLang="en-US" sz="2000" b="1" dirty="0">
                <a:effectLst/>
                <a:latin typeface="微软雅黑" panose="020B0503020204020204" pitchFamily="34" charset="-122"/>
                <a:ea typeface="微软雅黑" panose="020B0503020204020204" pitchFamily="34" charset="-122"/>
              </a:rPr>
              <a:t>，程序在输入时会崩溃！</a:t>
            </a:r>
            <a:endParaRPr lang="zh-CN" altLang="en-US" sz="2000" dirty="0">
              <a:effectLst/>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6A20FE73-A24A-3C75-E7BE-4DB5DAA02A25}"/>
              </a:ext>
            </a:extLst>
          </p:cNvPr>
          <p:cNvSpPr txBox="1"/>
          <p:nvPr/>
        </p:nvSpPr>
        <p:spPr>
          <a:xfrm>
            <a:off x="990600" y="2307077"/>
            <a:ext cx="9829800" cy="1139736"/>
          </a:xfrm>
          <a:prstGeom prst="rect">
            <a:avLst/>
          </a:prstGeom>
          <a:solidFill>
            <a:schemeClr val="accent6">
              <a:lumMod val="20000"/>
              <a:lumOff val="80000"/>
            </a:schemeClr>
          </a:solidFill>
        </p:spPr>
        <p:txBody>
          <a:bodyPr wrap="square">
            <a:spAutoFit/>
          </a:bodyPr>
          <a:lstStyle/>
          <a:p>
            <a:pPr>
              <a:lnSpc>
                <a:spcPct val="150000"/>
              </a:lnSpc>
            </a:pPr>
            <a:r>
              <a:rPr lang="zh-CN" altLang="en-US" sz="2400" b="1" dirty="0">
                <a:effectLst/>
                <a:latin typeface="微软雅黑" panose="020B0503020204020204" pitchFamily="34" charset="-122"/>
                <a:ea typeface="微软雅黑" panose="020B0503020204020204" pitchFamily="34" charset="-122"/>
              </a:rPr>
              <a:t>注意：取地址符 </a:t>
            </a:r>
            <a:r>
              <a:rPr lang="en-US" altLang="zh-CN" sz="2400" b="1" dirty="0">
                <a:solidFill>
                  <a:srgbClr val="C00000"/>
                </a:solidFill>
                <a:effectLst/>
                <a:latin typeface="Consolas" panose="020B0609020204030204" pitchFamily="49" charset="0"/>
                <a:ea typeface="微软雅黑" panose="020B0503020204020204" pitchFamily="34" charset="-122"/>
              </a:rPr>
              <a:t>&amp;</a:t>
            </a:r>
          </a:p>
          <a:p>
            <a:pPr>
              <a:lnSpc>
                <a:spcPct val="150000"/>
              </a:lnSpc>
            </a:pPr>
            <a:r>
              <a:rPr lang="zh-CN" altLang="en-US" sz="2400" b="1" dirty="0">
                <a:effectLst/>
                <a:latin typeface="微软雅黑" panose="020B0503020204020204" pitchFamily="34" charset="-122"/>
                <a:ea typeface="微软雅黑" panose="020B0503020204020204" pitchFamily="34" charset="-122"/>
              </a:rPr>
              <a:t>变量名前面多了一个符号</a:t>
            </a:r>
            <a:r>
              <a:rPr lang="en-US" altLang="zh-CN" sz="2400" b="1" dirty="0">
                <a:effectLst/>
                <a:latin typeface="微软雅黑" panose="020B0503020204020204" pitchFamily="34" charset="-122"/>
                <a:ea typeface="微软雅黑" panose="020B0503020204020204" pitchFamily="34" charset="-122"/>
              </a:rPr>
              <a:t>—</a:t>
            </a:r>
            <a:r>
              <a:rPr lang="en-US" altLang="zh-CN" sz="2400" dirty="0">
                <a:solidFill>
                  <a:srgbClr val="C00000"/>
                </a:solidFill>
                <a:effectLst/>
                <a:latin typeface="Consolas" panose="020B0609020204030204" pitchFamily="49" charset="0"/>
                <a:ea typeface="微软雅黑" panose="020B0503020204020204" pitchFamily="34" charset="-122"/>
              </a:rPr>
              <a:t>&amp;</a:t>
            </a:r>
            <a:r>
              <a:rPr lang="zh-CN" altLang="en-US" sz="2400" dirty="0">
                <a:effectLst/>
                <a:latin typeface="微软雅黑" panose="020B0503020204020204" pitchFamily="34" charset="-122"/>
                <a:ea typeface="微软雅黑" panose="020B0503020204020204" pitchFamily="34" charset="-122"/>
              </a:rPr>
              <a:t>（</a:t>
            </a:r>
            <a:r>
              <a:rPr lang="en-US" altLang="zh-CN" sz="2400" dirty="0">
                <a:effectLst/>
                <a:latin typeface="微软雅黑" panose="020B0503020204020204" pitchFamily="34" charset="-122"/>
                <a:ea typeface="微软雅黑" panose="020B0503020204020204" pitchFamily="34" charset="-122"/>
              </a:rPr>
              <a:t>And </a:t>
            </a:r>
            <a:r>
              <a:rPr lang="zh-CN" altLang="en-US" sz="2400" dirty="0">
                <a:effectLst/>
                <a:latin typeface="微软雅黑" panose="020B0503020204020204" pitchFamily="34" charset="-122"/>
                <a:ea typeface="微软雅黑" panose="020B0503020204020204" pitchFamily="34" charset="-122"/>
              </a:rPr>
              <a:t>符号，读作取地址符）。</a:t>
            </a:r>
            <a:endParaRPr lang="en-US" altLang="zh-CN" sz="2400" dirty="0">
              <a:effectLst/>
              <a:latin typeface="微软雅黑" panose="020B0503020204020204" pitchFamily="34" charset="-122"/>
              <a:ea typeface="微软雅黑" panose="020B0503020204020204" pitchFamily="34" charset="-122"/>
            </a:endParaRPr>
          </a:p>
        </p:txBody>
      </p:sp>
      <p:sp>
        <p:nvSpPr>
          <p:cNvPr id="2" name="Rectangle 1">
            <a:extLst>
              <a:ext uri="{FF2B5EF4-FFF2-40B4-BE49-F238E27FC236}">
                <a16:creationId xmlns:a16="http://schemas.microsoft.com/office/drawing/2014/main" id="{320BA52C-53CB-C9A3-49C6-F0DB26D633DB}"/>
              </a:ext>
            </a:extLst>
          </p:cNvPr>
          <p:cNvSpPr>
            <a:spLocks noChangeArrowheads="1"/>
          </p:cNvSpPr>
          <p:nvPr/>
        </p:nvSpPr>
        <p:spPr bwMode="auto">
          <a:xfrm>
            <a:off x="990600" y="1447800"/>
            <a:ext cx="9829800" cy="585738"/>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zh-CN" altLang="zh-CN" sz="2400" b="0" i="0" u="none" strike="noStrike" cap="none" normalizeH="0" baseline="0" dirty="0">
                <a:ln>
                  <a:noFill/>
                </a:ln>
                <a:solidFill>
                  <a:srgbClr val="C00000"/>
                </a:solidFill>
                <a:effectLst/>
                <a:ea typeface="Microsoft YaHei" panose="020B0503020204020204" pitchFamily="34" charset="-122"/>
              </a:rPr>
              <a:t>scanf("格式控制字符串", &amp;变量1, &amp;变量2);</a:t>
            </a:r>
            <a:endParaRPr kumimoji="0" lang="zh-CN" altLang="zh-CN" sz="4800" b="0" i="0" u="none" strike="noStrike" cap="none" normalizeH="0" baseline="0" dirty="0">
              <a:ln>
                <a:noFill/>
              </a:ln>
              <a:solidFill>
                <a:srgbClr val="C00000"/>
              </a:solidFill>
              <a:effectLst/>
            </a:endParaRPr>
          </a:p>
        </p:txBody>
      </p:sp>
    </p:spTree>
    <p:extLst>
      <p:ext uri="{BB962C8B-B14F-4D97-AF65-F5344CB8AC3E}">
        <p14:creationId xmlns:p14="http://schemas.microsoft.com/office/powerpoint/2010/main" val="335363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fade">
                                      <p:cBhvr>
                                        <p:cTn id="16"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 name="picture 542"/>
          <p:cNvPicPr>
            <a:picLocks noChangeAspect="1"/>
          </p:cNvPicPr>
          <p:nvPr/>
        </p:nvPicPr>
        <p:blipFill>
          <a:blip r:embed="rId2"/>
          <a:stretch>
            <a:fillRect/>
          </a:stretch>
        </p:blipFill>
        <p:spPr>
          <a:xfrm rot="21600000">
            <a:off x="6637651" y="1143000"/>
            <a:ext cx="3954149" cy="2203087"/>
          </a:xfrm>
          <a:prstGeom prst="rect">
            <a:avLst/>
          </a:prstGeom>
        </p:spPr>
      </p:pic>
      <p:sp>
        <p:nvSpPr>
          <p:cNvPr id="2" name="矩形 1"/>
          <p:cNvSpPr/>
          <p:nvPr/>
        </p:nvSpPr>
        <p:spPr>
          <a:xfrm>
            <a:off x="1524000" y="5648980"/>
            <a:ext cx="8915400" cy="523220"/>
          </a:xfrm>
          <a:prstGeom prst="rect">
            <a:avLst/>
          </a:prstGeom>
          <a:solidFill>
            <a:schemeClr val="accent6">
              <a:lumMod val="20000"/>
              <a:lumOff val="80000"/>
            </a:schemeClr>
          </a:solidFill>
        </p:spPr>
        <p:txBody>
          <a:bodyPr wrap="square">
            <a:spAutoFit/>
          </a:bodyPr>
          <a:lstStyle/>
          <a:p>
            <a:r>
              <a:rPr lang="en-US" altLang="zh-CN" sz="2800" b="1" dirty="0">
                <a:solidFill>
                  <a:srgbClr val="FF0000"/>
                </a:solidFill>
              </a:rPr>
              <a:t>&amp; </a:t>
            </a:r>
            <a:r>
              <a:rPr lang="zh-CN" altLang="en-US" sz="2800" b="1" dirty="0">
                <a:solidFill>
                  <a:srgbClr val="FF0000"/>
                </a:solidFill>
              </a:rPr>
              <a:t>表示取地址</a:t>
            </a:r>
            <a:r>
              <a:rPr lang="zh-CN" altLang="en-US" sz="2800" dirty="0"/>
              <a:t>，后面跟变量名表示这个变量的内存地址。</a:t>
            </a:r>
          </a:p>
        </p:txBody>
      </p:sp>
      <p:sp>
        <p:nvSpPr>
          <p:cNvPr id="11" name="object 3">
            <a:extLst>
              <a:ext uri="{FF2B5EF4-FFF2-40B4-BE49-F238E27FC236}">
                <a16:creationId xmlns:a16="http://schemas.microsoft.com/office/drawing/2014/main" id="{9079EF21-306E-660E-A9A1-51D54E107A61}"/>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输入输出</a:t>
            </a:r>
          </a:p>
        </p:txBody>
      </p:sp>
      <p:sp>
        <p:nvSpPr>
          <p:cNvPr id="5" name="文本框 4">
            <a:extLst>
              <a:ext uri="{FF2B5EF4-FFF2-40B4-BE49-F238E27FC236}">
                <a16:creationId xmlns:a16="http://schemas.microsoft.com/office/drawing/2014/main" id="{718E8F67-C74E-4C74-48B5-E7B72ECBDB83}"/>
              </a:ext>
            </a:extLst>
          </p:cNvPr>
          <p:cNvSpPr txBox="1"/>
          <p:nvPr/>
        </p:nvSpPr>
        <p:spPr>
          <a:xfrm>
            <a:off x="1447800" y="2362200"/>
            <a:ext cx="3505199" cy="523220"/>
          </a:xfrm>
          <a:prstGeom prst="rect">
            <a:avLst/>
          </a:prstGeom>
          <a:solidFill>
            <a:schemeClr val="accent2">
              <a:lumMod val="20000"/>
              <a:lumOff val="80000"/>
            </a:schemeClr>
          </a:solidFill>
        </p:spPr>
        <p:txBody>
          <a:bodyPr wrap="square">
            <a:spAutoFit/>
          </a:bodyPr>
          <a:lstStyle/>
          <a:p>
            <a:r>
              <a:rPr lang="zh-CN" altLang="en-US" sz="2800" dirty="0"/>
              <a:t>示例，接收一个整数：</a:t>
            </a:r>
          </a:p>
        </p:txBody>
      </p:sp>
      <p:sp>
        <p:nvSpPr>
          <p:cNvPr id="4" name="文本框 3">
            <a:extLst>
              <a:ext uri="{FF2B5EF4-FFF2-40B4-BE49-F238E27FC236}">
                <a16:creationId xmlns:a16="http://schemas.microsoft.com/office/drawing/2014/main" id="{4C506F43-3379-723A-04CE-55161813EAF6}"/>
              </a:ext>
            </a:extLst>
          </p:cNvPr>
          <p:cNvSpPr txBox="1"/>
          <p:nvPr/>
        </p:nvSpPr>
        <p:spPr>
          <a:xfrm>
            <a:off x="1524000" y="3445892"/>
            <a:ext cx="9067800" cy="1851789"/>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800" dirty="0">
                <a:solidFill>
                  <a:srgbClr val="000000"/>
                </a:solidFill>
                <a:latin typeface="Consolas" panose="020B0609020204030204" pitchFamily="49" charset="0"/>
              </a:rPr>
              <a:t>int age;</a:t>
            </a:r>
          </a:p>
          <a:p>
            <a:r>
              <a:rPr lang="en-US" altLang="zh-CN" sz="2800" dirty="0" err="1">
                <a:solidFill>
                  <a:srgbClr val="000000"/>
                </a:solidFill>
                <a:latin typeface="Consolas" panose="020B0609020204030204" pitchFamily="49" charset="0"/>
              </a:rPr>
              <a:t>printf</a:t>
            </a:r>
            <a:r>
              <a:rPr lang="en-US" altLang="zh-CN" sz="2800" dirty="0">
                <a:solidFill>
                  <a:srgbClr val="000000"/>
                </a:solidFill>
                <a:latin typeface="Consolas" panose="020B0609020204030204" pitchFamily="49" charset="0"/>
              </a:rPr>
              <a:t>(</a:t>
            </a:r>
            <a:r>
              <a:rPr lang="en-US" altLang="zh-CN" sz="2800" dirty="0">
                <a:solidFill>
                  <a:srgbClr val="A31515"/>
                </a:solidFill>
                <a:latin typeface="Consolas" panose="020B0609020204030204" pitchFamily="49" charset="0"/>
              </a:rPr>
              <a:t>"</a:t>
            </a:r>
            <a:r>
              <a:rPr lang="zh-CN" altLang="en-US" sz="2800" dirty="0">
                <a:solidFill>
                  <a:srgbClr val="A31515"/>
                </a:solidFill>
                <a:latin typeface="Consolas" panose="020B0609020204030204" pitchFamily="49" charset="0"/>
              </a:rPr>
              <a:t>请输入您的年龄：</a:t>
            </a:r>
            <a:r>
              <a:rPr lang="en-US" altLang="zh-CN" sz="2800" dirty="0">
                <a:solidFill>
                  <a:srgbClr val="A31515"/>
                </a:solidFill>
                <a:latin typeface="Consolas" panose="020B0609020204030204" pitchFamily="49" charset="0"/>
              </a:rPr>
              <a:t>"</a:t>
            </a:r>
            <a:r>
              <a:rPr lang="en-US" altLang="zh-CN" sz="2800" dirty="0">
                <a:solidFill>
                  <a:srgbClr val="000000"/>
                </a:solidFill>
                <a:latin typeface="Consolas" panose="020B0609020204030204" pitchFamily="49" charset="0"/>
              </a:rPr>
              <a:t>);</a:t>
            </a:r>
          </a:p>
          <a:p>
            <a:r>
              <a:rPr lang="en-US" altLang="zh-CN" sz="2800" dirty="0">
                <a:solidFill>
                  <a:srgbClr val="008000"/>
                </a:solidFill>
                <a:latin typeface="Consolas" panose="020B0609020204030204" pitchFamily="49" charset="0"/>
              </a:rPr>
              <a:t>// </a:t>
            </a:r>
            <a:r>
              <a:rPr lang="zh-CN" altLang="en-US" sz="2800" dirty="0">
                <a:solidFill>
                  <a:srgbClr val="008000"/>
                </a:solidFill>
                <a:latin typeface="Consolas" panose="020B0609020204030204" pitchFamily="49" charset="0"/>
              </a:rPr>
              <a:t>读取一个整数，存入 </a:t>
            </a:r>
            <a:r>
              <a:rPr lang="en-US" altLang="zh-CN" sz="2800" dirty="0">
                <a:solidFill>
                  <a:srgbClr val="008000"/>
                </a:solidFill>
                <a:latin typeface="Consolas" panose="020B0609020204030204" pitchFamily="49" charset="0"/>
              </a:rPr>
              <a:t>age </a:t>
            </a:r>
            <a:r>
              <a:rPr lang="zh-CN" altLang="en-US" sz="2800" dirty="0">
                <a:solidFill>
                  <a:srgbClr val="008000"/>
                </a:solidFill>
                <a:latin typeface="Consolas" panose="020B0609020204030204" pitchFamily="49" charset="0"/>
              </a:rPr>
              <a:t>的地址中</a:t>
            </a:r>
            <a:endParaRPr lang="en-US" altLang="zh-CN" sz="2800" dirty="0">
              <a:solidFill>
                <a:srgbClr val="000000"/>
              </a:solidFill>
              <a:latin typeface="Consolas" panose="020B0609020204030204" pitchFamily="49" charset="0"/>
            </a:endParaRPr>
          </a:p>
          <a:p>
            <a:r>
              <a:rPr lang="en-US" altLang="zh-CN" sz="2800" b="1" dirty="0" err="1">
                <a:solidFill>
                  <a:srgbClr val="FF0000"/>
                </a:solidFill>
                <a:latin typeface="Consolas" panose="020B0609020204030204" pitchFamily="49" charset="0"/>
              </a:rPr>
              <a:t>scanf</a:t>
            </a:r>
            <a:r>
              <a:rPr lang="en-US" altLang="zh-CN" sz="2800" b="1" dirty="0">
                <a:solidFill>
                  <a:srgbClr val="FF0000"/>
                </a:solidFill>
                <a:latin typeface="Consolas" panose="020B0609020204030204" pitchFamily="49" charset="0"/>
              </a:rPr>
              <a:t>("%d", &amp;age); </a:t>
            </a:r>
            <a:endParaRPr lang="zh-CN" altLang="en-US" sz="2800" b="1" dirty="0">
              <a:solidFill>
                <a:srgbClr val="FF0000"/>
              </a:solidFill>
              <a:latin typeface="Consolas" panose="020B0609020204030204" pitchFamily="49" charset="0"/>
            </a:endParaRPr>
          </a:p>
        </p:txBody>
      </p:sp>
    </p:spTree>
    <p:extLst>
      <p:ext uri="{BB962C8B-B14F-4D97-AF65-F5344CB8AC3E}">
        <p14:creationId xmlns:p14="http://schemas.microsoft.com/office/powerpoint/2010/main" val="4027947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42"/>
                                        </p:tgtEl>
                                        <p:attrNameLst>
                                          <p:attrName>style.visibility</p:attrName>
                                        </p:attrNameLst>
                                      </p:cBhvr>
                                      <p:to>
                                        <p:strVal val="visible"/>
                                      </p:to>
                                    </p:set>
                                    <p:animEffect transition="in" filter="fade">
                                      <p:cBhvr>
                                        <p:cTn id="10" dur="500"/>
                                        <p:tgtEl>
                                          <p:spTgt spid="5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3">
            <a:extLst>
              <a:ext uri="{FF2B5EF4-FFF2-40B4-BE49-F238E27FC236}">
                <a16:creationId xmlns:a16="http://schemas.microsoft.com/office/drawing/2014/main" id="{9079EF21-306E-660E-A9A1-51D54E107A61}"/>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输入输出</a:t>
            </a:r>
          </a:p>
        </p:txBody>
      </p:sp>
      <p:sp>
        <p:nvSpPr>
          <p:cNvPr id="4" name="文本框 3">
            <a:extLst>
              <a:ext uri="{FF2B5EF4-FFF2-40B4-BE49-F238E27FC236}">
                <a16:creationId xmlns:a16="http://schemas.microsoft.com/office/drawing/2014/main" id="{3B26B025-0743-8097-0F3D-DC0C9BAA75F4}"/>
              </a:ext>
            </a:extLst>
          </p:cNvPr>
          <p:cNvSpPr txBox="1"/>
          <p:nvPr/>
        </p:nvSpPr>
        <p:spPr>
          <a:xfrm>
            <a:off x="1209311" y="2590800"/>
            <a:ext cx="5267689" cy="1974900"/>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400" dirty="0">
                <a:solidFill>
                  <a:srgbClr val="000000"/>
                </a:solidFill>
                <a:latin typeface="Consolas" panose="020B0609020204030204" pitchFamily="49" charset="0"/>
              </a:rPr>
              <a:t>int num;</a:t>
            </a:r>
          </a:p>
          <a:p>
            <a:r>
              <a:rPr lang="en-US" altLang="zh-CN" sz="2400" dirty="0">
                <a:solidFill>
                  <a:srgbClr val="000000"/>
                </a:solidFill>
                <a:latin typeface="Consolas" panose="020B0609020204030204" pitchFamily="49" charset="0"/>
              </a:rPr>
              <a:t>char letter;</a:t>
            </a:r>
          </a:p>
          <a:p>
            <a:endParaRPr lang="en-US" altLang="zh-CN" sz="2400" dirty="0">
              <a:solidFill>
                <a:srgbClr val="000000"/>
              </a:solidFill>
              <a:latin typeface="Consolas" panose="020B0609020204030204" pitchFamily="49" charset="0"/>
            </a:endParaRPr>
          </a:p>
          <a:p>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接收一个整数和一个字符</a:t>
            </a:r>
          </a:p>
          <a:p>
            <a:r>
              <a:rPr lang="en-US" altLang="zh-CN" sz="2400" dirty="0" err="1">
                <a:solidFill>
                  <a:srgbClr val="000000"/>
                </a:solidFill>
                <a:latin typeface="Consolas" panose="020B0609020204030204" pitchFamily="49" charset="0"/>
              </a:rPr>
              <a:t>scanf</a:t>
            </a:r>
            <a:r>
              <a:rPr lang="en-US" altLang="zh-CN" sz="2400" dirty="0">
                <a:solidFill>
                  <a:srgbClr val="000000"/>
                </a:solidFill>
                <a:latin typeface="Consolas" panose="020B0609020204030204" pitchFamily="49" charset="0"/>
              </a:rPr>
              <a:t>(</a:t>
            </a:r>
            <a:r>
              <a:rPr lang="en-US" altLang="zh-CN" sz="2400" dirty="0">
                <a:solidFill>
                  <a:srgbClr val="A31515"/>
                </a:solidFill>
                <a:latin typeface="Consolas" panose="020B0609020204030204" pitchFamily="49" charset="0"/>
              </a:rPr>
              <a:t>"%</a:t>
            </a:r>
            <a:r>
              <a:rPr lang="en-US" altLang="zh-CN" sz="2400" dirty="0" err="1">
                <a:solidFill>
                  <a:srgbClr val="A31515"/>
                </a:solidFill>
                <a:latin typeface="Consolas" panose="020B0609020204030204" pitchFamily="49" charset="0"/>
              </a:rPr>
              <a:t>d %c</a:t>
            </a:r>
            <a:r>
              <a:rPr lang="en-US" altLang="zh-CN" sz="2400" dirty="0">
                <a:solidFill>
                  <a:srgbClr val="A31515"/>
                </a:solidFill>
                <a:latin typeface="Consolas" panose="020B0609020204030204" pitchFamily="49" charset="0"/>
              </a:rPr>
              <a:t>"</a:t>
            </a:r>
            <a:r>
              <a:rPr lang="en-US" altLang="zh-CN" sz="2400" dirty="0">
                <a:solidFill>
                  <a:srgbClr val="000000"/>
                </a:solidFill>
                <a:latin typeface="Consolas" panose="020B0609020204030204" pitchFamily="49" charset="0"/>
              </a:rPr>
              <a:t>, &amp;num, &amp;letter);</a:t>
            </a:r>
            <a:endParaRPr lang="zh-CN" altLang="en-US" sz="2400" dirty="0">
              <a:solidFill>
                <a:srgbClr val="000000"/>
              </a:solidFill>
              <a:latin typeface="Consolas" panose="020B0609020204030204" pitchFamily="49" charset="0"/>
            </a:endParaRPr>
          </a:p>
        </p:txBody>
      </p:sp>
      <p:sp>
        <p:nvSpPr>
          <p:cNvPr id="6" name="文本框 5">
            <a:extLst>
              <a:ext uri="{FF2B5EF4-FFF2-40B4-BE49-F238E27FC236}">
                <a16:creationId xmlns:a16="http://schemas.microsoft.com/office/drawing/2014/main" id="{785306F9-01C4-192E-1E27-8AE5F90A5377}"/>
              </a:ext>
            </a:extLst>
          </p:cNvPr>
          <p:cNvSpPr txBox="1"/>
          <p:nvPr/>
        </p:nvSpPr>
        <p:spPr>
          <a:xfrm>
            <a:off x="1209310" y="1705560"/>
            <a:ext cx="9448800" cy="585930"/>
          </a:xfrm>
          <a:prstGeom prst="rect">
            <a:avLst/>
          </a:prstGeom>
          <a:solidFill>
            <a:schemeClr val="accent2">
              <a:lumMod val="20000"/>
              <a:lumOff val="80000"/>
            </a:schemeClr>
          </a:solidFill>
        </p:spPr>
        <p:txBody>
          <a:bodyPr wrap="square">
            <a:spAutoFit/>
          </a:bodyPr>
          <a:lstStyle/>
          <a:p>
            <a:pPr>
              <a:lnSpc>
                <a:spcPct val="150000"/>
              </a:lnSpc>
            </a:pPr>
            <a:r>
              <a:rPr lang="zh-CN" altLang="en-US" sz="2400" dirty="0">
                <a:solidFill>
                  <a:srgbClr val="000000"/>
                </a:solidFill>
                <a:latin typeface="Consolas" panose="020B0609020204030204" pitchFamily="49" charset="0"/>
              </a:rPr>
              <a:t>读取整数和字符时，要注意 %c 前是否需要跳过空白。</a:t>
            </a:r>
            <a:endParaRPr lang="zh-CN" altLang="en-US" sz="2400" dirty="0"/>
          </a:p>
        </p:txBody>
      </p:sp>
      <p:sp>
        <p:nvSpPr>
          <p:cNvPr id="3" name="文本框 2">
            <a:extLst>
              <a:ext uri="{FF2B5EF4-FFF2-40B4-BE49-F238E27FC236}">
                <a16:creationId xmlns:a16="http://schemas.microsoft.com/office/drawing/2014/main" id="{CD3C3A9B-99AF-1BDD-4F7C-7A5179615252}"/>
              </a:ext>
            </a:extLst>
          </p:cNvPr>
          <p:cNvSpPr txBox="1"/>
          <p:nvPr/>
        </p:nvSpPr>
        <p:spPr>
          <a:xfrm>
            <a:off x="1209310" y="5029200"/>
            <a:ext cx="9448800" cy="1139736"/>
          </a:xfrm>
          <a:prstGeom prst="rect">
            <a:avLst/>
          </a:prstGeom>
          <a:solidFill>
            <a:schemeClr val="accent5">
              <a:lumMod val="20000"/>
              <a:lumOff val="80000"/>
            </a:schemeClr>
          </a:solidFill>
        </p:spPr>
        <p:txBody>
          <a:bodyPr wrap="square">
            <a:spAutoFit/>
          </a:bodyPr>
          <a:lstStyle/>
          <a:p>
            <a:pPr>
              <a:lnSpc>
                <a:spcPct val="150000"/>
              </a:lnSpc>
            </a:pPr>
            <a:r>
              <a:rPr lang="zh-CN" altLang="en-US" sz="2400" dirty="0">
                <a:effectLst/>
                <a:latin typeface="微软雅黑" panose="020B0503020204020204" pitchFamily="34" charset="-122"/>
                <a:ea typeface="微软雅黑" panose="020B0503020204020204" pitchFamily="34" charset="-122"/>
              </a:rPr>
              <a:t>%c 本身不会跳过空白。这里在 %c 前写一个空格，就会先跳过输入中的</a:t>
            </a:r>
            <a:r>
              <a:rPr lang="zh-CN" altLang="en-US" sz="2400" b="1" dirty="0">
                <a:effectLst/>
                <a:latin typeface="微软雅黑" panose="020B0503020204020204" pitchFamily="34" charset="-122"/>
                <a:ea typeface="微软雅黑" panose="020B0503020204020204" pitchFamily="34" charset="-122"/>
              </a:rPr>
              <a:t>空格、</a:t>
            </a:r>
            <a:r>
              <a:rPr lang="en-US" altLang="zh-CN" sz="2400" b="1" dirty="0">
                <a:effectLst/>
                <a:latin typeface="微软雅黑" panose="020B0503020204020204" pitchFamily="34" charset="-122"/>
                <a:ea typeface="微软雅黑" panose="020B0503020204020204" pitchFamily="34" charset="-122"/>
              </a:rPr>
              <a:t>Tab </a:t>
            </a:r>
            <a:r>
              <a:rPr lang="zh-CN" altLang="en-US" sz="2400" b="1" dirty="0">
                <a:effectLst/>
                <a:latin typeface="微软雅黑" panose="020B0503020204020204" pitchFamily="34" charset="-122"/>
                <a:ea typeface="微软雅黑" panose="020B0503020204020204" pitchFamily="34" charset="-122"/>
              </a:rPr>
              <a:t>或回车</a:t>
            </a:r>
            <a:r>
              <a:rPr lang="zh-CN" altLang="en-US" sz="2400" dirty="0">
                <a:effectLst/>
                <a:latin typeface="微软雅黑" panose="020B0503020204020204" pitchFamily="34" charset="-122"/>
                <a:ea typeface="微软雅黑" panose="020B0503020204020204" pitchFamily="34" charset="-122"/>
              </a:rPr>
              <a:t>，</a:t>
            </a:r>
            <a:r>
              <a:rPr lang="en-US" altLang="zh-CN" sz="2400" dirty="0" err="1">
                <a:solidFill>
                  <a:srgbClr val="C00000"/>
                </a:solidFill>
                <a:effectLst/>
                <a:latin typeface="Consolas" panose="020B0609020204030204" pitchFamily="49" charset="0"/>
                <a:ea typeface="微软雅黑" panose="020B0503020204020204" pitchFamily="34" charset="-122"/>
              </a:rPr>
              <a:t>再读取字</a:t>
            </a:r>
            <a:r>
              <a:rPr lang="zh-CN" altLang="en-US" sz="2400" dirty="0">
                <a:effectLst/>
                <a:latin typeface="微软雅黑" panose="020B0503020204020204" pitchFamily="34" charset="-122"/>
                <a:ea typeface="微软雅黑" panose="020B0503020204020204" pitchFamily="34" charset="-122"/>
              </a:rPr>
              <a:t>符。</a:t>
            </a:r>
          </a:p>
        </p:txBody>
      </p:sp>
    </p:spTree>
    <p:extLst>
      <p:ext uri="{BB962C8B-B14F-4D97-AF65-F5344CB8AC3E}">
        <p14:creationId xmlns:p14="http://schemas.microsoft.com/office/powerpoint/2010/main" val="7459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500"/>
                                        <p:tgtEl>
                                          <p:spTgt spid="4">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animEffect transition="in" filter="fade">
                                      <p:cBhvr>
                                        <p:cTn id="18" dur="500"/>
                                        <p:tgtEl>
                                          <p:spTgt spid="4">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3">
            <a:extLst>
              <a:ext uri="{FF2B5EF4-FFF2-40B4-BE49-F238E27FC236}">
                <a16:creationId xmlns:a16="http://schemas.microsoft.com/office/drawing/2014/main" id="{9079EF21-306E-660E-A9A1-51D54E107A61}"/>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输入输出</a:t>
            </a:r>
          </a:p>
        </p:txBody>
      </p:sp>
      <p:sp>
        <p:nvSpPr>
          <p:cNvPr id="3" name="文本框 2">
            <a:extLst>
              <a:ext uri="{FF2B5EF4-FFF2-40B4-BE49-F238E27FC236}">
                <a16:creationId xmlns:a16="http://schemas.microsoft.com/office/drawing/2014/main" id="{3244713B-BC16-872C-8218-BD0ADED4C664}"/>
              </a:ext>
            </a:extLst>
          </p:cNvPr>
          <p:cNvSpPr txBox="1"/>
          <p:nvPr/>
        </p:nvSpPr>
        <p:spPr>
          <a:xfrm>
            <a:off x="914400" y="1484354"/>
            <a:ext cx="10515600" cy="1011367"/>
          </a:xfrm>
          <a:prstGeom prst="rect">
            <a:avLst/>
          </a:prstGeom>
          <a:solidFill>
            <a:schemeClr val="accent5">
              <a:lumMod val="20000"/>
              <a:lumOff val="80000"/>
            </a:schemeClr>
          </a:solidFill>
        </p:spPr>
        <p:txBody>
          <a:bodyPr wrap="square">
            <a:spAutoFit/>
          </a:bodyPr>
          <a:lstStyle/>
          <a:p>
            <a:pPr>
              <a:lnSpc>
                <a:spcPct val="150000"/>
              </a:lnSpc>
            </a:pPr>
            <a:r>
              <a:rPr lang="zh-CN" altLang="en-US" sz="2200" b="1" dirty="0">
                <a:effectLst/>
                <a:latin typeface="微软雅黑" panose="020B0503020204020204" pitchFamily="34" charset="-122"/>
                <a:ea typeface="微软雅黑" panose="020B0503020204020204" pitchFamily="34" charset="-122"/>
              </a:rPr>
              <a:t>注意：使用 </a:t>
            </a:r>
            <a:r>
              <a:rPr lang="en-US" altLang="zh-CN" sz="2200" b="1" dirty="0" err="1">
                <a:effectLst/>
                <a:ea typeface="微软雅黑" panose="020B0503020204020204" pitchFamily="34" charset="-122"/>
              </a:rPr>
              <a:t>scanf</a:t>
            </a:r>
            <a:r>
              <a:rPr lang="en-US" altLang="zh-CN" sz="2200" b="1" dirty="0">
                <a:effectLst/>
                <a:latin typeface="微软雅黑" panose="020B0503020204020204" pitchFamily="34" charset="-122"/>
                <a:ea typeface="微软雅黑" panose="020B0503020204020204" pitchFamily="34" charset="-122"/>
              </a:rPr>
              <a:t> </a:t>
            </a:r>
            <a:r>
              <a:rPr lang="zh-CN" altLang="en-US" sz="2200" b="1" dirty="0">
                <a:effectLst/>
                <a:latin typeface="微软雅黑" panose="020B0503020204020204" pitchFamily="34" charset="-122"/>
                <a:ea typeface="微软雅黑" panose="020B0503020204020204" pitchFamily="34" charset="-122"/>
              </a:rPr>
              <a:t>不要在双引号里乱加逗号或文字</a:t>
            </a:r>
            <a:endParaRPr lang="en-US" altLang="zh-CN" sz="2200" b="1" dirty="0">
              <a:effectLst/>
              <a:latin typeface="微软雅黑" panose="020B0503020204020204" pitchFamily="34" charset="-122"/>
              <a:ea typeface="微软雅黑" panose="020B0503020204020204" pitchFamily="34" charset="-122"/>
            </a:endParaRPr>
          </a:p>
          <a:p>
            <a:pPr>
              <a:lnSpc>
                <a:spcPct val="150000"/>
              </a:lnSpc>
            </a:pPr>
            <a:r>
              <a:rPr lang="en-US" altLang="zh-CN" sz="2000" dirty="0" err="1">
                <a:solidFill>
                  <a:srgbClr val="C00000"/>
                </a:solidFill>
                <a:latin typeface="Consolas" panose="020B0609020204030204" pitchFamily="49" charset="0"/>
                <a:ea typeface="微软雅黑" panose="020B0503020204020204" pitchFamily="34" charset="-122"/>
              </a:rPr>
              <a:t>scanf</a:t>
            </a:r>
            <a:r>
              <a:rPr lang="zh-CN" altLang="en-US" sz="2000" dirty="0">
                <a:latin typeface="微软雅黑" panose="020B0503020204020204" pitchFamily="34" charset="-122"/>
                <a:ea typeface="微软雅黑" panose="020B0503020204020204" pitchFamily="34" charset="-122"/>
              </a:rPr>
              <a:t> 的格式字符串代表着输入规则：它规定了用户输入必须遵循的格式。</a:t>
            </a:r>
          </a:p>
        </p:txBody>
      </p:sp>
      <p:sp>
        <p:nvSpPr>
          <p:cNvPr id="4" name="文本框 3">
            <a:extLst>
              <a:ext uri="{FF2B5EF4-FFF2-40B4-BE49-F238E27FC236}">
                <a16:creationId xmlns:a16="http://schemas.microsoft.com/office/drawing/2014/main" id="{A76C3245-99B2-9D9E-4A33-347A99982490}"/>
              </a:ext>
            </a:extLst>
          </p:cNvPr>
          <p:cNvSpPr txBox="1"/>
          <p:nvPr/>
        </p:nvSpPr>
        <p:spPr>
          <a:xfrm>
            <a:off x="914400" y="2819400"/>
            <a:ext cx="10520432" cy="3315780"/>
          </a:xfrm>
          <a:prstGeom prst="rect">
            <a:avLst/>
          </a:prstGeom>
          <a:solidFill>
            <a:schemeClr val="accent4">
              <a:lumMod val="20000"/>
              <a:lumOff val="80000"/>
            </a:schemeClr>
          </a:solidFill>
        </p:spPr>
        <p:txBody>
          <a:bodyPr wrap="square">
            <a:spAutoFit/>
          </a:bodyPr>
          <a:lstStyle/>
          <a:p>
            <a:pPr>
              <a:lnSpc>
                <a:spcPct val="150000"/>
              </a:lnSpc>
            </a:pPr>
            <a:r>
              <a:rPr lang="en-US" altLang="zh-CN" sz="2200" b="1" dirty="0" err="1">
                <a:effectLst/>
                <a:ea typeface="微软雅黑" panose="020B0503020204020204" pitchFamily="34" charset="-122"/>
              </a:rPr>
              <a:t>scanf</a:t>
            </a:r>
            <a:r>
              <a:rPr lang="en-US" altLang="zh-CN" sz="2200" b="1" dirty="0">
                <a:effectLst/>
                <a:ea typeface="微软雅黑" panose="020B0503020204020204" pitchFamily="34" charset="-122"/>
              </a:rPr>
              <a:t> </a:t>
            </a:r>
            <a:r>
              <a:rPr lang="zh-CN" altLang="en-US" sz="2200" b="1" dirty="0">
                <a:effectLst/>
                <a:ea typeface="微软雅黑" panose="020B0503020204020204" pitchFamily="34" charset="-122"/>
              </a:rPr>
              <a:t>的严格匹配</a:t>
            </a:r>
          </a:p>
          <a:p>
            <a:pPr>
              <a:lnSpc>
                <a:spcPct val="150000"/>
              </a:lnSpc>
            </a:pPr>
            <a:r>
              <a:rPr lang="en-US" altLang="zh-CN" sz="2000" dirty="0" err="1">
                <a:solidFill>
                  <a:srgbClr val="C00000"/>
                </a:solidFill>
                <a:effectLst/>
                <a:ea typeface="微软雅黑" panose="020B0503020204020204" pitchFamily="34" charset="-122"/>
              </a:rPr>
              <a:t>scanf</a:t>
            </a:r>
            <a:r>
              <a:rPr lang="zh-CN" altLang="en-US" sz="2000" dirty="0">
                <a:effectLst/>
                <a:ea typeface="微软雅黑" panose="020B0503020204020204" pitchFamily="34" charset="-122"/>
              </a:rPr>
              <a:t> 会逐一检查用户的输入，看是否与你提供的输入规则完全匹配。</a:t>
            </a:r>
          </a:p>
          <a:p>
            <a:pPr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占位符 </a:t>
            </a:r>
            <a:r>
              <a:rPr lang="en-US" altLang="zh-CN" sz="2000" dirty="0">
                <a:effectLst/>
                <a:ea typeface="微软雅黑" panose="020B0503020204020204" pitchFamily="34" charset="-122"/>
              </a:rPr>
              <a:t>(</a:t>
            </a:r>
            <a:r>
              <a:rPr lang="en-US" altLang="zh-CN" sz="2000" dirty="0">
                <a:solidFill>
                  <a:srgbClr val="C00000"/>
                </a:solidFill>
                <a:effectLst/>
                <a:ea typeface="微软雅黑" panose="020B0503020204020204" pitchFamily="34" charset="-122"/>
              </a:rPr>
              <a:t>%d</a:t>
            </a:r>
            <a:r>
              <a:rPr lang="en-US" altLang="zh-CN" sz="2000" dirty="0">
                <a:effectLst/>
                <a:ea typeface="微软雅黑" panose="020B0503020204020204" pitchFamily="34" charset="-122"/>
              </a:rPr>
              <a:t>, </a:t>
            </a:r>
            <a:r>
              <a:rPr lang="en-US" altLang="zh-CN" sz="2000" dirty="0">
                <a:solidFill>
                  <a:srgbClr val="C00000"/>
                </a:solidFill>
                <a:effectLst/>
                <a:ea typeface="微软雅黑" panose="020B0503020204020204" pitchFamily="34" charset="-122"/>
              </a:rPr>
              <a:t>%c</a:t>
            </a:r>
            <a:r>
              <a:rPr lang="en-US" altLang="zh-CN" sz="2000" dirty="0">
                <a:effectLst/>
                <a:ea typeface="微软雅黑" panose="020B0503020204020204" pitchFamily="34" charset="-122"/>
              </a:rPr>
              <a:t>, </a:t>
            </a:r>
            <a:r>
              <a:rPr lang="en-US" altLang="zh-CN" sz="2000" dirty="0">
                <a:solidFill>
                  <a:srgbClr val="C00000"/>
                </a:solidFill>
                <a:effectLst/>
                <a:ea typeface="微软雅黑" panose="020B0503020204020204" pitchFamily="34" charset="-122"/>
              </a:rPr>
              <a:t>%f</a:t>
            </a:r>
            <a:r>
              <a:rPr lang="zh-CN" altLang="en-US" sz="2000" dirty="0">
                <a:effectLst/>
                <a:ea typeface="微软雅黑" panose="020B0503020204020204" pitchFamily="34" charset="-122"/>
              </a:rPr>
              <a:t> 等</a:t>
            </a:r>
            <a:r>
              <a:rPr lang="en-US" altLang="zh-CN" sz="2000" dirty="0">
                <a:effectLst/>
                <a:ea typeface="微软雅黑" panose="020B0503020204020204" pitchFamily="34" charset="-122"/>
              </a:rPr>
              <a:t>):</a:t>
            </a:r>
            <a:r>
              <a:rPr lang="zh-CN" altLang="en-US" sz="2000" dirty="0">
                <a:effectLst/>
                <a:ea typeface="微软雅黑" panose="020B0503020204020204" pitchFamily="34" charset="-122"/>
              </a:rPr>
              <a:t> </a:t>
            </a:r>
            <a:r>
              <a:rPr lang="en-US" altLang="zh-CN" sz="2000" dirty="0" err="1">
                <a:solidFill>
                  <a:srgbClr val="C00000"/>
                </a:solidFill>
                <a:effectLst/>
                <a:ea typeface="微软雅黑" panose="020B0503020204020204" pitchFamily="34" charset="-122"/>
              </a:rPr>
              <a:t>scanf</a:t>
            </a:r>
            <a:r>
              <a:rPr lang="zh-CN" altLang="en-US" sz="2000" dirty="0">
                <a:effectLst/>
                <a:ea typeface="微软雅黑" panose="020B0503020204020204" pitchFamily="34" charset="-122"/>
              </a:rPr>
              <a:t> 会尝试将输入的数据转换为对应类型的数据。</a:t>
            </a:r>
          </a:p>
          <a:p>
            <a:pPr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普通字符 </a:t>
            </a:r>
            <a:r>
              <a:rPr lang="en-US" altLang="zh-CN" sz="2000" dirty="0">
                <a:effectLst/>
                <a:ea typeface="微软雅黑" panose="020B0503020204020204" pitchFamily="34" charset="-122"/>
              </a:rPr>
              <a:t>(</a:t>
            </a:r>
            <a:r>
              <a:rPr lang="zh-CN" altLang="en-US" sz="2000" dirty="0">
                <a:effectLst/>
                <a:ea typeface="微软雅黑" panose="020B0503020204020204" pitchFamily="34" charset="-122"/>
              </a:rPr>
              <a:t>如 </a:t>
            </a:r>
            <a:r>
              <a:rPr lang="en-US" altLang="zh-CN" sz="2000" dirty="0">
                <a:solidFill>
                  <a:srgbClr val="C00000"/>
                </a:solidFill>
                <a:effectLst/>
                <a:ea typeface="微软雅黑" panose="020B0503020204020204" pitchFamily="34" charset="-122"/>
              </a:rPr>
              <a:t>,</a:t>
            </a:r>
            <a:r>
              <a:rPr lang="zh-CN" altLang="en-US" sz="2000" dirty="0">
                <a:effectLst/>
                <a:ea typeface="微软雅黑" panose="020B0503020204020204" pitchFamily="34" charset="-122"/>
              </a:rPr>
              <a:t> </a:t>
            </a:r>
            <a:r>
              <a:rPr lang="en-US" altLang="zh-CN" sz="2000" dirty="0">
                <a:solidFill>
                  <a:srgbClr val="C00000"/>
                </a:solidFill>
                <a:effectLst/>
                <a:ea typeface="微软雅黑" panose="020B0503020204020204" pitchFamily="34" charset="-122"/>
              </a:rPr>
              <a:t>:</a:t>
            </a:r>
            <a:r>
              <a:rPr lang="zh-CN" altLang="en-US" sz="2000" dirty="0">
                <a:effectLst/>
                <a:ea typeface="微软雅黑" panose="020B0503020204020204" pitchFamily="34" charset="-122"/>
              </a:rPr>
              <a:t> </a:t>
            </a:r>
            <a:r>
              <a:rPr lang="en-US" altLang="zh-CN" sz="2000" dirty="0">
                <a:solidFill>
                  <a:srgbClr val="C00000"/>
                </a:solidFill>
                <a:effectLst/>
                <a:ea typeface="微软雅黑" panose="020B0503020204020204" pitchFamily="34" charset="-122"/>
              </a:rPr>
              <a:t>-</a:t>
            </a:r>
            <a:r>
              <a:rPr lang="zh-CN" altLang="en-US" sz="2000" dirty="0">
                <a:effectLst/>
                <a:ea typeface="微软雅黑" panose="020B0503020204020204" pitchFamily="34" charset="-122"/>
              </a:rPr>
              <a:t> 等</a:t>
            </a:r>
            <a:r>
              <a:rPr lang="en-US" altLang="zh-CN" sz="2000" dirty="0">
                <a:effectLst/>
                <a:ea typeface="微软雅黑" panose="020B0503020204020204" pitchFamily="34" charset="-122"/>
              </a:rPr>
              <a:t>):</a:t>
            </a:r>
            <a:r>
              <a:rPr lang="zh-CN" altLang="en-US" sz="2000" dirty="0">
                <a:effectLst/>
                <a:ea typeface="微软雅黑" panose="020B0503020204020204" pitchFamily="34" charset="-122"/>
              </a:rPr>
              <a:t> </a:t>
            </a:r>
            <a:r>
              <a:rPr lang="en-US" altLang="zh-CN" sz="2000" dirty="0" err="1">
                <a:solidFill>
                  <a:srgbClr val="C00000"/>
                </a:solidFill>
                <a:effectLst/>
                <a:ea typeface="微软雅黑" panose="020B0503020204020204" pitchFamily="34" charset="-122"/>
              </a:rPr>
              <a:t>scanf</a:t>
            </a:r>
            <a:r>
              <a:rPr lang="zh-CN" altLang="en-US" sz="2000" dirty="0">
                <a:effectLst/>
                <a:ea typeface="微软雅黑" panose="020B0503020204020204" pitchFamily="34" charset="-122"/>
              </a:rPr>
              <a:t> 要求输入中必须出现一模一样且位置对应的字符。如果对不上，</a:t>
            </a:r>
            <a:r>
              <a:rPr lang="en-US" altLang="zh-CN" sz="2000" dirty="0" err="1">
                <a:solidFill>
                  <a:srgbClr val="C00000"/>
                </a:solidFill>
                <a:effectLst/>
                <a:ea typeface="微软雅黑" panose="020B0503020204020204" pitchFamily="34" charset="-122"/>
              </a:rPr>
              <a:t>scanf</a:t>
            </a:r>
            <a:r>
              <a:rPr lang="zh-CN" altLang="en-US" sz="2000" dirty="0">
                <a:effectLst/>
                <a:ea typeface="微软雅黑" panose="020B0503020204020204" pitchFamily="34" charset="-122"/>
              </a:rPr>
              <a:t> 就会停止工作。</a:t>
            </a:r>
          </a:p>
          <a:p>
            <a:pPr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空白字符 </a:t>
            </a:r>
            <a:r>
              <a:rPr lang="en-US" altLang="zh-CN" sz="2000" dirty="0">
                <a:effectLst/>
                <a:ea typeface="微软雅黑" panose="020B0503020204020204" pitchFamily="34" charset="-122"/>
              </a:rPr>
              <a:t>(</a:t>
            </a:r>
            <a:r>
              <a:rPr lang="zh-CN" altLang="en-US" sz="2000" dirty="0">
                <a:effectLst/>
                <a:ea typeface="微软雅黑" panose="020B0503020204020204" pitchFamily="34" charset="-122"/>
              </a:rPr>
              <a:t>空格、换行</a:t>
            </a:r>
            <a:r>
              <a:rPr lang="en-US" altLang="zh-CN" sz="2000" dirty="0">
                <a:effectLst/>
                <a:ea typeface="微软雅黑" panose="020B0503020204020204" pitchFamily="34" charset="-122"/>
              </a:rPr>
              <a:t>):</a:t>
            </a:r>
            <a:r>
              <a:rPr lang="zh-CN" altLang="en-US" sz="2000" dirty="0">
                <a:effectLst/>
                <a:ea typeface="微软雅黑" panose="020B0503020204020204" pitchFamily="34" charset="-122"/>
              </a:rPr>
              <a:t> </a:t>
            </a:r>
            <a:r>
              <a:rPr lang="en-US" altLang="zh-CN" sz="2000" dirty="0" err="1">
                <a:solidFill>
                  <a:srgbClr val="C00000"/>
                </a:solidFill>
                <a:effectLst/>
                <a:ea typeface="微软雅黑" panose="020B0503020204020204" pitchFamily="34" charset="-122"/>
              </a:rPr>
              <a:t>scanf</a:t>
            </a:r>
            <a:r>
              <a:rPr lang="zh-CN" altLang="en-US" sz="2000" dirty="0">
                <a:effectLst/>
                <a:ea typeface="微软雅黑" panose="020B0503020204020204" pitchFamily="34" charset="-122"/>
              </a:rPr>
              <a:t> </a:t>
            </a:r>
            <a:r>
              <a:rPr lang="zh-CN" altLang="en-US" sz="2000" dirty="0">
                <a:ea typeface="微软雅黑" panose="020B0503020204020204" pitchFamily="34" charset="-122"/>
              </a:rPr>
              <a:t>在需要读取一个数据时如果遇到了空白字符，</a:t>
            </a:r>
            <a:r>
              <a:rPr lang="zh-CN" altLang="en-US" sz="2000" dirty="0">
                <a:effectLst/>
                <a:ea typeface="微软雅黑" panose="020B0503020204020204" pitchFamily="34" charset="-122"/>
              </a:rPr>
              <a:t>会跳过输入中一个或多个连续的空白字符，直到遇到非空白字符为止后读取数据。</a:t>
            </a:r>
          </a:p>
        </p:txBody>
      </p:sp>
    </p:spTree>
    <p:extLst>
      <p:ext uri="{BB962C8B-B14F-4D97-AF65-F5344CB8AC3E}">
        <p14:creationId xmlns:p14="http://schemas.microsoft.com/office/powerpoint/2010/main" val="3559370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fade">
                                      <p:cBhvr>
                                        <p:cTn id="3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3">
            <a:extLst>
              <a:ext uri="{FF2B5EF4-FFF2-40B4-BE49-F238E27FC236}">
                <a16:creationId xmlns:a16="http://schemas.microsoft.com/office/drawing/2014/main" id="{9079EF21-306E-660E-A9A1-51D54E107A61}"/>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输入输出</a:t>
            </a:r>
          </a:p>
        </p:txBody>
      </p:sp>
      <p:sp>
        <p:nvSpPr>
          <p:cNvPr id="5" name="文本框 4">
            <a:extLst>
              <a:ext uri="{FF2B5EF4-FFF2-40B4-BE49-F238E27FC236}">
                <a16:creationId xmlns:a16="http://schemas.microsoft.com/office/drawing/2014/main" id="{5DA6ACA8-199C-5FA6-B232-13C3A59907CA}"/>
              </a:ext>
            </a:extLst>
          </p:cNvPr>
          <p:cNvSpPr txBox="1"/>
          <p:nvPr/>
        </p:nvSpPr>
        <p:spPr>
          <a:xfrm>
            <a:off x="827420" y="1447800"/>
            <a:ext cx="10668000" cy="3315780"/>
          </a:xfrm>
          <a:prstGeom prst="rect">
            <a:avLst/>
          </a:prstGeom>
          <a:solidFill>
            <a:schemeClr val="accent6">
              <a:lumMod val="20000"/>
              <a:lumOff val="80000"/>
            </a:schemeClr>
          </a:solidFill>
        </p:spPr>
        <p:txBody>
          <a:bodyPr wrap="square">
            <a:spAutoFit/>
          </a:bodyPr>
          <a:lstStyle/>
          <a:p>
            <a:pPr>
              <a:lnSpc>
                <a:spcPct val="150000"/>
              </a:lnSpc>
            </a:pPr>
            <a:r>
              <a:rPr lang="zh-CN" altLang="en-US" sz="2200" b="1" dirty="0">
                <a:effectLst/>
                <a:latin typeface="微软雅黑" panose="020B0503020204020204" pitchFamily="34" charset="-122"/>
                <a:ea typeface="微软雅黑" panose="020B0503020204020204" pitchFamily="34" charset="-122"/>
              </a:rPr>
              <a:t>错误分析</a:t>
            </a:r>
          </a:p>
          <a:p>
            <a:pPr>
              <a:lnSpc>
                <a:spcPct val="150000"/>
              </a:lnSpc>
            </a:pPr>
            <a:r>
              <a:rPr lang="zh-CN" altLang="en-US" sz="2000" dirty="0">
                <a:effectLst/>
                <a:latin typeface="微软雅黑" panose="020B0503020204020204" pitchFamily="34" charset="-122"/>
                <a:ea typeface="微软雅黑" panose="020B0503020204020204" pitchFamily="34" charset="-122"/>
              </a:rPr>
              <a:t>对于这个例子： </a:t>
            </a:r>
            <a:r>
              <a:rPr lang="en-US" altLang="zh-CN" sz="2000" dirty="0" err="1">
                <a:solidFill>
                  <a:srgbClr val="C00000"/>
                </a:solidFill>
                <a:effectLst/>
                <a:latin typeface="Consolas" panose="020B0609020204030204" pitchFamily="49" charset="0"/>
                <a:ea typeface="微软雅黑" panose="020B0503020204020204" pitchFamily="34" charset="-122"/>
              </a:rPr>
              <a:t>scanf</a:t>
            </a:r>
            <a:r>
              <a:rPr lang="en-US" altLang="zh-CN" sz="2000" dirty="0">
                <a:solidFill>
                  <a:srgbClr val="C00000"/>
                </a:solidFill>
                <a:effectLst/>
                <a:latin typeface="Consolas" panose="020B0609020204030204" pitchFamily="49" charset="0"/>
                <a:ea typeface="微软雅黑" panose="020B0503020204020204" pitchFamily="34" charset="-122"/>
              </a:rPr>
              <a:t>("%</a:t>
            </a:r>
            <a:r>
              <a:rPr lang="en-US" altLang="zh-CN" sz="2000" dirty="0" err="1">
                <a:solidFill>
                  <a:srgbClr val="C00000"/>
                </a:solidFill>
                <a:effectLst/>
                <a:latin typeface="Consolas" panose="020B0609020204030204" pitchFamily="49" charset="0"/>
                <a:ea typeface="微软雅黑" panose="020B0503020204020204" pitchFamily="34" charset="-122"/>
              </a:rPr>
              <a:t>d,%d</a:t>
            </a:r>
            <a:r>
              <a:rPr lang="en-US" altLang="zh-CN" sz="2000" dirty="0">
                <a:solidFill>
                  <a:srgbClr val="C00000"/>
                </a:solidFill>
                <a:effectLst/>
                <a:latin typeface="Consolas" panose="020B0609020204030204" pitchFamily="49" charset="0"/>
                <a:ea typeface="微软雅黑" panose="020B0503020204020204" pitchFamily="34" charset="-122"/>
              </a:rPr>
              <a:t>", &amp;a, &amp;b);</a:t>
            </a:r>
            <a:endParaRPr lang="zh-CN" altLang="en-US" sz="2000" dirty="0">
              <a:effectLst/>
              <a:latin typeface="微软雅黑" panose="020B0503020204020204" pitchFamily="34" charset="-122"/>
              <a:ea typeface="微软雅黑" panose="020B0503020204020204" pitchFamily="34" charset="-122"/>
            </a:endParaRPr>
          </a:p>
          <a:p>
            <a:pPr>
              <a:lnSpc>
                <a:spcPct val="150000"/>
              </a:lnSpc>
            </a:pPr>
            <a:r>
              <a:rPr lang="zh-CN" altLang="en-US" sz="2000" dirty="0">
                <a:effectLst/>
                <a:latin typeface="微软雅黑" panose="020B0503020204020204" pitchFamily="34" charset="-122"/>
                <a:ea typeface="微软雅黑" panose="020B0503020204020204" pitchFamily="34" charset="-122"/>
              </a:rPr>
              <a:t>它的定义的输入规则是：</a:t>
            </a:r>
            <a:r>
              <a:rPr lang="en-US" altLang="zh-CN" sz="2000" dirty="0">
                <a:effectLst/>
                <a:latin typeface="微软雅黑" panose="020B0503020204020204" pitchFamily="34" charset="-122"/>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一个整数</a:t>
            </a:r>
            <a:r>
              <a:rPr lang="en-US" altLang="zh-CN" sz="2000" dirty="0">
                <a:effectLst/>
                <a:latin typeface="微软雅黑" panose="020B0503020204020204" pitchFamily="34" charset="-122"/>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一个逗号</a:t>
            </a:r>
            <a:r>
              <a:rPr lang="en-US" altLang="zh-CN" sz="2000" dirty="0">
                <a:effectLst/>
                <a:latin typeface="微软雅黑" panose="020B0503020204020204" pitchFamily="34" charset="-122"/>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一个整数</a:t>
            </a:r>
            <a:r>
              <a:rPr lang="en-US" altLang="zh-CN" sz="2000" dirty="0">
                <a:effectLst/>
                <a:latin typeface="微软雅黑" panose="020B0503020204020204" pitchFamily="34" charset="-122"/>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当用户输入 </a:t>
            </a:r>
            <a:r>
              <a:rPr lang="en-US" altLang="zh-CN" sz="2000" dirty="0">
                <a:solidFill>
                  <a:srgbClr val="C00000"/>
                </a:solidFill>
                <a:effectLst/>
                <a:latin typeface="Consolas" panose="020B0609020204030204" pitchFamily="49" charset="0"/>
                <a:ea typeface="微软雅黑" panose="020B0503020204020204" pitchFamily="34" charset="-122"/>
              </a:rPr>
              <a:t>5,10</a:t>
            </a:r>
            <a:r>
              <a:rPr lang="zh-CN" altLang="en-US" sz="2000" dirty="0">
                <a:effectLst/>
                <a:latin typeface="微软雅黑" panose="020B0503020204020204" pitchFamily="34" charset="-122"/>
                <a:ea typeface="微软雅黑" panose="020B0503020204020204" pitchFamily="34" charset="-122"/>
              </a:rPr>
              <a:t> 时：匹配成功！</a:t>
            </a:r>
            <a:r>
              <a:rPr lang="en-US" altLang="zh-CN" sz="2000" dirty="0">
                <a:solidFill>
                  <a:srgbClr val="C00000"/>
                </a:solidFill>
                <a:effectLst/>
                <a:latin typeface="Consolas" panose="020B0609020204030204" pitchFamily="49" charset="0"/>
                <a:ea typeface="微软雅黑" panose="020B0503020204020204" pitchFamily="34" charset="-122"/>
              </a:rPr>
              <a:t>a</a:t>
            </a:r>
            <a:r>
              <a:rPr lang="zh-CN" altLang="en-US" sz="2000" dirty="0">
                <a:effectLst/>
                <a:latin typeface="微软雅黑" panose="020B0503020204020204" pitchFamily="34" charset="-122"/>
                <a:ea typeface="微软雅黑" panose="020B0503020204020204" pitchFamily="34" charset="-122"/>
              </a:rPr>
              <a:t> 得到 </a:t>
            </a:r>
            <a:r>
              <a:rPr lang="en-US" altLang="zh-CN" sz="2000" dirty="0">
                <a:solidFill>
                  <a:srgbClr val="C00000"/>
                </a:solidFill>
                <a:effectLst/>
                <a:latin typeface="Consolas" panose="020B0609020204030204" pitchFamily="49" charset="0"/>
                <a:ea typeface="微软雅黑" panose="020B0503020204020204" pitchFamily="34" charset="-122"/>
              </a:rPr>
              <a:t>5</a:t>
            </a:r>
            <a:r>
              <a:rPr lang="zh-CN" altLang="en-US" sz="2000" dirty="0">
                <a:effectLst/>
                <a:latin typeface="微软雅黑" panose="020B0503020204020204" pitchFamily="34" charset="-122"/>
                <a:ea typeface="微软雅黑" panose="020B0503020204020204" pitchFamily="34" charset="-122"/>
              </a:rPr>
              <a:t>，</a:t>
            </a:r>
            <a:r>
              <a:rPr lang="en-US" altLang="zh-CN" sz="2000" dirty="0">
                <a:solidFill>
                  <a:srgbClr val="C00000"/>
                </a:solidFill>
                <a:effectLst/>
                <a:latin typeface="Consolas" panose="020B0609020204030204" pitchFamily="49" charset="0"/>
                <a:ea typeface="微软雅黑" panose="020B0503020204020204" pitchFamily="34" charset="-122"/>
              </a:rPr>
              <a:t>b</a:t>
            </a:r>
            <a:r>
              <a:rPr lang="zh-CN" altLang="en-US" sz="2000" dirty="0">
                <a:effectLst/>
                <a:latin typeface="微软雅黑" panose="020B0503020204020204" pitchFamily="34" charset="-122"/>
                <a:ea typeface="微软雅黑" panose="020B0503020204020204" pitchFamily="34" charset="-122"/>
              </a:rPr>
              <a:t> 得到 </a:t>
            </a:r>
            <a:r>
              <a:rPr lang="en-US" altLang="zh-CN" sz="2000" dirty="0">
                <a:solidFill>
                  <a:srgbClr val="C00000"/>
                </a:solidFill>
                <a:effectLst/>
                <a:latin typeface="Consolas" panose="020B0609020204030204" pitchFamily="49" charset="0"/>
                <a:ea typeface="微软雅黑" panose="020B0503020204020204" pitchFamily="34" charset="-122"/>
              </a:rPr>
              <a:t>10</a:t>
            </a:r>
            <a:r>
              <a:rPr lang="zh-CN" altLang="en-US" sz="2000" dirty="0">
                <a:effectLst/>
                <a:latin typeface="微软雅黑" panose="020B0503020204020204" pitchFamily="34" charset="-122"/>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当用户输入 </a:t>
            </a:r>
            <a:r>
              <a:rPr lang="en-US" altLang="zh-CN" sz="2000" dirty="0">
                <a:solidFill>
                  <a:srgbClr val="C00000"/>
                </a:solidFill>
                <a:effectLst/>
                <a:latin typeface="Consolas" panose="020B0609020204030204" pitchFamily="49" charset="0"/>
                <a:ea typeface="微软雅黑" panose="020B0503020204020204" pitchFamily="34" charset="-122"/>
              </a:rPr>
              <a:t>5 10</a:t>
            </a:r>
            <a:r>
              <a:rPr lang="zh-CN" altLang="en-US" sz="2000" dirty="0">
                <a:effectLst/>
                <a:latin typeface="微软雅黑" panose="020B0503020204020204" pitchFamily="34" charset="-122"/>
                <a:ea typeface="微软雅黑" panose="020B0503020204020204" pitchFamily="34" charset="-122"/>
              </a:rPr>
              <a:t> 时：</a:t>
            </a:r>
            <a:r>
              <a:rPr lang="en-US" altLang="zh-CN" sz="2000" dirty="0" err="1">
                <a:solidFill>
                  <a:srgbClr val="C00000"/>
                </a:solidFill>
                <a:effectLst/>
                <a:latin typeface="Consolas" panose="020B0609020204030204" pitchFamily="49" charset="0"/>
                <a:ea typeface="微软雅黑" panose="020B0503020204020204" pitchFamily="34" charset="-122"/>
              </a:rPr>
              <a:t>scanf</a:t>
            </a:r>
            <a:r>
              <a:rPr lang="zh-CN" altLang="en-US" sz="2000" dirty="0">
                <a:effectLst/>
                <a:latin typeface="微软雅黑" panose="020B0503020204020204" pitchFamily="34" charset="-122"/>
                <a:ea typeface="微软雅黑" panose="020B0503020204020204" pitchFamily="34" charset="-122"/>
              </a:rPr>
              <a:t> 成功读取 </a:t>
            </a:r>
            <a:r>
              <a:rPr lang="en-US" altLang="zh-CN" sz="2000" dirty="0">
                <a:solidFill>
                  <a:srgbClr val="C00000"/>
                </a:solidFill>
                <a:effectLst/>
                <a:latin typeface="Consolas" panose="020B0609020204030204" pitchFamily="49" charset="0"/>
                <a:ea typeface="微软雅黑" panose="020B0503020204020204" pitchFamily="34" charset="-122"/>
              </a:rPr>
              <a:t>5</a:t>
            </a:r>
            <a:r>
              <a:rPr lang="zh-CN" altLang="en-US" sz="2000" dirty="0">
                <a:effectLst/>
                <a:latin typeface="微软雅黑" panose="020B0503020204020204" pitchFamily="34" charset="-122"/>
                <a:ea typeface="微软雅黑" panose="020B0503020204020204" pitchFamily="34" charset="-122"/>
              </a:rPr>
              <a:t> 赋给 </a:t>
            </a:r>
            <a:r>
              <a:rPr lang="en-US" altLang="zh-CN" sz="2000" dirty="0">
                <a:solidFill>
                  <a:srgbClr val="C00000"/>
                </a:solidFill>
                <a:effectLst/>
                <a:latin typeface="Consolas" panose="020B0609020204030204" pitchFamily="49" charset="0"/>
                <a:ea typeface="微软雅黑" panose="020B0503020204020204" pitchFamily="34" charset="-122"/>
              </a:rPr>
              <a:t>a</a:t>
            </a:r>
            <a:r>
              <a:rPr lang="zh-CN" altLang="en-US" sz="2000" dirty="0">
                <a:effectLst/>
                <a:latin typeface="微软雅黑" panose="020B0503020204020204" pitchFamily="34" charset="-122"/>
                <a:ea typeface="微软雅黑" panose="020B0503020204020204" pitchFamily="34" charset="-122"/>
              </a:rPr>
              <a:t>。然后，它期望下一个字符是逗号 </a:t>
            </a:r>
            <a:r>
              <a:rPr lang="en-US" altLang="zh-CN" sz="2000" dirty="0">
                <a:solidFill>
                  <a:srgbClr val="C00000"/>
                </a:solidFill>
                <a:effectLst/>
                <a:latin typeface="Consolas" panose="020B0609020204030204" pitchFamily="49" charset="0"/>
                <a:ea typeface="微软雅黑" panose="020B0503020204020204" pitchFamily="34" charset="-122"/>
              </a:rPr>
              <a:t>,</a:t>
            </a:r>
            <a:r>
              <a:rPr lang="zh-CN" altLang="en-US" sz="2000" dirty="0">
                <a:solidFill>
                  <a:srgbClr val="C00000"/>
                </a:solidFill>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但它在输入中看到的是一个空格。与输入规则不匹配！所以 </a:t>
            </a:r>
            <a:r>
              <a:rPr lang="en-US" altLang="zh-CN" sz="2000" dirty="0" err="1">
                <a:solidFill>
                  <a:srgbClr val="C00000"/>
                </a:solidFill>
                <a:effectLst/>
                <a:latin typeface="Consolas" panose="020B0609020204030204" pitchFamily="49" charset="0"/>
                <a:ea typeface="微软雅黑" panose="020B0503020204020204" pitchFamily="34" charset="-122"/>
              </a:rPr>
              <a:t>scanf</a:t>
            </a:r>
            <a:r>
              <a:rPr lang="zh-CN" altLang="en-US" sz="2000" dirty="0">
                <a:effectLst/>
                <a:latin typeface="微软雅黑" panose="020B0503020204020204" pitchFamily="34" charset="-122"/>
                <a:ea typeface="微软雅黑" panose="020B0503020204020204" pitchFamily="34" charset="-122"/>
              </a:rPr>
              <a:t> 立刻停止工作，</a:t>
            </a:r>
            <a:r>
              <a:rPr lang="en-US" altLang="zh-CN" sz="2000" dirty="0">
                <a:solidFill>
                  <a:srgbClr val="C00000"/>
                </a:solidFill>
                <a:effectLst/>
                <a:latin typeface="Consolas" panose="020B0609020204030204" pitchFamily="49" charset="0"/>
                <a:ea typeface="微软雅黑" panose="020B0503020204020204" pitchFamily="34" charset="-122"/>
              </a:rPr>
              <a:t>b</a:t>
            </a:r>
            <a:r>
              <a:rPr lang="zh-CN" altLang="en-US" sz="2000" dirty="0">
                <a:effectLst/>
                <a:latin typeface="微软雅黑" panose="020B0503020204020204" pitchFamily="34" charset="-122"/>
                <a:ea typeface="微软雅黑" panose="020B0503020204020204" pitchFamily="34" charset="-122"/>
              </a:rPr>
              <a:t> 的值将不确定（因为它从未被赋值）。</a:t>
            </a:r>
          </a:p>
        </p:txBody>
      </p:sp>
      <p:sp>
        <p:nvSpPr>
          <p:cNvPr id="7" name="文本框 6">
            <a:extLst>
              <a:ext uri="{FF2B5EF4-FFF2-40B4-BE49-F238E27FC236}">
                <a16:creationId xmlns:a16="http://schemas.microsoft.com/office/drawing/2014/main" id="{D928A5B6-AE99-36A8-34A4-D76714615EE1}"/>
              </a:ext>
            </a:extLst>
          </p:cNvPr>
          <p:cNvSpPr txBox="1"/>
          <p:nvPr/>
        </p:nvSpPr>
        <p:spPr>
          <a:xfrm>
            <a:off x="827420" y="5029200"/>
            <a:ext cx="10668000" cy="1230593"/>
          </a:xfrm>
          <a:prstGeom prst="rect">
            <a:avLst/>
          </a:prstGeom>
          <a:solidFill>
            <a:schemeClr val="accent5">
              <a:lumMod val="20000"/>
              <a:lumOff val="80000"/>
            </a:schemeClr>
          </a:solidFill>
        </p:spPr>
        <p:txBody>
          <a:bodyPr wrap="square">
            <a:spAutoFit/>
          </a:bodyPr>
          <a:lstStyle/>
          <a:p>
            <a:pPr>
              <a:lnSpc>
                <a:spcPct val="200000"/>
              </a:lnSpc>
              <a:buClr>
                <a:srgbClr val="000000"/>
              </a:buClr>
            </a:pPr>
            <a:r>
              <a:rPr lang="zh-CN" altLang="en-US" sz="2000" b="1" dirty="0">
                <a:effectLst/>
                <a:latin typeface="微软雅黑" panose="020B0503020204020204" pitchFamily="34" charset="-122"/>
                <a:ea typeface="微软雅黑" panose="020B0503020204020204" pitchFamily="34" charset="-122"/>
              </a:rPr>
              <a:t>正确做法： </a:t>
            </a:r>
            <a:r>
              <a:rPr lang="zh-CN" altLang="en-US" sz="2000" dirty="0">
                <a:effectLst/>
                <a:latin typeface="微软雅黑" panose="020B0503020204020204" pitchFamily="34" charset="-122"/>
                <a:ea typeface="微软雅黑" panose="020B0503020204020204" pitchFamily="34" charset="-122"/>
              </a:rPr>
              <a:t>保持双引号里，除了 </a:t>
            </a:r>
            <a:r>
              <a:rPr lang="en-US" altLang="zh-CN" sz="2000" dirty="0">
                <a:solidFill>
                  <a:srgbClr val="C00000"/>
                </a:solidFill>
                <a:effectLst/>
                <a:latin typeface="Consolas" panose="020B0609020204030204" pitchFamily="49" charset="0"/>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开头的</a:t>
            </a:r>
            <a:r>
              <a:rPr lang="zh-CN" altLang="en-US" sz="2000" dirty="0">
                <a:effectLst/>
                <a:latin typeface="微软雅黑" panose="020B0503020204020204" pitchFamily="34" charset="-122"/>
                <a:ea typeface="微软雅黑" panose="020B0503020204020204" pitchFamily="34" charset="-122"/>
              </a:rPr>
              <a:t>占位符，不要加任何多余的标点符号。</a:t>
            </a:r>
            <a:r>
              <a:rPr lang="zh-CN" altLang="en-US" sz="2000" b="1" dirty="0">
                <a:effectLst/>
                <a:latin typeface="微软雅黑" panose="020B0503020204020204" pitchFamily="34" charset="-122"/>
                <a:ea typeface="微软雅黑" panose="020B0503020204020204" pitchFamily="34" charset="-122"/>
              </a:rPr>
              <a:t>除非题目</a:t>
            </a:r>
            <a:r>
              <a:rPr lang="zh-CN" altLang="en-US" sz="2000" b="1" dirty="0">
                <a:effectLst/>
                <a:highlight>
                  <a:srgbClr val="FFFF00"/>
                </a:highlight>
                <a:latin typeface="微软雅黑" panose="020B0503020204020204" pitchFamily="34" charset="-122"/>
                <a:ea typeface="微软雅黑" panose="020B0503020204020204" pitchFamily="34" charset="-122"/>
              </a:rPr>
              <a:t>明确要求使用某种特殊符号作为分割符</a:t>
            </a:r>
            <a:r>
              <a:rPr lang="zh-CN" altLang="en-US" sz="2000" b="1" dirty="0">
                <a:effectLst/>
                <a:latin typeface="微软雅黑" panose="020B0503020204020204" pitchFamily="34" charset="-122"/>
                <a:ea typeface="微软雅黑" panose="020B0503020204020204" pitchFamily="34" charset="-122"/>
              </a:rPr>
              <a:t>而不是空格作为分隔符</a:t>
            </a:r>
            <a:r>
              <a:rPr lang="zh-CN" altLang="en-US" sz="2000" dirty="0">
                <a:effectLst/>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2494399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5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3">
            <a:extLst>
              <a:ext uri="{FF2B5EF4-FFF2-40B4-BE49-F238E27FC236}">
                <a16:creationId xmlns:a16="http://schemas.microsoft.com/office/drawing/2014/main" id="{9079EF21-306E-660E-A9A1-51D54E107A61}"/>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输入输出</a:t>
            </a:r>
          </a:p>
        </p:txBody>
      </p:sp>
      <p:sp>
        <p:nvSpPr>
          <p:cNvPr id="3" name="Rectangle 2">
            <a:extLst>
              <a:ext uri="{FF2B5EF4-FFF2-40B4-BE49-F238E27FC236}">
                <a16:creationId xmlns:a16="http://schemas.microsoft.com/office/drawing/2014/main" id="{7651CC64-9092-B873-63C6-C881B295E833}"/>
              </a:ext>
            </a:extLst>
          </p:cNvPr>
          <p:cNvSpPr>
            <a:spLocks noChangeArrowheads="1"/>
          </p:cNvSpPr>
          <p:nvPr/>
        </p:nvSpPr>
        <p:spPr bwMode="auto">
          <a:xfrm>
            <a:off x="800100" y="1600200"/>
            <a:ext cx="10591800" cy="1695016"/>
          </a:xfrm>
          <a:prstGeom prst="rect">
            <a:avLst/>
          </a:prstGeom>
          <a:solidFill>
            <a:schemeClr val="accent5">
              <a:lumMod val="20000"/>
              <a:lumOff val="80000"/>
            </a:schemeClr>
          </a:solidFill>
          <a:ln>
            <a:noFill/>
          </a:ln>
          <a:effectLst/>
        </p:spPr>
        <p:txBody>
          <a:bodyPr vert="horz" wrap="square" lIns="91440" tIns="45720" rIns="91440" bIns="45720" numCol="1" anchor="ctr" anchorCtr="0" compatLnSpc="1">
            <a:prstTxWarp prst="textNoShape">
              <a:avLst/>
            </a:prstTxWarp>
            <a:spAutoFit/>
          </a:bodyPr>
          <a:lstStyle/>
          <a:p>
            <a:pPr eaLnBrk="0" fontAlgn="base" hangingPunct="0">
              <a:lnSpc>
                <a:spcPct val="150000"/>
              </a:lnSpc>
              <a:spcBef>
                <a:spcPct val="0"/>
              </a:spcBef>
              <a:spcAft>
                <a:spcPct val="0"/>
              </a:spcAft>
              <a:buClr>
                <a:srgbClr val="000000"/>
              </a:buClr>
            </a:pPr>
            <a:r>
              <a:rPr kumimoji="0" lang="zh-CN" altLang="zh-CN" sz="2400" u="none" strike="noStrike" cap="none" normalizeH="0" baseline="0" dirty="0">
                <a:ln>
                  <a:noFill/>
                </a:ln>
                <a:solidFill>
                  <a:schemeClr val="tx1"/>
                </a:solidFill>
                <a:effectLst/>
                <a:ea typeface="Microsoft YaHei" panose="020B0503020204020204" pitchFamily="34" charset="-122"/>
              </a:rPr>
              <a:t>例如，题目</a:t>
            </a:r>
            <a:r>
              <a:rPr kumimoji="0" lang="zh-CN" altLang="en-US" sz="2400" u="none" strike="noStrike" cap="none" normalizeH="0" baseline="0" dirty="0">
                <a:ln>
                  <a:noFill/>
                </a:ln>
                <a:solidFill>
                  <a:schemeClr val="tx1"/>
                </a:solidFill>
                <a:effectLst/>
                <a:ea typeface="Microsoft YaHei" panose="020B0503020204020204" pitchFamily="34" charset="-122"/>
              </a:rPr>
              <a:t>明确</a:t>
            </a:r>
            <a:r>
              <a:rPr kumimoji="0" lang="zh-CN" altLang="zh-CN" sz="2400" u="none" strike="noStrike" cap="none" normalizeH="0" baseline="0" dirty="0">
                <a:ln>
                  <a:noFill/>
                </a:ln>
                <a:solidFill>
                  <a:schemeClr val="tx1"/>
                </a:solidFill>
                <a:effectLst/>
                <a:ea typeface="Microsoft YaHei" panose="020B0503020204020204" pitchFamily="34" charset="-122"/>
              </a:rPr>
              <a:t>要求</a:t>
            </a:r>
            <a:r>
              <a:rPr kumimoji="0" lang="zh-CN" altLang="en-US" sz="2400" u="none" strike="noStrike" cap="none" normalizeH="0" baseline="0" dirty="0">
                <a:ln>
                  <a:noFill/>
                </a:ln>
                <a:solidFill>
                  <a:schemeClr val="tx1"/>
                </a:solidFill>
                <a:effectLst/>
                <a:ea typeface="Microsoft YaHei" panose="020B0503020204020204" pitchFamily="34" charset="-122"/>
              </a:rPr>
              <a:t>了</a:t>
            </a:r>
            <a:r>
              <a:rPr kumimoji="0" lang="zh-CN" altLang="zh-CN" sz="2400" u="none" strike="noStrike" cap="none" normalizeH="0" baseline="0" dirty="0">
                <a:ln>
                  <a:noFill/>
                </a:ln>
                <a:solidFill>
                  <a:schemeClr val="tx1"/>
                </a:solidFill>
                <a:effectLst/>
                <a:ea typeface="Microsoft YaHei" panose="020B0503020204020204" pitchFamily="34" charset="-122"/>
              </a:rPr>
              <a:t>输入</a:t>
            </a:r>
            <a:r>
              <a:rPr kumimoji="0" lang="zh-CN" altLang="en-US" sz="2400" u="none" strike="noStrike" cap="none" normalizeH="0" baseline="0" dirty="0">
                <a:ln>
                  <a:noFill/>
                </a:ln>
                <a:solidFill>
                  <a:schemeClr val="tx1"/>
                </a:solidFill>
                <a:effectLst/>
                <a:ea typeface="Microsoft YaHei" panose="020B0503020204020204" pitchFamily="34" charset="-122"/>
              </a:rPr>
              <a:t>格式为</a:t>
            </a:r>
            <a:r>
              <a:rPr kumimoji="0" lang="zh-CN" altLang="zh-CN" sz="2400" u="none" strike="noStrike" cap="none" normalizeH="0" baseline="0" dirty="0">
                <a:ln>
                  <a:noFill/>
                </a:ln>
                <a:solidFill>
                  <a:schemeClr val="tx1"/>
                </a:solidFill>
                <a:effectLst/>
                <a:ea typeface="Microsoft YaHei" panose="020B0503020204020204" pitchFamily="34" charset="-122"/>
              </a:rPr>
              <a:t> </a:t>
            </a:r>
            <a:r>
              <a:rPr kumimoji="0" lang="zh-CN" altLang="zh-CN" sz="2400" u="none" strike="noStrike" cap="none" normalizeH="0" baseline="0" dirty="0">
                <a:ln>
                  <a:noFill/>
                </a:ln>
                <a:solidFill>
                  <a:srgbClr val="C00000"/>
                </a:solidFill>
                <a:effectLst/>
                <a:ea typeface="Microsoft YaHei" panose="020B0503020204020204" pitchFamily="34" charset="-122"/>
              </a:rPr>
              <a:t>年-月-日</a:t>
            </a:r>
            <a:r>
              <a:rPr kumimoji="0" lang="zh-CN" altLang="zh-CN" sz="2400" u="none" strike="noStrike" cap="none" normalizeH="0" baseline="0" dirty="0">
                <a:ln>
                  <a:noFill/>
                </a:ln>
                <a:solidFill>
                  <a:schemeClr val="tx1"/>
                </a:solidFill>
                <a:effectLst/>
                <a:ea typeface="Microsoft YaHei" panose="020B0503020204020204" pitchFamily="34" charset="-122"/>
              </a:rPr>
              <a:t> </a:t>
            </a:r>
            <a:r>
              <a:rPr kumimoji="0" lang="zh-CN" altLang="en-US" sz="2400" u="none" strike="noStrike" cap="none" normalizeH="0" baseline="0" dirty="0">
                <a:ln>
                  <a:noFill/>
                </a:ln>
                <a:solidFill>
                  <a:schemeClr val="tx1"/>
                </a:solidFill>
                <a:effectLst/>
                <a:ea typeface="Microsoft YaHei" panose="020B0503020204020204" pitchFamily="34" charset="-122"/>
              </a:rPr>
              <a:t>的这种</a:t>
            </a:r>
            <a:r>
              <a:rPr kumimoji="0" lang="zh-CN" altLang="zh-CN" sz="2400" u="none" strike="noStrike" cap="none" normalizeH="0" baseline="0" dirty="0">
                <a:ln>
                  <a:noFill/>
                </a:ln>
                <a:solidFill>
                  <a:schemeClr val="tx1"/>
                </a:solidFill>
                <a:effectLst/>
                <a:ea typeface="Microsoft YaHei" panose="020B0503020204020204" pitchFamily="34" charset="-122"/>
              </a:rPr>
              <a:t>日期格式</a:t>
            </a:r>
            <a:endParaRPr kumimoji="0" lang="en-US" altLang="zh-CN" sz="2400" u="none" strike="noStrike" cap="none" normalizeH="0" baseline="0" dirty="0">
              <a:ln>
                <a:noFill/>
              </a:ln>
              <a:solidFill>
                <a:schemeClr val="tx1"/>
              </a:solidFill>
              <a:effectLst/>
              <a:ea typeface="Microsoft YaHei" panose="020B0503020204020204" pitchFamily="34" charset="-122"/>
            </a:endParaRPr>
          </a:p>
          <a:p>
            <a:pPr eaLnBrk="0" fontAlgn="base" hangingPunct="0">
              <a:lnSpc>
                <a:spcPct val="150000"/>
              </a:lnSpc>
              <a:spcBef>
                <a:spcPct val="0"/>
              </a:spcBef>
              <a:spcAft>
                <a:spcPct val="0"/>
              </a:spcAft>
              <a:buClr>
                <a:srgbClr val="000000"/>
              </a:buClr>
            </a:pPr>
            <a:r>
              <a:rPr kumimoji="0" lang="zh-CN" altLang="en-US" sz="2400" u="none" strike="noStrike" cap="none" normalizeH="0" baseline="0" dirty="0">
                <a:ln>
                  <a:noFill/>
                </a:ln>
                <a:solidFill>
                  <a:schemeClr val="tx1"/>
                </a:solidFill>
                <a:effectLst/>
                <a:ea typeface="Microsoft YaHei" panose="020B0503020204020204" pitchFamily="34" charset="-122"/>
              </a:rPr>
              <a:t>输入样例为： </a:t>
            </a:r>
            <a:r>
              <a:rPr kumimoji="0" lang="en-US" altLang="zh-CN" sz="2400" u="none" strike="noStrike" cap="none" normalizeH="0" baseline="0" dirty="0">
                <a:ln>
                  <a:noFill/>
                </a:ln>
                <a:solidFill>
                  <a:schemeClr val="tx1"/>
                </a:solidFill>
                <a:effectLst/>
                <a:ea typeface="Microsoft YaHei" panose="020B0503020204020204" pitchFamily="34" charset="-122"/>
              </a:rPr>
              <a:t>2026-01-01; 2000-09-10</a:t>
            </a:r>
          </a:p>
          <a:p>
            <a:pPr eaLnBrk="0" fontAlgn="base" hangingPunct="0">
              <a:lnSpc>
                <a:spcPct val="150000"/>
              </a:lnSpc>
              <a:spcBef>
                <a:spcPct val="0"/>
              </a:spcBef>
              <a:spcAft>
                <a:spcPct val="0"/>
              </a:spcAft>
              <a:buClr>
                <a:srgbClr val="000000"/>
              </a:buClr>
            </a:pPr>
            <a:r>
              <a:rPr lang="zh-CN" altLang="en-US" sz="2400" b="0" i="0" dirty="0">
                <a:ea typeface="Microsoft YaHei" panose="020B0503020204020204" pitchFamily="34" charset="-122"/>
              </a:rPr>
              <a:t>此时你需要储存年月日的信息分别到 </a:t>
            </a:r>
            <a:r>
              <a:rPr lang="en-US" altLang="zh-CN" sz="2400" b="0" i="0" dirty="0">
                <a:ea typeface="Microsoft YaHei" panose="020B0503020204020204" pitchFamily="34" charset="-122"/>
              </a:rPr>
              <a:t>year, month, day </a:t>
            </a:r>
            <a:r>
              <a:rPr lang="zh-CN" altLang="en-US" sz="2400" dirty="0">
                <a:ea typeface="Microsoft YaHei" panose="020B0503020204020204" pitchFamily="34" charset="-122"/>
              </a:rPr>
              <a:t>变量中。</a:t>
            </a:r>
            <a:endParaRPr kumimoji="0" lang="zh-CN" altLang="zh-CN" sz="2400" b="0" i="0" u="none" strike="noStrike" cap="none" normalizeH="0" baseline="0" dirty="0">
              <a:ln>
                <a:noFill/>
              </a:ln>
              <a:solidFill>
                <a:schemeClr val="tx1"/>
              </a:solidFill>
              <a:effectLst/>
            </a:endParaRPr>
          </a:p>
        </p:txBody>
      </p:sp>
      <p:sp>
        <p:nvSpPr>
          <p:cNvPr id="4" name="文本框 3">
            <a:extLst>
              <a:ext uri="{FF2B5EF4-FFF2-40B4-BE49-F238E27FC236}">
                <a16:creationId xmlns:a16="http://schemas.microsoft.com/office/drawing/2014/main" id="{108408C6-08E5-FB61-B61A-BB23EC27BE17}"/>
              </a:ext>
            </a:extLst>
          </p:cNvPr>
          <p:cNvSpPr txBox="1"/>
          <p:nvPr/>
        </p:nvSpPr>
        <p:spPr>
          <a:xfrm>
            <a:off x="800100" y="4038600"/>
            <a:ext cx="10591800" cy="497572"/>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400" dirty="0" err="1">
                <a:solidFill>
                  <a:srgbClr val="000000"/>
                </a:solidFill>
                <a:latin typeface="Consolas" panose="020B0609020204030204" pitchFamily="49" charset="0"/>
              </a:rPr>
              <a:t>scanf</a:t>
            </a:r>
            <a:r>
              <a:rPr lang="en-US" altLang="zh-CN" sz="2400" dirty="0">
                <a:solidFill>
                  <a:srgbClr val="000000"/>
                </a:solidFill>
                <a:latin typeface="Consolas" panose="020B0609020204030204" pitchFamily="49" charset="0"/>
              </a:rPr>
              <a:t>(</a:t>
            </a:r>
            <a:r>
              <a:rPr lang="en-US" altLang="zh-CN" sz="2400" dirty="0">
                <a:solidFill>
                  <a:srgbClr val="A31515"/>
                </a:solidFill>
                <a:latin typeface="Consolas" panose="020B0609020204030204" pitchFamily="49" charset="0"/>
              </a:rPr>
              <a:t>"%d-%d-%d"</a:t>
            </a:r>
            <a:r>
              <a:rPr lang="en-US" altLang="zh-CN" sz="2400" dirty="0">
                <a:solidFill>
                  <a:srgbClr val="000000"/>
                </a:solidFill>
                <a:latin typeface="Consolas" panose="020B0609020204030204" pitchFamily="49" charset="0"/>
              </a:rPr>
              <a:t>, &amp;year, &amp;month, &amp;day); </a:t>
            </a:r>
            <a:endParaRPr lang="zh-CN" altLang="en-US" sz="2400" dirty="0">
              <a:solidFill>
                <a:srgbClr val="008000"/>
              </a:solidFill>
              <a:latin typeface="Consolas" panose="020B0609020204030204" pitchFamily="49" charset="0"/>
            </a:endParaRPr>
          </a:p>
        </p:txBody>
      </p:sp>
      <p:sp>
        <p:nvSpPr>
          <p:cNvPr id="8" name="文本框 7">
            <a:extLst>
              <a:ext uri="{FF2B5EF4-FFF2-40B4-BE49-F238E27FC236}">
                <a16:creationId xmlns:a16="http://schemas.microsoft.com/office/drawing/2014/main" id="{2F719459-2D7E-6F4C-3C90-E6A9742B4936}"/>
              </a:ext>
            </a:extLst>
          </p:cNvPr>
          <p:cNvSpPr txBox="1"/>
          <p:nvPr/>
        </p:nvSpPr>
        <p:spPr>
          <a:xfrm>
            <a:off x="800100" y="5029200"/>
            <a:ext cx="10591800" cy="965201"/>
          </a:xfrm>
          <a:prstGeom prst="rect">
            <a:avLst/>
          </a:prstGeom>
          <a:solidFill>
            <a:schemeClr val="accent6">
              <a:lumMod val="20000"/>
              <a:lumOff val="80000"/>
            </a:schemeClr>
          </a:solid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此时定义的输入规则是：</a:t>
            </a:r>
            <a:r>
              <a:rPr lang="en-US" altLang="zh-CN" sz="2000" dirty="0">
                <a:latin typeface="微软雅黑" panose="020B0503020204020204" pitchFamily="34" charset="-122"/>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一个整数</a:t>
            </a:r>
            <a:r>
              <a:rPr lang="en-US" altLang="zh-CN" sz="2000" dirty="0">
                <a:latin typeface="微软雅黑" panose="020B0503020204020204" pitchFamily="34" charset="-122"/>
                <a:ea typeface="微软雅黑" panose="020B0503020204020204" pitchFamily="34" charset="-122"/>
              </a:rPr>
              <a:t>]</a:t>
            </a:r>
            <a:r>
              <a:rPr lang="en-US" altLang="zh-CN" sz="2000" dirty="0">
                <a:effectLst/>
                <a:latin typeface="微软雅黑" panose="020B0503020204020204" pitchFamily="34" charset="-122"/>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一个</a:t>
            </a:r>
            <a:r>
              <a:rPr lang="en-US" altLang="zh-CN" sz="2000" dirty="0">
                <a:effectLst/>
                <a:latin typeface="微软雅黑" panose="020B0503020204020204" pitchFamily="34" charset="-122"/>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符号</a:t>
            </a:r>
            <a:r>
              <a:rPr lang="en-US" altLang="zh-CN" sz="2000" dirty="0">
                <a:effectLst/>
                <a:latin typeface="微软雅黑" panose="020B0503020204020204" pitchFamily="34" charset="-122"/>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一个整数</a:t>
            </a:r>
            <a:r>
              <a:rPr lang="en-US" altLang="zh-CN" sz="2000" dirty="0">
                <a:latin typeface="微软雅黑" panose="020B0503020204020204" pitchFamily="34" charset="-122"/>
                <a:ea typeface="微软雅黑" panose="020B0503020204020204" pitchFamily="34" charset="-122"/>
              </a:rPr>
              <a:t>] </a:t>
            </a:r>
            <a:r>
              <a:rPr lang="en-US" altLang="zh-CN" sz="2000" dirty="0">
                <a:effectLst/>
                <a:latin typeface="微软雅黑" panose="020B0503020204020204" pitchFamily="34" charset="-122"/>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一个</a:t>
            </a:r>
            <a:r>
              <a:rPr lang="en-US" altLang="zh-CN" sz="2000" dirty="0">
                <a:effectLst/>
                <a:latin typeface="微软雅黑" panose="020B0503020204020204" pitchFamily="34" charset="-122"/>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符号</a:t>
            </a:r>
            <a:r>
              <a:rPr lang="en-US" altLang="zh-CN" sz="2000" dirty="0">
                <a:effectLst/>
                <a:latin typeface="微软雅黑" panose="020B0503020204020204" pitchFamily="34" charset="-122"/>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一个整数</a:t>
            </a:r>
            <a:r>
              <a:rPr lang="en-US" altLang="zh-CN" sz="2000" dirty="0">
                <a:latin typeface="微软雅黑" panose="020B0503020204020204" pitchFamily="34" charset="-122"/>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a:t>
            </a:r>
            <a:endParaRPr lang="en-US" altLang="zh-CN" sz="2000" dirty="0">
              <a:effectLst/>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本输入规则就与题目所要求的输入格式要求完全一致，可以获得正确的数据了。</a:t>
            </a:r>
            <a:endParaRPr lang="zh-CN" altLang="en-US" sz="2000" dirty="0"/>
          </a:p>
        </p:txBody>
      </p:sp>
    </p:spTree>
    <p:extLst>
      <p:ext uri="{BB962C8B-B14F-4D97-AF65-F5344CB8AC3E}">
        <p14:creationId xmlns:p14="http://schemas.microsoft.com/office/powerpoint/2010/main" val="1138690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8" name="table 508"/>
          <p:cNvGraphicFramePr>
            <a:graphicFrameLocks noGrp="1"/>
          </p:cNvGraphicFramePr>
          <p:nvPr>
            <p:extLst>
              <p:ext uri="{D42A27DB-BD31-4B8C-83A1-F6EECF244321}">
                <p14:modId xmlns:p14="http://schemas.microsoft.com/office/powerpoint/2010/main" val="1310726024"/>
              </p:ext>
            </p:extLst>
          </p:nvPr>
        </p:nvGraphicFramePr>
        <p:xfrm>
          <a:off x="1236093" y="4839336"/>
          <a:ext cx="9355707" cy="1028064"/>
        </p:xfrm>
        <a:graphic>
          <a:graphicData uri="http://schemas.openxmlformats.org/drawingml/2006/table">
            <a:tbl>
              <a:tblPr>
                <a:solidFill>
                  <a:srgbClr val="F2F2F2"/>
                </a:solidFill>
              </a:tblPr>
              <a:tblGrid>
                <a:gridCol w="9355707">
                  <a:extLst>
                    <a:ext uri="{9D8B030D-6E8A-4147-A177-3AD203B41FA5}">
                      <a16:colId xmlns:a16="http://schemas.microsoft.com/office/drawing/2014/main" val="20000"/>
                    </a:ext>
                  </a:extLst>
                </a:gridCol>
              </a:tblGrid>
              <a:tr h="1028064">
                <a:tc>
                  <a:txBody>
                    <a:bodyPr/>
                    <a:lstStyle/>
                    <a:p>
                      <a:pPr algn="l" rtl="0" eaLnBrk="0">
                        <a:lnSpc>
                          <a:spcPct val="100000"/>
                        </a:lnSpc>
                      </a:pPr>
                      <a:endParaRPr lang="en-US" altLang="en-US" sz="1000" dirty="0"/>
                    </a:p>
                  </a:txBody>
                  <a:tcPr marL="0" marR="0" marT="0" marB="0">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00"/>
                  </a:ext>
                </a:extLst>
              </a:tr>
            </a:tbl>
          </a:graphicData>
        </a:graphic>
      </p:graphicFrame>
      <p:grpSp>
        <p:nvGrpSpPr>
          <p:cNvPr id="2" name="组合 1"/>
          <p:cNvGrpSpPr/>
          <p:nvPr/>
        </p:nvGrpSpPr>
        <p:grpSpPr>
          <a:xfrm>
            <a:off x="1319009" y="4862726"/>
            <a:ext cx="9524535" cy="965531"/>
            <a:chOff x="1247700" y="5232494"/>
            <a:chExt cx="9524535" cy="965531"/>
          </a:xfrm>
        </p:grpSpPr>
        <p:sp>
          <p:nvSpPr>
            <p:cNvPr id="512" name="rect"/>
            <p:cNvSpPr/>
            <p:nvPr/>
          </p:nvSpPr>
          <p:spPr>
            <a:xfrm>
              <a:off x="9029773" y="5266889"/>
              <a:ext cx="1024653" cy="665127"/>
            </a:xfrm>
            <a:prstGeom prst="rect">
              <a:avLst/>
            </a:prstGeom>
            <a:solidFill>
              <a:srgbClr val="00B0F0">
                <a:alpha val="100000"/>
              </a:srgbClr>
            </a:solidFill>
            <a:ln cap="flat">
              <a:noFill/>
              <a:prstDash val="solid"/>
              <a:miter lim="0"/>
            </a:ln>
          </p:spPr>
          <p:txBody>
            <a:bodyPr rtlCol="0"/>
            <a:lstStyle/>
            <a:p>
              <a:pPr algn="ctr"/>
              <a:endParaRPr lang="zh-CN" altLang="en-US"/>
            </a:p>
          </p:txBody>
        </p:sp>
        <p:sp>
          <p:nvSpPr>
            <p:cNvPr id="516" name="rect"/>
            <p:cNvSpPr/>
            <p:nvPr/>
          </p:nvSpPr>
          <p:spPr>
            <a:xfrm>
              <a:off x="7373717" y="5266525"/>
              <a:ext cx="1024653" cy="665127"/>
            </a:xfrm>
            <a:prstGeom prst="rect">
              <a:avLst/>
            </a:prstGeom>
            <a:solidFill>
              <a:srgbClr val="92D050">
                <a:alpha val="100000"/>
              </a:srgbClr>
            </a:solidFill>
            <a:ln cap="flat">
              <a:noFill/>
              <a:prstDash val="solid"/>
              <a:miter lim="0"/>
            </a:ln>
          </p:spPr>
          <p:txBody>
            <a:bodyPr rtlCol="0"/>
            <a:lstStyle/>
            <a:p>
              <a:pPr algn="ctr"/>
              <a:endParaRPr lang="zh-CN" altLang="en-US"/>
            </a:p>
          </p:txBody>
        </p:sp>
        <p:sp>
          <p:nvSpPr>
            <p:cNvPr id="518" name="rect"/>
            <p:cNvSpPr/>
            <p:nvPr/>
          </p:nvSpPr>
          <p:spPr>
            <a:xfrm>
              <a:off x="5678839" y="5275751"/>
              <a:ext cx="1058903" cy="694830"/>
            </a:xfrm>
            <a:prstGeom prst="rect">
              <a:avLst/>
            </a:prstGeom>
            <a:solidFill>
              <a:srgbClr val="F58080">
                <a:alpha val="100000"/>
              </a:srgbClr>
            </a:solidFill>
            <a:ln cap="flat">
              <a:noFill/>
              <a:prstDash val="solid"/>
              <a:miter lim="0"/>
            </a:ln>
          </p:spPr>
          <p:txBody>
            <a:bodyPr rtlCol="0"/>
            <a:lstStyle/>
            <a:p>
              <a:pPr algn="ctr"/>
              <a:endParaRPr lang="zh-CN" altLang="en-US"/>
            </a:p>
          </p:txBody>
        </p:sp>
        <p:sp>
          <p:nvSpPr>
            <p:cNvPr id="522" name="textbox 522"/>
            <p:cNvSpPr/>
            <p:nvPr/>
          </p:nvSpPr>
          <p:spPr>
            <a:xfrm>
              <a:off x="1247700" y="5232494"/>
              <a:ext cx="9524535" cy="708025"/>
            </a:xfrm>
            <a:prstGeom prst="rect">
              <a:avLst/>
            </a:prstGeom>
          </p:spPr>
          <p:txBody>
            <a:bodyPr vert="horz" wrap="square" lIns="0" tIns="0" rIns="0" bIns="0"/>
            <a:lstStyle/>
            <a:p>
              <a:pPr algn="l" rtl="0" eaLnBrk="0">
                <a:lnSpc>
                  <a:spcPct val="83000"/>
                </a:lnSpc>
              </a:pPr>
              <a:endParaRPr lang="en-US" altLang="en-US" sz="100" dirty="0"/>
            </a:p>
            <a:p>
              <a:pPr marL="12700" algn="l" rtl="0" eaLnBrk="0">
                <a:lnSpc>
                  <a:spcPts val="5375"/>
                </a:lnSpc>
              </a:pPr>
              <a:r>
                <a:rPr sz="4000" kern="0" spc="-30" dirty="0" err="1">
                  <a:solidFill>
                    <a:srgbClr val="000000">
                      <a:alpha val="100000"/>
                    </a:srgbClr>
                  </a:solidFill>
                  <a:latin typeface="Calibri" panose="020F0502020204030204"/>
                  <a:ea typeface="Calibri" panose="020F0502020204030204"/>
                  <a:cs typeface="Calibri" panose="020F0502020204030204"/>
                </a:rPr>
                <a:t>scanf</a:t>
              </a:r>
              <a:r>
                <a:rPr sz="4000" kern="0" spc="-30" dirty="0">
                  <a:solidFill>
                    <a:srgbClr val="000000">
                      <a:alpha val="100000"/>
                    </a:srgbClr>
                  </a:solidFill>
                  <a:latin typeface="Calibri" panose="020F0502020204030204"/>
                  <a:ea typeface="Calibri" panose="020F0502020204030204"/>
                  <a:cs typeface="Calibri" panose="020F0502020204030204"/>
                </a:rPr>
                <a:t>(</a:t>
              </a:r>
              <a:r>
                <a:rPr lang="en-US" sz="4000" kern="0" spc="-30" dirty="0">
                  <a:solidFill>
                    <a:srgbClr val="000000">
                      <a:alpha val="100000"/>
                    </a:srgbClr>
                  </a:solidFill>
                  <a:latin typeface="Calibri" panose="020F0502020204030204"/>
                  <a:ea typeface="Calibri" panose="020F0502020204030204"/>
                  <a:cs typeface="Calibri" panose="020F0502020204030204"/>
                </a:rPr>
                <a:t>"</a:t>
              </a:r>
              <a:r>
                <a:rPr sz="4000" kern="0" spc="-30" dirty="0">
                  <a:solidFill>
                    <a:srgbClr val="000000">
                      <a:alpha val="100000"/>
                    </a:srgbClr>
                  </a:solidFill>
                  <a:latin typeface="Calibri" panose="020F0502020204030204"/>
                  <a:ea typeface="Calibri" panose="020F0502020204030204"/>
                  <a:cs typeface="Calibri" panose="020F0502020204030204"/>
                </a:rPr>
                <a:t> </a:t>
              </a:r>
              <a:r>
                <a:rPr sz="3200" kern="0" spc="-30" dirty="0">
                  <a:solidFill>
                    <a:srgbClr val="000000">
                      <a:alpha val="100000"/>
                    </a:srgbClr>
                  </a:solidFill>
                  <a:latin typeface="Calibri" panose="020F0502020204030204"/>
                  <a:ea typeface="Calibri" panose="020F0502020204030204"/>
                  <a:cs typeface="Calibri" panose="020F0502020204030204"/>
                </a:rPr>
                <a:t>%</a:t>
              </a:r>
              <a:r>
                <a:rPr lang="en-US" sz="3200" kern="0" spc="-30" dirty="0">
                  <a:solidFill>
                    <a:srgbClr val="000000">
                      <a:alpha val="100000"/>
                    </a:srgbClr>
                  </a:solidFill>
                  <a:latin typeface="Calibri" panose="020F0502020204030204"/>
                  <a:ea typeface="Calibri" panose="020F0502020204030204"/>
                  <a:cs typeface="Calibri" panose="020F0502020204030204"/>
                </a:rPr>
                <a:t>d</a:t>
              </a:r>
              <a:r>
                <a:rPr sz="3200" kern="0" spc="160" dirty="0">
                  <a:solidFill>
                    <a:srgbClr val="000000">
                      <a:alpha val="100000"/>
                    </a:srgbClr>
                  </a:solidFill>
                  <a:latin typeface="Calibri" panose="020F0502020204030204"/>
                  <a:ea typeface="Calibri" panose="020F0502020204030204"/>
                  <a:cs typeface="Calibri" panose="020F0502020204030204"/>
                </a:rPr>
                <a:t>   </a:t>
              </a:r>
              <a:r>
                <a:rPr sz="3600" kern="0" spc="-30" dirty="0">
                  <a:solidFill>
                    <a:srgbClr val="000000">
                      <a:alpha val="100000"/>
                    </a:srgbClr>
                  </a:solidFill>
                  <a:latin typeface="Calibri" panose="020F0502020204030204"/>
                  <a:ea typeface="Calibri" panose="020F0502020204030204"/>
                  <a:cs typeface="Calibri" panose="020F0502020204030204"/>
                </a:rPr>
                <a:t>%f   %c </a:t>
              </a:r>
              <a:r>
                <a:rPr lang="en-US" sz="3600" kern="0" spc="-30" dirty="0">
                  <a:solidFill>
                    <a:srgbClr val="000000">
                      <a:alpha val="100000"/>
                    </a:srgbClr>
                  </a:solidFill>
                  <a:latin typeface="Calibri" panose="020F0502020204030204"/>
                  <a:ea typeface="Calibri" panose="020F0502020204030204"/>
                  <a:cs typeface="Calibri" panose="020F0502020204030204"/>
                </a:rPr>
                <a:t> </a:t>
              </a:r>
              <a:r>
                <a:rPr lang="en-US" sz="4000" kern="0" spc="-30" dirty="0">
                  <a:solidFill>
                    <a:srgbClr val="000000">
                      <a:alpha val="100000"/>
                    </a:srgbClr>
                  </a:solidFill>
                  <a:latin typeface="Calibri" panose="020F0502020204030204"/>
                  <a:ea typeface="Calibri" panose="020F0502020204030204"/>
                  <a:cs typeface="Calibri" panose="020F0502020204030204"/>
                </a:rPr>
                <a:t>"</a:t>
              </a:r>
              <a:r>
                <a:rPr sz="4000" kern="0" spc="-30" dirty="0">
                  <a:solidFill>
                    <a:srgbClr val="000000">
                      <a:alpha val="100000"/>
                    </a:srgbClr>
                  </a:solidFill>
                  <a:latin typeface="Calibri" panose="020F0502020204030204"/>
                  <a:ea typeface="Calibri" panose="020F0502020204030204"/>
                  <a:cs typeface="Calibri" panose="020F0502020204030204"/>
                </a:rPr>
                <a:t>, &amp;</a:t>
              </a:r>
              <a:r>
                <a:rPr sz="4900" kern="0" spc="-30" baseline="6000" dirty="0">
                  <a:solidFill>
                    <a:srgbClr val="FFFFFF">
                      <a:alpha val="100000"/>
                    </a:srgbClr>
                  </a:solidFill>
                  <a:latin typeface="微软雅黑" panose="020B0503020204020204" charset="-122"/>
                  <a:ea typeface="微软雅黑" panose="020B0503020204020204" charset="-122"/>
                  <a:cs typeface="微软雅黑" panose="020B0503020204020204" charset="-122"/>
                </a:rPr>
                <a:t>整数</a:t>
              </a:r>
              <a:r>
                <a:rPr sz="3100" kern="0" spc="13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4000" kern="0" spc="-30" dirty="0">
                  <a:solidFill>
                    <a:srgbClr val="000000">
                      <a:alpha val="100000"/>
                    </a:srgbClr>
                  </a:solidFill>
                  <a:latin typeface="Calibri" panose="020F0502020204030204"/>
                  <a:ea typeface="Calibri" panose="020F0502020204030204"/>
                  <a:cs typeface="Calibri" panose="020F0502020204030204"/>
                </a:rPr>
                <a:t>, &amp;</a:t>
              </a:r>
              <a:r>
                <a:rPr sz="4900" kern="0" spc="-30" baseline="8000" dirty="0">
                  <a:solidFill>
                    <a:srgbClr val="FFFFFF">
                      <a:alpha val="100000"/>
                    </a:srgbClr>
                  </a:solidFill>
                  <a:latin typeface="微软雅黑" panose="020B0503020204020204" charset="-122"/>
                  <a:ea typeface="微软雅黑" panose="020B0503020204020204" charset="-122"/>
                  <a:cs typeface="微软雅黑" panose="020B0503020204020204" charset="-122"/>
                </a:rPr>
                <a:t>小数</a:t>
              </a:r>
              <a:r>
                <a:rPr sz="3100" kern="0" spc="-3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4000" kern="0" spc="-30" dirty="0">
                  <a:solidFill>
                    <a:srgbClr val="000000">
                      <a:alpha val="100000"/>
                    </a:srgbClr>
                  </a:solidFill>
                  <a:latin typeface="Calibri" panose="020F0502020204030204"/>
                  <a:ea typeface="Calibri" panose="020F0502020204030204"/>
                  <a:cs typeface="Calibri" panose="020F0502020204030204"/>
                </a:rPr>
                <a:t>,&amp;</a:t>
              </a:r>
              <a:r>
                <a:rPr sz="4000" kern="0" spc="-500" dirty="0">
                  <a:solidFill>
                    <a:srgbClr val="000000">
                      <a:alpha val="100000"/>
                    </a:srgbClr>
                  </a:solidFill>
                  <a:latin typeface="Calibri" panose="020F0502020204030204"/>
                  <a:ea typeface="Calibri" panose="020F0502020204030204"/>
                  <a:cs typeface="Calibri" panose="020F0502020204030204"/>
                </a:rPr>
                <a:t> </a:t>
              </a:r>
              <a:r>
                <a:rPr sz="3200" kern="0" spc="-30" dirty="0" err="1">
                  <a:solidFill>
                    <a:srgbClr val="FFFFFF">
                      <a:alpha val="100000"/>
                    </a:srgbClr>
                  </a:solidFill>
                  <a:latin typeface="微软雅黑" panose="020B0503020204020204" charset="-122"/>
                  <a:ea typeface="微软雅黑" panose="020B0503020204020204" charset="-122"/>
                  <a:cs typeface="微软雅黑" panose="020B0503020204020204" charset="-122"/>
                </a:rPr>
                <a:t>字符</a:t>
              </a:r>
              <a:r>
                <a:rPr sz="3200" kern="0" spc="-4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4000" kern="0" spc="-40" dirty="0">
                  <a:solidFill>
                    <a:srgbClr val="000000">
                      <a:alpha val="100000"/>
                    </a:srgbClr>
                  </a:solidFill>
                  <a:latin typeface="Calibri" panose="020F0502020204030204"/>
                  <a:ea typeface="Calibri" panose="020F0502020204030204"/>
                  <a:cs typeface="Calibri" panose="020F0502020204030204"/>
                </a:rPr>
                <a:t>);</a:t>
              </a:r>
              <a:endParaRPr lang="en-US" altLang="en-US" sz="4000" dirty="0"/>
            </a:p>
          </p:txBody>
        </p:sp>
        <p:pic>
          <p:nvPicPr>
            <p:cNvPr id="530" name="picture 530"/>
            <p:cNvPicPr>
              <a:picLocks noChangeAspect="1"/>
            </p:cNvPicPr>
            <p:nvPr/>
          </p:nvPicPr>
          <p:blipFill>
            <a:blip r:embed="rId2"/>
            <a:stretch>
              <a:fillRect/>
            </a:stretch>
          </p:blipFill>
          <p:spPr>
            <a:xfrm>
              <a:off x="2856444" y="5332632"/>
              <a:ext cx="2139348" cy="865393"/>
            </a:xfrm>
            <a:prstGeom prst="rect">
              <a:avLst/>
            </a:prstGeom>
          </p:spPr>
        </p:pic>
      </p:grpSp>
      <p:sp>
        <p:nvSpPr>
          <p:cNvPr id="17" name="矩形 16"/>
          <p:cNvSpPr/>
          <p:nvPr/>
        </p:nvSpPr>
        <p:spPr>
          <a:xfrm>
            <a:off x="6685238" y="2755718"/>
            <a:ext cx="3666174" cy="584775"/>
          </a:xfrm>
          <a:prstGeom prst="rect">
            <a:avLst/>
          </a:prstGeom>
          <a:solidFill>
            <a:schemeClr val="accent6">
              <a:lumMod val="20000"/>
              <a:lumOff val="80000"/>
            </a:schemeClr>
          </a:solidFill>
        </p:spPr>
        <p:txBody>
          <a:bodyPr wrap="square">
            <a:spAutoFit/>
          </a:bodyPr>
          <a:lstStyle/>
          <a:p>
            <a:pPr marL="160655" eaLnBrk="0"/>
            <a:r>
              <a:rPr lang="en-US" altLang="zh-CN" sz="3200" dirty="0" err="1">
                <a:latin typeface="Consolas" panose="020B0609020204030204" pitchFamily="49" charset="0"/>
              </a:rPr>
              <a:t>scanf</a:t>
            </a:r>
            <a:r>
              <a:rPr lang="en-US" altLang="zh-CN" sz="3200" dirty="0">
                <a:latin typeface="Consolas" panose="020B0609020204030204" pitchFamily="49" charset="0"/>
              </a:rPr>
              <a:t>("%</a:t>
            </a:r>
            <a:r>
              <a:rPr lang="en-US" altLang="zh-CN" sz="3200" dirty="0" err="1">
                <a:latin typeface="Consolas" panose="020B0609020204030204" pitchFamily="49" charset="0"/>
              </a:rPr>
              <a:t>d",&amp;a</a:t>
            </a:r>
            <a:r>
              <a:rPr lang="en-US" altLang="zh-CN" sz="3200" dirty="0">
                <a:latin typeface="Consolas" panose="020B0609020204030204" pitchFamily="49" charset="0"/>
              </a:rPr>
              <a:t>);</a:t>
            </a:r>
          </a:p>
        </p:txBody>
      </p:sp>
      <p:sp>
        <p:nvSpPr>
          <p:cNvPr id="18" name="矩形 17"/>
          <p:cNvSpPr/>
          <p:nvPr/>
        </p:nvSpPr>
        <p:spPr>
          <a:xfrm>
            <a:off x="1766032" y="2755718"/>
            <a:ext cx="2444900" cy="584775"/>
          </a:xfrm>
          <a:prstGeom prst="rect">
            <a:avLst/>
          </a:prstGeom>
          <a:solidFill>
            <a:schemeClr val="accent6">
              <a:lumMod val="20000"/>
              <a:lumOff val="80000"/>
            </a:schemeClr>
          </a:solidFill>
        </p:spPr>
        <p:txBody>
          <a:bodyPr wrap="none">
            <a:spAutoFit/>
          </a:bodyPr>
          <a:lstStyle/>
          <a:p>
            <a:pPr marL="12700" eaLnBrk="0"/>
            <a:r>
              <a:rPr lang="en-US" altLang="zh-CN" sz="3200" kern="0" spc="-10" dirty="0" err="1">
                <a:solidFill>
                  <a:srgbClr val="000000">
                    <a:alpha val="100000"/>
                  </a:srgbClr>
                </a:solidFill>
                <a:latin typeface="Consolas" panose="020B0609020204030204" pitchFamily="49" charset="0"/>
                <a:ea typeface="Calibri" panose="020F0502020204030204"/>
                <a:cs typeface="Calibri" panose="020F0502020204030204"/>
              </a:rPr>
              <a:t>cin</a:t>
            </a:r>
            <a:r>
              <a:rPr lang="en-US" altLang="zh-CN" sz="3200" kern="0" spc="-10" dirty="0">
                <a:solidFill>
                  <a:srgbClr val="000000">
                    <a:alpha val="100000"/>
                  </a:srgbClr>
                </a:solidFill>
                <a:latin typeface="Consolas" panose="020B0609020204030204" pitchFamily="49" charset="0"/>
                <a:ea typeface="Calibri" panose="020F0502020204030204"/>
                <a:cs typeface="Calibri" panose="020F0502020204030204"/>
              </a:rPr>
              <a:t>&gt;&gt;num1;</a:t>
            </a:r>
            <a:endParaRPr lang="en-US" altLang="en-US" sz="3200" dirty="0">
              <a:latin typeface="Consolas" panose="020B0609020204030204" pitchFamily="49" charset="0"/>
            </a:endParaRPr>
          </a:p>
        </p:txBody>
      </p:sp>
      <p:sp>
        <p:nvSpPr>
          <p:cNvPr id="19" name="矩形 18"/>
          <p:cNvSpPr/>
          <p:nvPr/>
        </p:nvSpPr>
        <p:spPr>
          <a:xfrm>
            <a:off x="1319009" y="3758625"/>
            <a:ext cx="3801041" cy="584775"/>
          </a:xfrm>
          <a:prstGeom prst="rect">
            <a:avLst/>
          </a:prstGeom>
          <a:solidFill>
            <a:schemeClr val="accent5">
              <a:lumMod val="20000"/>
              <a:lumOff val="80000"/>
            </a:schemeClr>
          </a:solidFill>
        </p:spPr>
        <p:txBody>
          <a:bodyPr wrap="none">
            <a:spAutoFit/>
          </a:bodyPr>
          <a:lstStyle/>
          <a:p>
            <a:r>
              <a:rPr lang="en-US" altLang="zh-CN" sz="3200" dirty="0" err="1">
                <a:latin typeface="Consolas" panose="020B0609020204030204" pitchFamily="49" charset="0"/>
              </a:rPr>
              <a:t>cin</a:t>
            </a:r>
            <a:r>
              <a:rPr lang="en-US" altLang="zh-CN" sz="3200" dirty="0">
                <a:latin typeface="Consolas" panose="020B0609020204030204" pitchFamily="49" charset="0"/>
              </a:rPr>
              <a:t>&gt;&gt;num1&gt;&gt;num2;</a:t>
            </a:r>
          </a:p>
        </p:txBody>
      </p:sp>
      <p:sp>
        <p:nvSpPr>
          <p:cNvPr id="20" name="矩形 19"/>
          <p:cNvSpPr/>
          <p:nvPr/>
        </p:nvSpPr>
        <p:spPr>
          <a:xfrm>
            <a:off x="6198851" y="3758625"/>
            <a:ext cx="4926349" cy="584775"/>
          </a:xfrm>
          <a:prstGeom prst="rect">
            <a:avLst/>
          </a:prstGeom>
          <a:solidFill>
            <a:schemeClr val="accent5">
              <a:lumMod val="20000"/>
              <a:lumOff val="80000"/>
            </a:schemeClr>
          </a:solidFill>
        </p:spPr>
        <p:txBody>
          <a:bodyPr wrap="none">
            <a:spAutoFit/>
          </a:bodyPr>
          <a:lstStyle/>
          <a:p>
            <a:pPr marL="229235" eaLnBrk="0"/>
            <a:r>
              <a:rPr lang="en-US" altLang="zh-CN" sz="3200" kern="0" dirty="0" err="1">
                <a:solidFill>
                  <a:srgbClr val="000000">
                    <a:alpha val="100000"/>
                  </a:srgbClr>
                </a:solidFill>
                <a:latin typeface="Consolas" panose="020B0609020204030204"/>
                <a:ea typeface="Consolas" panose="020B0609020204030204"/>
                <a:cs typeface="Consolas" panose="020B0609020204030204"/>
              </a:rPr>
              <a:t>scanf</a:t>
            </a:r>
            <a:r>
              <a:rPr lang="en-US" altLang="zh-CN" sz="3200" kern="0" dirty="0">
                <a:solidFill>
                  <a:srgbClr val="000000">
                    <a:alpha val="100000"/>
                  </a:srgbClr>
                </a:solidFill>
                <a:latin typeface="Consolas" panose="020B0609020204030204"/>
                <a:ea typeface="Consolas" panose="020B0609020204030204"/>
                <a:cs typeface="Consolas" panose="020B0609020204030204"/>
              </a:rPr>
              <a:t>("%</a:t>
            </a:r>
            <a:r>
              <a:rPr lang="en-US" altLang="zh-CN" sz="3200" kern="0" dirty="0" err="1">
                <a:solidFill>
                  <a:srgbClr val="000000">
                    <a:alpha val="100000"/>
                  </a:srgbClr>
                </a:solidFill>
                <a:latin typeface="Consolas" panose="020B0609020204030204"/>
                <a:ea typeface="Consolas" panose="020B0609020204030204"/>
                <a:cs typeface="Consolas" panose="020B0609020204030204"/>
              </a:rPr>
              <a:t>d%d</a:t>
            </a:r>
            <a:r>
              <a:rPr lang="en-US" altLang="zh-CN" sz="3200" kern="0" dirty="0">
                <a:solidFill>
                  <a:srgbClr val="000000">
                    <a:alpha val="100000"/>
                  </a:srgbClr>
                </a:solidFill>
                <a:latin typeface="Consolas" panose="020B0609020204030204"/>
                <a:ea typeface="Consolas" panose="020B0609020204030204"/>
                <a:cs typeface="Consolas" panose="020B0609020204030204"/>
              </a:rPr>
              <a:t>"</a:t>
            </a:r>
            <a:r>
              <a:rPr lang="en-US" altLang="zh-CN" sz="3200" kern="0" spc="-10" dirty="0">
                <a:solidFill>
                  <a:srgbClr val="000000">
                    <a:alpha val="100000"/>
                  </a:srgbClr>
                </a:solidFill>
                <a:latin typeface="Consolas" panose="020B0609020204030204"/>
                <a:ea typeface="Consolas" panose="020B0609020204030204"/>
                <a:cs typeface="Consolas" panose="020B0609020204030204"/>
              </a:rPr>
              <a:t>,&amp;</a:t>
            </a:r>
            <a:r>
              <a:rPr lang="en-US" altLang="zh-CN" sz="3200" kern="0" spc="-10" dirty="0" err="1">
                <a:solidFill>
                  <a:srgbClr val="000000">
                    <a:alpha val="100000"/>
                  </a:srgbClr>
                </a:solidFill>
                <a:latin typeface="Consolas" panose="020B0609020204030204"/>
                <a:ea typeface="Consolas" panose="020B0609020204030204"/>
                <a:cs typeface="Consolas" panose="020B0609020204030204"/>
              </a:rPr>
              <a:t>a,&amp;b</a:t>
            </a:r>
            <a:r>
              <a:rPr lang="en-US" altLang="zh-CN" sz="3200" kern="0" spc="-10" dirty="0">
                <a:solidFill>
                  <a:srgbClr val="000000">
                    <a:alpha val="100000"/>
                  </a:srgbClr>
                </a:solidFill>
                <a:latin typeface="Consolas" panose="020B0609020204030204"/>
                <a:ea typeface="Consolas" panose="020B0609020204030204"/>
                <a:cs typeface="Consolas" panose="020B0609020204030204"/>
              </a:rPr>
              <a:t>);</a:t>
            </a:r>
            <a:endParaRPr lang="en-US" altLang="en-US" sz="3200" dirty="0"/>
          </a:p>
        </p:txBody>
      </p:sp>
      <p:sp>
        <p:nvSpPr>
          <p:cNvPr id="21" name="object 3">
            <a:extLst>
              <a:ext uri="{FF2B5EF4-FFF2-40B4-BE49-F238E27FC236}">
                <a16:creationId xmlns:a16="http://schemas.microsoft.com/office/drawing/2014/main" id="{9079EF21-306E-660E-A9A1-51D54E107A61}"/>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输入输出</a:t>
            </a:r>
          </a:p>
        </p:txBody>
      </p:sp>
      <p:sp>
        <p:nvSpPr>
          <p:cNvPr id="3" name="文本框 2">
            <a:extLst>
              <a:ext uri="{FF2B5EF4-FFF2-40B4-BE49-F238E27FC236}">
                <a16:creationId xmlns:a16="http://schemas.microsoft.com/office/drawing/2014/main" id="{15F57907-E86B-9981-26E3-D7AE0C4EA48F}"/>
              </a:ext>
            </a:extLst>
          </p:cNvPr>
          <p:cNvSpPr txBox="1"/>
          <p:nvPr/>
        </p:nvSpPr>
        <p:spPr>
          <a:xfrm>
            <a:off x="3597590" y="1701225"/>
            <a:ext cx="4305115" cy="584775"/>
          </a:xfrm>
          <a:prstGeom prst="rect">
            <a:avLst/>
          </a:prstGeom>
          <a:solidFill>
            <a:schemeClr val="bg1">
              <a:lumMod val="95000"/>
            </a:schemeClr>
          </a:solidFill>
        </p:spPr>
        <p:txBody>
          <a:bodyPr wrap="square">
            <a:spAutoFit/>
          </a:bodyPr>
          <a:lstStyle/>
          <a:p>
            <a:r>
              <a:rPr lang="zh-CN" altLang="en-US" sz="3200" b="1" dirty="0"/>
              <a:t>对比 </a:t>
            </a:r>
            <a:r>
              <a:rPr lang="en-US" altLang="zh-CN" sz="3200" b="1" dirty="0" err="1"/>
              <a:t>cin</a:t>
            </a:r>
            <a:r>
              <a:rPr lang="en-US" altLang="zh-CN" sz="3200" b="1" dirty="0"/>
              <a:t> </a:t>
            </a:r>
            <a:r>
              <a:rPr lang="zh-CN" altLang="en-US" sz="3200" b="1" dirty="0"/>
              <a:t>与 </a:t>
            </a:r>
            <a:r>
              <a:rPr lang="en-US" altLang="zh-CN" sz="3200" b="1" dirty="0" err="1"/>
              <a:t>scanf</a:t>
            </a:r>
            <a:endParaRPr lang="zh-CN" altLang="en-US" sz="3200" b="1" dirty="0"/>
          </a:p>
        </p:txBody>
      </p:sp>
    </p:spTree>
    <p:extLst>
      <p:ext uri="{BB962C8B-B14F-4D97-AF65-F5344CB8AC3E}">
        <p14:creationId xmlns:p14="http://schemas.microsoft.com/office/powerpoint/2010/main" val="33801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08"/>
                                        </p:tgtEl>
                                        <p:attrNameLst>
                                          <p:attrName>style.visibility</p:attrName>
                                        </p:attrNameLst>
                                      </p:cBhvr>
                                      <p:to>
                                        <p:strVal val="visible"/>
                                      </p:to>
                                    </p:set>
                                    <p:animEffect transition="in" filter="fade">
                                      <p:cBhvr>
                                        <p:cTn id="27" dur="500"/>
                                        <p:tgtEl>
                                          <p:spTgt spid="508"/>
                                        </p:tgtEl>
                                      </p:cBhvr>
                                    </p:animEffect>
                                  </p:childTnLst>
                                </p:cTn>
                              </p:par>
                              <p:par>
                                <p:cTn id="28" presetID="10" presetClass="entr" presetSubtype="0" fill="hold" nodeType="with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219572" y="1600200"/>
            <a:ext cx="9677400" cy="829714"/>
          </a:xfrm>
          <a:prstGeom prst="rect">
            <a:avLst/>
          </a:prstGeom>
          <a:solidFill>
            <a:schemeClr val="accent4">
              <a:lumMod val="20000"/>
              <a:lumOff val="80000"/>
            </a:schemeClr>
          </a:solidFill>
        </p:spPr>
        <p:txBody>
          <a:bodyPr wrap="square">
            <a:spAutoFit/>
          </a:bodyPr>
          <a:lstStyle/>
          <a:p>
            <a:pPr>
              <a:lnSpc>
                <a:spcPct val="200000"/>
              </a:lnSpc>
            </a:pPr>
            <a:r>
              <a:rPr lang="zh-CN" altLang="en-US" sz="2800" b="1" kern="0" spc="40" dirty="0">
                <a:latin typeface="Consolas" panose="020B0609020204030204" pitchFamily="49" charset="0"/>
              </a:rPr>
              <a:t>书本</a:t>
            </a:r>
            <a:r>
              <a:rPr lang="en-US" altLang="zh-CN" sz="2800" b="1" kern="0" spc="40" dirty="0">
                <a:latin typeface="Consolas" panose="020B0609020204030204" pitchFamily="49" charset="0"/>
              </a:rPr>
              <a:t>P21</a:t>
            </a:r>
            <a:r>
              <a:rPr lang="zh-CN" altLang="en-US" sz="2800" b="1" kern="0" spc="40" dirty="0">
                <a:latin typeface="Consolas" panose="020B0609020204030204" pitchFamily="49" charset="0"/>
              </a:rPr>
              <a:t>页 例</a:t>
            </a:r>
            <a:r>
              <a:rPr lang="en-US" altLang="zh-CN" sz="2800" b="1" kern="0" spc="40" dirty="0">
                <a:latin typeface="Consolas" panose="020B0609020204030204" pitchFamily="49" charset="0"/>
              </a:rPr>
              <a:t>2-7 </a:t>
            </a:r>
            <a:r>
              <a:rPr lang="zh-CN" altLang="en-US" sz="2800" b="1" kern="0" spc="40" dirty="0">
                <a:latin typeface="Consolas" panose="020B0609020204030204" pitchFamily="49" charset="0"/>
              </a:rPr>
              <a:t>数字反转 </a:t>
            </a:r>
            <a:endParaRPr lang="en-US" altLang="zh-CN" sz="2800" b="1" kern="0" spc="40" dirty="0">
              <a:latin typeface="Consolas" panose="020B0609020204030204" pitchFamily="49" charset="0"/>
            </a:endParaRPr>
          </a:p>
        </p:txBody>
      </p:sp>
      <mc:AlternateContent xmlns:mc="http://schemas.openxmlformats.org/markup-compatibility/2006" xmlns:a14="http://schemas.microsoft.com/office/drawing/2010/main">
        <mc:Choice Requires="a14">
          <p:sp>
            <p:nvSpPr>
              <p:cNvPr id="2" name="矩形 1"/>
              <p:cNvSpPr/>
              <p:nvPr/>
            </p:nvSpPr>
            <p:spPr>
              <a:xfrm>
                <a:off x="1219200" y="2754089"/>
                <a:ext cx="9677400" cy="2031325"/>
              </a:xfrm>
              <a:prstGeom prst="rect">
                <a:avLst/>
              </a:prstGeom>
              <a:solidFill>
                <a:schemeClr val="accent5">
                  <a:lumMod val="20000"/>
                  <a:lumOff val="80000"/>
                </a:schemeClr>
              </a:solidFill>
            </p:spPr>
            <p:txBody>
              <a:bodyPr wrap="square">
                <a:spAutoFit/>
              </a:bodyPr>
              <a:lstStyle/>
              <a:p>
                <a:pPr>
                  <a:lnSpc>
                    <a:spcPct val="150000"/>
                  </a:lnSpc>
                </a:pPr>
                <a:r>
                  <a:rPr lang="zh-CN" altLang="en-US" sz="2800" b="1" dirty="0">
                    <a:solidFill>
                      <a:srgbClr val="FF0000"/>
                    </a:solidFill>
                    <a:latin typeface="微软雅黑" panose="020B0503020204020204" pitchFamily="34" charset="-122"/>
                    <a:ea typeface="微软雅黑" panose="020B0503020204020204" pitchFamily="34" charset="-122"/>
                  </a:rPr>
                  <a:t>输入</a:t>
                </a:r>
                <a:r>
                  <a:rPr lang="zh-CN" altLang="en-US" sz="2800" dirty="0">
                    <a:latin typeface="微软雅黑" panose="020B0503020204020204" pitchFamily="34" charset="-122"/>
                    <a:ea typeface="微软雅黑" panose="020B0503020204020204" pitchFamily="34" charset="-122"/>
                  </a:rPr>
                  <a:t>一个不小于 </a:t>
                </a:r>
                <a14:m>
                  <m:oMath xmlns:m="http://schemas.openxmlformats.org/officeDocument/2006/math">
                    <m:r>
                      <a:rPr lang="en-US" altLang="zh-CN" sz="2800" i="1" smtClean="0">
                        <a:latin typeface="Cambria Math" panose="02040503050406030204" pitchFamily="18" charset="0"/>
                        <a:ea typeface="微软雅黑" panose="020B0503020204020204" pitchFamily="34" charset="-122"/>
                      </a:rPr>
                      <m:t>100</m:t>
                    </m:r>
                  </m:oMath>
                </a14:m>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且小于 </a:t>
                </a:r>
                <a14:m>
                  <m:oMath xmlns:m="http://schemas.openxmlformats.org/officeDocument/2006/math">
                    <m:r>
                      <a:rPr lang="en-US" altLang="zh-CN" sz="2800" i="1" smtClean="0">
                        <a:latin typeface="Cambria Math" panose="02040503050406030204" pitchFamily="18" charset="0"/>
                        <a:ea typeface="微软雅黑" panose="020B0503020204020204" pitchFamily="34" charset="-122"/>
                      </a:rPr>
                      <m:t>1000</m:t>
                    </m:r>
                  </m:oMath>
                </a14:m>
                <a:r>
                  <a:rPr lang="zh-CN" altLang="en-US" sz="2800" dirty="0">
                    <a:latin typeface="微软雅黑" panose="020B0503020204020204" pitchFamily="34" charset="-122"/>
                    <a:ea typeface="微软雅黑" panose="020B0503020204020204" pitchFamily="34" charset="-122"/>
                  </a:rPr>
                  <a:t>，同时包括小数点后一位的一个浮点数，例如 </a:t>
                </a:r>
                <a14:m>
                  <m:oMath xmlns:m="http://schemas.openxmlformats.org/officeDocument/2006/math">
                    <m:r>
                      <a:rPr lang="en-US" altLang="zh-CN" sz="2800" i="1" smtClean="0">
                        <a:latin typeface="Cambria Math" panose="02040503050406030204" pitchFamily="18" charset="0"/>
                        <a:ea typeface="微软雅黑" panose="020B0503020204020204" pitchFamily="34" charset="-122"/>
                      </a:rPr>
                      <m:t>123.4</m:t>
                    </m:r>
                  </m:oMath>
                </a14:m>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，要求把这个数字翻转过来，变成 </a:t>
                </a:r>
                <a14:m>
                  <m:oMath xmlns:m="http://schemas.openxmlformats.org/officeDocument/2006/math">
                    <m:r>
                      <a:rPr lang="en-US" altLang="zh-CN" sz="2800" i="1" smtClean="0">
                        <a:latin typeface="Cambria Math" panose="02040503050406030204" pitchFamily="18" charset="0"/>
                        <a:ea typeface="微软雅黑" panose="020B0503020204020204" pitchFamily="34" charset="-122"/>
                      </a:rPr>
                      <m:t>4.321</m:t>
                    </m:r>
                  </m:oMath>
                </a14:m>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并</a:t>
                </a:r>
                <a:r>
                  <a:rPr lang="zh-CN" altLang="en-US" sz="2800" b="1" dirty="0">
                    <a:solidFill>
                      <a:srgbClr val="FF0000"/>
                    </a:solidFill>
                    <a:latin typeface="微软雅黑" panose="020B0503020204020204" pitchFamily="34" charset="-122"/>
                    <a:ea typeface="微软雅黑" panose="020B0503020204020204" pitchFamily="34" charset="-122"/>
                  </a:rPr>
                  <a:t>输出</a:t>
                </a:r>
                <a:r>
                  <a:rPr lang="zh-CN" altLang="en-US" sz="2800" dirty="0">
                    <a:latin typeface="微软雅黑" panose="020B0503020204020204" pitchFamily="34" charset="-122"/>
                    <a:ea typeface="微软雅黑" panose="020B0503020204020204" pitchFamily="34" charset="-122"/>
                  </a:rPr>
                  <a:t>。</a:t>
                </a:r>
                <a:endParaRPr lang="zh-CN" altLang="en-US" sz="2800" dirty="0">
                  <a:effectLst/>
                  <a:latin typeface="微软雅黑" panose="020B0503020204020204" pitchFamily="34" charset="-122"/>
                  <a:ea typeface="微软雅黑" panose="020B0503020204020204" pitchFamily="34" charset="-122"/>
                </a:endParaRPr>
              </a:p>
            </p:txBody>
          </p:sp>
        </mc:Choice>
        <mc:Fallback xmlns="">
          <p:sp>
            <p:nvSpPr>
              <p:cNvPr id="2" name="矩形 1"/>
              <p:cNvSpPr>
                <a:spLocks noRot="1" noChangeAspect="1" noMove="1" noResize="1" noEditPoints="1" noAdjustHandles="1" noChangeArrowheads="1" noChangeShapeType="1" noTextEdit="1"/>
              </p:cNvSpPr>
              <p:nvPr/>
            </p:nvSpPr>
            <p:spPr>
              <a:xfrm>
                <a:off x="1219200" y="2754089"/>
                <a:ext cx="9677400" cy="2031325"/>
              </a:xfrm>
              <a:prstGeom prst="rect">
                <a:avLst/>
              </a:prstGeom>
              <a:blipFill>
                <a:blip r:embed="rId2"/>
                <a:stretch>
                  <a:fillRect l="-1259" b="-3904"/>
                </a:stretch>
              </a:blipFill>
            </p:spPr>
            <p:txBody>
              <a:bodyPr/>
              <a:lstStyle/>
              <a:p>
                <a:r>
                  <a:rPr lang="zh-CN" altLang="en-US">
                    <a:noFill/>
                  </a:rPr>
                  <a:t> </a:t>
                </a:r>
              </a:p>
            </p:txBody>
          </p:sp>
        </mc:Fallback>
      </mc:AlternateContent>
      <p:sp>
        <p:nvSpPr>
          <p:cNvPr id="3" name="object 3">
            <a:extLst>
              <a:ext uri="{FF2B5EF4-FFF2-40B4-BE49-F238E27FC236}">
                <a16:creationId xmlns:a16="http://schemas.microsoft.com/office/drawing/2014/main" id="{8C80C924-9A06-317C-0305-750E4A588F98}"/>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输入输出</a:t>
            </a:r>
          </a:p>
        </p:txBody>
      </p:sp>
      <p:sp>
        <p:nvSpPr>
          <p:cNvPr id="5" name="文本框 4">
            <a:extLst>
              <a:ext uri="{FF2B5EF4-FFF2-40B4-BE49-F238E27FC236}">
                <a16:creationId xmlns:a16="http://schemas.microsoft.com/office/drawing/2014/main" id="{C8A362B0-7925-CC6C-50AF-F540CFDB8BFF}"/>
              </a:ext>
            </a:extLst>
          </p:cNvPr>
          <p:cNvSpPr txBox="1"/>
          <p:nvPr/>
        </p:nvSpPr>
        <p:spPr>
          <a:xfrm>
            <a:off x="1638300" y="5410200"/>
            <a:ext cx="8839200" cy="668132"/>
          </a:xfrm>
          <a:prstGeom prst="rect">
            <a:avLst/>
          </a:prstGeom>
          <a:solidFill>
            <a:schemeClr val="accent6">
              <a:lumMod val="20000"/>
              <a:lumOff val="80000"/>
            </a:schemeClr>
          </a:solidFill>
        </p:spPr>
        <p:txBody>
          <a:bodyPr wrap="square">
            <a:spAutoFit/>
          </a:bodyPr>
          <a:lstStyle/>
          <a:p>
            <a:pPr>
              <a:lnSpc>
                <a:spcPct val="150000"/>
              </a:lnSpc>
            </a:pPr>
            <a:r>
              <a:rPr lang="zh-CN" altLang="en-US" sz="2800" dirty="0"/>
              <a:t>本题就可以通过 </a:t>
            </a:r>
            <a:r>
              <a:rPr lang="en-US" altLang="zh-CN" sz="2800" dirty="0" err="1"/>
              <a:t>scanf</a:t>
            </a:r>
            <a:r>
              <a:rPr lang="en-US" altLang="zh-CN" sz="2800" dirty="0"/>
              <a:t> </a:t>
            </a:r>
            <a:r>
              <a:rPr lang="zh-CN" altLang="en-US" sz="2800" dirty="0"/>
              <a:t>来输入数据快速的分离数字了！</a:t>
            </a:r>
          </a:p>
        </p:txBody>
      </p:sp>
    </p:spTree>
    <p:extLst>
      <p:ext uri="{BB962C8B-B14F-4D97-AF65-F5344CB8AC3E}">
        <p14:creationId xmlns:p14="http://schemas.microsoft.com/office/powerpoint/2010/main" val="113641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8C80C924-9A06-317C-0305-750E4A588F98}"/>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输入输出</a:t>
            </a:r>
          </a:p>
        </p:txBody>
      </p:sp>
      <p:sp>
        <p:nvSpPr>
          <p:cNvPr id="4" name="文本框 3">
            <a:extLst>
              <a:ext uri="{FF2B5EF4-FFF2-40B4-BE49-F238E27FC236}">
                <a16:creationId xmlns:a16="http://schemas.microsoft.com/office/drawing/2014/main" id="{48832DAB-AB8E-C19E-AB6F-91B6AB56AF16}"/>
              </a:ext>
            </a:extLst>
          </p:cNvPr>
          <p:cNvSpPr txBox="1"/>
          <p:nvPr/>
        </p:nvSpPr>
        <p:spPr>
          <a:xfrm>
            <a:off x="1221299" y="2438400"/>
            <a:ext cx="6350000" cy="1730923"/>
          </a:xfrm>
          <a:prstGeom prst="rect">
            <a:avLst/>
          </a:prstGeom>
          <a:solidFill>
            <a:srgbClr val="FFFFFF"/>
          </a:solidFill>
          <a:ln w="12700">
            <a:solidFill>
              <a:schemeClr val="tx1"/>
            </a:solidFill>
          </a:ln>
        </p:spPr>
        <p:txBody>
          <a:bodyPr vert="horz" wrap="square" lIns="127000" tIns="63500" rIns="127000" bIns="63500" rtlCol="0">
            <a:spAutoFit/>
          </a:bodyPr>
          <a:lstStyle/>
          <a:p>
            <a:pPr>
              <a:lnSpc>
                <a:spcPct val="150000"/>
              </a:lnSpc>
            </a:pPr>
            <a:r>
              <a:rPr lang="en-US" altLang="zh-CN" sz="2400" dirty="0">
                <a:solidFill>
                  <a:srgbClr val="000000"/>
                </a:solidFill>
                <a:latin typeface="Consolas" panose="020B0609020204030204" pitchFamily="49" charset="0"/>
              </a:rPr>
              <a:t>char a, b, c, d;</a:t>
            </a:r>
          </a:p>
          <a:p>
            <a:pPr>
              <a:lnSpc>
                <a:spcPct val="150000"/>
              </a:lnSpc>
            </a:pPr>
            <a:r>
              <a:rPr lang="en-US" altLang="zh-CN" sz="2400" dirty="0" err="1">
                <a:solidFill>
                  <a:srgbClr val="000000"/>
                </a:solidFill>
                <a:latin typeface="Consolas" panose="020B0609020204030204" pitchFamily="49" charset="0"/>
              </a:rPr>
              <a:t>scanf</a:t>
            </a:r>
            <a:r>
              <a:rPr lang="en-US" altLang="zh-CN" sz="2400" dirty="0">
                <a:solidFill>
                  <a:srgbClr val="000000"/>
                </a:solidFill>
                <a:latin typeface="Consolas" panose="020B0609020204030204" pitchFamily="49" charset="0"/>
              </a:rPr>
              <a:t>(</a:t>
            </a:r>
            <a:r>
              <a:rPr lang="en-US" altLang="zh-CN" sz="2400" dirty="0">
                <a:solidFill>
                  <a:srgbClr val="A31515"/>
                </a:solidFill>
                <a:latin typeface="Consolas" panose="020B0609020204030204" pitchFamily="49" charset="0"/>
              </a:rPr>
              <a:t>"%</a:t>
            </a:r>
            <a:r>
              <a:rPr lang="en-US" altLang="zh-CN" sz="2400" dirty="0" err="1">
                <a:solidFill>
                  <a:srgbClr val="A31515"/>
                </a:solidFill>
                <a:latin typeface="Consolas" panose="020B0609020204030204" pitchFamily="49" charset="0"/>
              </a:rPr>
              <a:t>c%c%c</a:t>
            </a:r>
            <a:r>
              <a:rPr lang="en-US" altLang="zh-CN" sz="2400" dirty="0">
                <a:solidFill>
                  <a:srgbClr val="A31515"/>
                </a:solidFill>
                <a:latin typeface="Consolas" panose="020B0609020204030204" pitchFamily="49" charset="0"/>
              </a:rPr>
              <a:t>.%c"</a:t>
            </a:r>
            <a:r>
              <a:rPr lang="en-US" altLang="zh-CN" sz="2400" dirty="0">
                <a:solidFill>
                  <a:srgbClr val="000000"/>
                </a:solidFill>
                <a:latin typeface="Consolas" panose="020B0609020204030204" pitchFamily="49" charset="0"/>
              </a:rPr>
              <a:t>, &amp;a, &amp;b, &amp;c, &amp;d);
</a:t>
            </a:r>
            <a:r>
              <a:rPr lang="en-US" altLang="zh-CN" sz="2400" dirty="0" err="1">
                <a:solidFill>
                  <a:srgbClr val="000000"/>
                </a:solidFill>
                <a:latin typeface="Consolas" panose="020B0609020204030204" pitchFamily="49" charset="0"/>
              </a:rPr>
              <a:t>printf</a:t>
            </a:r>
            <a:r>
              <a:rPr lang="en-US" altLang="zh-CN" sz="2400" dirty="0">
                <a:solidFill>
                  <a:srgbClr val="000000"/>
                </a:solidFill>
                <a:latin typeface="Consolas" panose="020B0609020204030204" pitchFamily="49" charset="0"/>
              </a:rPr>
              <a:t>(</a:t>
            </a:r>
            <a:r>
              <a:rPr lang="en-US" altLang="zh-CN" sz="2400" dirty="0">
                <a:solidFill>
                  <a:srgbClr val="A31515"/>
                </a:solidFill>
                <a:latin typeface="Consolas" panose="020B0609020204030204" pitchFamily="49" charset="0"/>
              </a:rPr>
              <a:t>"%c.%</a:t>
            </a:r>
            <a:r>
              <a:rPr lang="en-US" altLang="zh-CN" sz="2400" dirty="0" err="1">
                <a:solidFill>
                  <a:srgbClr val="A31515"/>
                </a:solidFill>
                <a:latin typeface="Consolas" panose="020B0609020204030204" pitchFamily="49" charset="0"/>
              </a:rPr>
              <a:t>c%c%c</a:t>
            </a:r>
            <a:r>
              <a:rPr lang="en-US" altLang="zh-CN" sz="2400" dirty="0">
                <a:solidFill>
                  <a:srgbClr val="A31515"/>
                </a:solidFill>
                <a:latin typeface="Consolas" panose="020B0609020204030204" pitchFamily="49" charset="0"/>
              </a:rPr>
              <a:t>"</a:t>
            </a:r>
            <a:r>
              <a:rPr lang="en-US" altLang="zh-CN" sz="2400" dirty="0">
                <a:solidFill>
                  <a:srgbClr val="000000"/>
                </a:solidFill>
                <a:latin typeface="Consolas" panose="020B0609020204030204" pitchFamily="49" charset="0"/>
              </a:rPr>
              <a:t>, d, c, b, a);</a:t>
            </a:r>
            <a:endParaRPr lang="zh-CN" altLang="en-US" sz="2400" dirty="0">
              <a:solidFill>
                <a:srgbClr val="000000"/>
              </a:solidFill>
              <a:latin typeface="Consolas" panose="020B0609020204030204" pitchFamily="49" charset="0"/>
            </a:endParaRP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41F75C8E-32E0-CE5A-89C2-6BFEEB7FC98D}"/>
                  </a:ext>
                </a:extLst>
              </p:cNvPr>
              <p:cNvSpPr txBox="1"/>
              <p:nvPr/>
            </p:nvSpPr>
            <p:spPr>
              <a:xfrm>
                <a:off x="1221298" y="1524000"/>
                <a:ext cx="10208701" cy="523220"/>
              </a:xfrm>
              <a:prstGeom prst="rect">
                <a:avLst/>
              </a:prstGeom>
              <a:solidFill>
                <a:schemeClr val="accent5">
                  <a:lumMod val="20000"/>
                  <a:lumOff val="80000"/>
                </a:schemeClr>
              </a:solidFill>
            </p:spPr>
            <p:txBody>
              <a:bodyPr wrap="square">
                <a:spAutoFit/>
              </a:bodyPr>
              <a:lstStyle/>
              <a:p>
                <a:r>
                  <a:rPr lang="zh-CN" altLang="en-US" sz="2800" dirty="0">
                    <a:ea typeface="微软雅黑" panose="020B0503020204020204" pitchFamily="34" charset="-122"/>
                  </a:rPr>
                  <a:t>输入为</a:t>
                </a:r>
                <a:r>
                  <a:rPr lang="en-US" altLang="zh-CN" sz="2800" dirty="0" err="1">
                    <a:ea typeface="微软雅黑" panose="020B0503020204020204" pitchFamily="34" charset="-122"/>
                  </a:rPr>
                  <a:t>abc.d</a:t>
                </a:r>
                <a:r>
                  <a:rPr lang="zh-CN" altLang="en-US" sz="2800" dirty="0">
                    <a:ea typeface="微软雅黑" panose="020B0503020204020204" pitchFamily="34" charset="-122"/>
                  </a:rPr>
                  <a:t>的格式，将每个数字看作为一个字符，例如 </a:t>
                </a:r>
                <a14:m>
                  <m:oMath xmlns:m="http://schemas.openxmlformats.org/officeDocument/2006/math">
                    <m:r>
                      <a:rPr lang="en-US" altLang="zh-CN" sz="2800" i="1" smtClean="0">
                        <a:latin typeface="Cambria Math" panose="02040503050406030204" pitchFamily="18" charset="0"/>
                        <a:ea typeface="微软雅黑" panose="020B0503020204020204" pitchFamily="34" charset="-122"/>
                      </a:rPr>
                      <m:t>123.4</m:t>
                    </m:r>
                  </m:oMath>
                </a14:m>
                <a:r>
                  <a:rPr lang="en-US" altLang="zh-CN" sz="2800" dirty="0">
                    <a:ea typeface="微软雅黑" panose="020B0503020204020204" pitchFamily="34" charset="-122"/>
                  </a:rPr>
                  <a:t> </a:t>
                </a:r>
                <a:endParaRPr lang="zh-CN" altLang="en-US" sz="2800" dirty="0"/>
              </a:p>
            </p:txBody>
          </p:sp>
        </mc:Choice>
        <mc:Fallback xmlns="">
          <p:sp>
            <p:nvSpPr>
              <p:cNvPr id="7" name="文本框 6">
                <a:extLst>
                  <a:ext uri="{FF2B5EF4-FFF2-40B4-BE49-F238E27FC236}">
                    <a16:creationId xmlns:a16="http://schemas.microsoft.com/office/drawing/2014/main" id="{41F75C8E-32E0-CE5A-89C2-6BFEEB7FC98D}"/>
                  </a:ext>
                </a:extLst>
              </p:cNvPr>
              <p:cNvSpPr txBox="1">
                <a:spLocks noRot="1" noChangeAspect="1" noMove="1" noResize="1" noEditPoints="1" noAdjustHandles="1" noChangeArrowheads="1" noChangeShapeType="1" noTextEdit="1"/>
              </p:cNvSpPr>
              <p:nvPr/>
            </p:nvSpPr>
            <p:spPr>
              <a:xfrm>
                <a:off x="1221298" y="1524000"/>
                <a:ext cx="10208701" cy="523220"/>
              </a:xfrm>
              <a:prstGeom prst="rect">
                <a:avLst/>
              </a:prstGeom>
              <a:blipFill>
                <a:blip r:embed="rId2"/>
                <a:stretch>
                  <a:fillRect l="-1194" t="-12791" b="-31395"/>
                </a:stretch>
              </a:blipFill>
            </p:spPr>
            <p:txBody>
              <a:bodyPr/>
              <a:lstStyle/>
              <a:p>
                <a:r>
                  <a:rPr lang="zh-CN" altLang="en-US">
                    <a:noFill/>
                  </a:rPr>
                  <a:t> </a:t>
                </a:r>
              </a:p>
            </p:txBody>
          </p:sp>
        </mc:Fallback>
      </mc:AlternateContent>
      <p:sp>
        <p:nvSpPr>
          <p:cNvPr id="9" name="文本框 8">
            <a:extLst>
              <a:ext uri="{FF2B5EF4-FFF2-40B4-BE49-F238E27FC236}">
                <a16:creationId xmlns:a16="http://schemas.microsoft.com/office/drawing/2014/main" id="{DAD20527-8697-E04A-D209-924DD145109C}"/>
              </a:ext>
            </a:extLst>
          </p:cNvPr>
          <p:cNvSpPr txBox="1"/>
          <p:nvPr/>
        </p:nvSpPr>
        <p:spPr>
          <a:xfrm>
            <a:off x="1221299" y="4954598"/>
            <a:ext cx="10056301" cy="1139927"/>
          </a:xfrm>
          <a:prstGeom prst="rect">
            <a:avLst/>
          </a:prstGeom>
          <a:solidFill>
            <a:schemeClr val="accent6">
              <a:lumMod val="20000"/>
              <a:lumOff val="80000"/>
            </a:schemeClr>
          </a:solidFill>
        </p:spPr>
        <p:txBody>
          <a:bodyPr wrap="square">
            <a:spAutoFit/>
          </a:bodyPr>
          <a:lstStyle/>
          <a:p>
            <a:pPr>
              <a:lnSpc>
                <a:spcPct val="150000"/>
              </a:lnSpc>
            </a:pPr>
            <a:r>
              <a:rPr lang="zh-CN" altLang="en-US" sz="2400" dirty="0">
                <a:ea typeface="微软雅黑" panose="020B0503020204020204" pitchFamily="34" charset="-122"/>
              </a:rPr>
              <a:t>因为输入格式为</a:t>
            </a:r>
            <a:r>
              <a:rPr lang="en-US" altLang="zh-CN" sz="2400" dirty="0" err="1">
                <a:ea typeface="微软雅黑" panose="020B0503020204020204" pitchFamily="34" charset="-122"/>
              </a:rPr>
              <a:t>abc.d</a:t>
            </a:r>
            <a:r>
              <a:rPr lang="en-US" altLang="zh-CN" sz="2400" dirty="0">
                <a:ea typeface="微软雅黑" panose="020B0503020204020204" pitchFamily="34" charset="-122"/>
              </a:rPr>
              <a:t>,</a:t>
            </a:r>
            <a:r>
              <a:rPr lang="zh-CN" altLang="en-US" sz="2400" dirty="0">
                <a:ea typeface="微软雅黑" panose="020B0503020204020204" pitchFamily="34" charset="-122"/>
              </a:rPr>
              <a:t> 所以</a:t>
            </a:r>
            <a:r>
              <a:rPr lang="en-US" altLang="zh-CN" sz="2400" dirty="0" err="1">
                <a:ea typeface="微软雅黑" panose="020B0503020204020204" pitchFamily="34" charset="-122"/>
              </a:rPr>
              <a:t>scanf</a:t>
            </a:r>
            <a:r>
              <a:rPr lang="zh-CN" altLang="en-US" sz="2400" dirty="0">
                <a:ea typeface="微软雅黑" panose="020B0503020204020204" pitchFamily="34" charset="-122"/>
              </a:rPr>
              <a:t>内</a:t>
            </a:r>
            <a:r>
              <a:rPr lang="zh-CN" altLang="en-US" sz="2400" dirty="0">
                <a:solidFill>
                  <a:srgbClr val="000000"/>
                </a:solidFill>
                <a:latin typeface="Consolas" panose="020B0609020204030204" pitchFamily="49" charset="0"/>
                <a:ea typeface="微软雅黑" panose="020B0503020204020204" pitchFamily="34" charset="-122"/>
              </a:rPr>
              <a:t>需要通过使用 </a:t>
            </a:r>
            <a:r>
              <a:rPr lang="en-US" altLang="zh-CN" sz="2400" dirty="0">
                <a:solidFill>
                  <a:srgbClr val="A31515"/>
                </a:solidFill>
                <a:latin typeface="Consolas" panose="020B0609020204030204" pitchFamily="49" charset="0"/>
              </a:rPr>
              <a:t>%</a:t>
            </a:r>
            <a:r>
              <a:rPr lang="en-US" altLang="zh-CN" sz="2400" dirty="0" err="1">
                <a:solidFill>
                  <a:srgbClr val="A31515"/>
                </a:solidFill>
                <a:latin typeface="Consolas" panose="020B0609020204030204" pitchFamily="49" charset="0"/>
              </a:rPr>
              <a:t>c%c%c</a:t>
            </a:r>
            <a:r>
              <a:rPr lang="en-US" altLang="zh-CN" sz="2400" dirty="0">
                <a:solidFill>
                  <a:srgbClr val="A31515"/>
                </a:solidFill>
                <a:latin typeface="Consolas" panose="020B0609020204030204" pitchFamily="49" charset="0"/>
              </a:rPr>
              <a:t>.%c </a:t>
            </a:r>
            <a:r>
              <a:rPr lang="zh-CN" altLang="en-US" sz="2400" dirty="0">
                <a:latin typeface="Consolas" panose="020B0609020204030204" pitchFamily="49" charset="0"/>
              </a:rPr>
              <a:t>形式的格式说明符来输入</a:t>
            </a:r>
            <a:r>
              <a:rPr lang="zh-CN" altLang="en-US" sz="2400" dirty="0">
                <a:solidFill>
                  <a:srgbClr val="A31515"/>
                </a:solidFill>
                <a:latin typeface="Consolas" panose="020B0609020204030204" pitchFamily="49" charset="0"/>
              </a:rPr>
              <a:t>三个字符</a:t>
            </a:r>
            <a:r>
              <a:rPr lang="en-US" altLang="zh-CN" sz="2400" dirty="0">
                <a:solidFill>
                  <a:srgbClr val="A31515"/>
                </a:solidFill>
                <a:latin typeface="Consolas" panose="020B0609020204030204" pitchFamily="49" charset="0"/>
              </a:rPr>
              <a:t>+</a:t>
            </a:r>
            <a:r>
              <a:rPr lang="zh-CN" altLang="en-US" sz="2400" dirty="0">
                <a:solidFill>
                  <a:srgbClr val="A31515"/>
                </a:solidFill>
                <a:latin typeface="Consolas" panose="020B0609020204030204" pitchFamily="49" charset="0"/>
              </a:rPr>
              <a:t>一个点</a:t>
            </a:r>
            <a:r>
              <a:rPr lang="en-US" altLang="zh-CN" sz="2400" dirty="0">
                <a:solidFill>
                  <a:srgbClr val="A31515"/>
                </a:solidFill>
                <a:latin typeface="Consolas" panose="020B0609020204030204" pitchFamily="49" charset="0"/>
              </a:rPr>
              <a:t>+</a:t>
            </a:r>
            <a:r>
              <a:rPr lang="zh-CN" altLang="en-US" sz="2400" dirty="0">
                <a:solidFill>
                  <a:srgbClr val="A31515"/>
                </a:solidFill>
                <a:latin typeface="Consolas" panose="020B0609020204030204" pitchFamily="49" charset="0"/>
              </a:rPr>
              <a:t>一个字符</a:t>
            </a:r>
            <a:r>
              <a:rPr lang="zh-CN" altLang="en-US" sz="2400" dirty="0">
                <a:latin typeface="Consolas" panose="020B0609020204030204" pitchFamily="49" charset="0"/>
              </a:rPr>
              <a:t>格式的数据。</a:t>
            </a:r>
            <a:endParaRPr lang="zh-CN" altLang="en-US" sz="2400" dirty="0"/>
          </a:p>
        </p:txBody>
      </p:sp>
    </p:spTree>
    <p:extLst>
      <p:ext uri="{BB962C8B-B14F-4D97-AF65-F5344CB8AC3E}">
        <p14:creationId xmlns:p14="http://schemas.microsoft.com/office/powerpoint/2010/main" val="32204749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4" name="picture 344"/>
          <p:cNvPicPr>
            <a:picLocks noChangeAspect="1"/>
          </p:cNvPicPr>
          <p:nvPr/>
        </p:nvPicPr>
        <p:blipFill>
          <a:blip r:embed="rId2"/>
          <a:stretch>
            <a:fillRect/>
          </a:stretch>
        </p:blipFill>
        <p:spPr>
          <a:xfrm rot="21600000">
            <a:off x="9144000" y="2870077"/>
            <a:ext cx="2189585" cy="1424411"/>
          </a:xfrm>
          <a:prstGeom prst="rect">
            <a:avLst/>
          </a:prstGeom>
        </p:spPr>
      </p:pic>
      <p:sp>
        <p:nvSpPr>
          <p:cNvPr id="2" name="Rectangle 1"/>
          <p:cNvSpPr>
            <a:spLocks noChangeArrowheads="1"/>
          </p:cNvSpPr>
          <p:nvPr/>
        </p:nvSpPr>
        <p:spPr bwMode="auto">
          <a:xfrm>
            <a:off x="980542" y="2209800"/>
            <a:ext cx="7696200" cy="3735318"/>
          </a:xfrm>
          <a:prstGeom prst="rect">
            <a:avLst/>
          </a:prstGeom>
          <a:solidFill>
            <a:schemeClr val="accent6">
              <a:lumMod val="20000"/>
              <a:lumOff val="8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zh-CN" altLang="zh-CN" sz="2000" b="1" i="0" u="none" strike="noStrike" cap="none" normalizeH="0" baseline="0" dirty="0">
                <a:ln>
                  <a:noFill/>
                </a:ln>
                <a:solidFill>
                  <a:schemeClr val="tx1"/>
                </a:solidFill>
                <a:effectLst/>
              </a:rPr>
              <a:t>题目描述</a:t>
            </a:r>
          </a:p>
          <a:p>
            <a:pPr marL="0" marR="0" lvl="0" indent="0" algn="l" defTabSz="914400" rtl="0" eaLnBrk="0" fontAlgn="base" latinLnBrk="0" hangingPunct="0">
              <a:lnSpc>
                <a:spcPct val="150000"/>
              </a:lnSpc>
              <a:spcBef>
                <a:spcPct val="0"/>
              </a:spcBef>
              <a:spcAft>
                <a:spcPct val="0"/>
              </a:spcAft>
              <a:buClrTx/>
              <a:buSzTx/>
              <a:buFontTx/>
              <a:buNone/>
              <a:tabLst/>
            </a:pPr>
            <a:r>
              <a:rPr kumimoji="0" lang="zh-CN" altLang="zh-CN" sz="2000" b="0" i="0" u="none" strike="noStrike" cap="none" normalizeH="0" baseline="0" dirty="0">
                <a:ln>
                  <a:noFill/>
                </a:ln>
                <a:solidFill>
                  <a:schemeClr val="tx1"/>
                </a:solidFill>
                <a:effectLst/>
              </a:rPr>
              <a:t>给定一个三角形的 </a:t>
            </a:r>
            <a:r>
              <a:rPr kumimoji="0" lang="zh-CN" altLang="zh-CN" sz="2000" b="1" i="0" u="none" strike="noStrike" cap="none" normalizeH="0" baseline="0" dirty="0">
                <a:ln>
                  <a:noFill/>
                </a:ln>
                <a:solidFill>
                  <a:schemeClr val="tx1"/>
                </a:solidFill>
                <a:effectLst/>
              </a:rPr>
              <a:t>高</a:t>
            </a:r>
            <a:r>
              <a:rPr kumimoji="0" lang="zh-CN" altLang="zh-CN" sz="2000" b="0" i="0" u="none" strike="noStrike" cap="none" normalizeH="0" baseline="0" dirty="0">
                <a:ln>
                  <a:noFill/>
                </a:ln>
                <a:solidFill>
                  <a:schemeClr val="tx1"/>
                </a:solidFill>
                <a:effectLst/>
              </a:rPr>
              <a:t> 和 </a:t>
            </a:r>
            <a:r>
              <a:rPr kumimoji="0" lang="zh-CN" altLang="zh-CN" sz="2000" b="1" i="0" u="none" strike="noStrike" cap="none" normalizeH="0" baseline="0" dirty="0">
                <a:ln>
                  <a:noFill/>
                </a:ln>
                <a:solidFill>
                  <a:schemeClr val="tx1"/>
                </a:solidFill>
                <a:effectLst/>
              </a:rPr>
              <a:t>底边长</a:t>
            </a:r>
            <a:r>
              <a:rPr kumimoji="0" lang="zh-CN" altLang="zh-CN" sz="2000" b="0" i="0" u="none" strike="noStrike" cap="none" normalizeH="0" baseline="0" dirty="0">
                <a:ln>
                  <a:noFill/>
                </a:ln>
                <a:solidFill>
                  <a:schemeClr val="tx1"/>
                </a:solidFill>
                <a:effectLst/>
              </a:rPr>
              <a:t>（单位：厘米），请计算并输出该三角形的面积，结果保留 </a:t>
            </a:r>
            <a:r>
              <a:rPr kumimoji="0" lang="zh-CN" altLang="zh-CN" sz="2000" b="1" i="0" u="none" strike="noStrike" cap="none" normalizeH="0" baseline="0" dirty="0">
                <a:ln>
                  <a:noFill/>
                </a:ln>
                <a:solidFill>
                  <a:schemeClr val="tx1"/>
                </a:solidFill>
                <a:effectLst/>
              </a:rPr>
              <a:t>两位小数</a:t>
            </a:r>
            <a:r>
              <a:rPr kumimoji="0" lang="zh-CN" altLang="zh-CN" sz="2000" b="0" i="0" u="none" strike="noStrike" cap="none" normalizeH="0" baseline="0" dirty="0">
                <a:ln>
                  <a:noFill/>
                </a:ln>
                <a:solidFill>
                  <a:schemeClr val="tx1"/>
                </a:solidFill>
                <a:effectLst/>
              </a:rPr>
              <a:t>。</a:t>
            </a:r>
            <a:endParaRPr kumimoji="0" lang="zh-CN" altLang="zh-CN" sz="2000" b="1" i="0" u="none" strike="noStrike" cap="none" normalizeH="0" baseline="0" dirty="0">
              <a:ln>
                <a:noFill/>
              </a:ln>
              <a:solidFill>
                <a:schemeClr val="tx1"/>
              </a:solidFill>
              <a:effectLs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zh-CN" altLang="zh-CN" sz="2000" b="1" i="0" u="none" strike="noStrike" cap="none" normalizeH="0" baseline="0" dirty="0">
                <a:ln>
                  <a:noFill/>
                </a:ln>
                <a:solidFill>
                  <a:schemeClr val="tx1"/>
                </a:solidFill>
                <a:effectLst/>
              </a:rPr>
              <a:t>输入描述</a:t>
            </a:r>
            <a:r>
              <a:rPr lang="zh-CN" altLang="en-US" sz="2000" b="1" dirty="0"/>
              <a:t>：</a:t>
            </a:r>
            <a:r>
              <a:rPr kumimoji="0" lang="zh-CN" altLang="zh-CN" sz="2000" b="0" i="0" u="none" strike="noStrike" cap="none" normalizeH="0" baseline="0" dirty="0">
                <a:ln>
                  <a:noFill/>
                </a:ln>
                <a:solidFill>
                  <a:schemeClr val="tx1"/>
                </a:solidFill>
                <a:effectLst/>
              </a:rPr>
              <a:t>输入包含一行，包含两个浮点数 </a:t>
            </a:r>
            <a:r>
              <a:rPr kumimoji="0" lang="zh-CN" altLang="zh-CN" sz="2000" b="1" i="0" u="none" strike="noStrike" cap="none" normalizeH="0" baseline="0" dirty="0">
                <a:ln>
                  <a:noFill/>
                </a:ln>
                <a:solidFill>
                  <a:schemeClr val="tx1"/>
                </a:solidFill>
                <a:effectLst/>
              </a:rPr>
              <a:t>h</a:t>
            </a:r>
            <a:r>
              <a:rPr kumimoji="0" lang="zh-CN" altLang="zh-CN" sz="2000" b="0" i="0" u="none" strike="noStrike" cap="none" normalizeH="0" baseline="0" dirty="0">
                <a:ln>
                  <a:noFill/>
                </a:ln>
                <a:solidFill>
                  <a:schemeClr val="tx1"/>
                </a:solidFill>
                <a:effectLst/>
              </a:rPr>
              <a:t> 和 </a:t>
            </a:r>
            <a:r>
              <a:rPr kumimoji="0" lang="zh-CN" altLang="zh-CN" sz="2000" b="1" i="0" u="none" strike="noStrike" cap="none" normalizeH="0" baseline="0" dirty="0">
                <a:ln>
                  <a:noFill/>
                </a:ln>
                <a:solidFill>
                  <a:schemeClr val="tx1"/>
                </a:solidFill>
                <a:effectLst/>
              </a:rPr>
              <a:t>b</a:t>
            </a:r>
            <a:r>
              <a:rPr kumimoji="0" lang="zh-CN" altLang="zh-CN" sz="2000" b="0" i="0" u="none" strike="noStrike" cap="none" normalizeH="0" baseline="0" dirty="0">
                <a:ln>
                  <a:noFill/>
                </a:ln>
                <a:solidFill>
                  <a:schemeClr val="tx1"/>
                </a:solidFill>
                <a:effectLst/>
              </a:rPr>
              <a:t>，分别表示三角形的 </a:t>
            </a:r>
            <a:r>
              <a:rPr kumimoji="0" lang="zh-CN" altLang="zh-CN" sz="2000" b="1" i="0" u="none" strike="noStrike" cap="none" normalizeH="0" baseline="0" dirty="0">
                <a:ln>
                  <a:noFill/>
                </a:ln>
                <a:solidFill>
                  <a:schemeClr val="tx1"/>
                </a:solidFill>
                <a:effectLst/>
              </a:rPr>
              <a:t>高</a:t>
            </a:r>
            <a:r>
              <a:rPr kumimoji="0" lang="zh-CN" altLang="zh-CN" sz="2000" b="0" i="0" u="none" strike="noStrike" cap="none" normalizeH="0" baseline="0" dirty="0">
                <a:ln>
                  <a:noFill/>
                </a:ln>
                <a:solidFill>
                  <a:schemeClr val="tx1"/>
                </a:solidFill>
                <a:effectLst/>
              </a:rPr>
              <a:t> 和 </a:t>
            </a:r>
            <a:r>
              <a:rPr kumimoji="0" lang="zh-CN" altLang="zh-CN" sz="2000" b="1" i="0" u="none" strike="noStrike" cap="none" normalizeH="0" baseline="0" dirty="0">
                <a:ln>
                  <a:noFill/>
                </a:ln>
                <a:solidFill>
                  <a:schemeClr val="tx1"/>
                </a:solidFill>
                <a:effectLst/>
              </a:rPr>
              <a:t>底边长</a:t>
            </a:r>
            <a:r>
              <a:rPr kumimoji="0" lang="zh-CN" altLang="zh-CN" sz="2000" b="0" i="0" u="none" strike="noStrike" cap="none" normalizeH="0" baseline="0" dirty="0">
                <a:ln>
                  <a:noFill/>
                </a:ln>
                <a:solidFill>
                  <a:schemeClr val="tx1"/>
                </a:solidFill>
                <a:effectLst/>
              </a:rPr>
              <a:t>，两数之间用单个空格隔开。</a:t>
            </a:r>
          </a:p>
          <a:p>
            <a:pPr marL="0" marR="0" lvl="0" indent="0" algn="l" defTabSz="914400" rtl="0" eaLnBrk="0" fontAlgn="base" latinLnBrk="0" hangingPunct="0">
              <a:lnSpc>
                <a:spcPct val="150000"/>
              </a:lnSpc>
              <a:spcBef>
                <a:spcPct val="0"/>
              </a:spcBef>
              <a:spcAft>
                <a:spcPct val="0"/>
              </a:spcAft>
              <a:buClrTx/>
              <a:buSzTx/>
              <a:buFontTx/>
              <a:buNone/>
              <a:tabLst/>
            </a:pPr>
            <a:r>
              <a:rPr kumimoji="0" lang="zh-CN" altLang="zh-CN" sz="2000" b="1" i="0" u="none" strike="noStrike" cap="none" normalizeH="0" baseline="0" dirty="0">
                <a:ln>
                  <a:noFill/>
                </a:ln>
                <a:solidFill>
                  <a:schemeClr val="tx1"/>
                </a:solidFill>
                <a:effectLst/>
              </a:rPr>
              <a:t>输出描述</a:t>
            </a:r>
            <a:r>
              <a:rPr kumimoji="0" lang="zh-CN" altLang="en-US" sz="2000" b="1" i="0" u="none" strike="noStrike" cap="none" normalizeH="0" baseline="0" dirty="0">
                <a:ln>
                  <a:noFill/>
                </a:ln>
                <a:solidFill>
                  <a:schemeClr val="tx1"/>
                </a:solidFill>
                <a:effectLst/>
              </a:rPr>
              <a:t>：</a:t>
            </a:r>
            <a:r>
              <a:rPr kumimoji="0" lang="zh-CN" altLang="zh-CN" sz="2000" b="0" i="0" u="none" strike="noStrike" cap="none" normalizeH="0" baseline="0" dirty="0">
                <a:ln>
                  <a:noFill/>
                </a:ln>
                <a:solidFill>
                  <a:schemeClr val="tx1"/>
                </a:solidFill>
                <a:effectLst/>
              </a:rPr>
              <a:t>输出一行，表示三角形的面积，保留两位小数。</a:t>
            </a:r>
            <a:endParaRPr kumimoji="0" lang="zh-CN" altLang="zh-CN" sz="2000" b="1" i="0" u="none" strike="noStrike" cap="none" normalizeH="0" baseline="0" dirty="0">
              <a:ln>
                <a:noFill/>
              </a:ln>
              <a:solidFill>
                <a:schemeClr val="tx1"/>
              </a:solidFill>
              <a:effectLs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zh-CN" altLang="zh-CN" sz="2000" b="1" i="0" u="none" strike="noStrike" cap="none" normalizeH="0" baseline="0" dirty="0">
                <a:ln>
                  <a:noFill/>
                </a:ln>
                <a:solidFill>
                  <a:schemeClr val="tx1"/>
                </a:solidFill>
                <a:effectLst/>
              </a:rPr>
              <a:t>输入示例</a:t>
            </a:r>
            <a:r>
              <a:rPr kumimoji="0" lang="zh-CN" altLang="en-US" sz="2000" b="1" i="0" u="none" strike="noStrike" cap="none" normalizeH="0" baseline="0" dirty="0">
                <a:ln>
                  <a:noFill/>
                </a:ln>
                <a:solidFill>
                  <a:schemeClr val="tx1"/>
                </a:solidFill>
                <a:effectLst/>
              </a:rPr>
              <a:t>：</a:t>
            </a:r>
            <a:r>
              <a:rPr kumimoji="0" lang="en-US" altLang="zh-CN" sz="2000" b="1" i="0" u="none" strike="noStrike" cap="none" normalizeH="0" baseline="0" dirty="0">
                <a:ln>
                  <a:noFill/>
                </a:ln>
                <a:solidFill>
                  <a:schemeClr val="tx1"/>
                </a:solidFill>
                <a:effectLst/>
              </a:rPr>
              <a:t>15 10</a:t>
            </a:r>
          </a:p>
          <a:p>
            <a:pPr marL="0" marR="0" lvl="0" indent="0" algn="l" defTabSz="914400" rtl="0" eaLnBrk="0" fontAlgn="base" latinLnBrk="0" hangingPunct="0">
              <a:lnSpc>
                <a:spcPct val="150000"/>
              </a:lnSpc>
              <a:spcBef>
                <a:spcPct val="0"/>
              </a:spcBef>
              <a:spcAft>
                <a:spcPct val="0"/>
              </a:spcAft>
              <a:buClrTx/>
              <a:buSzTx/>
              <a:buFontTx/>
              <a:buNone/>
              <a:tabLst/>
            </a:pPr>
            <a:r>
              <a:rPr kumimoji="0" lang="zh-CN" altLang="zh-CN" sz="2000" b="1" i="0" u="none" strike="noStrike" cap="none" normalizeH="0" baseline="0" dirty="0">
                <a:ln>
                  <a:noFill/>
                </a:ln>
                <a:solidFill>
                  <a:schemeClr val="tx1"/>
                </a:solidFill>
                <a:effectLst/>
              </a:rPr>
              <a:t>输出示例</a:t>
            </a:r>
            <a:r>
              <a:rPr lang="zh-CN" altLang="en-US" sz="2000" b="1" dirty="0"/>
              <a:t>：</a:t>
            </a:r>
            <a:r>
              <a:rPr lang="en-US" altLang="zh-CN" sz="2000" b="1" dirty="0"/>
              <a:t>75.00</a:t>
            </a:r>
            <a:endParaRPr kumimoji="0" lang="zh-CN" altLang="zh-CN" sz="2000" b="0" i="0" u="none" strike="noStrike" cap="none" normalizeH="0" baseline="0" dirty="0">
              <a:ln>
                <a:noFill/>
              </a:ln>
              <a:solidFill>
                <a:schemeClr val="tx1"/>
              </a:solidFill>
              <a:effectLst/>
            </a:endParaRPr>
          </a:p>
        </p:txBody>
      </p:sp>
      <p:sp>
        <p:nvSpPr>
          <p:cNvPr id="3" name="矩形 2"/>
          <p:cNvSpPr/>
          <p:nvPr/>
        </p:nvSpPr>
        <p:spPr>
          <a:xfrm>
            <a:off x="9718071" y="4292025"/>
            <a:ext cx="434734" cy="584775"/>
          </a:xfrm>
          <a:prstGeom prst="rect">
            <a:avLst/>
          </a:prstGeom>
        </p:spPr>
        <p:txBody>
          <a:bodyPr wrap="none">
            <a:spAutoFit/>
          </a:bodyPr>
          <a:lstStyle/>
          <a:p>
            <a:r>
              <a:rPr lang="en-US" altLang="zh-CN" sz="3200" b="1" dirty="0">
                <a:latin typeface="Arial" panose="020B0604020202020204" pitchFamily="34" charset="0"/>
              </a:rPr>
              <a:t>b</a:t>
            </a:r>
            <a:endParaRPr lang="zh-CN" altLang="en-US" sz="3200" dirty="0"/>
          </a:p>
        </p:txBody>
      </p:sp>
      <p:sp>
        <p:nvSpPr>
          <p:cNvPr id="41" name="矩形 40"/>
          <p:cNvSpPr/>
          <p:nvPr/>
        </p:nvSpPr>
        <p:spPr>
          <a:xfrm>
            <a:off x="10439400" y="3707250"/>
            <a:ext cx="434734" cy="584775"/>
          </a:xfrm>
          <a:prstGeom prst="rect">
            <a:avLst/>
          </a:prstGeom>
        </p:spPr>
        <p:txBody>
          <a:bodyPr wrap="none">
            <a:spAutoFit/>
          </a:bodyPr>
          <a:lstStyle/>
          <a:p>
            <a:r>
              <a:rPr lang="zh-CN" altLang="zh-CN" sz="3200" b="1" dirty="0">
                <a:latin typeface="Arial" panose="020B0604020202020204" pitchFamily="34" charset="0"/>
              </a:rPr>
              <a:t>h</a:t>
            </a:r>
            <a:endParaRPr lang="zh-CN" altLang="en-US" sz="3200" dirty="0"/>
          </a:p>
        </p:txBody>
      </p:sp>
      <p:sp>
        <p:nvSpPr>
          <p:cNvPr id="42" name="object 3">
            <a:extLst>
              <a:ext uri="{FF2B5EF4-FFF2-40B4-BE49-F238E27FC236}">
                <a16:creationId xmlns:a16="http://schemas.microsoft.com/office/drawing/2014/main" id="{9079EF21-306E-660E-A9A1-51D54E107A61}"/>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实战演练</a:t>
            </a:r>
          </a:p>
        </p:txBody>
      </p:sp>
      <p:sp>
        <p:nvSpPr>
          <p:cNvPr id="5" name="文本框 4">
            <a:extLst>
              <a:ext uri="{FF2B5EF4-FFF2-40B4-BE49-F238E27FC236}">
                <a16:creationId xmlns:a16="http://schemas.microsoft.com/office/drawing/2014/main" id="{D779C93E-FE46-243D-D8D7-3938274923B3}"/>
              </a:ext>
            </a:extLst>
          </p:cNvPr>
          <p:cNvSpPr txBox="1"/>
          <p:nvPr/>
        </p:nvSpPr>
        <p:spPr>
          <a:xfrm>
            <a:off x="983144" y="1524000"/>
            <a:ext cx="1455256" cy="461665"/>
          </a:xfrm>
          <a:prstGeom prst="rect">
            <a:avLst/>
          </a:prstGeom>
          <a:solidFill>
            <a:schemeClr val="bg1">
              <a:lumMod val="95000"/>
            </a:schemeClr>
          </a:solidFill>
        </p:spPr>
        <p:txBody>
          <a:bodyPr wrap="square">
            <a:spAutoFit/>
          </a:bodyPr>
          <a:lstStyle/>
          <a:p>
            <a:r>
              <a:rPr kumimoji="0" lang="zh-CN" altLang="en-US" sz="2400" b="1" i="0" u="none" strike="noStrike" cap="none" normalizeH="0" baseline="0" dirty="0">
                <a:ln>
                  <a:noFill/>
                </a:ln>
                <a:solidFill>
                  <a:srgbClr val="C00000"/>
                </a:solidFill>
                <a:effectLst/>
              </a:rPr>
              <a:t>课堂作业</a:t>
            </a:r>
            <a:endParaRPr lang="zh-CN" altLang="en-US" sz="2400" b="1" dirty="0">
              <a:solidFill>
                <a:srgbClr val="C00000"/>
              </a:solidFill>
            </a:endParaRPr>
          </a:p>
        </p:txBody>
      </p:sp>
    </p:spTree>
    <p:extLst>
      <p:ext uri="{BB962C8B-B14F-4D97-AF65-F5344CB8AC3E}">
        <p14:creationId xmlns:p14="http://schemas.microsoft.com/office/powerpoint/2010/main" val="30905957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1473875" y="1505902"/>
            <a:ext cx="4926925" cy="3447098"/>
          </a:xfrm>
          <a:prstGeom prst="rect">
            <a:avLst/>
          </a:prstGeom>
          <a:solidFill>
            <a:schemeClr val="accent5">
              <a:lumMod val="20000"/>
              <a:lumOff val="80000"/>
            </a:schemeClr>
          </a:solidFill>
          <a:ln>
            <a:noFill/>
          </a:ln>
          <a:effectLst/>
        </p:spPr>
        <p:txBody>
          <a:bodyPr vert="horz" wrap="squar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2800" b="0" i="0" u="none" strike="noStrike" cap="none" normalizeH="0" baseline="0" dirty="0">
                <a:ln>
                  <a:noFill/>
                </a:ln>
                <a:solidFill>
                  <a:srgbClr val="986801"/>
                </a:solidFill>
                <a:effectLst/>
                <a:latin typeface="Consolas" panose="020B0609020204030204" pitchFamily="49" charset="0"/>
              </a:rPr>
              <a:t>int</a:t>
            </a:r>
            <a:r>
              <a:rPr kumimoji="0" lang="zh-CN" altLang="zh-CN" sz="2800" b="0" i="0" u="none" strike="noStrike" cap="none" normalizeH="0" baseline="0" dirty="0">
                <a:ln>
                  <a:noFill/>
                </a:ln>
                <a:solidFill>
                  <a:srgbClr val="383A42"/>
                </a:solidFill>
                <a:effectLst/>
                <a:latin typeface="Consolas" panose="020B0609020204030204" pitchFamily="49" charset="0"/>
              </a:rPr>
              <a:t> </a:t>
            </a:r>
            <a:r>
              <a:rPr kumimoji="0" lang="zh-CN" altLang="zh-CN" sz="2800" b="0" i="0" u="none" strike="noStrike" cap="none" normalizeH="0" baseline="0" dirty="0">
                <a:ln>
                  <a:noFill/>
                </a:ln>
                <a:solidFill>
                  <a:srgbClr val="4078F2"/>
                </a:solidFill>
                <a:effectLst/>
                <a:latin typeface="Consolas" panose="020B0609020204030204" pitchFamily="49" charset="0"/>
              </a:rPr>
              <a:t>main</a:t>
            </a:r>
            <a:r>
              <a:rPr kumimoji="0" lang="zh-CN" altLang="zh-CN" sz="2800" b="0" i="0" u="none" strike="noStrike" cap="none" normalizeH="0" baseline="0" dirty="0">
                <a:ln>
                  <a:noFill/>
                </a:ln>
                <a:solidFill>
                  <a:srgbClr val="383A42"/>
                </a:solidFill>
                <a:effectLst/>
                <a:latin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2800" b="0" i="0" u="none" strike="noStrike" cap="none" normalizeH="0" baseline="0" dirty="0">
                <a:ln>
                  <a:noFill/>
                </a:ln>
                <a:solidFill>
                  <a:srgbClr val="383A42"/>
                </a:solidFill>
                <a:effectLst/>
                <a:latin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2800" b="0" i="0" u="none" strike="noStrike" cap="none" normalizeH="0" baseline="0" dirty="0">
                <a:ln>
                  <a:noFill/>
                </a:ln>
                <a:solidFill>
                  <a:srgbClr val="383A42"/>
                </a:solidFill>
                <a:effectLst/>
                <a:latin typeface="Consolas" panose="020B0609020204030204" pitchFamily="49" charset="0"/>
              </a:rPr>
              <a:t>    </a:t>
            </a:r>
            <a:r>
              <a:rPr kumimoji="0" lang="zh-CN" altLang="zh-CN" sz="2800" b="0" i="0" u="none" strike="noStrike" cap="none" normalizeH="0" baseline="0" dirty="0">
                <a:ln>
                  <a:noFill/>
                </a:ln>
                <a:solidFill>
                  <a:srgbClr val="986801"/>
                </a:solidFill>
                <a:effectLst/>
                <a:latin typeface="Consolas" panose="020B0609020204030204" pitchFamily="49" charset="0"/>
              </a:rPr>
              <a:t>float</a:t>
            </a:r>
            <a:r>
              <a:rPr kumimoji="0" lang="zh-CN" altLang="zh-CN" sz="2800" b="0" i="0" u="none" strike="noStrike" cap="none" normalizeH="0" baseline="0" dirty="0">
                <a:ln>
                  <a:noFill/>
                </a:ln>
                <a:solidFill>
                  <a:srgbClr val="383A42"/>
                </a:solidFill>
                <a:effectLst/>
                <a:latin typeface="Consolas" panose="020B0609020204030204" pitchFamily="49" charset="0"/>
              </a:rPr>
              <a:t> h, b, s;</a:t>
            </a: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2800" b="0" i="0" u="none" strike="noStrike" cap="none" normalizeH="0" baseline="0" dirty="0">
                <a:ln>
                  <a:noFill/>
                </a:ln>
                <a:solidFill>
                  <a:srgbClr val="383A42"/>
                </a:solidFill>
                <a:effectLst/>
                <a:latin typeface="Consolas" panose="020B0609020204030204" pitchFamily="49" charset="0"/>
              </a:rPr>
              <a:t>    cin &gt;&gt; h &gt;&gt; b;</a:t>
            </a: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2800" b="0" i="0" u="none" strike="noStrike" cap="none" normalizeH="0" baseline="0" dirty="0">
                <a:ln>
                  <a:noFill/>
                </a:ln>
                <a:solidFill>
                  <a:srgbClr val="383A42"/>
                </a:solidFill>
                <a:effectLst/>
                <a:latin typeface="Consolas" panose="020B0609020204030204" pitchFamily="49" charset="0"/>
              </a:rPr>
              <a:t>    s = h * b / </a:t>
            </a:r>
            <a:r>
              <a:rPr kumimoji="0" lang="zh-CN" altLang="zh-CN" sz="2800" b="0" i="0" u="none" strike="noStrike" cap="none" normalizeH="0" baseline="0" dirty="0">
                <a:ln>
                  <a:noFill/>
                </a:ln>
                <a:solidFill>
                  <a:srgbClr val="986801"/>
                </a:solidFill>
                <a:effectLst/>
                <a:latin typeface="Consolas" panose="020B0609020204030204" pitchFamily="49" charset="0"/>
              </a:rPr>
              <a:t>2</a:t>
            </a:r>
            <a:r>
              <a:rPr kumimoji="0" lang="zh-CN" altLang="zh-CN" sz="2800" b="0" i="0" u="none" strike="noStrike" cap="none" normalizeH="0" baseline="0" dirty="0">
                <a:ln>
                  <a:noFill/>
                </a:ln>
                <a:solidFill>
                  <a:srgbClr val="383A42"/>
                </a:solidFill>
                <a:effectLst/>
                <a:latin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2800" b="0" i="0" u="none" strike="noStrike" cap="none" normalizeH="0" baseline="0" dirty="0">
                <a:ln>
                  <a:noFill/>
                </a:ln>
                <a:solidFill>
                  <a:srgbClr val="383A42"/>
                </a:solidFill>
                <a:effectLst/>
                <a:latin typeface="Consolas" panose="020B0609020204030204" pitchFamily="49" charset="0"/>
              </a:rPr>
              <a:t>    </a:t>
            </a:r>
            <a:r>
              <a:rPr kumimoji="0" lang="zh-CN" altLang="zh-CN" sz="2800" b="0" i="0" u="none" strike="noStrike" cap="none" normalizeH="0" baseline="0" dirty="0">
                <a:ln>
                  <a:noFill/>
                </a:ln>
                <a:solidFill>
                  <a:srgbClr val="C18401"/>
                </a:solidFill>
                <a:effectLst/>
                <a:latin typeface="Consolas" panose="020B0609020204030204" pitchFamily="49" charset="0"/>
              </a:rPr>
              <a:t>printf</a:t>
            </a:r>
            <a:r>
              <a:rPr kumimoji="0" lang="zh-CN" altLang="zh-CN" sz="2800" b="0" i="0" u="none" strike="noStrike" cap="none" normalizeH="0" baseline="0" dirty="0">
                <a:ln>
                  <a:noFill/>
                </a:ln>
                <a:solidFill>
                  <a:srgbClr val="383A42"/>
                </a:solidFill>
                <a:effectLst/>
                <a:latin typeface="Consolas" panose="020B0609020204030204" pitchFamily="49" charset="0"/>
              </a:rPr>
              <a:t>(</a:t>
            </a:r>
            <a:r>
              <a:rPr kumimoji="0" lang="zh-CN" altLang="zh-CN" sz="2800" b="0" i="0" u="none" strike="noStrike" cap="none" normalizeH="0" baseline="0" dirty="0">
                <a:ln>
                  <a:noFill/>
                </a:ln>
                <a:solidFill>
                  <a:srgbClr val="50A14F"/>
                </a:solidFill>
                <a:effectLst/>
                <a:latin typeface="Consolas" panose="020B0609020204030204" pitchFamily="49" charset="0"/>
              </a:rPr>
              <a:t>"%.2f"</a:t>
            </a:r>
            <a:r>
              <a:rPr kumimoji="0" lang="zh-CN" altLang="zh-CN" sz="2800" b="0" i="0" u="none" strike="noStrike" cap="none" normalizeH="0" baseline="0" dirty="0">
                <a:ln>
                  <a:noFill/>
                </a:ln>
                <a:solidFill>
                  <a:srgbClr val="383A42"/>
                </a:solidFill>
                <a:effectLst/>
                <a:latin typeface="Consolas" panose="020B0609020204030204" pitchFamily="49" charset="0"/>
              </a:rPr>
              <a:t>,</a:t>
            </a:r>
            <a:r>
              <a:rPr kumimoji="0" lang="en-US" altLang="zh-CN" sz="2800" b="0" i="0" u="none" strike="noStrike" cap="none" normalizeH="0" baseline="0" dirty="0">
                <a:ln>
                  <a:noFill/>
                </a:ln>
                <a:solidFill>
                  <a:srgbClr val="383A42"/>
                </a:solidFill>
                <a:effectLst/>
                <a:latin typeface="Consolas" panose="020B0609020204030204" pitchFamily="49" charset="0"/>
              </a:rPr>
              <a:t> </a:t>
            </a:r>
            <a:r>
              <a:rPr kumimoji="0" lang="zh-CN" altLang="zh-CN" sz="2800" b="0" i="0" u="none" strike="noStrike" cap="none" normalizeH="0" baseline="0" dirty="0">
                <a:ln>
                  <a:noFill/>
                </a:ln>
                <a:solidFill>
                  <a:srgbClr val="383A42"/>
                </a:solidFill>
                <a:effectLst/>
                <a:latin typeface="Consolas" panose="020B0609020204030204" pitchFamily="49" charset="0"/>
              </a:rPr>
              <a:t>s);</a:t>
            </a: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2800" b="0" i="0" u="none" strike="noStrike" cap="none" normalizeH="0" baseline="0" dirty="0">
                <a:ln>
                  <a:noFill/>
                </a:ln>
                <a:solidFill>
                  <a:srgbClr val="383A42"/>
                </a:solidFill>
                <a:effectLst/>
                <a:latin typeface="Consolas" panose="020B0609020204030204" pitchFamily="49" charset="0"/>
              </a:rPr>
              <a:t>    </a:t>
            </a:r>
            <a:r>
              <a:rPr kumimoji="0" lang="zh-CN" altLang="zh-CN" sz="2800" b="0" i="0" u="none" strike="noStrike" cap="none" normalizeH="0" baseline="0" dirty="0">
                <a:ln>
                  <a:noFill/>
                </a:ln>
                <a:solidFill>
                  <a:srgbClr val="A626A4"/>
                </a:solidFill>
                <a:effectLst/>
                <a:latin typeface="Consolas" panose="020B0609020204030204" pitchFamily="49" charset="0"/>
              </a:rPr>
              <a:t>return</a:t>
            </a:r>
            <a:r>
              <a:rPr kumimoji="0" lang="zh-CN" altLang="zh-CN" sz="2800" b="0" i="0" u="none" strike="noStrike" cap="none" normalizeH="0" baseline="0" dirty="0">
                <a:ln>
                  <a:noFill/>
                </a:ln>
                <a:solidFill>
                  <a:srgbClr val="383A42"/>
                </a:solidFill>
                <a:effectLst/>
                <a:latin typeface="Consolas" panose="020B0609020204030204" pitchFamily="49" charset="0"/>
              </a:rPr>
              <a:t> </a:t>
            </a:r>
            <a:r>
              <a:rPr kumimoji="0" lang="zh-CN" altLang="zh-CN" sz="2800" b="0" i="0" u="none" strike="noStrike" cap="none" normalizeH="0" baseline="0" dirty="0">
                <a:ln>
                  <a:noFill/>
                </a:ln>
                <a:solidFill>
                  <a:srgbClr val="986801"/>
                </a:solidFill>
                <a:effectLst/>
                <a:latin typeface="Consolas" panose="020B0609020204030204" pitchFamily="49" charset="0"/>
              </a:rPr>
              <a:t>0</a:t>
            </a:r>
            <a:r>
              <a:rPr kumimoji="0" lang="zh-CN" altLang="zh-CN" sz="2800" b="0" i="0" u="none" strike="noStrike" cap="none" normalizeH="0" baseline="0" dirty="0">
                <a:ln>
                  <a:noFill/>
                </a:ln>
                <a:solidFill>
                  <a:srgbClr val="383A42"/>
                </a:solidFill>
                <a:effectLst/>
                <a:latin typeface="Consolas" panose="020B06090202040302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2800" b="0" i="0" u="none" strike="noStrike" cap="none" normalizeH="0" baseline="0" dirty="0">
                <a:ln>
                  <a:noFill/>
                </a:ln>
                <a:solidFill>
                  <a:srgbClr val="383A42"/>
                </a:solidFill>
                <a:effectLst/>
                <a:latin typeface="Consolas" panose="020B0609020204030204" pitchFamily="49" charset="0"/>
              </a:rPr>
              <a:t>}</a:t>
            </a:r>
            <a:endParaRPr kumimoji="0" lang="zh-CN" altLang="zh-CN" sz="5400" b="0" i="0" u="none" strike="noStrike" cap="none" normalizeH="0" baseline="0" dirty="0">
              <a:ln>
                <a:noFill/>
              </a:ln>
              <a:solidFill>
                <a:schemeClr val="tx1"/>
              </a:solidFill>
              <a:effectLst/>
              <a:latin typeface="Arial" panose="020B0604020202020204" pitchFamily="34" charset="0"/>
            </a:endParaRPr>
          </a:p>
        </p:txBody>
      </p:sp>
      <p:sp>
        <p:nvSpPr>
          <p:cNvPr id="9" name="object 3">
            <a:extLst>
              <a:ext uri="{FF2B5EF4-FFF2-40B4-BE49-F238E27FC236}">
                <a16:creationId xmlns:a16="http://schemas.microsoft.com/office/drawing/2014/main" id="{9079EF21-306E-660E-A9A1-51D54E107A61}"/>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实战演练</a:t>
            </a:r>
          </a:p>
        </p:txBody>
      </p:sp>
      <p:sp>
        <p:nvSpPr>
          <p:cNvPr id="3" name="矩形 2"/>
          <p:cNvSpPr/>
          <p:nvPr/>
        </p:nvSpPr>
        <p:spPr>
          <a:xfrm>
            <a:off x="8179475" y="3711237"/>
            <a:ext cx="2031325" cy="461665"/>
          </a:xfrm>
          <a:prstGeom prst="rect">
            <a:avLst/>
          </a:prstGeom>
          <a:solidFill>
            <a:schemeClr val="accent6">
              <a:lumMod val="20000"/>
              <a:lumOff val="80000"/>
            </a:schemeClr>
          </a:solidFill>
        </p:spPr>
        <p:txBody>
          <a:bodyPr wrap="none">
            <a:spAutoFit/>
          </a:bodyPr>
          <a:lstStyle/>
          <a:p>
            <a:r>
              <a:rPr lang="zh-CN" altLang="en-US" sz="2400" dirty="0">
                <a:solidFill>
                  <a:srgbClr val="383A42"/>
                </a:solidFill>
                <a:latin typeface="Consolas" panose="020B0609020204030204" pitchFamily="49" charset="0"/>
              </a:rPr>
              <a:t>输出两位小数</a:t>
            </a:r>
            <a:endParaRPr lang="zh-CN" altLang="en-US" sz="2400" dirty="0"/>
          </a:p>
        </p:txBody>
      </p:sp>
      <p:sp>
        <p:nvSpPr>
          <p:cNvPr id="4" name="右箭头 3"/>
          <p:cNvSpPr/>
          <p:nvPr/>
        </p:nvSpPr>
        <p:spPr>
          <a:xfrm>
            <a:off x="6045875" y="3788552"/>
            <a:ext cx="2133600" cy="307033"/>
          </a:xfrm>
          <a:prstGeom prst="rightArrow">
            <a:avLst>
              <a:gd name="adj1" fmla="val 37571"/>
              <a:gd name="adj2" fmla="val 50000"/>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E565C80B-350B-ABDA-E3B1-1FBAFC0EE558}"/>
              </a:ext>
            </a:extLst>
          </p:cNvPr>
          <p:cNvSpPr txBox="1"/>
          <p:nvPr/>
        </p:nvSpPr>
        <p:spPr>
          <a:xfrm>
            <a:off x="2171700" y="5486400"/>
            <a:ext cx="7848600" cy="523220"/>
          </a:xfrm>
          <a:prstGeom prst="rect">
            <a:avLst/>
          </a:prstGeom>
          <a:solidFill>
            <a:schemeClr val="bg1">
              <a:lumMod val="95000"/>
            </a:schemeClr>
          </a:solidFill>
        </p:spPr>
        <p:txBody>
          <a:bodyPr wrap="square">
            <a:spAutoFit/>
          </a:bodyPr>
          <a:lstStyle/>
          <a:p>
            <a:r>
              <a:rPr lang="zh-CN" altLang="en-US" sz="2800" b="1" dirty="0">
                <a:solidFill>
                  <a:srgbClr val="C00000"/>
                </a:solidFill>
              </a:rPr>
              <a:t>忘记了格式说明符的话，可以回顾书本</a:t>
            </a:r>
            <a:r>
              <a:rPr lang="en-US" altLang="zh-CN" sz="2800" b="1" dirty="0">
                <a:solidFill>
                  <a:srgbClr val="C00000"/>
                </a:solidFill>
              </a:rPr>
              <a:t>P24</a:t>
            </a:r>
            <a:r>
              <a:rPr lang="zh-CN" altLang="en-US" sz="2800" b="1" dirty="0">
                <a:solidFill>
                  <a:srgbClr val="C00000"/>
                </a:solidFill>
              </a:rPr>
              <a:t>页</a:t>
            </a:r>
            <a:endParaRPr lang="zh-CN" altLang="en-US" sz="2800" dirty="0"/>
          </a:p>
        </p:txBody>
      </p:sp>
      <p:sp>
        <p:nvSpPr>
          <p:cNvPr id="5" name="矩形 4">
            <a:extLst>
              <a:ext uri="{FF2B5EF4-FFF2-40B4-BE49-F238E27FC236}">
                <a16:creationId xmlns:a16="http://schemas.microsoft.com/office/drawing/2014/main" id="{1E004242-4AA7-FB82-B8D0-1377A8F436C4}"/>
              </a:ext>
            </a:extLst>
          </p:cNvPr>
          <p:cNvSpPr/>
          <p:nvPr/>
        </p:nvSpPr>
        <p:spPr>
          <a:xfrm>
            <a:off x="7772400" y="2332317"/>
            <a:ext cx="3733800" cy="830997"/>
          </a:xfrm>
          <a:prstGeom prst="rect">
            <a:avLst/>
          </a:prstGeom>
          <a:solidFill>
            <a:schemeClr val="accent5">
              <a:lumMod val="20000"/>
              <a:lumOff val="80000"/>
            </a:schemeClr>
          </a:solidFill>
        </p:spPr>
        <p:txBody>
          <a:bodyPr wrap="square">
            <a:spAutoFit/>
          </a:bodyPr>
          <a:lstStyle/>
          <a:p>
            <a:r>
              <a:rPr lang="zh-CN" altLang="en-US" sz="2400" dirty="0">
                <a:solidFill>
                  <a:srgbClr val="383A42"/>
                </a:solidFill>
                <a:latin typeface="Consolas" panose="020B0609020204030204" pitchFamily="49" charset="0"/>
              </a:rPr>
              <a:t>储存输入的长，宽，以及最终的结果</a:t>
            </a:r>
            <a:endParaRPr lang="zh-CN" altLang="en-US" sz="2400" dirty="0"/>
          </a:p>
        </p:txBody>
      </p:sp>
      <p:sp>
        <p:nvSpPr>
          <p:cNvPr id="7" name="右箭头 3">
            <a:extLst>
              <a:ext uri="{FF2B5EF4-FFF2-40B4-BE49-F238E27FC236}">
                <a16:creationId xmlns:a16="http://schemas.microsoft.com/office/drawing/2014/main" id="{433AD92A-BAD6-9CF5-0006-9827E1CB2E4A}"/>
              </a:ext>
            </a:extLst>
          </p:cNvPr>
          <p:cNvSpPr/>
          <p:nvPr/>
        </p:nvSpPr>
        <p:spPr>
          <a:xfrm>
            <a:off x="5486400" y="2505583"/>
            <a:ext cx="2133600" cy="307033"/>
          </a:xfrm>
          <a:prstGeom prst="rightArrow">
            <a:avLst>
              <a:gd name="adj1" fmla="val 37571"/>
              <a:gd name="adj2" fmla="val 50000"/>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36534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fade">
                                      <p:cBhvr>
                                        <p:cTn id="20" dur="500"/>
                                        <p:tgtEl>
                                          <p:spTgt spid="2">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fade">
                                      <p:cBhvr>
                                        <p:cTn id="25" dur="500"/>
                                        <p:tgtEl>
                                          <p:spTgt spid="2">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
                                            <p:txEl>
                                              <p:pRg st="5" end="5"/>
                                            </p:txEl>
                                          </p:spTgt>
                                        </p:tgtEl>
                                        <p:attrNameLst>
                                          <p:attrName>style.visibility</p:attrName>
                                        </p:attrNameLst>
                                      </p:cBhvr>
                                      <p:to>
                                        <p:strVal val="visible"/>
                                      </p:to>
                                    </p:set>
                                    <p:animEffect transition="in" filter="fade">
                                      <p:cBhvr>
                                        <p:cTn id="38" dur="500"/>
                                        <p:tgtEl>
                                          <p:spTgt spid="2">
                                            <p:txEl>
                                              <p:pRg st="5" end="5"/>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5" grpId="0" animBg="1"/>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9079EF21-306E-660E-A9A1-51D54E107A61}"/>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实战演练</a:t>
            </a:r>
          </a:p>
        </p:txBody>
      </p:sp>
      <p:sp>
        <p:nvSpPr>
          <p:cNvPr id="6" name="文本框 5">
            <a:extLst>
              <a:ext uri="{FF2B5EF4-FFF2-40B4-BE49-F238E27FC236}">
                <a16:creationId xmlns:a16="http://schemas.microsoft.com/office/drawing/2014/main" id="{C7D1C597-B98F-92F4-FBBE-F073F04C5723}"/>
              </a:ext>
            </a:extLst>
          </p:cNvPr>
          <p:cNvSpPr txBox="1"/>
          <p:nvPr/>
        </p:nvSpPr>
        <p:spPr>
          <a:xfrm>
            <a:off x="1066800" y="1618632"/>
            <a:ext cx="10210800" cy="3448252"/>
          </a:xfrm>
          <a:prstGeom prst="rect">
            <a:avLst/>
          </a:prstGeom>
          <a:solidFill>
            <a:schemeClr val="accent5">
              <a:lumMod val="20000"/>
              <a:lumOff val="80000"/>
            </a:schemeClr>
          </a:solidFill>
        </p:spPr>
        <p:txBody>
          <a:bodyPr wrap="square">
            <a:spAutoFit/>
          </a:bodyPr>
          <a:lstStyle/>
          <a:p>
            <a:pPr>
              <a:lnSpc>
                <a:spcPct val="150000"/>
              </a:lnSpc>
            </a:pPr>
            <a:r>
              <a:rPr lang="zh-CN" altLang="en-US" sz="2800" b="1" dirty="0"/>
              <a:t>例2-8 再分肥宅水</a:t>
            </a:r>
            <a:r>
              <a:rPr lang="en-US" altLang="zh-CN" sz="2800" b="1" dirty="0"/>
              <a:t>(</a:t>
            </a:r>
            <a:r>
              <a:rPr lang="zh-CN" altLang="en-US" sz="2800" b="1" dirty="0"/>
              <a:t>书本</a:t>
            </a:r>
            <a:r>
              <a:rPr lang="en-US" altLang="zh-CN" sz="2800" b="1" dirty="0"/>
              <a:t>P023</a:t>
            </a:r>
            <a:r>
              <a:rPr lang="zh-CN" altLang="en-US" sz="2800" b="1" dirty="0"/>
              <a:t>页</a:t>
            </a:r>
            <a:r>
              <a:rPr lang="en-US" altLang="zh-CN" sz="2800" b="1" dirty="0"/>
              <a:t>)</a:t>
            </a:r>
          </a:p>
          <a:p>
            <a:pPr>
              <a:lnSpc>
                <a:spcPct val="150000"/>
              </a:lnSpc>
            </a:pPr>
            <a:r>
              <a:rPr lang="zh-CN" altLang="en-US" sz="2400" dirty="0"/>
              <a:t>现在有 t 毫升肥宅快乐水，要均分给 n 名同学。每名同学需要两个杯子。想知道每名同学可以获得多少毫升饮料（严格精确到小数点后3位），以及一共需要多少个杯子。</a:t>
            </a:r>
            <a:endParaRPr lang="en-US" altLang="zh-CN" sz="2400" dirty="0"/>
          </a:p>
          <a:p>
            <a:pPr>
              <a:lnSpc>
                <a:spcPct val="150000"/>
              </a:lnSpc>
            </a:pPr>
            <a:r>
              <a:rPr lang="zh-CN" altLang="en-US" sz="2400" dirty="0"/>
              <a:t>输入一个浮点数 t 和一个整数 n，使用空格隔开。输出两个数字表示答案，使用换行隔开。</a:t>
            </a:r>
          </a:p>
        </p:txBody>
      </p:sp>
      <p:sp>
        <p:nvSpPr>
          <p:cNvPr id="8" name="文本框 7">
            <a:extLst>
              <a:ext uri="{FF2B5EF4-FFF2-40B4-BE49-F238E27FC236}">
                <a16:creationId xmlns:a16="http://schemas.microsoft.com/office/drawing/2014/main" id="{472A7501-74F9-05E9-93A2-65DC7B19760E}"/>
              </a:ext>
            </a:extLst>
          </p:cNvPr>
          <p:cNvSpPr txBox="1"/>
          <p:nvPr/>
        </p:nvSpPr>
        <p:spPr>
          <a:xfrm>
            <a:off x="3200400" y="5571305"/>
            <a:ext cx="5486400" cy="523220"/>
          </a:xfrm>
          <a:prstGeom prst="rect">
            <a:avLst/>
          </a:prstGeom>
          <a:solidFill>
            <a:schemeClr val="accent4">
              <a:lumMod val="20000"/>
              <a:lumOff val="80000"/>
            </a:schemeClr>
          </a:solidFill>
        </p:spPr>
        <p:txBody>
          <a:bodyPr wrap="square">
            <a:spAutoFit/>
          </a:bodyPr>
          <a:lstStyle/>
          <a:p>
            <a:r>
              <a:rPr lang="zh-CN" altLang="en-US" sz="2800" dirty="0"/>
              <a:t>使用 </a:t>
            </a:r>
            <a:r>
              <a:rPr lang="en-US" altLang="zh-CN" sz="2800" dirty="0" err="1"/>
              <a:t>printf</a:t>
            </a:r>
            <a:r>
              <a:rPr lang="en-US" altLang="zh-CN" sz="2800" dirty="0"/>
              <a:t> </a:t>
            </a:r>
            <a:r>
              <a:rPr lang="zh-CN" altLang="en-US" sz="2800" dirty="0"/>
              <a:t>与 </a:t>
            </a:r>
            <a:r>
              <a:rPr lang="en-US" altLang="zh-CN" sz="2800" dirty="0" err="1"/>
              <a:t>scanf</a:t>
            </a:r>
            <a:r>
              <a:rPr lang="en-US" altLang="zh-CN" sz="2800" dirty="0"/>
              <a:t> </a:t>
            </a:r>
            <a:r>
              <a:rPr lang="zh-CN" altLang="en-US" sz="2800" dirty="0"/>
              <a:t>来完成</a:t>
            </a:r>
          </a:p>
        </p:txBody>
      </p:sp>
    </p:spTree>
    <p:extLst>
      <p:ext uri="{BB962C8B-B14F-4D97-AF65-F5344CB8AC3E}">
        <p14:creationId xmlns:p14="http://schemas.microsoft.com/office/powerpoint/2010/main" val="36259966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9079EF21-306E-660E-A9A1-51D54E107A61}"/>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实战演练</a:t>
            </a:r>
          </a:p>
        </p:txBody>
      </p:sp>
      <p:sp>
        <p:nvSpPr>
          <p:cNvPr id="6" name="文本框 5">
            <a:extLst>
              <a:ext uri="{FF2B5EF4-FFF2-40B4-BE49-F238E27FC236}">
                <a16:creationId xmlns:a16="http://schemas.microsoft.com/office/drawing/2014/main" id="{C7D1C597-B98F-92F4-FBBE-F073F04C5723}"/>
              </a:ext>
            </a:extLst>
          </p:cNvPr>
          <p:cNvSpPr txBox="1"/>
          <p:nvPr/>
        </p:nvSpPr>
        <p:spPr>
          <a:xfrm>
            <a:off x="1066800" y="1751040"/>
            <a:ext cx="10210800" cy="585930"/>
          </a:xfrm>
          <a:prstGeom prst="rect">
            <a:avLst/>
          </a:prstGeom>
          <a:solidFill>
            <a:schemeClr val="accent5">
              <a:lumMod val="20000"/>
              <a:lumOff val="80000"/>
            </a:schemeClr>
          </a:solidFill>
        </p:spPr>
        <p:txBody>
          <a:bodyPr wrap="square">
            <a:spAutoFit/>
          </a:bodyPr>
          <a:lstStyle/>
          <a:p>
            <a:pPr>
              <a:lnSpc>
                <a:spcPct val="150000"/>
              </a:lnSpc>
            </a:pPr>
            <a:r>
              <a:rPr lang="zh-CN" altLang="en-US" sz="2400" dirty="0"/>
              <a:t>需要输入</a:t>
            </a:r>
            <a:r>
              <a:rPr lang="zh-CN" altLang="en-US" sz="2400" b="1" dirty="0">
                <a:solidFill>
                  <a:srgbClr val="FF0000"/>
                </a:solidFill>
              </a:rPr>
              <a:t>一个浮点数 t 和一个整数 n</a:t>
            </a:r>
            <a:r>
              <a:rPr lang="zh-CN" altLang="en-US" sz="2400" dirty="0"/>
              <a:t>，使用</a:t>
            </a:r>
            <a:r>
              <a:rPr lang="zh-CN" altLang="en-US" sz="2400" b="1" dirty="0">
                <a:solidFill>
                  <a:srgbClr val="FF0000"/>
                </a:solidFill>
              </a:rPr>
              <a:t>空格隔开</a:t>
            </a:r>
            <a:r>
              <a:rPr lang="zh-CN" altLang="en-US" sz="2400" dirty="0"/>
              <a:t>。</a:t>
            </a:r>
          </a:p>
        </p:txBody>
      </p:sp>
      <p:sp>
        <p:nvSpPr>
          <p:cNvPr id="8" name="文本框 7">
            <a:extLst>
              <a:ext uri="{FF2B5EF4-FFF2-40B4-BE49-F238E27FC236}">
                <a16:creationId xmlns:a16="http://schemas.microsoft.com/office/drawing/2014/main" id="{472A7501-74F9-05E9-93A2-65DC7B19760E}"/>
              </a:ext>
            </a:extLst>
          </p:cNvPr>
          <p:cNvSpPr txBox="1"/>
          <p:nvPr/>
        </p:nvSpPr>
        <p:spPr>
          <a:xfrm>
            <a:off x="1066800" y="3562811"/>
            <a:ext cx="5486400" cy="523220"/>
          </a:xfrm>
          <a:prstGeom prst="rect">
            <a:avLst/>
          </a:prstGeom>
          <a:solidFill>
            <a:schemeClr val="accent4">
              <a:lumMod val="20000"/>
              <a:lumOff val="80000"/>
            </a:schemeClr>
          </a:solidFill>
        </p:spPr>
        <p:txBody>
          <a:bodyPr wrap="square">
            <a:spAutoFit/>
          </a:bodyPr>
          <a:lstStyle/>
          <a:p>
            <a:r>
              <a:rPr lang="en-US" altLang="zh-CN" sz="2800" dirty="0"/>
              <a:t>double t;    int n;</a:t>
            </a:r>
          </a:p>
        </p:txBody>
      </p:sp>
      <p:sp>
        <p:nvSpPr>
          <p:cNvPr id="3" name="文本框 2">
            <a:extLst>
              <a:ext uri="{FF2B5EF4-FFF2-40B4-BE49-F238E27FC236}">
                <a16:creationId xmlns:a16="http://schemas.microsoft.com/office/drawing/2014/main" id="{08A6B33B-637A-28A3-24E0-99D40E41C692}"/>
              </a:ext>
            </a:extLst>
          </p:cNvPr>
          <p:cNvSpPr txBox="1"/>
          <p:nvPr/>
        </p:nvSpPr>
        <p:spPr>
          <a:xfrm>
            <a:off x="1066800" y="2833524"/>
            <a:ext cx="3657600" cy="461665"/>
          </a:xfrm>
          <a:prstGeom prst="rect">
            <a:avLst/>
          </a:prstGeom>
          <a:noFill/>
        </p:spPr>
        <p:txBody>
          <a:bodyPr wrap="square">
            <a:spAutoFit/>
          </a:bodyPr>
          <a:lstStyle/>
          <a:p>
            <a:r>
              <a:rPr lang="en-US" altLang="zh-CN" sz="2400" b="1" dirty="0"/>
              <a:t>1. </a:t>
            </a:r>
            <a:r>
              <a:rPr lang="zh-CN" altLang="en-US" sz="2400" b="1" dirty="0"/>
              <a:t>准备好变量以供储存：</a:t>
            </a:r>
            <a:endParaRPr lang="zh-CN" altLang="en-US" sz="2400" dirty="0"/>
          </a:p>
        </p:txBody>
      </p:sp>
      <p:sp>
        <p:nvSpPr>
          <p:cNvPr id="4" name="文本框 3">
            <a:extLst>
              <a:ext uri="{FF2B5EF4-FFF2-40B4-BE49-F238E27FC236}">
                <a16:creationId xmlns:a16="http://schemas.microsoft.com/office/drawing/2014/main" id="{07D32990-637C-B922-1ADD-A5E7CEB6B858}"/>
              </a:ext>
            </a:extLst>
          </p:cNvPr>
          <p:cNvSpPr txBox="1"/>
          <p:nvPr/>
        </p:nvSpPr>
        <p:spPr>
          <a:xfrm>
            <a:off x="1066800" y="4353653"/>
            <a:ext cx="3810000" cy="461665"/>
          </a:xfrm>
          <a:prstGeom prst="rect">
            <a:avLst/>
          </a:prstGeom>
          <a:noFill/>
        </p:spPr>
        <p:txBody>
          <a:bodyPr wrap="square">
            <a:spAutoFit/>
          </a:bodyPr>
          <a:lstStyle/>
          <a:p>
            <a:r>
              <a:rPr lang="en-US" altLang="zh-CN" sz="2400" b="1" dirty="0"/>
              <a:t>2. </a:t>
            </a:r>
            <a:r>
              <a:rPr lang="zh-CN" altLang="en-US" sz="2400" b="1" dirty="0"/>
              <a:t>通过 </a:t>
            </a:r>
            <a:r>
              <a:rPr lang="en-US" altLang="zh-CN" sz="2400" b="1" dirty="0" err="1"/>
              <a:t>scanf</a:t>
            </a:r>
            <a:r>
              <a:rPr lang="en-US" altLang="zh-CN" sz="2400" b="1" dirty="0"/>
              <a:t> </a:t>
            </a:r>
            <a:r>
              <a:rPr lang="zh-CN" altLang="en-US" sz="2400" b="1" dirty="0"/>
              <a:t>输入数据：</a:t>
            </a:r>
            <a:endParaRPr lang="zh-CN" altLang="en-US" sz="2400" dirty="0"/>
          </a:p>
        </p:txBody>
      </p:sp>
      <p:sp>
        <p:nvSpPr>
          <p:cNvPr id="5" name="文本框 4">
            <a:extLst>
              <a:ext uri="{FF2B5EF4-FFF2-40B4-BE49-F238E27FC236}">
                <a16:creationId xmlns:a16="http://schemas.microsoft.com/office/drawing/2014/main" id="{C6759B3F-BF75-44F0-7ED0-01EF57635549}"/>
              </a:ext>
            </a:extLst>
          </p:cNvPr>
          <p:cNvSpPr txBox="1"/>
          <p:nvPr/>
        </p:nvSpPr>
        <p:spPr>
          <a:xfrm>
            <a:off x="1066800" y="5082940"/>
            <a:ext cx="5486400" cy="523220"/>
          </a:xfrm>
          <a:prstGeom prst="rect">
            <a:avLst/>
          </a:prstGeom>
          <a:solidFill>
            <a:schemeClr val="accent4">
              <a:lumMod val="20000"/>
              <a:lumOff val="80000"/>
            </a:schemeClr>
          </a:solidFill>
        </p:spPr>
        <p:txBody>
          <a:bodyPr wrap="square">
            <a:spAutoFit/>
          </a:bodyPr>
          <a:lstStyle/>
          <a:p>
            <a:r>
              <a:rPr lang="en-US" altLang="zh-CN" sz="2800" dirty="0" err="1"/>
              <a:t>scanf</a:t>
            </a:r>
            <a:r>
              <a:rPr lang="en-US" altLang="zh-CN" sz="2800" dirty="0"/>
              <a:t>("%</a:t>
            </a:r>
            <a:r>
              <a:rPr lang="en-US" altLang="zh-CN" sz="2800" dirty="0" err="1"/>
              <a:t>lf%d</a:t>
            </a:r>
            <a:r>
              <a:rPr lang="en-US" altLang="zh-CN" sz="2800" dirty="0"/>
              <a:t>", &amp;t, &amp;n);</a:t>
            </a:r>
          </a:p>
        </p:txBody>
      </p:sp>
    </p:spTree>
    <p:extLst>
      <p:ext uri="{BB962C8B-B14F-4D97-AF65-F5344CB8AC3E}">
        <p14:creationId xmlns:p14="http://schemas.microsoft.com/office/powerpoint/2010/main" val="2582801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p:bldP spid="4" grpId="0"/>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3">
            <a:extLst>
              <a:ext uri="{FF2B5EF4-FFF2-40B4-BE49-F238E27FC236}">
                <a16:creationId xmlns:a16="http://schemas.microsoft.com/office/drawing/2014/main" id="{9079EF21-306E-660E-A9A1-51D54E107A61}"/>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实战演练</a:t>
            </a:r>
          </a:p>
        </p:txBody>
      </p:sp>
      <p:sp>
        <p:nvSpPr>
          <p:cNvPr id="6" name="文本框 5">
            <a:extLst>
              <a:ext uri="{FF2B5EF4-FFF2-40B4-BE49-F238E27FC236}">
                <a16:creationId xmlns:a16="http://schemas.microsoft.com/office/drawing/2014/main" id="{C7D1C597-B98F-92F4-FBBE-F073F04C5723}"/>
              </a:ext>
            </a:extLst>
          </p:cNvPr>
          <p:cNvSpPr txBox="1"/>
          <p:nvPr/>
        </p:nvSpPr>
        <p:spPr>
          <a:xfrm>
            <a:off x="1066800" y="2514600"/>
            <a:ext cx="10210800" cy="1141018"/>
          </a:xfrm>
          <a:prstGeom prst="rect">
            <a:avLst/>
          </a:prstGeom>
          <a:solidFill>
            <a:schemeClr val="accent5">
              <a:lumMod val="20000"/>
              <a:lumOff val="80000"/>
            </a:schemeClr>
          </a:solidFill>
        </p:spPr>
        <p:txBody>
          <a:bodyPr wrap="square">
            <a:spAutoFit/>
          </a:bodyPr>
          <a:lstStyle/>
          <a:p>
            <a:pPr>
              <a:lnSpc>
                <a:spcPct val="150000"/>
              </a:lnSpc>
            </a:pPr>
            <a:r>
              <a:rPr lang="zh-CN" altLang="en-US" sz="2400" dirty="0"/>
              <a:t>每名同学可以获得多少毫升饮料，计算方式：</a:t>
            </a:r>
            <a:r>
              <a:rPr lang="en-US" altLang="zh-CN" sz="2400" dirty="0"/>
              <a:t>t / n</a:t>
            </a:r>
          </a:p>
          <a:p>
            <a:pPr>
              <a:lnSpc>
                <a:spcPct val="150000"/>
              </a:lnSpc>
            </a:pPr>
            <a:r>
              <a:rPr lang="zh-CN" altLang="en-US" sz="2400" dirty="0"/>
              <a:t>一共需要多少个杯子</a:t>
            </a:r>
            <a:r>
              <a:rPr lang="en-US" altLang="zh-CN" sz="2400" dirty="0"/>
              <a:t>, </a:t>
            </a:r>
            <a:r>
              <a:rPr lang="zh-CN" altLang="en-US" sz="2400" dirty="0"/>
              <a:t>每名同学需要两个，计算方式： </a:t>
            </a:r>
            <a:r>
              <a:rPr lang="en-US" altLang="zh-CN" sz="2400" dirty="0"/>
              <a:t>n * 2</a:t>
            </a:r>
            <a:endParaRPr lang="zh-CN" altLang="en-US" sz="2400" dirty="0"/>
          </a:p>
        </p:txBody>
      </p:sp>
      <p:sp>
        <p:nvSpPr>
          <p:cNvPr id="8" name="文本框 7">
            <a:extLst>
              <a:ext uri="{FF2B5EF4-FFF2-40B4-BE49-F238E27FC236}">
                <a16:creationId xmlns:a16="http://schemas.microsoft.com/office/drawing/2014/main" id="{472A7501-74F9-05E9-93A2-65DC7B19760E}"/>
              </a:ext>
            </a:extLst>
          </p:cNvPr>
          <p:cNvSpPr txBox="1"/>
          <p:nvPr/>
        </p:nvSpPr>
        <p:spPr>
          <a:xfrm>
            <a:off x="1066057" y="4043498"/>
            <a:ext cx="10210800" cy="523220"/>
          </a:xfrm>
          <a:prstGeom prst="rect">
            <a:avLst/>
          </a:prstGeom>
          <a:solidFill>
            <a:schemeClr val="accent4">
              <a:lumMod val="20000"/>
              <a:lumOff val="80000"/>
            </a:schemeClr>
          </a:solidFill>
        </p:spPr>
        <p:txBody>
          <a:bodyPr wrap="square">
            <a:spAutoFit/>
          </a:bodyPr>
          <a:lstStyle/>
          <a:p>
            <a:r>
              <a:rPr lang="pt-BR" altLang="zh-CN" sz="2800" dirty="0"/>
              <a:t>printf("</a:t>
            </a:r>
            <a:r>
              <a:rPr lang="pt-BR" altLang="zh-CN" sz="2800" b="1" dirty="0">
                <a:solidFill>
                  <a:srgbClr val="C00000"/>
                </a:solidFill>
              </a:rPr>
              <a:t>%.3f</a:t>
            </a:r>
            <a:r>
              <a:rPr lang="pt-BR" altLang="zh-CN" sz="2800" dirty="0"/>
              <a:t>\n</a:t>
            </a:r>
            <a:r>
              <a:rPr lang="pt-BR" altLang="zh-CN" sz="2800" b="1" dirty="0">
                <a:solidFill>
                  <a:srgbClr val="C00000"/>
                </a:solidFill>
              </a:rPr>
              <a:t>%d</a:t>
            </a:r>
            <a:r>
              <a:rPr lang="pt-BR" altLang="zh-CN" sz="2800" dirty="0"/>
              <a:t>", t / n, n * 2);</a:t>
            </a:r>
            <a:endParaRPr lang="en-US" altLang="zh-CN" sz="2800" dirty="0"/>
          </a:p>
        </p:txBody>
      </p:sp>
      <p:sp>
        <p:nvSpPr>
          <p:cNvPr id="3" name="文本框 2">
            <a:extLst>
              <a:ext uri="{FF2B5EF4-FFF2-40B4-BE49-F238E27FC236}">
                <a16:creationId xmlns:a16="http://schemas.microsoft.com/office/drawing/2014/main" id="{08A6B33B-637A-28A3-24E0-99D40E41C692}"/>
              </a:ext>
            </a:extLst>
          </p:cNvPr>
          <p:cNvSpPr txBox="1"/>
          <p:nvPr/>
        </p:nvSpPr>
        <p:spPr>
          <a:xfrm>
            <a:off x="1066800" y="1728258"/>
            <a:ext cx="3657600" cy="461665"/>
          </a:xfrm>
          <a:prstGeom prst="rect">
            <a:avLst/>
          </a:prstGeom>
          <a:noFill/>
        </p:spPr>
        <p:txBody>
          <a:bodyPr wrap="square">
            <a:spAutoFit/>
          </a:bodyPr>
          <a:lstStyle/>
          <a:p>
            <a:r>
              <a:rPr lang="en-US" altLang="zh-CN" sz="2400" b="1" dirty="0"/>
              <a:t>3. </a:t>
            </a:r>
            <a:r>
              <a:rPr lang="zh-CN" altLang="en-US" sz="2400" b="1" dirty="0"/>
              <a:t>输出：</a:t>
            </a:r>
            <a:endParaRPr lang="zh-CN" altLang="en-US" sz="2400" dirty="0"/>
          </a:p>
        </p:txBody>
      </p:sp>
      <p:sp>
        <p:nvSpPr>
          <p:cNvPr id="7" name="文本框 6">
            <a:extLst>
              <a:ext uri="{FF2B5EF4-FFF2-40B4-BE49-F238E27FC236}">
                <a16:creationId xmlns:a16="http://schemas.microsoft.com/office/drawing/2014/main" id="{EDAB6E30-BF88-49F6-40C4-AE79836A4A09}"/>
              </a:ext>
            </a:extLst>
          </p:cNvPr>
          <p:cNvSpPr txBox="1"/>
          <p:nvPr/>
        </p:nvSpPr>
        <p:spPr>
          <a:xfrm>
            <a:off x="1066800" y="4954598"/>
            <a:ext cx="10210800" cy="1139927"/>
          </a:xfrm>
          <a:prstGeom prst="rect">
            <a:avLst/>
          </a:prstGeom>
          <a:solidFill>
            <a:schemeClr val="accent6">
              <a:lumMod val="20000"/>
              <a:lumOff val="80000"/>
            </a:schemeClr>
          </a:solidFill>
        </p:spPr>
        <p:txBody>
          <a:bodyPr wrap="square">
            <a:spAutoFit/>
          </a:bodyPr>
          <a:lstStyle/>
          <a:p>
            <a:pPr>
              <a:lnSpc>
                <a:spcPct val="150000"/>
              </a:lnSpc>
            </a:pPr>
            <a:r>
              <a:rPr lang="pt-BR" altLang="zh-CN" sz="2400" dirty="0"/>
              <a:t>%.3f : </a:t>
            </a:r>
            <a:r>
              <a:rPr lang="zh-CN" altLang="en-US" sz="2400" dirty="0"/>
              <a:t>占位符，对应了后续参数中的 </a:t>
            </a:r>
            <a:r>
              <a:rPr lang="en-US" altLang="zh-CN" sz="2400" dirty="0"/>
              <a:t>t / n, </a:t>
            </a:r>
            <a:r>
              <a:rPr lang="zh-CN" altLang="en-US" sz="2400" dirty="0"/>
              <a:t>结果是 </a:t>
            </a:r>
            <a:r>
              <a:rPr lang="en-US" altLang="zh-CN" sz="2400" dirty="0"/>
              <a:t>double </a:t>
            </a:r>
            <a:r>
              <a:rPr lang="zh-CN" altLang="en-US" sz="2400" dirty="0"/>
              <a:t>类型，使用 </a:t>
            </a:r>
            <a:r>
              <a:rPr lang="en-US" altLang="zh-CN" sz="2400" dirty="0"/>
              <a:t>%f </a:t>
            </a:r>
            <a:r>
              <a:rPr lang="zh-CN" altLang="en-US" sz="2400" dirty="0"/>
              <a:t>的格式说明符，因为需要保留三位小数，故使用 </a:t>
            </a:r>
            <a:r>
              <a:rPr lang="pt-BR" altLang="zh-CN" sz="2400" dirty="0"/>
              <a:t>%.3f </a:t>
            </a:r>
            <a:endParaRPr lang="zh-CN" altLang="en-US" sz="2400" dirty="0"/>
          </a:p>
        </p:txBody>
      </p:sp>
    </p:spTree>
    <p:extLst>
      <p:ext uri="{BB962C8B-B14F-4D97-AF65-F5344CB8AC3E}">
        <p14:creationId xmlns:p14="http://schemas.microsoft.com/office/powerpoint/2010/main" val="784127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fade">
                                      <p:cBhvr>
                                        <p:cTn id="2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2" name="picture 572"/>
          <p:cNvPicPr>
            <a:picLocks noChangeAspect="1"/>
          </p:cNvPicPr>
          <p:nvPr/>
        </p:nvPicPr>
        <p:blipFill>
          <a:blip r:embed="rId2"/>
          <a:stretch>
            <a:fillRect/>
          </a:stretch>
        </p:blipFill>
        <p:spPr>
          <a:xfrm rot="21600000">
            <a:off x="3048000" y="1676401"/>
            <a:ext cx="662669" cy="633509"/>
          </a:xfrm>
          <a:prstGeom prst="rect">
            <a:avLst/>
          </a:prstGeom>
        </p:spPr>
      </p:pic>
      <p:sp>
        <p:nvSpPr>
          <p:cNvPr id="5" name="矩形 4"/>
          <p:cNvSpPr/>
          <p:nvPr/>
        </p:nvSpPr>
        <p:spPr>
          <a:xfrm>
            <a:off x="1666836" y="3505200"/>
            <a:ext cx="2550698" cy="1384995"/>
          </a:xfrm>
          <a:prstGeom prst="rect">
            <a:avLst/>
          </a:prstGeom>
          <a:solidFill>
            <a:schemeClr val="accent6">
              <a:lumMod val="20000"/>
              <a:lumOff val="80000"/>
            </a:schemeClr>
          </a:solidFill>
        </p:spPr>
        <p:txBody>
          <a:bodyPr wrap="none">
            <a:spAutoFit/>
          </a:bodyPr>
          <a:lstStyle/>
          <a:p>
            <a:r>
              <a:rPr lang="pt-BR" altLang="zh-CN" sz="2800" dirty="0">
                <a:latin typeface="Consolas" panose="020B0609020204030204" pitchFamily="49" charset="0"/>
              </a:rPr>
              <a:t>int num1;   </a:t>
            </a:r>
          </a:p>
          <a:p>
            <a:r>
              <a:rPr lang="pt-BR" altLang="zh-CN" sz="2800" dirty="0">
                <a:latin typeface="Consolas" panose="020B0609020204030204" pitchFamily="49" charset="0"/>
              </a:rPr>
              <a:t>float num2; </a:t>
            </a:r>
          </a:p>
          <a:p>
            <a:r>
              <a:rPr lang="pt-BR" altLang="zh-CN" sz="2800" dirty="0">
                <a:latin typeface="Consolas" panose="020B0609020204030204" pitchFamily="49" charset="0"/>
              </a:rPr>
              <a:t>char ch;</a:t>
            </a:r>
          </a:p>
        </p:txBody>
      </p:sp>
      <p:sp>
        <p:nvSpPr>
          <p:cNvPr id="7" name="矩形 6"/>
          <p:cNvSpPr/>
          <p:nvPr/>
        </p:nvSpPr>
        <p:spPr>
          <a:xfrm>
            <a:off x="3962400" y="1772937"/>
            <a:ext cx="4267200" cy="523220"/>
          </a:xfrm>
          <a:prstGeom prst="rect">
            <a:avLst/>
          </a:prstGeom>
        </p:spPr>
        <p:txBody>
          <a:bodyPr wrap="square">
            <a:spAutoFit/>
          </a:bodyPr>
          <a:lstStyle/>
          <a:p>
            <a:r>
              <a:rPr lang="zh-CN" altLang="en-US" sz="2800" dirty="0">
                <a:latin typeface="Consolas" panose="020B0609020204030204" pitchFamily="49" charset="0"/>
              </a:rPr>
              <a:t>以下写法哪些是正确的？</a:t>
            </a:r>
            <a:endParaRPr lang="zh-CN" altLang="en-US" sz="2800" dirty="0"/>
          </a:p>
        </p:txBody>
      </p:sp>
      <p:sp>
        <p:nvSpPr>
          <p:cNvPr id="19" name="object 3">
            <a:extLst>
              <a:ext uri="{FF2B5EF4-FFF2-40B4-BE49-F238E27FC236}">
                <a16:creationId xmlns:a16="http://schemas.microsoft.com/office/drawing/2014/main" id="{9079EF21-306E-660E-A9A1-51D54E107A61}"/>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模拟练习</a:t>
            </a:r>
          </a:p>
        </p:txBody>
      </p:sp>
      <p:sp>
        <p:nvSpPr>
          <p:cNvPr id="2" name="矩形 1"/>
          <p:cNvSpPr/>
          <p:nvPr/>
        </p:nvSpPr>
        <p:spPr>
          <a:xfrm>
            <a:off x="5867400" y="2590800"/>
            <a:ext cx="3886200" cy="3357009"/>
          </a:xfrm>
          <a:prstGeom prst="rect">
            <a:avLst/>
          </a:prstGeom>
          <a:solidFill>
            <a:schemeClr val="accent4">
              <a:lumMod val="20000"/>
              <a:lumOff val="80000"/>
            </a:schemeClr>
          </a:solidFill>
        </p:spPr>
        <p:txBody>
          <a:bodyPr wrap="square">
            <a:spAutoFit/>
          </a:bodyPr>
          <a:lstStyle/>
          <a:p>
            <a:pPr>
              <a:lnSpc>
                <a:spcPct val="150000"/>
              </a:lnSpc>
            </a:pPr>
            <a:r>
              <a:rPr lang="zh-CN" altLang="en-US" sz="2400" dirty="0">
                <a:latin typeface="Consolas" panose="020B0609020204030204" pitchFamily="49" charset="0"/>
              </a:rPr>
              <a:t>scanf(num1);</a:t>
            </a:r>
            <a:endParaRPr lang="en-US" altLang="zh-CN" sz="2400" dirty="0">
              <a:latin typeface="Consolas" panose="020B0609020204030204" pitchFamily="49" charset="0"/>
            </a:endParaRPr>
          </a:p>
          <a:p>
            <a:pPr>
              <a:lnSpc>
                <a:spcPct val="150000"/>
              </a:lnSpc>
            </a:pPr>
            <a:r>
              <a:rPr lang="zh-CN" altLang="en-US" sz="2400" dirty="0">
                <a:latin typeface="Consolas" panose="020B0609020204030204" pitchFamily="49" charset="0"/>
              </a:rPr>
              <a:t>scanf("num2");</a:t>
            </a:r>
            <a:endParaRPr lang="en-US" altLang="zh-CN" sz="2400" dirty="0">
              <a:latin typeface="Consolas" panose="020B0609020204030204" pitchFamily="49" charset="0"/>
            </a:endParaRPr>
          </a:p>
          <a:p>
            <a:pPr>
              <a:lnSpc>
                <a:spcPct val="150000"/>
              </a:lnSpc>
            </a:pPr>
            <a:r>
              <a:rPr lang="zh-CN" altLang="en-US" sz="2400" dirty="0">
                <a:latin typeface="Consolas" panose="020B0609020204030204" pitchFamily="49" charset="0"/>
              </a:rPr>
              <a:t>scanf("%b",&amp;num2);</a:t>
            </a:r>
            <a:endParaRPr lang="en-US" altLang="zh-CN" sz="2400" dirty="0">
              <a:latin typeface="Consolas" panose="020B0609020204030204" pitchFamily="49" charset="0"/>
            </a:endParaRPr>
          </a:p>
          <a:p>
            <a:pPr>
              <a:lnSpc>
                <a:spcPct val="150000"/>
              </a:lnSpc>
            </a:pPr>
            <a:r>
              <a:rPr lang="zh-CN" altLang="en-US" sz="2400" dirty="0">
                <a:latin typeface="Consolas" panose="020B0609020204030204" pitchFamily="49" charset="0"/>
              </a:rPr>
              <a:t>scanf("%c",ch);</a:t>
            </a:r>
            <a:endParaRPr lang="en-US" altLang="zh-CN" sz="2400" dirty="0">
              <a:latin typeface="Consolas" panose="020B0609020204030204" pitchFamily="49" charset="0"/>
            </a:endParaRPr>
          </a:p>
          <a:p>
            <a:pPr>
              <a:lnSpc>
                <a:spcPct val="150000"/>
              </a:lnSpc>
            </a:pPr>
            <a:r>
              <a:rPr lang="zh-CN" altLang="en-US" sz="2400" dirty="0">
                <a:latin typeface="Consolas" panose="020B0609020204030204" pitchFamily="49" charset="0"/>
              </a:rPr>
              <a:t>scanf("%d",&amp;num1);</a:t>
            </a:r>
            <a:endParaRPr lang="en-US" altLang="zh-CN" sz="2400" dirty="0">
              <a:latin typeface="Consolas" panose="020B0609020204030204" pitchFamily="49" charset="0"/>
            </a:endParaRPr>
          </a:p>
          <a:p>
            <a:pPr>
              <a:lnSpc>
                <a:spcPct val="150000"/>
              </a:lnSpc>
            </a:pPr>
            <a:r>
              <a:rPr lang="zh-CN" altLang="en-US" sz="2400" dirty="0">
                <a:latin typeface="Consolas" panose="020B0609020204030204" pitchFamily="49" charset="0"/>
              </a:rPr>
              <a:t>printf("%i",&amp;num1);</a:t>
            </a:r>
          </a:p>
        </p:txBody>
      </p:sp>
    </p:spTree>
    <p:extLst>
      <p:ext uri="{BB962C8B-B14F-4D97-AF65-F5344CB8AC3E}">
        <p14:creationId xmlns:p14="http://schemas.microsoft.com/office/powerpoint/2010/main" val="7690815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3">
            <a:extLst>
              <a:ext uri="{FF2B5EF4-FFF2-40B4-BE49-F238E27FC236}">
                <a16:creationId xmlns:a16="http://schemas.microsoft.com/office/drawing/2014/main" id="{9079EF21-306E-660E-A9A1-51D54E107A61}"/>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模拟练习</a:t>
            </a:r>
          </a:p>
        </p:txBody>
      </p:sp>
      <p:sp>
        <p:nvSpPr>
          <p:cNvPr id="15" name="矩形 14"/>
          <p:cNvSpPr/>
          <p:nvPr/>
        </p:nvSpPr>
        <p:spPr>
          <a:xfrm>
            <a:off x="2743200" y="1762780"/>
            <a:ext cx="6691255" cy="523220"/>
          </a:xfrm>
          <a:prstGeom prst="rect">
            <a:avLst/>
          </a:prstGeom>
          <a:solidFill>
            <a:schemeClr val="accent6">
              <a:lumMod val="20000"/>
              <a:lumOff val="80000"/>
            </a:schemeClr>
          </a:solidFill>
        </p:spPr>
        <p:txBody>
          <a:bodyPr wrap="none">
            <a:spAutoFit/>
          </a:bodyPr>
          <a:lstStyle/>
          <a:p>
            <a:r>
              <a:rPr lang="pt-BR" altLang="zh-CN" sz="2800" dirty="0">
                <a:latin typeface="Consolas" panose="020B0609020204030204" pitchFamily="49" charset="0"/>
              </a:rPr>
              <a:t>int num1;   float num2;  char ch;</a:t>
            </a:r>
          </a:p>
        </p:txBody>
      </p:sp>
      <p:pic>
        <p:nvPicPr>
          <p:cNvPr id="3" name="图片 2"/>
          <p:cNvPicPr>
            <a:picLocks noChangeAspect="1"/>
          </p:cNvPicPr>
          <p:nvPr/>
        </p:nvPicPr>
        <p:blipFill>
          <a:blip r:embed="rId2"/>
          <a:stretch>
            <a:fillRect/>
          </a:stretch>
        </p:blipFill>
        <p:spPr>
          <a:xfrm>
            <a:off x="3810000" y="2855621"/>
            <a:ext cx="613128" cy="3143250"/>
          </a:xfrm>
          <a:prstGeom prst="rect">
            <a:avLst/>
          </a:prstGeom>
        </p:spPr>
      </p:pic>
      <p:sp>
        <p:nvSpPr>
          <p:cNvPr id="6" name="矩形 5"/>
          <p:cNvSpPr/>
          <p:nvPr/>
        </p:nvSpPr>
        <p:spPr>
          <a:xfrm>
            <a:off x="4436426" y="2667000"/>
            <a:ext cx="3886200" cy="3357009"/>
          </a:xfrm>
          <a:prstGeom prst="rect">
            <a:avLst/>
          </a:prstGeom>
          <a:solidFill>
            <a:schemeClr val="accent4">
              <a:lumMod val="20000"/>
              <a:lumOff val="80000"/>
            </a:schemeClr>
          </a:solidFill>
        </p:spPr>
        <p:txBody>
          <a:bodyPr wrap="square">
            <a:spAutoFit/>
          </a:bodyPr>
          <a:lstStyle/>
          <a:p>
            <a:pPr>
              <a:lnSpc>
                <a:spcPct val="150000"/>
              </a:lnSpc>
            </a:pPr>
            <a:r>
              <a:rPr lang="zh-CN" altLang="en-US" sz="2400" dirty="0">
                <a:latin typeface="Consolas" panose="020B0609020204030204" pitchFamily="49" charset="0"/>
              </a:rPr>
              <a:t>scanf(num1);</a:t>
            </a:r>
            <a:endParaRPr lang="en-US" altLang="zh-CN" sz="2400" dirty="0">
              <a:latin typeface="Consolas" panose="020B0609020204030204" pitchFamily="49" charset="0"/>
            </a:endParaRPr>
          </a:p>
          <a:p>
            <a:pPr>
              <a:lnSpc>
                <a:spcPct val="150000"/>
              </a:lnSpc>
            </a:pPr>
            <a:r>
              <a:rPr lang="zh-CN" altLang="en-US" sz="2400" dirty="0">
                <a:latin typeface="Consolas" panose="020B0609020204030204" pitchFamily="49" charset="0"/>
              </a:rPr>
              <a:t>scanf("num2");</a:t>
            </a:r>
            <a:endParaRPr lang="en-US" altLang="zh-CN" sz="2400" dirty="0">
              <a:latin typeface="Consolas" panose="020B0609020204030204" pitchFamily="49" charset="0"/>
            </a:endParaRPr>
          </a:p>
          <a:p>
            <a:pPr>
              <a:lnSpc>
                <a:spcPct val="150000"/>
              </a:lnSpc>
            </a:pPr>
            <a:r>
              <a:rPr lang="zh-CN" altLang="en-US" sz="2400" dirty="0">
                <a:latin typeface="Consolas" panose="020B0609020204030204" pitchFamily="49" charset="0"/>
              </a:rPr>
              <a:t>scanf("%b",&amp;num2);</a:t>
            </a:r>
            <a:endParaRPr lang="en-US" altLang="zh-CN" sz="2400" dirty="0">
              <a:latin typeface="Consolas" panose="020B0609020204030204" pitchFamily="49" charset="0"/>
            </a:endParaRPr>
          </a:p>
          <a:p>
            <a:pPr>
              <a:lnSpc>
                <a:spcPct val="150000"/>
              </a:lnSpc>
            </a:pPr>
            <a:r>
              <a:rPr lang="zh-CN" altLang="en-US" sz="2400" dirty="0">
                <a:latin typeface="Consolas" panose="020B0609020204030204" pitchFamily="49" charset="0"/>
              </a:rPr>
              <a:t>scanf("%c",ch);</a:t>
            </a:r>
            <a:endParaRPr lang="en-US" altLang="zh-CN" sz="2400" dirty="0">
              <a:latin typeface="Consolas" panose="020B0609020204030204" pitchFamily="49" charset="0"/>
            </a:endParaRPr>
          </a:p>
          <a:p>
            <a:pPr>
              <a:lnSpc>
                <a:spcPct val="150000"/>
              </a:lnSpc>
            </a:pPr>
            <a:r>
              <a:rPr lang="zh-CN" altLang="en-US" sz="2400" dirty="0">
                <a:latin typeface="Consolas" panose="020B0609020204030204" pitchFamily="49" charset="0"/>
              </a:rPr>
              <a:t>scanf("%d",&amp;num1);</a:t>
            </a:r>
            <a:endParaRPr lang="en-US" altLang="zh-CN" sz="2400" dirty="0">
              <a:latin typeface="Consolas" panose="020B0609020204030204" pitchFamily="49" charset="0"/>
            </a:endParaRPr>
          </a:p>
          <a:p>
            <a:pPr>
              <a:lnSpc>
                <a:spcPct val="150000"/>
              </a:lnSpc>
            </a:pPr>
            <a:r>
              <a:rPr lang="zh-CN" altLang="en-US" sz="2400" dirty="0">
                <a:latin typeface="Consolas" panose="020B0609020204030204" pitchFamily="49" charset="0"/>
              </a:rPr>
              <a:t>printf("%i",&amp;num1);</a:t>
            </a:r>
          </a:p>
        </p:txBody>
      </p:sp>
    </p:spTree>
    <p:extLst>
      <p:ext uri="{BB962C8B-B14F-4D97-AF65-F5344CB8AC3E}">
        <p14:creationId xmlns:p14="http://schemas.microsoft.com/office/powerpoint/2010/main" val="40251552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2" name="picture 572"/>
          <p:cNvPicPr>
            <a:picLocks noChangeAspect="1"/>
          </p:cNvPicPr>
          <p:nvPr/>
        </p:nvPicPr>
        <p:blipFill>
          <a:blip r:embed="rId2"/>
          <a:stretch>
            <a:fillRect/>
          </a:stretch>
        </p:blipFill>
        <p:spPr>
          <a:xfrm rot="21600000">
            <a:off x="2438400" y="1905000"/>
            <a:ext cx="662669" cy="633509"/>
          </a:xfrm>
          <a:prstGeom prst="rect">
            <a:avLst/>
          </a:prstGeom>
        </p:spPr>
      </p:pic>
      <p:sp>
        <p:nvSpPr>
          <p:cNvPr id="7" name="矩形 6"/>
          <p:cNvSpPr/>
          <p:nvPr/>
        </p:nvSpPr>
        <p:spPr>
          <a:xfrm>
            <a:off x="3352800" y="2001536"/>
            <a:ext cx="6019800" cy="523220"/>
          </a:xfrm>
          <a:prstGeom prst="rect">
            <a:avLst/>
          </a:prstGeom>
        </p:spPr>
        <p:txBody>
          <a:bodyPr wrap="square">
            <a:spAutoFit/>
          </a:bodyPr>
          <a:lstStyle/>
          <a:p>
            <a:r>
              <a:rPr lang="zh-CN" altLang="en-US" sz="2800" dirty="0"/>
              <a:t>观察代码，写出最终打印的内容</a:t>
            </a:r>
          </a:p>
        </p:txBody>
      </p:sp>
      <p:sp>
        <p:nvSpPr>
          <p:cNvPr id="19" name="object 3">
            <a:extLst>
              <a:ext uri="{FF2B5EF4-FFF2-40B4-BE49-F238E27FC236}">
                <a16:creationId xmlns:a16="http://schemas.microsoft.com/office/drawing/2014/main" id="{9079EF21-306E-660E-A9A1-51D54E107A61}"/>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模拟练习</a:t>
            </a:r>
          </a:p>
        </p:txBody>
      </p:sp>
      <p:sp>
        <p:nvSpPr>
          <p:cNvPr id="3" name="文本框 2">
            <a:extLst>
              <a:ext uri="{FF2B5EF4-FFF2-40B4-BE49-F238E27FC236}">
                <a16:creationId xmlns:a16="http://schemas.microsoft.com/office/drawing/2014/main" id="{6F0CB619-184A-B2DB-3F1F-2133366A638E}"/>
              </a:ext>
            </a:extLst>
          </p:cNvPr>
          <p:cNvSpPr txBox="1"/>
          <p:nvPr/>
        </p:nvSpPr>
        <p:spPr>
          <a:xfrm>
            <a:off x="2616200" y="3298254"/>
            <a:ext cx="6350000" cy="990015"/>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800" dirty="0">
                <a:solidFill>
                  <a:srgbClr val="000000"/>
                </a:solidFill>
                <a:latin typeface="Consolas" panose="020B0609020204030204" pitchFamily="49" charset="0"/>
              </a:rPr>
              <a:t>double pi = </a:t>
            </a:r>
            <a:r>
              <a:rPr lang="en-US" altLang="zh-CN" sz="2800" dirty="0">
                <a:solidFill>
                  <a:srgbClr val="098658"/>
                </a:solidFill>
                <a:latin typeface="Consolas" panose="020B0609020204030204" pitchFamily="49" charset="0"/>
              </a:rPr>
              <a:t>3.14159</a:t>
            </a:r>
            <a:r>
              <a:rPr lang="en-US" altLang="zh-CN" sz="2800" dirty="0">
                <a:solidFill>
                  <a:srgbClr val="000000"/>
                </a:solidFill>
                <a:latin typeface="Consolas" panose="020B0609020204030204" pitchFamily="49" charset="0"/>
              </a:rPr>
              <a:t>;</a:t>
            </a:r>
          </a:p>
          <a:p>
            <a:r>
              <a:rPr lang="en-US" altLang="zh-CN" sz="2800" dirty="0" err="1">
                <a:solidFill>
                  <a:srgbClr val="000000"/>
                </a:solidFill>
                <a:latin typeface="Consolas" panose="020B0609020204030204" pitchFamily="49" charset="0"/>
              </a:rPr>
              <a:t>printf</a:t>
            </a:r>
            <a:r>
              <a:rPr lang="en-US" altLang="zh-CN" sz="2800" dirty="0">
                <a:solidFill>
                  <a:srgbClr val="000000"/>
                </a:solidFill>
                <a:latin typeface="Consolas" panose="020B0609020204030204" pitchFamily="49" charset="0"/>
              </a:rPr>
              <a:t>(</a:t>
            </a:r>
            <a:r>
              <a:rPr lang="en-US" altLang="zh-CN" sz="2800" dirty="0">
                <a:solidFill>
                  <a:srgbClr val="A31515"/>
                </a:solidFill>
                <a:latin typeface="Consolas" panose="020B0609020204030204" pitchFamily="49" charset="0"/>
              </a:rPr>
              <a:t>"</a:t>
            </a:r>
            <a:r>
              <a:rPr lang="zh-CN" altLang="en-US" sz="2800" dirty="0">
                <a:solidFill>
                  <a:srgbClr val="A31515"/>
                </a:solidFill>
                <a:latin typeface="Consolas" panose="020B0609020204030204" pitchFamily="49" charset="0"/>
              </a:rPr>
              <a:t>圆周率是：</a:t>
            </a:r>
            <a:r>
              <a:rPr lang="en-US" altLang="zh-CN" sz="2800" dirty="0">
                <a:solidFill>
                  <a:srgbClr val="A31515"/>
                </a:solidFill>
                <a:latin typeface="Consolas" panose="020B0609020204030204" pitchFamily="49" charset="0"/>
              </a:rPr>
              <a:t>%.2lf"</a:t>
            </a:r>
            <a:r>
              <a:rPr lang="en-US" altLang="zh-CN" sz="2800" dirty="0">
                <a:solidFill>
                  <a:srgbClr val="000000"/>
                </a:solidFill>
                <a:latin typeface="Consolas" panose="020B0609020204030204" pitchFamily="49" charset="0"/>
              </a:rPr>
              <a:t>, pi);</a:t>
            </a:r>
            <a:endParaRPr lang="zh-CN" altLang="en-US" sz="2800" dirty="0">
              <a:solidFill>
                <a:srgbClr val="000000"/>
              </a:solidFill>
              <a:latin typeface="Consolas" panose="020B0609020204030204" pitchFamily="49" charset="0"/>
            </a:endParaRPr>
          </a:p>
        </p:txBody>
      </p:sp>
      <p:sp>
        <p:nvSpPr>
          <p:cNvPr id="8" name="文本框 7">
            <a:extLst>
              <a:ext uri="{FF2B5EF4-FFF2-40B4-BE49-F238E27FC236}">
                <a16:creationId xmlns:a16="http://schemas.microsoft.com/office/drawing/2014/main" id="{2FB788DB-6FC9-0141-D49C-2B9194BFE1B1}"/>
              </a:ext>
            </a:extLst>
          </p:cNvPr>
          <p:cNvSpPr txBox="1"/>
          <p:nvPr/>
        </p:nvSpPr>
        <p:spPr>
          <a:xfrm>
            <a:off x="4240677" y="5257800"/>
            <a:ext cx="2895600" cy="523220"/>
          </a:xfrm>
          <a:prstGeom prst="rect">
            <a:avLst/>
          </a:prstGeom>
          <a:solidFill>
            <a:schemeClr val="accent1">
              <a:lumMod val="20000"/>
              <a:lumOff val="80000"/>
            </a:schemeClr>
          </a:solidFill>
        </p:spPr>
        <p:txBody>
          <a:bodyPr wrap="square">
            <a:spAutoFit/>
          </a:bodyPr>
          <a:lstStyle/>
          <a:p>
            <a:r>
              <a:rPr lang="zh-CN" altLang="en-US" sz="2800" dirty="0"/>
              <a:t>圆周率是：</a:t>
            </a:r>
            <a:r>
              <a:rPr lang="en-US" altLang="zh-CN" sz="2800" dirty="0"/>
              <a:t>3.14</a:t>
            </a:r>
            <a:endParaRPr lang="zh-CN" altLang="en-US" sz="2800" dirty="0"/>
          </a:p>
        </p:txBody>
      </p:sp>
    </p:spTree>
    <p:extLst>
      <p:ext uri="{BB962C8B-B14F-4D97-AF65-F5344CB8AC3E}">
        <p14:creationId xmlns:p14="http://schemas.microsoft.com/office/powerpoint/2010/main" val="1660015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2" name="picture 572"/>
          <p:cNvPicPr>
            <a:picLocks noChangeAspect="1"/>
          </p:cNvPicPr>
          <p:nvPr/>
        </p:nvPicPr>
        <p:blipFill>
          <a:blip r:embed="rId2"/>
          <a:stretch>
            <a:fillRect/>
          </a:stretch>
        </p:blipFill>
        <p:spPr>
          <a:xfrm rot="21600000">
            <a:off x="2438400" y="1905000"/>
            <a:ext cx="662669" cy="633509"/>
          </a:xfrm>
          <a:prstGeom prst="rect">
            <a:avLst/>
          </a:prstGeom>
        </p:spPr>
      </p:pic>
      <p:sp>
        <p:nvSpPr>
          <p:cNvPr id="7" name="矩形 6"/>
          <p:cNvSpPr/>
          <p:nvPr/>
        </p:nvSpPr>
        <p:spPr>
          <a:xfrm>
            <a:off x="3352800" y="2001536"/>
            <a:ext cx="6019800" cy="523220"/>
          </a:xfrm>
          <a:prstGeom prst="rect">
            <a:avLst/>
          </a:prstGeom>
        </p:spPr>
        <p:txBody>
          <a:bodyPr wrap="square">
            <a:spAutoFit/>
          </a:bodyPr>
          <a:lstStyle/>
          <a:p>
            <a:r>
              <a:rPr lang="zh-CN" altLang="en-US" sz="2800" dirty="0"/>
              <a:t>观察代码，写出最终打印的内容</a:t>
            </a:r>
          </a:p>
        </p:txBody>
      </p:sp>
      <p:sp>
        <p:nvSpPr>
          <p:cNvPr id="19" name="object 3">
            <a:extLst>
              <a:ext uri="{FF2B5EF4-FFF2-40B4-BE49-F238E27FC236}">
                <a16:creationId xmlns:a16="http://schemas.microsoft.com/office/drawing/2014/main" id="{9079EF21-306E-660E-A9A1-51D54E107A61}"/>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模拟练习</a:t>
            </a:r>
          </a:p>
        </p:txBody>
      </p:sp>
      <p:sp>
        <p:nvSpPr>
          <p:cNvPr id="8" name="文本框 7">
            <a:extLst>
              <a:ext uri="{FF2B5EF4-FFF2-40B4-BE49-F238E27FC236}">
                <a16:creationId xmlns:a16="http://schemas.microsoft.com/office/drawing/2014/main" id="{2FB788DB-6FC9-0141-D49C-2B9194BFE1B1}"/>
              </a:ext>
            </a:extLst>
          </p:cNvPr>
          <p:cNvSpPr txBox="1"/>
          <p:nvPr/>
        </p:nvSpPr>
        <p:spPr>
          <a:xfrm>
            <a:off x="3775989" y="5334000"/>
            <a:ext cx="4191000" cy="523220"/>
          </a:xfrm>
          <a:prstGeom prst="rect">
            <a:avLst/>
          </a:prstGeom>
          <a:solidFill>
            <a:schemeClr val="accent1">
              <a:lumMod val="20000"/>
              <a:lumOff val="80000"/>
            </a:schemeClr>
          </a:solidFill>
        </p:spPr>
        <p:txBody>
          <a:bodyPr wrap="square">
            <a:spAutoFit/>
          </a:bodyPr>
          <a:lstStyle/>
          <a:p>
            <a:r>
              <a:rPr lang="zh-CN" altLang="en-US" sz="2800" dirty="0"/>
              <a:t>今天是：</a:t>
            </a:r>
            <a:r>
              <a:rPr lang="en-US" altLang="zh-CN" sz="2800" dirty="0"/>
              <a:t>2023-5-9</a:t>
            </a:r>
            <a:endParaRPr lang="zh-CN" altLang="en-US" sz="2800" dirty="0"/>
          </a:p>
        </p:txBody>
      </p:sp>
      <p:sp>
        <p:nvSpPr>
          <p:cNvPr id="2" name="文本框 1">
            <a:extLst>
              <a:ext uri="{FF2B5EF4-FFF2-40B4-BE49-F238E27FC236}">
                <a16:creationId xmlns:a16="http://schemas.microsoft.com/office/drawing/2014/main" id="{1DB2DBE5-E8C4-3BE2-CAC5-63D5CCA7AA13}"/>
              </a:ext>
            </a:extLst>
          </p:cNvPr>
          <p:cNvSpPr txBox="1"/>
          <p:nvPr/>
        </p:nvSpPr>
        <p:spPr>
          <a:xfrm>
            <a:off x="2209800" y="3331526"/>
            <a:ext cx="7323378" cy="1236236"/>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400" dirty="0">
                <a:solidFill>
                  <a:srgbClr val="000000"/>
                </a:solidFill>
                <a:latin typeface="Consolas" panose="020B0609020204030204" pitchFamily="49" charset="0"/>
              </a:rPr>
              <a:t>int month = </a:t>
            </a:r>
            <a:r>
              <a:rPr lang="en-US" altLang="zh-CN" sz="2400" dirty="0">
                <a:solidFill>
                  <a:srgbClr val="098658"/>
                </a:solidFill>
                <a:latin typeface="Consolas" panose="020B0609020204030204" pitchFamily="49" charset="0"/>
              </a:rPr>
              <a:t>5</a:t>
            </a:r>
            <a:r>
              <a:rPr lang="en-US" altLang="zh-CN" sz="2400" dirty="0">
                <a:solidFill>
                  <a:srgbClr val="000000"/>
                </a:solidFill>
                <a:latin typeface="Consolas" panose="020B0609020204030204" pitchFamily="49" charset="0"/>
              </a:rPr>
              <a:t>;</a:t>
            </a:r>
          </a:p>
          <a:p>
            <a:r>
              <a:rPr lang="en-US" altLang="zh-CN" sz="2400" dirty="0">
                <a:solidFill>
                  <a:srgbClr val="000000"/>
                </a:solidFill>
                <a:latin typeface="Consolas" panose="020B0609020204030204" pitchFamily="49" charset="0"/>
              </a:rPr>
              <a:t>int day = </a:t>
            </a:r>
            <a:r>
              <a:rPr lang="en-US" altLang="zh-CN" sz="2400" dirty="0">
                <a:solidFill>
                  <a:srgbClr val="098658"/>
                </a:solidFill>
                <a:latin typeface="Consolas" panose="020B0609020204030204" pitchFamily="49" charset="0"/>
              </a:rPr>
              <a:t>9</a:t>
            </a:r>
            <a:r>
              <a:rPr lang="en-US" altLang="zh-CN" sz="2400" dirty="0">
                <a:solidFill>
                  <a:srgbClr val="000000"/>
                </a:solidFill>
                <a:latin typeface="Consolas" panose="020B0609020204030204" pitchFamily="49" charset="0"/>
              </a:rPr>
              <a:t>;</a:t>
            </a:r>
          </a:p>
          <a:p>
            <a:r>
              <a:rPr lang="en-US" altLang="zh-CN" sz="2400" dirty="0" err="1">
                <a:solidFill>
                  <a:srgbClr val="000000"/>
                </a:solidFill>
                <a:latin typeface="Consolas" panose="020B0609020204030204" pitchFamily="49" charset="0"/>
              </a:rPr>
              <a:t>printf</a:t>
            </a:r>
            <a:r>
              <a:rPr lang="en-US" altLang="zh-CN" sz="2400" dirty="0">
                <a:solidFill>
                  <a:srgbClr val="000000"/>
                </a:solidFill>
                <a:latin typeface="Consolas" panose="020B0609020204030204" pitchFamily="49" charset="0"/>
              </a:rPr>
              <a:t>(</a:t>
            </a:r>
            <a:r>
              <a:rPr lang="en-US" altLang="zh-CN" sz="2400" dirty="0">
                <a:solidFill>
                  <a:srgbClr val="A31515"/>
                </a:solidFill>
                <a:latin typeface="Consolas" panose="020B0609020204030204" pitchFamily="49" charset="0"/>
              </a:rPr>
              <a:t>"</a:t>
            </a:r>
            <a:r>
              <a:rPr lang="zh-CN" altLang="en-US" sz="2400" dirty="0">
                <a:solidFill>
                  <a:srgbClr val="A31515"/>
                </a:solidFill>
                <a:latin typeface="Consolas" panose="020B0609020204030204" pitchFamily="49" charset="0"/>
              </a:rPr>
              <a:t>今天是：</a:t>
            </a:r>
            <a:r>
              <a:rPr lang="en-US" altLang="zh-CN" sz="2400" dirty="0">
                <a:solidFill>
                  <a:srgbClr val="A31515"/>
                </a:solidFill>
                <a:latin typeface="Consolas" panose="020B0609020204030204" pitchFamily="49" charset="0"/>
              </a:rPr>
              <a:t>2023-%d-%d"</a:t>
            </a:r>
            <a:r>
              <a:rPr lang="en-US" altLang="zh-CN" sz="2400" dirty="0">
                <a:solidFill>
                  <a:srgbClr val="000000"/>
                </a:solidFill>
                <a:latin typeface="Consolas" panose="020B0609020204030204" pitchFamily="49" charset="0"/>
              </a:rPr>
              <a:t>, month, day);</a:t>
            </a:r>
            <a:endParaRPr lang="zh-CN" altLang="en-US" sz="2400"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816935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2" name="picture 572"/>
          <p:cNvPicPr>
            <a:picLocks noChangeAspect="1"/>
          </p:cNvPicPr>
          <p:nvPr/>
        </p:nvPicPr>
        <p:blipFill>
          <a:blip r:embed="rId2"/>
          <a:stretch>
            <a:fillRect/>
          </a:stretch>
        </p:blipFill>
        <p:spPr>
          <a:xfrm rot="21600000">
            <a:off x="2438400" y="1905000"/>
            <a:ext cx="662669" cy="633509"/>
          </a:xfrm>
          <a:prstGeom prst="rect">
            <a:avLst/>
          </a:prstGeom>
        </p:spPr>
      </p:pic>
      <p:sp>
        <p:nvSpPr>
          <p:cNvPr id="7" name="矩形 6"/>
          <p:cNvSpPr/>
          <p:nvPr/>
        </p:nvSpPr>
        <p:spPr>
          <a:xfrm>
            <a:off x="3352800" y="2001536"/>
            <a:ext cx="6019800" cy="523220"/>
          </a:xfrm>
          <a:prstGeom prst="rect">
            <a:avLst/>
          </a:prstGeom>
        </p:spPr>
        <p:txBody>
          <a:bodyPr wrap="square">
            <a:spAutoFit/>
          </a:bodyPr>
          <a:lstStyle/>
          <a:p>
            <a:r>
              <a:rPr lang="zh-CN" altLang="en-US" sz="2800" dirty="0"/>
              <a:t>观察代码，写出最终打印的内容</a:t>
            </a:r>
          </a:p>
        </p:txBody>
      </p:sp>
      <p:sp>
        <p:nvSpPr>
          <p:cNvPr id="19" name="object 3">
            <a:extLst>
              <a:ext uri="{FF2B5EF4-FFF2-40B4-BE49-F238E27FC236}">
                <a16:creationId xmlns:a16="http://schemas.microsoft.com/office/drawing/2014/main" id="{9079EF21-306E-660E-A9A1-51D54E107A61}"/>
              </a:ext>
            </a:extLst>
          </p:cNvPr>
          <p:cNvSpPr txBox="1"/>
          <p:nvPr/>
        </p:nvSpPr>
        <p:spPr>
          <a:xfrm>
            <a:off x="2009597" y="763475"/>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模拟练习</a:t>
            </a:r>
          </a:p>
        </p:txBody>
      </p:sp>
      <p:sp>
        <p:nvSpPr>
          <p:cNvPr id="8" name="文本框 7">
            <a:extLst>
              <a:ext uri="{FF2B5EF4-FFF2-40B4-BE49-F238E27FC236}">
                <a16:creationId xmlns:a16="http://schemas.microsoft.com/office/drawing/2014/main" id="{2FB788DB-6FC9-0141-D49C-2B9194BFE1B1}"/>
              </a:ext>
            </a:extLst>
          </p:cNvPr>
          <p:cNvSpPr txBox="1"/>
          <p:nvPr/>
        </p:nvSpPr>
        <p:spPr>
          <a:xfrm>
            <a:off x="3775989" y="5334000"/>
            <a:ext cx="4191000" cy="523220"/>
          </a:xfrm>
          <a:prstGeom prst="rect">
            <a:avLst/>
          </a:prstGeom>
          <a:solidFill>
            <a:schemeClr val="accent1">
              <a:lumMod val="20000"/>
              <a:lumOff val="80000"/>
            </a:schemeClr>
          </a:solidFill>
        </p:spPr>
        <p:txBody>
          <a:bodyPr wrap="square">
            <a:spAutoFit/>
          </a:bodyPr>
          <a:lstStyle/>
          <a:p>
            <a:r>
              <a:rPr lang="zh-CN" altLang="en-US" sz="2800" dirty="0"/>
              <a:t>学号：</a:t>
            </a:r>
            <a:r>
              <a:rPr lang="en-US" altLang="zh-CN" sz="2800" dirty="0"/>
              <a:t>1</a:t>
            </a:r>
            <a:r>
              <a:rPr lang="zh-CN" altLang="en-US" sz="2800" dirty="0"/>
              <a:t>，成绩：</a:t>
            </a:r>
            <a:r>
              <a:rPr lang="en-US" altLang="zh-CN" sz="2800" dirty="0"/>
              <a:t>92.5</a:t>
            </a:r>
            <a:endParaRPr lang="zh-CN" altLang="en-US" sz="2800" dirty="0"/>
          </a:p>
        </p:txBody>
      </p:sp>
      <p:sp>
        <p:nvSpPr>
          <p:cNvPr id="3" name="文本框 2">
            <a:extLst>
              <a:ext uri="{FF2B5EF4-FFF2-40B4-BE49-F238E27FC236}">
                <a16:creationId xmlns:a16="http://schemas.microsoft.com/office/drawing/2014/main" id="{F9A76711-5269-A3AD-3D4F-B3891FA6872E}"/>
              </a:ext>
            </a:extLst>
          </p:cNvPr>
          <p:cNvSpPr txBox="1"/>
          <p:nvPr/>
        </p:nvSpPr>
        <p:spPr>
          <a:xfrm>
            <a:off x="2213889" y="3200400"/>
            <a:ext cx="7315200" cy="1236236"/>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400" dirty="0">
                <a:solidFill>
                  <a:srgbClr val="000000"/>
                </a:solidFill>
                <a:latin typeface="Consolas" panose="020B0609020204030204" pitchFamily="49" charset="0"/>
              </a:rPr>
              <a:t>int id = </a:t>
            </a:r>
            <a:r>
              <a:rPr lang="en-US" altLang="zh-CN" sz="2400" dirty="0">
                <a:solidFill>
                  <a:srgbClr val="098658"/>
                </a:solidFill>
                <a:latin typeface="Consolas" panose="020B0609020204030204" pitchFamily="49" charset="0"/>
              </a:rPr>
              <a:t>1</a:t>
            </a:r>
            <a:r>
              <a:rPr lang="en-US" altLang="zh-CN" sz="2400" dirty="0">
                <a:solidFill>
                  <a:srgbClr val="000000"/>
                </a:solidFill>
                <a:latin typeface="Consolas" panose="020B0609020204030204" pitchFamily="49" charset="0"/>
              </a:rPr>
              <a:t>;</a:t>
            </a:r>
          </a:p>
          <a:p>
            <a:r>
              <a:rPr lang="en-US" altLang="zh-CN" sz="2400" dirty="0">
                <a:solidFill>
                  <a:srgbClr val="000000"/>
                </a:solidFill>
                <a:latin typeface="Consolas" panose="020B0609020204030204" pitchFamily="49" charset="0"/>
              </a:rPr>
              <a:t>double score = </a:t>
            </a:r>
            <a:r>
              <a:rPr lang="en-US" altLang="zh-CN" sz="2400" dirty="0">
                <a:solidFill>
                  <a:srgbClr val="098658"/>
                </a:solidFill>
                <a:latin typeface="Consolas" panose="020B0609020204030204" pitchFamily="49" charset="0"/>
              </a:rPr>
              <a:t>92.5</a:t>
            </a:r>
            <a:r>
              <a:rPr lang="en-US" altLang="zh-CN" sz="2400" dirty="0">
                <a:solidFill>
                  <a:srgbClr val="000000"/>
                </a:solidFill>
                <a:latin typeface="Consolas" panose="020B0609020204030204" pitchFamily="49" charset="0"/>
              </a:rPr>
              <a:t>;</a:t>
            </a:r>
          </a:p>
          <a:p>
            <a:r>
              <a:rPr lang="en-US" altLang="zh-CN" sz="2400" dirty="0" err="1">
                <a:solidFill>
                  <a:srgbClr val="000000"/>
                </a:solidFill>
                <a:latin typeface="Consolas" panose="020B0609020204030204" pitchFamily="49" charset="0"/>
              </a:rPr>
              <a:t>printf</a:t>
            </a:r>
            <a:r>
              <a:rPr lang="en-US" altLang="zh-CN" sz="2400" dirty="0">
                <a:solidFill>
                  <a:srgbClr val="000000"/>
                </a:solidFill>
                <a:latin typeface="Consolas" panose="020B0609020204030204" pitchFamily="49" charset="0"/>
              </a:rPr>
              <a:t>(</a:t>
            </a:r>
            <a:r>
              <a:rPr lang="en-US" altLang="zh-CN" sz="2400" dirty="0">
                <a:solidFill>
                  <a:srgbClr val="A31515"/>
                </a:solidFill>
                <a:latin typeface="Consolas" panose="020B0609020204030204" pitchFamily="49" charset="0"/>
              </a:rPr>
              <a:t>"</a:t>
            </a:r>
            <a:r>
              <a:rPr lang="zh-CN" altLang="en-US" sz="2400" dirty="0">
                <a:solidFill>
                  <a:srgbClr val="A31515"/>
                </a:solidFill>
                <a:latin typeface="Consolas" panose="020B0609020204030204" pitchFamily="49" charset="0"/>
              </a:rPr>
              <a:t>学号：</a:t>
            </a:r>
            <a:r>
              <a:rPr lang="en-US" altLang="zh-CN" sz="2400" dirty="0">
                <a:solidFill>
                  <a:srgbClr val="A31515"/>
                </a:solidFill>
                <a:latin typeface="Consolas" panose="020B0609020204030204" pitchFamily="49" charset="0"/>
              </a:rPr>
              <a:t>%d</a:t>
            </a:r>
            <a:r>
              <a:rPr lang="zh-CN" altLang="en-US" sz="2400" dirty="0">
                <a:solidFill>
                  <a:srgbClr val="A31515"/>
                </a:solidFill>
                <a:latin typeface="Consolas" panose="020B0609020204030204" pitchFamily="49" charset="0"/>
              </a:rPr>
              <a:t>，成绩：</a:t>
            </a:r>
            <a:r>
              <a:rPr lang="en-US" altLang="zh-CN" sz="2400" dirty="0">
                <a:solidFill>
                  <a:srgbClr val="A31515"/>
                </a:solidFill>
                <a:latin typeface="Consolas" panose="020B0609020204030204" pitchFamily="49" charset="0"/>
              </a:rPr>
              <a:t>%.1f"</a:t>
            </a:r>
            <a:r>
              <a:rPr lang="en-US" altLang="zh-CN" sz="2400" dirty="0">
                <a:solidFill>
                  <a:srgbClr val="000000"/>
                </a:solidFill>
                <a:latin typeface="Consolas" panose="020B0609020204030204" pitchFamily="49" charset="0"/>
              </a:rPr>
              <a:t>, id, score);</a:t>
            </a:r>
            <a:endParaRPr lang="zh-CN" altLang="en-US" sz="2400"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1254649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43000" y="1447800"/>
            <a:ext cx="9906000" cy="4524315"/>
          </a:xfrm>
          <a:prstGeom prst="rect">
            <a:avLst/>
          </a:prstGeom>
          <a:solidFill>
            <a:schemeClr val="accent6">
              <a:lumMod val="20000"/>
              <a:lumOff val="80000"/>
            </a:schemeClr>
          </a:solidFill>
        </p:spPr>
        <p:txBody>
          <a:bodyPr wrap="square">
            <a:spAutoFit/>
          </a:bodyPr>
          <a:lstStyle/>
          <a:p>
            <a:pPr>
              <a:lnSpc>
                <a:spcPct val="200000"/>
              </a:lnSpc>
            </a:pPr>
            <a:r>
              <a:rPr lang="en-US" altLang="zh-CN" sz="2400" b="1" dirty="0">
                <a:latin typeface="Consolas" panose="020B0609020204030204" pitchFamily="49" charset="0"/>
              </a:rPr>
              <a:t>1. </a:t>
            </a:r>
            <a:r>
              <a:rPr lang="en-US" altLang="zh-CN" sz="2400" dirty="0" err="1">
                <a:latin typeface="Consolas" panose="020B0609020204030204" pitchFamily="49" charset="0"/>
              </a:rPr>
              <a:t>cin</a:t>
            </a:r>
            <a:r>
              <a:rPr lang="en-US" altLang="zh-CN" sz="2400" dirty="0">
                <a:latin typeface="Consolas" panose="020B0609020204030204" pitchFamily="49" charset="0"/>
              </a:rPr>
              <a:t>/</a:t>
            </a:r>
            <a:r>
              <a:rPr lang="en-US" altLang="zh-CN" sz="2400" dirty="0" err="1">
                <a:latin typeface="Consolas" panose="020B0609020204030204" pitchFamily="49" charset="0"/>
              </a:rPr>
              <a:t>cout</a:t>
            </a:r>
            <a:r>
              <a:rPr lang="en-US" altLang="zh-CN" sz="2400" dirty="0">
                <a:latin typeface="Consolas" panose="020B0609020204030204" pitchFamily="49" charset="0"/>
              </a:rPr>
              <a:t> </a:t>
            </a:r>
            <a:r>
              <a:rPr lang="zh-CN" altLang="en-US" sz="2400" dirty="0">
                <a:latin typeface="Consolas" panose="020B0609020204030204" pitchFamily="49" charset="0"/>
              </a:rPr>
              <a:t>适合直观的输入输出，支持自动类型推导，能自动处理空白字符，但需要格式化输出时效率不高，容易写很长一串代码。</a:t>
            </a:r>
            <a:endParaRPr lang="en-US" altLang="zh-CN" sz="2400" dirty="0">
              <a:latin typeface="Consolas" panose="020B0609020204030204" pitchFamily="49" charset="0"/>
            </a:endParaRPr>
          </a:p>
          <a:p>
            <a:pPr>
              <a:lnSpc>
                <a:spcPct val="200000"/>
              </a:lnSpc>
            </a:pPr>
            <a:r>
              <a:rPr lang="en-US" altLang="zh-CN" sz="2400" b="1" dirty="0">
                <a:latin typeface="Consolas" panose="020B0609020204030204" pitchFamily="49" charset="0"/>
              </a:rPr>
              <a:t>2. </a:t>
            </a:r>
            <a:r>
              <a:rPr lang="en-US" altLang="zh-CN" sz="2400" dirty="0" err="1">
                <a:latin typeface="Consolas" panose="020B0609020204030204" pitchFamily="49" charset="0"/>
              </a:rPr>
              <a:t>scanf</a:t>
            </a:r>
            <a:r>
              <a:rPr lang="en-US" altLang="zh-CN" sz="2400" dirty="0">
                <a:latin typeface="Consolas" panose="020B0609020204030204" pitchFamily="49" charset="0"/>
              </a:rPr>
              <a:t>/</a:t>
            </a:r>
            <a:r>
              <a:rPr lang="en-US" altLang="zh-CN" sz="2400" dirty="0" err="1">
                <a:latin typeface="Consolas" panose="020B0609020204030204" pitchFamily="49" charset="0"/>
              </a:rPr>
              <a:t>printf</a:t>
            </a:r>
            <a:r>
              <a:rPr lang="en-US" altLang="zh-CN" sz="2400" dirty="0">
                <a:latin typeface="Consolas" panose="020B0609020204030204" pitchFamily="49" charset="0"/>
              </a:rPr>
              <a:t> </a:t>
            </a:r>
            <a:r>
              <a:rPr lang="zh-CN" altLang="en-US" sz="2400" dirty="0">
                <a:latin typeface="Consolas" panose="020B0609020204030204" pitchFamily="49" charset="0"/>
              </a:rPr>
              <a:t>采用格式化输入输出，执行效率更高，但需要手动匹配数据类型并注意缓冲区问题。</a:t>
            </a:r>
            <a:endParaRPr lang="en-US" altLang="zh-CN" sz="2400" dirty="0">
              <a:latin typeface="Consolas" panose="020B0609020204030204" pitchFamily="49" charset="0"/>
            </a:endParaRPr>
          </a:p>
          <a:p>
            <a:pPr>
              <a:lnSpc>
                <a:spcPct val="200000"/>
              </a:lnSpc>
            </a:pPr>
            <a:r>
              <a:rPr lang="en-US" altLang="zh-CN" sz="2400" b="1" dirty="0">
                <a:latin typeface="Consolas" panose="020B0609020204030204" pitchFamily="49" charset="0"/>
              </a:rPr>
              <a:t>3. </a:t>
            </a:r>
            <a:r>
              <a:rPr lang="zh-CN" altLang="en-US" sz="2400" dirty="0">
                <a:latin typeface="Consolas" panose="020B0609020204030204" pitchFamily="49" charset="0"/>
              </a:rPr>
              <a:t>在日常开发中，</a:t>
            </a:r>
            <a:r>
              <a:rPr lang="en-US" altLang="zh-CN" sz="2400" dirty="0" err="1">
                <a:latin typeface="Consolas" panose="020B0609020204030204" pitchFamily="49" charset="0"/>
              </a:rPr>
              <a:t>cin</a:t>
            </a:r>
            <a:r>
              <a:rPr lang="en-US" altLang="zh-CN" sz="2400" dirty="0">
                <a:latin typeface="Consolas" panose="020B0609020204030204" pitchFamily="49" charset="0"/>
              </a:rPr>
              <a:t>/</a:t>
            </a:r>
            <a:r>
              <a:rPr lang="en-US" altLang="zh-CN" sz="2400" dirty="0" err="1">
                <a:latin typeface="Consolas" panose="020B0609020204030204" pitchFamily="49" charset="0"/>
              </a:rPr>
              <a:t>cout</a:t>
            </a:r>
            <a:r>
              <a:rPr lang="en-US" altLang="zh-CN" sz="2400" dirty="0">
                <a:latin typeface="Consolas" panose="020B0609020204030204" pitchFamily="49" charset="0"/>
              </a:rPr>
              <a:t> </a:t>
            </a:r>
            <a:r>
              <a:rPr lang="zh-CN" altLang="en-US" sz="2400" dirty="0">
                <a:latin typeface="Consolas" panose="020B0609020204030204" pitchFamily="49" charset="0"/>
              </a:rPr>
              <a:t>更易读，而在竞赛或大数据处理场景下，</a:t>
            </a:r>
            <a:r>
              <a:rPr lang="en-US" altLang="zh-CN" sz="2400" dirty="0" err="1">
                <a:latin typeface="Consolas" panose="020B0609020204030204" pitchFamily="49" charset="0"/>
              </a:rPr>
              <a:t>scanf</a:t>
            </a:r>
            <a:r>
              <a:rPr lang="en-US" altLang="zh-CN" sz="2400" dirty="0">
                <a:latin typeface="Consolas" panose="020B0609020204030204" pitchFamily="49" charset="0"/>
              </a:rPr>
              <a:t>/</a:t>
            </a:r>
            <a:r>
              <a:rPr lang="en-US" altLang="zh-CN" sz="2400" dirty="0" err="1">
                <a:latin typeface="Consolas" panose="020B0609020204030204" pitchFamily="49" charset="0"/>
              </a:rPr>
              <a:t>printf</a:t>
            </a:r>
            <a:r>
              <a:rPr lang="en-US" altLang="zh-CN" sz="2400" dirty="0">
                <a:latin typeface="Consolas" panose="020B0609020204030204" pitchFamily="49" charset="0"/>
              </a:rPr>
              <a:t> </a:t>
            </a:r>
            <a:r>
              <a:rPr lang="zh-CN" altLang="en-US" sz="2400" dirty="0">
                <a:latin typeface="Consolas" panose="020B0609020204030204" pitchFamily="49" charset="0"/>
              </a:rPr>
              <a:t>更高效。</a:t>
            </a:r>
          </a:p>
        </p:txBody>
      </p:sp>
      <p:sp>
        <p:nvSpPr>
          <p:cNvPr id="10" name="object 3">
            <a:extLst>
              <a:ext uri="{FF2B5EF4-FFF2-40B4-BE49-F238E27FC236}">
                <a16:creationId xmlns:a16="http://schemas.microsoft.com/office/drawing/2014/main" id="{9079EF21-306E-660E-A9A1-51D54E107A61}"/>
              </a:ext>
            </a:extLst>
          </p:cNvPr>
          <p:cNvSpPr txBox="1"/>
          <p:nvPr/>
        </p:nvSpPr>
        <p:spPr>
          <a:xfrm>
            <a:off x="1981200" y="762000"/>
            <a:ext cx="2259330"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mj-ea"/>
                <a:ea typeface="+mj-ea"/>
                <a:cs typeface="微软雅黑"/>
              </a:rPr>
              <a:t>总结</a:t>
            </a:r>
          </a:p>
        </p:txBody>
      </p:sp>
    </p:spTree>
    <p:extLst>
      <p:ext uri="{BB962C8B-B14F-4D97-AF65-F5344CB8AC3E}">
        <p14:creationId xmlns:p14="http://schemas.microsoft.com/office/powerpoint/2010/main" val="1860596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Consolas"/>
        <a:ea typeface="Microsoft YaHei UI"/>
        <a:cs typeface=""/>
      </a:majorFont>
      <a:minorFont>
        <a:latin typeface="Consolas"/>
        <a:ea typeface="Microsoft YaHei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8450</TotalTime>
  <Words>3549</Words>
  <Application>Microsoft Office PowerPoint</Application>
  <PresentationFormat>宽屏</PresentationFormat>
  <Paragraphs>328</Paragraphs>
  <Slides>44</Slides>
  <Notes>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44</vt:i4>
      </vt:variant>
    </vt:vector>
  </HeadingPairs>
  <TitlesOfParts>
    <vt:vector size="54" baseType="lpstr">
      <vt:lpstr>DengXian</vt:lpstr>
      <vt:lpstr>宋体</vt:lpstr>
      <vt:lpstr>Microsoft YaHei</vt:lpstr>
      <vt:lpstr>Microsoft YaHei</vt:lpstr>
      <vt:lpstr>Arial</vt:lpstr>
      <vt:lpstr>Calibri</vt:lpstr>
      <vt:lpstr>Cambria Math</vt:lpstr>
      <vt:lpstr>Consolas</vt:lpstr>
      <vt:lpstr>Open Sans</vt:lpstr>
      <vt:lpstr>自定义设计方案</vt:lpstr>
      <vt:lpstr>C++程序与算法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小林泉</dc:creator>
  <cp:lastModifiedBy>泉 小林</cp:lastModifiedBy>
  <cp:revision>325</cp:revision>
  <dcterms:created xsi:type="dcterms:W3CDTF">2024-12-19T06:36:53Z</dcterms:created>
  <dcterms:modified xsi:type="dcterms:W3CDTF">2026-06-15T17:09:39Z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2022-02-05T00:00:00Z</vt:filetime>
  </property>
  <property fmtid="{D5CDD505-2E9C-101B-9397-08002B2CF9AE}" pid="3" name="Creator">
    <vt:lpwstr>Microsoft® PowerPoint® 2019</vt:lpwstr>
  </property>
  <property fmtid="{D5CDD505-2E9C-101B-9397-08002B2CF9AE}" pid="4" name="LastSaved">
    <vt:filetime>2024-12-19T00:00:00Z</vt:filetime>
  </property>
</Properties>
</file>