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  <Relationship Id="rId6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接着上一节购买商品的例子：一支笔两点五元，三支一共七点五元。让学生观察两种显示，问钱数有没有变。钱数相同，但收据要求两位小数。由这个具体差别引出本课的格式化读写，先解决显示，再讨论输入。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变量保存的数值与屏幕写法要分开看。七点五和七点五零是同一个数，所以不要给变量加零，也不用重新计算。当前 cout 默认显示七点五，接下来使用 printf 的显示模板控制外观。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沿用原课件的苹果采购讲法，每人三个苹果。四人十二个、六人十八个，句子里不变的是说明文字，变化的是人数和总数。点击出现两个空位的含义，再把整数空位和百分号 d 对应起来，不要急着要求背格式字符串。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把显示模板称为格式字符串，普通文字原样输出，说明符规定数据怎样显示。逗号后的值按位置对应，语句末尾分号照常保留。省略号只是语法说明，实际程序里写具体参数。printf 来自 cstdio，下一页在完整程序中观察。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从熟悉的主函数框架开始，只替换输出工具。Hello 一句没有待填数据，所以这里只有一个字符串参数。反斜杠 n 是换行，双引号不输出。先运行这段最小程序，确认头文件和输出写法，再加入数据。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指着两个说明符，按位置连到 people 和 total。四填到第一个整数位置，十二填到第二个位置，形成四人需要十二个苹果。变量的英文名字只是代码中的称呼，不会印在输出中。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 a 为七、b 为二，先口算和九、差五，再对应到两个参数。格式字符串里的空格原样输出，防止两个结果粘连。交换参数后输出五和九，说明模板按位置使用提供的值；数量和类型也必须匹配。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这张表可随时回查，不要求一口气背完。int 用百分号 d，long long 用百分号 lld，char 用百分号 c，double 用百分号 f。末尾的 LL 是长整数字面量后缀。这里采用现代 C++ 的通用写法，不按操作系统硬分格式符。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两点五为什么多了五个零？百分号 f 默认显示小数点后六位，原来的一位加上补出的五位，正好六位。变量并没有因为显示而变化。收据只要两位，因此还需要明确告诉工具保留几位。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依次比较一点、两点和三点精度的写法，强调格式中的点后面写具体的位数。相同的 x 会显示成两点五、两点五零和两点五零零。回到开头的总价，使用两位小数就能得到七点五零。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点七五能被二进制精确表示，这个示例在通常默认舍入环境下显示一位是两点八。后面还能显示两点七五，证明输出没有修改变量。这里演示显示精度，不把所有十进制小数的边界行为简单说成永远按日常四舍五入；浮点近似需要另行考虑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排齐不同长度的编号，引入最小字段宽度。四格中七只占一格，前面补三个空格。方括号是额外写出的观察边界，不算在四格里。一百二十八前补一个空格，一万二千三百四十五超过宽度时完整显示，不会截断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学号常要求补零而不是空格，因此在宽度前加零标志。三个例子分别得到零零七、零二八、一二八。再把同样规则迁移到月份和日期，两个宽度二的整数中间写短横线，得到零五横线零九。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让学生独立预测三条语句，不连续运行在一起。第一条同时检查精度与固定竖线，第二条把空格画出来，第三条检查零填充。最后问变量有没有改变，答案留到下一页说明。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逐条核对：两点八、竖线、两点七五零；方括号中两个空格再写十二；零零五。两点七五仍保存在 x 中。补充一个紧贴规则的问题：百分号本身怎样显示？格式字符串中两个百分号输出一个百分号，不消耗额外参数。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把读入任务说清：报名表需要整数编号和一个字母类别，输入十二和 A 后，程序要分别保存。cin 可以做到，scanf 提供另一套按格式读取的工具。先对应数据与变量类型，再学习语法，不制造原来工具不能完成的假困难。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百分号 d 在 scanf 中安排读取整数，与 printf 中的显示用途不同，不会打印提示。输入十二后保存到 num。参数中的取地址符指出存放位置。两种函数都来自 cstdio，下一页解释这个新符号的必要性。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用填表和查看表格解释位置与内容的区别，但只取这层对应，不展开指针知识。scanf 需要把新值存进去，所以提供 age 的地址；printf 显示已有整数，提供 age 保存的值。本页规则针对普通数值和字符变量，不推广到所有数组和字符串。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读小数时尤其区分 float 和 double：前者百分号 f，后者百分号 lf，后面都提供对应变量的地址。其他行让学生按类型查阅。输出浮点数时两者都可用百分号 f，因为调用 printf 时 float 会提升为 double；提升细节不要求本课掌握。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读年龄再显示，完整串起头文件、变量、输入、输出。输入十时显示 Age 后的冒号、空格和十。年龄前面的取地址符只用于本例的 scanf 调用，不能顺手搬到 cin 后面。每次输入一组数据。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图中的空格和换行文字是示意标记，不是要求键盘真的输入这些汉字。输入开头一个空格，后面十二、空格、A 和回车。百分号 d 跳过开头空白，读走十二，后面的空格仍留着。指着未读区域，再进入下一次提取。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保持刚才同一串输入。百分号 c 紧接着读一个字符，所以读到十二后面的空格，A 还在。用方括号围住输出能看见空格占位。默认 cin 读取 char 会跳过空白，scanf 的百分号 c 则不会，两种工具的行为不能混记。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把跳过空白的要求写到格式中。百分号 d 后的格式空格可以跳过零个或多个空白字符，包括换行，再由百分号 c 读 A。单独读字母可在百分号 c 前写空格。不要为求换行而在格式末尾随意加空白，那可能让交互输入继续等待后续非空白。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两种读法是两次独立运行，各自从同一份输入开始，不能顺着 A 的剩余输入运行 B。让学生先圈下一字符，再写方括号中的结果。第二问把空格换为换行，检验他们是否理解空白也是字符。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方案得到十二后接方括号空格，B 得到十二后接方括号 A。差别来自格式里是否要求跳过空白。若中间换行，A 读到换行，右方括号落在下一行；B 跳过换行，依然读 A。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日期中的横线有明确用途：分隔年、月、日，不能让它误作负号。直接连续读取三个 int，可能得到二零二六、负一、负九，而不是想要的日期。格式中写出横线后，三个整数说明符和两个分隔符依次匹配；横线不存入变量。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两次运行都把 a、b 初始化为零。输入五逗号十时，两项都赋值；换成五空格十，读完五后逗号匹配失败，于是 b 仍为零。不要把结果概括成全部读取失败，因为第一项已成功。初值使未修改的状态可以安全观察。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程序只处理保证有效的日期，年在一到九千九百九十九，月在一到十二，日与月份匹配。输入格式按横线分开，输出为四位年、两位月、两位日。二零二六横线一横线九规范成零一和零九；不把规范显示等同于日期合法性检查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scanf 的返回值可以保存到 count。在这两个例子里，返回成功赋值的项目数：五逗号十返回二，五空格十返回一。逗号不是变量，因此不计数。输入结束等情况另有返回约定，本页没有声称返回值永远非负。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仅阅读判断这些片段，避免真的把错误地址传给 scanf。已有 x 为 double，c 为 char，n 初值为八。要求学生说明每条是输入还是输出，再核对类型和参数，答案下一页展示。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第一和第四条正确。第二条缺少取地址符，读入要给 n 的存放位置；第三条显示整数应给 n 的值，不能给地址。错误参数可能产生未定义行为，偶然跑出某个结果不能证明写法正确。用职责解释修正，而不是只背哪里加符号。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原课件的三角形面积练习，完整说明输入顺序是高、底，单位厘米，输出面积且固定两位小数。课堂补充正数且不超过一万的范围，明确它是练习约定。十五乘十除二得到七十五，显示要求还必须补出两个零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图中高是从顶点垂直到选定底边的线，不能拿斜边替代。面积是底乘高的一半，数学分数与右边的代码对应。高和底已经是 double，除以整数二时仍进行浮点运算。样例结果七十五用两位小数显示成七十五点零零。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完整程序读入两个 double，计算后用两位小数输出。核对十五、十与两点五、四两组数据，分别得到七十五点零零与五点零零。输入用百分号 lf，输出用小数精度二的百分号 f，类型和显示要求分别检查。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例二之八再分饮料，五百毫升均分三人，每人还要两个杯子。输出分成两行：每人饮料量三位小数，以及杯子总数。页面上限是本课堂约定，不冒充教材未列出的官方范围。先请学生复述两个问题，再进入计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用三个人各拥有两杯的图说明杯子数量，六个圆圈每个代表一只杯子，不表示饮料体积。第一问是每人分到多少，所以五百除三，不再除以二。杯子总数独立计算三乘二，两个答案对应两种不同单位。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把前面讲清的数量与代码连接：t 可以有小数，用 double；n 是人数，用 int。读取格式和两个地址匹配。输出的第一个算式求每人量，第二个算式求杯数，中间用换行分开。输入格式关注类型，输出格式还要服从题目位数要求。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完整实现保留题目规定的两个输出，没有提示文字。t 是 double，除以 n 时保留浮点结果，再显示成三位小数。五百和三得到一百六十六点六六七及六，这只是近似显示，不是每人量的精确有限小数。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用整除数据检查补零：一百毫升给一人，显示一百点零零零和两个杯子；给四人，显示二十五点零零零和八个杯子。连同之前不能整除的样例，分别检查计算、位数和换行。人数至少一，保证分母非零。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已经理解固定小数位，再把这个目标迁移到熟悉的 cout。引入 iomanip，固定小数形式与精度要配合使用。单独 setprecision 默认控制有效数字：十二点三四五保留三位有效数字是十二点三；配 fixed 后保留三位小数是十二点三四五。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完整程序展示两个头文件的分工，输入 x 后设置固定小数形式与两位精度。两点五显示成两点五零。设置会继续影响后续浮点输出，直到改动设置；这与每次 printf 在格式字符串中写要求的方式不同。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三道小练习分别对应小数精度、零填充和显示舍入。第一问任选一套读写工具，先按目标写出正确程序片段；第二、三问指定 printf。引导学生从输出样子倒推格式，不必同时写两套完整程序。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第一问两种读写搭配都能把八显示成八点零零零。第二问最小三位宽度、零填充，得到零零七。第三问两位小数得到三点一四。两套工具作为可选实现讲解，不引入关闭同步后混用读写的额外问题。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教材例二之七数字反转，输入的整数部分三位，小数部分恰一位。明确本题输入文本没有内部空白、不使用科学记数法。要把五个位置反过来，包含小数点和零。两个例子帮助区分位置重排与倒数、正负号变化。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两行格子保持相同位置，输入从左到右由 a、b、c、dot、d 保存，输出按 d、dot、c、b、a 显示。逐一指出四和一的位置交换，二与三重新排列，小数点移到第二格。图中的字母是变量名，格里的内容才是字符值。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同一串输入交给不同类型，提取方式不同：int 读取一百二十三，char 一次取一个字符。因此连续五次字符提取正好保存全部五个位置，不必手动插入空格。cin 的默认字符提取会跳空白，本题内部原本就没有空白。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完整程序按输入顺序保存、按输出顺序显示。用一百点零测试，b、c 两个字符都保存零，小数部分 d 也保存零，输出零点零零一。这里不用小数运算，输出的是保存下来的字符。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解释为什么选择字符表示：任务只要求位置重排，不要求做数值计算。以一百三十点零为例，最后的零到最前面，原个位的零移动到小数点后第一位，得到零点零三一。既然小数点固定，也可以交给 scanf 的格式匹配。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四个百分号 c 对应四个数字字符，格式中间的小数点与输入匹配，不再保存 dot。开头的格式空格只负责跳过输入前空白；题目保证内部没有空格。输出格式固定写一个小数点，再把四个变量按逆序填入。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 scanf 版本与前面 cin 版本完成同一任务。对照四个输入地址和四个输出值，顺序不能混。测试一百二十三点四得到四点三二一，再用一百点零检查零点零零一，确认零没有丢掉。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从这里进入选读。学生已有可用的字符解法，再挑战教材数值拆位。暂时给定精确整数一二三四，观察千百十个位，不把浮点读取和拆位两件事同时塞进来。先问除以十余多少，从最右边的一位开始。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一二三四等于一百二十三个十加四，因此余四就是个位。整数除以十得到一二三，相当于去掉个位。两个表达式都只是计算结果，没有给 q 赋值，q 仍然是一二三四。本页限定非负整数。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取十位要先除以十，得到一二三，再对十取余得到三；取百位先除以一百，得到十二，再取余得二。因为 q 恰好四位，千位直接除以一千得一。强调每个式子都从同一个原值 q 计算，不是把 q 连续改短。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拆位已经会了，再解决输入怎样变成整数。浮点数乘十后直接截断，需要考虑二进制近似可能造成的边界误差。固定格式允许把整数部分和恰一位小数分别读成整数，组合一百二十三乘十加四，精确得到一二三四。这依赖小数恰一位，位数变化时须重新设计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完整整数解法把读取、组合和拆位依次串起。四个结果都是零到九的整数，用整数格式逐个显示。小数点固定写在输出模板里。对普通数据和含零数据都要核对，确认表示方法变化没有改变题目要求。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比较三种方法各自在做什么，而不是按代码长度给学生排名。cin 字符法直观对应五个位置，scanf 字符法练习固定符号匹配，整数法练习除法和取余。主线掌握字符法，理解有余力再完成选读，方法必须回应题目的具体需求。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学生独立写三组输出，先标字符值，再按变量次序排。不要立刻运行代替思考。特别要求指出每个零移动到哪里，以及小数点前一位、后面三位的格式约定。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一零五点零变成零点五零一，九零八点七变成七点八零九，一零零点零变成零点零零一。用每个输出位置解释答案，不只说看起来数值正确。题目规定的位置与字符数量都属于输出要求。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这张表供课堂回查，先看是在输入还是输出，再根据变量类型找说明符。double 读入百分号 lf、输出百分号 f 是本节最容易混的地方。普通变量输入给地址、输出给值。字符串说明符百分号 s 留到相应课程，不提前堆新用法。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独立把报名名单的显示要求写成完整程序。学号一到九百九十九、成绩零到一百，输出三位学号和一位小数成绩，中间一个空格。先看两组例子，完成后点击显示关键语句。核对取地址、零填充、小数位和换行，让他们说明每个符号在解决哪个要求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780396290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ece95dd5a96feac5.jpg"/>
  <Relationship Id="rId14" Type="http://schemas.openxmlformats.org/officeDocument/2006/relationships/slideLayout" Target="../slideLayouts/slideLayout12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ece95dd5a96feac5.jpg"/>
  <Relationship Id="rId3" Type="http://schemas.openxmlformats.org/officeDocument/2006/relationships/notesSlide" Target="../notesSlides/notesSlide60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35188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收据上的 7.50，后面的 0 从哪里来？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格式化输入输出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19338"/>
            <a:ext cx="8685657" cy="859155"/>
            <a:chOff x="922020" y="2319338"/>
            <a:chExt cx="8685657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86856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一支笔 2.5 元，买 3 支。前面写的程序已经能算出总价 7.5。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可收据要求：金额的小数点后，一律显示两位。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17320" y="3543300"/>
            <a:ext cx="7602855" cy="1325118"/>
            <a:chOff x="1417320" y="3543300"/>
            <a:chExt cx="7602855" cy="1325118"/>
          </a:xfrm>
        </p:grpSpPr>
        <p:sp>
          <p:nvSpPr>
            <p:cNvPr id="11" name="TextBox 11"/>
            <p:cNvSpPr txBox="1"/>
            <p:nvPr/>
          </p:nvSpPr>
          <p:spPr>
            <a:xfrm>
              <a:off x="1417320" y="357663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程序默认显示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179945" y="357663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收据要求显示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24837" y="4164330"/>
              <a:ext cx="83621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92212" y="4164330"/>
              <a:ext cx="110276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7.50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5953125" y="3543300"/>
              <a:ext cx="9525" cy="1285875"/>
            </a:xfrm>
            <a:custGeom>
              <a:avLst/>
              <a:gdLst/>
              <a:ahLst/>
              <a:cxnLst/>
              <a:rect l="l" t="t" r="r" b="b"/>
              <a:pathLst>
                <a:path w="9525" h="1285875">
                  <a:moveTo>
                    <a:pt x="0" y="0"/>
                  </a:moveTo>
                  <a:lnTo>
                    <a:pt x="0" y="128587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22020" y="5386388"/>
            <a:ext cx="7898130" cy="859155"/>
            <a:chOff x="922020" y="5386388"/>
            <a:chExt cx="7898130" cy="859155"/>
          </a:xfrm>
        </p:grpSpPr>
        <p:sp>
          <p:nvSpPr>
            <p:cNvPr id="17" name="TextBox 17"/>
            <p:cNvSpPr txBox="1"/>
            <p:nvPr/>
          </p:nvSpPr>
          <p:spPr>
            <a:xfrm>
              <a:off x="922020" y="5386388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算对数值之后，还要能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按要求显示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2020" y="58054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这节课就来控制数字的显示，也学习按指定格式读取数据。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数字没变，显示方式可以改变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区分数值与显示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343150"/>
            <a:ext cx="3183979" cy="942975"/>
            <a:chOff x="933450" y="2343150"/>
            <a:chExt cx="3183979" cy="942975"/>
          </a:xfrm>
        </p:grpSpPr>
        <p:sp>
          <p:nvSpPr>
            <p:cNvPr id="8" name="Line 8"/>
            <p:cNvSpPr/>
            <p:nvPr/>
          </p:nvSpPr>
          <p:spPr>
            <a:xfrm>
              <a:off x="933450" y="2343150"/>
              <a:ext cx="9525" cy="942975"/>
            </a:xfrm>
            <a:custGeom>
              <a:avLst/>
              <a:gdLst/>
              <a:ahLst/>
              <a:cxnLst/>
              <a:rect l="l" t="t" r="r" b="b"/>
              <a:pathLst>
                <a:path w="9525" h="942975">
                  <a:moveTo>
                    <a:pt x="0" y="0"/>
                  </a:moveTo>
                  <a:lnTo>
                    <a:pt x="0" y="9429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4212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total = 7.5;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859405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total;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82434" y="2405062"/>
            <a:ext cx="1236726" cy="965264"/>
            <a:chOff x="7282434" y="2405062"/>
            <a:chExt cx="1236726" cy="965264"/>
          </a:xfrm>
        </p:grpSpPr>
        <p:sp>
          <p:nvSpPr>
            <p:cNvPr id="12" name="TextBox 12"/>
            <p:cNvSpPr txBox="1"/>
            <p:nvPr/>
          </p:nvSpPr>
          <p:spPr>
            <a:xfrm>
              <a:off x="7284720" y="240506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目前显示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82434" y="284226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3810000"/>
            <a:ext cx="10269855" cy="1082993"/>
            <a:chOff x="922020" y="3810000"/>
            <a:chExt cx="10269855" cy="1082993"/>
          </a:xfrm>
        </p:grpSpPr>
        <p:sp>
          <p:nvSpPr>
            <p:cNvPr id="15" name="Line 15"/>
            <p:cNvSpPr/>
            <p:nvPr/>
          </p:nvSpPr>
          <p:spPr>
            <a:xfrm>
              <a:off x="933450" y="38100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22020" y="4024312"/>
              <a:ext cx="80495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7.5 和 7.50 表示相同的数值。要改变的是屏幕上的写法。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2020" y="4452938"/>
              <a:ext cx="75800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因此，无须给 total 再加一个 0，也不用重新算总价。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5481638"/>
            <a:ext cx="8155591" cy="440055"/>
            <a:chOff x="922020" y="5481638"/>
            <a:chExt cx="8155591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922020" y="5481638"/>
              <a:ext cx="81555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 可以按一份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显示模板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输出数据。先看模板怎样工作。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采购结果，怎样填进一句话？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观察固定与变化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0288"/>
            <a:ext cx="9049131" cy="859155"/>
            <a:chOff x="922020" y="2300288"/>
            <a:chExt cx="9049131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90491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每人分 3 个苹果。4 人需要 12 个，换成 6 人，就需要 18 个。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希望程序总能输出一句话，说明人数和苹果总数。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981200" y="3429000"/>
            <a:ext cx="5571363" cy="1540193"/>
            <a:chOff x="1981200" y="3429000"/>
            <a:chExt cx="5571363" cy="1540193"/>
          </a:xfrm>
        </p:grpSpPr>
        <p:sp>
          <p:nvSpPr>
            <p:cNvPr id="11" name="Rectangle 11"/>
            <p:cNvSpPr/>
            <p:nvPr/>
          </p:nvSpPr>
          <p:spPr>
            <a:xfrm>
              <a:off x="1981200" y="3429000"/>
              <a:ext cx="1143000" cy="5715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00859" y="35375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86709" y="353758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人需要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010150" y="3429000"/>
              <a:ext cx="1143000" cy="5715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348859" y="3537585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34709" y="353758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个苹果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2552700" y="4048125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581650" y="4048125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084070" y="45291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人数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98720" y="45291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总数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22020" y="5386388"/>
            <a:ext cx="7352919" cy="859155"/>
            <a:chOff x="922020" y="5386388"/>
            <a:chExt cx="7352919" cy="859155"/>
          </a:xfrm>
        </p:grpSpPr>
        <p:sp>
          <p:nvSpPr>
            <p:cNvPr id="22" name="TextBox 22"/>
            <p:cNvSpPr txBox="1"/>
            <p:nvPr/>
          </p:nvSpPr>
          <p:spPr>
            <a:xfrm>
              <a:off x="922020" y="5386388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“人需要”“个苹果”保持原样，两个空位分别填入整数。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22020" y="5805488"/>
              <a:ext cx="52326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写代码时，用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%d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标出这种整数空位。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写好显示模板，再提供要填的值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5549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 printf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405062"/>
            <a:ext cx="6499403" cy="1005650"/>
            <a:chOff x="922020" y="2405062"/>
            <a:chExt cx="6499403" cy="1005650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405062"/>
              <a:ext cx="30063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 的常用形式：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26058" y="29413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printf("格式字符串", 值1, 值2, ...);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2020" y="3738562"/>
            <a:ext cx="8095012" cy="1316355"/>
            <a:chOff x="922020" y="3738562"/>
            <a:chExt cx="8095012" cy="1316355"/>
          </a:xfrm>
        </p:grpSpPr>
        <p:sp>
          <p:nvSpPr>
            <p:cNvPr id="11" name="TextBox 11"/>
            <p:cNvSpPr txBox="1"/>
            <p:nvPr/>
          </p:nvSpPr>
          <p:spPr>
            <a:xfrm>
              <a:off x="922020" y="3738562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引号内写显示模板，称为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格式字符串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22020" y="4176712"/>
              <a:ext cx="80950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普通文字直接显示；%d 等格式说明符，指明怎样显示数据。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2020" y="461486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逗号后依次写要显示的值。整条语句仍以分号结束。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020" y="5524500"/>
            <a:ext cx="10269855" cy="644843"/>
            <a:chOff x="922020" y="5524500"/>
            <a:chExt cx="10269855" cy="644843"/>
          </a:xfrm>
        </p:grpSpPr>
        <p:sp>
          <p:nvSpPr>
            <p:cNvPr id="15" name="Line 15"/>
            <p:cNvSpPr/>
            <p:nvPr/>
          </p:nvSpPr>
          <p:spPr>
            <a:xfrm>
              <a:off x="933450" y="55245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22020" y="5729288"/>
              <a:ext cx="830703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 由头文件 &lt;cstdio&gt; 提供。下面把它放进完整程序。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17103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先用 printf 显示一句话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33450" y="2343150"/>
            <a:ext cx="4909857" cy="2269998"/>
            <a:chOff x="933450" y="2343150"/>
            <a:chExt cx="4909857" cy="2269998"/>
          </a:xfrm>
        </p:grpSpPr>
        <p:sp>
          <p:nvSpPr>
            <p:cNvPr id="8" name="Line 8"/>
            <p:cNvSpPr/>
            <p:nvPr/>
          </p:nvSpPr>
          <p:spPr>
            <a:xfrm>
              <a:off x="933450" y="2343150"/>
              <a:ext cx="9525" cy="2266950"/>
            </a:xfrm>
            <a:custGeom>
              <a:avLst/>
              <a:gdLst/>
              <a:ahLst/>
              <a:cxnLst/>
              <a:rect l="l" t="t" r="r" b="b"/>
              <a:pathLst>
                <a:path w="9525" h="2266950">
                  <a:moveTo>
                    <a:pt x="0" y="0"/>
                  </a:moveTo>
                  <a:lnTo>
                    <a:pt x="0" y="22669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926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7546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31165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478530"/>
              <a:ext cx="47014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printf("Hello, world!\n");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8404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2024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32445" y="3052762"/>
            <a:ext cx="2054859" cy="950786"/>
            <a:chOff x="8132445" y="3052762"/>
            <a:chExt cx="2054859" cy="950786"/>
          </a:xfrm>
        </p:grpSpPr>
        <p:sp>
          <p:nvSpPr>
            <p:cNvPr id="16" name="TextBox 16"/>
            <p:cNvSpPr txBox="1"/>
            <p:nvPr/>
          </p:nvSpPr>
          <p:spPr>
            <a:xfrm>
              <a:off x="8132445" y="30527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133207" y="3592830"/>
              <a:ext cx="20540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Hello, world!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2020" y="5262562"/>
            <a:ext cx="6989445" cy="878205"/>
            <a:chOff x="922020" y="5262562"/>
            <a:chExt cx="6989445" cy="878205"/>
          </a:xfrm>
        </p:grpSpPr>
        <p:sp>
          <p:nvSpPr>
            <p:cNvPr id="19" name="TextBox 19"/>
            <p:cNvSpPr txBox="1"/>
            <p:nvPr/>
          </p:nvSpPr>
          <p:spPr>
            <a:xfrm>
              <a:off x="922020" y="526256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这一句没有需要填入的数据，所以只有格式字符串。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2020" y="5700712"/>
              <a:ext cx="65805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\n 让后续输出换到下一行，引号本身不会显示。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62537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 %d，分别对应哪个数？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按顺序填入数据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324100"/>
            <a:ext cx="6901510" cy="946023"/>
            <a:chOff x="933450" y="2324100"/>
            <a:chExt cx="6901510" cy="946023"/>
          </a:xfrm>
        </p:grpSpPr>
        <p:sp>
          <p:nvSpPr>
            <p:cNvPr id="8" name="Line 8"/>
            <p:cNvSpPr/>
            <p:nvPr/>
          </p:nvSpPr>
          <p:spPr>
            <a:xfrm>
              <a:off x="933450" y="2324100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4117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people = 4, total = 12;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859405"/>
              <a:ext cx="669310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printf("%d人需要%d个苹果\n", people, total);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45945" y="3671888"/>
            <a:ext cx="6835426" cy="1268729"/>
            <a:chOff x="1845945" y="3671888"/>
            <a:chExt cx="6835426" cy="1268729"/>
          </a:xfrm>
        </p:grpSpPr>
        <p:sp>
          <p:nvSpPr>
            <p:cNvPr id="12" name="TextBox 12"/>
            <p:cNvSpPr txBox="1"/>
            <p:nvPr/>
          </p:nvSpPr>
          <p:spPr>
            <a:xfrm>
              <a:off x="1845945" y="3671888"/>
              <a:ext cx="14313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 %d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60895" y="3671888"/>
              <a:ext cx="14313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第二个 %d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695575" y="4048125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067675" y="4048125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874520" y="4500562"/>
              <a:ext cx="14919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people：4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189470" y="4500562"/>
              <a:ext cx="14919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total：12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2020" y="5367338"/>
            <a:ext cx="7898130" cy="868679"/>
            <a:chOff x="922020" y="5367338"/>
            <a:chExt cx="7898130" cy="868679"/>
          </a:xfrm>
        </p:grpSpPr>
        <p:sp>
          <p:nvSpPr>
            <p:cNvPr id="19" name="TextBox 19"/>
            <p:cNvSpPr txBox="1"/>
            <p:nvPr/>
          </p:nvSpPr>
          <p:spPr>
            <a:xfrm>
              <a:off x="922020" y="5367338"/>
              <a:ext cx="32486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4人需要12个苹果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2020" y="5795962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引号后的两个值，按位置依次填入。变量名本身不会显示。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填入的是值，也可以是算式结果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检查对应关系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338388"/>
            <a:ext cx="7610380" cy="440055"/>
            <a:chOff x="922020" y="2338388"/>
            <a:chExt cx="761038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38388"/>
              <a:ext cx="76103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已有整数 a = 7，b = 2。想输出它们的和，再输出差。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190875"/>
            <a:ext cx="8071523" cy="959168"/>
            <a:chOff x="933450" y="3190875"/>
            <a:chExt cx="8071523" cy="959168"/>
          </a:xfrm>
        </p:grpSpPr>
        <p:sp>
          <p:nvSpPr>
            <p:cNvPr id="10" name="Line 10"/>
            <p:cNvSpPr/>
            <p:nvPr/>
          </p:nvSpPr>
          <p:spPr>
            <a:xfrm>
              <a:off x="933450" y="3190875"/>
              <a:ext cx="9525" cy="409575"/>
            </a:xfrm>
            <a:custGeom>
              <a:avLst/>
              <a:gdLst/>
              <a:ahLst/>
              <a:cxnLst/>
              <a:rect l="l" t="t" r="r" b="b"/>
              <a:pathLst>
                <a:path w="9525" h="409575">
                  <a:moveTo>
                    <a:pt x="0" y="0"/>
                  </a:moveTo>
                  <a:lnTo>
                    <a:pt x="0" y="4095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41857" y="326898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 %d", a + b, a - b);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77809" y="320421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095" y="3709988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空格写在格式字符串中，用来分开两个结果。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50" y="4476750"/>
            <a:ext cx="10258425" cy="1025843"/>
            <a:chOff x="933450" y="4476750"/>
            <a:chExt cx="10258425" cy="1025843"/>
          </a:xfrm>
        </p:grpSpPr>
        <p:sp>
          <p:nvSpPr>
            <p:cNvPr id="15" name="Line 15"/>
            <p:cNvSpPr/>
            <p:nvPr/>
          </p:nvSpPr>
          <p:spPr>
            <a:xfrm>
              <a:off x="933450" y="447675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41857" y="466915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 %d", a - b, a + b);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77809" y="4604385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5 9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095" y="5062538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调换提供的值，输出顺序也就换了。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2020" y="5786438"/>
            <a:ext cx="9064276" cy="440055"/>
            <a:chOff x="922020" y="5786438"/>
            <a:chExt cx="9064276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922020" y="5786438"/>
              <a:ext cx="90642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要核对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数量、类型和位置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。printf 不会替我们猜哪个值该填哪里。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整数、字符，要用相应的说明符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输出格式参考</a:t>
            </a:r>
          </a:p>
        </p:txBody>
      </p:sp>
      <p:graphicFrame>
        <p:nvGraphicFramePr>
          <p:cNvPr id="8" name="p08-format-map"/>
          <p:cNvGraphicFramePr>
            <a:graphicFrameLocks noGrp="1"/>
          </p:cNvGraphicFramePr>
          <p:nvPr/>
        </p:nvGraphicFramePr>
        <p:xfrm>
          <a:off x="952500" y="2314575"/>
          <a:ext cx="10287000" cy="29527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286000"/>
                <a:gridCol w="1619251"/>
                <a:gridCol w="6381749"/>
              </a:tblGrid>
              <a:tr h="590550"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数据类型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说明符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输出示例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int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%d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printf("%d", 12);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long long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%lld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printf("%lld", 12345678900LL);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char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%c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printf("%c", 'A');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double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%f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printf("%f", 2.5);</a:t>
                      </a:r>
                    </a:p>
                  </a:txBody>
                  <a:tcPr anchor="ctr" marL="152400" marR="152400" marT="108585" marB="10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922020" y="5624512"/>
            <a:ext cx="6944011" cy="440055"/>
            <a:chOff x="922020" y="5624512"/>
            <a:chExt cx="6944011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22020" y="5624512"/>
              <a:ext cx="69440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 用于 int。换成其他类型时，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说明符也要对应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98885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%f，为什么出现六位小数？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观察小数的显示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400300"/>
            <a:ext cx="2717521" cy="888873"/>
            <a:chOff x="933450" y="2400300"/>
            <a:chExt cx="2717521" cy="888873"/>
          </a:xfrm>
        </p:grpSpPr>
        <p:sp>
          <p:nvSpPr>
            <p:cNvPr id="8" name="Line 8"/>
            <p:cNvSpPr/>
            <p:nvPr/>
          </p:nvSpPr>
          <p:spPr>
            <a:xfrm>
              <a:off x="933450" y="2400300"/>
              <a:ext cx="9525" cy="847725"/>
            </a:xfrm>
            <a:custGeom>
              <a:avLst/>
              <a:gdLst/>
              <a:ahLst/>
              <a:cxnLst/>
              <a:rect l="l" t="t" r="r" b="b"/>
              <a:pathLst>
                <a:path w="9525" h="847725">
                  <a:moveTo>
                    <a:pt x="0" y="0"/>
                  </a:moveTo>
                  <a:lnTo>
                    <a:pt x="0" y="8477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440305"/>
              <a:ext cx="23536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x = 2.5;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8784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printf("%f", x);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368159" y="2433638"/>
            <a:ext cx="1626718" cy="1031938"/>
            <a:chOff x="7368159" y="2433638"/>
            <a:chExt cx="1626718" cy="1031938"/>
          </a:xfrm>
        </p:grpSpPr>
        <p:sp>
          <p:nvSpPr>
            <p:cNvPr id="12" name="TextBox 12"/>
            <p:cNvSpPr txBox="1"/>
            <p:nvPr/>
          </p:nvSpPr>
          <p:spPr>
            <a:xfrm>
              <a:off x="7370445" y="24336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显示结果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8159" y="2937510"/>
              <a:ext cx="162671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2.500000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3938588"/>
            <a:ext cx="7307485" cy="1297305"/>
            <a:chOff x="922020" y="3938588"/>
            <a:chExt cx="7307485" cy="1297305"/>
          </a:xfrm>
        </p:grpSpPr>
        <p:sp>
          <p:nvSpPr>
            <p:cNvPr id="15" name="TextBox 15"/>
            <p:cNvSpPr txBox="1"/>
            <p:nvPr/>
          </p:nvSpPr>
          <p:spPr>
            <a:xfrm>
              <a:off x="922020" y="3938588"/>
              <a:ext cx="63079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%f 默认显示小数点后六位，不足的位数补 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2020" y="4367212"/>
              <a:ext cx="61110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这解释了后面的五个 0。它们来自输出格式。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2020" y="4795838"/>
              <a:ext cx="73074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可收据只需要两位：2.50。还得把位数告诉 printf。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5710238"/>
            <a:ext cx="7898130" cy="440055"/>
            <a:chOff x="922020" y="5710238"/>
            <a:chExt cx="7898130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922020" y="571023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要控制的量是：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小数点后有几位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，不是一共显示几个数字。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小数点后留几位，就写在哪里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指定小数位数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290762"/>
            <a:ext cx="7837551" cy="440055"/>
            <a:chOff x="922020" y="2290762"/>
            <a:chExt cx="7837551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90762"/>
              <a:ext cx="78375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仍然显示 x = 2.5。在 % 和 f 之间加“小数点＋位数”。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9957" y="3084195"/>
            <a:ext cx="8509330" cy="469392"/>
            <a:chOff x="1179957" y="3084195"/>
            <a:chExt cx="850933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1179957" y="311658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printf("%.1f", x);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6895" y="3100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一位小数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131808" y="308419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79957" y="3876675"/>
            <a:ext cx="9773793" cy="600837"/>
            <a:chOff x="1179957" y="3876675"/>
            <a:chExt cx="9773793" cy="600837"/>
          </a:xfrm>
        </p:grpSpPr>
        <p:sp>
          <p:nvSpPr>
            <p:cNvPr id="14" name="Line 14"/>
            <p:cNvSpPr/>
            <p:nvPr/>
          </p:nvSpPr>
          <p:spPr>
            <a:xfrm>
              <a:off x="1190625" y="3876675"/>
              <a:ext cx="9763125" cy="9525"/>
            </a:xfrm>
            <a:custGeom>
              <a:avLst/>
              <a:gdLst/>
              <a:ahLst/>
              <a:cxnLst/>
              <a:rect l="l" t="t" r="r" b="b"/>
              <a:pathLst>
                <a:path w="9763125" h="9525">
                  <a:moveTo>
                    <a:pt x="0" y="0"/>
                  </a:moveTo>
                  <a:lnTo>
                    <a:pt x="97631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79957" y="40405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printf("%.2f", x);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36895" y="4024312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两位小数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131808" y="4008120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9957" y="4800600"/>
            <a:ext cx="9773793" cy="600837"/>
            <a:chOff x="1179957" y="4800600"/>
            <a:chExt cx="9773793" cy="600837"/>
          </a:xfrm>
        </p:grpSpPr>
        <p:sp>
          <p:nvSpPr>
            <p:cNvPr id="19" name="Line 19"/>
            <p:cNvSpPr/>
            <p:nvPr/>
          </p:nvSpPr>
          <p:spPr>
            <a:xfrm>
              <a:off x="1190625" y="4800600"/>
              <a:ext cx="9763125" cy="9525"/>
            </a:xfrm>
            <a:custGeom>
              <a:avLst/>
              <a:gdLst/>
              <a:ahLst/>
              <a:cxnLst/>
              <a:rect l="l" t="t" r="r" b="b"/>
              <a:pathLst>
                <a:path w="9763125" h="9525">
                  <a:moveTo>
                    <a:pt x="0" y="0"/>
                  </a:moveTo>
                  <a:lnTo>
                    <a:pt x="97631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79957" y="49644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printf("%.3f", x);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636895" y="494823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三位小数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31808" y="49320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2.500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22020" y="5738812"/>
            <a:ext cx="7716393" cy="440055"/>
            <a:chOff x="922020" y="5738812"/>
            <a:chExt cx="7716393" cy="440055"/>
          </a:xfrm>
        </p:grpSpPr>
        <p:sp>
          <p:nvSpPr>
            <p:cNvPr id="24" name="TextBox 24"/>
            <p:cNvSpPr txBox="1"/>
            <p:nvPr/>
          </p:nvSpPr>
          <p:spPr>
            <a:xfrm>
              <a:off x="922020" y="5738812"/>
              <a:ext cx="771639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收据要显示 7.50，就可以写 printf("%.2f", total);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显示时舍入，变量的值不跟着改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理解显示精度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9812"/>
            <a:ext cx="8609933" cy="868681"/>
            <a:chOff x="922020" y="2309812"/>
            <a:chExt cx="8609933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9812"/>
              <a:ext cx="86099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换成 double x = 2.75;。它有两位小数，却只要求显示一位。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输出时需要按指定精度舍入。通常的默认环境下：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467100"/>
            <a:ext cx="3339465" cy="1374648"/>
            <a:chOff x="933450" y="3467100"/>
            <a:chExt cx="3339465" cy="1374648"/>
          </a:xfrm>
        </p:grpSpPr>
        <p:sp>
          <p:nvSpPr>
            <p:cNvPr id="11" name="Line 11"/>
            <p:cNvSpPr/>
            <p:nvPr/>
          </p:nvSpPr>
          <p:spPr>
            <a:xfrm>
              <a:off x="933450" y="3467100"/>
              <a:ext cx="9525" cy="1333500"/>
            </a:xfrm>
            <a:custGeom>
              <a:avLst/>
              <a:gdLst/>
              <a:ahLst/>
              <a:cxnLst/>
              <a:rect l="l" t="t" r="r" b="b"/>
              <a:pathLst>
                <a:path w="9525" h="1333500">
                  <a:moveTo>
                    <a:pt x="0" y="0"/>
                  </a:moveTo>
                  <a:lnTo>
                    <a:pt x="0" y="13335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1857" y="35547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printf("%.1f\n", x);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9928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printf("%.2f\n", x);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4310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printf("%.3f\n", x);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084058" y="3522345"/>
            <a:ext cx="912876" cy="1345692"/>
            <a:chOff x="8084058" y="3522345"/>
            <a:chExt cx="912876" cy="1345692"/>
          </a:xfrm>
        </p:grpSpPr>
        <p:sp>
          <p:nvSpPr>
            <p:cNvPr id="16" name="TextBox 16"/>
            <p:cNvSpPr txBox="1"/>
            <p:nvPr/>
          </p:nvSpPr>
          <p:spPr>
            <a:xfrm>
              <a:off x="8084058" y="352234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2.8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084058" y="3960495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2.75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084058" y="43986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2.750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22020" y="5376862"/>
            <a:ext cx="8685657" cy="868681"/>
            <a:chOff x="922020" y="5376862"/>
            <a:chExt cx="8685657" cy="868681"/>
          </a:xfrm>
        </p:grpSpPr>
        <p:sp>
          <p:nvSpPr>
            <p:cNvPr id="20" name="TextBox 20"/>
            <p:cNvSpPr txBox="1"/>
            <p:nvPr/>
          </p:nvSpPr>
          <p:spPr>
            <a:xfrm>
              <a:off x="922020" y="5376862"/>
              <a:ext cx="86856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第一次显示 2.8 后，x 仍然是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2.75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，所以后面还能显示两位。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2020" y="5805488"/>
              <a:ext cx="70500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不要把“显示时舍入”和“给变量重新赋值”混在一起。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数字长短不同，怎样留出同样宽度？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指定最小宽度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0288"/>
            <a:ext cx="8458486" cy="859155"/>
            <a:chOff x="922020" y="2300288"/>
            <a:chExt cx="8458486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名单里既有编号 7，也有编号 128。想让它们靠右排齐。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84584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%4d 为整数预留至少 4 个字符的位置，不足时在前面补空格。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41857" y="3419475"/>
            <a:ext cx="8135493" cy="1043559"/>
            <a:chOff x="1141857" y="3419475"/>
            <a:chExt cx="8135493" cy="1043559"/>
          </a:xfrm>
        </p:grpSpPr>
        <p:sp>
          <p:nvSpPr>
            <p:cNvPr id="11" name="TextBox 11"/>
            <p:cNvSpPr txBox="1"/>
            <p:nvPr/>
          </p:nvSpPr>
          <p:spPr>
            <a:xfrm>
              <a:off x="1141857" y="34594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printf("[%4d]", 7);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610350" y="3419475"/>
              <a:ext cx="2667000" cy="5715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7277100" y="3419475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7943850" y="3419475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610600" y="3419475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715506" y="35775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82256" y="35775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049006" y="35775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827008" y="353187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20256" y="4110990"/>
              <a:ext cx="25989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方括号不计入这 4 格。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41857" y="4764405"/>
            <a:ext cx="5873267" cy="848868"/>
            <a:chOff x="1141857" y="4764405"/>
            <a:chExt cx="5873267" cy="848868"/>
          </a:xfrm>
        </p:grpSpPr>
        <p:sp>
          <p:nvSpPr>
            <p:cNvPr id="22" name="TextBox 22"/>
            <p:cNvSpPr txBox="1"/>
            <p:nvPr/>
          </p:nvSpPr>
          <p:spPr>
            <a:xfrm>
              <a:off x="1141857" y="4764405"/>
              <a:ext cx="57177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printf("[%4d]", 128);     显示 [ 128]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1857" y="5202555"/>
              <a:ext cx="58732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printf("[%4d]", 12345);   显示 [12345]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2020" y="5853112"/>
            <a:ext cx="7019734" cy="440055"/>
            <a:chOff x="922020" y="5853112"/>
            <a:chExt cx="7019734" cy="440055"/>
          </a:xfrm>
        </p:grpSpPr>
        <p:sp>
          <p:nvSpPr>
            <p:cNvPr id="25" name="TextBox 25"/>
            <p:cNvSpPr txBox="1"/>
            <p:nvPr/>
          </p:nvSpPr>
          <p:spPr>
            <a:xfrm>
              <a:off x="922020" y="5853112"/>
              <a:ext cx="70197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最小宽度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。数字太长会完整显示，不会被截掉。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95205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学号要显示 007，怎样在前面补 0？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76549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用 0 补足宽度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0288"/>
            <a:ext cx="7686104" cy="878205"/>
            <a:chOff x="922020" y="2300288"/>
            <a:chExt cx="7686104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学号要求至少三位，7 要写成 007。这次不希望补空格。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66714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%03d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：0 表示用零填充，3 表示最小宽度。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41857" y="3541395"/>
            <a:ext cx="7937830" cy="1212342"/>
            <a:chOff x="1141857" y="3541395"/>
            <a:chExt cx="7937830" cy="1212342"/>
          </a:xfrm>
        </p:grpSpPr>
        <p:sp>
          <p:nvSpPr>
            <p:cNvPr id="11" name="TextBox 11"/>
            <p:cNvSpPr txBox="1"/>
            <p:nvPr/>
          </p:nvSpPr>
          <p:spPr>
            <a:xfrm>
              <a:off x="1141857" y="357378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7);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9452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28);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43167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printf("%03d", 128);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22208" y="354139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007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22208" y="39128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028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22208" y="428434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128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2020" y="5200650"/>
            <a:ext cx="10269855" cy="1012698"/>
            <a:chOff x="922020" y="5200650"/>
            <a:chExt cx="10269855" cy="1012698"/>
          </a:xfrm>
        </p:grpSpPr>
        <p:sp>
          <p:nvSpPr>
            <p:cNvPr id="18" name="Line 18"/>
            <p:cNvSpPr/>
            <p:nvPr/>
          </p:nvSpPr>
          <p:spPr>
            <a:xfrm>
              <a:off x="933450" y="520065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22020" y="5319712"/>
              <a:ext cx="82161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月份和日期也常要补成两位。5 月 9 日可以显示成 05-09。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41857" y="580263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printf("%02d-%02d", 5, 9);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模拟练习：预测三种显示结果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309812"/>
            <a:ext cx="8912828" cy="440055"/>
            <a:chOff x="922020" y="2309812"/>
            <a:chExt cx="8912828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9812"/>
              <a:ext cx="89128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 double x = 2.75;。下面三条语句分别运行，各输出什么？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5207" y="3259455"/>
            <a:ext cx="9535668" cy="1934718"/>
            <a:chOff x="1275207" y="3259455"/>
            <a:chExt cx="9535668" cy="1934718"/>
          </a:xfrm>
        </p:grpSpPr>
        <p:sp>
          <p:nvSpPr>
            <p:cNvPr id="10" name="TextBox 10"/>
            <p:cNvSpPr txBox="1"/>
            <p:nvPr/>
          </p:nvSpPr>
          <p:spPr>
            <a:xfrm>
              <a:off x="1275207" y="32594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printf("%.1f|%.3f", x, x);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5207" y="4021455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printf("[%4d]", 12);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5207" y="47834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printf("%03d", 5);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285875" y="3724275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285875" y="4486275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22020" y="5643562"/>
            <a:ext cx="7928420" cy="440055"/>
            <a:chOff x="922020" y="5643562"/>
            <a:chExt cx="7928420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922020" y="5643562"/>
              <a:ext cx="79284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把空格也标出来。第一条执行后，x 保存的值有没有改变？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数值、位数和空格，分开检查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1258" y="2303145"/>
            <a:ext cx="8278940" cy="875348"/>
            <a:chOff x="921258" y="2303145"/>
            <a:chExt cx="8278940" cy="875348"/>
          </a:xfrm>
        </p:grpSpPr>
        <p:sp>
          <p:nvSpPr>
            <p:cNvPr id="8" name="TextBox 8"/>
            <p:cNvSpPr txBox="1"/>
            <p:nvPr/>
          </p:nvSpPr>
          <p:spPr>
            <a:xfrm>
              <a:off x="921258" y="2303145"/>
              <a:ext cx="19790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2.8|2.750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179570" y="2319338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前一项一位小数，后一项三位小数。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179570" y="2738438"/>
              <a:ext cx="50206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中间的 | 原样输出，x 仍是 2.75。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1258" y="3400425"/>
            <a:ext cx="10270617" cy="629412"/>
            <a:chOff x="921258" y="3400425"/>
            <a:chExt cx="10270617" cy="629412"/>
          </a:xfrm>
        </p:grpSpPr>
        <p:sp>
          <p:nvSpPr>
            <p:cNvPr id="12" name="Line 12"/>
            <p:cNvSpPr/>
            <p:nvPr/>
          </p:nvSpPr>
          <p:spPr>
            <a:xfrm>
              <a:off x="933450" y="34004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21258" y="3560445"/>
              <a:ext cx="14459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② [  12]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179570" y="3576638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两位数字占两格，前面补两个空格。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1258" y="4333875"/>
            <a:ext cx="10270617" cy="629412"/>
            <a:chOff x="921258" y="4333875"/>
            <a:chExt cx="10270617" cy="629412"/>
          </a:xfrm>
        </p:grpSpPr>
        <p:sp>
          <p:nvSpPr>
            <p:cNvPr id="16" name="Line 16"/>
            <p:cNvSpPr/>
            <p:nvPr/>
          </p:nvSpPr>
          <p:spPr>
            <a:xfrm>
              <a:off x="933450" y="433387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21258" y="449389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 005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79570" y="4510088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最小宽度为三位，前面补两个 0。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22020" y="5357812"/>
            <a:ext cx="7761827" cy="878205"/>
            <a:chOff x="922020" y="5357812"/>
            <a:chExt cx="7761827" cy="878205"/>
          </a:xfrm>
        </p:grpSpPr>
        <p:sp>
          <p:nvSpPr>
            <p:cNvPr id="20" name="TextBox 20"/>
            <p:cNvSpPr txBox="1"/>
            <p:nvPr/>
          </p:nvSpPr>
          <p:spPr>
            <a:xfrm>
              <a:off x="922020" y="5357812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如果只想显示一个百分号呢？在格式字符串里写 %%。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2020" y="5795962"/>
              <a:ext cx="77618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printf("80%%"); 输出 80%，不需要额外的数据。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08177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12 A，要分别存成什么？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从显示转到读取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290762"/>
            <a:ext cx="8172450" cy="868681"/>
            <a:chOff x="922020" y="2290762"/>
            <a:chExt cx="8172450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90762"/>
              <a:ext cx="81724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报名表里有一个整数编号和一个字母类别。例如输入 12 A。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814416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要存成整数，A 要存成字符，后面的程序才能分别使用。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903857" y="3480435"/>
            <a:ext cx="7259269" cy="1418463"/>
            <a:chOff x="1903857" y="3480435"/>
            <a:chExt cx="7259269" cy="1418463"/>
          </a:xfrm>
        </p:grpSpPr>
        <p:sp>
          <p:nvSpPr>
            <p:cNvPr id="11" name="TextBox 11"/>
            <p:cNvSpPr txBox="1"/>
            <p:nvPr/>
          </p:nvSpPr>
          <p:spPr>
            <a:xfrm>
              <a:off x="2358009" y="3480435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44459" y="3480435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2552700" y="3914775"/>
              <a:ext cx="9525" cy="447675"/>
            </a:xfrm>
            <a:custGeom>
              <a:avLst/>
              <a:gdLst/>
              <a:ahLst/>
              <a:cxnLst/>
              <a:rect l="l" t="t" r="r" b="b"/>
              <a:pathLst>
                <a:path w="9525" h="447675">
                  <a:moveTo>
                    <a:pt x="0" y="0"/>
                  </a:moveTo>
                  <a:lnTo>
                    <a:pt x="0" y="4476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8353425" y="3914775"/>
              <a:ext cx="9525" cy="447675"/>
            </a:xfrm>
            <a:custGeom>
              <a:avLst/>
              <a:gdLst/>
              <a:ahLst/>
              <a:cxnLst/>
              <a:rect l="l" t="t" r="r" b="b"/>
              <a:pathLst>
                <a:path w="9525" h="447675">
                  <a:moveTo>
                    <a:pt x="0" y="0"/>
                  </a:moveTo>
                  <a:lnTo>
                    <a:pt x="0" y="4476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903857" y="448818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num;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75957" y="44881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letter;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5376862"/>
            <a:ext cx="8216170" cy="868681"/>
            <a:chOff x="922020" y="5376862"/>
            <a:chExt cx="8216170" cy="868681"/>
          </a:xfrm>
        </p:grpSpPr>
        <p:sp>
          <p:nvSpPr>
            <p:cNvPr id="18" name="TextBox 18"/>
            <p:cNvSpPr txBox="1"/>
            <p:nvPr/>
          </p:nvSpPr>
          <p:spPr>
            <a:xfrm>
              <a:off x="922020" y="5376862"/>
              <a:ext cx="82161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已经可以完成这件事。还可以用 scanf 写明读取格式。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2020" y="58054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这样，我们能明确安排：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读什么类型，放到哪个变量里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49816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scanf 也需要一份读取格式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41111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 scanf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371725"/>
            <a:ext cx="3028493" cy="907923"/>
            <a:chOff x="933450" y="2371725"/>
            <a:chExt cx="3028493" cy="907923"/>
          </a:xfrm>
        </p:grpSpPr>
        <p:sp>
          <p:nvSpPr>
            <p:cNvPr id="8" name="Line 8"/>
            <p:cNvSpPr/>
            <p:nvPr/>
          </p:nvSpPr>
          <p:spPr>
            <a:xfrm>
              <a:off x="933450" y="2371725"/>
              <a:ext cx="9525" cy="857250"/>
            </a:xfrm>
            <a:custGeom>
              <a:avLst/>
              <a:gdLst/>
              <a:ahLst/>
              <a:cxnLst/>
              <a:rect l="l" t="t" r="r" b="b"/>
              <a:pathLst>
                <a:path w="9525" h="857250">
                  <a:moveTo>
                    <a:pt x="0" y="0"/>
                  </a:moveTo>
                  <a:lnTo>
                    <a:pt x="0" y="8572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43078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num;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8689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 &amp;num);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56220" y="2452688"/>
            <a:ext cx="1794796" cy="878205"/>
            <a:chOff x="7856220" y="2452688"/>
            <a:chExt cx="1794796" cy="878205"/>
          </a:xfrm>
        </p:grpSpPr>
        <p:sp>
          <p:nvSpPr>
            <p:cNvPr id="12" name="TextBox 12"/>
            <p:cNvSpPr txBox="1"/>
            <p:nvPr/>
          </p:nvSpPr>
          <p:spPr>
            <a:xfrm>
              <a:off x="7856220" y="2452688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56220" y="2890838"/>
              <a:ext cx="1794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num 得到 12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3862388"/>
            <a:ext cx="7231761" cy="1316355"/>
            <a:chOff x="922020" y="3862388"/>
            <a:chExt cx="7231761" cy="1316355"/>
          </a:xfrm>
        </p:grpSpPr>
        <p:sp>
          <p:nvSpPr>
            <p:cNvPr id="15" name="TextBox 15"/>
            <p:cNvSpPr txBox="1"/>
            <p:nvPr/>
          </p:nvSpPr>
          <p:spPr>
            <a:xfrm>
              <a:off x="922020" y="3862388"/>
              <a:ext cx="68077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"%d" 要求读取一个整数，不会在屏幕上显示 %d。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2020" y="4300538"/>
              <a:ext cx="449056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&amp;num 指明把这个整数存到哪里。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2020" y="4738688"/>
              <a:ext cx="723176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 也由 &lt;cstdio&gt; 提供。多个项目用逗号隔开。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5624512"/>
            <a:ext cx="7019734" cy="440055"/>
            <a:chOff x="922020" y="5624512"/>
            <a:chExt cx="7019734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922020" y="5624512"/>
              <a:ext cx="70197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这里多了一个 &amp;。为什么读入要写它，输出却不写？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读入要指定存放位置，输出要取出值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区分地址与值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9812"/>
            <a:ext cx="8655368" cy="868681"/>
            <a:chOff x="922020" y="2309812"/>
            <a:chExt cx="8655368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9812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把年龄填进表格，要知道填在哪一格；读年龄时，看格里的数。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86553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变量也有存放位置。&amp;age 取得 age 的地址，也就是它的位置。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1258" y="3560445"/>
            <a:ext cx="3658362" cy="1427798"/>
            <a:chOff x="921258" y="3560445"/>
            <a:chExt cx="3658362" cy="1427798"/>
          </a:xfrm>
        </p:grpSpPr>
        <p:sp>
          <p:nvSpPr>
            <p:cNvPr id="11" name="TextBox 11"/>
            <p:cNvSpPr txBox="1"/>
            <p:nvPr/>
          </p:nvSpPr>
          <p:spPr>
            <a:xfrm>
              <a:off x="921258" y="356044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读入年龄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22782" y="40976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 &amp;age);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2020" y="45481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提供位置，让新值存进去。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569583" y="3560445"/>
            <a:ext cx="3658362" cy="1427798"/>
            <a:chOff x="6569583" y="3560445"/>
            <a:chExt cx="3658362" cy="1427798"/>
          </a:xfrm>
        </p:grpSpPr>
        <p:sp>
          <p:nvSpPr>
            <p:cNvPr id="15" name="TextBox 15"/>
            <p:cNvSpPr txBox="1"/>
            <p:nvPr/>
          </p:nvSpPr>
          <p:spPr>
            <a:xfrm>
              <a:off x="6569583" y="356044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显示年龄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71107" y="40976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printf("%d", age);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70345" y="45481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提供保存的值，用来显示。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2020" y="5419725"/>
            <a:ext cx="10269855" cy="616268"/>
            <a:chOff x="922020" y="5419725"/>
            <a:chExt cx="10269855" cy="616268"/>
          </a:xfrm>
        </p:grpSpPr>
        <p:sp>
          <p:nvSpPr>
            <p:cNvPr id="19" name="Line 19"/>
            <p:cNvSpPr/>
            <p:nvPr/>
          </p:nvSpPr>
          <p:spPr>
            <a:xfrm>
              <a:off x="933450" y="54197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2020" y="5595938"/>
              <a:ext cx="87916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本课读取普通数值、字符变量时，要在 scanf 的变量名前写 &amp;。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09744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读小数时，float 与 double 要区分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输入格式参考</a:t>
            </a:r>
          </a:p>
        </p:txBody>
      </p:sp>
      <p:graphicFrame>
        <p:nvGraphicFramePr>
          <p:cNvPr id="8" name="p19-input-map"/>
          <p:cNvGraphicFramePr>
            <a:graphicFrameLocks noGrp="1"/>
          </p:cNvGraphicFramePr>
          <p:nvPr/>
        </p:nvGraphicFramePr>
        <p:xfrm>
          <a:off x="952500" y="2190750"/>
          <a:ext cx="10287000" cy="33147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476500"/>
                <a:gridCol w="2095501"/>
                <a:gridCol w="5714999"/>
              </a:tblGrid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变量类型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说明符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读取变量 x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int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%d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scanf("%d", &amp;x);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long long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%lld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scanf("%lld", &amp;x);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float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%f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scanf("%f", &amp;x);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double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%lf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scanf("%lf", &amp;x);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char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%c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scanf("%c", &amp;x);</a:t>
                      </a:r>
                    </a:p>
                  </a:txBody>
                  <a:tcPr anchor="ctr" marL="152400" marR="152400" marT="89535" marB="895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922020" y="5805488"/>
            <a:ext cx="8397907" cy="440055"/>
            <a:chOff x="922020" y="5805488"/>
            <a:chExt cx="8397907" cy="440055"/>
          </a:xfrm>
        </p:grpSpPr>
        <p:sp>
          <p:nvSpPr>
            <p:cNvPr id="9" name="TextBox 9"/>
            <p:cNvSpPr txBox="1"/>
            <p:nvPr/>
          </p:nvSpPr>
          <p:spPr>
            <a:xfrm>
              <a:off x="922020" y="5805488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 的读取用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%lf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；用 printf 显示时，写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%f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就可以。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读入年龄，再把它显示出来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2266950"/>
            <a:ext cx="4757071" cy="3079623"/>
            <a:chOff x="933450" y="2266950"/>
            <a:chExt cx="4757071" cy="3079623"/>
          </a:xfrm>
        </p:grpSpPr>
        <p:sp>
          <p:nvSpPr>
            <p:cNvPr id="8" name="Line 8"/>
            <p:cNvSpPr/>
            <p:nvPr/>
          </p:nvSpPr>
          <p:spPr>
            <a:xfrm>
              <a:off x="933450" y="2266950"/>
              <a:ext cx="9525" cy="3028950"/>
            </a:xfrm>
            <a:custGeom>
              <a:avLst/>
              <a:gdLst/>
              <a:ahLst/>
              <a:cxnLst/>
              <a:rect l="l" t="t" r="r" b="b"/>
              <a:pathLst>
                <a:path w="9525" h="3028950">
                  <a:moveTo>
                    <a:pt x="0" y="0"/>
                  </a:moveTo>
                  <a:lnTo>
                    <a:pt x="0" y="30289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355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7070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30784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4499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age;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82143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scanf("%d", &amp;age);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192905"/>
              <a:ext cx="45486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printf("Age: %d\n", age);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5643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9358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65033" y="2986088"/>
            <a:ext cx="1291742" cy="1453324"/>
            <a:chOff x="8265033" y="2986088"/>
            <a:chExt cx="1291742" cy="1453324"/>
          </a:xfrm>
        </p:grpSpPr>
        <p:sp>
          <p:nvSpPr>
            <p:cNvPr id="18" name="TextBox 18"/>
            <p:cNvSpPr txBox="1"/>
            <p:nvPr/>
          </p:nvSpPr>
          <p:spPr>
            <a:xfrm>
              <a:off x="8265795" y="2986088"/>
              <a:ext cx="11284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65795" y="348138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65033" y="3970020"/>
              <a:ext cx="12917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Age: 10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2020" y="5710238"/>
            <a:ext cx="8110156" cy="440055"/>
            <a:chOff x="922020" y="5710238"/>
            <a:chExt cx="8110156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922020" y="5710238"/>
              <a:ext cx="81101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age; 不写 &amp;。不要把两种输入工具的写法混起来。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825289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先看 %d 怎样处理这一串输入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跟踪尚未读取的字符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300288"/>
            <a:ext cx="7968139" cy="440055"/>
            <a:chOff x="922020" y="2300288"/>
            <a:chExt cx="7968139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79681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输入开头有一个空格，接着是 12、空格、A，最后按回车。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381250" y="3162300"/>
            <a:ext cx="7429500" cy="1176909"/>
            <a:chOff x="2381250" y="3162300"/>
            <a:chExt cx="7429500" cy="1176909"/>
          </a:xfrm>
        </p:grpSpPr>
        <p:sp>
          <p:nvSpPr>
            <p:cNvPr id="10" name="Rectangle 10"/>
            <p:cNvSpPr/>
            <p:nvPr/>
          </p:nvSpPr>
          <p:spPr>
            <a:xfrm>
              <a:off x="2381250" y="3162300"/>
              <a:ext cx="371475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2381250" y="3162300"/>
              <a:ext cx="7429500" cy="6191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3619500" y="3162300"/>
              <a:ext cx="4962525" cy="619125"/>
              <a:chOff x="3619500" y="3162300"/>
              <a:chExt cx="4962525" cy="6191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3619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48577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60960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73342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8572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2693670" y="3338512"/>
              <a:ext cx="6819900" cy="440055"/>
              <a:chOff x="2693670" y="3338512"/>
              <a:chExt cx="6819900" cy="440055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269367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15099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38924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4084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856220" y="3338512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88849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换行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2715006" y="3987165"/>
              <a:ext cx="30835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已处理：跳过空格，读走 12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410706" y="398716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还没有读取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50" y="4572000"/>
            <a:ext cx="8174641" cy="501967"/>
            <a:chOff x="933450" y="4572000"/>
            <a:chExt cx="8174641" cy="501967"/>
          </a:xfrm>
        </p:grpSpPr>
        <p:sp>
          <p:nvSpPr>
            <p:cNvPr id="28" name="Line 28"/>
            <p:cNvSpPr/>
            <p:nvPr/>
          </p:nvSpPr>
          <p:spPr>
            <a:xfrm>
              <a:off x="933450" y="4572000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141857" y="46501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scanf("%d", &amp;num);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313295" y="4633912"/>
              <a:ext cx="1794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得到 12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22020" y="5434012"/>
            <a:ext cx="6989445" cy="840105"/>
            <a:chOff x="922020" y="5434012"/>
            <a:chExt cx="6989445" cy="840105"/>
          </a:xfrm>
        </p:grpSpPr>
        <p:sp>
          <p:nvSpPr>
            <p:cNvPr id="32" name="TextBox 32"/>
            <p:cNvSpPr txBox="1"/>
            <p:nvPr/>
          </p:nvSpPr>
          <p:spPr>
            <a:xfrm>
              <a:off x="922020" y="5434012"/>
              <a:ext cx="50660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 会跳过前面的空白，再读取整数。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22020" y="583406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整数后面的空格还留着。下次读取，就从这里继续。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98885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接着用 %c，读到的可能是空格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907411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字符读取不会自动跳空白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300288"/>
            <a:ext cx="7882985" cy="440055"/>
            <a:chOff x="922020" y="2300288"/>
            <a:chExt cx="788298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78829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刚才 %d 已读走 12。现在执行 scanf("%c", &amp;letter);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381250" y="3162300"/>
            <a:ext cx="7429500" cy="1176909"/>
            <a:chOff x="2381250" y="3162300"/>
            <a:chExt cx="7429500" cy="1176909"/>
          </a:xfrm>
        </p:grpSpPr>
        <p:sp>
          <p:nvSpPr>
            <p:cNvPr id="10" name="Rectangle 10"/>
            <p:cNvSpPr/>
            <p:nvPr/>
          </p:nvSpPr>
          <p:spPr>
            <a:xfrm>
              <a:off x="2381250" y="3162300"/>
              <a:ext cx="371475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2381250" y="3162300"/>
              <a:ext cx="7429500" cy="6191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3619500" y="3162300"/>
              <a:ext cx="4962525" cy="619125"/>
              <a:chOff x="3619500" y="3162300"/>
              <a:chExt cx="4962525" cy="6191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3619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48577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60960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73342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8572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8" name="Rectangle 18"/>
            <p:cNvSpPr/>
            <p:nvPr/>
          </p:nvSpPr>
          <p:spPr>
            <a:xfrm>
              <a:off x="6096000" y="3162300"/>
              <a:ext cx="1238250" cy="61912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2693670" y="3338512"/>
              <a:ext cx="6819900" cy="440055"/>
              <a:chOff x="2693670" y="3338512"/>
              <a:chExt cx="6819900" cy="440055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269367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15099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38924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4084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856220" y="3338512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8849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换行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2715006" y="39871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前一次已经处理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34481" y="39871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本次读走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706106" y="39871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仍未读取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22020" y="4672012"/>
            <a:ext cx="8579644" cy="440055"/>
            <a:chOff x="922020" y="4672012"/>
            <a:chExt cx="8579644" cy="440055"/>
          </a:xfrm>
        </p:grpSpPr>
        <p:sp>
          <p:nvSpPr>
            <p:cNvPr id="30" name="TextBox 30"/>
            <p:cNvSpPr txBox="1"/>
            <p:nvPr/>
          </p:nvSpPr>
          <p:spPr>
            <a:xfrm>
              <a:off x="922020" y="4672012"/>
              <a:ext cx="85796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letter 得到空格。printf("[%c]", letter); 会显示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[ ]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22020" y="5443538"/>
            <a:ext cx="7670959" cy="840105"/>
            <a:chOff x="922020" y="5443538"/>
            <a:chExt cx="7670959" cy="840105"/>
          </a:xfrm>
        </p:grpSpPr>
        <p:sp>
          <p:nvSpPr>
            <p:cNvPr id="32" name="TextBox 32"/>
            <p:cNvSpPr txBox="1"/>
            <p:nvPr/>
          </p:nvSpPr>
          <p:spPr>
            <a:xfrm>
              <a:off x="922020" y="5443538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%c 读取紧接着的一个字符，空格、换行也都是字符。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22020" y="5843588"/>
              <a:ext cx="76709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它与默认的 cin &gt;&gt; letter 不同，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不会自动跳过空白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想跳过空白，就把要求写进格式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让格式指明读取动作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3450" y="2276475"/>
            <a:ext cx="4894326" cy="504825"/>
            <a:chOff x="933450" y="2276475"/>
            <a:chExt cx="4894326" cy="504825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504825"/>
            </a:xfrm>
            <a:custGeom>
              <a:avLst/>
              <a:gdLst/>
              <a:ahLst/>
              <a:cxnLst/>
              <a:rect l="l" t="t" r="r" b="b"/>
              <a:pathLst>
                <a:path w="9525" h="504825">
                  <a:moveTo>
                    <a:pt x="0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5458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 %c", &amp;num, &amp;letter);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381250" y="3162300"/>
            <a:ext cx="7429500" cy="1176909"/>
            <a:chOff x="2381250" y="3162300"/>
            <a:chExt cx="7429500" cy="1176909"/>
          </a:xfrm>
        </p:grpSpPr>
        <p:sp>
          <p:nvSpPr>
            <p:cNvPr id="11" name="Rectangle 11"/>
            <p:cNvSpPr/>
            <p:nvPr/>
          </p:nvSpPr>
          <p:spPr>
            <a:xfrm>
              <a:off x="2381250" y="3162300"/>
              <a:ext cx="4953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381250" y="3162300"/>
              <a:ext cx="7429500" cy="6191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3619500" y="3162300"/>
              <a:ext cx="4962525" cy="619125"/>
              <a:chOff x="3619500" y="3162300"/>
              <a:chExt cx="4962525" cy="619125"/>
            </a:xfrm>
          </p:grpSpPr>
          <p:sp>
            <p:nvSpPr>
              <p:cNvPr id="13" name="Line 13"/>
              <p:cNvSpPr/>
              <p:nvPr/>
            </p:nvSpPr>
            <p:spPr>
              <a:xfrm>
                <a:off x="3619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8577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5" name="Line 15"/>
              <p:cNvSpPr/>
              <p:nvPr/>
            </p:nvSpPr>
            <p:spPr>
              <a:xfrm>
                <a:off x="60960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6" name="Line 16"/>
              <p:cNvSpPr/>
              <p:nvPr/>
            </p:nvSpPr>
            <p:spPr>
              <a:xfrm>
                <a:off x="733425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8572500" y="316230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9" name="Rectangle 19"/>
            <p:cNvSpPr/>
            <p:nvPr/>
          </p:nvSpPr>
          <p:spPr>
            <a:xfrm>
              <a:off x="7334250" y="3162300"/>
              <a:ext cx="1238250" cy="619125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2693670" y="3338512"/>
              <a:ext cx="6819900" cy="440055"/>
              <a:chOff x="2693670" y="3338512"/>
              <a:chExt cx="6819900" cy="440055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269367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15099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389245" y="3338512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4084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空格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856220" y="3338512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884920" y="333851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换行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715006" y="3987165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 读取 12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001131" y="39871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跳过空白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591806" y="3987165"/>
              <a:ext cx="9420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%c 读 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22020" y="4605338"/>
            <a:ext cx="8397907" cy="868679"/>
            <a:chOff x="922020" y="4605338"/>
            <a:chExt cx="8397907" cy="868679"/>
          </a:xfrm>
        </p:grpSpPr>
        <p:sp>
          <p:nvSpPr>
            <p:cNvPr id="31" name="TextBox 31"/>
            <p:cNvSpPr txBox="1"/>
            <p:nvPr/>
          </p:nvSpPr>
          <p:spPr>
            <a:xfrm>
              <a:off x="922020" y="4605338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格式中的空格，会跳过输入里连续的空白，再处理后面的 %c。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22020" y="50339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无论中间是一个空格、多个空格，还是换行，都能跳过。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22020" y="5815012"/>
            <a:ext cx="7186327" cy="440055"/>
            <a:chOff x="922020" y="5815012"/>
            <a:chExt cx="7186327" cy="440055"/>
          </a:xfrm>
        </p:grpSpPr>
        <p:sp>
          <p:nvSpPr>
            <p:cNvPr id="34" name="TextBox 34"/>
            <p:cNvSpPr txBox="1"/>
            <p:nvPr/>
          </p:nvSpPr>
          <p:spPr>
            <a:xfrm>
              <a:off x="922020" y="5815012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单独读字母时，也可以写 scanf(" %c", &amp;letter);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模拟练习：只差一个空格，结果呢？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290762"/>
            <a:ext cx="9111424" cy="868681"/>
            <a:chOff x="922020" y="2290762"/>
            <a:chExt cx="9111424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90762"/>
              <a:ext cx="91114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已定义 int num; char letter;。两次独立运行，都输入 12 A。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每次只执行下面的一种读法，再执行同一条输出语句。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41857" y="3488055"/>
            <a:ext cx="9859518" cy="1086993"/>
            <a:chOff x="1141857" y="3488055"/>
            <a:chExt cx="9859518" cy="1086993"/>
          </a:xfrm>
        </p:grpSpPr>
        <p:sp>
          <p:nvSpPr>
            <p:cNvPr id="11" name="TextBox 11"/>
            <p:cNvSpPr txBox="1"/>
            <p:nvPr/>
          </p:nvSpPr>
          <p:spPr>
            <a:xfrm>
              <a:off x="1141857" y="3488055"/>
              <a:ext cx="516946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   scanf("%d%c", &amp;num, &amp;letter);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4164330"/>
              <a:ext cx="53254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   scanf("%d %c", &amp;num, &amp;letter);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152525" y="3962400"/>
              <a:ext cx="9848850" cy="9525"/>
            </a:xfrm>
            <a:custGeom>
              <a:avLst/>
              <a:gdLst/>
              <a:ahLst/>
              <a:cxnLst/>
              <a:rect l="l" t="t" r="r" b="b"/>
              <a:pathLst>
                <a:path w="9848850" h="9525">
                  <a:moveTo>
                    <a:pt x="0" y="0"/>
                  </a:moveTo>
                  <a:lnTo>
                    <a:pt x="984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141857" y="5050155"/>
            <a:ext cx="4685919" cy="410718"/>
            <a:chOff x="1141857" y="5050155"/>
            <a:chExt cx="4685919" cy="410718"/>
          </a:xfrm>
        </p:grpSpPr>
        <p:sp>
          <p:nvSpPr>
            <p:cNvPr id="15" name="TextBox 15"/>
            <p:cNvSpPr txBox="1"/>
            <p:nvPr/>
          </p:nvSpPr>
          <p:spPr>
            <a:xfrm>
              <a:off x="1141857" y="505015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printf("%d[%c]", num, letter);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5805488"/>
            <a:ext cx="8310753" cy="440055"/>
            <a:chOff x="922020" y="5805488"/>
            <a:chExt cx="8310753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922020" y="5805488"/>
              <a:ext cx="83107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分别输出什么？如果在 12 后按回车，再输入 A，又会怎样？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多出的空格，改变了读取动作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270760"/>
            <a:ext cx="7795831" cy="1012507"/>
            <a:chOff x="922020" y="2270760"/>
            <a:chExt cx="7795831" cy="1012507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11681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A：%d%c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082409" y="2270760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12[ 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2843212"/>
              <a:ext cx="77958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%d 读走 12 后，%c 紧接着读一个空格，A 留在输入中。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2020" y="3667125"/>
            <a:ext cx="10269855" cy="1102042"/>
            <a:chOff x="922020" y="3667125"/>
            <a:chExt cx="10269855" cy="1102042"/>
          </a:xfrm>
        </p:grpSpPr>
        <p:sp>
          <p:nvSpPr>
            <p:cNvPr id="12" name="Line 12"/>
            <p:cNvSpPr/>
            <p:nvPr/>
          </p:nvSpPr>
          <p:spPr>
            <a:xfrm>
              <a:off x="933450" y="36671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22020" y="3805238"/>
              <a:ext cx="133473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B：%d %c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82409" y="3756660"/>
              <a:ext cx="10835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12[A]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2020" y="4329112"/>
              <a:ext cx="69325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格式中的空格先跳过输入空白，%c 这时才读到 A。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020" y="5348288"/>
            <a:ext cx="7840980" cy="868679"/>
            <a:chOff x="922020" y="5348288"/>
            <a:chExt cx="7840980" cy="868679"/>
          </a:xfrm>
        </p:grpSpPr>
        <p:sp>
          <p:nvSpPr>
            <p:cNvPr id="17" name="TextBox 17"/>
            <p:cNvSpPr txBox="1"/>
            <p:nvPr/>
          </p:nvSpPr>
          <p:spPr>
            <a:xfrm>
              <a:off x="922020" y="5348288"/>
              <a:ext cx="49789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若输入改为 12 后换行，再输入 A：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2020" y="5776912"/>
              <a:ext cx="7840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读到换行，方括号会被分到两行；B 仍然显示 12[A]。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日期中间的短横线，怎样接过去？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读取固定格式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19338"/>
            <a:ext cx="8503920" cy="859155"/>
            <a:chOff x="922020" y="2319338"/>
            <a:chExt cx="8503920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日期写成 2026-01-09。希望分别得到年 2026、月 1、日 9。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短横线是分隔符，不是月、日的负号。要明确告诉读取工具。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495675"/>
            <a:ext cx="7757446" cy="1082992"/>
            <a:chOff x="933450" y="3495675"/>
            <a:chExt cx="7757446" cy="1082992"/>
          </a:xfrm>
        </p:grpSpPr>
        <p:sp>
          <p:nvSpPr>
            <p:cNvPr id="11" name="Line 11"/>
            <p:cNvSpPr/>
            <p:nvPr/>
          </p:nvSpPr>
          <p:spPr>
            <a:xfrm>
              <a:off x="933450" y="3495675"/>
              <a:ext cx="9525" cy="552450"/>
            </a:xfrm>
            <a:custGeom>
              <a:avLst/>
              <a:gdLst/>
              <a:ahLst/>
              <a:cxnLst/>
              <a:rect l="l" t="t" r="r" b="b"/>
              <a:pathLst>
                <a:path w="9525"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1857" y="3602355"/>
              <a:ext cx="60852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scanf("%d-%d-%d", &amp;year, &amp;month, &amp;day);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095" y="4138612"/>
              <a:ext cx="75498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 %d 读取整数，两个 - 要与输入中的短横线对应。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5024438"/>
            <a:ext cx="8155591" cy="1219771"/>
            <a:chOff x="922020" y="5024438"/>
            <a:chExt cx="8155591" cy="1219771"/>
          </a:xfrm>
        </p:grpSpPr>
        <p:sp>
          <p:nvSpPr>
            <p:cNvPr id="15" name="TextBox 15"/>
            <p:cNvSpPr txBox="1"/>
            <p:nvPr/>
          </p:nvSpPr>
          <p:spPr>
            <a:xfrm>
              <a:off x="922020" y="5024438"/>
              <a:ext cx="81555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按这一格式读取后：year = 2026，month = 1，day = 9。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2020" y="5453062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固定符号只用来匹配，不会存进这三个整数变量。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4306" y="5892165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不能把输入里的任意标点，都当成会自动跳过的空格。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格式里的逗号，输入里也要有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观察匹配失败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238375"/>
            <a:ext cx="3805923" cy="926973"/>
            <a:chOff x="933450" y="2238375"/>
            <a:chExt cx="3805923" cy="926973"/>
          </a:xfrm>
        </p:grpSpPr>
        <p:sp>
          <p:nvSpPr>
            <p:cNvPr id="8" name="Line 8"/>
            <p:cNvSpPr/>
            <p:nvPr/>
          </p:nvSpPr>
          <p:spPr>
            <a:xfrm>
              <a:off x="933450" y="2238375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164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 = 0, b = 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75463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scanf("%d,%d", &amp;a, &amp;b);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2020" y="3595688"/>
            <a:ext cx="8511445" cy="868679"/>
            <a:chOff x="922020" y="3595688"/>
            <a:chExt cx="8511445" cy="868679"/>
          </a:xfrm>
        </p:grpSpPr>
        <p:sp>
          <p:nvSpPr>
            <p:cNvPr id="12" name="TextBox 12"/>
            <p:cNvSpPr txBox="1"/>
            <p:nvPr/>
          </p:nvSpPr>
          <p:spPr>
            <a:xfrm>
              <a:off x="922020" y="3595688"/>
              <a:ext cx="29760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独立运行，输入 5,10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75195" y="3595688"/>
              <a:ext cx="21582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= 5，b = 10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2020" y="4024312"/>
              <a:ext cx="66108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5，匹配逗号，再读取 10。两项都读成功。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4772025"/>
            <a:ext cx="10269855" cy="1006792"/>
            <a:chOff x="922020" y="4772025"/>
            <a:chExt cx="10269855" cy="1006792"/>
          </a:xfrm>
        </p:grpSpPr>
        <p:sp>
          <p:nvSpPr>
            <p:cNvPr id="16" name="Line 16"/>
            <p:cNvSpPr/>
            <p:nvPr/>
          </p:nvSpPr>
          <p:spPr>
            <a:xfrm>
              <a:off x="933450" y="47720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22020" y="4919662"/>
              <a:ext cx="29760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重新运行，输入 5 10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75195" y="4919662"/>
              <a:ext cx="19916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= 5，b = 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2020" y="5338762"/>
              <a:ext cx="78526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 5 后，逗号匹配失败，读取停止；b 保留原来的 0。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24306" y="5882640"/>
            <a:ext cx="7009105" cy="352044"/>
            <a:chOff x="924306" y="5882640"/>
            <a:chExt cx="7009105" cy="352044"/>
          </a:xfrm>
        </p:grpSpPr>
        <p:sp>
          <p:nvSpPr>
            <p:cNvPr id="21" name="TextBox 21"/>
            <p:cNvSpPr txBox="1"/>
            <p:nvPr/>
          </p:nvSpPr>
          <p:spPr>
            <a:xfrm>
              <a:off x="924306" y="5882640"/>
              <a:ext cx="70091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这里把 b 初始化为 0，才能明确观察“它没有被这次输入修改”。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按年、月、日读入，再规范显示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228850"/>
            <a:ext cx="5049812" cy="3260598"/>
            <a:chOff x="933450" y="2228850"/>
            <a:chExt cx="5049812" cy="3260598"/>
          </a:xfrm>
        </p:grpSpPr>
        <p:sp>
          <p:nvSpPr>
            <p:cNvPr id="8" name="Line 8"/>
            <p:cNvSpPr/>
            <p:nvPr/>
          </p:nvSpPr>
          <p:spPr>
            <a:xfrm>
              <a:off x="933450" y="2228850"/>
              <a:ext cx="9525" cy="3048000"/>
            </a:xfrm>
            <a:custGeom>
              <a:avLst/>
              <a:gdLst/>
              <a:ahLst/>
              <a:cxnLst/>
              <a:rect l="l" t="t" r="r" b="b"/>
              <a:pathLst>
                <a:path w="9525" h="3048000">
                  <a:moveTo>
                    <a:pt x="0" y="0"/>
                  </a:moveTo>
                  <a:lnTo>
                    <a:pt x="0" y="30480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24980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5641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28784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19278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year, month, day;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507105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scanf("%d-%d-%d",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3821430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&amp;year, &amp;month, &amp;day);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13575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printf("%04d-%02d-%02d\n",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450080"/>
              <a:ext cx="453043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year, month, day);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47644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857" y="50787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61907" y="2904172"/>
            <a:ext cx="1576197" cy="1794701"/>
            <a:chOff x="9161907" y="2904172"/>
            <a:chExt cx="1576197" cy="1794701"/>
          </a:xfrm>
        </p:grpSpPr>
        <p:sp>
          <p:nvSpPr>
            <p:cNvPr id="20" name="TextBox 20"/>
            <p:cNvSpPr txBox="1"/>
            <p:nvPr/>
          </p:nvSpPr>
          <p:spPr>
            <a:xfrm>
              <a:off x="9162669" y="29041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61907" y="3345180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2026-1-9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62669" y="3847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61907" y="4288155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2026-01-09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24306" y="5720715"/>
            <a:ext cx="8135874" cy="599694"/>
            <a:chOff x="924306" y="5720715"/>
            <a:chExt cx="8135874" cy="599694"/>
          </a:xfrm>
        </p:grpSpPr>
        <p:sp>
          <p:nvSpPr>
            <p:cNvPr id="25" name="TextBox 25"/>
            <p:cNvSpPr txBox="1"/>
            <p:nvPr/>
          </p:nvSpPr>
          <p:spPr>
            <a:xfrm>
              <a:off x="924306" y="5720715"/>
              <a:ext cx="8135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本练习保证输入有效日期：年为 1～9999，月为 1～12，日符合当月日期。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24306" y="5968365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程序负责读写格式，不负责检查日期是否合法。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怎样知道预期的数据有没有读齐？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选读：读取成功的数量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0288"/>
            <a:ext cx="9700355" cy="868679"/>
            <a:chOff x="922020" y="2300288"/>
            <a:chExt cx="9700355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97003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前面有一次只读进了 a。要确认读取情况，可以查看 scanf 的返回值。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2891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在下面的例子里，它告诉我们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成功给几个变量赋了值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476625"/>
            <a:ext cx="5671757" cy="926973"/>
            <a:chOff x="933450" y="3476625"/>
            <a:chExt cx="5671757" cy="926973"/>
          </a:xfrm>
        </p:grpSpPr>
        <p:sp>
          <p:nvSpPr>
            <p:cNvPr id="11" name="Line 11"/>
            <p:cNvSpPr/>
            <p:nvPr/>
          </p:nvSpPr>
          <p:spPr>
            <a:xfrm>
              <a:off x="933450" y="3476625"/>
              <a:ext cx="9525" cy="904875"/>
            </a:xfrm>
            <a:custGeom>
              <a:avLst/>
              <a:gdLst/>
              <a:ahLst/>
              <a:cxnLst/>
              <a:rect l="l" t="t" r="r" b="b"/>
              <a:pathLst>
                <a:path w="9525" h="904875">
                  <a:moveTo>
                    <a:pt x="0" y="0"/>
                  </a:moveTo>
                  <a:lnTo>
                    <a:pt x="0" y="9048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1857" y="355473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count = scanf("%d,%d", &amp;a, &amp;b);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9928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printf("%d", count);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4957762"/>
            <a:ext cx="7774686" cy="1248347"/>
            <a:chOff x="922020" y="4957762"/>
            <a:chExt cx="7774686" cy="1248347"/>
          </a:xfrm>
        </p:grpSpPr>
        <p:sp>
          <p:nvSpPr>
            <p:cNvPr id="15" name="TextBox 15"/>
            <p:cNvSpPr txBox="1"/>
            <p:nvPr/>
          </p:nvSpPr>
          <p:spPr>
            <a:xfrm>
              <a:off x="922020" y="4957762"/>
              <a:ext cx="58232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5,10：两项赋值成功，count 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2020" y="5386388"/>
              <a:ext cx="63230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5 10：只有 a 赋值成功，count 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4306" y="5854065"/>
              <a:ext cx="77724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逗号只是匹配符号，不算一次赋值。输入结束等情况会在后续课程展开。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模拟练习：输入用位置，输出用值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290762"/>
            <a:ext cx="8185880" cy="868681"/>
            <a:chOff x="922020" y="2290762"/>
            <a:chExt cx="8185880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90762"/>
              <a:ext cx="81858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 double x; char c; int n = 8;。判断下面的写法。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对的说明理由，错的修改。这里仅阅读判断，先不要运行。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5207" y="3573780"/>
            <a:ext cx="2975572" cy="1868043"/>
            <a:chOff x="1275207" y="3573780"/>
            <a:chExt cx="2975572" cy="1868043"/>
          </a:xfrm>
        </p:grpSpPr>
        <p:sp>
          <p:nvSpPr>
            <p:cNvPr id="11" name="TextBox 11"/>
            <p:cNvSpPr txBox="1"/>
            <p:nvPr/>
          </p:nvSpPr>
          <p:spPr>
            <a:xfrm>
              <a:off x="1275207" y="35737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scanf("%lf", &amp;x);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5207" y="405955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scanf("%d", n);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5207" y="45453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printf("%d", &amp;n);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5207" y="50311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scanf(" %c", &amp;c);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020" y="5805488"/>
            <a:ext cx="9109710" cy="440055"/>
            <a:chOff x="922020" y="5805488"/>
            <a:chExt cx="9109710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922020" y="5805488"/>
              <a:ext cx="91097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逐条检查：在读入还是输出？说明符匹配什么类型？参数该写什么？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看清函数，再检查类型和参数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19338"/>
            <a:ext cx="8821960" cy="916305"/>
            <a:chOff x="922020" y="2319338"/>
            <a:chExt cx="8821960" cy="91630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88219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scanf("%lf", &amp;x); 正确：double 对应 %lf，并提供地址。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9558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scanf(" %c", &amp;c); 正确：跳过空白，再读取一个字符。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2020" y="3667125"/>
            <a:ext cx="10269855" cy="1149668"/>
            <a:chOff x="922020" y="3667125"/>
            <a:chExt cx="10269855" cy="1149668"/>
          </a:xfrm>
        </p:grpSpPr>
        <p:sp>
          <p:nvSpPr>
            <p:cNvPr id="11" name="Line 11"/>
            <p:cNvSpPr/>
            <p:nvPr/>
          </p:nvSpPr>
          <p:spPr>
            <a:xfrm>
              <a:off x="933450" y="36671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22020" y="384333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改为 scanf("%d",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&amp;n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 读取需要指定存放位置。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2020" y="437673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改为 printf("%d",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 显示整数时提供这个整数的值。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020" y="5481638"/>
            <a:ext cx="8525866" cy="753046"/>
            <a:chOff x="922020" y="5481638"/>
            <a:chExt cx="8525866" cy="753046"/>
          </a:xfrm>
        </p:grpSpPr>
        <p:sp>
          <p:nvSpPr>
            <p:cNvPr id="15" name="TextBox 15"/>
            <p:cNvSpPr txBox="1"/>
            <p:nvPr/>
          </p:nvSpPr>
          <p:spPr>
            <a:xfrm>
              <a:off x="922020" y="548163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输入与输出的参数含义不同，不能只照着外形抄写。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4306" y="5882640"/>
              <a:ext cx="85235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错误的地址或格式可能导致未定义行为，不要靠“试跑一次没出事”来判断正确。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三角形面积，结果要显示两位小数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338388"/>
            <a:ext cx="7352919" cy="1316355"/>
            <a:chOff x="922020" y="2338388"/>
            <a:chExt cx="7352919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3838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已知三角形的一条底边，以及这条底边所对应的高。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76538"/>
              <a:ext cx="735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输入顺序为高 h、底 b，单位都是厘米，可以带小数。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21468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计算面积，按平方厘米输出，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小数点后固定显示两位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4229100"/>
            <a:ext cx="10258425" cy="1073467"/>
            <a:chOff x="933450" y="4229100"/>
            <a:chExt cx="10258425" cy="1073467"/>
          </a:xfrm>
        </p:grpSpPr>
        <p:sp>
          <p:nvSpPr>
            <p:cNvPr id="12" name="Line 12"/>
            <p:cNvSpPr/>
            <p:nvPr/>
          </p:nvSpPr>
          <p:spPr>
            <a:xfrm>
              <a:off x="933450" y="42291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1095" y="440531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15 10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732270" y="440531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75.00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095" y="4862512"/>
              <a:ext cx="671683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 × 10 ÷ 2 = 75，但题目要求显示成 75.00。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4306" y="5815965"/>
            <a:ext cx="7784516" cy="352044"/>
            <a:chOff x="924306" y="5815965"/>
            <a:chExt cx="7784516" cy="352044"/>
          </a:xfrm>
        </p:grpSpPr>
        <p:sp>
          <p:nvSpPr>
            <p:cNvPr id="17" name="TextBox 17"/>
            <p:cNvSpPr txBox="1"/>
            <p:nvPr/>
          </p:nvSpPr>
          <p:spPr>
            <a:xfrm>
              <a:off x="924306" y="5815965"/>
              <a:ext cx="77845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沿用原课件的面积练习。课堂约定：h、b 都大于 0，且不超过 10000。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底乘高的一半，怎样写成代码？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从面积公式到计算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300288"/>
            <a:ext cx="8780240" cy="440055"/>
            <a:chOff x="922020" y="2300288"/>
            <a:chExt cx="878024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87802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表示面积。高 h 要垂直于底边 b，不能随便拿另一条边代替。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428750" y="3181350"/>
            <a:ext cx="3429000" cy="1905000"/>
          </a:xfrm>
          <a:prstGeom prst="triangle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3036570" y="3181350"/>
            <a:ext cx="446627" cy="2521267"/>
            <a:chOff x="3036570" y="3181350"/>
            <a:chExt cx="446627" cy="2521267"/>
          </a:xfrm>
        </p:grpSpPr>
        <p:sp>
          <p:nvSpPr>
            <p:cNvPr id="11" name="Line 11"/>
            <p:cNvSpPr/>
            <p:nvPr/>
          </p:nvSpPr>
          <p:spPr>
            <a:xfrm>
              <a:off x="3143250" y="318135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custDash>
                <a:ds d="250000" sp="250000"/>
              </a:custDash>
            </a:ln>
          </p:spPr>
        </p:sp>
        <p:sp>
          <p:nvSpPr>
            <p:cNvPr id="12" name="Line 12"/>
            <p:cNvSpPr/>
            <p:nvPr/>
          </p:nvSpPr>
          <p:spPr>
            <a:xfrm>
              <a:off x="3143250" y="4924425"/>
              <a:ext cx="161925" cy="9525"/>
            </a:xfrm>
            <a:custGeom>
              <a:avLst/>
              <a:gdLst/>
              <a:ahLst/>
              <a:cxnLst/>
              <a:rect l="l" t="t" r="r" b="b"/>
              <a:pathLst>
                <a:path w="161925" h="95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305175" y="4924425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293745" y="40052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36570" y="52625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mc:AlternateContent>
        <mc:Choice Requires="a14">
          <p:sp>
            <p:nvSpPr>
              <p:cNvPr id="17" name="p33-formula"/>
              <p:cNvSpPr txBox="1">
                <a:spLocks noGrp="1"/>
              </p:cNvSpPr>
              <p:nvPr/>
            </p:nvSpPr>
            <p:spPr>
              <a:xfrm>
                <a:off x="6286500" y="3095625"/>
                <a:ext cx="3857625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bh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21" name="Group 21"/>
          <p:cNvGrpSpPr/>
          <p:nvPr/>
        </p:nvGrpSpPr>
        <p:grpSpPr>
          <a:xfrm>
            <a:off x="5905500" y="4400550"/>
            <a:ext cx="4468749" cy="1034034"/>
            <a:chOff x="5905500" y="4400550"/>
            <a:chExt cx="4468749" cy="1034034"/>
          </a:xfrm>
        </p:grpSpPr>
        <p:sp>
          <p:nvSpPr>
            <p:cNvPr id="18" name="Line 18"/>
            <p:cNvSpPr/>
            <p:nvPr/>
          </p:nvSpPr>
          <p:spPr>
            <a:xfrm>
              <a:off x="5905500" y="4400550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113907" y="4488180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area = h * b / 2;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15431" y="5082540"/>
              <a:ext cx="42588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h、b 都是 double，运算会保留小数。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4306" y="5911215"/>
            <a:ext cx="6621399" cy="352044"/>
            <a:chOff x="924306" y="5911215"/>
            <a:chExt cx="6621399" cy="352044"/>
          </a:xfrm>
        </p:grpSpPr>
        <p:sp>
          <p:nvSpPr>
            <p:cNvPr id="22" name="TextBox 22"/>
            <p:cNvSpPr txBox="1"/>
            <p:nvPr/>
          </p:nvSpPr>
          <p:spPr>
            <a:xfrm>
              <a:off x="924306" y="5911215"/>
              <a:ext cx="66213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样例算得 75，用 %.2f 显示时补足两位小数，得到 75.00。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三角形面积：完整实现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4583354" cy="3289173"/>
            <a:chOff x="933450" y="2276475"/>
            <a:chExt cx="4583354" cy="3289173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181350"/>
            </a:xfrm>
            <a:custGeom>
              <a:avLst/>
              <a:gdLst/>
              <a:ahLst/>
              <a:cxnLst/>
              <a:rect l="l" t="t" r="r" b="b"/>
              <a:pathLst>
                <a:path w="9525" h="3181350">
                  <a:moveTo>
                    <a:pt x="0" y="0"/>
                  </a:moveTo>
                  <a:lnTo>
                    <a:pt x="0" y="31813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355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6879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30403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39280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h, b;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745230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scanf("%lf%lf", &amp;h, &amp;b);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0976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area = h * b / 2;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45008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printf("%.2f\n", area);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8025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51549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70595" y="2795588"/>
            <a:ext cx="2411730" cy="2297429"/>
            <a:chOff x="8570595" y="2795588"/>
            <a:chExt cx="2411730" cy="2297429"/>
          </a:xfrm>
        </p:grpSpPr>
        <p:sp>
          <p:nvSpPr>
            <p:cNvPr id="19" name="TextBox 19"/>
            <p:cNvSpPr txBox="1"/>
            <p:nvPr/>
          </p:nvSpPr>
          <p:spPr>
            <a:xfrm>
              <a:off x="8570595" y="27955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15 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70595" y="327183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75.00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582025" y="392430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570595" y="417671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2.5 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570595" y="4652962"/>
              <a:ext cx="14616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5.00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2020" y="5834062"/>
            <a:ext cx="9215723" cy="440055"/>
            <a:chOff x="922020" y="5834062"/>
            <a:chExt cx="9215723" cy="440055"/>
          </a:xfrm>
        </p:grpSpPr>
        <p:sp>
          <p:nvSpPr>
            <p:cNvPr id="25" name="TextBox 25"/>
            <p:cNvSpPr txBox="1"/>
            <p:nvPr/>
          </p:nvSpPr>
          <p:spPr>
            <a:xfrm>
              <a:off x="922020" y="5834062"/>
              <a:ext cx="921572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double 用 %lf，输出两位小数用 %.2f，两个位置各有任务。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再分饮料：每人多少，一共几个杯子？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22020" y="2252662"/>
            <a:ext cx="7580090" cy="1725931"/>
            <a:chOff x="922020" y="2252662"/>
            <a:chExt cx="7580090" cy="172593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52662"/>
              <a:ext cx="75800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t 毫升饮料平均分给 n 个人，每人需要 2 个杯子。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681288"/>
              <a:ext cx="64442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输入依次为实数 t、整数 n。要计算两个结果：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109912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第一行输出每人分到的饮料量，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保留三位小数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22020" y="3538538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第二行输出准备的杯子总数。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3450" y="4257675"/>
            <a:ext cx="10258425" cy="1035368"/>
            <a:chOff x="933450" y="4257675"/>
            <a:chExt cx="10258425" cy="1035368"/>
          </a:xfrm>
        </p:grpSpPr>
        <p:sp>
          <p:nvSpPr>
            <p:cNvPr id="13" name="Line 13"/>
            <p:cNvSpPr/>
            <p:nvPr/>
          </p:nvSpPr>
          <p:spPr>
            <a:xfrm>
              <a:off x="933450" y="425767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41095" y="4443412"/>
              <a:ext cx="22339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样例输入 500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89395" y="444341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03820" y="4443412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166.667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703820" y="4852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4306" y="5711190"/>
            <a:ext cx="7495108" cy="618744"/>
            <a:chOff x="924306" y="5711190"/>
            <a:chExt cx="7495108" cy="618744"/>
          </a:xfrm>
        </p:grpSpPr>
        <p:sp>
          <p:nvSpPr>
            <p:cNvPr id="19" name="TextBox 19"/>
            <p:cNvSpPr txBox="1"/>
            <p:nvPr/>
          </p:nvSpPr>
          <p:spPr>
            <a:xfrm>
              <a:off x="924306" y="5711190"/>
              <a:ext cx="74951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2-8，P5706。课堂约定：0 &lt; t ≤ 10000，1 ≤ n ≤ 1000。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4306" y="5977890"/>
              <a:ext cx="65850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这些上限用于本次课堂练习；题目中的“每人两杯”不要漏掉。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分给每个人的量，和杯子总数分开算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分别理解两个结果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290762"/>
            <a:ext cx="6625971" cy="868681"/>
            <a:chOff x="922020" y="2290762"/>
            <a:chExt cx="6625971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90762"/>
              <a:ext cx="66259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500 毫升分给 3 人，每人得到 500 / 3 毫升。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19388"/>
              <a:ext cx="57627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按三位小数显示，每人是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166.667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毫升。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905000" y="3481388"/>
            <a:ext cx="8286750" cy="1300162"/>
            <a:chOff x="1905000" y="3481388"/>
            <a:chExt cx="8286750" cy="1300162"/>
          </a:xfrm>
        </p:grpSpPr>
        <p:grpSp>
          <p:nvGrpSpPr>
            <p:cNvPr id="23" name="Group 23"/>
            <p:cNvGrpSpPr/>
            <p:nvPr/>
          </p:nvGrpSpPr>
          <p:grpSpPr>
            <a:xfrm>
              <a:off x="1905000" y="3810000"/>
              <a:ext cx="8286750" cy="971550"/>
              <a:chOff x="1905000" y="3810000"/>
              <a:chExt cx="8286750" cy="9715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90500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285750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523875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619125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857250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9525000" y="4114800"/>
                <a:ext cx="666750" cy="66675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2714625" y="3810000"/>
                <a:ext cx="9525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09550">
                    <a:moveTo>
                      <a:pt x="0" y="0"/>
                    </a:moveTo>
                    <a:lnTo>
                      <a:pt x="0" y="20955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2238375" y="4019550"/>
                <a:ext cx="952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0" h="9525">
                    <a:moveTo>
                      <a:pt x="0" y="0"/>
                    </a:moveTo>
                    <a:lnTo>
                      <a:pt x="952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6048375" y="3810000"/>
                <a:ext cx="9525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09550">
                    <a:moveTo>
                      <a:pt x="0" y="0"/>
                    </a:moveTo>
                    <a:lnTo>
                      <a:pt x="0" y="20955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5572125" y="4019550"/>
                <a:ext cx="952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0" h="9525">
                    <a:moveTo>
                      <a:pt x="0" y="0"/>
                    </a:moveTo>
                    <a:lnTo>
                      <a:pt x="952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9382125" y="3810000"/>
                <a:ext cx="9525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09550">
                    <a:moveTo>
                      <a:pt x="0" y="0"/>
                    </a:moveTo>
                    <a:lnTo>
                      <a:pt x="0" y="20955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905875" y="4019550"/>
                <a:ext cx="952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0" h="9525">
                    <a:moveTo>
                      <a:pt x="0" y="0"/>
                    </a:moveTo>
                    <a:lnTo>
                      <a:pt x="952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2084070" y="3481388"/>
              <a:ext cx="7945755" cy="1268729"/>
              <a:chOff x="2084070" y="3481388"/>
              <a:chExt cx="7945755" cy="1268729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2122170" y="3481388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第 1 人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455920" y="3481388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第 2 人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789670" y="3481388"/>
                <a:ext cx="1128427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第 3 人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08407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03657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41782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37032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75157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9704070" y="4310062"/>
                <a:ext cx="32575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杯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22020" y="5376862"/>
            <a:ext cx="7625524" cy="868681"/>
            <a:chOff x="922020" y="5376862"/>
            <a:chExt cx="7625524" cy="868681"/>
          </a:xfrm>
        </p:grpSpPr>
        <p:sp>
          <p:nvSpPr>
            <p:cNvPr id="35" name="TextBox 35"/>
            <p:cNvSpPr txBox="1"/>
            <p:nvPr/>
          </p:nvSpPr>
          <p:spPr>
            <a:xfrm>
              <a:off x="922020" y="5376862"/>
              <a:ext cx="60201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 人每人 2 杯，一共 3 × 2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个杯子。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22020" y="5805488"/>
              <a:ext cx="76255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第一问要的是“每人饮料量”，不用再除以每人的杯子数。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输入类型和输出格式，各管哪一段？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把计算接到读写中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300288"/>
            <a:ext cx="6762274" cy="1335405"/>
            <a:chOff x="922020" y="2300288"/>
            <a:chExt cx="6762274" cy="133540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67622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可以带小数，用 double；n 是人数，用 int。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1857" y="278320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scanf("%lf%d", &amp;t, &amp;n);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095" y="3195638"/>
              <a:ext cx="58232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%lf 对应 t 的位置，%d 对应 n 的位置。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990975"/>
            <a:ext cx="10258425" cy="1073468"/>
            <a:chOff x="933450" y="3990975"/>
            <a:chExt cx="10258425" cy="1073468"/>
          </a:xfrm>
        </p:grpSpPr>
        <p:sp>
          <p:nvSpPr>
            <p:cNvPr id="12" name="Line 12"/>
            <p:cNvSpPr/>
            <p:nvPr/>
          </p:nvSpPr>
          <p:spPr>
            <a:xfrm>
              <a:off x="933450" y="399097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1857" y="41833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printf("%.3f\n%d\n", t / n, n * 2);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095" y="4624388"/>
              <a:ext cx="71106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%.3f 显示每人饮料量；换行后，%d 显示杯子总数。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020" y="5643562"/>
            <a:ext cx="8201025" cy="440055"/>
            <a:chOff x="922020" y="5643562"/>
            <a:chExt cx="8201025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922020" y="564356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输入按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变量的类型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读取，输出按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题目规定的位数和顺序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再分饮料的完整程序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247900"/>
            <a:ext cx="4427868" cy="3470148"/>
            <a:chOff x="933450" y="2247900"/>
            <a:chExt cx="4427868" cy="3470148"/>
          </a:xfrm>
        </p:grpSpPr>
        <p:sp>
          <p:nvSpPr>
            <p:cNvPr id="8" name="Line 8"/>
            <p:cNvSpPr/>
            <p:nvPr/>
          </p:nvSpPr>
          <p:spPr>
            <a:xfrm>
              <a:off x="933450" y="2247900"/>
              <a:ext cx="9525" cy="3333750"/>
            </a:xfrm>
            <a:custGeom>
              <a:avLst/>
              <a:gdLst/>
              <a:ahLst/>
              <a:cxnLst/>
              <a:rect l="l" t="t" r="r" b="b"/>
              <a:pathLst>
                <a:path w="9525" h="3333750">
                  <a:moveTo>
                    <a:pt x="0" y="0"/>
                  </a:moveTo>
                  <a:lnTo>
                    <a:pt x="0" y="33337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0695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6403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29737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3070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t;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640455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39738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scanf("%lf%d", &amp;t, &amp;n);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30720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printf("%.3f\n%d\n",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64058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t / n, n * 2);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49739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857" y="53073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46845" y="2852738"/>
            <a:ext cx="1189006" cy="2297429"/>
            <a:chOff x="9046845" y="2852738"/>
            <a:chExt cx="1189006" cy="2297429"/>
          </a:xfrm>
        </p:grpSpPr>
        <p:sp>
          <p:nvSpPr>
            <p:cNvPr id="20" name="TextBox 20"/>
            <p:cNvSpPr txBox="1"/>
            <p:nvPr/>
          </p:nvSpPr>
          <p:spPr>
            <a:xfrm>
              <a:off x="9046845" y="28527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46845" y="3309938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500 3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46845" y="382428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046845" y="4310062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166.667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46845" y="4710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24306" y="5920740"/>
            <a:ext cx="8450885" cy="352044"/>
            <a:chOff x="924306" y="5920740"/>
            <a:chExt cx="8450885" cy="352044"/>
          </a:xfrm>
        </p:grpSpPr>
        <p:sp>
          <p:nvSpPr>
            <p:cNvPr id="26" name="TextBox 26"/>
            <p:cNvSpPr txBox="1"/>
            <p:nvPr/>
          </p:nvSpPr>
          <p:spPr>
            <a:xfrm>
              <a:off x="924306" y="5920740"/>
              <a:ext cx="84508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 是 double，因此 t / n 按浮点数计算；输出只保留题目要求的两个结果。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84301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答案是整数，也要把三位小数显示全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检查结果与格式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2020" y="2395538"/>
            <a:ext cx="4263390" cy="2040255"/>
            <a:chOff x="922020" y="2395538"/>
            <a:chExt cx="4263390" cy="20402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9553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100 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9384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369058" y="292227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100.000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69058" y="334137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22020" y="399573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一人得到全部饮料，准备两杯。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89395" y="2395538"/>
            <a:ext cx="4460272" cy="2040255"/>
            <a:chOff x="6589395" y="2395538"/>
            <a:chExt cx="4460272" cy="2040255"/>
          </a:xfrm>
        </p:grpSpPr>
        <p:sp>
          <p:nvSpPr>
            <p:cNvPr id="14" name="TextBox 14"/>
            <p:cNvSpPr txBox="1"/>
            <p:nvPr/>
          </p:nvSpPr>
          <p:spPr>
            <a:xfrm>
              <a:off x="6589395" y="239553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100 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89395" y="29384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36433" y="292227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25.000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036433" y="334137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89395" y="3995738"/>
              <a:ext cx="44602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正好分完，末尾的 0 仍要显示。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2020" y="5114925"/>
            <a:ext cx="10269855" cy="1035368"/>
            <a:chOff x="922020" y="5114925"/>
            <a:chExt cx="10269855" cy="1035368"/>
          </a:xfrm>
        </p:grpSpPr>
        <p:sp>
          <p:nvSpPr>
            <p:cNvPr id="20" name="Line 20"/>
            <p:cNvSpPr/>
            <p:nvPr/>
          </p:nvSpPr>
          <p:spPr>
            <a:xfrm>
              <a:off x="933450" y="51149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2020" y="527208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用能整除和不能整除的数据都试一次，检查三位小数与换行。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22020" y="5710238"/>
              <a:ext cx="60353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题目保证 n 至少为 1，计算中不会除以 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75214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继续用 cout，也能固定小数位吗？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8417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把格式要求迁移到 cout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281238"/>
            <a:ext cx="8276749" cy="859155"/>
            <a:chOff x="922020" y="2281238"/>
            <a:chExt cx="8276749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81238"/>
              <a:ext cx="82767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同样要把 2.5 显示成 2.50。如果沿用 cout，要怎样设置？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00338"/>
              <a:ext cx="80495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加入头文件 &lt;iomanip&gt;，再把下面两项设置写在数值前面。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50" y="3381375"/>
            <a:ext cx="6138215" cy="523875"/>
            <a:chOff x="933450" y="3381375"/>
            <a:chExt cx="6138215" cy="523875"/>
          </a:xfrm>
        </p:grpSpPr>
        <p:sp>
          <p:nvSpPr>
            <p:cNvPr id="11" name="Line 11"/>
            <p:cNvSpPr/>
            <p:nvPr/>
          </p:nvSpPr>
          <p:spPr>
            <a:xfrm>
              <a:off x="933450" y="3381375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41857" y="3488055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fixed &lt;&lt; setprecision(2) &lt;&lt; x;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2020" y="4386262"/>
            <a:ext cx="9140000" cy="878205"/>
            <a:chOff x="922020" y="4386262"/>
            <a:chExt cx="9140000" cy="878205"/>
          </a:xfrm>
        </p:grpSpPr>
        <p:sp>
          <p:nvSpPr>
            <p:cNvPr id="14" name="TextBox 14"/>
            <p:cNvSpPr txBox="1"/>
            <p:nvPr/>
          </p:nvSpPr>
          <p:spPr>
            <a:xfrm>
              <a:off x="922020" y="4386262"/>
              <a:ext cx="91400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fixed 采用固定小数形式；setprecision(2) 指定小数点后两位。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22020" y="4824412"/>
              <a:ext cx="88522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两项要一起理解。只写 setprecision，默认控制的是有效数字。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4306" y="5606415"/>
            <a:ext cx="8135874" cy="637794"/>
            <a:chOff x="924306" y="5606415"/>
            <a:chExt cx="8135874" cy="637794"/>
          </a:xfrm>
        </p:grpSpPr>
        <p:sp>
          <p:nvSpPr>
            <p:cNvPr id="17" name="TextBox 17"/>
            <p:cNvSpPr txBox="1"/>
            <p:nvPr/>
          </p:nvSpPr>
          <p:spPr>
            <a:xfrm>
              <a:off x="924306" y="5606415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新程序中，12.345 只用 setprecision(3)，显示 12.3。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4306" y="5892165"/>
              <a:ext cx="81358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加上 fixed 后再用 setprecision(3)，显示 12.345，即小数点后三位。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86163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cout 完成同样的显示任务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209800"/>
            <a:ext cx="5827243" cy="3457575"/>
            <a:chOff x="933450" y="2209800"/>
            <a:chExt cx="5827243" cy="3457575"/>
          </a:xfrm>
        </p:grpSpPr>
        <p:sp>
          <p:nvSpPr>
            <p:cNvPr id="8" name="Line 8"/>
            <p:cNvSpPr/>
            <p:nvPr/>
          </p:nvSpPr>
          <p:spPr>
            <a:xfrm>
              <a:off x="933450" y="2209800"/>
              <a:ext cx="9525" cy="3457575"/>
            </a:xfrm>
            <a:custGeom>
              <a:avLst/>
              <a:gdLst/>
              <a:ahLst/>
              <a:cxnLst/>
              <a:rect l="l" t="t" r="r" b="b"/>
              <a:pathLst>
                <a:path w="9525" h="3457575">
                  <a:moveTo>
                    <a:pt x="0" y="0"/>
                  </a:moveTo>
                  <a:lnTo>
                    <a:pt x="0" y="345757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2879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602230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&lt;iomanip&gt;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29165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2308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5452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x;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38595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x;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173855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fixed &lt;&lt; setprecision(2)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488180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&lt;&lt; x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480250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857" y="51168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20759" y="3033712"/>
            <a:ext cx="1297305" cy="1641539"/>
            <a:chOff x="9120759" y="3033712"/>
            <a:chExt cx="1297305" cy="1641539"/>
          </a:xfrm>
        </p:grpSpPr>
        <p:sp>
          <p:nvSpPr>
            <p:cNvPr id="20" name="TextBox 20"/>
            <p:cNvSpPr txBox="1"/>
            <p:nvPr/>
          </p:nvSpPr>
          <p:spPr>
            <a:xfrm>
              <a:off x="9123045" y="3033712"/>
              <a:ext cx="12950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2.5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23045" y="36147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20759" y="4147185"/>
              <a:ext cx="8270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2.50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24306" y="5920740"/>
            <a:ext cx="6560820" cy="352044"/>
            <a:chOff x="924306" y="5920740"/>
            <a:chExt cx="6560820" cy="352044"/>
          </a:xfrm>
        </p:grpSpPr>
        <p:sp>
          <p:nvSpPr>
            <p:cNvPr id="24" name="TextBox 24"/>
            <p:cNvSpPr txBox="1"/>
            <p:nvPr/>
          </p:nvSpPr>
          <p:spPr>
            <a:xfrm>
              <a:off x="924306" y="5920740"/>
              <a:ext cx="6560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这些设置会继续影响后续的浮点数输出，直到再次修改设置。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模拟练习：按要求选择输出写法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76488"/>
            <a:ext cx="8712708" cy="887729"/>
            <a:chOff x="922020" y="2376488"/>
            <a:chExt cx="8712708" cy="887729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76488"/>
              <a:ext cx="686828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读入一个 double 类型的数 x，显示三位小数。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2545" y="2824162"/>
              <a:ext cx="83221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例如输入 8，要输出 8.000。任选一种工具，写出读写语句。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2020" y="3705225"/>
            <a:ext cx="10269855" cy="644842"/>
            <a:chOff x="922020" y="3705225"/>
            <a:chExt cx="10269855" cy="644842"/>
          </a:xfrm>
        </p:grpSpPr>
        <p:sp>
          <p:nvSpPr>
            <p:cNvPr id="11" name="Line 11"/>
            <p:cNvSpPr/>
            <p:nvPr/>
          </p:nvSpPr>
          <p:spPr>
            <a:xfrm>
              <a:off x="933450" y="37052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22020" y="3910012"/>
              <a:ext cx="73832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已有 int id = 7;，用 printf 将它显示成 007。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020" y="4924425"/>
            <a:ext cx="10269855" cy="1063942"/>
            <a:chOff x="922020" y="4924425"/>
            <a:chExt cx="10269855" cy="1063942"/>
          </a:xfrm>
        </p:grpSpPr>
        <p:sp>
          <p:nvSpPr>
            <p:cNvPr id="14" name="Line 14"/>
            <p:cNvSpPr/>
            <p:nvPr/>
          </p:nvSpPr>
          <p:spPr>
            <a:xfrm>
              <a:off x="933450" y="49244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22020" y="5129212"/>
              <a:ext cx="47631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已有 double pi = 3.14159;。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12545" y="5548312"/>
              <a:ext cx="620191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printf 显示两位小数，预测输出是什么。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固定几位，看输出要求来决定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22020" y="2300288"/>
            <a:ext cx="6716840" cy="1674685"/>
            <a:chOff x="922020" y="2300288"/>
            <a:chExt cx="6716840" cy="167468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0288"/>
              <a:ext cx="67168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两种写法都可以，把读入和显示要求分别写清。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1857" y="2754630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scanf("%lf", &amp;x); printf("%.3f", x);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31927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x;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3564255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fixed &lt;&lt; setprecision(3) &lt;&lt; x;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2782" y="4286250"/>
            <a:ext cx="10269093" cy="629412"/>
            <a:chOff x="922782" y="4286250"/>
            <a:chExt cx="10269093" cy="629412"/>
          </a:xfrm>
        </p:grpSpPr>
        <p:sp>
          <p:nvSpPr>
            <p:cNvPr id="13" name="Line 13"/>
            <p:cNvSpPr/>
            <p:nvPr/>
          </p:nvSpPr>
          <p:spPr>
            <a:xfrm>
              <a:off x="933450" y="428625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22782" y="4478655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printf("%03d", id);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50733" y="44462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007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782" y="5343525"/>
            <a:ext cx="10269093" cy="629412"/>
            <a:chOff x="922782" y="5343525"/>
            <a:chExt cx="10269093" cy="629412"/>
          </a:xfrm>
        </p:grpSpPr>
        <p:sp>
          <p:nvSpPr>
            <p:cNvPr id="17" name="Line 17"/>
            <p:cNvSpPr/>
            <p:nvPr/>
          </p:nvSpPr>
          <p:spPr>
            <a:xfrm>
              <a:off x="933450" y="53435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22782" y="5535930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printf("%.2f", pi);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50733" y="5503545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3.14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42457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数字反转：123.4 要怎样变成 4.321？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阅读题意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22020" y="2319338"/>
            <a:ext cx="8458486" cy="1725929"/>
            <a:chOff x="922020" y="2319338"/>
            <a:chExt cx="8458486" cy="1725929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84584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输入一个小数，整数部分是 100～999，且小数点后恰好一位。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47962"/>
              <a:ext cx="78526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输入按 abc.d 书写，内部没有空格，也不用科学记数法。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176588"/>
              <a:ext cx="58687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把这五个字符的顺序反过来，输出 d.cba。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22020" y="3605212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每个位置都要保留，包括数字 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3450" y="4381500"/>
            <a:ext cx="10258425" cy="1086612"/>
            <a:chOff x="933450" y="4381500"/>
            <a:chExt cx="10258425" cy="1086612"/>
          </a:xfrm>
        </p:grpSpPr>
        <p:sp>
          <p:nvSpPr>
            <p:cNvPr id="13" name="Line 13"/>
            <p:cNvSpPr/>
            <p:nvPr/>
          </p:nvSpPr>
          <p:spPr>
            <a:xfrm>
              <a:off x="933450" y="43815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40333" y="4541520"/>
              <a:ext cx="17367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123.4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79133" y="4541520"/>
              <a:ext cx="17367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4.321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0333" y="4998720"/>
              <a:ext cx="17367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100.0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79133" y="4998720"/>
              <a:ext cx="17367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0.001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4306" y="5873115"/>
            <a:ext cx="9251899" cy="352044"/>
            <a:chOff x="924306" y="5873115"/>
            <a:chExt cx="9251899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924306" y="5873115"/>
              <a:ext cx="92518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教材例 2-7，P5705。这里要完成字符位置的反转，不是求倒数，也不是改变正负号。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把五个位置拆开，再按要求排回去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跟踪每一个字符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41095" y="2381250"/>
            <a:ext cx="9441180" cy="1241298"/>
            <a:chOff x="1141095" y="2381250"/>
            <a:chExt cx="9441180" cy="1241298"/>
          </a:xfrm>
        </p:grpSpPr>
        <p:sp>
          <p:nvSpPr>
            <p:cNvPr id="8" name="TextBox 8"/>
            <p:cNvSpPr txBox="1"/>
            <p:nvPr/>
          </p:nvSpPr>
          <p:spPr>
            <a:xfrm>
              <a:off x="1141095" y="25288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输入顺序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3438525" y="2381250"/>
              <a:ext cx="7143750" cy="619125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4867275" y="2381250"/>
              <a:ext cx="4295775" cy="619125"/>
              <a:chOff x="4867275" y="2381250"/>
              <a:chExt cx="4295775" cy="619125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4867275" y="2381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6296025" y="2381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7724775" y="2381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9153525" y="2381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4043934" y="2527935"/>
              <a:ext cx="5942343" cy="528066"/>
              <a:chOff x="4043934" y="2527935"/>
              <a:chExt cx="5942343" cy="528066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4043934" y="25279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472684" y="25279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901434" y="25279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330184" y="25279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758934" y="25279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4056507" y="3211830"/>
              <a:ext cx="5891822" cy="410718"/>
              <a:chOff x="4056507" y="3211830"/>
              <a:chExt cx="5891822" cy="410718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4056507" y="32118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485257" y="32118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914007" y="32118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199882" y="3211830"/>
                <a:ext cx="48779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dot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771507" y="32118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1141095" y="4057650"/>
            <a:ext cx="9441180" cy="1241298"/>
            <a:chOff x="1141095" y="4057650"/>
            <a:chExt cx="9441180" cy="1241298"/>
          </a:xfrm>
        </p:grpSpPr>
        <p:sp>
          <p:nvSpPr>
            <p:cNvPr id="28" name="TextBox 28"/>
            <p:cNvSpPr txBox="1"/>
            <p:nvPr/>
          </p:nvSpPr>
          <p:spPr>
            <a:xfrm>
              <a:off x="1141095" y="42052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输出顺序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3438525" y="4057650"/>
              <a:ext cx="7143750" cy="619125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4867275" y="4057650"/>
              <a:ext cx="4295775" cy="619125"/>
              <a:chOff x="4867275" y="4057650"/>
              <a:chExt cx="4295775" cy="619125"/>
            </a:xfrm>
          </p:grpSpPr>
          <p:sp>
            <p:nvSpPr>
              <p:cNvPr id="30" name="Line 30"/>
              <p:cNvSpPr/>
              <p:nvPr/>
            </p:nvSpPr>
            <p:spPr>
              <a:xfrm>
                <a:off x="4867275" y="40576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31" name="Line 31"/>
              <p:cNvSpPr/>
              <p:nvPr/>
            </p:nvSpPr>
            <p:spPr>
              <a:xfrm>
                <a:off x="6296025" y="40576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32" name="Line 32"/>
              <p:cNvSpPr/>
              <p:nvPr/>
            </p:nvSpPr>
            <p:spPr>
              <a:xfrm>
                <a:off x="7724775" y="40576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33" name="Line 33"/>
              <p:cNvSpPr/>
              <p:nvPr/>
            </p:nvSpPr>
            <p:spPr>
              <a:xfrm>
                <a:off x="9153525" y="40576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40" name="Group 40"/>
            <p:cNvGrpSpPr/>
            <p:nvPr/>
          </p:nvGrpSpPr>
          <p:grpSpPr>
            <a:xfrm>
              <a:off x="4043934" y="4204335"/>
              <a:ext cx="5942343" cy="528066"/>
              <a:chOff x="4043934" y="4204335"/>
              <a:chExt cx="5942343" cy="528066"/>
            </a:xfrm>
          </p:grpSpPr>
          <p:sp>
            <p:nvSpPr>
              <p:cNvPr id="35" name="TextBox 35"/>
              <p:cNvSpPr txBox="1"/>
              <p:nvPr/>
            </p:nvSpPr>
            <p:spPr>
              <a:xfrm>
                <a:off x="4043934" y="42043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472684" y="42043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.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901434" y="42043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8330184" y="42043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758934" y="4204335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056507" y="4888230"/>
              <a:ext cx="5891822" cy="410718"/>
              <a:chOff x="4056507" y="4888230"/>
              <a:chExt cx="5891822" cy="410718"/>
            </a:xfrm>
          </p:grpSpPr>
          <p:sp>
            <p:nvSpPr>
              <p:cNvPr id="41" name="TextBox 41"/>
              <p:cNvSpPr txBox="1"/>
              <p:nvPr/>
            </p:nvSpPr>
            <p:spPr>
              <a:xfrm>
                <a:off x="4056507" y="48882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5342382" y="4888230"/>
                <a:ext cx="48779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dot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6914007" y="48882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8342757" y="48882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771507" y="4888230"/>
                <a:ext cx="17682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</p:grpSp>
      </p:grpSp>
      <p:grpSp>
        <p:nvGrpSpPr>
          <p:cNvPr id="49" name="Group 49"/>
          <p:cNvGrpSpPr/>
          <p:nvPr/>
        </p:nvGrpSpPr>
        <p:grpSpPr>
          <a:xfrm>
            <a:off x="922020" y="5805488"/>
            <a:ext cx="9488329" cy="440055"/>
            <a:chOff x="922020" y="5805488"/>
            <a:chExt cx="9488329" cy="440055"/>
          </a:xfrm>
        </p:grpSpPr>
        <p:sp>
          <p:nvSpPr>
            <p:cNvPr id="48" name="TextBox 48"/>
            <p:cNvSpPr txBox="1"/>
            <p:nvPr/>
          </p:nvSpPr>
          <p:spPr>
            <a:xfrm>
              <a:off x="922020" y="5805488"/>
              <a:ext cx="94883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用五个 char 分别保存这些字符，输出时按 d、dot、c、b、a 排列。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95205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 char 读一个字符，不必加空格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选择读取类型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338388"/>
            <a:ext cx="8004143" cy="1316355"/>
            <a:chOff x="922020" y="2338388"/>
            <a:chExt cx="8004143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38388"/>
              <a:ext cx="800414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123.4 时，用 int 读取，会把 123 读成一个整数。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76538"/>
              <a:ext cx="52629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char 读取，则一次只取一个字符。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214688"/>
              <a:ext cx="76861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因此，连续写五次读取，就能分别保存 1、2、3、.、4。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4038600"/>
            <a:ext cx="5049812" cy="926973"/>
            <a:chOff x="933450" y="4038600"/>
            <a:chExt cx="5049812" cy="926973"/>
          </a:xfrm>
        </p:grpSpPr>
        <p:sp>
          <p:nvSpPr>
            <p:cNvPr id="12" name="Line 12"/>
            <p:cNvSpPr/>
            <p:nvPr/>
          </p:nvSpPr>
          <p:spPr>
            <a:xfrm>
              <a:off x="933450" y="4038600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1857" y="4116705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c, dot, d;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554855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a &gt;&gt; b &gt;&gt; c &gt;&gt; dot &gt;&gt; d;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5567362"/>
            <a:ext cx="7988998" cy="724472"/>
            <a:chOff x="922020" y="5567362"/>
            <a:chExt cx="7988998" cy="724472"/>
          </a:xfrm>
        </p:grpSpPr>
        <p:sp>
          <p:nvSpPr>
            <p:cNvPr id="16" name="TextBox 16"/>
            <p:cNvSpPr txBox="1"/>
            <p:nvPr/>
          </p:nvSpPr>
          <p:spPr>
            <a:xfrm>
              <a:off x="922020" y="5567362"/>
              <a:ext cx="7988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输入仍写 123.4，不用为了五个变量把数字拆成五次输入。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4306" y="5939790"/>
              <a:ext cx="68394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默认的 cin &gt;&gt; char 会跳过空白。本题内部本来就没有空格。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025646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用字符读取完成数字反转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276475"/>
            <a:ext cx="5671757" cy="3365373"/>
            <a:chOff x="933450" y="2276475"/>
            <a:chExt cx="5671757" cy="3365373"/>
          </a:xfrm>
        </p:grpSpPr>
        <p:sp>
          <p:nvSpPr>
            <p:cNvPr id="8" name="Line 8"/>
            <p:cNvSpPr/>
            <p:nvPr/>
          </p:nvSpPr>
          <p:spPr>
            <a:xfrm>
              <a:off x="933450" y="2276475"/>
              <a:ext cx="9525" cy="3209925"/>
            </a:xfrm>
            <a:custGeom>
              <a:avLst/>
              <a:gdLst/>
              <a:ahLst/>
              <a:cxnLst/>
              <a:rect l="l" t="t" r="r" b="b"/>
              <a:pathLst>
                <a:path w="9525" h="3209925">
                  <a:moveTo>
                    <a:pt x="0" y="0"/>
                  </a:moveTo>
                  <a:lnTo>
                    <a:pt x="0" y="32099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355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6974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30594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42138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c, dot, d;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78333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cin &gt;&gt; a &gt;&gt; b &gt;&gt; c &gt;&gt; dot &gt;&gt; d;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1452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cout &lt;&lt; d &lt;&lt; dot &lt;&lt; c &lt;&lt; b &lt;&lt; 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5072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8691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52311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179433" y="3062288"/>
            <a:ext cx="912876" cy="1834324"/>
            <a:chOff x="9179433" y="3062288"/>
            <a:chExt cx="912876" cy="1834324"/>
          </a:xfrm>
        </p:grpSpPr>
        <p:sp>
          <p:nvSpPr>
            <p:cNvPr id="19" name="TextBox 19"/>
            <p:cNvSpPr txBox="1"/>
            <p:nvPr/>
          </p:nvSpPr>
          <p:spPr>
            <a:xfrm>
              <a:off x="9180195" y="306228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179433" y="34937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100.0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80195" y="39957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79433" y="442722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0.001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24306" y="5892165"/>
            <a:ext cx="8487232" cy="352044"/>
            <a:chOff x="924306" y="5892165"/>
            <a:chExt cx="8487232" cy="352044"/>
          </a:xfrm>
        </p:grpSpPr>
        <p:sp>
          <p:nvSpPr>
            <p:cNvPr id="24" name="TextBox 24"/>
            <p:cNvSpPr txBox="1"/>
            <p:nvPr/>
          </p:nvSpPr>
          <p:spPr>
            <a:xfrm>
              <a:off x="924306" y="5892165"/>
              <a:ext cx="84872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每个位置都输出一个字符。两个 '0' 仍分别保存在 b、c 中，因此不会丢失。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为什么保留数字字符更省事？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根据任务选择表示方式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319338"/>
            <a:ext cx="8503920" cy="1316355"/>
            <a:chOff x="922020" y="2319338"/>
            <a:chExt cx="8503920" cy="13163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85039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这道题只要求改变显示顺序，没有要求用这个小数做加减乘除。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5748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那就把原来的字符逐个存下来，再按新顺序显示。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195638"/>
              <a:ext cx="65805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 0 也占一个位置，和其他字符一样要输出。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67409" y="4032885"/>
            <a:ext cx="8456486" cy="839724"/>
            <a:chOff x="1367409" y="4032885"/>
            <a:chExt cx="8456486" cy="839724"/>
          </a:xfrm>
        </p:grpSpPr>
        <p:sp>
          <p:nvSpPr>
            <p:cNvPr id="12" name="TextBox 12"/>
            <p:cNvSpPr txBox="1"/>
            <p:nvPr/>
          </p:nvSpPr>
          <p:spPr>
            <a:xfrm>
              <a:off x="1367409" y="40328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130.0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608195" y="4081462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按位置重排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96909" y="40328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0.031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71981" y="4520565"/>
              <a:ext cx="66335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末尾的 0 到最前面；原个位上的 0 出现在小数点后第一位。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2020" y="5295900"/>
            <a:ext cx="10269855" cy="987743"/>
            <a:chOff x="922020" y="5295900"/>
            <a:chExt cx="10269855" cy="987743"/>
          </a:xfrm>
        </p:grpSpPr>
        <p:sp>
          <p:nvSpPr>
            <p:cNvPr id="17" name="Line 17"/>
            <p:cNvSpPr/>
            <p:nvPr/>
          </p:nvSpPr>
          <p:spPr>
            <a:xfrm>
              <a:off x="933450" y="52959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22020" y="5462588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若改用 scanf，也可以逐个读字符。小数点的位置固定，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2020" y="584358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能不能直接把它写进读取格式？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小数点固定，可以写在读取格式里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用格式匹配分隔符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295525"/>
            <a:ext cx="5827243" cy="926973"/>
            <a:chOff x="933450" y="2295525"/>
            <a:chExt cx="5827243" cy="926973"/>
          </a:xfrm>
        </p:grpSpPr>
        <p:sp>
          <p:nvSpPr>
            <p:cNvPr id="8" name="Line 8"/>
            <p:cNvSpPr/>
            <p:nvPr/>
          </p:nvSpPr>
          <p:spPr>
            <a:xfrm>
              <a:off x="933450" y="2295525"/>
              <a:ext cx="9525" cy="923925"/>
            </a:xfrm>
            <a:custGeom>
              <a:avLst/>
              <a:gdLst/>
              <a:ahLst/>
              <a:cxnLst/>
              <a:rect l="l" t="t" r="r" b="b"/>
              <a:pathLst>
                <a:path w="9525" h="923925">
                  <a:moveTo>
                    <a:pt x="0" y="0"/>
                  </a:moveTo>
                  <a:lnTo>
                    <a:pt x="0" y="9239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7363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c, 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811780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 %c%c%c.%c", &amp;a, &amp;b, &amp;c, &amp;d);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2020" y="3719512"/>
            <a:ext cx="8564499" cy="1316355"/>
            <a:chOff x="922020" y="3719512"/>
            <a:chExt cx="8564499" cy="1316355"/>
          </a:xfrm>
        </p:grpSpPr>
        <p:sp>
          <p:nvSpPr>
            <p:cNvPr id="12" name="TextBox 12"/>
            <p:cNvSpPr txBox="1"/>
            <p:nvPr/>
          </p:nvSpPr>
          <p:spPr>
            <a:xfrm>
              <a:off x="922020" y="3719512"/>
              <a:ext cx="856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开头的空格跳过输入前的空白，四个 %c 分别读四个数字字符。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2020" y="4157662"/>
              <a:ext cx="711060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中间的 . 与输入小数点匹配，不再需要 dot 变量。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2020" y="459581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输出也把小数点固定写在格式里，其余位置由字符填入。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3450" y="5429250"/>
            <a:ext cx="5516270" cy="552450"/>
            <a:chOff x="933450" y="5429250"/>
            <a:chExt cx="5516270" cy="552450"/>
          </a:xfrm>
        </p:grpSpPr>
        <p:sp>
          <p:nvSpPr>
            <p:cNvPr id="16" name="Line 16"/>
            <p:cNvSpPr/>
            <p:nvPr/>
          </p:nvSpPr>
          <p:spPr>
            <a:xfrm>
              <a:off x="933450" y="5429250"/>
              <a:ext cx="9525" cy="552450"/>
            </a:xfrm>
            <a:custGeom>
              <a:avLst/>
              <a:gdLst/>
              <a:ahLst/>
              <a:cxnLst/>
              <a:rect l="l" t="t" r="r" b="b"/>
              <a:pathLst>
                <a:path w="9525"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41857" y="5535930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printf("%c.%c%c%c\n", d, c, b, a);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570411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scanf 和 printf 完成同一题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238375"/>
            <a:ext cx="4272382" cy="3489198"/>
            <a:chOff x="933450" y="2238375"/>
            <a:chExt cx="4272382" cy="3489198"/>
          </a:xfrm>
        </p:grpSpPr>
        <p:sp>
          <p:nvSpPr>
            <p:cNvPr id="8" name="Line 8"/>
            <p:cNvSpPr/>
            <p:nvPr/>
          </p:nvSpPr>
          <p:spPr>
            <a:xfrm>
              <a:off x="933450" y="2238375"/>
              <a:ext cx="9525" cy="3409950"/>
            </a:xfrm>
            <a:custGeom>
              <a:avLst/>
              <a:gdLst/>
              <a:ahLst/>
              <a:cxnLst/>
              <a:rect l="l" t="t" r="r" b="b"/>
              <a:pathLst>
                <a:path w="9525" h="3409950">
                  <a:moveTo>
                    <a:pt x="0" y="0"/>
                  </a:moveTo>
                  <a:lnTo>
                    <a:pt x="0" y="34099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3164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6498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29832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3166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a, b, c, d;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649980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 %c%c%c.%c",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3983355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&amp;a, &amp;b, &amp;c, &amp;d);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31673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printf("%c.%c%c%c\n",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650105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d, c, b, a);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49834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857" y="53168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79433" y="3052762"/>
            <a:ext cx="912876" cy="1853375"/>
            <a:chOff x="9179433" y="3052762"/>
            <a:chExt cx="912876" cy="1853375"/>
          </a:xfrm>
        </p:grpSpPr>
        <p:sp>
          <p:nvSpPr>
            <p:cNvPr id="20" name="TextBox 20"/>
            <p:cNvSpPr txBox="1"/>
            <p:nvPr/>
          </p:nvSpPr>
          <p:spPr>
            <a:xfrm>
              <a:off x="9180195" y="30527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79433" y="34937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123.4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80195" y="39957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79433" y="44367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4306" y="5911215"/>
            <a:ext cx="8778011" cy="352044"/>
            <a:chOff x="924306" y="5911215"/>
            <a:chExt cx="8778011" cy="352044"/>
          </a:xfrm>
        </p:grpSpPr>
        <p:sp>
          <p:nvSpPr>
            <p:cNvPr id="25" name="TextBox 25"/>
            <p:cNvSpPr txBox="1"/>
            <p:nvPr/>
          </p:nvSpPr>
          <p:spPr>
            <a:xfrm>
              <a:off x="924306" y="5911215"/>
              <a:ext cx="87780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再输入 100.0 检查零的位置，仍应输出 0.001。输入必须符合题目的固定格式。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按数值拆位，先研究一个四位整数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64490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选读：用运算拆出各位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09812"/>
            <a:ext cx="9109710" cy="868681"/>
            <a:chOff x="922020" y="2309812"/>
            <a:chExt cx="9109710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09812"/>
              <a:ext cx="91097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字符方法已经能解决本题。教材还展示了利用数值运算拆位的方法。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38438"/>
              <a:ext cx="87916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先把输入问题放一放：假设已有整数 q = 1234，怎样取出各位？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381250" y="3524250"/>
            <a:ext cx="7429500" cy="1378267"/>
            <a:chOff x="2381250" y="3524250"/>
            <a:chExt cx="7429500" cy="1378267"/>
          </a:xfrm>
        </p:grpSpPr>
        <p:sp>
          <p:nvSpPr>
            <p:cNvPr id="11" name="Rectangle 11"/>
            <p:cNvSpPr/>
            <p:nvPr/>
          </p:nvSpPr>
          <p:spPr>
            <a:xfrm>
              <a:off x="2381250" y="3524250"/>
              <a:ext cx="7429500" cy="619125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4238625" y="3524250"/>
              <a:ext cx="3724275" cy="619125"/>
              <a:chOff x="4238625" y="3524250"/>
              <a:chExt cx="3724275" cy="619125"/>
            </a:xfrm>
          </p:grpSpPr>
          <p:sp>
            <p:nvSpPr>
              <p:cNvPr id="12" name="Line 12"/>
              <p:cNvSpPr/>
              <p:nvPr/>
            </p:nvSpPr>
            <p:spPr>
              <a:xfrm>
                <a:off x="4238625" y="3524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6096000" y="3524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7953375" y="3524250"/>
                <a:ext cx="9525" cy="6191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25">
                    <a:moveTo>
                      <a:pt x="0" y="0"/>
                    </a:moveTo>
                    <a:lnTo>
                      <a:pt x="0" y="619125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3196209" y="3661410"/>
              <a:ext cx="5799468" cy="528066"/>
              <a:chOff x="3196209" y="3661410"/>
              <a:chExt cx="5799468" cy="528066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3196209" y="3661410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053584" y="3661410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910959" y="3661410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768334" y="3661410"/>
                <a:ext cx="227343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998470" y="4462462"/>
              <a:ext cx="6200775" cy="440055"/>
              <a:chOff x="2998470" y="4462462"/>
              <a:chExt cx="6200775" cy="440055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2998470" y="446246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千位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855845" y="446246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百位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713220" y="446246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十位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570595" y="446246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个位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922020" y="5567362"/>
            <a:ext cx="7882985" cy="440055"/>
            <a:chOff x="922020" y="5567362"/>
            <a:chExt cx="7882985" cy="440055"/>
          </a:xfrm>
        </p:grpSpPr>
        <p:sp>
          <p:nvSpPr>
            <p:cNvPr id="27" name="TextBox 27"/>
            <p:cNvSpPr txBox="1"/>
            <p:nvPr/>
          </p:nvSpPr>
          <p:spPr>
            <a:xfrm>
              <a:off x="922020" y="5567362"/>
              <a:ext cx="78829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个位最容易找。把 1234 分成若干个 10，还会剩下多少？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88763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除以 10 的余数，就是个位数字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选读：除法与取余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451735"/>
            <a:ext cx="7686104" cy="1022032"/>
            <a:chOff x="922020" y="2451735"/>
            <a:chExt cx="7686104" cy="1022032"/>
          </a:xfrm>
        </p:grpSpPr>
        <p:sp>
          <p:nvSpPr>
            <p:cNvPr id="8" name="TextBox 8"/>
            <p:cNvSpPr txBox="1"/>
            <p:nvPr/>
          </p:nvSpPr>
          <p:spPr>
            <a:xfrm>
              <a:off x="1415034" y="2451735"/>
              <a:ext cx="382573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1234 = 123 × 10 + </a:t>
              </a:r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3033712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 个整十之外还剩 4。这个余数，正好就是个位数字。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40333" y="3846195"/>
            <a:ext cx="9030271" cy="469392"/>
            <a:chOff x="1140333" y="3846195"/>
            <a:chExt cx="9030271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1140333" y="3846195"/>
              <a:ext cx="18013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% 10 = 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79820" y="3862388"/>
              <a:ext cx="39907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取出个位，q 自身没有改变。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3450" y="4667250"/>
            <a:ext cx="10258425" cy="629412"/>
            <a:chOff x="933450" y="4667250"/>
            <a:chExt cx="10258425" cy="629412"/>
          </a:xfrm>
        </p:grpSpPr>
        <p:sp>
          <p:nvSpPr>
            <p:cNvPr id="14" name="Line 14"/>
            <p:cNvSpPr/>
            <p:nvPr/>
          </p:nvSpPr>
          <p:spPr>
            <a:xfrm>
              <a:off x="933450" y="466725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40333" y="4827270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/ 10 = 123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79820" y="4843462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整数除法得到去掉个位后的数。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020" y="5757862"/>
            <a:ext cx="9033986" cy="440055"/>
            <a:chOff x="922020" y="5757862"/>
            <a:chExt cx="9033986" cy="440055"/>
          </a:xfrm>
        </p:grpSpPr>
        <p:sp>
          <p:nvSpPr>
            <p:cNvPr id="18" name="TextBox 18"/>
            <p:cNvSpPr txBox="1"/>
            <p:nvPr/>
          </p:nvSpPr>
          <p:spPr>
            <a:xfrm>
              <a:off x="922020" y="5757862"/>
              <a:ext cx="90339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这里讨论非负整数。要继续找十位，就从去掉个位后的 123 入手。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想取中间一位，先把它移到个位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选读：逐步拆位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19338"/>
            <a:ext cx="7988998" cy="912685"/>
            <a:chOff x="922020" y="2319338"/>
            <a:chExt cx="7988998" cy="91268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79889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取十位：1234 / 10 得到 123，再用 123 % 10 得到 3。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41857" y="282130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 = q / 10 % 10;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2020" y="3533775"/>
            <a:ext cx="10269855" cy="1022223"/>
            <a:chOff x="922020" y="3533775"/>
            <a:chExt cx="10269855" cy="1022223"/>
          </a:xfrm>
        </p:grpSpPr>
        <p:sp>
          <p:nvSpPr>
            <p:cNvPr id="11" name="Line 11"/>
            <p:cNvSpPr/>
            <p:nvPr/>
          </p:nvSpPr>
          <p:spPr>
            <a:xfrm>
              <a:off x="933450" y="353377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22020" y="3700462"/>
              <a:ext cx="78224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取百位：1234 / 100 得到 12，再用 12 % 10 得到 2。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4145280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b = q / 100 % 10;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4848225"/>
            <a:ext cx="10269855" cy="1031748"/>
            <a:chOff x="922020" y="4848225"/>
            <a:chExt cx="10269855" cy="1031748"/>
          </a:xfrm>
        </p:grpSpPr>
        <p:sp>
          <p:nvSpPr>
            <p:cNvPr id="15" name="Line 15"/>
            <p:cNvSpPr/>
            <p:nvPr/>
          </p:nvSpPr>
          <p:spPr>
            <a:xfrm>
              <a:off x="933450" y="48482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22020" y="5014912"/>
              <a:ext cx="69288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恰好四位，取千位只需 1234 / 1000，得到 1。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546925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 = q / 1000;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4306" y="5968365"/>
            <a:ext cx="8778011" cy="352044"/>
            <a:chOff x="924306" y="5968365"/>
            <a:chExt cx="8778011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924306" y="5968365"/>
              <a:ext cx="87780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这些式子中的 / 和 % 按从左到右计算。q 仍为 1234，每次取位都从原值开始。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620649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怎样读入，才能避开浮点近似的影响？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选读：精确保留各位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271712"/>
            <a:ext cx="8397907" cy="1259205"/>
            <a:chOff x="922020" y="2271712"/>
            <a:chExt cx="8397907" cy="125920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71712"/>
              <a:ext cx="74740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现在会拆整数了，还要把输入 123.4 变成整数 1234。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681288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若先用浮点数读取、乘 10，再截去小数，需要顾及近似误差。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0908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本题小数点位置固定，可以直接把左右两段读成整数。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3771900"/>
            <a:ext cx="4894326" cy="1260348"/>
            <a:chOff x="933450" y="3771900"/>
            <a:chExt cx="4894326" cy="1260348"/>
          </a:xfrm>
        </p:grpSpPr>
        <p:sp>
          <p:nvSpPr>
            <p:cNvPr id="12" name="Line 12"/>
            <p:cNvSpPr/>
            <p:nvPr/>
          </p:nvSpPr>
          <p:spPr>
            <a:xfrm>
              <a:off x="933450" y="3771900"/>
              <a:ext cx="9525" cy="1238250"/>
            </a:xfrm>
            <a:custGeom>
              <a:avLst/>
              <a:gdLst/>
              <a:ahLst/>
              <a:cxnLst/>
              <a:rect l="l" t="t" r="r" b="b"/>
              <a:pathLst>
                <a:path w="9525" h="1238250">
                  <a:moveTo>
                    <a:pt x="0" y="0"/>
                  </a:moveTo>
                  <a:lnTo>
                    <a:pt x="0" y="12382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1857" y="385953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whole, frac;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424053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scanf("%d.%d", &amp;whole, &amp;frac);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621530"/>
              <a:ext cx="406397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q = whole * 10 + frac;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020" y="5500688"/>
            <a:ext cx="7556602" cy="753046"/>
            <a:chOff x="922020" y="5500688"/>
            <a:chExt cx="7556602" cy="753046"/>
          </a:xfrm>
        </p:grpSpPr>
        <p:sp>
          <p:nvSpPr>
            <p:cNvPr id="17" name="TextBox 17"/>
            <p:cNvSpPr txBox="1"/>
            <p:nvPr/>
          </p:nvSpPr>
          <p:spPr>
            <a:xfrm>
              <a:off x="922020" y="5500688"/>
              <a:ext cx="73832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whole 得到 123，frac 得到 4，组合后 q = 1234。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4306" y="5901690"/>
              <a:ext cx="7554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这里依赖“小数点后恰好一位”。若位数不同，不能原样套用这段处理。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数值拆位法的完整程序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选读：完整实现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33450" y="2162175"/>
            <a:ext cx="6138215" cy="3917823"/>
            <a:chOff x="933450" y="2162175"/>
            <a:chExt cx="6138215" cy="3917823"/>
          </a:xfrm>
        </p:grpSpPr>
        <p:sp>
          <p:nvSpPr>
            <p:cNvPr id="8" name="Line 8"/>
            <p:cNvSpPr/>
            <p:nvPr/>
          </p:nvSpPr>
          <p:spPr>
            <a:xfrm>
              <a:off x="933450" y="2162175"/>
              <a:ext cx="9525" cy="3848100"/>
            </a:xfrm>
            <a:custGeom>
              <a:avLst/>
              <a:gdLst/>
              <a:ahLst/>
              <a:cxnLst/>
              <a:rect l="l" t="t" r="r" b="b"/>
              <a:pathLst>
                <a:path w="9525" h="3848100">
                  <a:moveTo>
                    <a:pt x="0" y="0"/>
                  </a:moveTo>
                  <a:lnTo>
                    <a:pt x="0" y="38481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41857" y="2211705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&lt;cstdio&gt;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1857" y="25260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1857" y="28403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1857" y="31546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whole, frac;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1857" y="3469005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scanf("%d.%d", &amp;whole, &amp;frac);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857" y="378333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q = whole * 10 + frac;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857" y="4097655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a = q / 1000;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41857" y="4411980"/>
              <a:ext cx="39084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b = q / 100 % 10;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1857" y="4726305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c = q / 10 % 10, d = q % 10;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1857" y="5040630"/>
              <a:ext cx="59298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printf("%d.%d%d%d\n", d, c, b, a);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41857" y="53549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41857" y="56692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74683" y="3128962"/>
            <a:ext cx="912876" cy="1862900"/>
            <a:chOff x="9274683" y="3128962"/>
            <a:chExt cx="912876" cy="1862900"/>
          </a:xfrm>
        </p:grpSpPr>
        <p:sp>
          <p:nvSpPr>
            <p:cNvPr id="22" name="TextBox 22"/>
            <p:cNvSpPr txBox="1"/>
            <p:nvPr/>
          </p:nvSpPr>
          <p:spPr>
            <a:xfrm>
              <a:off x="9275445" y="31289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274683" y="357949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123.4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275445" y="4071938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274683" y="45224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4.321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选择写法，要回到题目要做的事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比较三种实现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19338"/>
            <a:ext cx="6444234" cy="878205"/>
            <a:chOff x="922020" y="2319338"/>
            <a:chExt cx="6444234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19338"/>
              <a:ext cx="64442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cin 读字符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：逐个保存五个位置，按反序显示。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57488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操作和题意贴得很近，本题用起来容易解释。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2020" y="3533775"/>
            <a:ext cx="10269855" cy="997268"/>
            <a:chOff x="922020" y="3533775"/>
            <a:chExt cx="10269855" cy="997268"/>
          </a:xfrm>
        </p:grpSpPr>
        <p:sp>
          <p:nvSpPr>
            <p:cNvPr id="11" name="Line 11"/>
            <p:cNvSpPr/>
            <p:nvPr/>
          </p:nvSpPr>
          <p:spPr>
            <a:xfrm>
              <a:off x="933450" y="353377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22020" y="3690938"/>
              <a:ext cx="76861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scanf 读字符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：小数点写在格式中，读取四个数字字符。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2020" y="4090988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仍然保留每个位置，同时练习固定符号的匹配。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2020" y="4819650"/>
            <a:ext cx="10269855" cy="1006793"/>
            <a:chOff x="922020" y="4819650"/>
            <a:chExt cx="10269855" cy="1006793"/>
          </a:xfrm>
        </p:grpSpPr>
        <p:sp>
          <p:nvSpPr>
            <p:cNvPr id="15" name="Line 15"/>
            <p:cNvSpPr/>
            <p:nvPr/>
          </p:nvSpPr>
          <p:spPr>
            <a:xfrm>
              <a:off x="933450" y="481965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22020" y="4986338"/>
              <a:ext cx="67774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整数拆位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：组合成整数后，用 / 和 % 取出各位。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2020" y="5386388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适合继续练习十进制拆位，过程比字符方法多几步。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4306" y="5939790"/>
            <a:ext cx="9226296" cy="352044"/>
            <a:chOff x="924306" y="5939790"/>
            <a:chExt cx="9226296" cy="352044"/>
          </a:xfrm>
        </p:grpSpPr>
        <p:sp>
          <p:nvSpPr>
            <p:cNvPr id="19" name="TextBox 19"/>
            <p:cNvSpPr txBox="1"/>
            <p:nvPr/>
          </p:nvSpPr>
          <p:spPr>
            <a:xfrm>
              <a:off x="924306" y="5939790"/>
              <a:ext cx="92262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能独立完成字符方法后，再挑战数值拆位。方法的选择取决于任务，并非越复杂越好。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模拟练习：零的位置也不能丢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020" y="2338388"/>
            <a:ext cx="8609933" cy="868679"/>
            <a:chOff x="922020" y="2338388"/>
            <a:chExt cx="8609933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3383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仍按数字反转题的规则，分别写出下面三组输入的输出。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767012"/>
              <a:ext cx="86099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在纸上标出 a、b、c、dot、d，再按 d、dot、c、b、a 排列。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7409" y="3766185"/>
            <a:ext cx="8811006" cy="1556766"/>
            <a:chOff x="1367409" y="3766185"/>
            <a:chExt cx="8811006" cy="1556766"/>
          </a:xfrm>
        </p:grpSpPr>
        <p:sp>
          <p:nvSpPr>
            <p:cNvPr id="11" name="TextBox 11"/>
            <p:cNvSpPr txBox="1"/>
            <p:nvPr/>
          </p:nvSpPr>
          <p:spPr>
            <a:xfrm>
              <a:off x="1367409" y="3766185"/>
              <a:ext cx="14268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105.0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67409" y="4280535"/>
              <a:ext cx="14268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908.7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67409" y="4794885"/>
              <a:ext cx="14268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100.0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17920" y="3862388"/>
              <a:ext cx="38544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0 应移动到哪个位置？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17920" y="4319588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输出的小数点前有几个字符？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17920" y="47767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小数点后又有几个？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020" y="5776912"/>
            <a:ext cx="8201025" cy="440055"/>
            <a:chOff x="922020" y="5776912"/>
            <a:chExt cx="8201025" cy="440055"/>
          </a:xfrm>
        </p:grpSpPr>
        <p:sp>
          <p:nvSpPr>
            <p:cNvPr id="18" name="TextBox 18"/>
            <p:cNvSpPr txBox="1"/>
            <p:nvPr/>
          </p:nvSpPr>
          <p:spPr>
            <a:xfrm>
              <a:off x="922020" y="577691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完成后选择一种程序运行，核对每一位，不只核对数值大小。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每个位置都输出，零就会留下来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1258" y="2379345"/>
            <a:ext cx="9804559" cy="469392"/>
            <a:chOff x="921258" y="2379345"/>
            <a:chExt cx="980455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921258" y="23793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105.0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654933" y="23793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0.501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65545" y="2395538"/>
              <a:ext cx="44602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十位的 0 移到小数点后第二位。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1258" y="3438525"/>
            <a:ext cx="10270617" cy="638937"/>
            <a:chOff x="921258" y="3438525"/>
            <a:chExt cx="10270617" cy="638937"/>
          </a:xfrm>
        </p:grpSpPr>
        <p:sp>
          <p:nvSpPr>
            <p:cNvPr id="12" name="Line 12"/>
            <p:cNvSpPr/>
            <p:nvPr/>
          </p:nvSpPr>
          <p:spPr>
            <a:xfrm>
              <a:off x="933450" y="3438525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21258" y="36080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908.7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54933" y="36080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7.809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65545" y="3624262"/>
              <a:ext cx="37181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8、0、9 按顺序完整显示。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1258" y="4572000"/>
            <a:ext cx="10270617" cy="638937"/>
            <a:chOff x="921258" y="4572000"/>
            <a:chExt cx="10270617" cy="638937"/>
          </a:xfrm>
        </p:grpSpPr>
        <p:sp>
          <p:nvSpPr>
            <p:cNvPr id="17" name="Line 17"/>
            <p:cNvSpPr/>
            <p:nvPr/>
          </p:nvSpPr>
          <p:spPr>
            <a:xfrm>
              <a:off x="933450" y="4572000"/>
              <a:ext cx="10258425" cy="9525"/>
            </a:xfrm>
            <a:custGeom>
              <a:avLst/>
              <a:gdLst/>
              <a:ahLst/>
              <a:cxnLst/>
              <a:rect l="l" t="t" r="r" b="b"/>
              <a:pathLst>
                <a:path w="10258425" h="9525">
                  <a:moveTo>
                    <a:pt x="0" y="0"/>
                  </a:moveTo>
                  <a:lnTo>
                    <a:pt x="102584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21258" y="47415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100.0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54933" y="47415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0.001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65545" y="475773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小数点前一位，后面三位。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2020" y="5834062"/>
            <a:ext cx="9412605" cy="440055"/>
            <a:chOff x="922020" y="5834062"/>
            <a:chExt cx="9412605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922020" y="5834062"/>
              <a:ext cx="94126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题目约定了输出位置。数值看起来相同，也不能随意省掉要求的字符。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查格式时，先分清输入还是输出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随堂查阅</a:t>
            </a:r>
          </a:p>
        </p:txBody>
      </p:sp>
      <p:graphicFrame>
        <p:nvGraphicFramePr>
          <p:cNvPr id="8" name="p59-reference"/>
          <p:cNvGraphicFramePr>
            <a:graphicFrameLocks noGrp="1"/>
          </p:cNvGraphicFramePr>
          <p:nvPr/>
        </p:nvGraphicFramePr>
        <p:xfrm>
          <a:off x="952500" y="2181225"/>
          <a:ext cx="10287000" cy="32575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429000"/>
                <a:gridCol w="3429000"/>
                <a:gridCol w="3429000"/>
              </a:tblGrid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变量类型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scanf 输入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printf 输出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int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%d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%d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long long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%lld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%lld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float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%f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%f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double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%lf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%f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char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%c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lang="zh-CN" sz="2100" b="0">
                          <a:solidFill>
                            <a:schemeClr val="dk1"/>
                          </a:solidFill>
                          <a:latin typeface="Consolas"/>
                          <a:ea typeface="Microsoft YaHei"/>
                          <a:cs typeface="Consolas"/>
                        </a:rPr>
                        <a:t>%c</a:t>
                      </a:r>
                    </a:p>
                  </a:txBody>
                  <a:tcPr anchor="ctr" marL="152400" marR="152400" marT="84772" marB="8477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1" name="Group 11"/>
          <p:cNvGrpSpPr/>
          <p:nvPr/>
        </p:nvGrpSpPr>
        <p:grpSpPr>
          <a:xfrm>
            <a:off x="924306" y="5692140"/>
            <a:ext cx="8317611" cy="618744"/>
            <a:chOff x="924306" y="5692140"/>
            <a:chExt cx="8317611" cy="618744"/>
          </a:xfrm>
        </p:grpSpPr>
        <p:sp>
          <p:nvSpPr>
            <p:cNvPr id="9" name="TextBox 9"/>
            <p:cNvSpPr txBox="1"/>
            <p:nvPr/>
          </p:nvSpPr>
          <p:spPr>
            <a:xfrm>
              <a:off x="924306" y="5692140"/>
              <a:ext cx="83176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上表的普通变量用 scanf 读取时，提供地址；用 printf 输出时，提供值。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4306" y="5958840"/>
              <a:ext cx="81722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%s 用于后面的字符串课程。本课先把整数、小数、单个字符的读写用清楚。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/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把学号和成绩，按名单要求显示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独立尝试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22020" y="2252662"/>
            <a:ext cx="8231314" cy="1278255"/>
            <a:chOff x="922020" y="2252662"/>
            <a:chExt cx="8231314" cy="12782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252662"/>
              <a:ext cx="81404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依次输入学号 id 和成绩 score。学号为 1～999 的整数，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020" y="2671762"/>
              <a:ext cx="49600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成绩为 0～100 的数，可以有小数。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2020" y="3090862"/>
              <a:ext cx="82313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输出三位学号，不足补 0；空一格，再输出一位小数的成绩。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41095" y="3862388"/>
            <a:ext cx="7500080" cy="868679"/>
            <a:chOff x="1141095" y="3862388"/>
            <a:chExt cx="7500080" cy="868679"/>
          </a:xfrm>
        </p:grpSpPr>
        <p:sp>
          <p:nvSpPr>
            <p:cNvPr id="12" name="TextBox 12"/>
            <p:cNvSpPr txBox="1"/>
            <p:nvPr/>
          </p:nvSpPr>
          <p:spPr>
            <a:xfrm>
              <a:off x="1141095" y="3862388"/>
              <a:ext cx="17947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7 92.5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13195" y="3862388"/>
              <a:ext cx="2127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007 92.5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1095" y="4291012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12 80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13195" y="4291012"/>
              <a:ext cx="2127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012 80.0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3450" y="5076825"/>
            <a:ext cx="5360784" cy="1193673"/>
            <a:chOff x="933450" y="5076825"/>
            <a:chExt cx="5360784" cy="1193673"/>
          </a:xfrm>
        </p:grpSpPr>
        <p:sp>
          <p:nvSpPr>
            <p:cNvPr id="17" name="Line 17"/>
            <p:cNvSpPr/>
            <p:nvPr/>
          </p:nvSpPr>
          <p:spPr>
            <a:xfrm>
              <a:off x="933450" y="5076825"/>
              <a:ext cx="9525" cy="1038225"/>
            </a:xfrm>
            <a:custGeom>
              <a:avLst/>
              <a:gdLst/>
              <a:ahLst/>
              <a:cxnLst/>
              <a:rect l="l" t="t" r="r" b="b"/>
              <a:pathLst>
                <a:path w="9525" h="1038225">
                  <a:moveTo>
                    <a:pt x="0" y="0"/>
                  </a:moveTo>
                  <a:lnTo>
                    <a:pt x="0" y="10382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41857" y="5116830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id;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score;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41857" y="548830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scanf("%d%lf", &amp;id, &amp;score);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41857" y="5859780"/>
              <a:ext cx="51523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printf("%03d %.1f\n", id, score);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2026-10-04T16:06:27Z</dcterms:created>
  <dcterms:modified xsi:type="dcterms:W3CDTF">2026-10-04T16:06:27Z</dcterms:modified>
  <cp:category/>
  <cp:contentStatus/>
</cp:coreProperties>
</file>