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  <Relationship Id="rId63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上一讲我们学了转义符、char 类型和强制类型转换，这一讲学习格式化输入输出。我们用书上的例 2-7 数字反转串起整节课：先用数学运算拆数位，再用 char 读字符，最后用 scanf 和 printf 来做。printf 能按模板输出，还能控制小数位数和宽度；scanf 能按格式读入数据。今天的内容在书本第 21 页到第 24 页，请大家把书和笔准备好。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本讲分五部分，分两节课来上。第一节课用两种方法完成例 2-7 数字反转，然后学习 printf 格式化输出。第二节课学习 scanf 格式化输入，再用 scanf 和 printf 完成例 2-7 的第三种解法和例 2-8 再分肥宅水。每部分后面都有练习，请大家先自己想，再看答案。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先看一道题：输入 123.4，要输出 4.321，也就是把这个数整个反过来。cin 读进来的是一整个数，cout 输出的也是一整个数，怎样把 1、2、3、小数点、4 拆开再重新排列呢？这道题是书上的例 2-7，书上一共给了三种解法。我们今天就沿着这三种解法学下去，第三种解法会用到今天的新工具 scanf 和 printf。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第一部分用学过的数学运算来解例 2-7。关键是两个工具：对 10 取余和除以 10，课后题里有很多它们的题目，请大家认真学。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请大家翻到书本第 21 页最下面的例 2-7，这道题也是洛谷 P5705。输入的数不小于 100 且小于 1000，并且只有一位小数，所以它总是三位整数加一位小数。比如输入 123.4，就要输出 4.321。题目把位数说死了，这一点很重要，后面每种解法都要用到它。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这个数里最麻烦的是小数点，我们先想办法把它去掉。123.4 乘以 10 就是 1234，再用上一讲学的强制类型转换变成 int，存进整数变量 q。这样题目就变成了：把四位整数 1234 的每一位拆出来。整数拆位用的是两个工具，下面一个一个来看。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第一个工具是对 10 取余，百分号就是取余数。1234 等于 123 个 10 再加 4，所以除以 10 的余数是 4，正好是个位。123 对 10 取余是 3，一位数 8 对 10 取余还是 8。我们可以把百分号 10 叫作个位提取器，它只是算出个位，并不会改变原来的数。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第二个工具是除以 10。在 C++ 里整数除以整数，结果还是整数，小数部分直接丢掉。1234 除以 10 本来是 123.4，丢掉点 4 就是 123，相当于把个位砍掉了。不停地除以 10，1234 会变成 123、12、1，最后变成 0。我们把除以 10 叫作削减器，它的作用是让下一位数字跑到个位上来。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十位的 3 不在最右边，直接对 10 取余拿不到它。办法是先除以 10，把挡在前面的 4 砍掉，得到 123，这时 3 就到了个位上。再对 10 取余，就拿到了 3，合起来写成 1234 除以 10 再对 10 取余。书上没有加括号，因为除号和百分号优先级相同，从左往右算，结果一样。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百位的 2 前面挡着 3 和 4 两位，所以一次除以 100，得到 12，再对 10 取余得到 2。千位的 1 前面挡着三位，除以 1000 得到 1，这时只剩一位，就不用再取余了。规律是：想取哪一位，就先除以它的位值，让它到个位上，再对 10 取余。注意每个式子都是用原来的 1234 来算，并没有把 q 改小。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21 到 22 页的解法一程序。先读入 p，乘 10 转成整数 q，然后按刚才的套路拆出千位 a、百位 b、十位 c 和个位 d。输出时倒过来：先输出个位 d，再输出小数点，然后是 c、b、a。书上说小数点用双引号或单引号都可以，单引号就是上一讲学的 char。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22 页第二段专门说了这个问题。如果把 p 乘 10 的结果存进 int 变量 q，赋值时会自动转换成整数，不写 int 也可以。但如果不存变量，直接拿 p 乘 10 去除以 1000，因为 p 是 double，算出来是 1.234，不是整除。所以直接整除时，必须先写 int 把它变成整数，请大家在书上把这一段画下来。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请大家按提取、削减、再提取、再削减的顺序，把 479 拆开，写完后点击核对。第一轮 479 对 10 取余得 9，除以 10 变成 47。第二轮得到 7，数变成 4；第三轮得到 4，数变成 0。当数变成 0 时，说明所有数位都拆完了，以后学了循环，就可以用这个办法拆任意长的整数。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这几题和课后题的题型一样，请先算再点击核对。87 对 10 取余是 7；528 除以 10 得 52，再取个位得 2。205 除以 10 得 20，再对 10 取余得 0，数位里有 0 也一样能拆出来。8 除以 3 商 2 余 2；5 对 10 取余，商是 0，余数还是 5。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第二部分换一个角度：不把 123.4 看成一个数，而是看成五个字符，用上一讲学的 char 来做。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这道题其实不需要做任何计算，只是把位置倒过来。既然这样，就把输入看成五个字符：1、2、3、小数点、4，分别存进 a、b、c、dot、d 五个 char 变量。输出时按 d、dot、c、b、a 的顺序输出，就是 4.321。图上方格里的才是字符的值，上下的字母是变量名。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22 页的解法二，定义五个 char 变量，用 cin 依次读入，再倒序输出。书上提了一个问题：读数字的时候，数字之间要用空格或换行隔开，为什么读字符不用呢？因为一个 char 只能装一个字符，读到一个字符它就满了，下一个字符自然交给下一个变量。这个解法比解法一简单得多，可见选对数据类型，问题就会变得容易。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请大家用解法二的思路，写出这三组输入的输出，写完点击核对。105.0 倒过来是 0.501，908.7 倒过来是 7.809，100.0 倒过来是 0.001。因为我们输出的是存下来的字符，所以每个 0 都原样留着，不会丢。做的时候先在每个字符下面标上变量名，再按输出顺序抄，就不容易出错。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第三部分学习 printf。它和 cout 一样能输出，但它先写模板再填数据，还能精确控制小数位数和宽度。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先看一个生活中的例子：一支笔 2.5 元，买 3 支，用 cout 输出总价，屏幕上显示 7.5。可是收据上的钱数一般写成 7.50，要显示两位小数。7.5 和 7.50 是同一个数，数值没有变，变的只是显示的样子。像这样按指定的格式显示数据，就叫格式化输出，今天的新工具 printf 就擅长做这件事。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printf 的全称是 print formatted，意思是格式化输出。它的用法像做填空题：先在双引号里写好一句模板，需要填数据的地方用百分号开头的说明符占一个空位。然后在逗号后面依次写上要填的值，printf 会把它们按顺序填进空位，再输出整句话。printf 来自头文件 cstdio，使用前要先包含它。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先写一个最简单的 printf 程序：头文件换成 cstdio，括号里只写一个字符串。在 Dev-C++ 里按 F11 编译运行，屏幕上就显示 Hello, World!。要换行的话，在字符串里写反斜杠 n，就是上一讲学的转义符。书本第 24 页第一段特别提醒，printf 里不能用 endl 来换行。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每人分 3 个苹果，4 个人一共需要 12 个，用 printf 怎么输出这句话？模板里有两个百分号 d，后面跟着 people 和 total 两个变量。第一个值 4 填进第一个空位，第二个值 12 填进第二个空位，屏幕上显示 4 人需要 12 个苹果。注意变量名 people、total 不会出现在输出里，输出的是它们的值。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 printf 要记住三条规则。第一，空位有几个，后面的值就要有几个；第二，值按从左到右的顺序填进空位；第三，值的类型要和说明符对应。后面的值不一定是变量，也可以是算式，比如 a 加 b、a 减 b，会先算出结果再填进去。把两个算式交换位置，输出也跟着交换，说明 printf 只看顺序，不看名字。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这是最常用的几个说明符：整数用百分号 d，字符用百分号 c，小数用百分号 f，long long 用百分号 lld。大家注意第三行，用百分号 f 输出 2.5，屏幕上显示的是 2.500000，因为它默认显示 6 位小数。书上第 23 页最后说了，输出 float 和 double 都用百分号 f。完整的表在书本第 24 页的表 2-3，后面我们会一起把它整理到笔记上。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在百分号和 f 之间写上点和数字，就能规定小数点后显示几位。x 是 2.5，点 1f 显示 2.5，点 2f 显示 2.50，位数不够会自动补 0。3.14159 用点 3f 显示 3.142，多出来的位会舍入。回到开头的收据，用百分号点 2f 输出就是 7.50；注意这只改变显示，变量里的值没有变。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 2-3 里还有两种说明符：百分号 n d 和百分号 0 n d，用来控制宽度。百分号 4d 表示至少占 4 格，7 只有一位，前面补 3 个空格；12345 超过 4 位，就完整显示，不会被截掉。在宽度前面加 0，就用 0 来补，所以 7 用百分号 03d 显示成 007，月份 5 和日期 9 用百分号 02d 显示成 05-09。学号、时间这类要对齐的数据经常这样写，书上第 2.3 节的例 2-12 就会用到百分号 02d。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把同样的任务用 cout 和 printf 各写一遍，对比一下。输出文字时差不多；输出变量时，cout 直接写变量，printf 要在模板里写说明符。混合输出时，cout 要用很多个箭头拼接，printf 一句模板就写完了。换行的话 cout 两种都行，printf 只能用反斜杠 n；保留小数 cout 也能做，下一页来看。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24 页表 2-3 下面第一段提到，cout 配合 fixed 和 setprecision 也能保留指定位数的小数。用法是先加头文件 iomanip，然后在输出小数之前写 fixed、setprecision 括号 n，就保留 n 位小数。fixed 和 setprecision 要一起写，只写 setprecision 效果不一样，原理我们不展开，记住这个固定写法就行。请大家把这一行写法记在书本第 24 页表 2-3 的下方。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请大家写出这三段代码打印的内容，写完点击核对。第一题保留两位小数，3.14159 显示成 3.14。第二题两个百分号 d 依次填入 5 和 9，模板里的 2023 和短横线原样输出，结果是今天是 2023-5-9。第三题学号填 1，成绩保留一位小数是 92.5；方法就是先抄普通文字，再按顺序把空位换成值。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再来预测四个显示结果，先写在本子上，再点击核对。第一题保留三位小数，得到 3.142；第二题宽度 4，12 只有两位，前面补两个空格。第三题宽度 3 补 0，得到 005；第四题用 cout 保留三位小数，8.0 显示成 8.000。检查时分清楚：点后面的数字管小数位数，百分号后面的数字管宽度，前面有 0 就补 0。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第二节课从第四部分开始，学习 scanf。它和 printf 是一对，printf 按模板输出，scanf 按模板读入。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scanf 的全称是 scan formatted，意思是按格式读入，它和 printf 一样在头文件 cstdio 里。它的写法也和 printf 很像：先写格式字符串，再写变量，只是变量前面多了一个 and 符号。书本第 23 页把 scanf 比作厨房的原料分拣窗口，每个百分号说明符就是一个分拣框。输入的数据先被分拣到框里，再交给后面对应的变量。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变量就像内存里的一个抽屉，cin 很聪明，告诉它抽屉的名字 age，它自己就能找到。scanf 不一样，它要我们直接告诉它抽屉在内存里的位置，在变量名前面加上 and 符号，就表示取这个变量的地址。书本第 23 页第二段说，转交的变量前面要有 and 符号，否则就会转交失败，程序可能崩溃，也可能读到错误的数据。反过来，printf 只是把值取出来显示，所以输出时变量前面不加 and 符号。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scanf 和 printf 放进一个完整程序：先读入年龄，再显示出来。运行后输入 10，屏幕上显示 Age: 10。大家对比这两行：scanf 要把新值存进 age，所以给它 age 的地址；printf 只是把 age 的值取出来显示，所以直接写 age。这个 and 符号只用在 scanf 里，千万不要顺手加到 cin 或 printf 后面。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读入和输出用的说明符大部分一样，int 都是百分号 d，char 都是百分号 c。最容易混的是 double：scanf 读入 double 要用百分号 lf，printf 输出 double 用百分号 f。书本第 23 页最后一段就说了，输出 double 或者 float 都应当使用百分号 f。请大家在书上把这句话画下来，这是本节课最容易出错的地方。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scanf 一次可以读入好几个数，格式里写百分号 d 和百分号 lf，后面跟着 n 和 x 的地址。输入时两个数之间用空格隔开可以，用回车隔开也可以，百分号 d 和百分号 lf 会自动跳过这些空白。这和 printf 的规则一样：说明符和变量数量相同、顺序对应、类型匹配。这里 n 是整数用百分号 d，x 是 double 用百分号 lf，不能写反。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12 空格 A，想把 12 存进 n，把 A 存进 ch。如果写百分号 d 百分号 c，百分号 d 读走 12 以后，百分号 c 马上读下一个字符，读到的是空格，A 还在后面。在百分号 c 前面加一个空格，意思是先跳过空格和回车，再读字符，这样 ch 就是 A 了。书本第 23 页第三段也提醒，输入里多余的空格会被百分号 c 分拣走；记住 cin 读字符会跳过空格，scanf 不会。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scanf 的格式字符串除了说明符，还可以写普通字符，比如逗号。写了逗号，输入时就必须有逗号：输入 5 逗号 10，a 是 5，b 是 10。如果输入 5 空格 10，读完 5 以后，scanf 期待一个逗号，却看到空格，于是停下来，b 没有被赋值，还是原来的 0。所以题目没有特别要求时，格式里只写说明符，不要加逗号和提示文字。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普通字符也有用的时候：题目规定日期按年短横线月短横线日的格式输入。在格式里写上短横线，和输入里的短横线一一对上，三个整数分别存进 y、m、d，短横线本身不存。输出时用第一节课学的百分号 02d，月和日不够两位就补 0，2026-1-9 规范成 2026-01-09。这里也看出 scanf 和 printf 是一对：一个按格式读，一个按格式写。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请判断这六种写法对不对，错的说出错在哪里，然后点击核对。第一种没有格式字符串也没有取地址符；第二种双引号里只是普通文字，没有说明符，也没有给变量。第三种没有百分号 b 这个说明符，float 应该用百分号 f；第四种读 char 也要加 and 符号。只有第五种是对的；第六种是输出，变量前不能加 and 符号，百分号 i 本身可以输出整数，但我们统一用百分号 d。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最后把 cin 和 scanf 对比一下。cin 不用写说明符，变量前也不加 and 符号，写起来简单；scanf 要写说明符，读普通变量要加 and 符号。读字符时，cin 会跳过空格，scanf 的百分号 c 不跳过。书本第 24 页说，数据量很大时 scanf 读入要比 cin 快得多，所以竞赛中很多同学用 scanf。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第五部分用 scanf 和 printf 完成例 2-7 的第三种解法，再做例 2-8 再分肥宅水和一道课堂作业。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第三种解法用 scanf 来读，格式字符串是三个百分号 c、一个小数点、再一个百分号 c。按书上的说法，这就是四个分拣框，中间夹着一个小数点：前三个字符分别交给 a、b、c。小数点和格式里的小数点对上了，就被丢掉，不存进任何变量；最后一个字符 4 交给 d。这样只要四个 char 变量，比解法二还少一个。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22 到 23 页的解法三，头文件换成了 cstdio。scanf 把 1、2、3、4 分别存进 a、b、c、d，printf 按模板先输出 d，再输出小数点，然后是 c、b、a。书上把 printf 比作传菜窗口，第一个空位放 d，后面三个空位依次放 c、b、a。书上还提醒两点：输入不能有多余的空格，否则会被百分号 c 读走；输出时变量前面不加 and 符号。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23 页的例 2-8，也是洛谷 P5706。t 毫升饮料平均分给 n 名同学，每名同学要两个杯子，问每人分到多少毫升，一共要多少个杯子。注意题目要求每人的量严格保留 3 位小数，两个答案之间用换行隔开。比如 500 毫升分给 3 个人，每人 166.667 毫升，一共 6 个杯子。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这题有两个答案，要分开来算。每人分到多少毫升，是 t 除以 n，结果有小数，用百分号点 3f 输出；杯子数是 n 乘 2，是整数，用百分号 d 输出。输入的 t 是实数，定义成 double，读入用百分号 lf；n 是人数，用 int，读入用百分号 d。有的同学会把每人的量再除以 2，其实杯子只是装饮料的，和每人分到多少没有关系。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23 页的程序。scanf 用百分号 lf 读 double 类型的 t，用百分号 d 读 int 类型的 n，两个变量前都加 and 符号。printf 的模板是：保留三位小数的数、换行、一个整数，t 除以 n 填第一个空位，n 乘 2 填第二个空位。输入 500 和 3，输出 166.667 和 6；注意这里只能用反斜杠 n 换行。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换几组数据测试：100 毫升给 1 个人，输出 100.000 和 2；给 4 个人，输出 25.000 和 8。就算能整除，百分号点 3f 也会把 3 位小数补齐，这正是题目要求的严格精确到 3 位。10 毫升给 3 个人，显示 3.333，这是保留三位以后的显示结果。再强调一遍：double 读入用百分号 lf，输出用百分号 f，保留 n 位就写百分号点 n f。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下面是一道课堂作业：已知三角形的高和底，求面积，保留两位小数。面积公式是底乘高除以 2，图中红色虚线就是高，它和底边垂直。样例输入 15 和 10，面积是 75，题目要求两位小数，所以要输出 75.00。请大家用今天学的 scanf 和 printf 写出完整程序，写完后看下一页的参考答案。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请大家先自己写，再点击核对参考答案。高和底可能有小数，所以都定义成 double，读入用两个百分号 lf，变量前加 and 符号。面积直接在 printf 里算出来，用百分号点 2f 保留两位小数。用 15 和 10 测试得到 75.00，用 2.5 和 4 测试得到 5.00。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24 页的表 2-3，把今天学过的说明符都整理在一起了。请大家用红笔标出四个重点：百分号 lf 读 double，百分号 f 输出小数，百分号点 n f 保留 n 位小数，百分号 0 n d 补零。表里 long long 的说明符，书上写 Windows 用百分号 I64d、Linux 用百分号 lld；我们用的 Dev-C++ 直接写百分号 lld 就可以。百分号 s 是字符串，后面学字符串时再用。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学完两套工具，什么时候用哪一套呢？cin 和 cout 不用写说明符，也不用加 and 符号，写起来简单。scanf 和 printf 读入更快，控制小数位数、宽度和补零也更方便，还能按固定格式读入数据。书本第 24 页最后说，后面的例题两种写法都会用到，所以两种都要掌握。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最后一道题请大家独立完成：输入学号和成绩，学号显示成三位，不足补 0，成绩保留一位小数。提示：读入时学号是 int，成绩是 double，输出时想一想用哪两个说明符。写完点击看关键语句：scanf 用百分号 d 和百分号 lf，printf 用百分号 03d 和百分号点 1f。用 7 和 92.5 测试，应该得到 007 92.5。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今天用三种方法完成了例 2-7：数学运算拆数位、读 5 个字符、scanf 分拣。拆数位要记住对 10 取余拿个位、除以 10 去个位；读字符时一个 char 只装一个字符。printf 先写模板再填值，点 n f 保留小数，0 n d 补零；scanf 读普通变量要加 and 符号，double 读入用 lf。cout 也能保留小数，写 fixed 和 setprecision；请大家课后对照书本第 21 到 24 页整理笔记。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课后请完成格式化输入输出的课后题目，一共有填空、选择、判断三部分。然后在洛谷上提交 P5705 数字反转和 P5706 再分肥宅水，数字反转可以任选一种解法。下一讲是顺序结构程序设计的总结案例。请大家先想一想：a 是 3，b 是 5，怎样让它们交换数值，输出 5 3？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277685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633833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787780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09492597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56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532632" y="2520950"/>
            <a:ext cx="5126736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格式化输入输出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062173" y="3467100"/>
            <a:ext cx="6067654" cy="498729"/>
            <a:chOff x="3062173" y="3467100"/>
            <a:chExt cx="6067654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062173" y="3467100"/>
              <a:ext cx="606765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第2章 顺序结构程序设计 · 例 2-7、2-8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95875" y="441325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让输出整整齐齐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20750"/>
            <a:ext cx="2299716" cy="819150"/>
            <a:chOff x="4946142" y="9207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207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429000" y="1866900"/>
            <a:ext cx="5334000" cy="609600"/>
            <a:chOff x="3429000" y="1866900"/>
            <a:chExt cx="5334000" cy="609600"/>
          </a:xfrm>
        </p:grpSpPr>
        <p:sp>
          <p:nvSpPr>
            <p:cNvPr id="6" name="Rectangle 6"/>
            <p:cNvSpPr/>
            <p:nvPr/>
          </p:nvSpPr>
          <p:spPr>
            <a:xfrm>
              <a:off x="3429000" y="1866900"/>
              <a:ext cx="5334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562350" y="19621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679602" y="200342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60520" y="1997075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拆数位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429000" y="2667000"/>
            <a:ext cx="5334000" cy="609600"/>
            <a:chOff x="3429000" y="2667000"/>
            <a:chExt cx="5334000" cy="609600"/>
          </a:xfrm>
        </p:grpSpPr>
        <p:sp>
          <p:nvSpPr>
            <p:cNvPr id="11" name="Rectangle 11"/>
            <p:cNvSpPr/>
            <p:nvPr/>
          </p:nvSpPr>
          <p:spPr>
            <a:xfrm>
              <a:off x="3429000" y="2667000"/>
              <a:ext cx="5334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562350" y="27622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679602" y="280352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60520" y="2809875"/>
              <a:ext cx="15827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读 5 个字符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429000" y="3467100"/>
            <a:ext cx="5334000" cy="609600"/>
            <a:chOff x="3429000" y="3467100"/>
            <a:chExt cx="5334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3429000" y="3467100"/>
              <a:ext cx="5334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62350" y="35623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79602" y="360362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60520" y="3609975"/>
              <a:ext cx="16433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printf 输出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429000" y="4267200"/>
            <a:ext cx="5334000" cy="609600"/>
            <a:chOff x="3429000" y="4267200"/>
            <a:chExt cx="5334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3429000" y="4267200"/>
              <a:ext cx="5334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562350" y="43624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79602" y="440372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60520" y="4410075"/>
              <a:ext cx="15524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scanf 输入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429000" y="5067300"/>
            <a:ext cx="5334000" cy="609600"/>
            <a:chOff x="3429000" y="5067300"/>
            <a:chExt cx="5334000" cy="609600"/>
          </a:xfrm>
        </p:grpSpPr>
        <p:sp>
          <p:nvSpPr>
            <p:cNvPr id="26" name="Rectangle 26"/>
            <p:cNvSpPr/>
            <p:nvPr/>
          </p:nvSpPr>
          <p:spPr>
            <a:xfrm>
              <a:off x="3429000" y="5067300"/>
              <a:ext cx="5334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562350" y="516255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679602" y="520382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60520" y="5210175"/>
              <a:ext cx="2127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解法三与例 2-8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410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123.4 怎样变成 4.321？</a:t>
            </a:r>
          </a:p>
        </p:txBody>
      </p:sp>
      <p:grpSp>
        <p:nvGrpSpPr>
          <p:cNvPr id="32" name="task"/>
          <p:cNvGrpSpPr/>
          <p:nvPr/>
        </p:nvGrpSpPr>
        <p:grpSpPr>
          <a:xfrm>
            <a:off x="829056" y="2146300"/>
            <a:ext cx="10524744" cy="1625600"/>
            <a:chOff x="829056" y="2146300"/>
            <a:chExt cx="10524744" cy="16256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输入一个三位数、带一位小数的数，把它整个反过来输出：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28900"/>
              <a:ext cx="1051560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42875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60714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09550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7389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76225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4064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42900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0739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09575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27414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5048250" y="3038475"/>
              <a:ext cx="1714500" cy="323850"/>
            </a:xfrm>
            <a:custGeom>
              <a:avLst/>
              <a:gdLst/>
              <a:ahLst/>
              <a:cxnLst/>
              <a:rect l="l" t="t" r="r" b="b"/>
              <a:pathLst>
                <a:path w="1714500" h="323850">
                  <a:moveTo>
                    <a:pt x="0" y="90678"/>
                  </a:moveTo>
                  <a:lnTo>
                    <a:pt x="1552575" y="90678"/>
                  </a:lnTo>
                  <a:lnTo>
                    <a:pt x="1552575" y="0"/>
                  </a:lnTo>
                  <a:lnTo>
                    <a:pt x="1714500" y="161925"/>
                  </a:lnTo>
                  <a:lnTo>
                    <a:pt x="1552575" y="323850"/>
                  </a:lnTo>
                  <a:lnTo>
                    <a:pt x="1552575" y="233172"/>
                  </a:lnTo>
                  <a:lnTo>
                    <a:pt x="0" y="2331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1739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90575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08414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57250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75089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23925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41764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9906000" y="2857500"/>
              <a:ext cx="571500" cy="6858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084394" y="30099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4" name="hard"/>
          <p:cNvGrpSpPr/>
          <p:nvPr/>
        </p:nvGrpSpPr>
        <p:grpSpPr>
          <a:xfrm>
            <a:off x="829056" y="4070350"/>
            <a:ext cx="8632622" cy="352044"/>
            <a:chOff x="829056" y="4070350"/>
            <a:chExt cx="8632622" cy="352044"/>
          </a:xfrm>
        </p:grpSpPr>
        <p:sp>
          <p:nvSpPr>
            <p:cNvPr id="33" name="TextBox 33"/>
            <p:cNvSpPr txBox="1"/>
            <p:nvPr/>
          </p:nvSpPr>
          <p:spPr>
            <a:xfrm>
              <a:off x="829056" y="4070350"/>
              <a:ext cx="86326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难点：cin 会把 123.4 整个读进来，cout 也只会整个输出，怎样把每一位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拆开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39" name="question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35" name="Rectangle 35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86687" y="4889500"/>
              <a:ext cx="718181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今天我们用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三种方法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来解决它：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用 / 和 % 拆数位　② 把输入看成 5 个字符　③ 用新工具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scanf / printf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147451" y="3111500"/>
            <a:ext cx="5897099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2-7 解法一：拆数位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354809" y="4038600"/>
            <a:ext cx="5482382" cy="308991"/>
            <a:chOff x="3354809" y="4038600"/>
            <a:chExt cx="548238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354809" y="4038600"/>
              <a:ext cx="548238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去掉小数点 · %10 取个位 · /10 去个位 · 书上程序 · 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2-7 数字反转：读题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114550"/>
            <a:ext cx="10515600" cy="1970722"/>
            <a:chOff x="838200" y="2114550"/>
            <a:chExt cx="10515600" cy="197072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1970722"/>
            </a:xfrm>
            <a:prstGeom prst="roundRect">
              <a:avLst>
                <a:gd name="adj" fmla="val 48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3663" y="2286318"/>
              <a:ext cx="8422259" cy="1380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78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输入一个不小于 100 且小于 1000，同时包括小数点后一位的一个浮点数，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123.4，要求把这个数字翻转过来，变成 4.321 并输出。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（洛谷 P5705）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 · 例 2-7</a:t>
              </a:r>
            </a:p>
          </p:txBody>
        </p:sp>
      </p:grpSp>
      <p:grpSp>
        <p:nvGrpSpPr>
          <p:cNvPr id="32" name="io"/>
          <p:cNvGrpSpPr/>
          <p:nvPr/>
        </p:nvGrpSpPr>
        <p:grpSpPr>
          <a:xfrm>
            <a:off x="828294" y="4406900"/>
            <a:ext cx="7553706" cy="1555750"/>
            <a:chOff x="828294" y="4406900"/>
            <a:chExt cx="7553706" cy="1555750"/>
          </a:xfrm>
        </p:grpSpPr>
        <p:sp>
          <p:nvSpPr>
            <p:cNvPr id="14" name="TextBox 14"/>
            <p:cNvSpPr txBox="1"/>
            <p:nvPr/>
          </p:nvSpPr>
          <p:spPr>
            <a:xfrm>
              <a:off x="828294" y="44069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812982"/>
              <a:ext cx="3429000" cy="1149668"/>
            </a:xfrm>
            <a:prstGeom prst="roundRect">
              <a:avLst>
                <a:gd name="adj" fmla="val 66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812982"/>
              <a:ext cx="3429000" cy="375285"/>
            </a:xfrm>
            <a:prstGeom prst="roundRect">
              <a:avLst>
                <a:gd name="adj" fmla="val 20305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5047298"/>
              <a:ext cx="3429000" cy="14097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94347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94347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94347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1442" y="490601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363" y="5474652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123.4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43094" y="440690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953000" y="4812982"/>
              <a:ext cx="3429000" cy="1149668"/>
            </a:xfrm>
            <a:prstGeom prst="roundRect">
              <a:avLst>
                <a:gd name="adj" fmla="val 66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953000" y="4812982"/>
              <a:ext cx="3429000" cy="375285"/>
            </a:xfrm>
            <a:prstGeom prst="roundRect">
              <a:avLst>
                <a:gd name="adj" fmla="val 20305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953000" y="5047298"/>
              <a:ext cx="3429000" cy="14097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5067300" y="494347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5257800" y="494347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5448300" y="494347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746242" y="490601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114163" y="5474652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763000" y="4812982"/>
            <a:ext cx="2590800" cy="1056322"/>
            <a:chOff x="8763000" y="4812982"/>
            <a:chExt cx="2590800" cy="1056322"/>
          </a:xfrm>
        </p:grpSpPr>
        <p:sp>
          <p:nvSpPr>
            <p:cNvPr id="33" name="Rectangle 33"/>
            <p:cNvSpPr/>
            <p:nvPr/>
          </p:nvSpPr>
          <p:spPr>
            <a:xfrm>
              <a:off x="8763000" y="4812982"/>
              <a:ext cx="2590800" cy="1056322"/>
            </a:xfrm>
            <a:prstGeom prst="roundRect">
              <a:avLst>
                <a:gd name="adj" fmla="val 721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963406" y="5042853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573006" y="4966653"/>
              <a:ext cx="1593914" cy="727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5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整数部分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小数部分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0662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第一步：乘 10，去掉小数点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155190"/>
            <a:ext cx="6845046" cy="381381"/>
            <a:chOff x="828294" y="2155190"/>
            <a:chExt cx="6845046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55190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小数点最碍事。把它去掉，就变成拆一个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四位整数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的问题。</a:t>
              </a:r>
            </a:p>
          </p:txBody>
        </p:sp>
      </p:grpSp>
      <p:grpSp>
        <p:nvGrpSpPr>
          <p:cNvPr id="19" name="diagram"/>
          <p:cNvGrpSpPr/>
          <p:nvPr/>
        </p:nvGrpSpPr>
        <p:grpSpPr>
          <a:xfrm>
            <a:off x="1428750" y="2832735"/>
            <a:ext cx="7048500" cy="1248728"/>
            <a:chOff x="1428750" y="2832735"/>
            <a:chExt cx="7048500" cy="1248728"/>
          </a:xfrm>
        </p:grpSpPr>
        <p:sp>
          <p:nvSpPr>
            <p:cNvPr id="11" name="TextBox 11"/>
            <p:cNvSpPr txBox="1"/>
            <p:nvPr/>
          </p:nvSpPr>
          <p:spPr>
            <a:xfrm>
              <a:off x="1770990" y="2832735"/>
              <a:ext cx="14110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 (double)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428750" y="3194685"/>
              <a:ext cx="2095500" cy="886778"/>
            </a:xfrm>
            <a:prstGeom prst="roundRect">
              <a:avLst>
                <a:gd name="adj" fmla="val 8593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991535" y="3465195"/>
              <a:ext cx="96993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123.4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05250" y="3449002"/>
              <a:ext cx="2095500" cy="377190"/>
            </a:xfrm>
            <a:custGeom>
              <a:avLst/>
              <a:gdLst/>
              <a:ahLst/>
              <a:cxnLst/>
              <a:rect l="l" t="t" r="r" b="b"/>
              <a:pathLst>
                <a:path w="2095500" h="377190">
                  <a:moveTo>
                    <a:pt x="0" y="105727"/>
                  </a:moveTo>
                  <a:lnTo>
                    <a:pt x="1933575" y="105727"/>
                  </a:lnTo>
                  <a:lnTo>
                    <a:pt x="1933575" y="0"/>
                  </a:lnTo>
                  <a:lnTo>
                    <a:pt x="2095500" y="188595"/>
                  </a:lnTo>
                  <a:lnTo>
                    <a:pt x="1933575" y="377190"/>
                  </a:lnTo>
                  <a:lnTo>
                    <a:pt x="1933575" y="271462"/>
                  </a:lnTo>
                  <a:lnTo>
                    <a:pt x="0" y="2714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016997" y="3133090"/>
              <a:ext cx="18720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× 10，再转成 int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932785" y="2832735"/>
              <a:ext cx="99343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 (int)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381750" y="3194685"/>
              <a:ext cx="2095500" cy="886778"/>
            </a:xfrm>
            <a:prstGeom prst="roundRect">
              <a:avLst>
                <a:gd name="adj" fmla="val 8593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038937" y="3465195"/>
              <a:ext cx="78112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</a:t>
              </a:r>
            </a:p>
          </p:txBody>
        </p:sp>
      </p:grpSp>
      <p:grpSp>
        <p:nvGrpSpPr>
          <p:cNvPr id="23" name="code"/>
          <p:cNvGrpSpPr/>
          <p:nvPr/>
        </p:nvGrpSpPr>
        <p:grpSpPr>
          <a:xfrm>
            <a:off x="838200" y="4634865"/>
            <a:ext cx="5905500" cy="1374458"/>
            <a:chOff x="838200" y="4634865"/>
            <a:chExt cx="5905500" cy="1374458"/>
          </a:xfrm>
        </p:grpSpPr>
        <p:sp>
          <p:nvSpPr>
            <p:cNvPr id="20" name="Rectangle 20"/>
            <p:cNvSpPr/>
            <p:nvPr/>
          </p:nvSpPr>
          <p:spPr>
            <a:xfrm>
              <a:off x="838200" y="4634865"/>
              <a:ext cx="5905500" cy="13744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634865"/>
              <a:ext cx="38100" cy="1374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225" y="4811078"/>
              <a:ext cx="3433318" cy="1076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p;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q = int(p * 10);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1234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7239000" y="4634865"/>
            <a:ext cx="4114800" cy="1351598"/>
            <a:chOff x="7239000" y="4634865"/>
            <a:chExt cx="4114800" cy="1351598"/>
          </a:xfrm>
        </p:grpSpPr>
        <p:sp>
          <p:nvSpPr>
            <p:cNvPr id="24" name="Rectangle 24"/>
            <p:cNvSpPr/>
            <p:nvPr/>
          </p:nvSpPr>
          <p:spPr>
            <a:xfrm>
              <a:off x="7239000" y="4634865"/>
              <a:ext cx="4114800" cy="1351598"/>
            </a:xfrm>
            <a:prstGeom prst="roundRect">
              <a:avLst>
                <a:gd name="adj" fmla="val 563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439787" y="483997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回顾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049387" y="4789170"/>
              <a:ext cx="2136394" cy="10460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int(...)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是上一讲的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强制类型转换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把小数变成整数。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5524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工具一：% 10 取出个位</a:t>
            </a:r>
          </a:p>
        </p:txBody>
      </p:sp>
      <p:grpSp>
        <p:nvGrpSpPr>
          <p:cNvPr id="12" name="why"/>
          <p:cNvGrpSpPr/>
          <p:nvPr/>
        </p:nvGrpSpPr>
        <p:grpSpPr>
          <a:xfrm>
            <a:off x="829056" y="2146300"/>
            <a:ext cx="10524744" cy="1339850"/>
            <a:chOff x="829056" y="2146300"/>
            <a:chExt cx="10524744" cy="13398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是取余数。一个整数除以 10，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余数正好是它的个位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2890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320921" y="2867025"/>
              <a:ext cx="361319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1234 = 123 × 10 + </a:t>
              </a:r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30" name="ex"/>
          <p:cNvGrpSpPr/>
          <p:nvPr/>
        </p:nvGrpSpPr>
        <p:grpSpPr>
          <a:xfrm>
            <a:off x="838200" y="3771900"/>
            <a:ext cx="10515600" cy="1762125"/>
            <a:chOff x="838200" y="3771900"/>
            <a:chExt cx="10515600" cy="1762125"/>
          </a:xfrm>
        </p:grpSpPr>
        <p:sp>
          <p:nvSpPr>
            <p:cNvPr id="13" name="Rectangle 13"/>
            <p:cNvSpPr/>
            <p:nvPr/>
          </p:nvSpPr>
          <p:spPr>
            <a:xfrm>
              <a:off x="838200" y="37719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85394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10837" y="38539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68337" y="38539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1837" y="43021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1234 % 10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10837" y="430212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68337" y="430212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的个位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6482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64820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74027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123 % 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410837" y="474027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68337" y="474027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 的个位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086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178425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8 % 10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410837" y="517842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68337" y="5165725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一位数的个位就是自己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524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name"/>
          <p:cNvGrpSpPr/>
          <p:nvPr/>
        </p:nvGrpSpPr>
        <p:grpSpPr>
          <a:xfrm>
            <a:off x="838200" y="5657850"/>
            <a:ext cx="10515600" cy="571500"/>
            <a:chOff x="838200" y="565785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6578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822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835650"/>
              <a:ext cx="57482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10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个位提取器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：只看最右边一位，原来的数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工具二：/ 10 去掉个位</a:t>
            </a:r>
          </a:p>
        </p:txBody>
      </p:sp>
      <p:grpSp>
        <p:nvGrpSpPr>
          <p:cNvPr id="10" name="why"/>
          <p:cNvGrpSpPr/>
          <p:nvPr/>
        </p:nvGrpSpPr>
        <p:grpSpPr>
          <a:xfrm>
            <a:off x="829056" y="2146300"/>
            <a:ext cx="5399521" cy="352044"/>
            <a:chOff x="829056" y="2146300"/>
            <a:chExt cx="5399521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399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 / 整数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，结果还是整数，小数部分直接舍去：</a:t>
              </a:r>
            </a:p>
          </p:txBody>
        </p:sp>
      </p:grpSp>
      <p:grpSp>
        <p:nvGrpSpPr>
          <p:cNvPr id="29" name="chain"/>
          <p:cNvGrpSpPr/>
          <p:nvPr/>
        </p:nvGrpSpPr>
        <p:grpSpPr>
          <a:xfrm>
            <a:off x="1047750" y="2762250"/>
            <a:ext cx="9886950" cy="1128141"/>
            <a:chOff x="1047750" y="2762250"/>
            <a:chExt cx="9886950" cy="1128141"/>
          </a:xfrm>
        </p:grpSpPr>
        <p:sp>
          <p:nvSpPr>
            <p:cNvPr id="11" name="Rectangle 11"/>
            <p:cNvSpPr/>
            <p:nvPr/>
          </p:nvSpPr>
          <p:spPr>
            <a:xfrm>
              <a:off x="1047750" y="276225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17510" y="2952750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1234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2533650" y="298132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577429" y="35814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 10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162300" y="276225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615357" y="2952750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123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648200" y="298132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91979" y="35814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 10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276850" y="276225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813203" y="295275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762750" y="298132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806529" y="35814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 10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391400" y="276225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011049" y="295275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8877300" y="2981325"/>
              <a:ext cx="571500" cy="247650"/>
            </a:xfrm>
            <a:custGeom>
              <a:avLst/>
              <a:gdLst/>
              <a:ahLst/>
              <a:cxnLst/>
              <a:rect l="l" t="t" r="r" b="b"/>
              <a:pathLst>
                <a:path w="571500" h="247650">
                  <a:moveTo>
                    <a:pt x="0" y="69342"/>
                  </a:moveTo>
                  <a:lnTo>
                    <a:pt x="447675" y="69342"/>
                  </a:lnTo>
                  <a:lnTo>
                    <a:pt x="447675" y="0"/>
                  </a:lnTo>
                  <a:lnTo>
                    <a:pt x="571500" y="123825"/>
                  </a:lnTo>
                  <a:lnTo>
                    <a:pt x="447675" y="247650"/>
                  </a:lnTo>
                  <a:lnTo>
                    <a:pt x="4476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921079" y="358140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 10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505950" y="2762250"/>
              <a:ext cx="1428750" cy="68580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125599" y="2952750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2" name="ex"/>
          <p:cNvGrpSpPr/>
          <p:nvPr/>
        </p:nvGrpSpPr>
        <p:grpSpPr>
          <a:xfrm>
            <a:off x="829056" y="4127500"/>
            <a:ext cx="7222948" cy="828294"/>
            <a:chOff x="829056" y="4127500"/>
            <a:chExt cx="7222948" cy="828294"/>
          </a:xfrm>
        </p:grpSpPr>
        <p:sp>
          <p:nvSpPr>
            <p:cNvPr id="30" name="TextBox 30"/>
            <p:cNvSpPr txBox="1"/>
            <p:nvPr/>
          </p:nvSpPr>
          <p:spPr>
            <a:xfrm>
              <a:off x="829056" y="4127500"/>
              <a:ext cx="72229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1234 / 10 的真实结果是 123.4，整数除法舍去 .4，得到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9056" y="4603750"/>
              <a:ext cx="59011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8 / 10 是 0.8，舍去小数得到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：数字被"削"完了。</a:t>
              </a:r>
            </a:p>
          </p:txBody>
        </p:sp>
      </p:grpSp>
      <p:grpSp>
        <p:nvGrpSpPr>
          <p:cNvPr id="36" name="nam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6687" y="5397500"/>
              <a:ext cx="6211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 10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削减器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：砍掉最右边一位，让下一位露到个位上来。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取十位：先削掉个位，再提取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164080"/>
            <a:ext cx="7094430" cy="381381"/>
            <a:chOff x="828294" y="2164080"/>
            <a:chExt cx="7094430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64080"/>
              <a:ext cx="70944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不在个位，1234 % 10 拿不到它。先把挡在前面的 4 削掉：</a:t>
              </a:r>
            </a:p>
          </p:txBody>
        </p:sp>
      </p:grpSp>
      <p:grpSp>
        <p:nvGrpSpPr>
          <p:cNvPr id="24" name="flow"/>
          <p:cNvGrpSpPr/>
          <p:nvPr/>
        </p:nvGrpSpPr>
        <p:grpSpPr>
          <a:xfrm>
            <a:off x="1047750" y="2841308"/>
            <a:ext cx="9563100" cy="1455293"/>
            <a:chOff x="1047750" y="2841308"/>
            <a:chExt cx="9563100" cy="1455293"/>
          </a:xfrm>
        </p:grpSpPr>
        <p:sp>
          <p:nvSpPr>
            <p:cNvPr id="11" name="Rectangle 11"/>
            <p:cNvSpPr/>
            <p:nvPr/>
          </p:nvSpPr>
          <p:spPr>
            <a:xfrm>
              <a:off x="1047750" y="2917508"/>
              <a:ext cx="1905000" cy="874395"/>
            </a:xfrm>
            <a:prstGeom prst="roundRect">
              <a:avLst>
                <a:gd name="adj" fmla="val 871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609687" y="3180398"/>
              <a:ext cx="78112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1234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3105150" y="3190875"/>
              <a:ext cx="1619250" cy="327660"/>
            </a:xfrm>
            <a:custGeom>
              <a:avLst/>
              <a:gdLst/>
              <a:ahLst/>
              <a:cxnLst/>
              <a:rect l="l" t="t" r="r" b="b"/>
              <a:pathLst>
                <a:path w="1619250" h="327660">
                  <a:moveTo>
                    <a:pt x="0" y="91440"/>
                  </a:moveTo>
                  <a:lnTo>
                    <a:pt x="1476375" y="91440"/>
                  </a:lnTo>
                  <a:lnTo>
                    <a:pt x="1476375" y="0"/>
                  </a:lnTo>
                  <a:lnTo>
                    <a:pt x="1619250" y="163830"/>
                  </a:lnTo>
                  <a:lnTo>
                    <a:pt x="1476375" y="327660"/>
                  </a:lnTo>
                  <a:lnTo>
                    <a:pt x="1476375" y="235267"/>
                  </a:lnTo>
                  <a:lnTo>
                    <a:pt x="0" y="2352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617331" y="2841308"/>
              <a:ext cx="57583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 10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876800" y="2917508"/>
              <a:ext cx="1905000" cy="874395"/>
            </a:xfrm>
            <a:prstGeom prst="roundRect">
              <a:avLst>
                <a:gd name="adj" fmla="val 87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533139" y="3180398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123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6934200" y="3190875"/>
              <a:ext cx="1619250" cy="327660"/>
            </a:xfrm>
            <a:custGeom>
              <a:avLst/>
              <a:gdLst/>
              <a:ahLst/>
              <a:cxnLst/>
              <a:rect l="l" t="t" r="r" b="b"/>
              <a:pathLst>
                <a:path w="1619250" h="327660">
                  <a:moveTo>
                    <a:pt x="0" y="91440"/>
                  </a:moveTo>
                  <a:lnTo>
                    <a:pt x="1476375" y="91440"/>
                  </a:lnTo>
                  <a:lnTo>
                    <a:pt x="1476375" y="0"/>
                  </a:lnTo>
                  <a:lnTo>
                    <a:pt x="1619250" y="163830"/>
                  </a:lnTo>
                  <a:lnTo>
                    <a:pt x="1476375" y="327660"/>
                  </a:lnTo>
                  <a:lnTo>
                    <a:pt x="1476375" y="235267"/>
                  </a:lnTo>
                  <a:lnTo>
                    <a:pt x="0" y="2352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446381" y="2841308"/>
              <a:ext cx="57583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% 10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705850" y="2917508"/>
              <a:ext cx="1905000" cy="874395"/>
            </a:xfrm>
            <a:prstGeom prst="roundRect">
              <a:avLst>
                <a:gd name="adj" fmla="val 871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550994" y="318039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28394" y="39465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原来的数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027491" y="3959225"/>
              <a:ext cx="1603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 露到个位上了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86494" y="39465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拿到十位</a:t>
              </a:r>
            </a:p>
          </p:txBody>
        </p:sp>
      </p:grpSp>
      <p:grpSp>
        <p:nvGrpSpPr>
          <p:cNvPr id="27" name="formula"/>
          <p:cNvGrpSpPr/>
          <p:nvPr/>
        </p:nvGrpSpPr>
        <p:grpSpPr>
          <a:xfrm>
            <a:off x="838200" y="4577715"/>
            <a:ext cx="10515600" cy="764858"/>
            <a:chOff x="838200" y="4577715"/>
            <a:chExt cx="10515600" cy="764858"/>
          </a:xfrm>
        </p:grpSpPr>
        <p:sp>
          <p:nvSpPr>
            <p:cNvPr id="25" name="Rectangle 25"/>
            <p:cNvSpPr/>
            <p:nvPr/>
          </p:nvSpPr>
          <p:spPr>
            <a:xfrm>
              <a:off x="838200" y="4577715"/>
              <a:ext cx="10515600" cy="764858"/>
            </a:xfrm>
            <a:prstGeom prst="roundRect">
              <a:avLst>
                <a:gd name="adj" fmla="val 1245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585686" y="4813935"/>
              <a:ext cx="50206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 = (1234 / 10) % 10;     // 3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828675" y="5703570"/>
            <a:ext cx="8510072" cy="367665"/>
            <a:chOff x="828675" y="5703570"/>
            <a:chExt cx="8510072" cy="367665"/>
          </a:xfrm>
        </p:grpSpPr>
        <p:sp>
          <p:nvSpPr>
            <p:cNvPr id="28" name="TextBox 28"/>
            <p:cNvSpPr txBox="1"/>
            <p:nvPr/>
          </p:nvSpPr>
          <p:spPr>
            <a:xfrm>
              <a:off x="828675" y="5703570"/>
              <a:ext cx="851007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书上写成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/ 10 % 10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：/ 和 % 同级，从左往右算，和加括号的结果一样。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取百位和千位：同样的套路</a:t>
            </a:r>
          </a:p>
        </p:txBody>
      </p:sp>
      <p:grpSp>
        <p:nvGrpSpPr>
          <p:cNvPr id="36" name="table"/>
          <p:cNvGrpSpPr/>
          <p:nvPr/>
        </p:nvGrpSpPr>
        <p:grpSpPr>
          <a:xfrm>
            <a:off x="838200" y="2114550"/>
            <a:ext cx="10515600" cy="2581275"/>
            <a:chOff x="838200" y="2114550"/>
            <a:chExt cx="10515600" cy="25812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346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587" y="22346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839587" y="223469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中间结果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01837" y="22346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7463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个位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10587" y="275907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1234 % 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839587" y="27590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—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01837" y="275907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1432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2607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十位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10587" y="3273425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/ 10 % 10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839587" y="3273425"/>
              <a:ext cx="13604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 → 取个位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601837" y="327342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657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37750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百位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410587" y="3787775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/ 100 % 10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839587" y="3787775"/>
              <a:ext cx="1233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→ 取个位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01837" y="378777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1719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2894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千位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410587" y="4302125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/ 1000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839587" y="4302125"/>
              <a:ext cx="17657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1，已经只剩一位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601837" y="4302125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4686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rule"/>
          <p:cNvGrpSpPr/>
          <p:nvPr/>
        </p:nvGrpSpPr>
        <p:grpSpPr>
          <a:xfrm>
            <a:off x="838200" y="4914900"/>
            <a:ext cx="10515600" cy="895350"/>
            <a:chOff x="838200" y="4914900"/>
            <a:chExt cx="10515600" cy="895350"/>
          </a:xfrm>
        </p:grpSpPr>
        <p:sp>
          <p:nvSpPr>
            <p:cNvPr id="37" name="Rectangle 37"/>
            <p:cNvSpPr/>
            <p:nvPr/>
          </p:nvSpPr>
          <p:spPr>
            <a:xfrm>
              <a:off x="838200" y="49149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080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套路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041900"/>
              <a:ext cx="775030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想取哪一位，就先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除以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它的位值（10、100、1000），让它露到个位，再 % 10。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最高位前面没有别的数字了，直接除，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不用再取余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解法一：书上的程序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667500" cy="3886200"/>
            <a:chOff x="838200" y="2114550"/>
            <a:chExt cx="6667500" cy="38862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667500" cy="3886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88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86000"/>
              <a:ext cx="4625340" cy="36366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p;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q, a, b, c, 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p;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q = int(p * 10);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 = q / 1000;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千位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 = q / 100 % 10;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百位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 = q / 10 % 10;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十位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 = q % 10;    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个位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d &lt;&lt; "." &lt;&lt; c &lt;&lt; b &lt;&lt; a &lt;&lt; endl;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8962758" y="6121400"/>
            <a:ext cx="2397900" cy="264033"/>
            <a:chOff x="8962758" y="6121400"/>
            <a:chExt cx="239790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8962758" y="6121400"/>
              <a:ext cx="23979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P21–22 · 例 2-7 解法 1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7962900" y="2114550"/>
            <a:ext cx="3390900" cy="1238250"/>
            <a:chOff x="7962900" y="2114550"/>
            <a:chExt cx="3390900" cy="1238250"/>
          </a:xfrm>
        </p:grpSpPr>
        <p:sp>
          <p:nvSpPr>
            <p:cNvPr id="15" name="Rectangle 15"/>
            <p:cNvSpPr/>
            <p:nvPr/>
          </p:nvSpPr>
          <p:spPr>
            <a:xfrm>
              <a:off x="7962900" y="2114550"/>
              <a:ext cx="33909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962900" y="2114550"/>
              <a:ext cx="33909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962900" y="2305050"/>
              <a:ext cx="33909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0772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2677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4582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7569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125206" y="2619375"/>
              <a:ext cx="64693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123.4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7962900" y="3619500"/>
            <a:ext cx="3390900" cy="1466850"/>
            <a:chOff x="7962900" y="3619500"/>
            <a:chExt cx="3390900" cy="1466850"/>
          </a:xfrm>
        </p:grpSpPr>
        <p:sp>
          <p:nvSpPr>
            <p:cNvPr id="24" name="Rectangle 24"/>
            <p:cNvSpPr/>
            <p:nvPr/>
          </p:nvSpPr>
          <p:spPr>
            <a:xfrm>
              <a:off x="7962900" y="3619500"/>
              <a:ext cx="3390900" cy="1466850"/>
            </a:xfrm>
            <a:prstGeom prst="roundRect">
              <a:avLst>
                <a:gd name="adj" fmla="val 5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164449" y="3790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74049" y="3752850"/>
              <a:ext cx="1270127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倒着输出：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 . c b a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小数点用 "."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 '.' 都行。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895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什么时候必须写 int( )？</a:t>
            </a:r>
          </a:p>
        </p:txBody>
      </p:sp>
      <p:grpSp>
        <p:nvGrpSpPr>
          <p:cNvPr id="14" name="left"/>
          <p:cNvGrpSpPr/>
          <p:nvPr/>
        </p:nvGrpSpPr>
        <p:grpSpPr>
          <a:xfrm>
            <a:off x="827151" y="2162175"/>
            <a:ext cx="4964049" cy="1953958"/>
            <a:chOff x="827151" y="2162175"/>
            <a:chExt cx="4964049" cy="1953958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162175"/>
              <a:ext cx="2399218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存进 int 变量时：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80335"/>
              <a:ext cx="4953000" cy="7543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80335"/>
              <a:ext cx="38100" cy="7543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463" y="2942908"/>
              <a:ext cx="424912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 = p * 10;   </a:t>
              </a:r>
              <a:r>
                <a:rPr lang="zh-CN" sz="20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自动转成 int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8294" y="3734752"/>
              <a:ext cx="44824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赋值会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自动类型转换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，不写 int 也行。</a:t>
              </a:r>
            </a:p>
          </p:txBody>
        </p:sp>
      </p:grpSp>
      <p:grpSp>
        <p:nvGrpSpPr>
          <p:cNvPr id="20" name="right"/>
          <p:cNvGrpSpPr/>
          <p:nvPr/>
        </p:nvGrpSpPr>
        <p:grpSpPr>
          <a:xfrm>
            <a:off x="6390132" y="2174875"/>
            <a:ext cx="4963668" cy="2304732"/>
            <a:chOff x="6390132" y="2174875"/>
            <a:chExt cx="4963668" cy="2304732"/>
          </a:xfrm>
        </p:grpSpPr>
        <p:sp>
          <p:nvSpPr>
            <p:cNvPr id="15" name="TextBox 15"/>
            <p:cNvSpPr txBox="1"/>
            <p:nvPr/>
          </p:nvSpPr>
          <p:spPr>
            <a:xfrm>
              <a:off x="6390132" y="217487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不存变量、直接整除时：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400800" y="2680335"/>
              <a:ext cx="4953000" cy="115728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00800" y="2680335"/>
              <a:ext cx="38100" cy="11572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00444" y="2879408"/>
              <a:ext cx="4106037" cy="7833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65"/>
                </a:lnSpc>
              </a:pPr>
              <a:r>
                <a:rPr lang="en-US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 p * 10 / 1000     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1.234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int(p * 10) / 1000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91275" y="4111942"/>
              <a:ext cx="330916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整除要求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除号两边都是整数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220652"/>
            <a:ext cx="10515600" cy="729615"/>
            <a:chOff x="838200" y="5220652"/>
            <a:chExt cx="10515600" cy="729615"/>
          </a:xfrm>
        </p:grpSpPr>
        <p:sp>
          <p:nvSpPr>
            <p:cNvPr id="21" name="Rectangle 21"/>
            <p:cNvSpPr/>
            <p:nvPr/>
          </p:nvSpPr>
          <p:spPr>
            <a:xfrm>
              <a:off x="838200" y="5220652"/>
              <a:ext cx="10515600" cy="729615"/>
            </a:xfrm>
            <a:prstGeom prst="roundRect">
              <a:avLst>
                <a:gd name="adj" fmla="val 1044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225" y="547020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47825" y="5470208"/>
              <a:ext cx="920032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直接整除时要先强制转换：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int(p * 10) / 1000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。请在书本 P22 第二段下画线。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P22 · 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562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模拟练习：把 479 一位一位拆开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6391199" cy="352044"/>
            <a:chOff x="829056" y="2127250"/>
            <a:chExt cx="639119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63911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每一轮：先 % 10 提取个位，再 / 10 削掉个位。写出结果：</a:t>
              </a:r>
            </a:p>
          </p:txBody>
        </p:sp>
      </p:grpSp>
      <p:grpSp>
        <p:nvGrpSpPr>
          <p:cNvPr id="15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663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轮次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10587" y="26633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53837" y="2663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34" name="table-w"/>
          <p:cNvGrpSpPr/>
          <p:nvPr/>
        </p:nvGrpSpPr>
        <p:grpSpPr>
          <a:xfrm>
            <a:off x="838200" y="3194050"/>
            <a:ext cx="4572000" cy="3082925"/>
            <a:chOff x="838200" y="3194050"/>
            <a:chExt cx="4572000" cy="3082925"/>
          </a:xfrm>
        </p:grpSpPr>
        <p:sp>
          <p:nvSpPr>
            <p:cNvPr id="16" name="TextBox 16"/>
            <p:cNvSpPr txBox="1"/>
            <p:nvPr/>
          </p:nvSpPr>
          <p:spPr>
            <a:xfrm>
              <a:off x="981837" y="31940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410587" y="32067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479 % 10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6004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600450"/>
              <a:ext cx="4572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410587" y="37401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479 / 10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338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2608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10587" y="42735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47 % 10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6672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67250"/>
              <a:ext cx="4572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410587" y="48069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47 / 10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2006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837" y="5327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第三轮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410587" y="5340350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4 % 10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7340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838200" y="5734050"/>
              <a:ext cx="4572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410587" y="5873750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/ 10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62674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0" name="answers"/>
          <p:cNvGrpSpPr/>
          <p:nvPr/>
        </p:nvGrpSpPr>
        <p:grpSpPr>
          <a:xfrm>
            <a:off x="5410200" y="3206750"/>
            <a:ext cx="5943600" cy="3070225"/>
            <a:chOff x="5410200" y="3206750"/>
            <a:chExt cx="5943600" cy="3070225"/>
          </a:xfrm>
        </p:grpSpPr>
        <p:sp>
          <p:nvSpPr>
            <p:cNvPr id="35" name="Line 35"/>
            <p:cNvSpPr/>
            <p:nvPr/>
          </p:nvSpPr>
          <p:spPr>
            <a:xfrm>
              <a:off x="5410200" y="36004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5410200" y="3600450"/>
              <a:ext cx="5943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5410200" y="41338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5410200" y="46672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5410200" y="4667250"/>
              <a:ext cx="5943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5410200" y="52006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5410200" y="57340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5410200" y="5734050"/>
              <a:ext cx="5943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5410200" y="62674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5553837" y="3206750"/>
              <a:ext cx="1505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拿到个位 9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553837" y="3740150"/>
              <a:ext cx="11764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削掉 9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553837" y="4273550"/>
              <a:ext cx="10426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拿到 7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553837" y="4806950"/>
              <a:ext cx="10426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削掉 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553837" y="5340350"/>
              <a:ext cx="10426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拿到 4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553837" y="5873750"/>
              <a:ext cx="19688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变成 0，拆完了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51623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一、例 2-7 解法一：拆数位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模拟练习：算一算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2926080" cy="352044"/>
            <a:chOff x="829056" y="2127250"/>
            <a:chExt cx="292608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注意整数除法会舍去小数：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90550"/>
            <a:chOff x="838200" y="2533650"/>
            <a:chExt cx="10515600" cy="5905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837" y="26918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44337" y="26918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292475"/>
            <a:ext cx="4762500" cy="2794000"/>
            <a:chOff x="838200" y="3292475"/>
            <a:chExt cx="4762500" cy="279400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2924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837" y="32924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87 % 10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147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714750"/>
              <a:ext cx="4762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8830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837" y="3883025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(528 / 10) % 10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3053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4735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837" y="4473575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205 / 10 % 10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958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95850"/>
              <a:ext cx="4762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0641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837" y="5064125"/>
              <a:ext cx="1777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/ 3 和 8 % 3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4864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56546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3837" y="5654675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5 % 10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60769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answers"/>
          <p:cNvGrpSpPr/>
          <p:nvPr/>
        </p:nvGrpSpPr>
        <p:grpSpPr>
          <a:xfrm>
            <a:off x="5600700" y="3292475"/>
            <a:ext cx="5753100" cy="2794000"/>
            <a:chOff x="5600700" y="3292475"/>
            <a:chExt cx="5753100" cy="2794000"/>
          </a:xfrm>
        </p:grpSpPr>
        <p:sp>
          <p:nvSpPr>
            <p:cNvPr id="33" name="Line 33"/>
            <p:cNvSpPr/>
            <p:nvPr/>
          </p:nvSpPr>
          <p:spPr>
            <a:xfrm>
              <a:off x="5600700" y="37147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600700" y="3714750"/>
              <a:ext cx="5753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600700" y="430530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5600700" y="48958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5600700" y="4895850"/>
              <a:ext cx="5753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5600700" y="548640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5600700" y="60769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744337" y="3292475"/>
              <a:ext cx="14015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87 的个位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744337" y="3883025"/>
              <a:ext cx="28256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528/10 = 52，再取个位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744337" y="4473575"/>
              <a:ext cx="27908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205/10 = 20，十位是 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744337" y="5064125"/>
              <a:ext cx="22994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8 ÷ 3 = 2 余 2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44337" y="5654675"/>
              <a:ext cx="13089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商 0 余 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473971" y="3111500"/>
            <a:ext cx="524405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解法二：读 5 个字符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779896" y="4038600"/>
            <a:ext cx="2632207" cy="308991"/>
            <a:chOff x="4779896" y="4038600"/>
            <a:chExt cx="263220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779896" y="4038600"/>
              <a:ext cx="263220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五个位置 · 书上程序 · 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971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二、解法二：读 5 个字符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0759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123.4 看成 5 个字符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7530084" cy="352044"/>
            <a:chOff x="829056" y="2146300"/>
            <a:chExt cx="7530084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题目只要求把位置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倒过来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，不需要计算。那就一个字符一个字符地存：</a:t>
              </a:r>
            </a:p>
          </p:txBody>
        </p:sp>
      </p:grpSp>
      <p:grpSp>
        <p:nvGrpSpPr>
          <p:cNvPr id="27" name="in"/>
          <p:cNvGrpSpPr/>
          <p:nvPr/>
        </p:nvGrpSpPr>
        <p:grpSpPr>
          <a:xfrm>
            <a:off x="829056" y="2616200"/>
            <a:ext cx="8695944" cy="908050"/>
            <a:chOff x="829056" y="2616200"/>
            <a:chExt cx="8695944" cy="908050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2927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07034" y="2616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905000" y="291465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32603" y="3079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26284" y="2616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524250" y="291465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851853" y="3079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45534" y="2616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143500" y="291465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471103" y="3079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42617" y="261620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dot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762750" y="291465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090353" y="3079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'.'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884034" y="26162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382000" y="291465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709603" y="3079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'4'</a:t>
              </a:r>
            </a:p>
          </p:txBody>
        </p:sp>
      </p:grpSp>
      <p:grpSp>
        <p:nvGrpSpPr>
          <p:cNvPr id="49" name="out"/>
          <p:cNvGrpSpPr/>
          <p:nvPr/>
        </p:nvGrpSpPr>
        <p:grpSpPr>
          <a:xfrm>
            <a:off x="829056" y="3581400"/>
            <a:ext cx="8695944" cy="2157857"/>
            <a:chOff x="829056" y="3581400"/>
            <a:chExt cx="8695944" cy="2157857"/>
          </a:xfrm>
        </p:grpSpPr>
        <p:sp>
          <p:nvSpPr>
            <p:cNvPr id="28" name="TextBox 28"/>
            <p:cNvSpPr txBox="1"/>
            <p:nvPr/>
          </p:nvSpPr>
          <p:spPr>
            <a:xfrm>
              <a:off x="829056" y="4737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1905000" y="472440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232603" y="48895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'4'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407034" y="5416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2476500" y="3581400"/>
              <a:ext cx="6477000" cy="1085850"/>
            </a:xfrm>
            <a:custGeom>
              <a:avLst/>
              <a:gdLst/>
              <a:ahLst/>
              <a:cxnLst/>
              <a:rect l="l" t="t" r="r" b="b"/>
              <a:pathLst>
                <a:path w="6477000" h="1085850">
                  <a:moveTo>
                    <a:pt x="6477000" y="0"/>
                  </a:moveTo>
                  <a:lnTo>
                    <a:pt x="0" y="108585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custDash>
                <a:ds d="400000" sp="266667"/>
              </a:custDash>
            </a:ln>
          </p:spPr>
        </p:sp>
        <p:sp>
          <p:nvSpPr>
            <p:cNvPr id="33" name="Rectangle 33"/>
            <p:cNvSpPr/>
            <p:nvPr/>
          </p:nvSpPr>
          <p:spPr>
            <a:xfrm>
              <a:off x="3524250" y="472440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3851853" y="48895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'.'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904117" y="541655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dot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4095750" y="3581400"/>
              <a:ext cx="3238500" cy="1085850"/>
            </a:xfrm>
            <a:custGeom>
              <a:avLst/>
              <a:gdLst/>
              <a:ahLst/>
              <a:cxnLst/>
              <a:rect l="l" t="t" r="r" b="b"/>
              <a:pathLst>
                <a:path w="3238500" h="1085850">
                  <a:moveTo>
                    <a:pt x="3238500" y="0"/>
                  </a:moveTo>
                  <a:lnTo>
                    <a:pt x="0" y="108585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custDash>
                <a:ds d="400000" sp="266667"/>
              </a:custDash>
            </a:ln>
          </p:spPr>
        </p:sp>
        <p:sp>
          <p:nvSpPr>
            <p:cNvPr id="37" name="Rectangle 37"/>
            <p:cNvSpPr/>
            <p:nvPr/>
          </p:nvSpPr>
          <p:spPr>
            <a:xfrm>
              <a:off x="5143500" y="472440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471103" y="48895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45534" y="5416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5715000" y="3581400"/>
              <a:ext cx="9525" cy="1085850"/>
            </a:xfrm>
            <a:custGeom>
              <a:avLst/>
              <a:gdLst/>
              <a:ahLst/>
              <a:cxnLst/>
              <a:rect l="l" t="t" r="r" b="b"/>
              <a:pathLst>
                <a:path w="9525" h="1085850">
                  <a:moveTo>
                    <a:pt x="0" y="0"/>
                  </a:moveTo>
                  <a:lnTo>
                    <a:pt x="0" y="108585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custDash>
                <a:ds d="400000" sp="266667"/>
              </a:custDash>
            </a:ln>
          </p:spPr>
        </p:sp>
        <p:sp>
          <p:nvSpPr>
            <p:cNvPr id="41" name="Rectangle 41"/>
            <p:cNvSpPr/>
            <p:nvPr/>
          </p:nvSpPr>
          <p:spPr>
            <a:xfrm>
              <a:off x="6762750" y="472440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090353" y="48895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264784" y="5416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4095750" y="3581400"/>
              <a:ext cx="3238500" cy="1085850"/>
            </a:xfrm>
            <a:custGeom>
              <a:avLst/>
              <a:gdLst/>
              <a:ahLst/>
              <a:cxnLst/>
              <a:rect l="l" t="t" r="r" b="b"/>
              <a:pathLst>
                <a:path w="3238500" h="1085850">
                  <a:moveTo>
                    <a:pt x="0" y="0"/>
                  </a:moveTo>
                  <a:lnTo>
                    <a:pt x="3238500" y="108585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custDash>
                <a:ds d="400000" sp="266667"/>
              </a:custDash>
            </a:ln>
          </p:spPr>
        </p:sp>
        <p:sp>
          <p:nvSpPr>
            <p:cNvPr id="45" name="Rectangle 45"/>
            <p:cNvSpPr/>
            <p:nvPr/>
          </p:nvSpPr>
          <p:spPr>
            <a:xfrm>
              <a:off x="8382000" y="4724400"/>
              <a:ext cx="114300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709603" y="488950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884034" y="5416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2476500" y="3581400"/>
              <a:ext cx="6477000" cy="1085850"/>
            </a:xfrm>
            <a:custGeom>
              <a:avLst/>
              <a:gdLst/>
              <a:ahLst/>
              <a:cxnLst/>
              <a:rect l="l" t="t" r="r" b="b"/>
              <a:pathLst>
                <a:path w="6477000" h="1085850">
                  <a:moveTo>
                    <a:pt x="0" y="0"/>
                  </a:moveTo>
                  <a:lnTo>
                    <a:pt x="6477000" y="108585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custDash>
                <a:ds d="400000" sp="266667"/>
              </a:custDash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971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二、解法二：读 5 个字符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解法二：书上的程序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048500" cy="2562225"/>
            <a:chOff x="838200" y="2114550"/>
            <a:chExt cx="7048500" cy="25622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048500" cy="2562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562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5087874" cy="2322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a, b, c, dot, 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cin &gt;&gt; a &gt;&gt; b &gt;&gt; c &gt;&gt; dot &gt;&gt; d;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d &lt;&lt; dot &lt;&lt; c &lt;&lt; b &lt;&lt; a &lt;&lt; endl;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279598" y="6121400"/>
            <a:ext cx="2081060" cy="264033"/>
            <a:chOff x="9279598" y="6121400"/>
            <a:chExt cx="208106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279598" y="6121400"/>
              <a:ext cx="20810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P22 · 例 2-7 解法 2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286750" y="2114550"/>
            <a:ext cx="3067050" cy="1238250"/>
            <a:chOff x="8286750" y="2114550"/>
            <a:chExt cx="3067050" cy="1238250"/>
          </a:xfrm>
        </p:grpSpPr>
        <p:sp>
          <p:nvSpPr>
            <p:cNvPr id="15" name="Rectangle 15"/>
            <p:cNvSpPr/>
            <p:nvPr/>
          </p:nvSpPr>
          <p:spPr>
            <a:xfrm>
              <a:off x="8286750" y="2114550"/>
              <a:ext cx="306705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286750" y="2114550"/>
              <a:ext cx="3067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286750" y="2305050"/>
              <a:ext cx="3067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010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5915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7820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0807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449056" y="2619375"/>
              <a:ext cx="64693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123.4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  <p:grpSp>
        <p:nvGrpSpPr>
          <p:cNvPr id="28" name="why"/>
          <p:cNvGrpSpPr/>
          <p:nvPr/>
        </p:nvGrpSpPr>
        <p:grpSpPr>
          <a:xfrm>
            <a:off x="838200" y="4838700"/>
            <a:ext cx="10515600" cy="895350"/>
            <a:chOff x="838200" y="4838700"/>
            <a:chExt cx="10515600" cy="895350"/>
          </a:xfrm>
        </p:grpSpPr>
        <p:sp>
          <p:nvSpPr>
            <p:cNvPr id="24" name="Rectangle 24"/>
            <p:cNvSpPr/>
            <p:nvPr/>
          </p:nvSpPr>
          <p:spPr>
            <a:xfrm>
              <a:off x="838200" y="48387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387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003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905762" y="4965700"/>
              <a:ext cx="65707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读数字时，两个数之间必须用空格或换行隔开；读字符为什么不用？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因为一个 char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只能装一个字符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，读满一个就自动轮到下一个。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8971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二、解法二：读 5 个字符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模拟练习：零的位置也不能丢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5106924" cy="352044"/>
            <a:chOff x="829056" y="2127250"/>
            <a:chExt cx="5106924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用解法二的程序，下面三组输入分别输出什么？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628650"/>
            <a:chOff x="838200" y="2571750"/>
            <a:chExt cx="10515600" cy="6286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628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456" y="27524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53456" y="27524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384550"/>
            <a:ext cx="4572000" cy="1711325"/>
            <a:chOff x="838200" y="3384550"/>
            <a:chExt cx="4572000" cy="171132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3845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456" y="33845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105.0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8290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829050"/>
              <a:ext cx="45720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40132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456" y="40132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908.7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577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6418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456" y="46418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100.0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0863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answers"/>
          <p:cNvGrpSpPr/>
          <p:nvPr/>
        </p:nvGrpSpPr>
        <p:grpSpPr>
          <a:xfrm>
            <a:off x="5410200" y="3384550"/>
            <a:ext cx="5943600" cy="1711325"/>
            <a:chOff x="5410200" y="3384550"/>
            <a:chExt cx="5943600" cy="1711325"/>
          </a:xfrm>
        </p:grpSpPr>
        <p:sp>
          <p:nvSpPr>
            <p:cNvPr id="26" name="Line 26"/>
            <p:cNvSpPr/>
            <p:nvPr/>
          </p:nvSpPr>
          <p:spPr>
            <a:xfrm>
              <a:off x="5410200" y="38290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410200" y="3829050"/>
              <a:ext cx="59436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5410200" y="44577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5410200" y="508635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553456" y="3384550"/>
              <a:ext cx="717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0.501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553456" y="4013200"/>
              <a:ext cx="717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7.809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553456" y="4641850"/>
              <a:ext cx="29351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0.001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每个 0 都原样输出</a:t>
              </a:r>
            </a:p>
          </p:txBody>
        </p:sp>
      </p:grpSp>
      <p:grpSp>
        <p:nvGrpSpPr>
          <p:cNvPr id="37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86687" y="5397500"/>
              <a:ext cx="7299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先在每个字符下面写上变量名，再按 d、dot、c、b、a 的顺序抄出来。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669036" y="3111500"/>
            <a:ext cx="4853929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printf 格式化输出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099570" y="4038600"/>
            <a:ext cx="5992861" cy="308991"/>
            <a:chOff x="3099570" y="4038600"/>
            <a:chExt cx="599286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099570" y="4038600"/>
              <a:ext cx="59928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模板与空位 · 说明符 · 小数位数 · 宽度与补零 · cout 保留小数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041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收据上的 7.50，后面的 0 从哪里来？</a:t>
            </a:r>
          </a:p>
        </p:txBody>
      </p:sp>
      <p:grpSp>
        <p:nvGrpSpPr>
          <p:cNvPr id="21" name="code"/>
          <p:cNvGrpSpPr/>
          <p:nvPr/>
        </p:nvGrpSpPr>
        <p:grpSpPr>
          <a:xfrm>
            <a:off x="829056" y="2146300"/>
            <a:ext cx="4581144" cy="2540000"/>
            <a:chOff x="829056" y="2146300"/>
            <a:chExt cx="4581144" cy="25400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一支笔 2.5 元，买 3 支：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4572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5270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701925"/>
              <a:ext cx="240715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price = 2.5;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price * 3;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714750"/>
              <a:ext cx="45720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714750"/>
              <a:ext cx="4572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905250"/>
              <a:ext cx="4572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3810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3810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3810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3771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98982" y="4222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7.5</a:t>
              </a:r>
            </a:p>
          </p:txBody>
        </p:sp>
      </p:grpSp>
      <p:grpSp>
        <p:nvGrpSpPr>
          <p:cNvPr id="31" name="receipt"/>
          <p:cNvGrpSpPr/>
          <p:nvPr/>
        </p:nvGrpSpPr>
        <p:grpSpPr>
          <a:xfrm>
            <a:off x="6400800" y="2190750"/>
            <a:ext cx="4953000" cy="2762250"/>
            <a:chOff x="6400800" y="2190750"/>
            <a:chExt cx="4953000" cy="2762250"/>
          </a:xfrm>
        </p:grpSpPr>
        <p:sp>
          <p:nvSpPr>
            <p:cNvPr id="22" name="Rectangle 22"/>
            <p:cNvSpPr/>
            <p:nvPr/>
          </p:nvSpPr>
          <p:spPr>
            <a:xfrm>
              <a:off x="6400800" y="2190750"/>
              <a:ext cx="4953000" cy="2762250"/>
            </a:xfrm>
            <a:prstGeom prst="roundRect">
              <a:avLst>
                <a:gd name="adj" fmla="val 3448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59877" y="241300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文具店收据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667500" y="285750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  <a:custDash>
                <a:ds d="600000" sp="400000"/>
              </a:custDash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715506" y="3117850"/>
              <a:ext cx="914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钢笔 × 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888855" y="3117850"/>
              <a:ext cx="11692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 2.50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6667500" y="361950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  <a:custDash>
                <a:ds d="600000" sp="400000"/>
              </a:custDash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713982" y="393700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合计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280828" y="3886200"/>
              <a:ext cx="78112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7.50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912151" y="453390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钱数要显示两位小数</a:t>
              </a:r>
            </a:p>
          </p:txBody>
        </p:sp>
      </p:grpSp>
      <p:grpSp>
        <p:nvGrpSpPr>
          <p:cNvPr id="36" name="q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32" name="Rectangle 32"/>
            <p:cNvSpPr/>
            <p:nvPr/>
          </p:nvSpPr>
          <p:spPr>
            <a:xfrm>
              <a:off x="838200" y="5295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2959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461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86687" y="5473700"/>
              <a:ext cx="80637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 和 7.50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显示方式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不同。怎样让程序按要求的样子显示？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80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printf：先写模板，再填数据</a:t>
            </a:r>
          </a:p>
        </p:txBody>
      </p:sp>
      <p:grpSp>
        <p:nvGrpSpPr>
          <p:cNvPr id="12" name="syntax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4806" y="23749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语法：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89582" y="2336800"/>
              <a:ext cx="54209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printf("格式字符串", 值1, 值2, ...);</a:t>
              </a:r>
            </a:p>
          </p:txBody>
        </p:sp>
      </p:grpSp>
      <p:grpSp>
        <p:nvGrpSpPr>
          <p:cNvPr id="24" name="idea"/>
          <p:cNvGrpSpPr/>
          <p:nvPr/>
        </p:nvGrpSpPr>
        <p:grpSpPr>
          <a:xfrm>
            <a:off x="829056" y="3117850"/>
            <a:ext cx="10524744" cy="1282700"/>
            <a:chOff x="829056" y="3117850"/>
            <a:chExt cx="10524744" cy="1282700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117850"/>
              <a:ext cx="72871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printf 的全称是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print formatted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（格式化输出）。就像填空题：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600450"/>
              <a:ext cx="10515600" cy="800100"/>
            </a:xfrm>
            <a:prstGeom prst="roundRect">
              <a:avLst>
                <a:gd name="adj" fmla="val 1190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3282" y="38608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我今年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038350" y="3771900"/>
              <a:ext cx="857250" cy="476250"/>
            </a:xfrm>
            <a:prstGeom prst="roundRect">
              <a:avLst>
                <a:gd name="adj" fmla="val 12000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312689" y="387667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99232" y="38608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岁，身高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152900" y="3771900"/>
              <a:ext cx="857250" cy="476250"/>
            </a:xfrm>
            <a:prstGeom prst="roundRect">
              <a:avLst>
                <a:gd name="adj" fmla="val 12000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427239" y="3876675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113782" y="38608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厘米。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667500" y="3876675"/>
              <a:ext cx="857250" cy="247650"/>
            </a:xfrm>
            <a:custGeom>
              <a:avLst/>
              <a:gdLst/>
              <a:ahLst/>
              <a:cxnLst/>
              <a:rect l="l" t="t" r="r" b="b"/>
              <a:pathLst>
                <a:path w="857250" h="247650">
                  <a:moveTo>
                    <a:pt x="0" y="69342"/>
                  </a:moveTo>
                  <a:lnTo>
                    <a:pt x="733425" y="69342"/>
                  </a:lnTo>
                  <a:lnTo>
                    <a:pt x="733425" y="0"/>
                  </a:lnTo>
                  <a:lnTo>
                    <a:pt x="857250" y="123825"/>
                  </a:lnTo>
                  <a:lnTo>
                    <a:pt x="733425" y="247650"/>
                  </a:lnTo>
                  <a:lnTo>
                    <a:pt x="7334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706106" y="3898900"/>
              <a:ext cx="16739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填入 12 和 150</a:t>
              </a:r>
            </a:p>
          </p:txBody>
        </p:sp>
      </p:grpSp>
      <p:grpSp>
        <p:nvGrpSpPr>
          <p:cNvPr id="26" name="explain"/>
          <p:cNvGrpSpPr/>
          <p:nvPr/>
        </p:nvGrpSpPr>
        <p:grpSpPr>
          <a:xfrm>
            <a:off x="829437" y="4584700"/>
            <a:ext cx="8296402" cy="718376"/>
            <a:chOff x="829437" y="4584700"/>
            <a:chExt cx="8296402" cy="718376"/>
          </a:xfrm>
        </p:grpSpPr>
        <p:sp>
          <p:nvSpPr>
            <p:cNvPr id="25" name="TextBox 25"/>
            <p:cNvSpPr txBox="1"/>
            <p:nvPr/>
          </p:nvSpPr>
          <p:spPr>
            <a:xfrm>
              <a:off x="829437" y="4584700"/>
              <a:ext cx="8296402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格式字符串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：普通文字原样输出，% 开头的叫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格式说明符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（占位符），是一个空位。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后面的值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：按顺序填进空位里，可以是变量，也可以是算式。</a:t>
              </a:r>
            </a:p>
          </p:txBody>
        </p:sp>
      </p:grpSp>
      <p:grpSp>
        <p:nvGrpSpPr>
          <p:cNvPr id="28" name="hdr"/>
          <p:cNvGrpSpPr/>
          <p:nvPr/>
        </p:nvGrpSpPr>
        <p:grpSpPr>
          <a:xfrm>
            <a:off x="829818" y="5702300"/>
            <a:ext cx="5125593" cy="322707"/>
            <a:chOff x="829818" y="5702300"/>
            <a:chExt cx="5125593" cy="322707"/>
          </a:xfrm>
        </p:grpSpPr>
        <p:sp>
          <p:nvSpPr>
            <p:cNvPr id="27" name="TextBox 27"/>
            <p:cNvSpPr txBox="1"/>
            <p:nvPr/>
          </p:nvSpPr>
          <p:spPr>
            <a:xfrm>
              <a:off x="829818" y="5702300"/>
              <a:ext cx="512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要使用 printf，需要头文件 </a:t>
              </a: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0579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第一个 printf 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286500" cy="2453640"/>
            <a:chOff x="838200" y="2114550"/>
            <a:chExt cx="6286500" cy="245364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286500" cy="245364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4536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93620"/>
              <a:ext cx="5356098" cy="21379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12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#include &lt;cstdio&gt;     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printf 在这里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printf("Hello, World!\n");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console"/>
          <p:cNvGrpSpPr/>
          <p:nvPr/>
        </p:nvGrpSpPr>
        <p:grpSpPr>
          <a:xfrm>
            <a:off x="7610856" y="2114550"/>
            <a:ext cx="3742944" cy="1697291"/>
            <a:chOff x="7610856" y="2114550"/>
            <a:chExt cx="3742944" cy="1697291"/>
          </a:xfrm>
        </p:grpSpPr>
        <p:sp>
          <p:nvSpPr>
            <p:cNvPr id="13" name="Rectangle 13"/>
            <p:cNvSpPr/>
            <p:nvPr/>
          </p:nvSpPr>
          <p:spPr>
            <a:xfrm>
              <a:off x="7620000" y="2114550"/>
              <a:ext cx="3733800" cy="1115378"/>
            </a:xfrm>
            <a:prstGeom prst="roundRect">
              <a:avLst>
                <a:gd name="adj" fmla="val 683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0" y="2114550"/>
              <a:ext cx="3733800" cy="357188"/>
            </a:xfrm>
            <a:prstGeom prst="roundRect">
              <a:avLst>
                <a:gd name="adj" fmla="val 21333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620000" y="2337435"/>
              <a:ext cx="3733800" cy="13430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734300" y="223551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924800" y="223551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115300" y="223551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413242" y="219519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80401" y="2728912"/>
              <a:ext cx="2144175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Hello, World!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10856" y="3459797"/>
              <a:ext cx="28529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Dev-C++ 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编译运行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4903470"/>
            <a:ext cx="10515600" cy="1048702"/>
            <a:chOff x="838200" y="4903470"/>
            <a:chExt cx="10515600" cy="1048702"/>
          </a:xfrm>
        </p:grpSpPr>
        <p:sp>
          <p:nvSpPr>
            <p:cNvPr id="23" name="Rectangle 23"/>
            <p:cNvSpPr/>
            <p:nvPr/>
          </p:nvSpPr>
          <p:spPr>
            <a:xfrm>
              <a:off x="838200" y="4903470"/>
              <a:ext cx="10515600" cy="1048702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903470"/>
              <a:ext cx="47625" cy="10487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225" y="512064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925" y="5057140"/>
              <a:ext cx="5059870" cy="746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85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没有要填的数据时，括号里只写一个字符串。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换行要在字符串里写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，printf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不能用 endl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871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 %d，分别对应哪个数？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10515600" cy="942975"/>
            <a:chOff x="838200" y="2114550"/>
            <a:chExt cx="10515600" cy="9429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70125"/>
              <a:ext cx="627297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people = 4, total = 12;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 人需要 %d 个苹果\n", people, total);</a:t>
              </a:r>
            </a:p>
          </p:txBody>
        </p:sp>
      </p:grpSp>
      <p:grpSp>
        <p:nvGrpSpPr>
          <p:cNvPr id="26" name="map"/>
          <p:cNvGrpSpPr/>
          <p:nvPr/>
        </p:nvGrpSpPr>
        <p:grpSpPr>
          <a:xfrm>
            <a:off x="830199" y="3390900"/>
            <a:ext cx="7700538" cy="1205357"/>
            <a:chOff x="830199" y="3390900"/>
            <a:chExt cx="7700538" cy="1205357"/>
          </a:xfrm>
        </p:grpSpPr>
        <p:sp>
          <p:nvSpPr>
            <p:cNvPr id="13" name="TextBox 13"/>
            <p:cNvSpPr txBox="1"/>
            <p:nvPr/>
          </p:nvSpPr>
          <p:spPr>
            <a:xfrm>
              <a:off x="830199" y="3524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模板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428750" y="3390900"/>
              <a:ext cx="857250" cy="495300"/>
            </a:xfrm>
            <a:prstGeom prst="roundRect">
              <a:avLst>
                <a:gd name="adj" fmla="val 11538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703089" y="350520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08682" y="34798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人需要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333750" y="3390900"/>
              <a:ext cx="857250" cy="495300"/>
            </a:xfrm>
            <a:prstGeom prst="roundRect">
              <a:avLst>
                <a:gd name="adj" fmla="val 11538"/>
              </a:avLst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608089" y="350520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13682" y="347980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个苹果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57375" y="39433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solidFill>
              <a:srgbClr val="000000"/>
            </a:solidFill>
            <a:ln w="23812">
              <a:solidFill>
                <a:schemeClr val="accent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3762375" y="39433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solidFill>
              <a:srgbClr val="000000"/>
            </a:solidFill>
            <a:ln w="23812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238155" y="4273550"/>
              <a:ext cx="12384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people → 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43155" y="4273550"/>
              <a:ext cx="12384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total → 12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96737" y="3587750"/>
              <a:ext cx="26340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第 1 个值填第 1 个空位，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96737" y="3968750"/>
              <a:ext cx="263400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第 2 个值填第 2 个空位。</a:t>
              </a:r>
            </a:p>
          </p:txBody>
        </p:sp>
      </p:grpSp>
      <p:grpSp>
        <p:nvGrpSpPr>
          <p:cNvPr id="35" name="console"/>
          <p:cNvGrpSpPr/>
          <p:nvPr/>
        </p:nvGrpSpPr>
        <p:grpSpPr>
          <a:xfrm>
            <a:off x="838200" y="4762500"/>
            <a:ext cx="5334000" cy="952500"/>
            <a:chOff x="838200" y="4762500"/>
            <a:chExt cx="5334000" cy="952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762500"/>
              <a:ext cx="5334000" cy="952500"/>
            </a:xfrm>
            <a:prstGeom prst="roundRect">
              <a:avLst>
                <a:gd name="adj" fmla="val 8000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762500"/>
              <a:ext cx="5334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953000"/>
              <a:ext cx="5334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525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11430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13335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6322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99744" y="5286375"/>
              <a:ext cx="24611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 人需要 12 个苹果</a:t>
              </a:r>
            </a:p>
          </p:txBody>
        </p:sp>
      </p:grpSp>
      <p:grpSp>
        <p:nvGrpSpPr>
          <p:cNvPr id="39" name="tip"/>
          <p:cNvGrpSpPr/>
          <p:nvPr/>
        </p:nvGrpSpPr>
        <p:grpSpPr>
          <a:xfrm>
            <a:off x="6667500" y="4762500"/>
            <a:ext cx="4686300" cy="895350"/>
            <a:chOff x="6667500" y="4762500"/>
            <a:chExt cx="4686300" cy="895350"/>
          </a:xfrm>
        </p:grpSpPr>
        <p:sp>
          <p:nvSpPr>
            <p:cNvPr id="36" name="Rectangle 36"/>
            <p:cNvSpPr/>
            <p:nvPr/>
          </p:nvSpPr>
          <p:spPr>
            <a:xfrm>
              <a:off x="6667500" y="476250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8682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515987" y="4889500"/>
              <a:ext cx="22019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变量名不会被输出，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输出的是变量里的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9498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printf 的三条规则</a:t>
            </a:r>
          </a:p>
        </p:txBody>
      </p:sp>
      <p:grpSp>
        <p:nvGrpSpPr>
          <p:cNvPr id="21" name="rules"/>
          <p:cNvGrpSpPr/>
          <p:nvPr/>
        </p:nvGrpSpPr>
        <p:grpSpPr>
          <a:xfrm>
            <a:off x="895350" y="2228850"/>
            <a:ext cx="7376617" cy="1764919"/>
            <a:chOff x="895350" y="2228850"/>
            <a:chExt cx="7376617" cy="1764919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2701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数量一样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753106" y="2270125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有几个空位，后面就跟几个值。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895350" y="2914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958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29559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顺序一致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753106" y="2955925"/>
              <a:ext cx="55188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个值填第 1 个空位，第 2 个值填第 2 个空位……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895350" y="3600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644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6417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类型匹配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753106" y="3641725"/>
              <a:ext cx="39438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整数配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，小数配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，字符配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5" name="ex"/>
          <p:cNvGrpSpPr/>
          <p:nvPr/>
        </p:nvGrpSpPr>
        <p:grpSpPr>
          <a:xfrm>
            <a:off x="829056" y="4337050"/>
            <a:ext cx="10524744" cy="2006600"/>
            <a:chOff x="829056" y="4337050"/>
            <a:chExt cx="10524744" cy="2006600"/>
          </a:xfrm>
        </p:grpSpPr>
        <p:sp>
          <p:nvSpPr>
            <p:cNvPr id="22" name="TextBox 22"/>
            <p:cNvSpPr txBox="1"/>
            <p:nvPr/>
          </p:nvSpPr>
          <p:spPr>
            <a:xfrm>
              <a:off x="829056" y="4337050"/>
              <a:ext cx="42224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值也可以是算式。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 = 7, b = 2;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762500"/>
              <a:ext cx="5334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7625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4937125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 %d", a + b, a - b);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38200" y="5410200"/>
              <a:ext cx="53340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410200"/>
              <a:ext cx="5334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600700"/>
              <a:ext cx="5334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952500" y="5505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1143000" y="5505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1333500" y="5505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632204" y="5467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00506" y="59277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9 5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667500" y="4762500"/>
              <a:ext cx="46863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667500" y="47625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867906" y="4937125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 %d", a - b, a + b);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667500" y="5410200"/>
              <a:ext cx="46863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667500" y="54102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6667500" y="56007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0" name="Ellipse 40"/>
            <p:cNvSpPr/>
            <p:nvPr/>
          </p:nvSpPr>
          <p:spPr>
            <a:xfrm>
              <a:off x="6781800" y="5505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6972300" y="5505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7162800" y="5505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461504" y="5467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829806" y="59277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5 9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常用的格式说明符</a:t>
            </a:r>
          </a:p>
        </p:txBody>
      </p:sp>
      <p:grpSp>
        <p:nvGrpSpPr>
          <p:cNvPr id="36" name="table"/>
          <p:cNvGrpSpPr/>
          <p:nvPr/>
        </p:nvGrpSpPr>
        <p:grpSpPr>
          <a:xfrm>
            <a:off x="838200" y="2114550"/>
            <a:ext cx="10515600" cy="2676525"/>
            <a:chOff x="838200" y="2114550"/>
            <a:chExt cx="10515600" cy="26765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442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337" y="224421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对应类型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72837" y="22442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示例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11337" y="22442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7876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6337" y="2787650"/>
              <a:ext cx="341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172837" y="2787650"/>
              <a:ext cx="2182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printf("%d", 12);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411337" y="27876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181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1813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3210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96337" y="33210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172837" y="3321050"/>
              <a:ext cx="23260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printf("%c", 'A');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411337" y="3321050"/>
              <a:ext cx="1520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714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38544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%f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96337" y="3854450"/>
              <a:ext cx="15341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float、double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72837" y="3854450"/>
              <a:ext cx="2309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printf("%f", 2.5);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11337" y="38544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2.500000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248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248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3878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%lld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696337" y="4387850"/>
              <a:ext cx="990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172837" y="4387850"/>
              <a:ext cx="2309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printf("%lld", x);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11337" y="43751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长整数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4781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1" name="tip"/>
          <p:cNvGrpSpPr/>
          <p:nvPr/>
        </p:nvGrpSpPr>
        <p:grpSpPr>
          <a:xfrm>
            <a:off x="838200" y="4914900"/>
            <a:ext cx="10515600" cy="895350"/>
            <a:chOff x="838200" y="4914900"/>
            <a:chExt cx="10515600" cy="895350"/>
          </a:xfrm>
        </p:grpSpPr>
        <p:sp>
          <p:nvSpPr>
            <p:cNvPr id="37" name="Rectangle 37"/>
            <p:cNvSpPr/>
            <p:nvPr/>
          </p:nvSpPr>
          <p:spPr>
            <a:xfrm>
              <a:off x="838200" y="49149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49149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987" y="5080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686687" y="5041900"/>
              <a:ext cx="537859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默认显示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位小数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 2.5 会显示成 2.500000。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float 和 double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42" name="TextBox 4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517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%.nf：小数点后保留 n 位</a:t>
            </a:r>
          </a:p>
        </p:txBody>
      </p:sp>
      <p:grpSp>
        <p:nvGrpSpPr>
          <p:cNvPr id="32" name="table"/>
          <p:cNvGrpSpPr/>
          <p:nvPr/>
        </p:nvGrpSpPr>
        <p:grpSpPr>
          <a:xfrm>
            <a:off x="829056" y="2127250"/>
            <a:ext cx="10524744" cy="2892425"/>
            <a:chOff x="829056" y="2127250"/>
            <a:chExt cx="10524744" cy="28924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x = 2.5;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81837" y="2644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53837" y="26442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屏幕显示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11337" y="2644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3149600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printf("%f", x);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53837" y="31496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2.500000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11337" y="314960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 6 位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524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5242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644900"/>
              <a:ext cx="2309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printf("%.1f", x);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53837" y="36449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411337" y="364490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 1 位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140200"/>
              <a:ext cx="2309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printf("%.2f", x);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553837" y="41402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2.50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11337" y="41402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 2 位，不够补 0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514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5148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837" y="4635500"/>
              <a:ext cx="30739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printf("%.3f", 3.14159);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553837" y="46355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3.142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411337" y="46228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多出来的会舍入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010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back"/>
          <p:cNvGrpSpPr/>
          <p:nvPr/>
        </p:nvGrpSpPr>
        <p:grpSpPr>
          <a:xfrm>
            <a:off x="838200" y="5143500"/>
            <a:ext cx="10515600" cy="895350"/>
            <a:chOff x="838200" y="5143500"/>
            <a:chExt cx="10515600" cy="895350"/>
          </a:xfrm>
        </p:grpSpPr>
        <p:sp>
          <p:nvSpPr>
            <p:cNvPr id="33" name="Rectangle 33"/>
            <p:cNvSpPr/>
            <p:nvPr/>
          </p:nvSpPr>
          <p:spPr>
            <a:xfrm>
              <a:off x="838200" y="5143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308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回到收据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124837" y="5270500"/>
              <a:ext cx="443219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printf("%.2f", price * 3);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显示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7.50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这只是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的样子，变量里存的数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没有改变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7703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%nd 和 %0nd：宽度与补零</a:t>
            </a:r>
          </a:p>
        </p:txBody>
      </p:sp>
      <p:grpSp>
        <p:nvGrpSpPr>
          <p:cNvPr id="23" name="width"/>
          <p:cNvGrpSpPr/>
          <p:nvPr/>
        </p:nvGrpSpPr>
        <p:grpSpPr>
          <a:xfrm>
            <a:off x="829056" y="2127250"/>
            <a:ext cx="4962144" cy="2282825"/>
            <a:chOff x="829056" y="2127250"/>
            <a:chExt cx="4962144" cy="22828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40891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%4d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：至少占 4 格，不够在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前面补空格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95550"/>
              <a:ext cx="49530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82218" y="2605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15968" y="2605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显示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2218" y="3082925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printf("[%4d]", 7);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15968" y="3082925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   7]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4480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448050"/>
              <a:ext cx="4953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3559175"/>
              <a:ext cx="2582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printf("[%4d]", 128);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315968" y="3559175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[ 128]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9243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4035425"/>
              <a:ext cx="28266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printf("[%4d]", 12345);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315968" y="403542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[12345]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zero"/>
          <p:cNvGrpSpPr/>
          <p:nvPr/>
        </p:nvGrpSpPr>
        <p:grpSpPr>
          <a:xfrm>
            <a:off x="6391656" y="2127250"/>
            <a:ext cx="4962144" cy="2282825"/>
            <a:chOff x="6391656" y="2127250"/>
            <a:chExt cx="4962144" cy="2282825"/>
          </a:xfrm>
        </p:grpSpPr>
        <p:sp>
          <p:nvSpPr>
            <p:cNvPr id="24" name="TextBox 24"/>
            <p:cNvSpPr txBox="1"/>
            <p:nvPr/>
          </p:nvSpPr>
          <p:spPr>
            <a:xfrm>
              <a:off x="6391656" y="2127250"/>
              <a:ext cx="3954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%03d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：至少占 3 格，不够在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前面补 0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00800" y="2495550"/>
              <a:ext cx="49530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44818" y="2605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54818" y="26059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显示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44818" y="3082925"/>
              <a:ext cx="22157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7);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354818" y="308292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007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400800" y="34480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400800" y="3448050"/>
              <a:ext cx="49530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544818" y="3559175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28);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354818" y="355917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028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6400800" y="39243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544818" y="4035425"/>
              <a:ext cx="31931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printf("%02d-%02d", 5, 9);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354818" y="4035425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05-09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6400800" y="44005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tip"/>
          <p:cNvGrpSpPr/>
          <p:nvPr/>
        </p:nvGrpSpPr>
        <p:grpSpPr>
          <a:xfrm>
            <a:off x="838200" y="4705350"/>
            <a:ext cx="10515600" cy="895350"/>
            <a:chOff x="838200" y="4705350"/>
            <a:chExt cx="10515600" cy="895350"/>
          </a:xfrm>
        </p:grpSpPr>
        <p:sp>
          <p:nvSpPr>
            <p:cNvPr id="39" name="Rectangle 39"/>
            <p:cNvSpPr/>
            <p:nvPr/>
          </p:nvSpPr>
          <p:spPr>
            <a:xfrm>
              <a:off x="838200" y="47053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4870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86687" y="4832350"/>
              <a:ext cx="716051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方括号是为了看清空格才加的，不算在宽度里。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比宽度长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时，完整显示，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不会被截掉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。学号、时间常用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%02d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%03d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4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43" name="TextBox 43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5905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cout 与 printf 写法对比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3209925"/>
            <a:chOff x="838200" y="2114550"/>
            <a:chExt cx="105156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442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256917"/>
              <a:ext cx="10884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cout 写法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58837" y="2256917"/>
              <a:ext cx="1295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printf 写法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749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输出文字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8337" y="2787650"/>
              <a:ext cx="16887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"Hi";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58837" y="2787650"/>
              <a:ext cx="16847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printf("Hi");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083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输出一个整数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337" y="332105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n;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58837" y="3321050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printf("%d", n);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714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8417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混合输出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3854450"/>
              <a:ext cx="2923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 &lt;&lt; "和" &lt;&lt; b;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458837" y="3854450"/>
              <a:ext cx="2923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printf("%d和%d", a, b);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248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248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375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58337" y="43878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endl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"\n"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58837" y="4387850"/>
              <a:ext cx="804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只能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781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921250"/>
              <a:ext cx="14548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 2 位小数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58337" y="49085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见下一页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458837" y="4921250"/>
              <a:ext cx="2309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printf("%.2f", x);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314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tip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36" name="Rectangle 36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小结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588000"/>
              <a:ext cx="7623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不用管类型，写起来简单；printf 要写说明符，但控制格式更方便。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44077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cout 也能保留小数：fixed 和 setprecision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620000" cy="2352675"/>
            <a:chOff x="838200" y="2114550"/>
            <a:chExt cx="7620000" cy="23526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620000" cy="23526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3526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95525"/>
              <a:ext cx="5534152" cy="21092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#include &lt;iomanip&gt;       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要加这个头文件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x = 2.5;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fixed &lt;&lt; setprecision(2) &lt;&lt; x &lt;&lt; endl;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sole"/>
          <p:cNvGrpSpPr/>
          <p:nvPr/>
        </p:nvGrpSpPr>
        <p:grpSpPr>
          <a:xfrm>
            <a:off x="8858250" y="2114550"/>
            <a:ext cx="2495550" cy="971550"/>
            <a:chOff x="8858250" y="2114550"/>
            <a:chExt cx="2495550" cy="971550"/>
          </a:xfrm>
        </p:grpSpPr>
        <p:sp>
          <p:nvSpPr>
            <p:cNvPr id="13" name="Rectangle 13"/>
            <p:cNvSpPr/>
            <p:nvPr/>
          </p:nvSpPr>
          <p:spPr>
            <a:xfrm>
              <a:off x="8858250" y="2114550"/>
              <a:ext cx="249555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858250" y="2114550"/>
              <a:ext cx="24955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858250" y="2305050"/>
              <a:ext cx="24955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97255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6305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35355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65225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019032" y="262255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2.50</a:t>
              </a:r>
            </a:p>
          </p:txBody>
        </p:sp>
      </p:grpSp>
      <p:grpSp>
        <p:nvGrpSpPr>
          <p:cNvPr id="23" name="how"/>
          <p:cNvGrpSpPr/>
          <p:nvPr/>
        </p:nvGrpSpPr>
        <p:grpSpPr>
          <a:xfrm>
            <a:off x="829437" y="4508500"/>
            <a:ext cx="6470790" cy="680276"/>
            <a:chOff x="829437" y="4508500"/>
            <a:chExt cx="6470790" cy="680276"/>
          </a:xfrm>
        </p:grpSpPr>
        <p:sp>
          <p:nvSpPr>
            <p:cNvPr id="22" name="TextBox 22"/>
            <p:cNvSpPr txBox="1"/>
            <p:nvPr/>
          </p:nvSpPr>
          <p:spPr>
            <a:xfrm>
              <a:off x="829437" y="4508500"/>
              <a:ext cx="6470790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加头文件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&lt;iomanip&gt;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在输出小数前写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fixed &lt;&lt; setprecision(n)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，就保留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</a:t>
              </a:r>
            </a:p>
          </p:txBody>
        </p:sp>
      </p:grpSp>
      <p:grpSp>
        <p:nvGrpSpPr>
          <p:cNvPr id="27" name="note"/>
          <p:cNvGrpSpPr/>
          <p:nvPr/>
        </p:nvGrpSpPr>
        <p:grpSpPr>
          <a:xfrm>
            <a:off x="838200" y="5467350"/>
            <a:ext cx="10515600" cy="552450"/>
            <a:chOff x="838200" y="5467350"/>
            <a:chExt cx="10515600" cy="552450"/>
          </a:xfrm>
        </p:grpSpPr>
        <p:sp>
          <p:nvSpPr>
            <p:cNvPr id="24" name="Rectangle 24"/>
            <p:cNvSpPr/>
            <p:nvPr/>
          </p:nvSpPr>
          <p:spPr>
            <a:xfrm>
              <a:off x="838200" y="54673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749" y="56388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49349" y="5638800"/>
              <a:ext cx="883822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保留 n 位小数：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fixed &lt;&lt; setprecision(n)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，两个要一起写。记在 P24 表 2-3 下方。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8888863" y="6121400"/>
            <a:ext cx="2471795" cy="264033"/>
            <a:chOff x="8888863" y="6121400"/>
            <a:chExt cx="247179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8888863" y="6121400"/>
              <a:ext cx="24717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 下方第一段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模拟练习：写出打印的内容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90750"/>
            <a:ext cx="10515600" cy="800100"/>
            <a:chOff x="838200" y="2190750"/>
            <a:chExt cx="10515600" cy="80010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10515600" cy="8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4218" y="24630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40218" y="246303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打印的内容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3117850"/>
            <a:ext cx="6858000" cy="2282825"/>
            <a:chOff x="838200" y="3117850"/>
            <a:chExt cx="6858000" cy="2282825"/>
          </a:xfrm>
        </p:grpSpPr>
        <p:sp>
          <p:nvSpPr>
            <p:cNvPr id="13" name="TextBox 13"/>
            <p:cNvSpPr txBox="1"/>
            <p:nvPr/>
          </p:nvSpPr>
          <p:spPr>
            <a:xfrm>
              <a:off x="982218" y="32639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4218" y="3117850"/>
              <a:ext cx="3254312" cy="598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pi = 3.14159;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printf("圆周率是：%.2f", pi);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79095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790950"/>
              <a:ext cx="6858000" cy="800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40640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4218" y="3917950"/>
              <a:ext cx="4658297" cy="598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month = 5, day = 9;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printf("今天是：2023-%d-%d", month, day);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59105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486410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4218" y="4718050"/>
              <a:ext cx="4710684" cy="598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id = 1; double score = 92.5;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printf("学号：%d，成绩：%.1f", id, score);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391150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answers"/>
          <p:cNvGrpSpPr/>
          <p:nvPr/>
        </p:nvGrpSpPr>
        <p:grpSpPr>
          <a:xfrm>
            <a:off x="7696200" y="3263900"/>
            <a:ext cx="3657600" cy="2136775"/>
            <a:chOff x="7696200" y="3263900"/>
            <a:chExt cx="3657600" cy="2136775"/>
          </a:xfrm>
        </p:grpSpPr>
        <p:sp>
          <p:nvSpPr>
            <p:cNvPr id="24" name="Line 24"/>
            <p:cNvSpPr/>
            <p:nvPr/>
          </p:nvSpPr>
          <p:spPr>
            <a:xfrm>
              <a:off x="7696200" y="3790950"/>
              <a:ext cx="3657600" cy="9525"/>
            </a:xfrm>
            <a:custGeom>
              <a:avLst/>
              <a:gdLst/>
              <a:ahLst/>
              <a:cxnLst/>
              <a:rect l="l" t="t" r="r" b="b"/>
              <a:pathLst>
                <a:path w="3657600" h="9525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7696200" y="3790950"/>
              <a:ext cx="3657600" cy="800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7696200" y="4591050"/>
              <a:ext cx="3657600" cy="9525"/>
            </a:xfrm>
            <a:custGeom>
              <a:avLst/>
              <a:gdLst/>
              <a:ahLst/>
              <a:cxnLst/>
              <a:rect l="l" t="t" r="r" b="b"/>
              <a:pathLst>
                <a:path w="3657600" h="9525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7696200" y="5391150"/>
              <a:ext cx="3657600" cy="9525"/>
            </a:xfrm>
            <a:custGeom>
              <a:avLst/>
              <a:gdLst/>
              <a:ahLst/>
              <a:cxnLst/>
              <a:rect l="l" t="t" r="r" b="b"/>
              <a:pathLst>
                <a:path w="3657600" h="9525">
                  <a:moveTo>
                    <a:pt x="0" y="0"/>
                  </a:moveTo>
                  <a:lnTo>
                    <a:pt x="3657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840218" y="3263900"/>
              <a:ext cx="16404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圆周率是：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3.14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840218" y="4064000"/>
              <a:ext cx="19314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今天是：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2023-5-9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840218" y="4864100"/>
              <a:ext cx="2213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学号：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，成绩：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92.5</a:t>
              </a:r>
            </a:p>
          </p:txBody>
        </p:sp>
      </p:grpSp>
      <p:grpSp>
        <p:nvGrpSpPr>
          <p:cNvPr id="35" name="tip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32" name="Rectangle 32"/>
            <p:cNvSpPr/>
            <p:nvPr/>
          </p:nvSpPr>
          <p:spPr>
            <a:xfrm>
              <a:off x="838200" y="5562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方法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86687" y="5727700"/>
              <a:ext cx="5343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先抄下模板里的普通文字，再把空位按顺序换成值。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94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三、printf 格式化输出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模拟练习：预测显示结果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90750"/>
            <a:ext cx="10515600" cy="609600"/>
            <a:chOff x="838200" y="2190750"/>
            <a:chExt cx="10515600" cy="60960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4218" y="23677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49718" y="2367788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屏幕显示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978150"/>
            <a:ext cx="6667500" cy="2270125"/>
            <a:chOff x="838200" y="2978150"/>
            <a:chExt cx="6667500" cy="2270125"/>
          </a:xfrm>
        </p:grpSpPr>
        <p:sp>
          <p:nvSpPr>
            <p:cNvPr id="13" name="TextBox 13"/>
            <p:cNvSpPr txBox="1"/>
            <p:nvPr/>
          </p:nvSpPr>
          <p:spPr>
            <a:xfrm>
              <a:off x="982218" y="29781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4218" y="2978150"/>
              <a:ext cx="29487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printf("%.3f", 3.14159);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4099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409950"/>
              <a:ext cx="6667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35877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4218" y="358775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printf("[%4d]", 12);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0195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41973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4218" y="4197350"/>
              <a:ext cx="22157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5);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6291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629150"/>
              <a:ext cx="6667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218" y="48069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4218" y="4806950"/>
              <a:ext cx="490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fixed &lt;&lt; setprecision(3) &lt;&lt; 8.0;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2387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7505700" y="2978150"/>
            <a:ext cx="3848100" cy="2270125"/>
            <a:chOff x="7505700" y="2978150"/>
            <a:chExt cx="3848100" cy="2270125"/>
          </a:xfrm>
        </p:grpSpPr>
        <p:sp>
          <p:nvSpPr>
            <p:cNvPr id="28" name="Line 28"/>
            <p:cNvSpPr/>
            <p:nvPr/>
          </p:nvSpPr>
          <p:spPr>
            <a:xfrm>
              <a:off x="7505700" y="34099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505700" y="3409950"/>
              <a:ext cx="3848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7505700" y="40195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505700" y="46291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7505700" y="4629150"/>
              <a:ext cx="3848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7505700" y="52387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49718" y="297815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3.142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49718" y="3587750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[  12]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前面 2 个空格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49718" y="419735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005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49718" y="480695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8.000</a:t>
              </a:r>
            </a:p>
          </p:txBody>
        </p:sp>
      </p:grpSp>
      <p:grpSp>
        <p:nvGrpSpPr>
          <p:cNvPr id="42" name="tip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555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86687" y="5568950"/>
              <a:ext cx="84342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小数位数看点后面的数字；宽度看 % 后面的数字；有没有 0 决定补空格还是补 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758087" y="3111500"/>
            <a:ext cx="467582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scanf 格式化输入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94096" y="4038600"/>
            <a:ext cx="5003808" cy="308991"/>
            <a:chOff x="3594096" y="4038600"/>
            <a:chExt cx="500380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94096" y="4038600"/>
              <a:ext cx="500380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语法 · 取地址符 &amp; · 读小数和字符 · 格式匹配 · 练习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633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scanf：按格式读入数据</a:t>
            </a:r>
          </a:p>
        </p:txBody>
      </p:sp>
      <p:grpSp>
        <p:nvGrpSpPr>
          <p:cNvPr id="12" name="syntax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4806" y="23749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语法：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89582" y="2336800"/>
              <a:ext cx="61418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scanf("格式字符串", &amp;变量1, &amp;变量2, ...);</a:t>
              </a:r>
            </a:p>
          </p:txBody>
        </p:sp>
      </p:grpSp>
      <p:grpSp>
        <p:nvGrpSpPr>
          <p:cNvPr id="17" name="idea"/>
          <p:cNvGrpSpPr/>
          <p:nvPr/>
        </p:nvGrpSpPr>
        <p:grpSpPr>
          <a:xfrm>
            <a:off x="829056" y="3117850"/>
            <a:ext cx="7865086" cy="1358900"/>
            <a:chOff x="829056" y="3117850"/>
            <a:chExt cx="7865086" cy="1358900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117850"/>
              <a:ext cx="78650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scanf 的全称是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scan formatted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（格式化读入），也在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&lt;cstdio&gt;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里。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3581400"/>
              <a:ext cx="7239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58140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3730625"/>
              <a:ext cx="559612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age;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scanf("%d", &amp;age);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读入一个整数，存进 age</a:t>
              </a:r>
            </a:p>
          </p:txBody>
        </p:sp>
      </p:grpSp>
      <p:grpSp>
        <p:nvGrpSpPr>
          <p:cNvPr id="21" name="book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18" name="Rectangle 18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49276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书上的比喻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43912" y="4889500"/>
              <a:ext cx="625508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 像厨房的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"原料分拣窗口"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：每个 % 说明符是一个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分拣框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按格式把输入的数据分拣好，再交给后面的变量。</a:t>
              </a:r>
            </a:p>
          </p:txBody>
        </p:sp>
      </p:grpSp>
      <p:grpSp>
        <p:nvGrpSpPr>
          <p:cNvPr id="23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2" name="TextBox 22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591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变量前面的 &amp;：告诉 scanf 存到哪里</a:t>
            </a:r>
          </a:p>
        </p:txBody>
      </p:sp>
      <p:grpSp>
        <p:nvGrpSpPr>
          <p:cNvPr id="15" name="cin"/>
          <p:cNvGrpSpPr/>
          <p:nvPr/>
        </p:nvGrpSpPr>
        <p:grpSpPr>
          <a:xfrm>
            <a:off x="838200" y="2385060"/>
            <a:ext cx="5067300" cy="2256472"/>
            <a:chOff x="838200" y="2385060"/>
            <a:chExt cx="5067300" cy="2256472"/>
          </a:xfrm>
        </p:grpSpPr>
        <p:sp>
          <p:nvSpPr>
            <p:cNvPr id="9" name="Rectangle 9"/>
            <p:cNvSpPr/>
            <p:nvPr/>
          </p:nvSpPr>
          <p:spPr>
            <a:xfrm>
              <a:off x="838200" y="2385060"/>
              <a:ext cx="5067300" cy="2256472"/>
            </a:xfrm>
            <a:prstGeom prst="roundRect">
              <a:avLst>
                <a:gd name="adj" fmla="val 422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628900"/>
              <a:ext cx="2749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cin：告诉它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抽屉的名字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066800" y="3093720"/>
              <a:ext cx="2857500" cy="65532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1066800" y="3093720"/>
              <a:ext cx="38100" cy="65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66444" y="3306128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age;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57656" y="408178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它自己会找到抽屉。</a:t>
              </a:r>
            </a:p>
          </p:txBody>
        </p:sp>
      </p:grpSp>
      <p:grpSp>
        <p:nvGrpSpPr>
          <p:cNvPr id="22" name="scanf"/>
          <p:cNvGrpSpPr/>
          <p:nvPr/>
        </p:nvGrpSpPr>
        <p:grpSpPr>
          <a:xfrm>
            <a:off x="6286500" y="2385060"/>
            <a:ext cx="5067300" cy="2256472"/>
            <a:chOff x="6286500" y="2385060"/>
            <a:chExt cx="5067300" cy="2256472"/>
          </a:xfrm>
        </p:grpSpPr>
        <p:sp>
          <p:nvSpPr>
            <p:cNvPr id="16" name="Rectangle 16"/>
            <p:cNvSpPr/>
            <p:nvPr/>
          </p:nvSpPr>
          <p:spPr>
            <a:xfrm>
              <a:off x="6286500" y="2385060"/>
              <a:ext cx="5067300" cy="2256472"/>
            </a:xfrm>
            <a:prstGeom prst="roundRect">
              <a:avLst>
                <a:gd name="adj" fmla="val 422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5194" y="2628900"/>
              <a:ext cx="31042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scanf：要给它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抽屉的位置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515100" y="3093720"/>
              <a:ext cx="3238500" cy="65532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515100" y="3093720"/>
              <a:ext cx="38100" cy="65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714744" y="3306128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 &amp;age);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505956" y="408178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&amp; 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取地址符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&amp;age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就是 age 的位置。</a:t>
              </a:r>
            </a:p>
          </p:txBody>
        </p:sp>
      </p:grpSp>
      <p:grpSp>
        <p:nvGrpSpPr>
          <p:cNvPr id="27" name="warn"/>
          <p:cNvGrpSpPr/>
          <p:nvPr/>
        </p:nvGrpSpPr>
        <p:grpSpPr>
          <a:xfrm>
            <a:off x="838200" y="4941570"/>
            <a:ext cx="10515600" cy="1009650"/>
            <a:chOff x="838200" y="4941570"/>
            <a:chExt cx="10515600" cy="1009650"/>
          </a:xfrm>
        </p:grpSpPr>
        <p:sp>
          <p:nvSpPr>
            <p:cNvPr id="23" name="Rectangle 23"/>
            <p:cNvSpPr/>
            <p:nvPr/>
          </p:nvSpPr>
          <p:spPr>
            <a:xfrm>
              <a:off x="838200" y="4941570"/>
              <a:ext cx="10515600" cy="10096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941570"/>
              <a:ext cx="47625" cy="10096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225" y="51435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925" y="5092700"/>
              <a:ext cx="6451841" cy="7324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7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 读普通变量，变量名前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一定要加 &amp;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，否则会转交失败，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程序可能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崩溃或读到错误的数据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。printf 输出时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不加 &amp;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完整程序：读入年龄，再显示出来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858000" cy="2705100"/>
            <a:chOff x="838200" y="2114550"/>
            <a:chExt cx="6858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858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5434838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age;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scanf("%d", &amp;age);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读入：加 &amp;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printf("Age: %d\n", age);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输出：不加 &amp;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onsole"/>
          <p:cNvGrpSpPr/>
          <p:nvPr/>
        </p:nvGrpSpPr>
        <p:grpSpPr>
          <a:xfrm>
            <a:off x="8191500" y="2114550"/>
            <a:ext cx="3162300" cy="1257300"/>
            <a:chOff x="8191500" y="2114550"/>
            <a:chExt cx="31623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8191500" y="2114550"/>
              <a:ext cx="3162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191500" y="2114550"/>
              <a:ext cx="3162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191500" y="2305050"/>
              <a:ext cx="3162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305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496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686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985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53044" y="2638425"/>
              <a:ext cx="973264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Age: 10</a:t>
              </a:r>
            </a:p>
          </p:txBody>
        </p:sp>
      </p:grpSp>
      <p:grpSp>
        <p:nvGrpSpPr>
          <p:cNvPr id="25" name="tip"/>
          <p:cNvGrpSpPr/>
          <p:nvPr/>
        </p:nvGrpSpPr>
        <p:grpSpPr>
          <a:xfrm>
            <a:off x="838200" y="5067300"/>
            <a:ext cx="10515600" cy="895350"/>
            <a:chOff x="838200" y="5067300"/>
            <a:chExt cx="105156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" y="50673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232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194300"/>
              <a:ext cx="40586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读入要把新值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存进去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位置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&amp;age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输出只是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取出来看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读入时用的说明符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2867025"/>
            <a:chOff x="838200" y="2114550"/>
            <a:chExt cx="10515600" cy="2867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1564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变量类型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337" y="2228342"/>
              <a:ext cx="12221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scanf 读入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5337" y="2228342"/>
              <a:ext cx="1295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printf 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01925"/>
              <a:ext cx="3578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8337" y="2701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25337" y="2701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670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78175"/>
              <a:ext cx="10386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long long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337" y="317817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%lld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25337" y="3178175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%lld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43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654425"/>
              <a:ext cx="6253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float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36544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25337" y="36544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195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130675"/>
              <a:ext cx="75905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58337" y="41306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%lf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125337" y="41306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%f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495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606925"/>
              <a:ext cx="552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58337" y="4606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125337" y="46069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4972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36" name="Rectangle 36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49349" y="5314950"/>
              <a:ext cx="641238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double：读入用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，输出用 </a:t>
              </a: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。请在书本 P23 最后一段下画线。</a:t>
              </a:r>
            </a:p>
          </p:txBody>
        </p:sp>
      </p:grpSp>
      <p:grpSp>
        <p:nvGrpSpPr>
          <p:cNvPr id="41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40" name="TextBox 40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最后一段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一次读入多个数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1524000"/>
            <a:chOff x="838200" y="2114550"/>
            <a:chExt cx="5905500" cy="1524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328726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x;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scanf("%d%lf", &amp;n, &amp;x);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 %.1f\n", n, x);</a:t>
              </a:r>
            </a:p>
          </p:txBody>
        </p:sp>
      </p:grpSp>
      <p:grpSp>
        <p:nvGrpSpPr>
          <p:cNvPr id="29" name="console"/>
          <p:cNvGrpSpPr/>
          <p:nvPr/>
        </p:nvGrpSpPr>
        <p:grpSpPr>
          <a:xfrm>
            <a:off x="7239000" y="2114550"/>
            <a:ext cx="4114800" cy="2933700"/>
            <a:chOff x="7239000" y="2114550"/>
            <a:chExt cx="4114800" cy="2933700"/>
          </a:xfrm>
        </p:grpSpPr>
        <p:sp>
          <p:nvSpPr>
            <p:cNvPr id="13" name="Rectangle 13"/>
            <p:cNvSpPr/>
            <p:nvPr/>
          </p:nvSpPr>
          <p:spPr>
            <a:xfrm>
              <a:off x="7239000" y="2114550"/>
              <a:ext cx="41148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239000" y="21145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239000" y="23050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3533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330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00544" y="2638425"/>
              <a:ext cx="70085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3 2.5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3 2.5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239000" y="3486150"/>
              <a:ext cx="4114800" cy="1562100"/>
            </a:xfrm>
            <a:prstGeom prst="roundRect">
              <a:avLst>
                <a:gd name="adj" fmla="val 4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348615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239000" y="367665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353300" y="3581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543800" y="3581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734300" y="3581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33004" y="35433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00544" y="4010025"/>
              <a:ext cx="700850" cy="990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2.5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3 2.5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38200" y="5219700"/>
            <a:ext cx="10515600" cy="895350"/>
            <a:chOff x="838200" y="5219700"/>
            <a:chExt cx="10515600" cy="895350"/>
          </a:xfrm>
        </p:grpSpPr>
        <p:sp>
          <p:nvSpPr>
            <p:cNvPr id="30" name="Rectangle 30"/>
            <p:cNvSpPr/>
            <p:nvPr/>
          </p:nvSpPr>
          <p:spPr>
            <a:xfrm>
              <a:off x="838200" y="52197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6687" y="5346700"/>
              <a:ext cx="723696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读数字时，两个数之间用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空格或回车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隔开就行，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会自动跳过它们。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格式里有几个说明符，后面就有几个带 &amp; 的变量，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顺序和类型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都要对应。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3488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%c 会把空格也读进来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7913" y="2143760"/>
            <a:ext cx="5043884" cy="396050"/>
            <a:chOff x="827913" y="2143760"/>
            <a:chExt cx="5043884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43760"/>
              <a:ext cx="504388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A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，想把 12 存进 n，A 存进 ch：</a:t>
              </a:r>
            </a:p>
          </p:txBody>
        </p:sp>
      </p:grpSp>
      <p:grpSp>
        <p:nvGrpSpPr>
          <p:cNvPr id="16" name="wrong"/>
          <p:cNvGrpSpPr/>
          <p:nvPr/>
        </p:nvGrpSpPr>
        <p:grpSpPr>
          <a:xfrm>
            <a:off x="827913" y="2760980"/>
            <a:ext cx="4963287" cy="2054225"/>
            <a:chOff x="827913" y="2760980"/>
            <a:chExt cx="4963287" cy="2054225"/>
          </a:xfrm>
        </p:grpSpPr>
        <p:sp>
          <p:nvSpPr>
            <p:cNvPr id="11" name="TextBox 11"/>
            <p:cNvSpPr txBox="1"/>
            <p:nvPr/>
          </p:nvSpPr>
          <p:spPr>
            <a:xfrm>
              <a:off x="827913" y="2760980"/>
              <a:ext cx="9900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✘ </a:t>
              </a:r>
              <a: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%d%c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208020"/>
              <a:ext cx="4953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20802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7844" y="3436620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scanf("%d%c", &amp;n, &amp;ch);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8675" y="4058920"/>
              <a:ext cx="4197350" cy="7562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读走 12，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紧接着读到的是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还留在后面没读。</a:t>
              </a:r>
            </a:p>
          </p:txBody>
        </p:sp>
      </p:grpSp>
      <p:grpSp>
        <p:nvGrpSpPr>
          <p:cNvPr id="22" name="right"/>
          <p:cNvGrpSpPr/>
          <p:nvPr/>
        </p:nvGrpSpPr>
        <p:grpSpPr>
          <a:xfrm>
            <a:off x="6390513" y="2760980"/>
            <a:ext cx="4963287" cy="2054225"/>
            <a:chOff x="6390513" y="2760980"/>
            <a:chExt cx="4963287" cy="2054225"/>
          </a:xfrm>
        </p:grpSpPr>
        <p:sp>
          <p:nvSpPr>
            <p:cNvPr id="17" name="TextBox 17"/>
            <p:cNvSpPr txBox="1"/>
            <p:nvPr/>
          </p:nvSpPr>
          <p:spPr>
            <a:xfrm>
              <a:off x="6390513" y="2760980"/>
              <a:ext cx="113957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✔ </a:t>
              </a:r>
              <a:r>
                <a:rPr lang="en-US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%d %c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400800" y="3208020"/>
              <a:ext cx="49530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00800" y="3208020"/>
              <a:ext cx="38100" cy="685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600444" y="3436620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 %c", &amp;n, &amp;ch);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91275" y="4058920"/>
              <a:ext cx="4316730" cy="7562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6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格式里的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表示：先跳过空格、回车，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再读一个字符，ch 得到 A。</a:t>
              </a:r>
            </a:p>
          </p:txBody>
        </p:sp>
      </p:grpSp>
      <p:grpSp>
        <p:nvGrpSpPr>
          <p:cNvPr id="27" name="note"/>
          <p:cNvGrpSpPr/>
          <p:nvPr/>
        </p:nvGrpSpPr>
        <p:grpSpPr>
          <a:xfrm>
            <a:off x="838200" y="5265420"/>
            <a:ext cx="10515600" cy="685800"/>
            <a:chOff x="838200" y="5265420"/>
            <a:chExt cx="10515600" cy="685800"/>
          </a:xfrm>
        </p:grpSpPr>
        <p:sp>
          <p:nvSpPr>
            <p:cNvPr id="23" name="Rectangle 23"/>
            <p:cNvSpPr/>
            <p:nvPr/>
          </p:nvSpPr>
          <p:spPr>
            <a:xfrm>
              <a:off x="838200" y="5265420"/>
              <a:ext cx="10515600" cy="6858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265420"/>
              <a:ext cx="47625" cy="68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844" y="548132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区别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544" y="5494020"/>
              <a:ext cx="76982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读 char 会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跳过空格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；scanf 的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不会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，空格也算一个字符。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第三段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格式里写了逗号，输入里也必须有逗号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895350"/>
            <a:chOff x="838200" y="2114550"/>
            <a:chExt cx="5334000" cy="8953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63775"/>
              <a:ext cx="291007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0, b = 0;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scanf("%d,%d", &amp;a, &amp;b);</a:t>
              </a:r>
            </a:p>
          </p:txBody>
        </p:sp>
      </p:grpSp>
      <p:grpSp>
        <p:nvGrpSpPr>
          <p:cNvPr id="15" name="ok"/>
          <p:cNvGrpSpPr/>
          <p:nvPr/>
        </p:nvGrpSpPr>
        <p:grpSpPr>
          <a:xfrm>
            <a:off x="829056" y="3308350"/>
            <a:ext cx="2808041" cy="731076"/>
            <a:chOff x="829056" y="3308350"/>
            <a:chExt cx="2808041" cy="731076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08350"/>
              <a:ext cx="14697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输入 5,10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437" y="3702050"/>
              <a:ext cx="2807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逗号对上了：a = 5，b = 10</a:t>
              </a:r>
            </a:p>
          </p:txBody>
        </p:sp>
      </p:grpSp>
      <p:grpSp>
        <p:nvGrpSpPr>
          <p:cNvPr id="18" name="bad"/>
          <p:cNvGrpSpPr/>
          <p:nvPr/>
        </p:nvGrpSpPr>
        <p:grpSpPr>
          <a:xfrm>
            <a:off x="6391656" y="3308350"/>
            <a:ext cx="4201033" cy="1023176"/>
            <a:chOff x="6391656" y="3308350"/>
            <a:chExt cx="4201033" cy="1023176"/>
          </a:xfrm>
        </p:grpSpPr>
        <p:sp>
          <p:nvSpPr>
            <p:cNvPr id="16" name="TextBox 16"/>
            <p:cNvSpPr txBox="1"/>
            <p:nvPr/>
          </p:nvSpPr>
          <p:spPr>
            <a:xfrm>
              <a:off x="6391656" y="3308350"/>
              <a:ext cx="14061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输入 5 10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92037" y="3651250"/>
              <a:ext cx="4200652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读完 5 后，下一个应是逗号，却遇到空格，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匹配失败，scanf 停下：a = 5，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 还是 0</a:t>
              </a:r>
            </a:p>
          </p:txBody>
        </p:sp>
      </p:grpSp>
      <p:grpSp>
        <p:nvGrpSpPr>
          <p:cNvPr id="23" name="tip"/>
          <p:cNvGrpSpPr/>
          <p:nvPr/>
        </p:nvGrpSpPr>
        <p:grpSpPr>
          <a:xfrm>
            <a:off x="838200" y="4819650"/>
            <a:ext cx="10515600" cy="895350"/>
            <a:chOff x="838200" y="481965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8196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8196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984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建议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946650"/>
              <a:ext cx="70076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格式字符串里的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，输入时必须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一模一样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地出现。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没有要求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特殊分隔符时，格式里只写说明符，不要乱加逗号和文字。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普通字符的用处：读入日期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7532" y="2142490"/>
            <a:ext cx="9689744" cy="410718"/>
            <a:chOff x="827532" y="2142490"/>
            <a:chExt cx="9689744" cy="410718"/>
          </a:xfrm>
        </p:grpSpPr>
        <p:sp>
          <p:nvSpPr>
            <p:cNvPr id="9" name="TextBox 9"/>
            <p:cNvSpPr txBox="1"/>
            <p:nvPr/>
          </p:nvSpPr>
          <p:spPr>
            <a:xfrm>
              <a:off x="827532" y="2142490"/>
              <a:ext cx="96897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题目要求按 年-月-日 输入日期，例如 2026-1-9，规范输出成 2026-01-09：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683192"/>
            <a:ext cx="6667500" cy="1518285"/>
            <a:chOff x="838200" y="2683192"/>
            <a:chExt cx="6667500" cy="1518285"/>
          </a:xfrm>
        </p:grpSpPr>
        <p:sp>
          <p:nvSpPr>
            <p:cNvPr id="11" name="Rectangle 11"/>
            <p:cNvSpPr/>
            <p:nvPr/>
          </p:nvSpPr>
          <p:spPr>
            <a:xfrm>
              <a:off x="838200" y="2683192"/>
              <a:ext cx="6667500" cy="15182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83192"/>
              <a:ext cx="38100" cy="15182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082" y="2881630"/>
              <a:ext cx="5301996" cy="1199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05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y, m, d;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scanf("%d-%d-%d", &amp;y, &amp;m, &amp;d);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printf("%04d-%02d-%02d\n", y, m, d);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7962900" y="2683192"/>
            <a:ext cx="3390900" cy="1578292"/>
            <a:chOff x="7962900" y="2683192"/>
            <a:chExt cx="3390900" cy="1578292"/>
          </a:xfrm>
        </p:grpSpPr>
        <p:sp>
          <p:nvSpPr>
            <p:cNvPr id="15" name="Rectangle 15"/>
            <p:cNvSpPr/>
            <p:nvPr/>
          </p:nvSpPr>
          <p:spPr>
            <a:xfrm>
              <a:off x="7962900" y="2683192"/>
              <a:ext cx="3390900" cy="1578292"/>
            </a:xfrm>
            <a:prstGeom prst="roundRect">
              <a:avLst>
                <a:gd name="adj" fmla="val 48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962900" y="2683192"/>
              <a:ext cx="3390900" cy="382905"/>
            </a:xfrm>
            <a:prstGeom prst="roundRect">
              <a:avLst>
                <a:gd name="adj" fmla="val 199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962900" y="2923222"/>
              <a:ext cx="3390900" cy="14382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077200" y="281749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267700" y="281749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458200" y="281749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756142" y="278193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122920" y="3335972"/>
              <a:ext cx="1594485" cy="8229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15"/>
                </a:lnSpc>
              </a:pPr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2026-1-9</a:t>
              </a:r>
              <a:b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2026-01-09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4883468"/>
            <a:ext cx="10515600" cy="1123950"/>
            <a:chOff x="838200" y="4883468"/>
            <a:chExt cx="10515600" cy="1123950"/>
          </a:xfrm>
        </p:grpSpPr>
        <p:sp>
          <p:nvSpPr>
            <p:cNvPr id="24" name="Rectangle 24"/>
            <p:cNvSpPr/>
            <p:nvPr/>
          </p:nvSpPr>
          <p:spPr>
            <a:xfrm>
              <a:off x="838200" y="4883468"/>
              <a:ext cx="10515600" cy="1123950"/>
            </a:xfrm>
            <a:prstGeom prst="roundRect">
              <a:avLst>
                <a:gd name="adj" fmla="val 678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844" y="512127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544" y="5057775"/>
              <a:ext cx="8662797" cy="7880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02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格式里的 - 和输入的 - 对上，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短横线不存进变量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，三个变量得到 2026、1、9。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输出时用上节课的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%02d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，月和日不够两位就补 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模拟练习：以下写法哪些正确？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4840376" cy="352044"/>
            <a:chOff x="829056" y="2127250"/>
            <a:chExt cx="484037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48403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已知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num1;  float num2;  char ch;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4218" y="26725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173218" y="26725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判断</a:t>
              </a:r>
            </a:p>
          </p:txBody>
        </p:sp>
      </p:grpSp>
      <p:grpSp>
        <p:nvGrpSpPr>
          <p:cNvPr id="36" name="table-w"/>
          <p:cNvGrpSpPr/>
          <p:nvPr/>
        </p:nvGrpSpPr>
        <p:grpSpPr>
          <a:xfrm>
            <a:off x="838200" y="3206750"/>
            <a:ext cx="4191000" cy="3070225"/>
            <a:chOff x="838200" y="3206750"/>
            <a:chExt cx="4191000" cy="3070225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32067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4218" y="3206750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scanf(num1);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004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00450"/>
              <a:ext cx="4191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7401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4218" y="374015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scanf("num2");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338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42735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4218" y="4273550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scanf("%b", &amp;num2);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6672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67250"/>
              <a:ext cx="4191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8069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4218" y="4806950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scanf("%c", ch);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2006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2218" y="53403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4218" y="5340350"/>
              <a:ext cx="23379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 &amp;num1);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7340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734050"/>
              <a:ext cx="4191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58737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⑥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744218" y="5873750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printf("%i", &amp;num1);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62674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2" name="answers"/>
          <p:cNvGrpSpPr/>
          <p:nvPr/>
        </p:nvGrpSpPr>
        <p:grpSpPr>
          <a:xfrm>
            <a:off x="5029200" y="3206750"/>
            <a:ext cx="6324600" cy="3070225"/>
            <a:chOff x="5029200" y="3206750"/>
            <a:chExt cx="6324600" cy="3070225"/>
          </a:xfrm>
        </p:grpSpPr>
        <p:sp>
          <p:nvSpPr>
            <p:cNvPr id="37" name="Line 37"/>
            <p:cNvSpPr/>
            <p:nvPr/>
          </p:nvSpPr>
          <p:spPr>
            <a:xfrm>
              <a:off x="5029200" y="36004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5029200" y="3600450"/>
              <a:ext cx="6324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Line 39"/>
            <p:cNvSpPr/>
            <p:nvPr/>
          </p:nvSpPr>
          <p:spPr>
            <a:xfrm>
              <a:off x="5029200" y="41338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Line 40"/>
            <p:cNvSpPr/>
            <p:nvPr/>
          </p:nvSpPr>
          <p:spPr>
            <a:xfrm>
              <a:off x="5029200" y="46672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5029200" y="4667250"/>
              <a:ext cx="6324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Line 42"/>
            <p:cNvSpPr/>
            <p:nvPr/>
          </p:nvSpPr>
          <p:spPr>
            <a:xfrm>
              <a:off x="5029200" y="52006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3" name="Line 43"/>
            <p:cNvSpPr/>
            <p:nvPr/>
          </p:nvSpPr>
          <p:spPr>
            <a:xfrm>
              <a:off x="5029200" y="57340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Rectangle 44"/>
            <p:cNvSpPr/>
            <p:nvPr/>
          </p:nvSpPr>
          <p:spPr>
            <a:xfrm>
              <a:off x="5029200" y="5734050"/>
              <a:ext cx="6324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5" name="Line 45"/>
            <p:cNvSpPr/>
            <p:nvPr/>
          </p:nvSpPr>
          <p:spPr>
            <a:xfrm>
              <a:off x="5029200" y="626745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5173218" y="3206750"/>
              <a:ext cx="29487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没有格式字符串，也没有 &amp;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173218" y="3740150"/>
              <a:ext cx="27599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没有说明符，也没给变量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173218" y="4273550"/>
              <a:ext cx="25378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 %b，float 用 %f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173218" y="4806950"/>
              <a:ext cx="18270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缺 &amp;，应为 &amp;ch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173218" y="5340350"/>
              <a:ext cx="7608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正确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5173218" y="5873750"/>
              <a:ext cx="34707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输出不加 &amp;（%i 也能输出整数）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四、scanf 格式化输入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75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 与 scanf 对比</a:t>
            </a:r>
          </a:p>
        </p:txBody>
      </p:sp>
      <p:grpSp>
        <p:nvGrpSpPr>
          <p:cNvPr id="39" name="table"/>
          <p:cNvGrpSpPr/>
          <p:nvPr/>
        </p:nvGrpSpPr>
        <p:grpSpPr>
          <a:xfrm>
            <a:off x="838200" y="2114550"/>
            <a:ext cx="10515600" cy="3209925"/>
            <a:chOff x="838200" y="2114550"/>
            <a:chExt cx="105156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458337" y="2218817"/>
              <a:ext cx="3578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cin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8337" y="2218817"/>
              <a:ext cx="6861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scanf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606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读一个整数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58337" y="267335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68337" y="2673350"/>
              <a:ext cx="2055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 &amp;a);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02895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1178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读两个整数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58337" y="3130550"/>
              <a:ext cx="1800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68337" y="3130550"/>
              <a:ext cx="2819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scanf("%d%d", &amp;a, &amp;b);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486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587750"/>
              <a:ext cx="15266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读一个 double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58337" y="3587750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x;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68337" y="3587750"/>
              <a:ext cx="2182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scanf("%lf", &amp;x);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943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394335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40322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头文件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58337" y="404495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&lt;iostream&gt;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68337" y="40449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&lt;cstdio&gt;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400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1837" y="4502150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变量前加 &amp;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458337" y="4489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不加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268337" y="4489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要加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838200" y="4857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485775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81837" y="4946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读字符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458337" y="49466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跳过空格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268337" y="4959350"/>
              <a:ext cx="1499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不跳过空格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838200" y="5314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tip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40" name="Rectangle 40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5467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987" y="5632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速度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86687" y="5645150"/>
              <a:ext cx="5586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数据量很大时（百万级），scanf 读入比 cin 快得多。</a:t>
              </a:r>
            </a:p>
          </p:txBody>
        </p:sp>
      </p:grpSp>
      <p:grpSp>
        <p:nvGrpSpPr>
          <p:cNvPr id="46" name="bookref"/>
          <p:cNvGrpSpPr/>
          <p:nvPr/>
        </p:nvGrpSpPr>
        <p:grpSpPr>
          <a:xfrm>
            <a:off x="8888863" y="6121400"/>
            <a:ext cx="2471795" cy="264033"/>
            <a:chOff x="8888863" y="6121400"/>
            <a:chExt cx="2471795" cy="264033"/>
          </a:xfrm>
        </p:grpSpPr>
        <p:sp>
          <p:nvSpPr>
            <p:cNvPr id="45" name="TextBox 45"/>
            <p:cNvSpPr txBox="1"/>
            <p:nvPr/>
          </p:nvSpPr>
          <p:spPr>
            <a:xfrm>
              <a:off x="8888863" y="6121400"/>
              <a:ext cx="24717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 下方第二段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84608" y="3111500"/>
            <a:ext cx="4022785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解法三与例 2-8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29098" y="4038600"/>
            <a:ext cx="4333804" cy="308991"/>
            <a:chOff x="3929098" y="4038600"/>
            <a:chExt cx="433380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29098" y="4038600"/>
              <a:ext cx="43338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分拣框读数字反转 · 再分肥宅水 · 三角形面积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4926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解法三：让 scanf 把小数点"分拣"掉</a:t>
            </a:r>
          </a:p>
        </p:txBody>
      </p:sp>
      <p:grpSp>
        <p:nvGrpSpPr>
          <p:cNvPr id="10" name="fmt"/>
          <p:cNvGrpSpPr/>
          <p:nvPr/>
        </p:nvGrpSpPr>
        <p:grpSpPr>
          <a:xfrm>
            <a:off x="828294" y="2146935"/>
            <a:ext cx="9522638" cy="381381"/>
            <a:chOff x="828294" y="2146935"/>
            <a:chExt cx="9522638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46935"/>
              <a:ext cx="95226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格式字符串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"%c%c%c.%c"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表示：[一个字符][一个字符][一个字符] . [一个字符]</a:t>
              </a:r>
            </a:p>
          </p:txBody>
        </p:sp>
      </p:grpSp>
      <p:grpSp>
        <p:nvGrpSpPr>
          <p:cNvPr id="51" name="diagram"/>
          <p:cNvGrpSpPr/>
          <p:nvPr/>
        </p:nvGrpSpPr>
        <p:grpSpPr>
          <a:xfrm>
            <a:off x="829437" y="2690495"/>
            <a:ext cx="9267063" cy="3272155"/>
            <a:chOff x="829437" y="2690495"/>
            <a:chExt cx="9267063" cy="3272155"/>
          </a:xfrm>
        </p:grpSpPr>
        <p:sp>
          <p:nvSpPr>
            <p:cNvPr id="11" name="TextBox 11"/>
            <p:cNvSpPr txBox="1"/>
            <p:nvPr/>
          </p:nvSpPr>
          <p:spPr>
            <a:xfrm>
              <a:off x="1968901" y="2690495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33600" y="3124200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619250" y="3651885"/>
              <a:ext cx="1238250" cy="725805"/>
            </a:xfrm>
            <a:prstGeom prst="roundRect">
              <a:avLst>
                <a:gd name="adj" fmla="val 1049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054789" y="3845878"/>
              <a:ext cx="36717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3600" y="4444365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159251" y="494157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762125" y="5302568"/>
              <a:ext cx="952500" cy="660082"/>
            </a:xfrm>
            <a:prstGeom prst="roundRect">
              <a:avLst>
                <a:gd name="adj" fmla="val 1154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968901" y="5485130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78651" y="2690495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3943350" y="3124200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3429000" y="3651885"/>
              <a:ext cx="1238250" cy="725805"/>
            </a:xfrm>
            <a:prstGeom prst="roundRect">
              <a:avLst>
                <a:gd name="adj" fmla="val 1049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864539" y="3845878"/>
              <a:ext cx="36717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43350" y="4444365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969001" y="494157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3571875" y="5302568"/>
              <a:ext cx="952500" cy="660082"/>
            </a:xfrm>
            <a:prstGeom prst="roundRect">
              <a:avLst>
                <a:gd name="adj" fmla="val 1154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778651" y="5485130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588401" y="2690495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5753100" y="3124200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5238750" y="3651885"/>
              <a:ext cx="1238250" cy="725805"/>
            </a:xfrm>
            <a:prstGeom prst="roundRect">
              <a:avLst>
                <a:gd name="adj" fmla="val 1049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674289" y="3845878"/>
              <a:ext cx="36717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5753100" y="4444365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778751" y="494157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5381625" y="5302568"/>
              <a:ext cx="952500" cy="660082"/>
            </a:xfrm>
            <a:prstGeom prst="roundRect">
              <a:avLst>
                <a:gd name="adj" fmla="val 1154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588401" y="5485130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569926" y="2690495"/>
              <a:ext cx="19539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7562850" y="3124200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7334250" y="3651885"/>
              <a:ext cx="666750" cy="725805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14288">
              <a:solidFill>
                <a:srgbClr val="53617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560269" y="38204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079996" y="462470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对上就丢掉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07901" y="2690495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'4'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9372600" y="3124200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8858250" y="3651885"/>
              <a:ext cx="1238250" cy="725805"/>
            </a:xfrm>
            <a:prstGeom prst="roundRect">
              <a:avLst>
                <a:gd name="adj" fmla="val 1049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293789" y="3845878"/>
              <a:ext cx="36717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9372600" y="4444365"/>
              <a:ext cx="209550" cy="440055"/>
            </a:xfrm>
            <a:custGeom>
              <a:avLst/>
              <a:gdLst/>
              <a:ahLst/>
              <a:cxnLst/>
              <a:rect l="l" t="t" r="r" b="b"/>
              <a:pathLst>
                <a:path w="209550" h="440055">
                  <a:moveTo>
                    <a:pt x="58674" y="0"/>
                  </a:moveTo>
                  <a:lnTo>
                    <a:pt x="150876" y="0"/>
                  </a:lnTo>
                  <a:lnTo>
                    <a:pt x="150876" y="319088"/>
                  </a:lnTo>
                  <a:lnTo>
                    <a:pt x="209550" y="319088"/>
                  </a:lnTo>
                  <a:lnTo>
                    <a:pt x="104775" y="440055"/>
                  </a:lnTo>
                  <a:lnTo>
                    <a:pt x="0" y="319088"/>
                  </a:lnTo>
                  <a:lnTo>
                    <a:pt x="58674" y="3190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398251" y="494157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9001125" y="5302568"/>
              <a:ext cx="952500" cy="660082"/>
            </a:xfrm>
            <a:prstGeom prst="roundRect">
              <a:avLst>
                <a:gd name="adj" fmla="val 11544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207901" y="5485130"/>
              <a:ext cx="53894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32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'4'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29437" y="275399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29437" y="3909378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分拣框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29437" y="552672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</p:grpSp>
      <p:grpSp>
        <p:nvGrpSpPr>
          <p:cNvPr id="53" name="bookref"/>
          <p:cNvGrpSpPr/>
          <p:nvPr/>
        </p:nvGrpSpPr>
        <p:grpSpPr>
          <a:xfrm>
            <a:off x="9842983" y="6121400"/>
            <a:ext cx="1517675" cy="264033"/>
            <a:chOff x="9842983" y="6121400"/>
            <a:chExt cx="1517675" cy="264033"/>
          </a:xfrm>
        </p:grpSpPr>
        <p:sp>
          <p:nvSpPr>
            <p:cNvPr id="52" name="TextBox 52"/>
            <p:cNvSpPr txBox="1"/>
            <p:nvPr/>
          </p:nvSpPr>
          <p:spPr>
            <a:xfrm>
              <a:off x="9842983" y="6121400"/>
              <a:ext cx="15176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解法三：书上的程序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477000" cy="2705100"/>
            <a:chOff x="838200" y="2114550"/>
            <a:chExt cx="6477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477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4703064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a, b, c, 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scanf("%c%c%c.%c", &amp;a, &amp;b, &amp;c, &amp;d);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printf("%c.%c%c%c", d, c, b, a);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279598" y="6121400"/>
            <a:ext cx="2081060" cy="264033"/>
            <a:chOff x="9279598" y="6121400"/>
            <a:chExt cx="208106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279598" y="6121400"/>
              <a:ext cx="20810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例 2-7 解法 3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7810500" y="2114550"/>
            <a:ext cx="3543300" cy="1257300"/>
            <a:chOff x="7810500" y="2114550"/>
            <a:chExt cx="3543300" cy="1257300"/>
          </a:xfrm>
        </p:grpSpPr>
        <p:sp>
          <p:nvSpPr>
            <p:cNvPr id="15" name="Rectangle 15"/>
            <p:cNvSpPr/>
            <p:nvPr/>
          </p:nvSpPr>
          <p:spPr>
            <a:xfrm>
              <a:off x="7810500" y="2114550"/>
              <a:ext cx="3543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810500" y="2114550"/>
              <a:ext cx="3543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810500" y="2305050"/>
              <a:ext cx="3543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115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305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604504" y="2171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72044" y="2638425"/>
              <a:ext cx="70085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123.4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7810500" y="3543300"/>
            <a:ext cx="3543300" cy="1466850"/>
            <a:chOff x="7810500" y="3543300"/>
            <a:chExt cx="3543300" cy="1466850"/>
          </a:xfrm>
        </p:grpSpPr>
        <p:sp>
          <p:nvSpPr>
            <p:cNvPr id="24" name="Rectangle 24"/>
            <p:cNvSpPr/>
            <p:nvPr/>
          </p:nvSpPr>
          <p:spPr>
            <a:xfrm>
              <a:off x="7810500" y="3543300"/>
              <a:ext cx="3543300" cy="1466850"/>
            </a:xfrm>
            <a:prstGeom prst="roundRect">
              <a:avLst>
                <a:gd name="adj" fmla="val 5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012049" y="371475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书上的比喻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221724" y="3676650"/>
              <a:ext cx="1420622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 像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"传菜窗口"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d、c、b、a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依次放进空位。</a:t>
              </a:r>
            </a:p>
          </p:txBody>
        </p:sp>
      </p:grpSp>
      <p:grpSp>
        <p:nvGrpSpPr>
          <p:cNvPr id="32" name="warn"/>
          <p:cNvGrpSpPr/>
          <p:nvPr/>
        </p:nvGrpSpPr>
        <p:grpSpPr>
          <a:xfrm>
            <a:off x="838200" y="5181600"/>
            <a:ext cx="10515600" cy="571500"/>
            <a:chOff x="838200" y="518160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51816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51816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346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6687" y="5359400"/>
              <a:ext cx="77957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不能有多余的空格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，否则空格会被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分拣走；输出时变量前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不加 &amp;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2643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2-8 再分肥宅水：读题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114550"/>
            <a:ext cx="10515600" cy="2057400"/>
            <a:chOff x="838200" y="2114550"/>
            <a:chExt cx="10515600" cy="2057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2057400"/>
            </a:xfrm>
            <a:prstGeom prst="roundRect">
              <a:avLst>
                <a:gd name="adj" fmla="val 463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15187" y="2241550"/>
              <a:ext cx="7226046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现在有 t 毫升肥宅快乐水，要均分给 n 名同学。每名同学需要两个杯子。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想知道每名同学可以获得多少毫升饮料（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严格精确到小数点后 3 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以及一共需要多少个杯子。输入一个实数 t 和一个整数 n，使用空格隔开。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输出两个数字表示答案，使用换行隔开。（洛谷 P5706）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例 2-8</a:t>
              </a:r>
            </a:p>
          </p:txBody>
        </p:sp>
      </p:grpSp>
      <p:grpSp>
        <p:nvGrpSpPr>
          <p:cNvPr id="32" name="io"/>
          <p:cNvGrpSpPr/>
          <p:nvPr/>
        </p:nvGrpSpPr>
        <p:grpSpPr>
          <a:xfrm>
            <a:off x="829437" y="4413250"/>
            <a:ext cx="7552563" cy="1587500"/>
            <a:chOff x="829437" y="4413250"/>
            <a:chExt cx="7552563" cy="1587500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44132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762500"/>
              <a:ext cx="34290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76250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5300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528002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500.0 3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944237" y="44132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953000" y="4762500"/>
              <a:ext cx="34290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953000" y="476250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4953000" y="495300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5067300" y="4857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5257800" y="4857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5448300" y="4857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747004" y="4819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115306" y="5267325"/>
              <a:ext cx="89839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166.667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两个答案，分开来算</a:t>
            </a:r>
          </a:p>
        </p:txBody>
      </p:sp>
      <p:grpSp>
        <p:nvGrpSpPr>
          <p:cNvPr id="25" name="table"/>
          <p:cNvGrpSpPr/>
          <p:nvPr/>
        </p:nvGrpSpPr>
        <p:grpSpPr>
          <a:xfrm>
            <a:off x="838200" y="2114550"/>
            <a:ext cx="10515600" cy="1724025"/>
            <a:chOff x="838200" y="2114550"/>
            <a:chExt cx="10515600" cy="1724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632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要求的量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6308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算式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45858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316087" y="22632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8321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每人多少毫升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63087" y="28448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/ 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58587" y="2844800"/>
              <a:ext cx="18814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double（有小数）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16087" y="2844800"/>
              <a:ext cx="1557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%.3f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保留 3 位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257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257550"/>
              <a:ext cx="1051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40360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一共几个杯子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363087" y="34163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* 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458587" y="3416300"/>
              <a:ext cx="1267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int（整数）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16087" y="34163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829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in"/>
          <p:cNvGrpSpPr/>
          <p:nvPr/>
        </p:nvGrpSpPr>
        <p:grpSpPr>
          <a:xfrm>
            <a:off x="838200" y="4000500"/>
            <a:ext cx="10515600" cy="1609725"/>
            <a:chOff x="838200" y="4000500"/>
            <a:chExt cx="10515600" cy="1609725"/>
          </a:xfrm>
        </p:grpSpPr>
        <p:sp>
          <p:nvSpPr>
            <p:cNvPr id="26" name="Rectangle 26"/>
            <p:cNvSpPr/>
            <p:nvPr/>
          </p:nvSpPr>
          <p:spPr>
            <a:xfrm>
              <a:off x="838200" y="400050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1301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输入的量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363087" y="4130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458587" y="41301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316087" y="41301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读入格式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81837" y="46609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饮料毫升数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363087" y="4673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458587" y="4673600"/>
              <a:ext cx="1649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double（实数）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316087" y="46736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%lf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5067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506730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81837" y="5194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人数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363087" y="5207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458587" y="5207000"/>
              <a:ext cx="341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316087" y="52070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838200" y="5600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tip"/>
          <p:cNvGrpSpPr/>
          <p:nvPr/>
        </p:nvGrpSpPr>
        <p:grpSpPr>
          <a:xfrm>
            <a:off x="829818" y="5892800"/>
            <a:ext cx="5436565" cy="322707"/>
            <a:chOff x="829818" y="5892800"/>
            <a:chExt cx="5436565" cy="322707"/>
          </a:xfrm>
        </p:grpSpPr>
        <p:sp>
          <p:nvSpPr>
            <p:cNvPr id="43" name="TextBox 43"/>
            <p:cNvSpPr txBox="1"/>
            <p:nvPr/>
          </p:nvSpPr>
          <p:spPr>
            <a:xfrm>
              <a:off x="829818" y="5892800"/>
              <a:ext cx="543656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每人分到的量是 t / n，不用再除以 2；杯子数单独算。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2-8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477000" cy="3788092"/>
            <a:chOff x="838200" y="2114550"/>
            <a:chExt cx="6477000" cy="378809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477000" cy="37880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7880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463" y="2301558"/>
              <a:ext cx="5241163" cy="34669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22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t;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scanf("%lf%d", &amp;t, &amp;n);</a:t>
              </a:r>
              <a:b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printf("%.3f\n%d", t / n, n * 2);</a:t>
              </a:r>
              <a:b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P23 · 例 2-8 代码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7810500" y="2114550"/>
            <a:ext cx="3543300" cy="1965960"/>
            <a:chOff x="7810500" y="2114550"/>
            <a:chExt cx="3543300" cy="1965960"/>
          </a:xfrm>
        </p:grpSpPr>
        <p:sp>
          <p:nvSpPr>
            <p:cNvPr id="15" name="Rectangle 15"/>
            <p:cNvSpPr/>
            <p:nvPr/>
          </p:nvSpPr>
          <p:spPr>
            <a:xfrm>
              <a:off x="7810500" y="2114550"/>
              <a:ext cx="3543300" cy="1965960"/>
            </a:xfrm>
            <a:prstGeom prst="roundRect">
              <a:avLst>
                <a:gd name="adj" fmla="val 387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810500" y="2114550"/>
              <a:ext cx="3543300" cy="383858"/>
            </a:xfrm>
            <a:prstGeom prst="roundRect">
              <a:avLst>
                <a:gd name="adj" fmla="val 19851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810500" y="2354580"/>
              <a:ext cx="3543300" cy="14382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24885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115300" y="224885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305800" y="224885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603742" y="221329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70520" y="2769235"/>
              <a:ext cx="1122998" cy="1207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22"/>
                </a:lnSpc>
              </a:pPr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500.0 3</a:t>
              </a:r>
              <a:b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166.667</a:t>
              </a:r>
              <a:b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7810500" y="4488180"/>
            <a:ext cx="3543300" cy="1462088"/>
            <a:chOff x="7810500" y="4488180"/>
            <a:chExt cx="3543300" cy="1462088"/>
          </a:xfrm>
        </p:grpSpPr>
        <p:sp>
          <p:nvSpPr>
            <p:cNvPr id="24" name="Rectangle 24"/>
            <p:cNvSpPr/>
            <p:nvPr/>
          </p:nvSpPr>
          <p:spPr>
            <a:xfrm>
              <a:off x="7810500" y="4488180"/>
              <a:ext cx="3543300" cy="1462088"/>
            </a:xfrm>
            <a:prstGeom prst="roundRect">
              <a:avLst>
                <a:gd name="adj" fmla="val 521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010906" y="47275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对应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620506" y="4651375"/>
              <a:ext cx="1412748" cy="11197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22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%.3f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/ n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换行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* 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97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能整除时，也要显示 3 位小数</a:t>
            </a:r>
          </a:p>
        </p:txBody>
      </p:sp>
      <p:grpSp>
        <p:nvGrpSpPr>
          <p:cNvPr id="34" name="tests"/>
          <p:cNvGrpSpPr/>
          <p:nvPr/>
        </p:nvGrpSpPr>
        <p:grpSpPr>
          <a:xfrm>
            <a:off x="829056" y="2127250"/>
            <a:ext cx="10524744" cy="2006600"/>
            <a:chOff x="829056" y="2127250"/>
            <a:chExt cx="10524744" cy="20066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换几组数据测试一下：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71750"/>
              <a:ext cx="3143250" cy="1562100"/>
            </a:xfrm>
            <a:prstGeom prst="roundRect">
              <a:avLst>
                <a:gd name="adj" fmla="val 4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71750"/>
              <a:ext cx="31432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62250"/>
              <a:ext cx="31432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952500" y="2667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143000" y="2667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333500" y="2667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632204" y="2628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9744" y="3095625"/>
              <a:ext cx="973264" cy="990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100 1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100.000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533900" y="2571750"/>
              <a:ext cx="3143250" cy="1562100"/>
            </a:xfrm>
            <a:prstGeom prst="roundRect">
              <a:avLst>
                <a:gd name="adj" fmla="val 4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533900" y="2571750"/>
              <a:ext cx="31432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533900" y="2762250"/>
              <a:ext cx="31432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4648200" y="2667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4838700" y="2667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5029200" y="2667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327904" y="2628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95444" y="3095625"/>
              <a:ext cx="837057" cy="990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25.000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8229600" y="2571750"/>
              <a:ext cx="3124200" cy="1562100"/>
            </a:xfrm>
            <a:prstGeom prst="roundRect">
              <a:avLst>
                <a:gd name="adj" fmla="val 487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229600" y="2571750"/>
              <a:ext cx="31242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229600" y="2762250"/>
              <a:ext cx="31242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8343900" y="2667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534400" y="2667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8724900" y="2667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023604" y="2628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391144" y="3095625"/>
              <a:ext cx="700850" cy="9909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10 3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3.333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38" name="tip"/>
          <p:cNvGrpSpPr/>
          <p:nvPr/>
        </p:nvGrpSpPr>
        <p:grpSpPr>
          <a:xfrm>
            <a:off x="838200" y="4362450"/>
            <a:ext cx="10515600" cy="571500"/>
            <a:chOff x="838200" y="4362450"/>
            <a:chExt cx="10515600" cy="571500"/>
          </a:xfrm>
        </p:grpSpPr>
        <p:sp>
          <p:nvSpPr>
            <p:cNvPr id="35" name="Rectangle 35"/>
            <p:cNvSpPr/>
            <p:nvPr/>
          </p:nvSpPr>
          <p:spPr>
            <a:xfrm>
              <a:off x="838200" y="43624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4527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86687" y="4540250"/>
              <a:ext cx="83300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结果是整数时，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%.3f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也会补足 3 位小数，这正是题目"严格精确到 3 位"的要求。</a:t>
              </a:r>
            </a:p>
          </p:txBody>
        </p:sp>
      </p:grpSp>
      <p:grpSp>
        <p:nvGrpSpPr>
          <p:cNvPr id="42" name="note"/>
          <p:cNvGrpSpPr/>
          <p:nvPr/>
        </p:nvGrpSpPr>
        <p:grpSpPr>
          <a:xfrm>
            <a:off x="838200" y="5219700"/>
            <a:ext cx="10515600" cy="566738"/>
            <a:chOff x="838200" y="5219700"/>
            <a:chExt cx="10515600" cy="566738"/>
          </a:xfrm>
        </p:grpSpPr>
        <p:sp>
          <p:nvSpPr>
            <p:cNvPr id="39" name="Rectangle 39"/>
            <p:cNvSpPr/>
            <p:nvPr/>
          </p:nvSpPr>
          <p:spPr>
            <a:xfrm>
              <a:off x="838200" y="5219700"/>
              <a:ext cx="10515600" cy="566738"/>
            </a:xfrm>
            <a:prstGeom prst="roundRect">
              <a:avLst>
                <a:gd name="adj" fmla="val 1344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5380038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86687" y="5392738"/>
              <a:ext cx="6234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 读入用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，输出用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；保留 n 位小数用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%.nf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课堂作业：三角形面积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056" y="2057400"/>
            <a:ext cx="5981319" cy="1552194"/>
            <a:chOff x="829056" y="2057400"/>
            <a:chExt cx="5981319" cy="15521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57400"/>
              <a:ext cx="5981319" cy="1552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：给定三角形的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高 h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底边长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（单位：厘米），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计算并输出三角形的面积，结果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保留两位小数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：一行两个实数 h 和 b，用一个空格隔开。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：一行，表示面积，保留两位小数。</a:t>
              </a:r>
            </a:p>
          </p:txBody>
        </p:sp>
      </p:grpSp>
      <p:grpSp>
        <p:nvGrpSpPr>
          <p:cNvPr id="16" name="fig"/>
          <p:cNvGrpSpPr/>
          <p:nvPr/>
        </p:nvGrpSpPr>
        <p:grpSpPr>
          <a:xfrm>
            <a:off x="7810500" y="3905250"/>
            <a:ext cx="3143250" cy="2404618"/>
            <a:chOff x="7810500" y="3905250"/>
            <a:chExt cx="3143250" cy="2404618"/>
          </a:xfrm>
        </p:grpSpPr>
        <p:sp>
          <p:nvSpPr>
            <p:cNvPr id="11" name="Freeform 11"/>
            <p:cNvSpPr/>
            <p:nvPr/>
          </p:nvSpPr>
          <p:spPr>
            <a:xfrm>
              <a:off x="7810500" y="3905250"/>
              <a:ext cx="3143250" cy="1905000"/>
            </a:xfrm>
            <a:custGeom>
              <a:avLst/>
              <a:gdLst/>
              <a:ahLst/>
              <a:cxnLst/>
              <a:rect l="l" t="t" r="r" b="b"/>
              <a:pathLst>
                <a:path w="3143250" h="1905000">
                  <a:moveTo>
                    <a:pt x="0" y="1905000"/>
                  </a:moveTo>
                  <a:lnTo>
                    <a:pt x="3143250" y="190500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E3ECF7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953500" y="390525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custDash>
                <a:ds d="400000" sp="250000"/>
              </a:custDash>
            </a:ln>
          </p:spPr>
        </p:sp>
        <p:sp>
          <p:nvSpPr>
            <p:cNvPr id="13" name="Rectangle 13"/>
            <p:cNvSpPr/>
            <p:nvPr/>
          </p:nvSpPr>
          <p:spPr>
            <a:xfrm>
              <a:off x="8953500" y="5638800"/>
              <a:ext cx="171450" cy="171450"/>
            </a:xfrm>
            <a:prstGeom prst="rect">
              <a:avLst/>
            </a:prstGeom>
            <a:noFill/>
            <a:ln w="14288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076182" y="469900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371457" y="589915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6" name="io"/>
          <p:cNvGrpSpPr/>
          <p:nvPr/>
        </p:nvGrpSpPr>
        <p:grpSpPr>
          <a:xfrm>
            <a:off x="829056" y="4070350"/>
            <a:ext cx="6219444" cy="2161794"/>
            <a:chOff x="829056" y="4070350"/>
            <a:chExt cx="6219444" cy="2161794"/>
          </a:xfrm>
        </p:grpSpPr>
        <p:sp>
          <p:nvSpPr>
            <p:cNvPr id="17" name="TextBox 17"/>
            <p:cNvSpPr txBox="1"/>
            <p:nvPr/>
          </p:nvSpPr>
          <p:spPr>
            <a:xfrm>
              <a:off x="829437" y="40703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样例输入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44196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196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6101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952500" y="4514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143000" y="4514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333500" y="4514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632204" y="4476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00506" y="49371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15 10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82237" y="40703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样例输出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4191000" y="4419600"/>
              <a:ext cx="2857500" cy="933450"/>
            </a:xfrm>
            <a:prstGeom prst="roundRect">
              <a:avLst>
                <a:gd name="adj" fmla="val 816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4191000" y="44196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4191000" y="46101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4305300" y="4514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4495800" y="4514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4686300" y="4514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985004" y="4476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353306" y="49371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75.00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29056" y="5880100"/>
              <a:ext cx="20052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面积 = 底 × 高 ÷ 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五、解法三与例 2-8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三角形面积：参考程序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3410712" cy="352044"/>
            <a:chOff x="829056" y="2127250"/>
            <a:chExt cx="341071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先自己写，再点击看参考答案：</a:t>
              </a:r>
            </a:p>
          </p:txBody>
        </p:sp>
      </p:grpSp>
      <p:grpSp>
        <p:nvGrpSpPr>
          <p:cNvPr id="30" name="a"/>
          <p:cNvGrpSpPr/>
          <p:nvPr/>
        </p:nvGrpSpPr>
        <p:grpSpPr>
          <a:xfrm>
            <a:off x="838200" y="2571750"/>
            <a:ext cx="10515600" cy="2705100"/>
            <a:chOff x="838200" y="2571750"/>
            <a:chExt cx="10515600" cy="27051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6096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2724150"/>
              <a:ext cx="3862070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h, b;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scanf("%lf%lf", &amp;h, &amp;b);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printf("%.2f\n", h * b / 2);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7429500" y="2571750"/>
              <a:ext cx="3924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429500" y="257175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429500" y="276225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543800" y="2667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2667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924800" y="2667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23504" y="2628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591044" y="3095625"/>
              <a:ext cx="70085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15 10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75.00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429500" y="4000500"/>
              <a:ext cx="3924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429500" y="40005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429500" y="41910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543800" y="4095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734300" y="4095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7924800" y="4095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23504" y="40576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591044" y="4524375"/>
              <a:ext cx="70085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2.5 4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5.00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7429500" y="5334000"/>
            <a:ext cx="3924300" cy="552450"/>
            <a:chOff x="7429500" y="5334000"/>
            <a:chExt cx="3924300" cy="552450"/>
          </a:xfrm>
        </p:grpSpPr>
        <p:sp>
          <p:nvSpPr>
            <p:cNvPr id="31" name="Rectangle 31"/>
            <p:cNvSpPr/>
            <p:nvPr/>
          </p:nvSpPr>
          <p:spPr>
            <a:xfrm>
              <a:off x="7429500" y="5334000"/>
              <a:ext cx="39243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310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40649" y="5505450"/>
              <a:ext cx="22387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读入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，输出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%.2f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6971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表 2-3 常见输入输出占位符</a:t>
            </a:r>
          </a:p>
        </p:txBody>
      </p:sp>
      <p:grpSp>
        <p:nvGrpSpPr>
          <p:cNvPr id="43" name="table"/>
          <p:cNvGrpSpPr/>
          <p:nvPr/>
        </p:nvGrpSpPr>
        <p:grpSpPr>
          <a:xfrm>
            <a:off x="838200" y="2000250"/>
            <a:ext cx="10515600" cy="3914775"/>
            <a:chOff x="838200" y="2000250"/>
            <a:chExt cx="10515600" cy="3914775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10515600" cy="390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0677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占位符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25468" y="20677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2218" y="24542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125468" y="2454275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一个十进制整数，一般用于 int 类型（最常用）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2781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2781300"/>
              <a:ext cx="10515600" cy="39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2844800"/>
              <a:ext cx="19048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%nd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（n 是正整数）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125468" y="2844800"/>
              <a:ext cx="42704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输出一个整数，不足 n 位，前面用空格补齐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17182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235325"/>
              <a:ext cx="13890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%I64d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%lld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25468" y="3235325"/>
              <a:ext cx="24156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一般用于 long long 类型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62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3562350"/>
              <a:ext cx="10515600" cy="39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362585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%f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25468" y="3625850"/>
              <a:ext cx="53032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float；或者输出 float、double，默认 6 位小数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95287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016375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%lf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125468" y="4016375"/>
              <a:ext cx="26044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double 类型的浮点数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4343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343400"/>
              <a:ext cx="10515600" cy="39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2218" y="4406900"/>
              <a:ext cx="20269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%.nf</a:t>
              </a:r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（n 是正整数）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125468" y="4406900"/>
              <a:ext cx="315980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输出一个固定 n 位小数的浮点数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473392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4797425"/>
              <a:ext cx="202697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%0nd</a:t>
              </a:r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（n 是正整数）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125468" y="4797425"/>
              <a:ext cx="40816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输出一个整数，不足 n 位，前面用 0 补齐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5124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5124450"/>
              <a:ext cx="10515600" cy="39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82218" y="518795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125468" y="5187950"/>
              <a:ext cx="21935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char 类型的字符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551497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82218" y="5578475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125468" y="557847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一个字符串（以后学）</a:t>
              </a:r>
            </a:p>
          </p:txBody>
        </p:sp>
        <p:sp>
          <p:nvSpPr>
            <p:cNvPr id="42" name="Line 42"/>
            <p:cNvSpPr/>
            <p:nvPr/>
          </p:nvSpPr>
          <p:spPr>
            <a:xfrm>
              <a:off x="838200" y="5905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bookref"/>
          <p:cNvGrpSpPr/>
          <p:nvPr/>
        </p:nvGrpSpPr>
        <p:grpSpPr>
          <a:xfrm>
            <a:off x="7825702" y="6121400"/>
            <a:ext cx="3534956" cy="264033"/>
            <a:chOff x="7825702" y="6121400"/>
            <a:chExt cx="3534956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7825702" y="6121400"/>
              <a:ext cx="35349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 · 红色四行请用红笔标出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5669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cin/cout 还是 scanf/printf？</a:t>
            </a:r>
          </a:p>
        </p:txBody>
      </p:sp>
      <p:grpSp>
        <p:nvGrpSpPr>
          <p:cNvPr id="12" name="left"/>
          <p:cNvGrpSpPr/>
          <p:nvPr/>
        </p:nvGrpSpPr>
        <p:grpSpPr>
          <a:xfrm>
            <a:off x="838200" y="2114550"/>
            <a:ext cx="5067300" cy="2381250"/>
            <a:chOff x="838200" y="2114550"/>
            <a:chExt cx="5067300" cy="2381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381250"/>
            </a:xfrm>
            <a:prstGeom prst="roundRect">
              <a:avLst>
                <a:gd name="adj" fmla="val 4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132" y="2298700"/>
              <a:ext cx="14313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cin / cout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711450"/>
              <a:ext cx="2387600" cy="1175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不用写说明符，不用加 &amp;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写起来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简单直观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日常练习常用</a:t>
              </a:r>
            </a:p>
          </p:txBody>
        </p:sp>
      </p:grpSp>
      <p:grpSp>
        <p:nvGrpSpPr>
          <p:cNvPr id="16" name="right"/>
          <p:cNvGrpSpPr/>
          <p:nvPr/>
        </p:nvGrpSpPr>
        <p:grpSpPr>
          <a:xfrm>
            <a:off x="6286500" y="2114550"/>
            <a:ext cx="5067300" cy="2381250"/>
            <a:chOff x="6286500" y="2114550"/>
            <a:chExt cx="5067300" cy="23812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2381250"/>
            </a:xfrm>
            <a:prstGeom prst="roundRect">
              <a:avLst>
                <a:gd name="adj" fmla="val 400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4432" y="2298700"/>
              <a:ext cx="20843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scanf / printf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6337" y="2711450"/>
              <a:ext cx="3294126" cy="1175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更快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（数据量大时明显）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格式控制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方便：位数、宽度、补零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按格式读入：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%c%c%c.%c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、日期</a:t>
              </a:r>
            </a:p>
          </p:txBody>
        </p:sp>
      </p:grpSp>
      <p:grpSp>
        <p:nvGrpSpPr>
          <p:cNvPr id="20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17" name="Rectangle 17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987" y="4927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905762" y="4889500"/>
              <a:ext cx="63522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本书后面的例题，两种写法都会出现，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请务必两种方式都要掌握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需要控制格式时，优先想到 printf。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P24 · 表 2-3 下方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独立尝试：按名单格式显示学号和成绩</a:t>
            </a:r>
          </a:p>
        </p:txBody>
      </p:sp>
      <p:grpSp>
        <p:nvGrpSpPr>
          <p:cNvPr id="14" name="q"/>
          <p:cNvGrpSpPr/>
          <p:nvPr/>
        </p:nvGrpSpPr>
        <p:grpSpPr>
          <a:xfrm>
            <a:off x="829056" y="2070100"/>
            <a:ext cx="6761988" cy="1399794"/>
            <a:chOff x="829056" y="2070100"/>
            <a:chExt cx="6761988" cy="13997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67619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：输入一个学号（1～999 的整数）和一个成绩（实数），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学号显示成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 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，不足补 0；成绩保留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小数，中间一个空格。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178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86356" y="3117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7 92.5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72356" y="31178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样例输出：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29656" y="3117850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007 92.5</a:t>
              </a:r>
            </a:p>
          </p:txBody>
        </p:sp>
      </p:grpSp>
      <p:grpSp>
        <p:nvGrpSpPr>
          <p:cNvPr id="27" name="a"/>
          <p:cNvGrpSpPr/>
          <p:nvPr/>
        </p:nvGrpSpPr>
        <p:grpSpPr>
          <a:xfrm>
            <a:off x="829818" y="3657600"/>
            <a:ext cx="10523982" cy="2176907"/>
            <a:chOff x="829818" y="3657600"/>
            <a:chExt cx="10523982" cy="2176907"/>
          </a:xfrm>
        </p:grpSpPr>
        <p:sp>
          <p:nvSpPr>
            <p:cNvPr id="15" name="Rectangle 15"/>
            <p:cNvSpPr/>
            <p:nvPr/>
          </p:nvSpPr>
          <p:spPr>
            <a:xfrm>
              <a:off x="838200" y="3657600"/>
              <a:ext cx="60960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657600"/>
              <a:ext cx="38100" cy="152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606" y="3806825"/>
              <a:ext cx="3664458" cy="12950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id;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s;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scanf("%d%lf", &amp;id, &amp;s);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printf("%03d %.1f\n", id, s);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7429500" y="3657600"/>
              <a:ext cx="3924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429500" y="365760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429500" y="384810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543800" y="3752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734300" y="3752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924800" y="3752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23504" y="3714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91044" y="4181475"/>
              <a:ext cx="110947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7 92.5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007 92.5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29818" y="5511800"/>
              <a:ext cx="67470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核对：读入加 &amp;，double 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；输出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%03d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补 0，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%.1f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一位小数。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4225500" cy="352044"/>
            <a:chOff x="829056" y="2146300"/>
            <a:chExt cx="422550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4225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 2-7 的三种解法，你最喜欢哪一种？</a:t>
              </a:r>
            </a:p>
          </p:txBody>
        </p:sp>
      </p:grpSp>
      <p:grpSp>
        <p:nvGrpSpPr>
          <p:cNvPr id="14" name="pt1"/>
          <p:cNvGrpSpPr/>
          <p:nvPr/>
        </p:nvGrpSpPr>
        <p:grpSpPr>
          <a:xfrm>
            <a:off x="895350" y="2800350"/>
            <a:ext cx="6535847" cy="391351"/>
            <a:chOff x="895350" y="2800350"/>
            <a:chExt cx="6535847" cy="391351"/>
          </a:xfrm>
        </p:grpSpPr>
        <p:sp>
          <p:nvSpPr>
            <p:cNvPr id="11" name="Ellipse 11"/>
            <p:cNvSpPr/>
            <p:nvPr/>
          </p:nvSpPr>
          <p:spPr>
            <a:xfrm>
              <a:off x="895350" y="2800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4280" y="2844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81887" y="2854325"/>
              <a:ext cx="6049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拆数位：% 10 取个位，/ 10 去个位；取十位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/ 10 % 10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95350" y="3429000"/>
            <a:ext cx="6765657" cy="391351"/>
            <a:chOff x="895350" y="3429000"/>
            <a:chExt cx="6765657" cy="391351"/>
          </a:xfrm>
        </p:grpSpPr>
        <p:sp>
          <p:nvSpPr>
            <p:cNvPr id="15" name="Ellipse 15"/>
            <p:cNvSpPr/>
            <p:nvPr/>
          </p:nvSpPr>
          <p:spPr>
            <a:xfrm>
              <a:off x="895350" y="3429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280" y="3472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1887" y="3482975"/>
              <a:ext cx="62791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读字符：一个 char 只装一个字符，123.4 可以看成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 个字符</a:t>
              </a:r>
            </a:p>
          </p:txBody>
        </p:sp>
      </p:grpSp>
      <p:grpSp>
        <p:nvGrpSpPr>
          <p:cNvPr id="22" name="pt3"/>
          <p:cNvGrpSpPr/>
          <p:nvPr/>
        </p:nvGrpSpPr>
        <p:grpSpPr>
          <a:xfrm>
            <a:off x="895350" y="4057650"/>
            <a:ext cx="7959857" cy="391351"/>
            <a:chOff x="895350" y="4057650"/>
            <a:chExt cx="7959857" cy="391351"/>
          </a:xfrm>
        </p:grpSpPr>
        <p:sp>
          <p:nvSpPr>
            <p:cNvPr id="19" name="Ellipse 19"/>
            <p:cNvSpPr/>
            <p:nvPr/>
          </p:nvSpPr>
          <p:spPr>
            <a:xfrm>
              <a:off x="895350" y="4057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4101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81887" y="4111625"/>
              <a:ext cx="74733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printf：模板 + 值，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数量、顺序、类型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对应；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%.nf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保留 n 位，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%0nd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补 0</a:t>
              </a:r>
            </a:p>
          </p:txBody>
        </p:sp>
      </p:grpSp>
      <p:grpSp>
        <p:nvGrpSpPr>
          <p:cNvPr id="26" name="pt4"/>
          <p:cNvGrpSpPr/>
          <p:nvPr/>
        </p:nvGrpSpPr>
        <p:grpSpPr>
          <a:xfrm>
            <a:off x="895350" y="4686300"/>
            <a:ext cx="6761026" cy="391351"/>
            <a:chOff x="895350" y="4686300"/>
            <a:chExt cx="6761026" cy="391351"/>
          </a:xfrm>
        </p:grpSpPr>
        <p:sp>
          <p:nvSpPr>
            <p:cNvPr id="23" name="Ellipse 23"/>
            <p:cNvSpPr/>
            <p:nvPr/>
          </p:nvSpPr>
          <p:spPr>
            <a:xfrm>
              <a:off x="8953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42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81887" y="4740275"/>
              <a:ext cx="62744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scanf：变量前加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；double 读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、输出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不跳空格</a:t>
              </a:r>
            </a:p>
          </p:txBody>
        </p:sp>
      </p:grpSp>
      <p:grpSp>
        <p:nvGrpSpPr>
          <p:cNvPr id="30" name="pt5"/>
          <p:cNvGrpSpPr/>
          <p:nvPr/>
        </p:nvGrpSpPr>
        <p:grpSpPr>
          <a:xfrm>
            <a:off x="895350" y="5314950"/>
            <a:ext cx="7438878" cy="391351"/>
            <a:chOff x="895350" y="5314950"/>
            <a:chExt cx="7438878" cy="391351"/>
          </a:xfrm>
        </p:grpSpPr>
        <p:sp>
          <p:nvSpPr>
            <p:cNvPr id="27" name="Ellipse 27"/>
            <p:cNvSpPr/>
            <p:nvPr/>
          </p:nvSpPr>
          <p:spPr>
            <a:xfrm>
              <a:off x="895350" y="5314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94280" y="5358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81887" y="5368925"/>
              <a:ext cx="6952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保留小数：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fixed &lt;&lt; setprecision(n)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，头文件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&lt;iomanip&gt;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476500"/>
              <a:ext cx="242036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完成课后题目：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填空、选择、判断三部分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324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3676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387" y="3333750"/>
              <a:ext cx="2627884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P5705 数字反转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（例 2-7，三种解法任选）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1814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224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387" y="4191000"/>
              <a:ext cx="227838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P5706 再分肥宅水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（例 2-8）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50387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50821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387" y="5073650"/>
              <a:ext cx="25191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P21–24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870" y="2578100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顺序结构程序设计总结案例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2966466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3，b = 5，怎样让两个变量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交换数值，输出 5 3？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（书本 P25 例 2-9）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2026-11-04T13:15:26Z</dcterms:created>
  <dcterms:modified xsi:type="dcterms:W3CDTF">2026-11-04T13:15:26Z</dcterms:modified>
  <cp:category/>
  <cp:contentStatus/>
</cp:coreProperties>
</file>