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55"/>
  </p:notesMasterIdLst>
  <p:handoutMasterIdLst>
    <p:handoutMasterId r:id="rId56"/>
  </p:handoutMasterIdLst>
  <p:sldIdLst>
    <p:sldId id="365" r:id="rId2"/>
    <p:sldId id="583" r:id="rId3"/>
    <p:sldId id="582" r:id="rId4"/>
    <p:sldId id="395" r:id="rId5"/>
    <p:sldId id="396" r:id="rId6"/>
    <p:sldId id="397" r:id="rId7"/>
    <p:sldId id="398" r:id="rId8"/>
    <p:sldId id="399" r:id="rId9"/>
    <p:sldId id="401" r:id="rId10"/>
    <p:sldId id="402" r:id="rId11"/>
    <p:sldId id="403" r:id="rId12"/>
    <p:sldId id="584" r:id="rId13"/>
    <p:sldId id="624" r:id="rId14"/>
    <p:sldId id="585" r:id="rId15"/>
    <p:sldId id="586" r:id="rId16"/>
    <p:sldId id="587" r:id="rId17"/>
    <p:sldId id="588" r:id="rId18"/>
    <p:sldId id="589" r:id="rId19"/>
    <p:sldId id="590" r:id="rId20"/>
    <p:sldId id="591" r:id="rId21"/>
    <p:sldId id="592" r:id="rId22"/>
    <p:sldId id="593" r:id="rId23"/>
    <p:sldId id="594" r:id="rId24"/>
    <p:sldId id="595" r:id="rId25"/>
    <p:sldId id="596" r:id="rId26"/>
    <p:sldId id="597" r:id="rId27"/>
    <p:sldId id="598" r:id="rId28"/>
    <p:sldId id="599" r:id="rId29"/>
    <p:sldId id="600" r:id="rId30"/>
    <p:sldId id="601" r:id="rId31"/>
    <p:sldId id="602" r:id="rId32"/>
    <p:sldId id="603" r:id="rId33"/>
    <p:sldId id="604" r:id="rId34"/>
    <p:sldId id="605" r:id="rId35"/>
    <p:sldId id="606" r:id="rId36"/>
    <p:sldId id="433" r:id="rId37"/>
    <p:sldId id="607" r:id="rId38"/>
    <p:sldId id="608" r:id="rId39"/>
    <p:sldId id="436" r:id="rId40"/>
    <p:sldId id="610" r:id="rId41"/>
    <p:sldId id="609" r:id="rId42"/>
    <p:sldId id="611" r:id="rId43"/>
    <p:sldId id="612" r:id="rId44"/>
    <p:sldId id="613" r:id="rId45"/>
    <p:sldId id="614" r:id="rId46"/>
    <p:sldId id="615" r:id="rId47"/>
    <p:sldId id="616" r:id="rId48"/>
    <p:sldId id="617" r:id="rId49"/>
    <p:sldId id="618" r:id="rId50"/>
    <p:sldId id="619" r:id="rId51"/>
    <p:sldId id="622" r:id="rId52"/>
    <p:sldId id="623" r:id="rId53"/>
    <p:sldId id="621" r:id="rId54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C7E7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76" autoAdjust="0"/>
    <p:restoredTop sz="94660"/>
  </p:normalViewPr>
  <p:slideViewPr>
    <p:cSldViewPr>
      <p:cViewPr varScale="1">
        <p:scale>
          <a:sx n="107" d="100"/>
          <a:sy n="107" d="100"/>
        </p:scale>
        <p:origin x="963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1260" y="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62387BE-5D8D-945C-F867-67793D1304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75E30D-43F0-FC39-6ACE-6F2F83AA61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86789-4C39-4A48-8C12-B702515D477F}" type="datetimeFigureOut">
              <a:rPr lang="zh-CN" altLang="en-US" smtClean="0"/>
              <a:t>2026/10/5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84B0695-449D-AA35-D59D-15CA4560FB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AFC95CC-76CE-680A-53E5-1B4E6B9964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52938-4D6D-451E-A8FF-488E0B3EF6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280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1E5AF-4045-4FAD-917A-507CA13AE336}" type="datetimeFigureOut">
              <a:rPr lang="zh-CN" altLang="en-US" smtClean="0"/>
              <a:t>2026/10/5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D3027-4DB6-404F-8FD9-32049D6A3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163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190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0737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530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778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201924" y="2124074"/>
            <a:ext cx="5788660" cy="2734945"/>
          </a:xfrm>
          <a:custGeom>
            <a:avLst/>
            <a:gdLst/>
            <a:ahLst/>
            <a:cxnLst/>
            <a:rect l="l" t="t" r="r" b="b"/>
            <a:pathLst>
              <a:path w="5788659" h="2734945">
                <a:moveTo>
                  <a:pt x="5788152" y="487680"/>
                </a:moveTo>
                <a:lnTo>
                  <a:pt x="5783605" y="442595"/>
                </a:lnTo>
                <a:lnTo>
                  <a:pt x="5770575" y="400608"/>
                </a:lnTo>
                <a:lnTo>
                  <a:pt x="5749963" y="362623"/>
                </a:lnTo>
                <a:lnTo>
                  <a:pt x="5722658" y="329526"/>
                </a:lnTo>
                <a:lnTo>
                  <a:pt x="5689562" y="302221"/>
                </a:lnTo>
                <a:lnTo>
                  <a:pt x="5651576" y="281609"/>
                </a:lnTo>
                <a:lnTo>
                  <a:pt x="5609590" y="268579"/>
                </a:lnTo>
                <a:lnTo>
                  <a:pt x="5564505" y="264033"/>
                </a:lnTo>
                <a:lnTo>
                  <a:pt x="1257414" y="264033"/>
                </a:lnTo>
                <a:lnTo>
                  <a:pt x="1257414" y="261035"/>
                </a:lnTo>
                <a:lnTo>
                  <a:pt x="863561" y="0"/>
                </a:lnTo>
                <a:lnTo>
                  <a:pt x="223875" y="0"/>
                </a:lnTo>
                <a:lnTo>
                  <a:pt x="173736" y="5575"/>
                </a:lnTo>
                <a:lnTo>
                  <a:pt x="127596" y="21501"/>
                </a:lnTo>
                <a:lnTo>
                  <a:pt x="86791" y="46545"/>
                </a:lnTo>
                <a:lnTo>
                  <a:pt x="52705" y="79502"/>
                </a:lnTo>
                <a:lnTo>
                  <a:pt x="26670" y="119138"/>
                </a:lnTo>
                <a:lnTo>
                  <a:pt x="10058" y="164261"/>
                </a:lnTo>
                <a:lnTo>
                  <a:pt x="4216" y="213639"/>
                </a:lnTo>
                <a:lnTo>
                  <a:pt x="4216" y="445757"/>
                </a:lnTo>
                <a:lnTo>
                  <a:pt x="0" y="487680"/>
                </a:lnTo>
                <a:lnTo>
                  <a:pt x="0" y="2510790"/>
                </a:lnTo>
                <a:lnTo>
                  <a:pt x="4533" y="2555887"/>
                </a:lnTo>
                <a:lnTo>
                  <a:pt x="17564" y="2597874"/>
                </a:lnTo>
                <a:lnTo>
                  <a:pt x="38176" y="2635859"/>
                </a:lnTo>
                <a:lnTo>
                  <a:pt x="65481" y="2668955"/>
                </a:lnTo>
                <a:lnTo>
                  <a:pt x="98577" y="2696260"/>
                </a:lnTo>
                <a:lnTo>
                  <a:pt x="136563" y="2716873"/>
                </a:lnTo>
                <a:lnTo>
                  <a:pt x="178549" y="2729903"/>
                </a:lnTo>
                <a:lnTo>
                  <a:pt x="223647" y="2734437"/>
                </a:lnTo>
                <a:lnTo>
                  <a:pt x="5564505" y="2734437"/>
                </a:lnTo>
                <a:lnTo>
                  <a:pt x="5609590" y="2729903"/>
                </a:lnTo>
                <a:lnTo>
                  <a:pt x="5651576" y="2716873"/>
                </a:lnTo>
                <a:lnTo>
                  <a:pt x="5689562" y="2696260"/>
                </a:lnTo>
                <a:lnTo>
                  <a:pt x="5722658" y="2668955"/>
                </a:lnTo>
                <a:lnTo>
                  <a:pt x="5749963" y="2635859"/>
                </a:lnTo>
                <a:lnTo>
                  <a:pt x="5770575" y="2597874"/>
                </a:lnTo>
                <a:lnTo>
                  <a:pt x="5783605" y="2555887"/>
                </a:lnTo>
                <a:lnTo>
                  <a:pt x="5788152" y="2510790"/>
                </a:lnTo>
                <a:lnTo>
                  <a:pt x="5788152" y="4876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500627" y="2453640"/>
            <a:ext cx="0" cy="814705"/>
          </a:xfrm>
          <a:custGeom>
            <a:avLst/>
            <a:gdLst/>
            <a:ahLst/>
            <a:cxnLst/>
            <a:rect l="l" t="t" r="r" b="b"/>
            <a:pathLst>
              <a:path h="814704">
                <a:moveTo>
                  <a:pt x="0" y="0"/>
                </a:moveTo>
                <a:lnTo>
                  <a:pt x="0" y="814705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2374074"/>
            <a:ext cx="87502" cy="8750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3259518"/>
            <a:ext cx="87502" cy="87502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323843" y="4146804"/>
            <a:ext cx="2098675" cy="589915"/>
          </a:xfrm>
          <a:custGeom>
            <a:avLst/>
            <a:gdLst/>
            <a:ahLst/>
            <a:cxnLst/>
            <a:rect l="l" t="t" r="r" b="b"/>
            <a:pathLst>
              <a:path w="2098675" h="589914">
                <a:moveTo>
                  <a:pt x="2098548" y="589788"/>
                </a:moveTo>
                <a:lnTo>
                  <a:pt x="152273" y="589788"/>
                </a:lnTo>
                <a:lnTo>
                  <a:pt x="104939" y="582138"/>
                </a:lnTo>
                <a:lnTo>
                  <a:pt x="63805" y="560840"/>
                </a:lnTo>
                <a:lnTo>
                  <a:pt x="31352" y="528367"/>
                </a:lnTo>
                <a:lnTo>
                  <a:pt x="10061" y="487196"/>
                </a:lnTo>
                <a:lnTo>
                  <a:pt x="2412" y="439801"/>
                </a:lnTo>
                <a:lnTo>
                  <a:pt x="2154" y="390910"/>
                </a:lnTo>
                <a:lnTo>
                  <a:pt x="1888" y="342028"/>
                </a:lnTo>
                <a:lnTo>
                  <a:pt x="1618" y="293153"/>
                </a:lnTo>
                <a:lnTo>
                  <a:pt x="1344" y="244285"/>
                </a:lnTo>
                <a:lnTo>
                  <a:pt x="1068" y="195421"/>
                </a:lnTo>
                <a:lnTo>
                  <a:pt x="794" y="146562"/>
                </a:lnTo>
                <a:lnTo>
                  <a:pt x="524" y="97706"/>
                </a:lnTo>
                <a:lnTo>
                  <a:pt x="258" y="48852"/>
                </a:lnTo>
                <a:lnTo>
                  <a:pt x="0" y="0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769095" y="2721863"/>
            <a:ext cx="0" cy="611505"/>
          </a:xfrm>
          <a:custGeom>
            <a:avLst/>
            <a:gdLst/>
            <a:ahLst/>
            <a:cxnLst/>
            <a:rect l="l" t="t" r="r" b="b"/>
            <a:pathLst>
              <a:path h="611504">
                <a:moveTo>
                  <a:pt x="0" y="0"/>
                </a:moveTo>
                <a:lnTo>
                  <a:pt x="0" y="610997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26106" y="2640774"/>
            <a:ext cx="87502" cy="8902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599688"/>
            <a:ext cx="100583" cy="10058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415283"/>
            <a:ext cx="100583" cy="10058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784092"/>
            <a:ext cx="100583" cy="10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3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8914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116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>
            <a:extLst>
              <a:ext uri="{FF2B5EF4-FFF2-40B4-BE49-F238E27FC236}">
                <a16:creationId xmlns:a16="http://schemas.microsoft.com/office/drawing/2014/main" id="{89CA70DD-EB62-FC16-6BB6-2004FF10FAAE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  <p:sp>
        <p:nvSpPr>
          <p:cNvPr id="8" name="Holder 2">
            <a:extLst>
              <a:ext uri="{FF2B5EF4-FFF2-40B4-BE49-F238E27FC236}">
                <a16:creationId xmlns:a16="http://schemas.microsoft.com/office/drawing/2014/main" id="{3C2A6BCD-217B-5044-CF9E-929555F62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416" y="792443"/>
            <a:ext cx="2226472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 dirty="0"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DCAD4241-51D0-FB80-E3E8-4468A92481B4}"/>
              </a:ext>
            </a:extLst>
          </p:cNvPr>
          <p:cNvSpPr/>
          <p:nvPr userDrawn="1"/>
        </p:nvSpPr>
        <p:spPr>
          <a:xfrm>
            <a:off x="1805940" y="604991"/>
            <a:ext cx="2752725" cy="573405"/>
          </a:xfrm>
          <a:custGeom>
            <a:avLst/>
            <a:gdLst/>
            <a:ahLst/>
            <a:cxnLst/>
            <a:rect l="l" t="t" r="r" b="b"/>
            <a:pathLst>
              <a:path w="2752725" h="573405">
                <a:moveTo>
                  <a:pt x="2752344" y="211963"/>
                </a:moveTo>
                <a:lnTo>
                  <a:pt x="2744419" y="172770"/>
                </a:lnTo>
                <a:lnTo>
                  <a:pt x="2722842" y="140754"/>
                </a:lnTo>
                <a:lnTo>
                  <a:pt x="2690825" y="119176"/>
                </a:lnTo>
                <a:lnTo>
                  <a:pt x="2651633" y="111252"/>
                </a:lnTo>
                <a:lnTo>
                  <a:pt x="547598" y="111252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11963"/>
                </a:lnTo>
                <a:lnTo>
                  <a:pt x="0" y="249936"/>
                </a:lnTo>
                <a:lnTo>
                  <a:pt x="0" y="472313"/>
                </a:lnTo>
                <a:lnTo>
                  <a:pt x="7912" y="511517"/>
                </a:lnTo>
                <a:lnTo>
                  <a:pt x="29489" y="543534"/>
                </a:lnTo>
                <a:lnTo>
                  <a:pt x="61506" y="565111"/>
                </a:lnTo>
                <a:lnTo>
                  <a:pt x="100711" y="573024"/>
                </a:lnTo>
                <a:lnTo>
                  <a:pt x="2651633" y="573024"/>
                </a:lnTo>
                <a:lnTo>
                  <a:pt x="2690825" y="565111"/>
                </a:lnTo>
                <a:lnTo>
                  <a:pt x="2722842" y="543534"/>
                </a:lnTo>
                <a:lnTo>
                  <a:pt x="2744419" y="511517"/>
                </a:lnTo>
                <a:lnTo>
                  <a:pt x="2752344" y="472313"/>
                </a:lnTo>
                <a:lnTo>
                  <a:pt x="2752344" y="211963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4" name="object 4">
            <a:extLst>
              <a:ext uri="{FF2B5EF4-FFF2-40B4-BE49-F238E27FC236}">
                <a16:creationId xmlns:a16="http://schemas.microsoft.com/office/drawing/2014/main" id="{E5C4A157-6355-F6E7-45FB-4F54E0B5247B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0820400" y="595848"/>
            <a:ext cx="527303" cy="600455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F1A70FC4-2D9C-B1F0-89DF-67E3FE5D5F93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851916" y="655284"/>
            <a:ext cx="777240" cy="443484"/>
          </a:xfrm>
          <a:prstGeom prst="rect">
            <a:avLst/>
          </a:prstGeom>
        </p:spPr>
      </p:pic>
      <p:sp>
        <p:nvSpPr>
          <p:cNvPr id="16" name="object 6">
            <a:extLst>
              <a:ext uri="{FF2B5EF4-FFF2-40B4-BE49-F238E27FC236}">
                <a16:creationId xmlns:a16="http://schemas.microsoft.com/office/drawing/2014/main" id="{D92BB433-77A1-3F59-00BF-CF310273A418}"/>
              </a:ext>
            </a:extLst>
          </p:cNvPr>
          <p:cNvSpPr/>
          <p:nvPr userDrawn="1"/>
        </p:nvSpPr>
        <p:spPr>
          <a:xfrm>
            <a:off x="2201481" y="641148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Holder 3">
            <a:extLst>
              <a:ext uri="{FF2B5EF4-FFF2-40B4-BE49-F238E27FC236}">
                <a16:creationId xmlns:a16="http://schemas.microsoft.com/office/drawing/2014/main" id="{9E8F0760-09AB-D2FD-31EE-3DD30889D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3794" y="736839"/>
            <a:ext cx="2122728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D4A87"/>
                </a:solidFill>
                <a:latin typeface="等线"/>
                <a:cs typeface="等线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66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8" r:id="rId2"/>
    <p:sldLayoutId id="214748366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3657600" y="2219691"/>
            <a:ext cx="54864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54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0243" y="3885157"/>
            <a:ext cx="357251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顺序结构程序设计案例</a:t>
            </a:r>
            <a:endParaRPr lang="zh-CN" altLang="en-US" sz="28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996883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05000" y="762000"/>
            <a:ext cx="266700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000" b="1" spc="-5" dirty="0">
                <a:solidFill>
                  <a:srgbClr val="FFFFFF"/>
                </a:solidFill>
                <a:latin typeface="+mj-ea"/>
                <a:cs typeface="微软雅黑"/>
              </a:rPr>
              <a:t>顺序结构程序设计案例</a:t>
            </a:r>
          </a:p>
        </p:txBody>
      </p:sp>
      <p:sp>
        <p:nvSpPr>
          <p:cNvPr id="8" name="矩形 7"/>
          <p:cNvSpPr/>
          <p:nvPr/>
        </p:nvSpPr>
        <p:spPr>
          <a:xfrm>
            <a:off x="990600" y="2133600"/>
            <a:ext cx="10363200" cy="29404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/>
              <a:t>我们已经通过好几个例子去学习了如何编写顺序结构程序。</a:t>
            </a:r>
            <a:endParaRPr lang="en-US" altLang="zh-CN" sz="2400" dirty="0"/>
          </a:p>
          <a:p>
            <a:pPr>
              <a:lnSpc>
                <a:spcPct val="200000"/>
              </a:lnSpc>
            </a:pPr>
            <a:r>
              <a:rPr lang="zh-CN" altLang="en-US" sz="2400" dirty="0"/>
              <a:t>那么这一节中会举几个例子来巩固这一整章学习的内容</a:t>
            </a:r>
            <a:r>
              <a:rPr lang="en-US" altLang="zh-CN" sz="2400" dirty="0"/>
              <a:t>,</a:t>
            </a:r>
            <a:r>
              <a:rPr lang="zh-CN" altLang="en-US" sz="2400" dirty="0"/>
              <a:t>同时也会给出一些可以在 </a:t>
            </a:r>
            <a:r>
              <a:rPr lang="en-US" altLang="zh-CN" sz="2400" dirty="0"/>
              <a:t>Online Judge </a:t>
            </a:r>
            <a:r>
              <a:rPr lang="zh-CN" altLang="en-US" sz="2400" dirty="0"/>
              <a:t>上提交的题目供选手练习。其中的一些题目是各类比赛的真题</a:t>
            </a:r>
            <a:r>
              <a:rPr lang="en-US" altLang="zh-CN" sz="2400" dirty="0"/>
              <a:t>(</a:t>
            </a:r>
            <a:r>
              <a:rPr lang="zh-CN" altLang="en-US" sz="2400" dirty="0"/>
              <a:t>但是现在遇到的都很简单</a:t>
            </a:r>
            <a:r>
              <a:rPr lang="en-US" altLang="zh-CN" sz="2400" dirty="0"/>
              <a:t>,</a:t>
            </a:r>
            <a:r>
              <a:rPr lang="zh-CN" altLang="en-US" sz="2400" dirty="0"/>
              <a:t>不用担心</a:t>
            </a:r>
            <a:r>
              <a:rPr lang="en-US" altLang="zh-CN" sz="2400" dirty="0"/>
              <a:t>)</a:t>
            </a:r>
            <a:r>
              <a:rPr lang="zh-CN" altLang="en-US" sz="24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141754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4294967295"/>
          </p:nvPr>
        </p:nvSpPr>
        <p:spPr>
          <a:xfrm>
            <a:off x="3559968" y="3200400"/>
            <a:ext cx="507206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zh-CN" altLang="en-US" sz="3600" b="1" dirty="0">
                <a:latin typeface="Consolas" panose="020B0609020204030204" pitchFamily="49" charset="0"/>
              </a:rPr>
              <a:t>交换变量的值</a:t>
            </a:r>
            <a:endParaRPr lang="en-GB" sz="3600" b="1" dirty="0">
              <a:latin typeface="Consolas" panose="020B0609020204030204" pitchFamily="49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80100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交换变量中的值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667000" y="2188436"/>
            <a:ext cx="6099747" cy="34470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&lt;iostream&gt;</a:t>
            </a:r>
            <a:endParaRPr kumimoji="0" lang="zh-CN" altLang="zh-CN" sz="28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std;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num1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num2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  <a:endParaRPr kumimoji="0" lang="en-US" altLang="zh-CN" sz="28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2800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8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cout&lt;&lt; num1&lt;&lt;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" "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&lt;&lt; 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0" name="group 40"/>
          <p:cNvGrpSpPr/>
          <p:nvPr/>
        </p:nvGrpSpPr>
        <p:grpSpPr>
          <a:xfrm rot="21600000">
            <a:off x="7848600" y="3636236"/>
            <a:ext cx="2285234" cy="1040130"/>
            <a:chOff x="-44821" y="-15504"/>
            <a:chExt cx="2285234" cy="1040130"/>
          </a:xfrm>
        </p:grpSpPr>
        <p:pic>
          <p:nvPicPr>
            <p:cNvPr id="664" name="picture 66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240413" cy="1014634"/>
            </a:xfrm>
            <a:prstGeom prst="rect">
              <a:avLst/>
            </a:prstGeom>
          </p:spPr>
        </p:pic>
        <p:sp>
          <p:nvSpPr>
            <p:cNvPr id="666" name="textbox 666"/>
            <p:cNvSpPr/>
            <p:nvPr/>
          </p:nvSpPr>
          <p:spPr>
            <a:xfrm>
              <a:off x="-44821" y="-15504"/>
              <a:ext cx="2266314" cy="104013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lang="en-US" altLang="en-US" sz="1000" b="1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b="1" dirty="0"/>
            </a:p>
            <a:p>
              <a:pPr marL="450850" algn="l" rtl="0" eaLnBrk="0">
                <a:lnSpc>
                  <a:spcPts val="3100"/>
                </a:lnSpc>
                <a:spcBef>
                  <a:spcPts val="5"/>
                </a:spcBef>
              </a:pPr>
              <a:r>
                <a:rPr sz="2300" b="1" kern="0" spc="4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中间填什么？</a:t>
              </a:r>
              <a:endParaRPr lang="en-US" altLang="en-US" sz="2300" b="1" dirty="0"/>
            </a:p>
          </p:txBody>
        </p:sp>
      </p:grpSp>
      <p:sp>
        <p:nvSpPr>
          <p:cNvPr id="4" name="矩形 3"/>
          <p:cNvSpPr/>
          <p:nvPr/>
        </p:nvSpPr>
        <p:spPr>
          <a:xfrm>
            <a:off x="4278444" y="5715000"/>
            <a:ext cx="2818079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3200" b="1" kern="0" spc="40" dirty="0">
                <a:ea typeface="微软雅黑" panose="020B0503020204020204" charset="-122"/>
                <a:cs typeface="微软雅黑" panose="020B0503020204020204" charset="-122"/>
              </a:rPr>
              <a:t>输出：</a:t>
            </a:r>
            <a:r>
              <a:rPr lang="en-US" altLang="zh-CN" sz="3200" b="1" kern="0" spc="40" dirty="0">
                <a:ea typeface="微软雅黑" panose="020B0503020204020204" charset="-122"/>
                <a:cs typeface="微软雅黑" panose="020B0503020204020204" charset="-122"/>
              </a:rPr>
              <a:t>4   3 </a:t>
            </a:r>
            <a:endParaRPr lang="zh-CN" altLang="en-US" sz="3200" dirty="0"/>
          </a:p>
        </p:txBody>
      </p:sp>
      <p:sp>
        <p:nvSpPr>
          <p:cNvPr id="8" name="矩形 7"/>
          <p:cNvSpPr/>
          <p:nvPr/>
        </p:nvSpPr>
        <p:spPr>
          <a:xfrm>
            <a:off x="2095500" y="1524000"/>
            <a:ext cx="7242746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kern="0" spc="40" dirty="0">
                <a:ea typeface="微软雅黑" panose="020B0503020204020204" charset="-122"/>
                <a:cs typeface="微软雅黑" panose="020B0503020204020204" charset="-122"/>
              </a:rPr>
              <a:t>编程实现：交换两个变量的值（书本</a:t>
            </a:r>
            <a:r>
              <a:rPr lang="en-US" altLang="zh-CN" sz="2400" kern="0" spc="40" dirty="0">
                <a:ea typeface="微软雅黑" panose="020B0503020204020204" charset="-122"/>
                <a:cs typeface="微软雅黑" panose="020B0503020204020204" charset="-122"/>
              </a:rPr>
              <a:t>P25 </a:t>
            </a:r>
            <a:r>
              <a:rPr lang="zh-CN" altLang="en-US" sz="2400" kern="0" spc="40" dirty="0">
                <a:ea typeface="微软雅黑" panose="020B0503020204020204" charset="-122"/>
                <a:cs typeface="微软雅黑" panose="020B0503020204020204" charset="-122"/>
              </a:rPr>
              <a:t>例</a:t>
            </a:r>
            <a:r>
              <a:rPr lang="en-US" altLang="zh-CN" sz="2400" kern="0" spc="40" dirty="0">
                <a:ea typeface="微软雅黑" panose="020B0503020204020204" charset="-122"/>
                <a:cs typeface="微软雅黑" panose="020B0503020204020204" charset="-122"/>
              </a:rPr>
              <a:t>2-9</a:t>
            </a:r>
            <a:r>
              <a:rPr lang="zh-CN" altLang="en-US" sz="2400" kern="0" spc="40" dirty="0"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780148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textbox 684"/>
          <p:cNvSpPr/>
          <p:nvPr/>
        </p:nvSpPr>
        <p:spPr>
          <a:xfrm>
            <a:off x="7543800" y="3429000"/>
            <a:ext cx="3870325" cy="5619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4220"/>
              </a:lnSpc>
            </a:pPr>
            <a:r>
              <a:rPr sz="3100" b="1" kern="0" spc="-8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这样可以实现交换吗？</a:t>
            </a:r>
            <a:endParaRPr lang="en-US" altLang="en-US" sz="3100" dirty="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066800" y="1555551"/>
            <a:ext cx="6099747" cy="43088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&lt;iostream&gt;</a:t>
            </a:r>
            <a:endParaRPr kumimoji="0" lang="zh-CN" altLang="zh-CN" sz="28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std;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num1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num2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  <a:endParaRPr kumimoji="0" lang="en-US" altLang="zh-CN" sz="28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8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800" dirty="0">
                <a:solidFill>
                  <a:srgbClr val="FF0000"/>
                </a:solidFill>
                <a:latin typeface="Consolas" panose="020B0609020204030204" pitchFamily="49" charset="0"/>
              </a:rPr>
              <a:t>num2 = num1;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>
                <a:solidFill>
                  <a:srgbClr val="FF0000"/>
                </a:solidFill>
                <a:latin typeface="Consolas" panose="020B0609020204030204" pitchFamily="49" charset="0"/>
              </a:rPr>
              <a:t>    num1 = 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8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cout&lt;&lt; num1&lt;&lt;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" "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&lt;&lt; 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交换变量中的值</a:t>
            </a:r>
          </a:p>
        </p:txBody>
      </p:sp>
    </p:spTree>
    <p:extLst>
      <p:ext uri="{BB962C8B-B14F-4D97-AF65-F5344CB8AC3E}">
        <p14:creationId xmlns:p14="http://schemas.microsoft.com/office/powerpoint/2010/main" val="2974158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066800" y="1555551"/>
            <a:ext cx="6099747" cy="43088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&lt;iostream&gt;</a:t>
            </a:r>
            <a:endParaRPr kumimoji="0" lang="zh-CN" altLang="zh-CN" sz="28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std;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num1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num2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  <a:endParaRPr kumimoji="0" lang="en-US" altLang="zh-CN" sz="28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8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800" dirty="0">
                <a:solidFill>
                  <a:srgbClr val="FF0000"/>
                </a:solidFill>
                <a:latin typeface="Consolas" panose="020B0609020204030204" pitchFamily="49" charset="0"/>
              </a:rPr>
              <a:t>num2 = num1;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>
                <a:solidFill>
                  <a:srgbClr val="FF0000"/>
                </a:solidFill>
                <a:latin typeface="Consolas" panose="020B0609020204030204" pitchFamily="49" charset="0"/>
              </a:rPr>
              <a:t>    num1 = 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8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cout&lt;&lt; num1&lt;&lt;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" "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&lt;&lt; 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96" name="picture 6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994353" y="3266958"/>
            <a:ext cx="1768765" cy="176876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001000" y="3295913"/>
            <a:ext cx="2582758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3200" b="1" kern="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输出：</a:t>
            </a:r>
            <a:r>
              <a:rPr lang="en-US" altLang="zh-CN" sz="3200" b="1" kern="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3    3 </a:t>
            </a:r>
            <a:endParaRPr lang="zh-CN" altLang="en-US" sz="3200" dirty="0"/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交换变量中的值</a:t>
            </a:r>
          </a:p>
        </p:txBody>
      </p:sp>
    </p:spTree>
    <p:extLst>
      <p:ext uri="{BB962C8B-B14F-4D97-AF65-F5344CB8AC3E}">
        <p14:creationId xmlns:p14="http://schemas.microsoft.com/office/powerpoint/2010/main" val="2836331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picture 7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895600" y="1508276"/>
            <a:ext cx="6096000" cy="3901924"/>
          </a:xfrm>
          <a:prstGeom prst="rect">
            <a:avLst/>
          </a:prstGeom>
        </p:spPr>
      </p:pic>
      <p:sp>
        <p:nvSpPr>
          <p:cNvPr id="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交换变量中的值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96AF8AE-12B4-188E-282B-FD3A81C94109}"/>
              </a:ext>
            </a:extLst>
          </p:cNvPr>
          <p:cNvSpPr/>
          <p:nvPr/>
        </p:nvSpPr>
        <p:spPr>
          <a:xfrm>
            <a:off x="1696282" y="5715000"/>
            <a:ext cx="8494633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3200" b="1" kern="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直接交换是不可行的，必须要借助第三个变量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87344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" name="picture 7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20000" y="1412657"/>
            <a:ext cx="2616955" cy="3224188"/>
          </a:xfrm>
          <a:prstGeom prst="rect">
            <a:avLst/>
          </a:prstGeom>
        </p:spPr>
      </p:pic>
      <p:pic>
        <p:nvPicPr>
          <p:cNvPr id="714" name="picture 7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58495" y="1423325"/>
            <a:ext cx="2443034" cy="3365781"/>
          </a:xfrm>
          <a:prstGeom prst="rect">
            <a:avLst/>
          </a:prstGeom>
        </p:spPr>
      </p:pic>
      <p:graphicFrame>
        <p:nvGraphicFramePr>
          <p:cNvPr id="716" name="table 716"/>
          <p:cNvGraphicFramePr>
            <a:graphicFrameLocks noGrp="1"/>
          </p:cNvGraphicFramePr>
          <p:nvPr/>
        </p:nvGraphicFramePr>
        <p:xfrm>
          <a:off x="5257800" y="3505200"/>
          <a:ext cx="1398722" cy="2797696"/>
        </p:xfrm>
        <a:graphic>
          <a:graphicData uri="http://schemas.openxmlformats.org/drawingml/2006/table">
            <a:tbl>
              <a:tblPr/>
              <a:tblGrid>
                <a:gridCol w="13987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97696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41275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1275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275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275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18" name="picture 7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303271" y="3657600"/>
            <a:ext cx="1307780" cy="2569096"/>
          </a:xfrm>
          <a:prstGeom prst="rect">
            <a:avLst/>
          </a:prstGeom>
        </p:spPr>
      </p:pic>
      <p:grpSp>
        <p:nvGrpSpPr>
          <p:cNvPr id="46" name="group 46"/>
          <p:cNvGrpSpPr/>
          <p:nvPr/>
        </p:nvGrpSpPr>
        <p:grpSpPr>
          <a:xfrm>
            <a:off x="5306796" y="2007870"/>
            <a:ext cx="1322604" cy="1040130"/>
            <a:chOff x="-88679" y="-63981"/>
            <a:chExt cx="1322604" cy="1040130"/>
          </a:xfrm>
        </p:grpSpPr>
        <p:pic>
          <p:nvPicPr>
            <p:cNvPr id="722" name="picture 7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233925" cy="868241"/>
            </a:xfrm>
            <a:prstGeom prst="rect">
              <a:avLst/>
            </a:prstGeom>
          </p:spPr>
        </p:pic>
        <p:sp>
          <p:nvSpPr>
            <p:cNvPr id="724" name="textbox 724"/>
            <p:cNvSpPr/>
            <p:nvPr/>
          </p:nvSpPr>
          <p:spPr>
            <a:xfrm>
              <a:off x="-88679" y="-63981"/>
              <a:ext cx="1259839" cy="104013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7000"/>
                </a:lnSpc>
              </a:pPr>
              <a:endParaRPr lang="en-US" altLang="en-US" sz="1000" dirty="0"/>
            </a:p>
            <a:p>
              <a:pPr marL="445135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4800" kern="0" spc="-20" dirty="0">
                  <a:solidFill>
                    <a:srgbClr val="70AD47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2</a:t>
              </a:r>
              <a:endParaRPr lang="en-US" altLang="en-US" sz="4800" dirty="0"/>
            </a:p>
          </p:txBody>
        </p:sp>
      </p:grpSp>
      <p:grpSp>
        <p:nvGrpSpPr>
          <p:cNvPr id="48" name="group 48"/>
          <p:cNvGrpSpPr/>
          <p:nvPr/>
        </p:nvGrpSpPr>
        <p:grpSpPr>
          <a:xfrm rot="21600000">
            <a:off x="3685116" y="5045126"/>
            <a:ext cx="1056585" cy="985660"/>
            <a:chOff x="0" y="0"/>
            <a:chExt cx="1056585" cy="985660"/>
          </a:xfrm>
        </p:grpSpPr>
        <p:pic>
          <p:nvPicPr>
            <p:cNvPr id="726" name="picture 7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1056585" cy="985660"/>
            </a:xfrm>
            <a:prstGeom prst="rect">
              <a:avLst/>
            </a:prstGeom>
          </p:spPr>
        </p:pic>
        <p:sp>
          <p:nvSpPr>
            <p:cNvPr id="728" name="textbox 728"/>
            <p:cNvSpPr/>
            <p:nvPr/>
          </p:nvSpPr>
          <p:spPr>
            <a:xfrm>
              <a:off x="-12700" y="-12700"/>
              <a:ext cx="1082039" cy="115760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34000"/>
                </a:lnSpc>
              </a:pPr>
              <a:endParaRPr lang="en-US" altLang="en-US" sz="1000" dirty="0"/>
            </a:p>
            <a:p>
              <a:pPr marL="499110" algn="l" rtl="0" eaLnBrk="0">
                <a:lnSpc>
                  <a:spcPct val="73000"/>
                </a:lnSpc>
                <a:spcBef>
                  <a:spcPts val="5"/>
                </a:spcBef>
              </a:pPr>
              <a:r>
                <a:rPr sz="4800" kern="0" spc="-20" dirty="0">
                  <a:solidFill>
                    <a:srgbClr val="ED7D31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1</a:t>
              </a:r>
              <a:endParaRPr lang="en-US" altLang="en-US" sz="4800" dirty="0"/>
            </a:p>
          </p:txBody>
        </p:sp>
      </p:grpSp>
      <p:grpSp>
        <p:nvGrpSpPr>
          <p:cNvPr id="50" name="group 50"/>
          <p:cNvGrpSpPr/>
          <p:nvPr/>
        </p:nvGrpSpPr>
        <p:grpSpPr>
          <a:xfrm rot="21600000">
            <a:off x="7464717" y="4942206"/>
            <a:ext cx="1023954" cy="1229994"/>
            <a:chOff x="-45470" y="-28234"/>
            <a:chExt cx="1023954" cy="1229994"/>
          </a:xfrm>
        </p:grpSpPr>
        <p:pic>
          <p:nvPicPr>
            <p:cNvPr id="730" name="picture 73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978484" cy="1063416"/>
            </a:xfrm>
            <a:prstGeom prst="rect">
              <a:avLst/>
            </a:prstGeom>
          </p:spPr>
        </p:pic>
        <p:sp>
          <p:nvSpPr>
            <p:cNvPr id="732" name="textbox 732"/>
            <p:cNvSpPr/>
            <p:nvPr/>
          </p:nvSpPr>
          <p:spPr>
            <a:xfrm>
              <a:off x="-45470" y="-28234"/>
              <a:ext cx="1003935" cy="122999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5000"/>
                </a:lnSpc>
              </a:pPr>
              <a:endParaRPr lang="en-US" altLang="en-US" sz="1000" dirty="0"/>
            </a:p>
            <a:p>
              <a:pPr marL="441960" algn="l" rtl="0" eaLnBrk="0">
                <a:lnSpc>
                  <a:spcPct val="73000"/>
                </a:lnSpc>
              </a:pPr>
              <a:r>
                <a:rPr sz="4800" kern="0" spc="-20" dirty="0">
                  <a:solidFill>
                    <a:srgbClr val="FF0000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3</a:t>
              </a:r>
              <a:endParaRPr lang="en-US" altLang="en-US" sz="4800" dirty="0"/>
            </a:p>
          </p:txBody>
        </p:sp>
      </p:grpSp>
      <p:sp>
        <p:nvSpPr>
          <p:cNvPr id="1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交换变量中的值</a:t>
            </a:r>
          </a:p>
        </p:txBody>
      </p:sp>
    </p:spTree>
    <p:extLst>
      <p:ext uri="{BB962C8B-B14F-4D97-AF65-F5344CB8AC3E}">
        <p14:creationId xmlns:p14="http://schemas.microsoft.com/office/powerpoint/2010/main" val="1892235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4" name="table 7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953666"/>
              </p:ext>
            </p:extLst>
          </p:nvPr>
        </p:nvGraphicFramePr>
        <p:xfrm>
          <a:off x="5714999" y="2593735"/>
          <a:ext cx="5633085" cy="1343024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85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2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67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89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800" b="1" dirty="0"/>
                    </a:p>
                    <a:p>
                      <a:pPr marL="61531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lang="en-US" sz="2800" b="1" kern="0" spc="-40" dirty="0"/>
                        <a:t>num1</a:t>
                      </a:r>
                      <a:endParaRPr lang="en-US" altLang="en-US" sz="2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800" b="1" dirty="0"/>
                    </a:p>
                    <a:p>
                      <a:pPr marL="62166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2800" b="1" kern="0" spc="-40" dirty="0"/>
                        <a:t>num2</a:t>
                      </a:r>
                      <a:endParaRPr lang="en-US" altLang="en-US" sz="2800" b="1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800" b="1" dirty="0"/>
                    </a:p>
                    <a:p>
                      <a:pPr marL="62738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2800" b="1" kern="0" spc="-40" dirty="0"/>
                        <a:t>num3</a:t>
                      </a:r>
                      <a:endParaRPr lang="en-US" altLang="en-US" sz="2800" b="1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4059">
                <a:tc>
                  <a:txBody>
                    <a:bodyPr/>
                    <a:lstStyle/>
                    <a:p>
                      <a:pPr marL="87312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kern="0" spc="-20" dirty="0"/>
                        <a:t>3</a:t>
                      </a:r>
                      <a:endParaRPr lang="en-US" alt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6360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kern="0" spc="-20" dirty="0"/>
                        <a:t>4</a:t>
                      </a:r>
                      <a:endParaRPr lang="en-US" alt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8519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kern="0" spc="-20" dirty="0"/>
                        <a:t>3</a:t>
                      </a:r>
                      <a:endParaRPr lang="en-US" altLang="en-US" sz="24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交换变量中的值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3610ACA-3BC1-E2BA-F00D-EFCBDDFC5B2D}"/>
              </a:ext>
            </a:extLst>
          </p:cNvPr>
          <p:cNvSpPr txBox="1"/>
          <p:nvPr/>
        </p:nvSpPr>
        <p:spPr>
          <a:xfrm>
            <a:off x="1143000" y="1507459"/>
            <a:ext cx="4253958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800" dirty="0"/>
              <a:t>int num1=3; 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</a:rPr>
              <a:t>// </a:t>
            </a: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</a:rPr>
              <a:t>可乐</a:t>
            </a:r>
            <a:endParaRPr lang="en-US" altLang="zh-CN" sz="28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altLang="zh-CN" sz="2800" dirty="0"/>
              <a:t>int num2=4; 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</a:rPr>
              <a:t>// </a:t>
            </a: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</a:rPr>
              <a:t>雪碧</a:t>
            </a:r>
            <a:endParaRPr lang="en-US" altLang="zh-CN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3FC6E4C-781C-7726-51DC-31C5C8CCAB3C}"/>
              </a:ext>
            </a:extLst>
          </p:cNvPr>
          <p:cNvSpPr txBox="1"/>
          <p:nvPr/>
        </p:nvSpPr>
        <p:spPr>
          <a:xfrm>
            <a:off x="6096000" y="1722902"/>
            <a:ext cx="502920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/>
              <a:t>我们需要第三个变量辅助交换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93753384-6C4B-31A0-A0B3-B2DFC3FF25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475566"/>
              </p:ext>
            </p:extLst>
          </p:nvPr>
        </p:nvGraphicFramePr>
        <p:xfrm>
          <a:off x="5714999" y="4284372"/>
          <a:ext cx="5633085" cy="821689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854200">
                  <a:extLst>
                    <a:ext uri="{9D8B030D-6E8A-4147-A177-3AD203B41FA5}">
                      <a16:colId xmlns:a16="http://schemas.microsoft.com/office/drawing/2014/main" val="2572435576"/>
                    </a:ext>
                  </a:extLst>
                </a:gridCol>
                <a:gridCol w="1882140">
                  <a:extLst>
                    <a:ext uri="{9D8B030D-6E8A-4147-A177-3AD203B41FA5}">
                      <a16:colId xmlns:a16="http://schemas.microsoft.com/office/drawing/2014/main" val="526790339"/>
                    </a:ext>
                  </a:extLst>
                </a:gridCol>
                <a:gridCol w="1896745">
                  <a:extLst>
                    <a:ext uri="{9D8B030D-6E8A-4147-A177-3AD203B41FA5}">
                      <a16:colId xmlns:a16="http://schemas.microsoft.com/office/drawing/2014/main" val="808365659"/>
                    </a:ext>
                  </a:extLst>
                </a:gridCol>
              </a:tblGrid>
              <a:tr h="821689">
                <a:tc>
                  <a:txBody>
                    <a:bodyPr/>
                    <a:lstStyle/>
                    <a:p>
                      <a:pPr marL="85725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US" altLang="en-US" sz="2400" dirty="0"/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dirty="0"/>
                        <a:t>4</a:t>
                      </a:r>
                      <a:endParaRPr lang="zh-CN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dirty="0"/>
                        <a:t>3</a:t>
                      </a:r>
                      <a:endParaRPr lang="zh-CN" sz="24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53028149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3BBA2B8B-622C-B349-8A46-EDB0BEAB78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342734"/>
              </p:ext>
            </p:extLst>
          </p:nvPr>
        </p:nvGraphicFramePr>
        <p:xfrm>
          <a:off x="5714999" y="5466595"/>
          <a:ext cx="5633085" cy="83820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854200">
                  <a:extLst>
                    <a:ext uri="{9D8B030D-6E8A-4147-A177-3AD203B41FA5}">
                      <a16:colId xmlns:a16="http://schemas.microsoft.com/office/drawing/2014/main" val="2717705342"/>
                    </a:ext>
                  </a:extLst>
                </a:gridCol>
                <a:gridCol w="1882140">
                  <a:extLst>
                    <a:ext uri="{9D8B030D-6E8A-4147-A177-3AD203B41FA5}">
                      <a16:colId xmlns:a16="http://schemas.microsoft.com/office/drawing/2014/main" val="3717603921"/>
                    </a:ext>
                  </a:extLst>
                </a:gridCol>
                <a:gridCol w="1896745">
                  <a:extLst>
                    <a:ext uri="{9D8B030D-6E8A-4147-A177-3AD203B41FA5}">
                      <a16:colId xmlns:a16="http://schemas.microsoft.com/office/drawing/2014/main" val="4190171477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altLang="en-US" sz="2400" dirty="0"/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dirty="0"/>
                        <a:t>3</a:t>
                      </a:r>
                      <a:endParaRPr lang="zh-CN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dirty="0"/>
                        <a:t>3</a:t>
                      </a:r>
                      <a:endParaRPr lang="zh-CN" sz="24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77237389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943C720F-2AFC-E7FE-70A4-9A0689EB9ACD}"/>
              </a:ext>
            </a:extLst>
          </p:cNvPr>
          <p:cNvSpPr txBox="1"/>
          <p:nvPr/>
        </p:nvSpPr>
        <p:spPr>
          <a:xfrm>
            <a:off x="1538532" y="3348901"/>
            <a:ext cx="328322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800" dirty="0"/>
              <a:t>int num3 = num1;</a:t>
            </a:r>
            <a:endParaRPr lang="en-US" altLang="zh-CN" sz="105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61D5569-4531-DDA1-202B-7E8FFA390B18}"/>
              </a:ext>
            </a:extLst>
          </p:cNvPr>
          <p:cNvSpPr txBox="1"/>
          <p:nvPr/>
        </p:nvSpPr>
        <p:spPr>
          <a:xfrm>
            <a:off x="1538532" y="4517988"/>
            <a:ext cx="328322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800" dirty="0"/>
              <a:t>num1</a:t>
            </a:r>
            <a:r>
              <a:rPr lang="en-US" altLang="zh-CN" sz="2800" kern="0" spc="-30" dirty="0">
                <a:solidFill>
                  <a:srgbClr val="000000">
                    <a:alpha val="100000"/>
                  </a:srgbClr>
                </a:solidFill>
                <a:ea typeface="Calibri" panose="020F0502020204030204"/>
                <a:cs typeface="Calibri" panose="020F0502020204030204"/>
              </a:rPr>
              <a:t> = num2;</a:t>
            </a:r>
            <a:endParaRPr lang="en-US" altLang="zh-CN" sz="28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7B91589-5DBB-4894-ED37-C218FEB7E738}"/>
              </a:ext>
            </a:extLst>
          </p:cNvPr>
          <p:cNvSpPr txBox="1"/>
          <p:nvPr/>
        </p:nvSpPr>
        <p:spPr>
          <a:xfrm>
            <a:off x="1528868" y="5624085"/>
            <a:ext cx="328322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800" kern="0" spc="-30" dirty="0">
                <a:solidFill>
                  <a:srgbClr val="000000">
                    <a:alpha val="100000"/>
                  </a:srgbClr>
                </a:solidFill>
                <a:ea typeface="Calibri" panose="020F0502020204030204"/>
                <a:cs typeface="Calibri" panose="020F0502020204030204"/>
              </a:rPr>
              <a:t>num2 = num3;</a:t>
            </a:r>
            <a:endParaRPr lang="en-US" altLang="en-US" sz="28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A641594-7E92-C829-2475-D6FEB68625CF}"/>
              </a:ext>
            </a:extLst>
          </p:cNvPr>
          <p:cNvSpPr txBox="1"/>
          <p:nvPr/>
        </p:nvSpPr>
        <p:spPr>
          <a:xfrm>
            <a:off x="838200" y="2825338"/>
            <a:ext cx="4558757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800" dirty="0"/>
              <a:t>把</a:t>
            </a:r>
            <a:r>
              <a:rPr lang="en-US" altLang="zh-CN" sz="1800" b="1" dirty="0"/>
              <a:t>1</a:t>
            </a:r>
            <a:r>
              <a:rPr lang="zh-CN" altLang="en-US" sz="1800" b="1" dirty="0"/>
              <a:t>号杯</a:t>
            </a:r>
            <a:r>
              <a:rPr lang="zh-CN" altLang="en-US" sz="1800" dirty="0"/>
              <a:t>的可乐倒在</a:t>
            </a:r>
            <a:r>
              <a:rPr lang="en-US" altLang="zh-CN" sz="1800" dirty="0"/>
              <a:t>3</a:t>
            </a:r>
            <a:r>
              <a:rPr lang="zh-CN" altLang="en-US" sz="1800" dirty="0"/>
              <a:t>号空杯子里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E3CA3C3-619D-17C0-CA22-A04BB2762549}"/>
              </a:ext>
            </a:extLst>
          </p:cNvPr>
          <p:cNvSpPr txBox="1"/>
          <p:nvPr/>
        </p:nvSpPr>
        <p:spPr>
          <a:xfrm>
            <a:off x="838200" y="4043370"/>
            <a:ext cx="4558757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800" dirty="0"/>
              <a:t>把</a:t>
            </a:r>
            <a:r>
              <a:rPr lang="en-US" altLang="zh-CN" sz="1800" b="1" dirty="0"/>
              <a:t>2</a:t>
            </a:r>
            <a:r>
              <a:rPr lang="zh-CN" altLang="en-US" sz="1800" b="1" dirty="0"/>
              <a:t>号杯</a:t>
            </a:r>
            <a:r>
              <a:rPr lang="zh-CN" altLang="en-US" sz="1800" dirty="0"/>
              <a:t>雪碧倒在原来装了可乐的</a:t>
            </a:r>
            <a:r>
              <a:rPr lang="en-US" altLang="zh-CN" dirty="0"/>
              <a:t>1</a:t>
            </a:r>
            <a:r>
              <a:rPr lang="zh-CN" altLang="en-US" sz="1800" dirty="0"/>
              <a:t>号杯里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D42A4FF-DD92-804A-D069-8BFAE8EBB6E3}"/>
              </a:ext>
            </a:extLst>
          </p:cNvPr>
          <p:cNvSpPr txBox="1"/>
          <p:nvPr/>
        </p:nvSpPr>
        <p:spPr>
          <a:xfrm>
            <a:off x="838200" y="5165875"/>
            <a:ext cx="4558757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800" dirty="0"/>
              <a:t>将</a:t>
            </a:r>
            <a:r>
              <a:rPr lang="en-US" altLang="zh-CN" sz="1800" b="1" dirty="0"/>
              <a:t>3</a:t>
            </a:r>
            <a:r>
              <a:rPr lang="zh-CN" altLang="en-US" sz="1800" b="1" dirty="0"/>
              <a:t>号杯</a:t>
            </a:r>
            <a:r>
              <a:rPr lang="zh-CN" altLang="en-US" sz="1800" dirty="0"/>
              <a:t>的可乐倒在原来装了雪碧的</a:t>
            </a:r>
            <a:r>
              <a:rPr lang="en-US" altLang="zh-CN" sz="1800" dirty="0"/>
              <a:t>2</a:t>
            </a:r>
            <a:r>
              <a:rPr lang="zh-CN" altLang="en-US" sz="1800" dirty="0"/>
              <a:t>号杯里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6936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9" grpId="0" animBg="1"/>
      <p:bldP spid="21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066800" y="1340108"/>
            <a:ext cx="6099747" cy="47397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&lt;iostream&gt;</a:t>
            </a:r>
            <a:endParaRPr kumimoji="0" lang="zh-CN" altLang="zh-CN" sz="28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std;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num1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num2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  <a:endParaRPr kumimoji="0" lang="en-US" altLang="zh-CN" sz="28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8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800" dirty="0" err="1">
                <a:solidFill>
                  <a:srgbClr val="986801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 num3 = num1;</a:t>
            </a:r>
            <a:endParaRPr kumimoji="0" lang="en-US" altLang="zh-CN" sz="28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800" dirty="0">
                <a:latin typeface="Consolas" panose="020B0609020204030204" pitchFamily="49" charset="0"/>
              </a:rPr>
              <a:t>num1 = 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>
                <a:latin typeface="Consolas" panose="020B0609020204030204" pitchFamily="49" charset="0"/>
              </a:rPr>
              <a:t>    num2 = num3;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8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cout&lt;&lt; num1&lt;&lt;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" "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&lt;&lt; 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交换变量中的值</a:t>
            </a:r>
          </a:p>
        </p:txBody>
      </p:sp>
      <p:sp>
        <p:nvSpPr>
          <p:cNvPr id="8" name="矩形 7"/>
          <p:cNvSpPr/>
          <p:nvPr/>
        </p:nvSpPr>
        <p:spPr>
          <a:xfrm>
            <a:off x="8153400" y="3276600"/>
            <a:ext cx="2355773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3200" b="1" kern="0" spc="40" dirty="0">
                <a:ea typeface="微软雅黑" panose="020B0503020204020204" charset="-122"/>
                <a:cs typeface="微软雅黑" panose="020B0503020204020204" charset="-122"/>
              </a:rPr>
              <a:t>输出：</a:t>
            </a:r>
            <a:r>
              <a:rPr lang="en-US" altLang="zh-CN" sz="3200" b="1" kern="0" spc="40" dirty="0">
                <a:ea typeface="微软雅黑" panose="020B0503020204020204" charset="-122"/>
                <a:cs typeface="微软雅黑" panose="020B0503020204020204" charset="-122"/>
              </a:rPr>
              <a:t>4 3 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016761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0" name="table 7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240171"/>
              </p:ext>
            </p:extLst>
          </p:nvPr>
        </p:nvGraphicFramePr>
        <p:xfrm>
          <a:off x="6686672" y="3738475"/>
          <a:ext cx="4170236" cy="2523703"/>
        </p:xfrm>
        <a:graphic>
          <a:graphicData uri="http://schemas.openxmlformats.org/drawingml/2006/table">
            <a:tbl>
              <a:tblPr/>
              <a:tblGrid>
                <a:gridCol w="2084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5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4689">
                <a:tc>
                  <a:txBody>
                    <a:bodyPr/>
                    <a:lstStyle/>
                    <a:p>
                      <a:pPr marL="252730" algn="ctr" rtl="0" eaLnBrk="0">
                        <a:lnSpc>
                          <a:spcPct val="100000"/>
                        </a:lnSpc>
                      </a:pPr>
                      <a:r>
                        <a:rPr sz="4400" kern="0" spc="-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+mn-lt"/>
                          <a:ea typeface="Calibri" panose="020F0502020204030204"/>
                          <a:cs typeface="Calibri" panose="020F0502020204030204"/>
                        </a:rPr>
                        <a:t>num1</a:t>
                      </a:r>
                      <a:endParaRPr lang="en-US" altLang="en-US" sz="4400" dirty="0">
                        <a:latin typeface="+mn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247015" algn="ctr" rtl="0" eaLnBrk="0">
                        <a:lnSpc>
                          <a:spcPct val="100000"/>
                        </a:lnSpc>
                      </a:pPr>
                      <a:r>
                        <a:rPr sz="4400" kern="0" spc="-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+mn-lt"/>
                          <a:ea typeface="Calibri" panose="020F0502020204030204"/>
                          <a:cs typeface="Calibri" panose="020F0502020204030204"/>
                        </a:rPr>
                        <a:t>num2</a:t>
                      </a:r>
                      <a:endParaRPr lang="en-US" altLang="en-US" sz="4400" dirty="0">
                        <a:latin typeface="+mn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232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900" dirty="0">
                        <a:latin typeface="+mn-lt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>
                        <a:latin typeface="+mn-lt"/>
                      </a:endParaRPr>
                    </a:p>
                    <a:p>
                      <a:pPr marL="913765" algn="l" rtl="0" eaLnBrk="0">
                        <a:lnSpc>
                          <a:spcPct val="78000"/>
                        </a:lnSpc>
                      </a:pPr>
                      <a:r>
                        <a:rPr sz="3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lt"/>
                          <a:ea typeface="Arial" panose="020B0604020202020204"/>
                          <a:cs typeface="Arial" panose="020B0604020202020204"/>
                        </a:rPr>
                        <a:t>7</a:t>
                      </a:r>
                      <a:endParaRPr lang="en-US" altLang="en-US" sz="3600" dirty="0">
                        <a:latin typeface="+mn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2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900" dirty="0">
                        <a:latin typeface="+mn-lt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>
                        <a:latin typeface="+mn-lt"/>
                      </a:endParaRPr>
                    </a:p>
                    <a:p>
                      <a:pPr marL="902335" algn="l" rtl="0" eaLnBrk="0">
                        <a:lnSpc>
                          <a:spcPct val="79000"/>
                        </a:lnSpc>
                      </a:pPr>
                      <a:r>
                        <a:rPr sz="3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lt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endParaRPr lang="en-US" altLang="en-US" sz="3600" dirty="0">
                        <a:latin typeface="+mn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9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900" dirty="0">
                        <a:latin typeface="+mn-lt"/>
                      </a:endParaRPr>
                    </a:p>
                    <a:p>
                      <a:pPr marL="913765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3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lt"/>
                          <a:ea typeface="Arial" panose="020B0604020202020204"/>
                          <a:cs typeface="Arial" panose="020B0604020202020204"/>
                        </a:rPr>
                        <a:t>7</a:t>
                      </a:r>
                      <a:endParaRPr lang="en-US" altLang="en-US" sz="3600" dirty="0">
                        <a:latin typeface="+mn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900" dirty="0">
                        <a:latin typeface="+mn-lt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>
                        <a:latin typeface="+mn-lt"/>
                      </a:endParaRPr>
                    </a:p>
                    <a:p>
                      <a:pPr marL="901700" algn="l" rtl="0" eaLnBrk="0">
                        <a:lnSpc>
                          <a:spcPct val="79000"/>
                        </a:lnSpc>
                      </a:pPr>
                      <a:r>
                        <a:rPr sz="3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lt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endParaRPr lang="en-US" altLang="en-US" sz="3600" dirty="0">
                        <a:latin typeface="+mn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9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900" dirty="0">
                        <a:latin typeface="+mn-lt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>
                        <a:latin typeface="+mn-lt"/>
                      </a:endParaRPr>
                    </a:p>
                    <a:p>
                      <a:pPr marL="908050" algn="l" rtl="0" eaLnBrk="0">
                        <a:lnSpc>
                          <a:spcPct val="79000"/>
                        </a:lnSpc>
                      </a:pPr>
                      <a:r>
                        <a:rPr sz="3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lt"/>
                          <a:ea typeface="Arial" panose="020B0604020202020204"/>
                          <a:cs typeface="Arial" panose="020B0604020202020204"/>
                        </a:rPr>
                        <a:t>4</a:t>
                      </a:r>
                      <a:endParaRPr lang="en-US" altLang="en-US" sz="3600" dirty="0">
                        <a:latin typeface="+mn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2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900" dirty="0">
                        <a:latin typeface="+mn-lt"/>
                      </a:endParaRPr>
                    </a:p>
                    <a:p>
                      <a:pPr marL="90170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3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lt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endParaRPr lang="en-US" altLang="en-US" sz="3600" dirty="0">
                        <a:latin typeface="+mn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84" name="textbox 784"/>
          <p:cNvSpPr/>
          <p:nvPr/>
        </p:nvSpPr>
        <p:spPr>
          <a:xfrm>
            <a:off x="1336953" y="5476280"/>
            <a:ext cx="4170236" cy="6464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1000"/>
              </a:lnSpc>
            </a:pPr>
            <a:endParaRPr lang="en-US" altLang="en-US" sz="1000" dirty="0">
              <a:latin typeface="Consolas" panose="020B0609020204030204" pitchFamily="49" charset="0"/>
            </a:endParaRPr>
          </a:p>
          <a:p>
            <a:pPr algn="l" rtl="0" eaLnBrk="0">
              <a:lnSpc>
                <a:spcPct val="7000"/>
              </a:lnSpc>
            </a:pPr>
            <a:endParaRPr lang="en-US" altLang="en-US" sz="100" dirty="0">
              <a:latin typeface="Consolas" panose="020B0609020204030204" pitchFamily="49" charset="0"/>
            </a:endParaRPr>
          </a:p>
          <a:p>
            <a:pPr marL="79375" algn="l" rtl="0" eaLnBrk="0">
              <a:lnSpc>
                <a:spcPct val="73000"/>
              </a:lnSpc>
            </a:pPr>
            <a:r>
              <a:rPr sz="36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num1=num1-num2</a:t>
            </a:r>
            <a:r>
              <a:rPr sz="36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;</a:t>
            </a:r>
            <a:endParaRPr lang="en-US" altLang="en-US" sz="3600" dirty="0">
              <a:latin typeface="Consolas" panose="020B0609020204030204" pitchFamily="49" charset="0"/>
            </a:endParaRPr>
          </a:p>
        </p:txBody>
      </p:sp>
      <p:sp>
        <p:nvSpPr>
          <p:cNvPr id="786" name="textbox 786"/>
          <p:cNvSpPr/>
          <p:nvPr/>
        </p:nvSpPr>
        <p:spPr>
          <a:xfrm>
            <a:off x="1353463" y="4677112"/>
            <a:ext cx="4153726" cy="6464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</a:pPr>
            <a:endParaRPr lang="en-US" altLang="en-US" sz="1000" dirty="0">
              <a:latin typeface="Consolas" panose="020B0609020204030204" pitchFamily="49" charset="0"/>
            </a:endParaRPr>
          </a:p>
          <a:p>
            <a:pPr algn="l" rtl="0" eaLnBrk="0">
              <a:lnSpc>
                <a:spcPct val="8000"/>
              </a:lnSpc>
            </a:pPr>
            <a:endParaRPr lang="en-US" altLang="en-US" sz="100" dirty="0">
              <a:latin typeface="Consolas" panose="020B0609020204030204" pitchFamily="49" charset="0"/>
            </a:endParaRPr>
          </a:p>
          <a:p>
            <a:pPr marL="79375" algn="l" rtl="0" eaLnBrk="0">
              <a:lnSpc>
                <a:spcPct val="73000"/>
              </a:lnSpc>
            </a:pPr>
            <a:r>
              <a:rPr sz="36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num2=num1-num2</a:t>
            </a:r>
            <a:r>
              <a:rPr sz="36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;</a:t>
            </a:r>
            <a:endParaRPr lang="en-US" altLang="en-US" sz="3600" dirty="0">
              <a:latin typeface="Consolas" panose="020B0609020204030204" pitchFamily="49" charset="0"/>
            </a:endParaRPr>
          </a:p>
        </p:txBody>
      </p:sp>
      <p:sp>
        <p:nvSpPr>
          <p:cNvPr id="788" name="rect"/>
          <p:cNvSpPr/>
          <p:nvPr/>
        </p:nvSpPr>
        <p:spPr>
          <a:xfrm>
            <a:off x="1336953" y="3881755"/>
            <a:ext cx="4170236" cy="646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latin typeface="Consolas" panose="020B0609020204030204" pitchFamily="49" charset="0"/>
            </a:endParaRPr>
          </a:p>
        </p:txBody>
      </p:sp>
      <p:sp>
        <p:nvSpPr>
          <p:cNvPr id="790" name="textbox 790"/>
          <p:cNvSpPr/>
          <p:nvPr/>
        </p:nvSpPr>
        <p:spPr>
          <a:xfrm>
            <a:off x="1447800" y="3886200"/>
            <a:ext cx="4114443" cy="6381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>
              <a:latin typeface="Consolas" panose="020B0609020204030204" pitchFamily="49" charset="0"/>
            </a:endParaRPr>
          </a:p>
          <a:p>
            <a:pPr marL="12700" algn="l" rtl="0" eaLnBrk="0">
              <a:lnSpc>
                <a:spcPts val="4820"/>
              </a:lnSpc>
            </a:pPr>
            <a:r>
              <a:rPr sz="36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num1=num1+num</a:t>
            </a:r>
            <a:r>
              <a:rPr sz="36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2;</a:t>
            </a:r>
            <a:r>
              <a:rPr sz="3600" kern="0" spc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    </a:t>
            </a:r>
            <a:endParaRPr lang="en-US" altLang="en-US" sz="3600" dirty="0">
              <a:latin typeface="Consolas" panose="020B0609020204030204" pitchFamily="49" charset="0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交换变量中的值</a:t>
            </a:r>
          </a:p>
        </p:txBody>
      </p:sp>
      <p:sp>
        <p:nvSpPr>
          <p:cNvPr id="2" name="矩形 1"/>
          <p:cNvSpPr/>
          <p:nvPr/>
        </p:nvSpPr>
        <p:spPr>
          <a:xfrm>
            <a:off x="4310243" y="2341959"/>
            <a:ext cx="3053120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3200" dirty="0" err="1">
                <a:latin typeface="Consolas" panose="020B0609020204030204" pitchFamily="49" charset="0"/>
              </a:rPr>
              <a:t>int</a:t>
            </a:r>
            <a:r>
              <a:rPr lang="en-US" altLang="zh-CN" sz="3200" dirty="0">
                <a:latin typeface="Consolas" panose="020B0609020204030204" pitchFamily="49" charset="0"/>
              </a:rPr>
              <a:t> num1=3;</a:t>
            </a:r>
          </a:p>
          <a:p>
            <a:r>
              <a:rPr lang="en-US" altLang="zh-CN" sz="3200" dirty="0" err="1">
                <a:latin typeface="Consolas" panose="020B0609020204030204" pitchFamily="49" charset="0"/>
              </a:rPr>
              <a:t>int</a:t>
            </a:r>
            <a:r>
              <a:rPr lang="en-US" altLang="zh-CN" sz="3200" dirty="0">
                <a:latin typeface="Consolas" panose="020B0609020204030204" pitchFamily="49" charset="0"/>
              </a:rPr>
              <a:t> num2=4;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01B3850-279C-1B94-D5C2-7367EC8EF266}"/>
              </a:ext>
            </a:extLst>
          </p:cNvPr>
          <p:cNvSpPr txBox="1"/>
          <p:nvPr/>
        </p:nvSpPr>
        <p:spPr>
          <a:xfrm>
            <a:off x="1666567" y="1605776"/>
            <a:ext cx="4348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大师级的互换</a:t>
            </a:r>
            <a:r>
              <a:rPr lang="en-US" altLang="zh-CN" sz="2800" b="1" dirty="0">
                <a:solidFill>
                  <a:srgbClr val="FF0000"/>
                </a:solidFill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</a:rPr>
              <a:t>了解即可</a:t>
            </a:r>
            <a:r>
              <a:rPr lang="en-US" altLang="zh-CN" sz="2800" b="1" dirty="0">
                <a:solidFill>
                  <a:srgbClr val="FF0000"/>
                </a:solidFill>
              </a:rPr>
              <a:t>)</a:t>
            </a:r>
            <a:r>
              <a:rPr lang="zh-CN" altLang="en-US" sz="2800" b="1" dirty="0">
                <a:solidFill>
                  <a:srgbClr val="FF0000"/>
                </a:solidFill>
              </a:rPr>
              <a:t>：</a:t>
            </a:r>
          </a:p>
        </p:txBody>
      </p:sp>
    </p:spTree>
    <p:extLst>
      <p:ext uri="{BB962C8B-B14F-4D97-AF65-F5344CB8AC3E}">
        <p14:creationId xmlns:p14="http://schemas.microsoft.com/office/powerpoint/2010/main" val="3906254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textbox 1264"/>
          <p:cNvSpPr/>
          <p:nvPr/>
        </p:nvSpPr>
        <p:spPr>
          <a:xfrm>
            <a:off x="1828800" y="3001010"/>
            <a:ext cx="1801495" cy="274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800" dirty="0"/>
          </a:p>
        </p:txBody>
      </p:sp>
      <p:sp>
        <p:nvSpPr>
          <p:cNvPr id="1266" name="textbox 1266"/>
          <p:cNvSpPr/>
          <p:nvPr/>
        </p:nvSpPr>
        <p:spPr>
          <a:xfrm>
            <a:off x="1813873" y="2425648"/>
            <a:ext cx="1791335" cy="274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12700" algn="l" rtl="0" eaLnBrk="0">
              <a:lnSpc>
                <a:spcPct val="91000"/>
              </a:lnSpc>
            </a:pPr>
            <a:endParaRPr lang="en-US" altLang="en-US" sz="1800" dirty="0"/>
          </a:p>
        </p:txBody>
      </p:sp>
      <p:sp>
        <p:nvSpPr>
          <p:cNvPr id="1268" name="textbox 1268"/>
          <p:cNvSpPr/>
          <p:nvPr/>
        </p:nvSpPr>
        <p:spPr>
          <a:xfrm>
            <a:off x="1839468" y="3686810"/>
            <a:ext cx="1341755" cy="2755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800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小鱼的游泳时间</a:t>
            </a:r>
          </a:p>
        </p:txBody>
      </p:sp>
      <p:sp>
        <p:nvSpPr>
          <p:cNvPr id="11" name="textbox 1268"/>
          <p:cNvSpPr/>
          <p:nvPr/>
        </p:nvSpPr>
        <p:spPr>
          <a:xfrm>
            <a:off x="1981200" y="4296410"/>
            <a:ext cx="2438400" cy="2755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FC8F4EE8-D31B-1987-7284-3CA7CDE35270}"/>
                  </a:ext>
                </a:extLst>
              </p:cNvPr>
              <p:cNvSpPr txBox="1"/>
              <p:nvPr/>
            </p:nvSpPr>
            <p:spPr>
              <a:xfrm>
                <a:off x="838200" y="1485503"/>
                <a:ext cx="10515600" cy="341702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小鱼的游泳时间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(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例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2-10 B0020)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题目描述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小鱼从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时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分一直游泳到当天的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𝑐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时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𝑑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分，请你帮小鱼计算一下，它这天一共游了多少时间呢？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输入格式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一行内输入四个整数，以空格隔开，分别表示题目中的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 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 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𝑐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 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𝑑</m:t>
                    </m:r>
                  </m:oMath>
                </a14:m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输出格式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一行内输出两个整数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𝑒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和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</m:oMath>
                </a14:m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，用空格间隔，依次表示小鱼这天一共游了多少小时多少分钟。其中表示分钟的整数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应该小于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60</m:t>
                    </m:r>
                  </m:oMath>
                </a14:m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FC8F4EE8-D31B-1987-7284-3CA7CDE35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485503"/>
                <a:ext cx="10515600" cy="3417026"/>
              </a:xfrm>
              <a:prstGeom prst="rect">
                <a:avLst/>
              </a:prstGeom>
              <a:blipFill>
                <a:blip r:embed="rId2"/>
                <a:stretch>
                  <a:fillRect l="-638" r="-2609" b="-19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9DB40359-E98F-7168-9E17-8249EE9EA1CE}"/>
              </a:ext>
            </a:extLst>
          </p:cNvPr>
          <p:cNvSpPr txBox="1"/>
          <p:nvPr/>
        </p:nvSpPr>
        <p:spPr>
          <a:xfrm>
            <a:off x="838200" y="5105636"/>
            <a:ext cx="3505200" cy="40523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样例输入：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12 50 19 10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4C67CF5-865F-06E2-607E-6A09DF8B459F}"/>
              </a:ext>
            </a:extLst>
          </p:cNvPr>
          <p:cNvSpPr txBox="1"/>
          <p:nvPr/>
        </p:nvSpPr>
        <p:spPr>
          <a:xfrm>
            <a:off x="838200" y="5801190"/>
            <a:ext cx="3505200" cy="40523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样例输出：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6 20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37F5040-1B31-CD81-5018-DAE0F693ED71}"/>
                  </a:ext>
                </a:extLst>
              </p:cNvPr>
              <p:cNvSpPr txBox="1"/>
              <p:nvPr/>
            </p:nvSpPr>
            <p:spPr>
              <a:xfrm>
                <a:off x="4673602" y="4953000"/>
                <a:ext cx="6680198" cy="128990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提示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对于全部测试数据，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0≤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𝑐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≤24</m:t>
                    </m:r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fr-FR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0≤</m:t>
                    </m:r>
                    <m:r>
                      <a:rPr lang="fr-FR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  <m:r>
                      <a:rPr lang="fr-FR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fr-FR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𝑑</m:t>
                    </m:r>
                    <m:r>
                      <a:rPr lang="fr-FR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≤60</m:t>
                    </m:r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，且结束时间一定晚于开始时间。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37F5040-1B31-CD81-5018-DAE0F693ED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602" y="4953000"/>
                <a:ext cx="6680198" cy="1289905"/>
              </a:xfrm>
              <a:prstGeom prst="rect">
                <a:avLst/>
              </a:prstGeom>
              <a:blipFill>
                <a:blip r:embed="rId3"/>
                <a:stretch>
                  <a:fillRect l="-821" b="-66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B031772-C375-9691-E751-8CAFD62E8364}"/>
                  </a:ext>
                </a:extLst>
              </p:cNvPr>
              <p:cNvSpPr txBox="1"/>
              <p:nvPr/>
            </p:nvSpPr>
            <p:spPr>
              <a:xfrm>
                <a:off x="4876800" y="735803"/>
                <a:ext cx="137160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⭐</m:t>
                      </m:r>
                      <m:r>
                        <a:rPr lang="zh-CN" altLang="en-US" sz="2400" b="1" i="1" smtClean="0"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重要</m:t>
                      </m:r>
                    </m:oMath>
                  </m:oMathPara>
                </a14:m>
                <a:endParaRPr lang="zh-CN" alt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B031772-C375-9691-E751-8CAFD62E83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735803"/>
                <a:ext cx="1371600" cy="461665"/>
              </a:xfrm>
              <a:prstGeom prst="rect">
                <a:avLst/>
              </a:prstGeom>
              <a:blipFill>
                <a:blip r:embed="rId4"/>
                <a:stretch>
                  <a:fillRect b="-14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73E3FB04-4656-CD40-CC30-B6C77EC10FB0}"/>
                  </a:ext>
                </a:extLst>
              </p:cNvPr>
              <p:cNvSpPr txBox="1"/>
              <p:nvPr/>
            </p:nvSpPr>
            <p:spPr>
              <a:xfrm>
                <a:off x="6324600" y="735803"/>
                <a:ext cx="4267200" cy="46442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zh-CN" altLang="en-US" sz="2400" b="1"/>
                        <m:t>如何从零开始完成一道编程题？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73E3FB04-4656-CD40-CC30-B6C77EC10F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735803"/>
                <a:ext cx="4267200" cy="464423"/>
              </a:xfrm>
              <a:prstGeom prst="rect">
                <a:avLst/>
              </a:prstGeom>
              <a:blipFill>
                <a:blip r:embed="rId5"/>
                <a:stretch>
                  <a:fillRect l="-1571" r="-5714" b="-171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3744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4294967295"/>
          </p:nvPr>
        </p:nvSpPr>
        <p:spPr>
          <a:xfrm>
            <a:off x="3559968" y="3200400"/>
            <a:ext cx="507206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zh-CN" altLang="en-US" sz="3600" b="1">
                <a:latin typeface="Consolas" panose="020B0609020204030204" pitchFamily="49" charset="0"/>
              </a:rPr>
              <a:t>顺序结构程序设计总结</a:t>
            </a:r>
            <a:endParaRPr lang="en-GB" sz="3600" b="1" dirty="0">
              <a:latin typeface="Consolas" panose="020B0609020204030204" pitchFamily="49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19523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小鱼的游泳时间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9846ACB-8EB1-5B01-70EC-E0CE66624D0B}"/>
              </a:ext>
            </a:extLst>
          </p:cNvPr>
          <p:cNvSpPr txBox="1"/>
          <p:nvPr/>
        </p:nvSpPr>
        <p:spPr>
          <a:xfrm>
            <a:off x="876300" y="1371600"/>
            <a:ext cx="10439400" cy="14229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2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请将关键内容记在书本</a:t>
            </a:r>
            <a:r>
              <a:rPr lang="zh-CN" altLang="en-US" sz="2000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r>
              <a:rPr lang="zh-CN" altLang="en-US" sz="2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页末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很多同学面对编程题时会大脑空白，不知道第一行代码该怎么敲。其实，做编程题一点也不神秘，它有点像是在计算机里搭建一条流水线。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我们以“小鱼的游泳时间”这道题为对象，带大家一步步读懂，做会题目。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B85E72E-394C-0DCB-FA11-622C8ADFB92E}"/>
              </a:ext>
            </a:extLst>
          </p:cNvPr>
          <p:cNvSpPr txBox="1"/>
          <p:nvPr/>
        </p:nvSpPr>
        <p:spPr>
          <a:xfrm>
            <a:off x="868866" y="2971800"/>
            <a:ext cx="10439400" cy="33977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第一步：读懂题目，明确</a:t>
            </a:r>
            <a:r>
              <a:rPr lang="zh-CN" altLang="en-US" sz="2000" b="1" dirty="0">
                <a:solidFill>
                  <a:srgbClr val="C00000"/>
                </a:solidFill>
                <a:highlight>
                  <a:srgbClr val="FFFF00"/>
                </a:highlight>
                <a:ea typeface="微软雅黑" panose="020B0503020204020204" pitchFamily="34" charset="-122"/>
              </a:rPr>
              <a:t>题目</a:t>
            </a:r>
            <a:r>
              <a:rPr lang="zh-CN" altLang="en-US" sz="20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要干什么？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题目原文： 小鱼从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a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时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b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分一直游泳到当天的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c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时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d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分，请你帮小鱼计算一下，它这天一共游了多少时间呢？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任务： </a:t>
            </a:r>
            <a:r>
              <a:rPr lang="zh-CN" altLang="en-US" dirty="0">
                <a:ea typeface="微软雅黑" panose="020B0503020204020204" pitchFamily="34" charset="-122"/>
              </a:rPr>
              <a:t>我们需要计算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从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a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时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b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分到当天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c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时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d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分的时间差。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提炼信息，明确具体</a:t>
            </a:r>
            <a:r>
              <a:rPr lang="zh-CN" altLang="en-US" b="1" dirty="0">
                <a:solidFill>
                  <a:srgbClr val="C00000"/>
                </a:solidFill>
                <a:ea typeface="微软雅黑" panose="020B0503020204020204" pitchFamily="34" charset="-122"/>
              </a:rPr>
              <a:t>的任务</a:t>
            </a:r>
            <a:r>
              <a:rPr lang="zh-CN" altLang="en-US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：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而这道题的任务就是：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用结束时间减去开始时间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20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这听起来很简单，但时间计算有它特殊的地方（比如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60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分钟进位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小时），我们需要仔细处理。</a:t>
            </a:r>
          </a:p>
        </p:txBody>
      </p:sp>
    </p:spTree>
    <p:extLst>
      <p:ext uri="{BB962C8B-B14F-4D97-AF65-F5344CB8AC3E}">
        <p14:creationId xmlns:p14="http://schemas.microsoft.com/office/powerpoint/2010/main" val="228170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小鱼的游泳时间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9127036-96DF-22C6-E43A-52F2E30B3BA4}"/>
              </a:ext>
            </a:extLst>
          </p:cNvPr>
          <p:cNvSpPr txBox="1"/>
          <p:nvPr/>
        </p:nvSpPr>
        <p:spPr>
          <a:xfrm>
            <a:off x="857250" y="1533914"/>
            <a:ext cx="10477500" cy="45673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第二步：处理输入，准备好对应数量的变量以接收输入数据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查看并理解题目的输入格式：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一行内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输入四个整数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，以空格隔开，分别表示题目中的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a, b, c, d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那么输入到底是什么意思？ 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输入，就是系统交给你程序的原材料。你的程序不能凭空开始计算，必须等待系统把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a, b, c, d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这四个数字输入给你后，你才可以进行计算。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那么在本例中，程序会输入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个整数，你就应该准备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个变量去装这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个整数。而在其他的题目中，</a:t>
            </a:r>
            <a:r>
              <a:rPr lang="zh-CN" altLang="en-US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题目描述告诉了你会输入几个数据，你就要准备多少数量的变量去接收这些输入的</a:t>
            </a:r>
            <a:r>
              <a:rPr lang="zh-CN" altLang="en-US" b="1" dirty="0">
                <a:solidFill>
                  <a:srgbClr val="C00000"/>
                </a:solidFill>
                <a:ea typeface="微软雅黑" panose="020B0503020204020204" pitchFamily="34" charset="-122"/>
              </a:rPr>
              <a:t>数据。然后通过 </a:t>
            </a:r>
            <a:r>
              <a:rPr lang="en-US" altLang="zh-CN" b="1" dirty="0" err="1">
                <a:solidFill>
                  <a:srgbClr val="C00000"/>
                </a:solidFill>
                <a:ea typeface="微软雅黑" panose="020B0503020204020204" pitchFamily="34" charset="-122"/>
              </a:rPr>
              <a:t>cin</a:t>
            </a:r>
            <a:r>
              <a:rPr lang="zh-CN" altLang="en-US" b="1" dirty="0">
                <a:solidFill>
                  <a:srgbClr val="C00000"/>
                </a:solidFill>
                <a:ea typeface="微软雅黑" panose="020B0503020204020204" pitchFamily="34" charset="-122"/>
              </a:rPr>
              <a:t>，等系统把数据塞进来。</a:t>
            </a:r>
          </a:p>
        </p:txBody>
      </p:sp>
    </p:spTree>
    <p:extLst>
      <p:ext uri="{BB962C8B-B14F-4D97-AF65-F5344CB8AC3E}">
        <p14:creationId xmlns:p14="http://schemas.microsoft.com/office/powerpoint/2010/main" val="213894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小鱼的游泳时间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96CC064-470F-5CFB-DEDE-31BA3D56E14C}"/>
              </a:ext>
            </a:extLst>
          </p:cNvPr>
          <p:cNvSpPr txBox="1"/>
          <p:nvPr/>
        </p:nvSpPr>
        <p:spPr>
          <a:xfrm>
            <a:off x="838200" y="1295400"/>
            <a:ext cx="10439400" cy="49288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常见的误区： 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很多同学看到输入样例写的</a:t>
            </a:r>
            <a:r>
              <a:rPr lang="en-US" altLang="zh-CN" sz="2000" dirty="0"/>
              <a:t>12 50 19 10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，在代码里直接写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int a = 12; int b = 50; ...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。这是绝对错误的！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输入格式告诉你的是原材料的形状和数量（比如这里会来四个整数），而不是具体内容</a:t>
            </a:r>
            <a:r>
              <a:rPr lang="zh-CN" altLang="en-US" sz="2000" b="1" dirty="0">
                <a:solidFill>
                  <a:srgbClr val="C00000"/>
                </a:solidFill>
                <a:ea typeface="微软雅黑" panose="020B0503020204020204" pitchFamily="34" charset="-122"/>
              </a:rPr>
              <a:t>，绝对不可以跟据题目给的输入用例直接在程序中写死数据！</a:t>
            </a:r>
            <a:endParaRPr lang="en-US" altLang="zh-CN" sz="2000" b="1" dirty="0">
              <a:solidFill>
                <a:srgbClr val="C00000"/>
              </a:solidFill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因为系统只是保证会给你四个整数，但它真正测试的时候，可能给的是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10 0 12 30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，也可能是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9 50 10 10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。你的程序必须能处理所有这些情况。</a:t>
            </a:r>
            <a:r>
              <a:rPr lang="zh-CN" altLang="en-US" sz="2000" dirty="0">
                <a:ea typeface="微软雅黑" panose="020B0503020204020204" pitchFamily="34" charset="-122"/>
              </a:rPr>
              <a:t>所以必须通过 </a:t>
            </a:r>
            <a:r>
              <a:rPr lang="en-US" altLang="zh-CN" sz="2000" dirty="0" err="1">
                <a:ea typeface="微软雅黑" panose="020B0503020204020204" pitchFamily="34" charset="-122"/>
              </a:rPr>
              <a:t>cin</a:t>
            </a:r>
            <a:r>
              <a:rPr lang="en-US" altLang="zh-CN" sz="2000" dirty="0"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a typeface="微软雅黑" panose="020B0503020204020204" pitchFamily="34" charset="-122"/>
              </a:rPr>
              <a:t>将这些输入值存放到变量中进行处理！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612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小鱼的游泳时间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B6A5037-CED6-FB4D-07D0-8598A74498A5}"/>
              </a:ext>
            </a:extLst>
          </p:cNvPr>
          <p:cNvSpPr txBox="1"/>
          <p:nvPr/>
        </p:nvSpPr>
        <p:spPr>
          <a:xfrm>
            <a:off x="1066800" y="1524000"/>
            <a:ext cx="10210800" cy="18846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对于本题，我们该怎么做？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我们要提前准备好对应数量的“收纳盒”（声明变量），然后通过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，等系统把数据塞进来。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题目原文：</a:t>
            </a:r>
            <a:r>
              <a:rPr lang="zh-CN" altLang="en-US" sz="2000" dirty="0"/>
              <a:t>输入格式</a:t>
            </a:r>
            <a:r>
              <a:rPr lang="en-US" altLang="zh-CN" sz="2000" dirty="0"/>
              <a:t>:</a:t>
            </a:r>
            <a:r>
              <a:rPr lang="zh-CN" altLang="en-US" sz="2000" dirty="0"/>
              <a:t>一行内输入</a:t>
            </a:r>
            <a:r>
              <a:rPr lang="en-US" altLang="zh-CN" sz="2000" dirty="0"/>
              <a:t>4</a:t>
            </a:r>
            <a:r>
              <a:rPr lang="zh-CN" altLang="en-US" sz="2000" dirty="0"/>
              <a:t>个整数</a:t>
            </a:r>
            <a:r>
              <a:rPr lang="en-US" altLang="zh-CN" sz="2000" dirty="0"/>
              <a:t>,</a:t>
            </a:r>
            <a:r>
              <a:rPr lang="zh-CN" altLang="en-US" sz="2000" dirty="0"/>
              <a:t>分别表示</a:t>
            </a:r>
            <a:r>
              <a:rPr lang="en-US" altLang="zh-CN" sz="2000" dirty="0"/>
              <a:t>a, b, c, d.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C7618BF-36DD-07EE-E145-825B4DDE3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300" y="3581400"/>
            <a:ext cx="8915400" cy="266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72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小鱼的游泳时间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FF425FF-5E57-11E9-9BD9-79EF71BEC1BA}"/>
              </a:ext>
            </a:extLst>
          </p:cNvPr>
          <p:cNvSpPr txBox="1"/>
          <p:nvPr/>
        </p:nvSpPr>
        <p:spPr>
          <a:xfrm>
            <a:off x="1072376" y="1371600"/>
            <a:ext cx="10287000" cy="19307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第三步：思考任务逻辑，不动手，先动脑，想出任务的解决思路</a:t>
            </a:r>
            <a:endParaRPr lang="en-US" altLang="zh-CN" sz="2200" b="1" dirty="0">
              <a:solidFill>
                <a:srgbClr val="C00000"/>
              </a:solidFill>
              <a:effectLst/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先不要写代码，在脑海里，或者在草稿纸上，模拟我们的大脑是如何解决这个问题的。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那么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原材料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a, b, c, d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都在我们的变量里了。有了原材料，就可以根据原材料去完成任务了，那么接下来就是最关键的一步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如何完成我们本题的任务：计算时间差？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3100B15-6FA7-170C-F46C-C8B9E022E9AE}"/>
              </a:ext>
            </a:extLst>
          </p:cNvPr>
          <p:cNvSpPr txBox="1"/>
          <p:nvPr/>
        </p:nvSpPr>
        <p:spPr>
          <a:xfrm>
            <a:off x="1072376" y="3429000"/>
            <a:ext cx="10287000" cy="27822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把所有时间都转换成一个统一的最小单位。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任务是：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计算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a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时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b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分到当天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c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时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d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分 的差值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而在这里，最小的单位是分钟。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统一单位： 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开始时间（总分钟数）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=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 * 60 + b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结束时间（总分钟数）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=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 * 60 + d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754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小鱼的游泳时间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3100B15-6FA7-170C-F46C-C8B9E022E9AE}"/>
              </a:ext>
            </a:extLst>
          </p:cNvPr>
          <p:cNvSpPr txBox="1"/>
          <p:nvPr/>
        </p:nvSpPr>
        <p:spPr>
          <a:xfrm>
            <a:off x="1066800" y="1524000"/>
            <a:ext cx="10210800" cy="37351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2.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计算差值：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我们已经算出结束时间和开始时间的分钟数了，算差值只需两者做差即可。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游泳的总时长（分钟）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=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结束时间（总分钟数）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-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开始时间（总分钟数）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3.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转换回目标格式：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我们算出的总时长是一个纯分钟数，但题目要求我们输出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小时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分钟。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所以，我们需要把总分钟数再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转换回去就能得到最终的答案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 </a:t>
            </a:r>
          </a:p>
          <a:p>
            <a:pPr marL="1257300" lvl="2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小时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=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总时长（分钟）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/ 60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整除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</a:t>
            </a:r>
          </a:p>
          <a:p>
            <a:pPr marL="1257300" lvl="2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分钟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=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总时长（分钟）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% 60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取余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C482288-9DFB-A0A1-C1A1-78E167F557AE}"/>
              </a:ext>
            </a:extLst>
          </p:cNvPr>
          <p:cNvSpPr txBox="1"/>
          <p:nvPr/>
        </p:nvSpPr>
        <p:spPr>
          <a:xfrm>
            <a:off x="1066800" y="5410200"/>
            <a:ext cx="10210799" cy="965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通过上面的思考，我们就已经有了一个完整的解决思路，最后需要做的只需要</a:t>
            </a:r>
            <a:r>
              <a:rPr lang="zh-CN" altLang="en-US" sz="2000" b="1" dirty="0"/>
              <a:t>将思路翻译为对应的</a:t>
            </a:r>
            <a:r>
              <a:rPr lang="en-US" altLang="zh-CN" sz="2000" b="1" dirty="0"/>
              <a:t>C++</a:t>
            </a:r>
            <a:r>
              <a:rPr lang="zh-CN" altLang="en-US" sz="2000" b="1" dirty="0"/>
              <a:t>代码就可以了</a:t>
            </a:r>
            <a:r>
              <a:rPr lang="zh-CN" altLang="en-US" sz="20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10913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小鱼的游泳时间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4068F25-3A78-2A70-FDD0-F596923EF56D}"/>
              </a:ext>
            </a:extLst>
          </p:cNvPr>
          <p:cNvSpPr txBox="1"/>
          <p:nvPr/>
        </p:nvSpPr>
        <p:spPr>
          <a:xfrm>
            <a:off x="1295400" y="1447800"/>
            <a:ext cx="9829800" cy="5445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第四步： </a:t>
            </a:r>
            <a:r>
              <a:rPr lang="zh-CN" altLang="en-US" sz="22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根据</a:t>
            </a:r>
            <a:r>
              <a:rPr lang="zh-CN" altLang="en-US" sz="2200" b="1" dirty="0">
                <a:solidFill>
                  <a:srgbClr val="FF0000"/>
                </a:solidFill>
                <a:highlight>
                  <a:srgbClr val="FFFF00"/>
                </a:highlight>
              </a:rPr>
              <a:t>思路流程一一翻译为对应的</a:t>
            </a:r>
            <a:r>
              <a:rPr lang="en-US" altLang="zh-CN" sz="2200" b="1" dirty="0">
                <a:solidFill>
                  <a:srgbClr val="FF0000"/>
                </a:solidFill>
                <a:highlight>
                  <a:srgbClr val="FFFF00"/>
                </a:highlight>
              </a:rPr>
              <a:t>C++</a:t>
            </a:r>
            <a:r>
              <a:rPr lang="zh-CN" altLang="en-US" sz="2200" b="1" dirty="0">
                <a:solidFill>
                  <a:srgbClr val="FF0000"/>
                </a:solidFill>
                <a:highlight>
                  <a:srgbClr val="FFFF00"/>
                </a:highlight>
              </a:rPr>
              <a:t>代码</a:t>
            </a:r>
            <a:r>
              <a:rPr lang="zh-CN" altLang="en-US" sz="22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200" b="1" dirty="0">
              <a:solidFill>
                <a:srgbClr val="FF0000"/>
              </a:solidFill>
              <a:effectLst/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051ED1D-E055-03E9-CBE9-577A4C38AA3C}"/>
              </a:ext>
            </a:extLst>
          </p:cNvPr>
          <p:cNvSpPr txBox="1"/>
          <p:nvPr/>
        </p:nvSpPr>
        <p:spPr>
          <a:xfrm>
            <a:off x="1295400" y="2209800"/>
            <a:ext cx="9829800" cy="25398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我们的思路</a:t>
            </a:r>
            <a:r>
              <a:rPr lang="zh-CN" altLang="en-US" b="1" dirty="0">
                <a:ea typeface="微软雅黑" panose="020B0503020204020204" pitchFamily="34" charset="-122"/>
              </a:rPr>
              <a:t>是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第一步：统一单位为分钟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a, b, c, d </a:t>
            </a:r>
            <a:r>
              <a:rPr lang="zh-CN" altLang="en-US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是原材料，代表着开始时间和结束时间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开始时间（总分钟数）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= a * 60 + b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结束时间（总分钟数）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= c * 60 + d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翻译成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代码：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我们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需要两个新的变量来存放这两个计算结果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。我们可以叫它们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start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和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end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用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的语法来表达计算过程就是：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A67C423-171F-D9A2-8CF9-7DDA821FCDAE}"/>
              </a:ext>
            </a:extLst>
          </p:cNvPr>
          <p:cNvSpPr txBox="1"/>
          <p:nvPr/>
        </p:nvSpPr>
        <p:spPr>
          <a:xfrm>
            <a:off x="1295400" y="5181600"/>
            <a:ext cx="9829800" cy="105157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步骤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1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：将时间统一转换为总分钟数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start = a *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60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+ b;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end = c *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60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+ d;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51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小鱼的游泳时间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673717B-0AA2-2320-72CE-7682C8EB04ED}"/>
              </a:ext>
            </a:extLst>
          </p:cNvPr>
          <p:cNvSpPr txBox="1"/>
          <p:nvPr/>
        </p:nvSpPr>
        <p:spPr>
          <a:xfrm>
            <a:off x="1295400" y="2308668"/>
            <a:ext cx="9829800" cy="24656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我们思路第二步是求解差值：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游泳的总时长（分钟）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=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结束时间（总分钟数）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-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开始时间（总分钟数）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翻译成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代码：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我们又需要一个变量来存放这个差值。我们可以叫它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diff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a typeface="微软雅黑" panose="020B0503020204020204" pitchFamily="34" charset="-122"/>
              </a:rPr>
              <a:t>差值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1A46397-96A0-F7CF-5333-D1D87C44C406}"/>
              </a:ext>
            </a:extLst>
          </p:cNvPr>
          <p:cNvSpPr txBox="1"/>
          <p:nvPr/>
        </p:nvSpPr>
        <p:spPr>
          <a:xfrm>
            <a:off x="1295400" y="5091138"/>
            <a:ext cx="9829800" cy="108946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步骤 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2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：计算总时长，也就是中间经历的持续时间（以分钟为单位）</a:t>
            </a:r>
          </a:p>
          <a:p>
            <a:pPr>
              <a:lnSpc>
                <a:spcPct val="150000"/>
              </a:lnSpc>
            </a:pP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int diff = end - start;</a:t>
            </a:r>
            <a:endParaRPr lang="zh-CN" altLang="en-US" sz="2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962D456-CEBD-5086-01F9-83F8BD44FFCE}"/>
              </a:ext>
            </a:extLst>
          </p:cNvPr>
          <p:cNvSpPr txBox="1"/>
          <p:nvPr/>
        </p:nvSpPr>
        <p:spPr>
          <a:xfrm>
            <a:off x="1295400" y="1447800"/>
            <a:ext cx="9829800" cy="5445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第四步： </a:t>
            </a:r>
            <a:r>
              <a:rPr lang="zh-CN" altLang="en-US" sz="22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根据</a:t>
            </a:r>
            <a:r>
              <a:rPr lang="zh-CN" altLang="en-US" sz="2200" b="1" dirty="0">
                <a:solidFill>
                  <a:srgbClr val="FF0000"/>
                </a:solidFill>
              </a:rPr>
              <a:t>思路流程一一翻译为对应的</a:t>
            </a:r>
            <a:r>
              <a:rPr lang="en-US" altLang="zh-CN" sz="2200" b="1" dirty="0">
                <a:solidFill>
                  <a:srgbClr val="FF0000"/>
                </a:solidFill>
              </a:rPr>
              <a:t>C++</a:t>
            </a:r>
            <a:r>
              <a:rPr lang="zh-CN" altLang="en-US" sz="2200" b="1" dirty="0">
                <a:solidFill>
                  <a:srgbClr val="FF0000"/>
                </a:solidFill>
              </a:rPr>
              <a:t>代码</a:t>
            </a:r>
            <a:r>
              <a:rPr lang="zh-CN" altLang="en-US" sz="22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200" b="1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33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小鱼的游泳时间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059251B-6229-DC9D-5173-4B7685DFABB5}"/>
              </a:ext>
            </a:extLst>
          </p:cNvPr>
          <p:cNvSpPr txBox="1"/>
          <p:nvPr/>
        </p:nvSpPr>
        <p:spPr>
          <a:xfrm>
            <a:off x="1295400" y="2209800"/>
            <a:ext cx="9829800" cy="25398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我们的思路第三步是将差值的分钟形式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转换回题目要求的 </a:t>
            </a:r>
            <a:r>
              <a:rPr lang="en-US" altLang="zh-CN" sz="1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 小时 </a:t>
            </a:r>
            <a:r>
              <a:rPr lang="en-US" altLang="zh-CN" sz="1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 分钟的格式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：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小时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 = 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总时长（分钟）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/ 60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整除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分钟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 = 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总时长（分钟）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% 60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取余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翻译成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代码：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题目要求最终输出经过的小时数和分钟数，我们就定义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e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和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f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两个变量来存放计算出来的小时数和分钟数。而对应公式</a:t>
            </a:r>
            <a:r>
              <a:rPr lang="en-US" altLang="zh-CN" dirty="0">
                <a:ea typeface="微软雅黑" panose="020B0503020204020204" pitchFamily="34" charset="-122"/>
              </a:rPr>
              <a:t>,</a:t>
            </a:r>
            <a:r>
              <a:rPr lang="zh-CN" altLang="en-US" dirty="0"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中的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对于整数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就是整除，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%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就是取余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.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213C1A3-CADA-0378-F3D0-4B699EB1B5F5}"/>
              </a:ext>
            </a:extLst>
          </p:cNvPr>
          <p:cNvSpPr txBox="1"/>
          <p:nvPr/>
        </p:nvSpPr>
        <p:spPr>
          <a:xfrm>
            <a:off x="1297652" y="4876800"/>
            <a:ext cx="9829800" cy="146290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步骤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3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：将总分钟数转换回“小时”和“分钟”的格式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e = diff /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60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存放小鱼这天一共游的小时数</a:t>
            </a:r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f = diff %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60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存放小鱼这天一共游的分钟数</a:t>
            </a:r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59327F2-2913-CF57-CF2D-643148443E21}"/>
              </a:ext>
            </a:extLst>
          </p:cNvPr>
          <p:cNvSpPr txBox="1"/>
          <p:nvPr/>
        </p:nvSpPr>
        <p:spPr>
          <a:xfrm>
            <a:off x="1295400" y="1447800"/>
            <a:ext cx="9829800" cy="5445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第四步： </a:t>
            </a:r>
            <a:r>
              <a:rPr lang="zh-CN" altLang="en-US" sz="22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根据</a:t>
            </a:r>
            <a:r>
              <a:rPr lang="zh-CN" altLang="en-US" sz="2200" b="1" dirty="0">
                <a:solidFill>
                  <a:srgbClr val="FF0000"/>
                </a:solidFill>
              </a:rPr>
              <a:t>思路流程一一翻译为对应的</a:t>
            </a:r>
            <a:r>
              <a:rPr lang="en-US" altLang="zh-CN" sz="2200" b="1" dirty="0">
                <a:solidFill>
                  <a:srgbClr val="FF0000"/>
                </a:solidFill>
              </a:rPr>
              <a:t>C++</a:t>
            </a:r>
            <a:r>
              <a:rPr lang="zh-CN" altLang="en-US" sz="2200" b="1" dirty="0">
                <a:solidFill>
                  <a:srgbClr val="FF0000"/>
                </a:solidFill>
              </a:rPr>
              <a:t>代码</a:t>
            </a:r>
            <a:r>
              <a:rPr lang="zh-CN" altLang="en-US" sz="22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200" b="1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444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小鱼的游泳时间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A063B96-D5C7-0115-66D0-58C16559A4DD}"/>
              </a:ext>
            </a:extLst>
          </p:cNvPr>
          <p:cNvSpPr txBox="1"/>
          <p:nvPr/>
        </p:nvSpPr>
        <p:spPr>
          <a:xfrm>
            <a:off x="1295400" y="1371600"/>
            <a:ext cx="9829800" cy="5445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第五步</a:t>
            </a:r>
            <a:r>
              <a:rPr lang="zh-CN" altLang="en-US" sz="2200" b="1" dirty="0">
                <a:solidFill>
                  <a:srgbClr val="C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2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严格按照题目的输出格式输出最终结果</a:t>
            </a:r>
            <a:endParaRPr lang="en-US" altLang="zh-CN" sz="2200" b="1" dirty="0">
              <a:solidFill>
                <a:srgbClr val="FF0000"/>
              </a:solidFill>
              <a:effectLst/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3C072E2-D4E1-A26F-00A4-74D4D6A7AB69}"/>
              </a:ext>
            </a:extLst>
          </p:cNvPr>
          <p:cNvSpPr txBox="1"/>
          <p:nvPr/>
        </p:nvSpPr>
        <p:spPr>
          <a:xfrm>
            <a:off x="1293701" y="2028380"/>
            <a:ext cx="9829800" cy="32696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71450" indent="-4572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输出格式原文：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一行内输出两个整数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e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和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f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，用空格间隔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，依次表示小鱼这天一共游了多少小时多少分钟。</a:t>
            </a:r>
          </a:p>
          <a:p>
            <a:pPr marL="171450" indent="-4572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输出到底是什么意思？ </a:t>
            </a:r>
          </a:p>
          <a:p>
            <a:pPr marL="914400" lvl="1" indent="-4572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输出，就是通过编程计算完毕后，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通过 </a:t>
            </a:r>
            <a:r>
              <a:rPr lang="en-US" altLang="zh-CN" sz="2000" b="1" dirty="0" err="1">
                <a:effectLst/>
                <a:ea typeface="微软雅黑" panose="020B0503020204020204" pitchFamily="34" charset="-122"/>
              </a:rPr>
              <a:t>cout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a typeface="微软雅黑" panose="020B0503020204020204" pitchFamily="34" charset="-122"/>
              </a:rPr>
              <a:t>给出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最终结果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171450" indent="-4572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但是要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非常注意格式细节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！ </a:t>
            </a:r>
          </a:p>
          <a:p>
            <a:pPr marL="914400" lvl="1" indent="-4572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因为在线评测系统非常死板，它只会核对你交出来的东西是不是和标准答案一模一样，一个字符都不能差。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DCBD7B1-9A69-D755-06A0-4890E6C3B1CB}"/>
              </a:ext>
            </a:extLst>
          </p:cNvPr>
          <p:cNvSpPr txBox="1"/>
          <p:nvPr/>
        </p:nvSpPr>
        <p:spPr>
          <a:xfrm>
            <a:off x="1293701" y="5397500"/>
            <a:ext cx="9829800" cy="9612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严格比对输出格式。格式要求“两个整数代表着小时和分钟，中间用空格间隔”，那就精确地输出结果的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小时数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空格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分钟数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662772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小鱼的游泳时间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BA0AE02-DE88-B09C-7758-105C13CB1F02}"/>
              </a:ext>
            </a:extLst>
          </p:cNvPr>
          <p:cNvSpPr txBox="1"/>
          <p:nvPr/>
        </p:nvSpPr>
        <p:spPr>
          <a:xfrm>
            <a:off x="1222203" y="1497577"/>
            <a:ext cx="9829800" cy="9612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既然格式要求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两个整数，依次表示小鱼这天一共游了多少小时多少分钟，并用空格间隔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，那我们就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按照格式输出即可。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50CCA16-F9D5-C101-8568-8F556714F5BC}"/>
              </a:ext>
            </a:extLst>
          </p:cNvPr>
          <p:cNvSpPr txBox="1"/>
          <p:nvPr/>
        </p:nvSpPr>
        <p:spPr>
          <a:xfrm>
            <a:off x="1222203" y="2812175"/>
            <a:ext cx="9829800" cy="238712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e = diff /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60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存放小鱼这天一共游的小时数</a:t>
            </a:r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f = diff %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60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存放小鱼这天一共游的分钟数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先输出总的小时数，然后跟上一个空格，再输出分钟数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e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 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f;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264C3C9-B7D9-4901-2377-2FE6E06C6C31}"/>
              </a:ext>
            </a:extLst>
          </p:cNvPr>
          <p:cNvSpPr txBox="1"/>
          <p:nvPr/>
        </p:nvSpPr>
        <p:spPr>
          <a:xfrm>
            <a:off x="1222203" y="5557433"/>
            <a:ext cx="9829800" cy="5445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现在，我们已经把所有思路翻译为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C++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代码，就构成了最终的程序。</a:t>
            </a:r>
          </a:p>
        </p:txBody>
      </p:sp>
    </p:spTree>
    <p:extLst>
      <p:ext uri="{BB962C8B-B14F-4D97-AF65-F5344CB8AC3E}">
        <p14:creationId xmlns:p14="http://schemas.microsoft.com/office/powerpoint/2010/main" val="330970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小鱼的游泳时间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843E4D3-24E6-B6E4-21A8-02BA60515D5B}"/>
              </a:ext>
            </a:extLst>
          </p:cNvPr>
          <p:cNvSpPr txBox="1"/>
          <p:nvPr/>
        </p:nvSpPr>
        <p:spPr>
          <a:xfrm>
            <a:off x="1295400" y="1367135"/>
            <a:ext cx="9829800" cy="5445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第六步</a:t>
            </a:r>
            <a:r>
              <a:rPr lang="zh-CN" altLang="en-US" sz="22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编译运行，检查语法错误</a:t>
            </a:r>
            <a:endParaRPr lang="en-US" altLang="zh-CN" sz="2200" b="1" dirty="0">
              <a:solidFill>
                <a:srgbClr val="FF0000"/>
              </a:solidFill>
              <a:effectLst/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2D6073A-33E0-D202-7382-495E77AEEB00}"/>
              </a:ext>
            </a:extLst>
          </p:cNvPr>
          <p:cNvSpPr txBox="1"/>
          <p:nvPr/>
        </p:nvSpPr>
        <p:spPr>
          <a:xfrm>
            <a:off x="1295400" y="3886200"/>
            <a:ext cx="9829800" cy="5445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第七步</a:t>
            </a:r>
            <a:r>
              <a:rPr lang="zh-CN" altLang="en-US" sz="22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2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尝试</a:t>
            </a:r>
            <a:r>
              <a:rPr lang="zh-CN" altLang="en-US" sz="2200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输入样例，对比输出样例是否一致</a:t>
            </a:r>
            <a:endParaRPr lang="en-US" altLang="zh-CN" sz="2200" b="1" dirty="0">
              <a:solidFill>
                <a:srgbClr val="FF0000"/>
              </a:solidFill>
              <a:effectLst/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3412332-396F-9F86-2D56-458D91CEA861}"/>
              </a:ext>
            </a:extLst>
          </p:cNvPr>
          <p:cNvSpPr txBox="1"/>
          <p:nvPr/>
        </p:nvSpPr>
        <p:spPr>
          <a:xfrm>
            <a:off x="1295400" y="2185521"/>
            <a:ext cx="9829800" cy="14268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点击你编程环境中的编译按钮。</a:t>
            </a:r>
            <a:r>
              <a:rPr lang="zh-CN" altLang="en-US" sz="2000" dirty="0">
                <a:ea typeface="微软雅黑" panose="020B0503020204020204" pitchFamily="34" charset="-122"/>
              </a:rPr>
              <a:t>如果有错误，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仔细阅读编译器给出的错误信息。它通常会告诉你哪一行的哪一列出了问题，以及它认为是什么问题。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根据提示，回到你的代码中修改语法错误，直到编译成功，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4835531-D88D-D921-631B-C53AE4CEB9DC}"/>
              </a:ext>
            </a:extLst>
          </p:cNvPr>
          <p:cNvSpPr txBox="1"/>
          <p:nvPr/>
        </p:nvSpPr>
        <p:spPr>
          <a:xfrm>
            <a:off x="1295400" y="4572000"/>
            <a:ext cx="9829800" cy="16707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点击运行按钮，程序会弹出一个黑色的窗口，然后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我们把题目给的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输入样例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，原封不动地敲进去。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例如，对于“小鱼游泳”的样例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12 50 19 10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，我们就在黑窗口里输入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12 50 19 10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，然后按下回车键。检查程序输出的结果是否与题目给出的输出样例一致。</a:t>
            </a:r>
          </a:p>
        </p:txBody>
      </p:sp>
    </p:spTree>
    <p:extLst>
      <p:ext uri="{BB962C8B-B14F-4D97-AF65-F5344CB8AC3E}">
        <p14:creationId xmlns:p14="http://schemas.microsoft.com/office/powerpoint/2010/main" val="345174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小鱼的游泳时间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B2FC3D1-7AEF-BF5E-08F7-69E562DC8980}"/>
              </a:ext>
            </a:extLst>
          </p:cNvPr>
          <p:cNvSpPr txBox="1"/>
          <p:nvPr/>
        </p:nvSpPr>
        <p:spPr>
          <a:xfrm>
            <a:off x="1066800" y="1676400"/>
            <a:ext cx="10287000" cy="32042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如果结果不一致，怎么办？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如果你的程序输出和样例输出不一致，说明你的程序有逻辑上的错误！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情况一：输出格式错误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，例如样例输出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：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6 20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现象： 你的程序输出了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62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（没空格）。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问题所在： 输出格式错误。你需要检查你的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cout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语句。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8F6F710-3AFC-8365-A45B-09CA96A8973F}"/>
              </a:ext>
            </a:extLst>
          </p:cNvPr>
          <p:cNvSpPr txBox="1"/>
          <p:nvPr/>
        </p:nvSpPr>
        <p:spPr>
          <a:xfrm>
            <a:off x="1066800" y="5486400"/>
            <a:ext cx="10363200" cy="43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200" dirty="0"/>
              <a:t>这种情况比较好解决，只需要对照题目要求的输出格式更改 </a:t>
            </a:r>
            <a:r>
              <a:rPr lang="en-US" altLang="zh-CN" sz="2200" dirty="0" err="1"/>
              <a:t>cout</a:t>
            </a:r>
            <a:r>
              <a:rPr lang="en-US" altLang="zh-CN" sz="2200" dirty="0"/>
              <a:t> </a:t>
            </a:r>
            <a:r>
              <a:rPr lang="zh-CN" altLang="en-US" sz="2200" dirty="0"/>
              <a:t>语句即可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D272D0F-637B-98BE-B652-A629CBDBEC24}"/>
              </a:ext>
            </a:extLst>
          </p:cNvPr>
          <p:cNvSpPr txBox="1"/>
          <p:nvPr/>
        </p:nvSpPr>
        <p:spPr>
          <a:xfrm>
            <a:off x="5562600" y="688582"/>
            <a:ext cx="3657600" cy="49757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样例输出： 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6 20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10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小鱼的游泳时间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F539F13-C273-63D1-4425-10610EAE5175}"/>
              </a:ext>
            </a:extLst>
          </p:cNvPr>
          <p:cNvSpPr txBox="1"/>
          <p:nvPr/>
        </p:nvSpPr>
        <p:spPr>
          <a:xfrm>
            <a:off x="990600" y="1600200"/>
            <a:ext cx="10210800" cy="433689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情况二：输出结果的数值错误。</a:t>
            </a:r>
            <a:endParaRPr lang="en-US" altLang="zh-CN" sz="24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现象： 你的程序输出了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1 -30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或者一些奇怪的数字不符合输出样例。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问题： </a:t>
            </a:r>
            <a:r>
              <a:rPr lang="zh-CN" altLang="en-US" b="1" dirty="0">
                <a:solidFill>
                  <a:srgbClr val="FF0000"/>
                </a:solidFill>
                <a:effectLst/>
                <a:ea typeface="微软雅黑" panose="020B0503020204020204" pitchFamily="34" charset="-122"/>
              </a:rPr>
              <a:t>核心逻辑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错误。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排查方法：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首先，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用大脑去模拟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：在草稿纸上，按照你的代码逻辑，用样例输入走一遍，手动算出程序每一步的运行情况，以及最后的运行结果是怎么样的。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如果模拟的结果是对的，但程序运行结果是错的，说明你的代码翻译出了问题。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很有可能在什么位置有书写错误，比如，你可能把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a*60+b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写成了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a*50+b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。请逐行核对代码。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如果大脑模拟的结果本身就是错的（比如你算出来就是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1 -30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），说明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你的核心逻辑（第三步的思考任务逻辑）就有问题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。你需要回到第三步，从根本上重新设计你的解题思路。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F482FAE-C166-DC9F-2139-D203D6C6C7A8}"/>
              </a:ext>
            </a:extLst>
          </p:cNvPr>
          <p:cNvSpPr txBox="1"/>
          <p:nvPr/>
        </p:nvSpPr>
        <p:spPr>
          <a:xfrm>
            <a:off x="5562600" y="688582"/>
            <a:ext cx="3657600" cy="49757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样例输出： 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6 20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79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小鱼的游泳时间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1FF00E0-2FC2-0E9F-C05E-EC985EFA6939}"/>
              </a:ext>
            </a:extLst>
          </p:cNvPr>
          <p:cNvSpPr txBox="1"/>
          <p:nvPr/>
        </p:nvSpPr>
        <p:spPr>
          <a:xfrm>
            <a:off x="990600" y="1524000"/>
            <a:ext cx="10210800" cy="41186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总结：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 </a:t>
            </a:r>
            <a:endParaRPr lang="en-US" altLang="zh-CN" sz="24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通过这七个步骤：</a:t>
            </a:r>
            <a:endParaRPr lang="en-US" altLang="zh-CN" sz="22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1.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读题 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-&gt; 2.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理解输入 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-&gt; 3.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思考逻辑 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-&gt; 4.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翻译代码 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-&gt; 5.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编译查错 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-&gt; 6.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运行样例 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-&gt; 7.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对比检查</a:t>
            </a:r>
            <a:endParaRPr lang="en-US" altLang="zh-CN" sz="22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我们就完成了一个非常完整、严谨的解题流程。养成这个习惯，以后解决编程问题的能力和正确率将会大大提升！</a:t>
            </a:r>
          </a:p>
        </p:txBody>
      </p:sp>
    </p:spTree>
    <p:extLst>
      <p:ext uri="{BB962C8B-B14F-4D97-AF65-F5344CB8AC3E}">
        <p14:creationId xmlns:p14="http://schemas.microsoft.com/office/powerpoint/2010/main" val="18952028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成绩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1FF00E0-2FC2-0E9F-C05E-EC985EFA6939}"/>
              </a:ext>
            </a:extLst>
          </p:cNvPr>
          <p:cNvSpPr txBox="1"/>
          <p:nvPr/>
        </p:nvSpPr>
        <p:spPr>
          <a:xfrm>
            <a:off x="990600" y="1371600"/>
            <a:ext cx="10363200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那我们就趁热打铁，来看书本上 例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2-11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成绩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(B0021)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这道题目</a:t>
            </a:r>
            <a:endParaRPr lang="zh-CN" altLang="en-US" sz="2200" dirty="0">
              <a:effectLst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E3A0FFB0-18AF-FBAA-60CD-FF35A2A63B33}"/>
                  </a:ext>
                </a:extLst>
              </p:cNvPr>
              <p:cNvSpPr txBox="1"/>
              <p:nvPr/>
            </p:nvSpPr>
            <p:spPr>
              <a:xfrm>
                <a:off x="990600" y="2133600"/>
                <a:ext cx="10363200" cy="419890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题目描述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牛牛最近学习了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C++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入门课程，这门课程的总成绩计算方法是：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zh-CN" altLang="en-US" sz="2000" i="0" smtClean="0"/>
                        <m:t>总成绩</m:t>
                      </m:r>
                      <m:r>
                        <a:rPr lang="en-US" altLang="zh-CN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zh-CN" altLang="en-US" sz="2000" i="0" smtClean="0"/>
                        <m:t>作业成绩</m:t>
                      </m:r>
                      <m:r>
                        <a:rPr lang="en-US" altLang="zh-CN" sz="2000" i="1" smtClean="0">
                          <a:latin typeface="Cambria Math" panose="02040503050406030204" pitchFamily="18" charset="0"/>
                        </a:rPr>
                        <m:t>×20%+</m:t>
                      </m:r>
                      <m:r>
                        <m:rPr>
                          <m:nor/>
                        </m:rPr>
                        <a:rPr lang="zh-CN" altLang="en-US" sz="2000" i="0" smtClean="0"/>
                        <m:t>小测成绩</m:t>
                      </m:r>
                      <m:r>
                        <a:rPr lang="en-US" altLang="zh-CN" sz="2000" i="1" smtClean="0">
                          <a:latin typeface="Cambria Math" panose="02040503050406030204" pitchFamily="18" charset="0"/>
                        </a:rPr>
                        <m:t>×30%+</m:t>
                      </m:r>
                      <m:r>
                        <m:rPr>
                          <m:nor/>
                        </m:rPr>
                        <a:rPr lang="zh-CN" altLang="en-US" sz="2000" i="0" smtClean="0"/>
                        <m:t>期末考试成绩</m:t>
                      </m:r>
                      <m:r>
                        <a:rPr lang="en-US" altLang="zh-CN" sz="2000" i="1" smtClean="0">
                          <a:latin typeface="Cambria Math" panose="02040503050406030204" pitchFamily="18" charset="0"/>
                        </a:rPr>
                        <m:t>×50%</m:t>
                      </m:r>
                    </m:oMath>
                  </m:oMathPara>
                </a14:m>
                <a:endParaRPr lang="zh-CN" altLang="en-US" sz="200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牛牛想知道，这门课程自己最终能得到多少分。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输入格式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三个非负整数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𝐵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𝐶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，分别表示牛牛的作业成绩、小测成绩和期末考试成绩。相邻两个数之间用一个空格隔开，三项成绩满分都是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100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分。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输出格式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一个数，即牛牛这门课程的总成绩，满分也是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100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分。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E3A0FFB0-18AF-FBAA-60CD-FF35A2A63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2133600"/>
                <a:ext cx="10363200" cy="4198906"/>
              </a:xfrm>
              <a:prstGeom prst="rect">
                <a:avLst/>
              </a:prstGeom>
              <a:blipFill>
                <a:blip r:embed="rId2"/>
                <a:stretch>
                  <a:fillRect l="-647" b="-15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76156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成绩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9589305-7031-4F46-6469-0CA18890DCF0}"/>
              </a:ext>
            </a:extLst>
          </p:cNvPr>
          <p:cNvSpPr txBox="1"/>
          <p:nvPr/>
        </p:nvSpPr>
        <p:spPr>
          <a:xfrm>
            <a:off x="1066800" y="1752600"/>
            <a:ext cx="10288270" cy="38159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第一步：读懂题目，明确要干什么？</a:t>
            </a:r>
            <a:endParaRPr lang="en-US" altLang="zh-CN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题目原文： 这门课程的总成绩计算方法是：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总成绩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作业成绩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× 20% +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小测成绩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× 30% +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期末考试成绩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× 50%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。牛牛想知道，这门课程自己最终能得到多少分。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任务： 你要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完成一个程序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，根据输入的成绩乘上对应的百分数进行求和。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明确要做什么： 核心任务非常明确，题目已经把计算公式直接给了我们。我们要做的就是把收到的三个分数，代入这个公式，算出结果就可以了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142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成绩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91DFAD0-F1DE-582E-A99B-516426ADEA10}"/>
              </a:ext>
            </a:extLst>
          </p:cNvPr>
          <p:cNvSpPr txBox="1"/>
          <p:nvPr/>
        </p:nvSpPr>
        <p:spPr>
          <a:xfrm>
            <a:off x="990600" y="1425843"/>
            <a:ext cx="10210800" cy="33619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第二步：处理输入，准备好变量准备接收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输入格式原文：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三个非负整数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A, B, C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，分别表示牛牛的作业成绩、小测成绩和期末考试成绩。相邻两个数之间用一个空格隔开。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有哪些原材料：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系统会给我们三个整数，分别代表作业、小测、期末的成绩。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准备变量：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我们需要三个整数变量来存放这三个成绩。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4488770-5CD1-EBD9-13B7-24148DF313E8}"/>
              </a:ext>
            </a:extLst>
          </p:cNvPr>
          <p:cNvSpPr txBox="1"/>
          <p:nvPr/>
        </p:nvSpPr>
        <p:spPr>
          <a:xfrm>
            <a:off x="990600" y="5100895"/>
            <a:ext cx="10210800" cy="10524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200" dirty="0">
                <a:ea typeface="微软雅黑" panose="020B0503020204020204" pitchFamily="34" charset="-122"/>
              </a:rPr>
              <a:t>意味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需要定义三个变量 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A, B, C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 来装系统给的三个成绩</a:t>
            </a:r>
            <a:endParaRPr lang="en-US" altLang="zh-CN" sz="2200" dirty="0"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并通过 </a:t>
            </a:r>
            <a:r>
              <a:rPr lang="en-US" altLang="zh-CN" sz="2200" dirty="0" err="1">
                <a:effectLst/>
                <a:ea typeface="微软雅黑" panose="020B0503020204020204" pitchFamily="34" charset="-122"/>
              </a:rPr>
              <a:t>cin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执行输入：</a:t>
            </a:r>
            <a:r>
              <a:rPr lang="en-US" altLang="zh-CN" sz="22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cin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&gt;&gt; A &gt;&gt; B &gt;&gt; C;</a:t>
            </a:r>
            <a:endParaRPr lang="zh-CN" altLang="en-US" sz="22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198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成绩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84F9F3B-52D6-82F9-5672-552CF5417DA7}"/>
              </a:ext>
            </a:extLst>
          </p:cNvPr>
          <p:cNvSpPr txBox="1"/>
          <p:nvPr/>
        </p:nvSpPr>
        <p:spPr>
          <a:xfrm>
            <a:off x="762000" y="1447800"/>
            <a:ext cx="10668000" cy="33658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第三步：思考任务逻辑，不动手，先动脑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我们的程序的核心，就是实现这个公式算出它的结果： 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总成绩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= A × 20% + B × 30% + C × 50%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这里有一个小小的技术问题：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百分号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%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在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里是用来求余数的，我们不能直接写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 * 20%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。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那该怎么办呢？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在数学里，我们都知道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20%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就等于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0.2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30%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等于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0.3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50%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等于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0.5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所以，我们的计算公式，在计算机里应该</a:t>
            </a:r>
            <a:r>
              <a:rPr lang="zh-CN" altLang="en-US" sz="2000" dirty="0">
                <a:ea typeface="微软雅黑" panose="020B0503020204020204" pitchFamily="34" charset="-122"/>
              </a:rPr>
              <a:t>变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成：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总成绩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= A * 0.2 + B * 0.3 + C * 0.5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28B4CA7-2817-FF5E-2740-7776073332CA}"/>
              </a:ext>
            </a:extLst>
          </p:cNvPr>
          <p:cNvSpPr txBox="1"/>
          <p:nvPr/>
        </p:nvSpPr>
        <p:spPr>
          <a:xfrm>
            <a:off x="747361" y="4876800"/>
            <a:ext cx="10668000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而计算的总成绩就是最终程序需要求取的答案了，但是要注意数据类型！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 * 0.2 + B * 0.3 + C * 0.5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，是小数</a:t>
            </a:r>
            <a:r>
              <a:rPr lang="zh-CN" altLang="en-US" sz="2000" dirty="0">
                <a:ea typeface="微软雅黑" panose="020B0503020204020204" pitchFamily="34" charset="-122"/>
              </a:rPr>
              <a:t>乘法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，所以得到的结果也是一个小数。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所以按道理来说，总成绩应该需要使用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double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类型的变量进行储存才可以。</a:t>
            </a:r>
          </a:p>
        </p:txBody>
      </p:sp>
    </p:spTree>
    <p:extLst>
      <p:ext uri="{BB962C8B-B14F-4D97-AF65-F5344CB8AC3E}">
        <p14:creationId xmlns:p14="http://schemas.microsoft.com/office/powerpoint/2010/main" val="414573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成绩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6F2577D-D493-EF49-7770-CEB5859F63C7}"/>
              </a:ext>
            </a:extLst>
          </p:cNvPr>
          <p:cNvSpPr txBox="1"/>
          <p:nvPr/>
        </p:nvSpPr>
        <p:spPr>
          <a:xfrm>
            <a:off x="876300" y="1659036"/>
            <a:ext cx="1043940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第四</a:t>
            </a:r>
            <a:r>
              <a:rPr lang="zh-CN" altLang="en-US" sz="2400" b="1" dirty="0">
                <a:ea typeface="微软雅黑" panose="020B0503020204020204" pitchFamily="34" charset="-122"/>
              </a:rPr>
              <a:t>、五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步：将思路翻译成 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代码</a:t>
            </a:r>
            <a:r>
              <a:rPr lang="zh-CN" altLang="en-US" sz="2400" b="1" dirty="0">
                <a:ea typeface="微软雅黑" panose="020B0503020204020204" pitchFamily="34" charset="-122"/>
              </a:rPr>
              <a:t>，并按照题目要求进行输出结果</a:t>
            </a:r>
            <a:endParaRPr lang="zh-CN" altLang="en-US" sz="2400" b="1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93A1AE2-7C9D-412F-F4FD-FF34E6C831B2}"/>
              </a:ext>
            </a:extLst>
          </p:cNvPr>
          <p:cNvSpPr txBox="1"/>
          <p:nvPr/>
        </p:nvSpPr>
        <p:spPr>
          <a:xfrm>
            <a:off x="1371600" y="2743200"/>
            <a:ext cx="9448800" cy="289822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准备变量并通过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接收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A, B, C;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&gt;&gt; A &gt;&gt; B &gt;&gt; C;</a:t>
            </a:r>
          </a:p>
          <a:p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执行计算并将结果存入变量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double score = A *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0.2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+ B *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0.3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+ C *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0.5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本题的输出格式非常简单，要求只输出牛牛这门课程的总成绩的一个数即可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score;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639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成绩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6F2577D-D493-EF49-7770-CEB5859F63C7}"/>
              </a:ext>
            </a:extLst>
          </p:cNvPr>
          <p:cNvSpPr txBox="1"/>
          <p:nvPr/>
        </p:nvSpPr>
        <p:spPr>
          <a:xfrm>
            <a:off x="876300" y="1659036"/>
            <a:ext cx="1043940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第六步：编译运行，检查语法错误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因为老师写的没有语法错误，跳过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)</a:t>
            </a:r>
            <a:endParaRPr lang="zh-CN" altLang="en-US" sz="2400" b="1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93A1AE2-7C9D-412F-F4FD-FF34E6C831B2}"/>
              </a:ext>
            </a:extLst>
          </p:cNvPr>
          <p:cNvSpPr txBox="1"/>
          <p:nvPr/>
        </p:nvSpPr>
        <p:spPr>
          <a:xfrm>
            <a:off x="838200" y="3720991"/>
            <a:ext cx="5257800" cy="237500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准备变量并通过 </a:t>
            </a:r>
            <a:r>
              <a:rPr lang="en-US" altLang="zh-CN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接收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int A, B, C;</a:t>
            </a:r>
          </a:p>
          <a:p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&gt;&gt; A &gt;&gt; B &gt;&gt; C;</a:t>
            </a:r>
          </a:p>
          <a:p>
            <a:endParaRPr lang="en-US" altLang="zh-CN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执行计算并将结果存入变量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double score = A *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0.2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+ B *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0.3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+ C *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0.5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altLang="zh-CN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=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要求只输出牛牛这门课程的总成绩的一个数即可</a:t>
            </a:r>
          </a:p>
          <a:p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score;</a:t>
            </a:r>
            <a:endParaRPr lang="zh-CN" alt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81A0D56-5B3C-BD24-8578-3D584A602E1A}"/>
              </a:ext>
            </a:extLst>
          </p:cNvPr>
          <p:cNvSpPr txBox="1"/>
          <p:nvPr/>
        </p:nvSpPr>
        <p:spPr>
          <a:xfrm>
            <a:off x="878928" y="2721660"/>
            <a:ext cx="10436772" cy="5445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第七步</a:t>
            </a: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2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尝试</a:t>
            </a:r>
            <a:r>
              <a:rPr lang="zh-CN" altLang="en-US" sz="2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输入样例，对比输出样例是否一致</a:t>
            </a:r>
            <a:endParaRPr lang="en-US" altLang="zh-CN" sz="2200" b="1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E8474BE-974E-E1AE-124B-057BC6A49BF1}"/>
              </a:ext>
            </a:extLst>
          </p:cNvPr>
          <p:cNvSpPr txBox="1"/>
          <p:nvPr/>
        </p:nvSpPr>
        <p:spPr>
          <a:xfrm>
            <a:off x="6400800" y="3720991"/>
            <a:ext cx="5105400" cy="23462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对比输入样例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100 100 80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我们的程序输出：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90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题目给的输出样例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90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比对结果： 完全一致</a:t>
            </a:r>
            <a:r>
              <a:rPr lang="zh-CN" altLang="en-US" sz="2000" dirty="0"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说明我们的逻辑和代码实现基本是正确的。</a:t>
            </a:r>
          </a:p>
        </p:txBody>
      </p:sp>
    </p:spTree>
    <p:extLst>
      <p:ext uri="{BB962C8B-B14F-4D97-AF65-F5344CB8AC3E}">
        <p14:creationId xmlns:p14="http://schemas.microsoft.com/office/powerpoint/2010/main" val="33299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提交到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OJ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系统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CF0DD84-FBDB-00BC-16D5-EC50E20463C8}"/>
              </a:ext>
            </a:extLst>
          </p:cNvPr>
          <p:cNvSpPr txBox="1"/>
          <p:nvPr/>
        </p:nvSpPr>
        <p:spPr>
          <a:xfrm>
            <a:off x="1066800" y="3581400"/>
            <a:ext cx="10058400" cy="25887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</a:rPr>
              <a:t>第一步：本地验证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</a:rPr>
              <a:t>在正式提交之前，请确保</a:t>
            </a:r>
            <a:r>
              <a:rPr lang="zh-CN" altLang="en-US" sz="2000" dirty="0">
                <a:solidFill>
                  <a:prstClr val="black"/>
                </a:solidFill>
                <a:ea typeface="微软雅黑" panose="020B0503020204020204" pitchFamily="34" charset="-122"/>
              </a:rPr>
              <a:t>本地运行是正确的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</a:rPr>
              <a:t>：</a:t>
            </a:r>
          </a:p>
          <a:p>
            <a:pPr marL="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微软雅黑" panose="020B0503020204020204" pitchFamily="34" charset="-122"/>
              <a:buAutoNum type="arabicPeriod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</a:rPr>
              <a:t>本地运行：在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</a:rPr>
              <a:t>Dev-C++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</a:rPr>
              <a:t>中输入好代码，并按下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</a:rPr>
              <a:t>F11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</a:rPr>
              <a:t> 观察结果。 </a:t>
            </a:r>
          </a:p>
          <a:p>
            <a:pPr marL="457200" marR="0" lvl="1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</a:rPr>
              <a:t>控制台显示的数字必须是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微软雅黑" panose="020B0503020204020204" pitchFamily="34" charset="-122"/>
              </a:rPr>
              <a:t>6 4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</a:rPr>
              <a:t>（中间有一个空格），且没有多余的文字。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CC0AB15-3F49-B468-EFD0-87C40EB43F0C}"/>
              </a:ext>
            </a:extLst>
          </p:cNvPr>
          <p:cNvSpPr txBox="1"/>
          <p:nvPr/>
        </p:nvSpPr>
        <p:spPr>
          <a:xfrm>
            <a:off x="1066800" y="1573830"/>
            <a:ext cx="10058400" cy="14229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我们已经写好了代码，也在自己的电脑上运行成功了。那么，我们的代码是否能经受住各种复杂情况的考验呢？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现在，我们要把代码提交到 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OJ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（在线评测系统）中，让这位智能考官为我们打分。</a:t>
            </a:r>
          </a:p>
        </p:txBody>
      </p:sp>
    </p:spTree>
    <p:extLst>
      <p:ext uri="{BB962C8B-B14F-4D97-AF65-F5344CB8AC3E}">
        <p14:creationId xmlns:p14="http://schemas.microsoft.com/office/powerpoint/2010/main" val="43405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提交到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OJ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系统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5F43F4A-3441-4758-A3AB-28DFA604878C}"/>
              </a:ext>
            </a:extLst>
          </p:cNvPr>
          <p:cNvSpPr txBox="1"/>
          <p:nvPr/>
        </p:nvSpPr>
        <p:spPr>
          <a:xfrm>
            <a:off x="685800" y="1686052"/>
            <a:ext cx="6019800" cy="3948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第一步：打开浏览器并访问网站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启动浏览器：在桌面上找到浏览器的图标，用鼠标左键双击打开。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输入网址：在浏览器最上方的地址栏中，输入网址：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zmwl.online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，然后按下键盘上的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Enter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（回车）键。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输入用户名和密码登录，初始密码统一为 </a:t>
            </a:r>
            <a:r>
              <a:rPr lang="en-US" altLang="zh-CN" dirty="0">
                <a:solidFill>
                  <a:srgbClr val="C00000"/>
                </a:solidFill>
                <a:ea typeface="微软雅黑" panose="020B0503020204020204" pitchFamily="34" charset="-122"/>
              </a:rPr>
              <a:t>zmwl0000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a typeface="微软雅黑" panose="020B0503020204020204" pitchFamily="34" charset="-122"/>
              </a:rPr>
              <a:t>登录成功后即可看到如右图所示的欢迎界面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784CA2DC-0ED6-EE4E-D839-204C86695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1652185"/>
            <a:ext cx="4192113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提交到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OJ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系统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5F43F4A-3441-4758-A3AB-28DFA604878C}"/>
              </a:ext>
            </a:extLst>
          </p:cNvPr>
          <p:cNvSpPr txBox="1"/>
          <p:nvPr/>
        </p:nvSpPr>
        <p:spPr>
          <a:xfrm>
            <a:off x="990600" y="1371600"/>
            <a:ext cx="10210800" cy="22897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第二步：选择题目并提交答案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定位题目：</a:t>
            </a:r>
            <a:r>
              <a:rPr lang="zh-CN" altLang="en-US" dirty="0">
                <a:ea typeface="微软雅黑" panose="020B0503020204020204" pitchFamily="34" charset="-122"/>
              </a:rPr>
              <a:t>点击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上方的</a:t>
            </a:r>
            <a:r>
              <a:rPr lang="zh-CN" altLang="en-US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题库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，并在网站的题目列表中，寻找</a:t>
            </a:r>
            <a:r>
              <a:rPr lang="zh-CN" altLang="en-US" dirty="0">
                <a:ea typeface="微软雅黑" panose="020B0503020204020204" pitchFamily="34" charset="-122"/>
              </a:rPr>
              <a:t>对应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编号的题目并点击，点击即可进入题目的详细界面。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/>
              <a:t>现在我们需要把你写在 </a:t>
            </a:r>
            <a:r>
              <a:rPr lang="en-US" altLang="zh-CN" b="1" dirty="0"/>
              <a:t>Dev-C++</a:t>
            </a:r>
            <a:r>
              <a:rPr lang="zh-CN" altLang="en-US" dirty="0"/>
              <a:t> 里的代码搬到网站上去。请大家切换回 </a:t>
            </a:r>
            <a:r>
              <a:rPr lang="en-US" altLang="zh-CN" dirty="0"/>
              <a:t>Dev-C++ </a:t>
            </a:r>
            <a:r>
              <a:rPr lang="zh-CN" altLang="en-US" dirty="0"/>
              <a:t>软件窗口。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B54CFF3-0650-5584-8271-6F9D3D1A257B}"/>
              </a:ext>
            </a:extLst>
          </p:cNvPr>
          <p:cNvSpPr txBox="1"/>
          <p:nvPr/>
        </p:nvSpPr>
        <p:spPr>
          <a:xfrm>
            <a:off x="990600" y="3810000"/>
            <a:ext cx="10210800" cy="2536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全选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(Ctrl + A)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：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左手按住键盘左下角的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Ctrl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键不要松开，然后按一下字母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键。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你会发现代码区的背景全部变成了蓝色。这代表你已经把所有代码都圈起来了。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复制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(Ctrl + C)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：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继续按住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Ctrl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键，按一下字母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键。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电脑屏幕上虽然没变化，但代码已经被复制好存在于电脑的剪贴板中了。</a:t>
            </a:r>
          </a:p>
        </p:txBody>
      </p:sp>
    </p:spTree>
    <p:extLst>
      <p:ext uri="{BB962C8B-B14F-4D97-AF65-F5344CB8AC3E}">
        <p14:creationId xmlns:p14="http://schemas.microsoft.com/office/powerpoint/2010/main" val="368183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提交到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OJ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系统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B54CFF3-0650-5584-8271-6F9D3D1A257B}"/>
              </a:ext>
            </a:extLst>
          </p:cNvPr>
          <p:cNvSpPr txBox="1"/>
          <p:nvPr/>
        </p:nvSpPr>
        <p:spPr>
          <a:xfrm>
            <a:off x="990600" y="1500844"/>
            <a:ext cx="10210800" cy="38275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a typeface="微软雅黑" panose="020B0503020204020204" pitchFamily="34" charset="-122"/>
              </a:rPr>
              <a:t>第三步：网站递交与粘贴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a typeface="微软雅黑" panose="020B0503020204020204" pitchFamily="34" charset="-122"/>
              </a:rPr>
              <a:t>点击递交：回到浏览器，在 </a:t>
            </a:r>
            <a:r>
              <a:rPr lang="en-US" altLang="zh-CN" sz="2000" dirty="0">
                <a:ea typeface="微软雅黑" panose="020B0503020204020204" pitchFamily="34" charset="-122"/>
              </a:rPr>
              <a:t>B0001 </a:t>
            </a:r>
            <a:r>
              <a:rPr lang="zh-CN" altLang="en-US" sz="2000" dirty="0">
                <a:ea typeface="微软雅黑" panose="020B0503020204020204" pitchFamily="34" charset="-122"/>
              </a:rPr>
              <a:t>题目页面找到并点击</a:t>
            </a:r>
            <a:r>
              <a:rPr lang="zh-CN" altLang="en-US" sz="2000" b="1" dirty="0">
                <a:solidFill>
                  <a:srgbClr val="C00000"/>
                </a:solidFill>
                <a:ea typeface="微软雅黑" panose="020B0503020204020204" pitchFamily="34" charset="-122"/>
              </a:rPr>
              <a:t>递交</a:t>
            </a:r>
            <a:r>
              <a:rPr lang="zh-CN" altLang="en-US" sz="2000" dirty="0">
                <a:ea typeface="微软雅黑" panose="020B0503020204020204" pitchFamily="34" charset="-122"/>
              </a:rPr>
              <a:t>按钮（通常在题目的右上角）。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a typeface="微软雅黑" panose="020B0503020204020204" pitchFamily="34" charset="-122"/>
              </a:rPr>
              <a:t>进入输入框：你会看到一个很大的空白输入框，这就是我们</a:t>
            </a:r>
            <a:r>
              <a:rPr lang="zh-CN" altLang="en-US" sz="2000" b="1" dirty="0">
                <a:ea typeface="微软雅黑" panose="020B0503020204020204" pitchFamily="34" charset="-122"/>
              </a:rPr>
              <a:t>要放代码的地方</a:t>
            </a:r>
            <a:r>
              <a:rPr lang="zh-CN" altLang="en-US" sz="2000" dirty="0"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a typeface="微软雅黑" panose="020B0503020204020204" pitchFamily="34" charset="-122"/>
              </a:rPr>
              <a:t>粘贴 </a:t>
            </a:r>
            <a:r>
              <a:rPr lang="en-US" altLang="zh-CN" sz="2000" dirty="0">
                <a:ea typeface="微软雅黑" panose="020B0503020204020204" pitchFamily="34" charset="-122"/>
              </a:rPr>
              <a:t>(Ctrl + V)</a:t>
            </a:r>
            <a:r>
              <a:rPr lang="zh-CN" altLang="en-US" sz="2000" dirty="0">
                <a:ea typeface="微软雅黑" panose="020B0503020204020204" pitchFamily="34" charset="-122"/>
              </a:rPr>
              <a:t>：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a typeface="微软雅黑" panose="020B0503020204020204" pitchFamily="34" charset="-122"/>
              </a:rPr>
              <a:t>鼠标左键先点击一下这个空白框，确保光标在闪烁。然后按住 </a:t>
            </a:r>
            <a:r>
              <a:rPr lang="en-US" altLang="zh-CN" sz="2000" dirty="0">
                <a:ea typeface="微软雅黑" panose="020B0503020204020204" pitchFamily="34" charset="-122"/>
              </a:rPr>
              <a:t>Ctrl</a:t>
            </a:r>
            <a:r>
              <a:rPr lang="zh-CN" altLang="en-US" sz="2000" dirty="0">
                <a:ea typeface="微软雅黑" panose="020B0503020204020204" pitchFamily="34" charset="-122"/>
              </a:rPr>
              <a:t> 键不放，按一下字母 </a:t>
            </a:r>
            <a:r>
              <a:rPr lang="en-US" altLang="zh-CN" sz="2000" dirty="0"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ea typeface="微软雅黑" panose="020B0503020204020204" pitchFamily="34" charset="-122"/>
              </a:rPr>
              <a:t> 键。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a typeface="微软雅黑" panose="020B0503020204020204" pitchFamily="34" charset="-122"/>
              </a:rPr>
              <a:t>你就会发现，刚才在软件里写的代码，整齐地出现在了网页上！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22663E5-98E8-65E5-5194-FC5A0A06C122}"/>
              </a:ext>
            </a:extLst>
          </p:cNvPr>
          <p:cNvSpPr txBox="1"/>
          <p:nvPr/>
        </p:nvSpPr>
        <p:spPr>
          <a:xfrm>
            <a:off x="1447800" y="5715000"/>
            <a:ext cx="95250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最后点击下方的</a:t>
            </a:r>
            <a:r>
              <a:rPr lang="zh-CN" altLang="en-US" sz="24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递交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按钮。点击后。你会看到系统正在评测你的代码。</a:t>
            </a:r>
          </a:p>
        </p:txBody>
      </p:sp>
    </p:spTree>
    <p:extLst>
      <p:ext uri="{BB962C8B-B14F-4D97-AF65-F5344CB8AC3E}">
        <p14:creationId xmlns:p14="http://schemas.microsoft.com/office/powerpoint/2010/main" val="281254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提交到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OJ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系统</a:t>
            </a:r>
            <a:endParaRPr lang="zh-CN" altLang="en-US" sz="2200" dirty="0">
              <a:latin typeface="+mj-ea"/>
              <a:cs typeface="微软雅黑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967" y="1657594"/>
            <a:ext cx="8991600" cy="448293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800600" y="1799727"/>
            <a:ext cx="1257075" cy="4623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100</a:t>
            </a: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分满分</a:t>
            </a:r>
            <a:endParaRPr lang="en-US" altLang="zh-CN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右箭头 7"/>
          <p:cNvSpPr/>
          <p:nvPr/>
        </p:nvSpPr>
        <p:spPr>
          <a:xfrm rot="10800000">
            <a:off x="3810000" y="1847641"/>
            <a:ext cx="762000" cy="366544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905000" y="4343400"/>
            <a:ext cx="8658404" cy="1676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09600" y="3373949"/>
            <a:ext cx="1704063" cy="5078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latin typeface="Consolas" panose="020B0609020204030204" pitchFamily="49" charset="0"/>
              </a:rPr>
              <a:t>你提交的代码</a:t>
            </a:r>
            <a:endParaRPr lang="en-US" altLang="zh-CN" b="1" dirty="0">
              <a:latin typeface="Consolas" panose="020B0609020204030204" pitchFamily="49" charset="0"/>
            </a:endParaRPr>
          </a:p>
        </p:txBody>
      </p:sp>
      <p:sp>
        <p:nvSpPr>
          <p:cNvPr id="13" name="右箭头 12"/>
          <p:cNvSpPr/>
          <p:nvPr/>
        </p:nvSpPr>
        <p:spPr>
          <a:xfrm rot="3157271">
            <a:off x="1479146" y="3898461"/>
            <a:ext cx="549208" cy="43200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3618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05000" y="762000"/>
            <a:ext cx="2562403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提交评测与错误自查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0994684-873D-1768-58A3-6FF641EA0429}"/>
              </a:ext>
            </a:extLst>
          </p:cNvPr>
          <p:cNvSpPr txBox="1"/>
          <p:nvPr/>
        </p:nvSpPr>
        <p:spPr>
          <a:xfrm>
            <a:off x="1061224" y="1669977"/>
            <a:ext cx="9982200" cy="5816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effectLst/>
                <a:ea typeface="微软雅黑" panose="020B0503020204020204" pitchFamily="34" charset="-122"/>
              </a:rPr>
              <a:t>(P28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页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400" dirty="0"/>
              <a:t>提交评测与错误自查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系统的判题反馈主要有这几种：</a:t>
            </a:r>
            <a:endParaRPr lang="en-US" altLang="zh-CN" sz="24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3A413B2-49CC-A60D-2E79-9C03B96B4798}"/>
              </a:ext>
            </a:extLst>
          </p:cNvPr>
          <p:cNvSpPr txBox="1"/>
          <p:nvPr/>
        </p:nvSpPr>
        <p:spPr>
          <a:xfrm>
            <a:off x="1061224" y="2808915"/>
            <a:ext cx="9982200" cy="30426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如果你看到绿色的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AC (Accepted)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：恭喜你，满分通过！。</a:t>
            </a:r>
          </a:p>
          <a:p>
            <a:pPr marL="0" marR="0" lvl="0" indent="0" algn="l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如果你看到红色的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WA (Wrong Answer)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：说明输出答案不对。请检查你的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cout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里是不是加了其他东西，或者没加空格。</a:t>
            </a:r>
          </a:p>
          <a:p>
            <a:pPr marL="0" marR="0" lvl="0" indent="0" algn="l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如果你看到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CE (Compile Error)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：说明代码有语法错误，翻译官无法翻译你的代码。</a:t>
            </a:r>
          </a:p>
        </p:txBody>
      </p:sp>
    </p:spTree>
    <p:extLst>
      <p:ext uri="{BB962C8B-B14F-4D97-AF65-F5344CB8AC3E}">
        <p14:creationId xmlns:p14="http://schemas.microsoft.com/office/powerpoint/2010/main" val="34770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05000" y="762000"/>
            <a:ext cx="2562403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提交评测与错误自查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48D9031-3849-60FC-8CAD-2F1E74944488}"/>
              </a:ext>
            </a:extLst>
          </p:cNvPr>
          <p:cNvSpPr txBox="1"/>
          <p:nvPr/>
        </p:nvSpPr>
        <p:spPr>
          <a:xfrm>
            <a:off x="914400" y="1447800"/>
            <a:ext cx="10477500" cy="44353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最基础的错误：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Compile Error (CE)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含义： 编译错误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解读： 这意味着你的代码存在语法问题，计算机无法理解你写的是什么，就无法将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代码翻译为程序语言，这通常是初学者遇到的第一个问题，但也是最容易解决的问题。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学会阅读错误信息。</a:t>
            </a:r>
          </a:p>
          <a:p>
            <a:pPr lvl="1"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你的编程</a:t>
            </a:r>
            <a:r>
              <a:rPr lang="zh-CN" altLang="en-US" sz="2000" dirty="0">
                <a:ea typeface="微软雅黑" panose="020B0503020204020204" pitchFamily="34" charset="-122"/>
              </a:rPr>
              <a:t>软件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会告诉你哪一行出错了，并给出一个英文的错误原因。那么你就要仔细检查报错的那一行，并尝试去网上搜索对应的英文意思，理解报错的信息是什么。</a:t>
            </a:r>
          </a:p>
        </p:txBody>
      </p:sp>
    </p:spTree>
    <p:extLst>
      <p:ext uri="{BB962C8B-B14F-4D97-AF65-F5344CB8AC3E}">
        <p14:creationId xmlns:p14="http://schemas.microsoft.com/office/powerpoint/2010/main" val="109181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05000" y="762000"/>
            <a:ext cx="2562403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提交评测与错误自查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B630587-549B-FA16-174B-2FB1CBD6DB59}"/>
              </a:ext>
            </a:extLst>
          </p:cNvPr>
          <p:cNvSpPr txBox="1"/>
          <p:nvPr/>
        </p:nvSpPr>
        <p:spPr>
          <a:xfrm>
            <a:off x="908082" y="1312268"/>
            <a:ext cx="10515600" cy="39429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常见的 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CE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报错原因： 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漏写分号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;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</a:t>
            </a:r>
            <a:r>
              <a:rPr lang="zh-CN" altLang="en-US" sz="2000" dirty="0">
                <a:ea typeface="微软雅黑" panose="020B0503020204020204" pitchFamily="34" charset="-122"/>
              </a:rPr>
              <a:t>仔细检查每一行的结尾是否有分号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括号不匹配：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{}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是不是少了一半？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使用了中文标点：比如 使用了中文的逗号或者 中文的括号。在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里，只要不是双引号里的内容，它就只认英文与英文的标点。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变量名拼错：比如你定义了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score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，但后面用的时候写成了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sorce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变量未定义就使用：还没声明一个变量，就直接拿来用了。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B0206CE-5B60-618F-D20C-2C31977ACB45}"/>
              </a:ext>
            </a:extLst>
          </p:cNvPr>
          <p:cNvSpPr txBox="1"/>
          <p:nvPr/>
        </p:nvSpPr>
        <p:spPr>
          <a:xfrm>
            <a:off x="908082" y="5410200"/>
            <a:ext cx="10515599" cy="9612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如果实在无法解决错误信息，可以把错误信息和代码复制下来，寻求老师、同学，上网搜索的帮助。解决更多的错误，会让你对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越来越熟悉。</a:t>
            </a:r>
          </a:p>
        </p:txBody>
      </p:sp>
    </p:spTree>
    <p:extLst>
      <p:ext uri="{BB962C8B-B14F-4D97-AF65-F5344CB8AC3E}">
        <p14:creationId xmlns:p14="http://schemas.microsoft.com/office/powerpoint/2010/main" val="253535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05000" y="762000"/>
            <a:ext cx="2562403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提交评测与错误自查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8BDA4B9-82D7-6457-8FAD-A95B8A8F48A0}"/>
              </a:ext>
            </a:extLst>
          </p:cNvPr>
          <p:cNvSpPr txBox="1"/>
          <p:nvPr/>
        </p:nvSpPr>
        <p:spPr>
          <a:xfrm>
            <a:off x="1143000" y="1418967"/>
            <a:ext cx="10210800" cy="15191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答案错误：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Wrong Answer (WA)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解读： 你的程序语法没问题，也能顺利运行，但是对于某一（或多）组测试数据，它给出的输出结果和标准答案不一致。这说明你的程序设计本身存在逻辑漏洞。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3A37991-F55C-B579-9C02-7B5E229886CE}"/>
              </a:ext>
            </a:extLst>
          </p:cNvPr>
          <p:cNvSpPr txBox="1"/>
          <p:nvPr/>
        </p:nvSpPr>
        <p:spPr>
          <a:xfrm>
            <a:off x="1143000" y="3644003"/>
            <a:ext cx="10210800" cy="24386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如何自查和更正 ？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第一步：检查样例！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在提交代码之前，你是否已经在自己的电脑上，用题目给的所有输入样例都测试过了？你的程序输出和输出样例是否一模一样（包括空格、换行等所有细节）？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如果连样例都过不了，那程序肯定是有问题的。</a:t>
            </a:r>
          </a:p>
        </p:txBody>
      </p:sp>
    </p:spTree>
    <p:extLst>
      <p:ext uri="{BB962C8B-B14F-4D97-AF65-F5344CB8AC3E}">
        <p14:creationId xmlns:p14="http://schemas.microsoft.com/office/powerpoint/2010/main" val="302615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05000" y="762000"/>
            <a:ext cx="2562403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提交评测与错误自查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19060AE-1464-CA05-BF07-046E9DB5BB86}"/>
              </a:ext>
            </a:extLst>
          </p:cNvPr>
          <p:cNvSpPr txBox="1"/>
          <p:nvPr/>
        </p:nvSpPr>
        <p:spPr>
          <a:xfrm>
            <a:off x="1066800" y="1371600"/>
            <a:ext cx="10058400" cy="49893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第二步：确认思路的正确性。 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</a:t>
            </a:r>
            <a:r>
              <a:rPr lang="zh-CN" altLang="en-US" sz="2000" dirty="0">
                <a:ea typeface="微软雅黑" panose="020B0503020204020204" pitchFamily="34" charset="-122"/>
              </a:rPr>
              <a:t>思路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本身就是错的，那么代码写得再漂亮也没用。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marL="1257300" lvl="2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比方说题目要求你算分数的平均值，你却计算的是最大值。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思考我的解题思路真的正确吗？会不会有我没考虑到的特殊情况？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marL="1257300" lvl="2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比方说题目要求计算两个数相除的结果，你是否有考虑过除数如果为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的时候是否需要特殊处理？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如果不确定，可以看看题目的题解区，只看文字版的思路分析，而不是直接看代码。确认自己的大方向是对的。</a:t>
            </a:r>
          </a:p>
        </p:txBody>
      </p:sp>
    </p:spTree>
    <p:extLst>
      <p:ext uri="{BB962C8B-B14F-4D97-AF65-F5344CB8AC3E}">
        <p14:creationId xmlns:p14="http://schemas.microsoft.com/office/powerpoint/2010/main" val="294845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05000" y="762000"/>
            <a:ext cx="2562403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提交评测与错误自查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19060AE-1464-CA05-BF07-046E9DB5BB86}"/>
              </a:ext>
            </a:extLst>
          </p:cNvPr>
          <p:cNvSpPr txBox="1"/>
          <p:nvPr/>
        </p:nvSpPr>
        <p:spPr>
          <a:xfrm>
            <a:off x="1066800" y="1371600"/>
            <a:ext cx="10058400" cy="14730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第三步：使用</a:t>
            </a:r>
            <a:r>
              <a:rPr lang="zh-CN" altLang="en-US" sz="22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手动 </a:t>
            </a:r>
            <a:r>
              <a:rPr lang="en-US" altLang="zh-CN" sz="2200" b="1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cout</a:t>
            </a:r>
            <a:r>
              <a:rPr lang="en-US" altLang="zh-CN" sz="22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2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检查法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在你的代码中，插入 </a:t>
            </a:r>
            <a:r>
              <a:rPr lang="en-US" altLang="zh-CN" sz="2000" dirty="0" err="1">
                <a:effectLst/>
                <a:ea typeface="微软雅黑" panose="020B0503020204020204" pitchFamily="34" charset="-122"/>
              </a:rPr>
              <a:t>cout</a:t>
            </a:r>
            <a:r>
              <a:rPr lang="en-US" altLang="zh-CN" sz="2000" dirty="0"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语句，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把你认为关键的变量，在计算过程中的值全部打印出来，并通过你的手动计算，进行核对是否正确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2E580A6-E36C-4C09-84E4-998421C77CE6}"/>
              </a:ext>
            </a:extLst>
          </p:cNvPr>
          <p:cNvSpPr txBox="1"/>
          <p:nvPr/>
        </p:nvSpPr>
        <p:spPr>
          <a:xfrm>
            <a:off x="1063826" y="3101265"/>
            <a:ext cx="10058400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例：给定三个数，算它们的平均数</a:t>
            </a:r>
            <a:endParaRPr lang="en-US" altLang="zh-CN" sz="2000" b="1" dirty="0">
              <a:effectLst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样例输入：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1.2 1.8 1.5</a:t>
            </a:r>
          </a:p>
          <a:p>
            <a:pPr marL="342900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>
                <a:ea typeface="微软雅黑" panose="020B0503020204020204" pitchFamily="34" charset="-122"/>
              </a:rPr>
              <a:t>样例输出：</a:t>
            </a:r>
            <a:r>
              <a:rPr lang="en-US" altLang="zh-CN" sz="2000" b="1" dirty="0">
                <a:ea typeface="微软雅黑" panose="020B0503020204020204" pitchFamily="34" charset="-122"/>
              </a:rPr>
              <a:t>1.5</a:t>
            </a:r>
            <a:endParaRPr lang="zh-CN" altLang="en-US" sz="2000" b="1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8B9B65A-A58D-5348-6608-3DE109D302B4}"/>
              </a:ext>
            </a:extLst>
          </p:cNvPr>
          <p:cNvSpPr txBox="1"/>
          <p:nvPr/>
        </p:nvSpPr>
        <p:spPr>
          <a:xfrm>
            <a:off x="7312226" y="4848766"/>
            <a:ext cx="3810000" cy="123623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a, b, c;</a:t>
            </a:r>
          </a:p>
          <a:p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&gt;&gt; a &gt;&gt; b &gt;&gt; c;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double sum = a + b + c;</a:t>
            </a:r>
          </a:p>
          <a:p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sum /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82E1888-18D6-6F95-F0E5-09F84D4B17A8}"/>
              </a:ext>
            </a:extLst>
          </p:cNvPr>
          <p:cNvSpPr txBox="1"/>
          <p:nvPr/>
        </p:nvSpPr>
        <p:spPr>
          <a:xfrm>
            <a:off x="1063826" y="4984284"/>
            <a:ext cx="5105400" cy="9652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对于本题目你写了如右侧所示代码，提交后发现系统判错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WA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，应该如何排查错误？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623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05000" y="762000"/>
            <a:ext cx="2562403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提交评测与错误自查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2E580A6-E36C-4C09-84E4-998421C77CE6}"/>
              </a:ext>
            </a:extLst>
          </p:cNvPr>
          <p:cNvSpPr txBox="1"/>
          <p:nvPr/>
        </p:nvSpPr>
        <p:spPr>
          <a:xfrm>
            <a:off x="1219200" y="1551592"/>
            <a:ext cx="10058400" cy="11397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400" b="1" dirty="0">
                <a:ea typeface="微软雅黑" panose="020B0503020204020204" pitchFamily="34" charset="-122"/>
              </a:rPr>
              <a:t>我们可以手动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将题目给的样例数据输入进去，</a:t>
            </a:r>
            <a:r>
              <a:rPr lang="zh-CN" altLang="en-US" sz="24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看看我们的程序最终的输出是否和样例输出一致。</a:t>
            </a:r>
            <a:endParaRPr lang="en-US" altLang="zh-CN" sz="2400" b="1" dirty="0">
              <a:solidFill>
                <a:srgbClr val="C00000"/>
              </a:solidFill>
              <a:effectLst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8B9B65A-A58D-5348-6608-3DE109D302B4}"/>
              </a:ext>
            </a:extLst>
          </p:cNvPr>
          <p:cNvSpPr txBox="1"/>
          <p:nvPr/>
        </p:nvSpPr>
        <p:spPr>
          <a:xfrm>
            <a:off x="7467600" y="2836593"/>
            <a:ext cx="3810000" cy="135934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a, b, c;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&gt;&gt; a &gt;&gt; b &gt;&gt; c;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double sum = a + b + c;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sum /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82E1888-18D6-6F95-F0E5-09F84D4B17A8}"/>
              </a:ext>
            </a:extLst>
          </p:cNvPr>
          <p:cNvSpPr txBox="1"/>
          <p:nvPr/>
        </p:nvSpPr>
        <p:spPr>
          <a:xfrm>
            <a:off x="1219200" y="4572000"/>
            <a:ext cx="10058400" cy="1693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通过手动运行以后，发现我们的代码输出了结果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！</a:t>
            </a:r>
            <a:endParaRPr lang="en-US" altLang="zh-CN" sz="24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400" dirty="0">
                <a:ea typeface="微软雅黑" panose="020B0503020204020204" pitchFamily="34" charset="-122"/>
              </a:rPr>
              <a:t>可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1.2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1.8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1.5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加起来的平均数应该是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1.5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才对，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与样例输出不匹配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！</a:t>
            </a:r>
            <a:endParaRPr lang="en-US" altLang="zh-CN" sz="24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400" dirty="0">
                <a:ea typeface="微软雅黑" panose="020B0503020204020204" pitchFamily="34" charset="-122"/>
              </a:rPr>
              <a:t>不知道程序到底是怎么回事了，那么这是就可以用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手动 </a:t>
            </a:r>
            <a:r>
              <a:rPr lang="en-US" altLang="zh-CN" sz="2400" dirty="0" err="1">
                <a:effectLst/>
                <a:ea typeface="微软雅黑" panose="020B0503020204020204" pitchFamily="34" charset="-122"/>
              </a:rPr>
              <a:t>cout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计算法了。</a:t>
            </a:r>
            <a:endParaRPr lang="en-US" altLang="zh-CN" sz="24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39528EA-3558-C2C7-8D4F-B3186E39D413}"/>
              </a:ext>
            </a:extLst>
          </p:cNvPr>
          <p:cNvSpPr txBox="1"/>
          <p:nvPr/>
        </p:nvSpPr>
        <p:spPr>
          <a:xfrm>
            <a:off x="1219200" y="3105462"/>
            <a:ext cx="3659830" cy="10524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样例输入：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1.2 1.8 1.5</a:t>
            </a:r>
          </a:p>
          <a:p>
            <a:pPr marL="342900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200" b="1" dirty="0">
                <a:ea typeface="微软雅黑" panose="020B0503020204020204" pitchFamily="34" charset="-122"/>
              </a:rPr>
              <a:t>样例输出：</a:t>
            </a:r>
            <a:r>
              <a:rPr lang="en-US" altLang="zh-CN" sz="2200" b="1" dirty="0">
                <a:ea typeface="微软雅黑" panose="020B0503020204020204" pitchFamily="34" charset="-122"/>
              </a:rPr>
              <a:t>1.5</a:t>
            </a:r>
            <a:endParaRPr lang="zh-CN" altLang="en-US" sz="2200" b="1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0456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05000" y="762000"/>
            <a:ext cx="2562403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提交评测与错误自查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2E580A6-E36C-4C09-84E4-998421C77CE6}"/>
              </a:ext>
            </a:extLst>
          </p:cNvPr>
          <p:cNvSpPr txBox="1"/>
          <p:nvPr/>
        </p:nvSpPr>
        <p:spPr>
          <a:xfrm>
            <a:off x="1896822" y="5334000"/>
            <a:ext cx="2552700" cy="5035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手动输出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sum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的值：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8B9B65A-A58D-5348-6608-3DE109D302B4}"/>
              </a:ext>
            </a:extLst>
          </p:cNvPr>
          <p:cNvSpPr txBox="1"/>
          <p:nvPr/>
        </p:nvSpPr>
        <p:spPr>
          <a:xfrm>
            <a:off x="7449386" y="3137254"/>
            <a:ext cx="3810000" cy="135934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a, b, c;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&gt;&gt; a &gt;&gt; b &gt;&gt; c;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double sum = a + b + c;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sum /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82E1888-18D6-6F95-F0E5-09F84D4B17A8}"/>
              </a:ext>
            </a:extLst>
          </p:cNvPr>
          <p:cNvSpPr txBox="1"/>
          <p:nvPr/>
        </p:nvSpPr>
        <p:spPr>
          <a:xfrm>
            <a:off x="1066800" y="3103495"/>
            <a:ext cx="6019800" cy="14268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我们这里有一个关键变量是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sum</a:t>
            </a:r>
            <a:endParaRPr lang="en-US" altLang="zh-CN" sz="2000" b="1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这个变量里应该是存放三个整数之和，我们可以将</a:t>
            </a:r>
            <a:r>
              <a:rPr lang="zh-CN" altLang="en-US" sz="2000" dirty="0">
                <a:ea typeface="微软雅黑" panose="020B0503020204020204" pitchFamily="34" charset="-122"/>
              </a:rPr>
              <a:t>这个变量通过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effectLst/>
                <a:ea typeface="微软雅黑" panose="020B0503020204020204" pitchFamily="34" charset="-122"/>
              </a:rPr>
              <a:t>cout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查看它的值并进行核对。</a:t>
            </a:r>
            <a:endParaRPr lang="zh-CN" altLang="en-US" sz="20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C932625-9FDC-B5F3-083B-32A48DF7896B}"/>
              </a:ext>
            </a:extLst>
          </p:cNvPr>
          <p:cNvSpPr txBox="1"/>
          <p:nvPr/>
        </p:nvSpPr>
        <p:spPr>
          <a:xfrm>
            <a:off x="1066800" y="1371600"/>
            <a:ext cx="10058400" cy="14730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手动 </a:t>
            </a:r>
            <a:r>
              <a:rPr lang="en-US" altLang="zh-CN" sz="2200" b="1" dirty="0" err="1">
                <a:effectLst/>
                <a:ea typeface="微软雅黑" panose="020B0503020204020204" pitchFamily="34" charset="-122"/>
              </a:rPr>
              <a:t>cout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检查法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在你的代码中，插入 </a:t>
            </a:r>
            <a:r>
              <a:rPr lang="en-US" altLang="zh-CN" sz="2000" dirty="0" err="1">
                <a:effectLst/>
                <a:ea typeface="微软雅黑" panose="020B0503020204020204" pitchFamily="34" charset="-122"/>
              </a:rPr>
              <a:t>cout</a:t>
            </a:r>
            <a:r>
              <a:rPr lang="en-US" altLang="zh-CN" sz="2000" dirty="0"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语句，把你认为关键的变量，在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计算过程中的值全部打印出来，并通过你的手动计算，进行核对是否正确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8C1E514-630B-B346-A2EE-3ECC5B19BDA5}"/>
              </a:ext>
            </a:extLst>
          </p:cNvPr>
          <p:cNvSpPr txBox="1"/>
          <p:nvPr/>
        </p:nvSpPr>
        <p:spPr>
          <a:xfrm>
            <a:off x="4800600" y="4652838"/>
            <a:ext cx="3505200" cy="16671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a, b, c;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&gt;&gt; a &gt;&gt; b &gt;&gt; c;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double sum = a + b + c;</a:t>
            </a:r>
          </a:p>
          <a:p>
            <a:r>
              <a:rPr lang="en-US" altLang="zh-CN" sz="2000" b="1" dirty="0" err="1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cout</a:t>
            </a:r>
            <a:r>
              <a:rPr lang="en-US" altLang="zh-CN" sz="2000" b="1" dirty="0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 &lt;&lt; sum &lt;&lt; </a:t>
            </a:r>
            <a:r>
              <a:rPr lang="en-US" altLang="zh-CN" sz="2000" b="1" dirty="0" err="1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endl</a:t>
            </a:r>
            <a:r>
              <a:rPr lang="en-US" altLang="zh-CN" sz="2000" b="1" dirty="0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sum /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99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05000" y="762000"/>
            <a:ext cx="2562403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提交评测与错误自查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2E580A6-E36C-4C09-84E4-998421C77CE6}"/>
              </a:ext>
            </a:extLst>
          </p:cNvPr>
          <p:cNvSpPr txBox="1"/>
          <p:nvPr/>
        </p:nvSpPr>
        <p:spPr>
          <a:xfrm>
            <a:off x="1143000" y="1351291"/>
            <a:ext cx="10058400" cy="11397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我们</a:t>
            </a:r>
            <a:r>
              <a:rPr lang="zh-CN" altLang="en-US" sz="24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再将题目给的样例数据输入进去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，看看 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sum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的值和我们预想的</a:t>
            </a:r>
            <a:r>
              <a:rPr lang="zh-CN" altLang="en-US" sz="24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是否一致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？</a:t>
            </a:r>
            <a:endParaRPr lang="en-US" altLang="zh-CN" sz="2400" b="1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465920C-9C86-3040-A1E4-552B5A1D08A1}"/>
              </a:ext>
            </a:extLst>
          </p:cNvPr>
          <p:cNvSpPr txBox="1"/>
          <p:nvPr/>
        </p:nvSpPr>
        <p:spPr>
          <a:xfrm>
            <a:off x="1143000" y="2743200"/>
            <a:ext cx="3659830" cy="10524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样例输入：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1.2 1.8 1.5</a:t>
            </a:r>
          </a:p>
          <a:p>
            <a:pPr marL="342900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200" b="1" dirty="0">
                <a:ea typeface="微软雅黑" panose="020B0503020204020204" pitchFamily="34" charset="-122"/>
              </a:rPr>
              <a:t>样例输出：</a:t>
            </a:r>
            <a:r>
              <a:rPr lang="en-US" altLang="zh-CN" sz="2200" b="1" dirty="0">
                <a:ea typeface="微软雅黑" panose="020B0503020204020204" pitchFamily="34" charset="-122"/>
              </a:rPr>
              <a:t>1.5</a:t>
            </a:r>
            <a:endParaRPr lang="zh-CN" altLang="en-US" sz="2200" b="1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CC421A3-F45A-3331-CC7B-8E72E0E587B4}"/>
              </a:ext>
            </a:extLst>
          </p:cNvPr>
          <p:cNvSpPr txBox="1"/>
          <p:nvPr/>
        </p:nvSpPr>
        <p:spPr>
          <a:xfrm>
            <a:off x="7162800" y="2551962"/>
            <a:ext cx="3505200" cy="16671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a, b, c;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&gt;&gt; a &gt;&gt; b &gt;&gt; c;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double sum = a + b + c;</a:t>
            </a:r>
          </a:p>
          <a:p>
            <a:r>
              <a:rPr lang="en-US" altLang="zh-CN" sz="2000" b="1" dirty="0" err="1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cout</a:t>
            </a:r>
            <a:r>
              <a:rPr lang="en-US" altLang="zh-CN" sz="2000" b="1" dirty="0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 &lt;&lt; sum &lt;&lt; </a:t>
            </a:r>
            <a:r>
              <a:rPr lang="en-US" altLang="zh-CN" sz="2000" b="1" dirty="0" err="1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endl</a:t>
            </a:r>
            <a:r>
              <a:rPr lang="en-US" altLang="zh-CN" sz="2000" b="1" dirty="0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sum /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941FCA5-4E8D-B3EE-1C72-D792046FF329}"/>
              </a:ext>
            </a:extLst>
          </p:cNvPr>
          <p:cNvSpPr txBox="1"/>
          <p:nvPr/>
        </p:nvSpPr>
        <p:spPr>
          <a:xfrm>
            <a:off x="3962400" y="4306038"/>
            <a:ext cx="7162800" cy="20680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第一行输出的 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正对应着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sum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的值。</a:t>
            </a:r>
            <a:endParaRPr lang="en-US" altLang="zh-CN" sz="22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而此时我们就发现问题了：</a:t>
            </a:r>
            <a:endParaRPr lang="en-US" altLang="zh-CN" sz="22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我们通过手动计算 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sum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等于 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1.2+1.8+1.5</a:t>
            </a:r>
            <a:r>
              <a:rPr lang="en-US" altLang="zh-CN" sz="2200" dirty="0">
                <a:ea typeface="微软雅黑" panose="020B0503020204020204" pitchFamily="34" charset="-122"/>
              </a:rPr>
              <a:t>,</a:t>
            </a:r>
            <a:r>
              <a:rPr lang="zh-CN" altLang="en-US" sz="2200" dirty="0">
                <a:ea typeface="微软雅黑" panose="020B0503020204020204" pitchFamily="34" charset="-122"/>
              </a:rPr>
              <a:t> 结果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应该是等于 </a:t>
            </a:r>
            <a:r>
              <a:rPr lang="en-US" altLang="zh-CN" sz="2200" b="1" dirty="0">
                <a:ea typeface="微软雅黑" panose="020B0503020204020204" pitchFamily="34" charset="-122"/>
              </a:rPr>
              <a:t>4.5</a:t>
            </a:r>
            <a:r>
              <a:rPr lang="en-US" altLang="zh-CN" sz="2200" dirty="0"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的呀，为什么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sum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会是 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呢？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388964E-40A3-A26C-F4CF-0AEE1D126705}"/>
              </a:ext>
            </a:extLst>
          </p:cNvPr>
          <p:cNvSpPr txBox="1"/>
          <p:nvPr/>
        </p:nvSpPr>
        <p:spPr>
          <a:xfrm>
            <a:off x="1143000" y="4534611"/>
            <a:ext cx="2743200" cy="15613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我们的程序输出：</a:t>
            </a:r>
            <a:endParaRPr lang="en-US" altLang="zh-CN" sz="22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200" b="1" dirty="0">
                <a:ea typeface="微软雅黑" panose="020B0503020204020204" pitchFamily="34" charset="-122"/>
              </a:rPr>
              <a:t>3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1</a:t>
            </a:r>
            <a:endParaRPr lang="zh-CN" altLang="en-US" sz="2200" b="1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849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05000" y="762000"/>
            <a:ext cx="2562403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提交评测与错误自查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2E580A6-E36C-4C09-84E4-998421C77CE6}"/>
              </a:ext>
            </a:extLst>
          </p:cNvPr>
          <p:cNvSpPr txBox="1"/>
          <p:nvPr/>
        </p:nvSpPr>
        <p:spPr>
          <a:xfrm>
            <a:off x="1192065" y="1406541"/>
            <a:ext cx="10161734" cy="1560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那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sum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又是谁来决定的呢？根据代码中的 </a:t>
            </a:r>
            <a:r>
              <a:rPr lang="en-US" altLang="zh-CN" sz="2200" b="1" dirty="0">
                <a:ea typeface="微软雅黑" panose="020B0503020204020204" pitchFamily="34" charset="-122"/>
              </a:rPr>
              <a:t>double sum = a + b + c;</a:t>
            </a:r>
            <a:endParaRPr lang="en-US" altLang="zh-CN" sz="22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a typeface="微软雅黑" panose="020B0503020204020204" pitchFamily="34" charset="-122"/>
              </a:rPr>
              <a:t>发现 </a:t>
            </a:r>
            <a:r>
              <a:rPr lang="en-US" altLang="zh-CN" sz="2200" dirty="0">
                <a:ea typeface="微软雅黑" panose="020B0503020204020204" pitchFamily="34" charset="-122"/>
              </a:rPr>
              <a:t>sum </a:t>
            </a:r>
            <a:r>
              <a:rPr lang="zh-CN" altLang="en-US" sz="2200" dirty="0">
                <a:ea typeface="微软雅黑" panose="020B0503020204020204" pitchFamily="34" charset="-122"/>
              </a:rPr>
              <a:t>的值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是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a, b, c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的值决定的，那我们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把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a, b, c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的值也给手动 </a:t>
            </a:r>
            <a:r>
              <a:rPr lang="en-US" altLang="zh-CN" sz="2200" b="1" dirty="0" err="1">
                <a:effectLst/>
                <a:ea typeface="微软雅黑" panose="020B0503020204020204" pitchFamily="34" charset="-122"/>
              </a:rPr>
              <a:t>cout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输出出来检查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一下！看看到底是什么在影响我们的程序。</a:t>
            </a:r>
            <a:endParaRPr lang="en-US" altLang="zh-CN" sz="22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465920C-9C86-3040-A1E4-552B5A1D08A1}"/>
              </a:ext>
            </a:extLst>
          </p:cNvPr>
          <p:cNvSpPr txBox="1"/>
          <p:nvPr/>
        </p:nvSpPr>
        <p:spPr>
          <a:xfrm>
            <a:off x="1192065" y="3124200"/>
            <a:ext cx="3659830" cy="10524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样例输入：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1.2 1.8 1.5</a:t>
            </a:r>
          </a:p>
          <a:p>
            <a:pPr marL="342900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200" b="1" dirty="0">
                <a:ea typeface="微软雅黑" panose="020B0503020204020204" pitchFamily="34" charset="-122"/>
              </a:rPr>
              <a:t>样例输出：</a:t>
            </a:r>
            <a:r>
              <a:rPr lang="en-US" altLang="zh-CN" sz="2200" b="1" dirty="0">
                <a:ea typeface="微软雅黑" panose="020B0503020204020204" pitchFamily="34" charset="-122"/>
              </a:rPr>
              <a:t>1.5</a:t>
            </a:r>
            <a:endParaRPr lang="zh-CN" altLang="en-US" sz="2200" b="1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CC421A3-F45A-3331-CC7B-8E72E0E587B4}"/>
              </a:ext>
            </a:extLst>
          </p:cNvPr>
          <p:cNvSpPr txBox="1"/>
          <p:nvPr/>
        </p:nvSpPr>
        <p:spPr>
          <a:xfrm>
            <a:off x="5459264" y="3124200"/>
            <a:ext cx="5894535" cy="19749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a, b, c;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&gt;&gt; a &gt;&gt; b &gt;&gt; c;</a:t>
            </a:r>
          </a:p>
          <a:p>
            <a:r>
              <a:rPr lang="en-US" altLang="zh-CN" sz="2000" b="1" dirty="0" err="1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cout</a:t>
            </a:r>
            <a:r>
              <a:rPr lang="en-US" altLang="zh-CN" sz="2000" b="1" dirty="0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 &lt;&lt; a &lt;&lt; “ ”&lt;&lt; b &lt;&lt; “ ” &lt;&lt; c &lt;&lt; </a:t>
            </a:r>
            <a:r>
              <a:rPr lang="en-US" altLang="zh-CN" sz="2000" b="1" dirty="0" err="1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endl</a:t>
            </a:r>
            <a:r>
              <a:rPr lang="en-US" altLang="zh-CN" sz="2000" b="1" dirty="0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;</a:t>
            </a:r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double sum = a + b + c;</a:t>
            </a:r>
          </a:p>
          <a:p>
            <a:r>
              <a:rPr lang="en-US" altLang="zh-CN" sz="2000" b="1" dirty="0" err="1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cout</a:t>
            </a:r>
            <a:r>
              <a:rPr lang="en-US" altLang="zh-CN" sz="2000" b="1" dirty="0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 &lt;&lt; sum &lt;&lt; </a:t>
            </a:r>
            <a:r>
              <a:rPr lang="en-US" altLang="zh-CN" sz="2000" b="1" dirty="0" err="1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endl</a:t>
            </a:r>
            <a:r>
              <a:rPr lang="en-US" altLang="zh-CN" sz="2000" b="1" dirty="0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sum /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388964E-40A3-A26C-F4CF-0AEE1D126705}"/>
              </a:ext>
            </a:extLst>
          </p:cNvPr>
          <p:cNvSpPr txBox="1"/>
          <p:nvPr/>
        </p:nvSpPr>
        <p:spPr>
          <a:xfrm>
            <a:off x="1219200" y="4314328"/>
            <a:ext cx="2743200" cy="2069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b="1" dirty="0">
                <a:ea typeface="微软雅黑" panose="020B0503020204020204" pitchFamily="34" charset="-122"/>
              </a:rPr>
              <a:t>现在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我们的程序输出：</a:t>
            </a:r>
            <a:endParaRPr lang="en-US" altLang="zh-CN" sz="22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200" b="1" dirty="0">
                <a:ea typeface="微软雅黑" panose="020B0503020204020204" pitchFamily="34" charset="-122"/>
              </a:rPr>
              <a:t>1 1 1</a:t>
            </a:r>
            <a:endParaRPr lang="en-US" altLang="zh-CN" sz="22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200" b="1" dirty="0">
                <a:ea typeface="微软雅黑" panose="020B0503020204020204" pitchFamily="34" charset="-122"/>
              </a:rPr>
              <a:t>3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1</a:t>
            </a:r>
            <a:endParaRPr lang="zh-CN" altLang="en-US" sz="2200" b="1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BBE9D47-FEAC-FECB-3EFE-5A83E0A24AAC}"/>
              </a:ext>
            </a:extLst>
          </p:cNvPr>
          <p:cNvSpPr txBox="1"/>
          <p:nvPr/>
        </p:nvSpPr>
        <p:spPr>
          <a:xfrm>
            <a:off x="4191000" y="5562600"/>
            <a:ext cx="7162799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200" b="1" dirty="0"/>
              <a:t>观察左侧的程序输出，同学们现在有没有发现问题呢？</a:t>
            </a:r>
          </a:p>
        </p:txBody>
      </p:sp>
    </p:spTree>
    <p:extLst>
      <p:ext uri="{BB962C8B-B14F-4D97-AF65-F5344CB8AC3E}">
        <p14:creationId xmlns:p14="http://schemas.microsoft.com/office/powerpoint/2010/main" val="160610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0" grpId="0" animBg="1"/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05000" y="762000"/>
            <a:ext cx="2562403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提交评测与错误自查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465920C-9C86-3040-A1E4-552B5A1D08A1}"/>
              </a:ext>
            </a:extLst>
          </p:cNvPr>
          <p:cNvSpPr txBox="1"/>
          <p:nvPr/>
        </p:nvSpPr>
        <p:spPr>
          <a:xfrm>
            <a:off x="685800" y="1627698"/>
            <a:ext cx="3659830" cy="10524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样例输入：</a:t>
            </a:r>
            <a:r>
              <a:rPr lang="en-US" altLang="zh-CN" sz="22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1.2 1.8 1.5</a:t>
            </a:r>
          </a:p>
          <a:p>
            <a:pPr marL="342900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200" b="1" dirty="0">
                <a:ea typeface="微软雅黑" panose="020B0503020204020204" pitchFamily="34" charset="-122"/>
              </a:rPr>
              <a:t>样例输出：</a:t>
            </a:r>
            <a:r>
              <a:rPr lang="en-US" altLang="zh-CN" sz="2200" b="1" dirty="0">
                <a:ea typeface="微软雅黑" panose="020B0503020204020204" pitchFamily="34" charset="-122"/>
              </a:rPr>
              <a:t>1.5</a:t>
            </a:r>
            <a:endParaRPr lang="zh-CN" altLang="en-US" sz="2200" b="1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CC421A3-F45A-3331-CC7B-8E72E0E587B4}"/>
              </a:ext>
            </a:extLst>
          </p:cNvPr>
          <p:cNvSpPr txBox="1"/>
          <p:nvPr/>
        </p:nvSpPr>
        <p:spPr>
          <a:xfrm>
            <a:off x="4950772" y="1219682"/>
            <a:ext cx="5945828" cy="19749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a, b, c;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&gt;&gt; a &gt;&gt; b &gt;&gt; c;</a:t>
            </a:r>
          </a:p>
          <a:p>
            <a:r>
              <a:rPr lang="en-US" altLang="zh-CN" sz="2000" b="1" dirty="0" err="1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cout</a:t>
            </a:r>
            <a:r>
              <a:rPr lang="en-US" altLang="zh-CN" sz="2000" b="1" dirty="0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 &lt;&lt; a &lt;&lt; “ ”&lt;&lt; b &lt;&lt; “ ” &lt;&lt; c &lt;&lt; </a:t>
            </a:r>
            <a:r>
              <a:rPr lang="en-US" altLang="zh-CN" sz="2000" b="1" dirty="0" err="1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endl</a:t>
            </a:r>
            <a:r>
              <a:rPr lang="en-US" altLang="zh-CN" sz="2000" b="1" dirty="0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;</a:t>
            </a:r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double sum = a + b + c;</a:t>
            </a:r>
          </a:p>
          <a:p>
            <a:r>
              <a:rPr lang="en-US" altLang="zh-CN" sz="2000" b="1" dirty="0" err="1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cout</a:t>
            </a:r>
            <a:r>
              <a:rPr lang="en-US" altLang="zh-CN" sz="2000" b="1" dirty="0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 &lt;&lt; sum &lt;&lt; </a:t>
            </a:r>
            <a:r>
              <a:rPr lang="en-US" altLang="zh-CN" sz="2000" b="1" dirty="0" err="1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endl</a:t>
            </a:r>
            <a:r>
              <a:rPr lang="en-US" altLang="zh-CN" sz="2000" b="1" dirty="0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sum /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388964E-40A3-A26C-F4CF-0AEE1D126705}"/>
              </a:ext>
            </a:extLst>
          </p:cNvPr>
          <p:cNvSpPr txBox="1"/>
          <p:nvPr/>
        </p:nvSpPr>
        <p:spPr>
          <a:xfrm>
            <a:off x="685800" y="3429000"/>
            <a:ext cx="2743200" cy="2069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b="1" dirty="0">
                <a:ea typeface="微软雅黑" panose="020B0503020204020204" pitchFamily="34" charset="-122"/>
              </a:rPr>
              <a:t>现在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我们的程序输出：</a:t>
            </a:r>
            <a:endParaRPr lang="en-US" altLang="zh-CN" sz="22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200" b="1" dirty="0">
                <a:ea typeface="微软雅黑" panose="020B0503020204020204" pitchFamily="34" charset="-122"/>
              </a:rPr>
              <a:t>1 1 1</a:t>
            </a:r>
            <a:endParaRPr lang="en-US" altLang="zh-CN" sz="22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200" b="1" dirty="0">
                <a:ea typeface="微软雅黑" panose="020B0503020204020204" pitchFamily="34" charset="-122"/>
              </a:rPr>
              <a:t>3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1</a:t>
            </a:r>
            <a:endParaRPr lang="zh-CN" altLang="en-US" sz="2200" b="1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BBE9D47-FEAC-FECB-3EFE-5A83E0A24AAC}"/>
              </a:ext>
            </a:extLst>
          </p:cNvPr>
          <p:cNvSpPr txBox="1"/>
          <p:nvPr/>
        </p:nvSpPr>
        <p:spPr>
          <a:xfrm>
            <a:off x="3657600" y="3540590"/>
            <a:ext cx="7924800" cy="18885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</a:rPr>
              <a:t>明明</a:t>
            </a:r>
            <a:r>
              <a:rPr lang="en-US" altLang="zh-CN" sz="2000" b="1" dirty="0">
                <a:solidFill>
                  <a:srgbClr val="C00000"/>
                </a:solidFill>
              </a:rPr>
              <a:t>a, b, c</a:t>
            </a:r>
            <a:r>
              <a:rPr lang="zh-CN" altLang="en-US" sz="2000" b="1" dirty="0">
                <a:solidFill>
                  <a:srgbClr val="C00000"/>
                </a:solidFill>
              </a:rPr>
              <a:t>输入的是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1.2 1.8 1.5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。</a:t>
            </a:r>
            <a:r>
              <a:rPr lang="zh-CN" altLang="en-US" sz="2000" b="1" dirty="0">
                <a:solidFill>
                  <a:srgbClr val="C00000"/>
                </a:solidFill>
                <a:ea typeface="微软雅黑" panose="020B0503020204020204" pitchFamily="34" charset="-122"/>
              </a:rPr>
              <a:t>可输出出来就变成三个 </a:t>
            </a:r>
            <a:r>
              <a:rPr lang="en-US" altLang="zh-CN" sz="2000" b="1" dirty="0">
                <a:solidFill>
                  <a:srgbClr val="C00000"/>
                </a:solidFill>
                <a:ea typeface="微软雅黑" panose="020B0503020204020204" pitchFamily="34" charset="-122"/>
              </a:rPr>
              <a:t>1 </a:t>
            </a:r>
            <a:r>
              <a:rPr lang="zh-CN" altLang="en-US" sz="2000" b="1" dirty="0">
                <a:solidFill>
                  <a:srgbClr val="C00000"/>
                </a:solidFill>
                <a:ea typeface="微软雅黑" panose="020B0503020204020204" pitchFamily="34" charset="-122"/>
              </a:rPr>
              <a:t>了</a:t>
            </a:r>
            <a:r>
              <a:rPr lang="en-US" altLang="zh-CN" sz="2000" b="1" dirty="0">
                <a:solidFill>
                  <a:srgbClr val="C00000"/>
                </a:solidFill>
                <a:ea typeface="微软雅黑" panose="020B0503020204020204" pitchFamily="34" charset="-122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我们一看我们变量</a:t>
            </a:r>
            <a:r>
              <a:rPr lang="en-US" altLang="zh-CN" sz="2000" dirty="0">
                <a:ea typeface="微软雅黑" panose="020B0503020204020204" pitchFamily="34" charset="-122"/>
              </a:rPr>
              <a:t>a, b, c</a:t>
            </a:r>
            <a:r>
              <a:rPr lang="zh-CN" altLang="en-US" sz="2000" dirty="0">
                <a:ea typeface="微软雅黑" panose="020B0503020204020204" pitchFamily="34" charset="-122"/>
              </a:rPr>
              <a:t>的数据类型，是 </a:t>
            </a:r>
            <a:r>
              <a:rPr lang="en-US" altLang="zh-CN" sz="2000" dirty="0">
                <a:ea typeface="微软雅黑" panose="020B0503020204020204" pitchFamily="34" charset="-122"/>
              </a:rPr>
              <a:t>int </a:t>
            </a:r>
            <a:r>
              <a:rPr lang="zh-CN" altLang="en-US" sz="2000" dirty="0">
                <a:ea typeface="微软雅黑" panose="020B0503020204020204" pitchFamily="34" charset="-122"/>
              </a:rPr>
              <a:t>类型！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输入小数</a:t>
            </a:r>
            <a:r>
              <a:rPr lang="en-US" altLang="zh-CN" sz="2000" dirty="0">
                <a:ea typeface="微软雅黑" panose="020B0503020204020204" pitchFamily="34" charset="-122"/>
              </a:rPr>
              <a:t>int </a:t>
            </a:r>
            <a:r>
              <a:rPr lang="zh-CN" altLang="en-US" sz="2000" dirty="0">
                <a:ea typeface="微软雅黑" panose="020B0503020204020204" pitchFamily="34" charset="-122"/>
              </a:rPr>
              <a:t>类型会强制截断掉小数部分，这就是导致错误的原因！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于是我们将 </a:t>
            </a:r>
            <a:r>
              <a:rPr lang="en-US" altLang="zh-CN" sz="2000" dirty="0">
                <a:ea typeface="微软雅黑" panose="020B0503020204020204" pitchFamily="34" charset="-122"/>
              </a:rPr>
              <a:t>int </a:t>
            </a:r>
            <a:r>
              <a:rPr lang="zh-CN" altLang="en-US" sz="2000" dirty="0">
                <a:ea typeface="微软雅黑" panose="020B0503020204020204" pitchFamily="34" charset="-122"/>
              </a:rPr>
              <a:t>改为 </a:t>
            </a:r>
            <a:r>
              <a:rPr lang="en-US" altLang="zh-CN" sz="2000" dirty="0">
                <a:ea typeface="微软雅黑" panose="020B0503020204020204" pitchFamily="34" charset="-122"/>
              </a:rPr>
              <a:t>double </a:t>
            </a:r>
            <a:r>
              <a:rPr lang="zh-CN" altLang="en-US" sz="2000" dirty="0">
                <a:ea typeface="微软雅黑" panose="020B0503020204020204" pitchFamily="34" charset="-122"/>
              </a:rPr>
              <a:t>后整个代码就正确了！</a:t>
            </a:r>
            <a:endParaRPr lang="zh-CN" altLang="en-US" sz="20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A8FAE11-1694-1DB1-8998-4B1B34C92641}"/>
              </a:ext>
            </a:extLst>
          </p:cNvPr>
          <p:cNvSpPr txBox="1"/>
          <p:nvPr/>
        </p:nvSpPr>
        <p:spPr>
          <a:xfrm>
            <a:off x="2209800" y="5943600"/>
            <a:ext cx="79248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ea typeface="微软雅黑" panose="020B0503020204020204" pitchFamily="34" charset="-122"/>
              </a:rPr>
              <a:t>注意：最后一定要将你</a:t>
            </a:r>
            <a:r>
              <a:rPr lang="zh-CN" altLang="en-US" sz="2400" b="1" dirty="0">
                <a:solidFill>
                  <a:srgbClr val="C00000"/>
                </a:solidFill>
                <a:ea typeface="微软雅黑" panose="020B0503020204020204" pitchFamily="34" charset="-122"/>
              </a:rPr>
              <a:t>多加上去的</a:t>
            </a:r>
            <a:r>
              <a:rPr lang="en-US" altLang="zh-CN" sz="2400" b="1" dirty="0" err="1">
                <a:solidFill>
                  <a:srgbClr val="C00000"/>
                </a:solidFill>
                <a:ea typeface="微软雅黑" panose="020B0503020204020204" pitchFamily="34" charset="-122"/>
              </a:rPr>
              <a:t>cout</a:t>
            </a:r>
            <a:r>
              <a:rPr lang="zh-CN" altLang="en-US" sz="2400" b="1" dirty="0">
                <a:solidFill>
                  <a:srgbClr val="C00000"/>
                </a:solidFill>
                <a:ea typeface="微软雅黑" panose="020B0503020204020204" pitchFamily="34" charset="-122"/>
              </a:rPr>
              <a:t>语句删除</a:t>
            </a:r>
            <a:r>
              <a:rPr lang="zh-CN" altLang="en-US" sz="2400" b="1" dirty="0">
                <a:ea typeface="微软雅黑" panose="020B0503020204020204" pitchFamily="34" charset="-122"/>
              </a:rPr>
              <a:t>掉！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6038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05000" y="762000"/>
            <a:ext cx="2562403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总结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382E9D3-BBE7-D7F2-77D0-372E5AF594C4}"/>
              </a:ext>
            </a:extLst>
          </p:cNvPr>
          <p:cNvSpPr txBox="1"/>
          <p:nvPr/>
        </p:nvSpPr>
        <p:spPr>
          <a:xfrm>
            <a:off x="876300" y="1447800"/>
            <a:ext cx="10439400" cy="47508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总结：如何使用 </a:t>
            </a:r>
            <a:r>
              <a:rPr lang="en-US" altLang="zh-CN" sz="2400" b="1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cout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 检查程序</a:t>
            </a:r>
            <a:r>
              <a:rPr lang="zh-CN" altLang="en-US" sz="2400" b="1" dirty="0">
                <a:ea typeface="微软雅黑" panose="020B0503020204020204" pitchFamily="34" charset="-122"/>
              </a:rPr>
              <a:t>答案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错误（请记录在书本</a:t>
            </a:r>
            <a:r>
              <a:rPr lang="zh-CN" altLang="en-US" sz="2400" b="1" dirty="0">
                <a:ea typeface="微软雅黑" panose="020B0503020204020204" pitchFamily="34" charset="-122"/>
              </a:rPr>
              <a:t>前言页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）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当你的程序最终答案错误时，通常意味着在计算的中间某个环节出了问题。我们可以用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cout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来帮助我们看到程序内部的计算过程，找到问题所在。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这个方法分为以下几个步骤：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第一步：</a:t>
            </a:r>
            <a:r>
              <a:rPr lang="zh-CN" altLang="en-US" sz="2000" b="1" dirty="0">
                <a:highlight>
                  <a:srgbClr val="FFFF00"/>
                </a:highlight>
                <a:ea typeface="微软雅黑" panose="020B0503020204020204" pitchFamily="34" charset="-122"/>
              </a:rPr>
              <a:t>添加 </a:t>
            </a:r>
            <a:r>
              <a:rPr lang="en-US" altLang="zh-CN" sz="2000" b="1" dirty="0" err="1">
                <a:highlight>
                  <a:srgbClr val="FFFF00"/>
                </a:highlight>
                <a:ea typeface="微软雅黑" panose="020B0503020204020204" pitchFamily="34" charset="-122"/>
              </a:rPr>
              <a:t>cout</a:t>
            </a:r>
            <a:r>
              <a:rPr lang="en-US" altLang="zh-CN" sz="2000" b="1" dirty="0">
                <a:highlight>
                  <a:srgbClr val="FFFF00"/>
                </a:highlight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检查程序中关键的</a:t>
            </a:r>
            <a:r>
              <a:rPr lang="zh-CN" altLang="en-US" sz="2000" b="1" dirty="0">
                <a:highlight>
                  <a:srgbClr val="FFFF00"/>
                </a:highlight>
                <a:ea typeface="微软雅黑" panose="020B0503020204020204" pitchFamily="34" charset="-122"/>
              </a:rPr>
              <a:t>计算结果</a:t>
            </a:r>
            <a:endParaRPr lang="en-US" altLang="zh-CN" sz="2000" b="1" dirty="0">
              <a:highlight>
                <a:srgbClr val="FFFF00"/>
              </a:highlight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在你的程序中，每完成一个关键的计算步骤后，就用临时的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cout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语句，把这次计算得到的结果变量打印出来。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第</a:t>
            </a:r>
            <a:r>
              <a:rPr lang="zh-CN" altLang="en-US" sz="2000" b="1" dirty="0">
                <a:highlight>
                  <a:srgbClr val="FFFF00"/>
                </a:highlight>
                <a:ea typeface="微软雅黑" panose="020B0503020204020204" pitchFamily="34" charset="-122"/>
              </a:rPr>
              <a:t>二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步：通过手动计算，比对屏幕上打印出的中间结果和自己手动计算出来的结果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运行你添加了临时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cout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的程序，并输入题目给的样例数据。然后，把你自己在草稿纸上一步步算出的中间结果，和屏幕上打印出的中间结果进行比对。</a:t>
            </a:r>
          </a:p>
        </p:txBody>
      </p:sp>
    </p:spTree>
    <p:extLst>
      <p:ext uri="{BB962C8B-B14F-4D97-AF65-F5344CB8AC3E}">
        <p14:creationId xmlns:p14="http://schemas.microsoft.com/office/powerpoint/2010/main" val="30131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05000" y="762000"/>
            <a:ext cx="2562403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总结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382E9D3-BBE7-D7F2-77D0-372E5AF594C4}"/>
              </a:ext>
            </a:extLst>
          </p:cNvPr>
          <p:cNvSpPr txBox="1"/>
          <p:nvPr/>
        </p:nvSpPr>
        <p:spPr>
          <a:xfrm>
            <a:off x="914400" y="1479352"/>
            <a:ext cx="10439400" cy="28118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第三步：定位</a:t>
            </a:r>
            <a:r>
              <a:rPr lang="zh-CN" altLang="en-US" sz="2000" b="1" dirty="0">
                <a:highlight>
                  <a:srgbClr val="FFFF00"/>
                </a:highlight>
                <a:ea typeface="微软雅黑" panose="020B0503020204020204" pitchFamily="34" charset="-122"/>
              </a:rPr>
              <a:t>到与结果不一致的地方，仔细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检查代码解决问题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一旦你发现某个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cout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打印出的值，和你在纸上算出的那一步的结果对不上了，那么问题就一定出在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这个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cout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语句</a:t>
            </a:r>
            <a:r>
              <a:rPr lang="zh-CN" altLang="en-US" sz="2000" b="1" dirty="0">
                <a:ea typeface="微软雅黑" panose="020B0503020204020204" pitchFamily="34" charset="-122"/>
              </a:rPr>
              <a:t>之前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的代码部分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第四步：清理现场，删除临时添加的 </a:t>
            </a:r>
            <a:r>
              <a:rPr lang="en-US" altLang="zh-CN" sz="2000" b="1" dirty="0" err="1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cout</a:t>
            </a:r>
            <a:endParaRPr lang="zh-CN" altLang="en-US" sz="2000" b="1" dirty="0">
              <a:effectLst/>
              <a:highlight>
                <a:srgbClr val="FFFF00"/>
              </a:highlight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当你根据找到的问题修复了代码，并且程序能正确运行后，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在提交最终答案之前，必须将所有用于检查的临时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cout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语句全部删除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57FA498-DB51-3CB9-0885-D165C1626FB3}"/>
              </a:ext>
            </a:extLst>
          </p:cNvPr>
          <p:cNvSpPr txBox="1"/>
          <p:nvPr/>
        </p:nvSpPr>
        <p:spPr>
          <a:xfrm>
            <a:off x="894881" y="4676800"/>
            <a:ext cx="10439400" cy="14229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总结：程序算出来的结果与样例输出不一致</a:t>
            </a:r>
            <a:r>
              <a:rPr lang="zh-CN" altLang="en-US" sz="2000" b="1" dirty="0">
                <a:ea typeface="微软雅黑" panose="020B0503020204020204" pitchFamily="34" charset="-122"/>
              </a:rPr>
              <a:t>怎么办（</a:t>
            </a:r>
            <a:r>
              <a:rPr lang="en-US" altLang="zh-CN" sz="2000" b="1" dirty="0">
                <a:ea typeface="微软雅黑" panose="020B0503020204020204" pitchFamily="34" charset="-122"/>
              </a:rPr>
              <a:t>OJ</a:t>
            </a:r>
            <a:r>
              <a:rPr lang="zh-CN" altLang="en-US" sz="2000" b="1" dirty="0">
                <a:ea typeface="微软雅黑" panose="020B0503020204020204" pitchFamily="34" charset="-122"/>
              </a:rPr>
              <a:t>反馈</a:t>
            </a:r>
            <a:r>
              <a:rPr lang="en-US" altLang="zh-CN" sz="2000" b="1" dirty="0">
                <a:ea typeface="微软雅黑" panose="020B0503020204020204" pitchFamily="34" charset="-122"/>
              </a:rPr>
              <a:t>WA</a:t>
            </a:r>
            <a:r>
              <a:rPr lang="zh-CN" altLang="en-US" sz="2000" b="1" dirty="0">
                <a:ea typeface="微软雅黑" panose="020B0503020204020204" pitchFamily="34" charset="-122"/>
              </a:rPr>
              <a:t>了）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？</a:t>
            </a:r>
            <a:endParaRPr lang="en-US" altLang="zh-CN" sz="20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就用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cout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把中间过程的变量一步步打印出来，和自己手动计算的来对比，看它到底是在哪一步走错了</a:t>
            </a:r>
            <a:r>
              <a:rPr lang="zh-CN" altLang="en-US" sz="2000" dirty="0">
                <a:ea typeface="微软雅黑" panose="020B0503020204020204" pitchFamily="34" charset="-122"/>
              </a:rPr>
              <a:t>，发现结果对不上后，那么问题就一定出在这个 </a:t>
            </a:r>
            <a:r>
              <a:rPr lang="en-US" altLang="zh-CN" sz="2000" dirty="0" err="1">
                <a:ea typeface="微软雅黑" panose="020B0503020204020204" pitchFamily="34" charset="-122"/>
              </a:rPr>
              <a:t>cout</a:t>
            </a:r>
            <a:r>
              <a:rPr lang="en-US" altLang="zh-CN" sz="2000" dirty="0"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a typeface="微软雅黑" panose="020B0503020204020204" pitchFamily="34" charset="-122"/>
              </a:rPr>
              <a:t>语句之前的代码部分。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2869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05000" y="762000"/>
            <a:ext cx="2562403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总结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324F43B-778D-227B-7807-0AEA695201F3}"/>
              </a:ext>
            </a:extLst>
          </p:cNvPr>
          <p:cNvSpPr txBox="1"/>
          <p:nvPr/>
        </p:nvSpPr>
        <p:spPr>
          <a:xfrm>
            <a:off x="1028700" y="1466009"/>
            <a:ext cx="10401300" cy="46585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面对任何编程题，都不要害怕。把它想象成搭建一条流水线，我们的任务就是设计并实现这条流水线。这个过程可以被分解为七个步骤：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读懂题目：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明确最终要生产什么产品，结果是什么。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理解输入：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搞清楚系统会给你什么样的原材料，准备好对应的变量进行接收。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思考逻辑：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在脑中或草稿纸上，整理出整个获得结果的过程思路，这是最核心的一步。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翻译代码：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将思路用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语言翻译出来。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编译查错：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检查你的翻译有没有语法错误。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运行样例：</a:t>
            </a:r>
            <a:r>
              <a:rPr lang="zh-CN" altLang="en-US" sz="2000" dirty="0">
                <a:ea typeface="微软雅黑" panose="020B0503020204020204" pitchFamily="34" charset="-122"/>
              </a:rPr>
              <a:t>尝试输入样例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，看看得到的输出</a:t>
            </a:r>
            <a:r>
              <a:rPr lang="zh-CN" altLang="en-US" sz="2000" dirty="0"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样例输出是否一致。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a typeface="微软雅黑" panose="020B0503020204020204" pitchFamily="34" charset="-122"/>
              </a:rPr>
              <a:t>查错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如果不一致，跟据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手动 </a:t>
            </a:r>
            <a:r>
              <a:rPr lang="en-US" altLang="zh-CN" sz="2000" b="1" dirty="0" err="1">
                <a:effectLst/>
                <a:ea typeface="微软雅黑" panose="020B0503020204020204" pitchFamily="34" charset="-122"/>
              </a:rPr>
              <a:t>cout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a typeface="微软雅黑" panose="020B0503020204020204" pitchFamily="34" charset="-122"/>
              </a:rPr>
              <a:t>检查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法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分析问题，解决问题。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核心：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先动脑，再动手。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清晰的逻辑思路，远比一开始就敲错误的代码更重要。</a:t>
            </a:r>
          </a:p>
        </p:txBody>
      </p:sp>
    </p:spTree>
    <p:extLst>
      <p:ext uri="{BB962C8B-B14F-4D97-AF65-F5344CB8AC3E}">
        <p14:creationId xmlns:p14="http://schemas.microsoft.com/office/powerpoint/2010/main" val="247270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onsolas"/>
        <a:ea typeface="Microsoft YaHei UI"/>
        <a:cs typeface=""/>
      </a:majorFont>
      <a:minorFont>
        <a:latin typeface="Consolas"/>
        <a:ea typeface="Microsoft YaHei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6779</TotalTime>
  <Words>6177</Words>
  <Application>Microsoft Office PowerPoint</Application>
  <PresentationFormat>宽屏</PresentationFormat>
  <Paragraphs>497</Paragraphs>
  <Slides>53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53</vt:i4>
      </vt:variant>
    </vt:vector>
  </HeadingPairs>
  <TitlesOfParts>
    <vt:vector size="61" baseType="lpstr">
      <vt:lpstr>等线</vt:lpstr>
      <vt:lpstr>宋体</vt:lpstr>
      <vt:lpstr>微软雅黑</vt:lpstr>
      <vt:lpstr>Arial</vt:lpstr>
      <vt:lpstr>Calibri</vt:lpstr>
      <vt:lpstr>Cambria Math</vt:lpstr>
      <vt:lpstr>Consolas</vt:lpstr>
      <vt:lpstr>自定义设计方案</vt:lpstr>
      <vt:lpstr>C++程序与算法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小林泉</dc:creator>
  <cp:lastModifiedBy>泉 小林</cp:lastModifiedBy>
  <cp:revision>334</cp:revision>
  <dcterms:created xsi:type="dcterms:W3CDTF">2024-12-19T06:36:53Z</dcterms:created>
  <dcterms:modified xsi:type="dcterms:W3CDTF">2026-10-05T10:57:58Z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2024-12-19T00:00:00Z</vt:filetime>
  </property>
</Properties>
</file>