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7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  <Relationship Id="rId71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学生熟悉的计时任务进入本课。中午十二点五十分开始，晚上七点十分结束，知道两个时刻后怎样算经过多久？暂不公布算法，说明本课要把已经学过的输入、变量和运算串成完整解题过程。稍后会回来处理这个任务，眼下用交换两个变量练习跟踪状态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用原课件两杯饮料和空杯的比喻。直接混倒不能保留两种原有饮料，空杯让旧内容有暂存的位置。请学生口述可乐移到空杯、雪碧移到原可乐杯、可乐移到原雪碧杯的顺序。马上限定比喻：程序赋值是复制值，原变量不会自动变空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这是课堂自拟交换任务，范围约定为负一万到一万。让学生分别说交换前后 a 和 b 的值：三和四要变成四和三。仅在屏幕上把输出顺序颠倒，还没有完成变量本身交换；这个区别会在后面再核对。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点击前只给出初值，让学生预测执行 a 等于 b 后两处各是多少。a 接收 b 当时的四，旧的三被覆盖；下一次给 b 赋值时只能从 a 读到四，因此变成四和四。重点不是指责想法错误，而是指出旧信息在哪一步丢了。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三个阶段分别点击。新建 temp 把 a 的三另存一份，随后 a 改成四，最后 b 从 temp 取回三。右边每行记录该行执行后的状态，变量次序始终不变。强调 temp 最后仍是三，复制不会清空提供值的变量。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把保存旧值的三步放进完整程序，输入仍按 a、b 的顺序接收，输出也按这个顺序。运行三和四得到四和三，再用负二与五检查是否只是调换位置。代码左侧竖线只标识代码区域，不表示程序控制流程。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先让学生用纸笔记录三次赋值后的 a、b、temp，不直接给最终答案。完成后点击追加问题，把最后一行改成 b 等于 a 会怎样？再问两个初值都是五时能不能区分正误。后一问题用于引出测试数据的选择。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三组状态依次是八、二、八，二、二、八，二、八、八。若末行读 a，拿到的是已经更新的二，得到二和二。两个初值相等时两种写法的结果一样，所以只用这组数据测试发现不了问题。下一页再辨清交换任务与输出任务。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输出 b 再输出 a 只改变显示顺序，执行后 a 仍然是三。原稿的加减方法在运算不溢出的前提下也能交换，逐行用三和四跟踪七和四、七和三、四和三。保留这个方法供比较，推荐初学者采用更容易追踪旧值的临时变量，并非声称它是唯一方法。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教材例二之十小鱼的游泳时间，题号 P1425。请学生复述：输入两个时刻，输出时长，不输出钟面结束时间；四个输入和两个输出都有固定顺序。教材给出的端点范围略宽，保留原题记载，但按同一天且结束更晚的时间含义理解。输出分钟必须是零到五十九。样例经过六小时二十分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把十二、五十、十九、十分别对应到开始小时、开始分钟、结束小时、结束分钟，再对应 a、b、c、d。它们不是固定常量，下一次输入十、零、十一、十五时，变量就接收这一组数据。程序要对所有满足题目条件的输入执行同一套计算。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尝试分别相减，小时差七、分钟差负四十。这样的表达虽能在数学上换算时长，却不符合题目要求的非负分钟输出。纸上可以借位，程序也可以统一成分钟后计算；关键是两个时刻必须从同一个起点量起。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以当天零点为共同基准，图上的距离按每分钟零点八个像素绘制。十二点五十分是从零点起的七百七十分钟，十九点十分是一千一百五十分钟。强调七百七十是开始位置，不是这次游泳持续了七百七十分钟。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保持同一条时间轴，标出七百七十到一千一百五十的一段。用终点位置减起点位置，零点到起点的部分被去掉，得到三百八十分钟。因为同一天结束并且结束更晚，这里无需处理跨天或负时长。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三百八十分钟包含六个完整的六十分钟，还剩二十分钟。整数除法得到小时数，取余得到剩余分钟，两者用途不同。余数一定不足六十，恰好满足题目约定，输出六、空格、二十。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按换算位置、计算差值、拆成小时和分钟三个功能段依次点击。每个变量名都有明确含义和单位，start、finish、diff 都以分钟计。数据必须读完才能计算，不能把表达式提前到输入之前。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整合为可编译运行的程序。这里直接在输出表达式中计算商和余数，和上一页用 e、f 保存结果是同一种过程。两行 cout 代码共同组成一条语句，换源代码行不等于输出换行；中间的字符空格负责分开两个整数。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这三组是课堂自拟测试，依次关注正好整小时、跨整点的一分钟、零点开始。分别应输出一零、零一、零一，中间都有空格。不要用跨天输入挑错，因为题目本来保证同一天，这也提醒学生先看适用条件。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先让学生独立填写第一组中间值与单位，再点击展示第二组问题。九点四十五到十一点零五不能直接拆分相减，同小时的十点十分到十点五十也应能用同一个程序。答案在下一页，不提前运行代替推演。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组开始位置五百八十五、结束六百六十五、差八十，输出一小时二十分；第二组六百一十到六百五十、差四十，输出零小时四十分。换成同一单位后，两组都不必单独判断是否借位。让学生说明每步在干什么，避免只抄数字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已经做过的游泳题回看解题过程：读目标、懂输入、纸上推导，再写代码、编译、测试。每一步右边都有刚才的具体内容，不要求背口号。学生若卡在写代码，应回到尚未说清的计算步骤；若样例不对，则沿中间值检查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三项成绩引入按比例计算。每项满分一百，总成绩也用百分制，但题目规定作业占两成、小测三成、期末五成。条形长度按这三个占比分配，不表示某人的实际得分。不同课程可能使用别的规则，这里依照题意，既不能直接相加，也不能擅自平均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教材例二之十一成绩，题号 P3954。明确三个输入的含义和顺序，范围零到一百，且都为十的倍数。样例六十、九十、八十得到七十九，只输出这个整数。请学生特别圈出十的倍数，后面它会决定整数运算是否丢精度。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百分数是数学记号，需要转成乘除表达式。二成、三成、五成分别贡献十二、二十七、四十分，相加七十九。原生公式显示等价的统一分母写法。C++ 百分号做取余，不能直接写成绩乘二十百分号；可以用小数系数，也可以在本题条件下采用下一页的整数算法。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比例约分为十分之二、十分之三、十分之五。各项成绩都是十的倍数，所以乘后再除十，每项都能整除。注意括号中先算二除十会得到零。这个整数方法依赖题目条件，不能对任意小数成绩照搬；原稿用浮点系数表达比例的思路本身也是合理的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代码将三项乘上各自权重，再求和。表达式在加号处换行便于阅读，只有最后的分号结束语句。教材样例得到七十九；原稿课堂例子一百、一百、八十得到九十。再让学生口算三项全零、全一百，分别应为零和一百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问题出现后停顿，学生分别算二十、三十、四十和四十、三十、二十的总分。点击后得到三十三和二十七，区别来自期末与作业占比不同。不是同样三个数就能任意换序，读入变量的位置必须守住题目给出的含义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教材例二之十二上学迟到，题号 P5707，作为选读。读清路程、速度、额外十分钟、不晚于八点、按整分钟出门以及至多提前一天这些条件。输出只要两位小时冒号两位分钟，不输出日期。样例一百米、每分钟九十九米，结果零七点四十八，下一页解释为什么要留出两分钟步行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分钟只能走九十九米，还差一米，即使差得少也没到校。按整分钟出门必须为步行预留两分钟，直接做整数除法会少留。再比较一百米、每分钟五十米，刚好两分钟，不需要无条件再加一。图中两个框是状态说明，不用宽度表示实际路程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在具体需求后介绍 ceil，含义是不小于参数的最小整数，而不是四舍五入。二点零保留二，二点一与二点九都取三。先用一点零参与运算，避免整数除法先把小数丢掉；ceil 的结果虽然是整数值，返回形式仍是浮点类型，再用 int 转换后存入 walk。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步行预留两分钟，加上垃圾分类十分钟，总共十二分钟。从当天八点对应的四百八十分钟倒推，得到四百六十八分钟，也就是七点四十八。若路程更长，总耗时超过四百八十分钟，减法会给出负位置，因而需要更早的共同基准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原点移到前一天零点。前一天一整天是一千四百四十分钟，当天八点再加四百八十，所以到校位置是一千九百二十。假设要预留六百一十分钟，出门位置是一千三百一十，属于前一天二十一点五十。题目保证至多提前一天，不把这个办法宣传为任意多天输入都适用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位置一千九百零八，除六十得到三十一小时，取余得四十八分钟。三十一小时包含完整的一天，对二十四取余后钟面小时是七。若位置一千三百一十，小时二十一、分钟五十。题目不要求输出是哪一天，因此最后只显示小时和分钟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完整程序用 scanf 读两个正整数，用 ceil 计算足够的步行分钟，再加固定十分钟。以一千九百二十为到校位置倒推，小时去掉完整天数，分钟取余六十。两个百分号零二 d 负责补零。教材样例与一百米、每分钟五十米都输出零七点四十八。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独立计算四组输入，再点击整组答案。前两组分别预留十一分钟和十二分钟；后两组分别预留四百八十分钟和四百九十分钟，得到当天零点和前一天二十三点五十。用差一米和跨零点检验取整与基准，不把测试变成只重复样例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程序在自己电脑运行成功，说明目前试过的数据没暴露问题。在线评测系统会编译提交源码，再把准备好的输入送给程序，对照答案。AC 表示通过当前测试，不能替代对程序正确性的说明。学生应保留推导和自拟测试的习惯。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跟随老师指定题库的实际界面演示，先核对题意和编号，避免提交错题。提交完整源代码而非样例输出，选择匹配的 C++ 编译选项，再查看记录。把位置可能变化的按钮留给现场操作，页面只保留稳定流程。提醒删除调试输出和额外提示语，修改后重新编译测试。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表格供查阅，不要求一次背完。AC 是当前测试通过，CE 是编译错误，WA 是答案不符，RE 是运行时错误，TLE 与 MLE 分别对应时间和内存限制。右侧只列检查方向，不把越界或除零说成所有 RE 的唯一原因。循环、数组等内容会在后面系统学习，不在此提前展开。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请学生找出左边缺少的分号。编译器可能在下一行才察觉无法继续解析，所以第一条错误的位置不一定就是漏写位置，还要看附近。中文可以出现在字符串和注释里，不能因此一概禁用中文；需要检查的是语法标点。修正后重新编译，防止误运行旧的可执行文件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用原稿平均值查错任务，并补足输入范围与显示约定。输入一点二、一点八、一点五，预期保存三个实数，和为四点五，平均一点五。把这些预期写出来，才知道后面在哪一步发生偏差。这里重点是定位过程，不是观察屏幕上一个不对的结果后盲改代码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纠正原稿容易误导的解释。用 int 读取一点二时，a 先读到一，小数点及后面的二还在输入中；下一次读整数 b 遇到小数点会失败，流进入失败状态，后续 c 也不能正常读取。因此不能说三个小数分别截为一。若变量未初始化，更不能拿未成功读取的变量继续求平均来解释确定结果。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改用 double 读取实数，再临时输出三次观察结果：读入值、和、平均值。样例应看到一点二、一点八、一点五，下一行四点五，最后一点五。和是 double，所以除以整数三时仍做浮点运算。前两次输出只用于调试，不能留在正式提交中。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这是另一个独立错误，不和刚才的小数读入失败混在一起。整数五、六都读对后，和除以整数二会先得到五，再存进 double 也恢复不了丢失的小数。把分母改成二点零，让除法本身采用浮点运算，才得到五点五。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给出两份中间状态，让学生定位第一个异常。甲的 diff、e、f 都正确，因此检查输出空格；乙的 diff 正确，但 e、f 已互换，要看商与余数的使用。点击讲评时要求说明依据，而非只回答错在 cout 或错在公式。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调试屏幕与正式输出并排对照。临时打印的输入值和总和要删除，只保留题目要求的平均数一点五。再核对输入是否写死、变量类型、单位、计算顺序，以及输出格式。删完后重新编译运行，确保交出去的是检查过的版本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教材练习小玉买文具，题号 P1421。明确拥有的钱分为元和角，每支一元九角，求不超支时最多买几支。输入范围写在页面上，输出是整数支数。样例十元三角买五支，多余的钱不够再买一支，下一页把两种单位统一。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一元等于十角，所以十元三角变成一百零三角，每支十九角。五支用九十五角，剩八角。因为只能买整支且不能超支，取整数商正好，不做四舍五入，也不必引入浮点金额。把具体算式替换成 a 乘十加 b 后再除十九。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完整程序全部使用整数，money 的单位是角。样例十和三得到五；课堂临界测试一元八角得到零，一元九角得到一。请学生说明为什么差一角就不能算一支，检验他们是否真正理解整数商的用途。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判断三个结果，再点击讲评。走一百零一米、每分钟一百米，要预留两分钟；三十八角能买两支，三十七角只能买一支。取整方向来自目标：路不能少走，钱不能超花。不要仅凭算式里都有除法，就用同一种取整规则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教材练习三角形面积，题号 P5708。输入只给三条合法边长，没有给底边上的高度，所以之前底乘高除二的公式还缺已知量。图中只标 a、b、c，不假装存在一个已知高。边长为正且不超过一万，输出固定一位小数；三四五的样例面积六，要显示六点零。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海伦公式在教材中给出，本课练习理解符号和翻译公式，不要求学生自行证明。p 是半周长，三四五周长十二，因此 p 为六；根号内乘积六乘三乘二乘一得三十六，平方根六，最后显示六点零。两个公式都是可编辑数学公式，变量含义保持一致。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按半周长再面积的顺序计算。输入 double 对应百分号 lf，输出一位小数用百分号点一 f。sqrt 表示平方根，连着的数学因子在 C++ 里必须逐项写星号。a、b、c 是 double，所以半周长除以整数二仍保留小数；用二二二还能测试非整数面积。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观察一与二相加只有三，比十短，三条线段围不起来。三角形要求任意两边和大于第三边，海伦公式建立在合法三角形上。本题已经保证合法，不要求编写判断程序；拿一二十这样的非法输入得到异常结果，不能作为程序处理合法输入失败的证据。条长按同一单位六十个像素绘制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教材选做 Apples，题号 P5709。输入 m 个苹果、每个所需分钟 t、已经过分钟 s，问完整苹果数。咬过也不完整，样例五个、每个三分钟、经过四分钟时，第一个吃完、第二个正在吃，只剩后三个完整。非负范围写在页面上，t 为零时按题目边界约定瞬间吃完，输出零。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先假设苹果足够多，比较每个三分钟时的零、三、四分钟：完整数依次减少零、一、二。正好吃完的时刻不把下一只算作已经咬过，超过这个时刻才涉及下一只。t 为正时可以对时间比值向上取整。实际数量有限，减成负数需改成零；t 为零不能除，需要独立处理。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先用语言解释为什么有些计算不能无条件执行，再介绍最简单的 if。括号内 t 大于零才进入大括号，否则跳过去。left 小于零时把它赋成零也是条件成立才做的动作。此页只为选做题提供必要语法，分支结构的完整课程会在后面展开。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left 初始设为零，表示 t 为零时无需进入计算。t 为正才算已经开始吃的数量并相减，若得到负数就归零。样例五三四输出三，五三一百输出零，五零零也输出零。还可以测试零个苹果，以及正 t、零分钟时应保留全部苹果。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教材选做对角线，题号 P2181。凸多边形轮廓不凹，各内角小于一百八十度；题目还保证内部没有三条对角线共点。数的是内部不同交点，不包括顶点。四边形两条对角线有一个交点，五边形稍后验证五个。最大十万个顶点，直接画完再数不现实，需要找对应关系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按边界顺序选四点组成凸四边形，两条对角线 AC 与 BD 在内部相交。任意内部交点也来自两条相交线段的四个不同端点；选同样四点时只有这一组内部相交的配对。无三线共点的条件排除了不同四点组产生同一个交点的重复，因此转为数选四点的组数。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从五点选四点，等价于决定漏掉哪一点。右侧依次列出遗漏 A 到 E 的五组，每组恰好对应一个内部交点；可以在左图逐个指认。这个小规模验证帮助学生确认对应关系，再进入一般 N 的表达式，不要跳过列举直接背公式。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按顺序挑四个不同点，选择数依次是 N、N 减一、N 减二、N 减三，乘起来数的是有序选择。同一组四点可以排出四乘三乘二乘一共二十四种顺序，而交点只算一次，所以除二十四。用五个点代入得到五，与上一页列举一致。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用最大输入说明中间值也要装得下。十万个点的答案约四百一十六亿亿，直接把四项连乘却接近一万亿亿，超出常见六十四位无符号长整数范围。unsigned long long 用来保存非负整数，但换类型仍不足以容纳直接四项连乘，必须分步去除重复。页面保留准确十进制数值供核对，无需学生背这些大数。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选点过程按两点组、三点组、四点组推进。两点有两种先后，除二；一个三点组能由其中三种两点组扩展而来，除三；一个四点组能由四种三点组扩展而来，除四。每一步都是整数，因此及时相除不会损失小数。本实现 n 和 ans 都用 unsigned long long；最大中间乘积为一六六六五六六六六八四九九九九零零零零零，低于六十四位无符号上限，但高于有符号 long long 上限，不能随意换回后者。测试三、四、五和最大 N。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把同一方法迁移到阅读时间的独立课堂练习。学生要自行声明变量、读四个整数，利用同一天有效时刻且结束更晚的保证完成计算。先说清中间值的单位，再写代码与测试。点击核对样例：十二点三十五对应七百五十五分钟，十四点零五对应八百四十五分钟，差九十，输出一小时三十分。再请学生自拟一组整小时和一组跨整点的数据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课堂开放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sson-label-frame Layout"/>
          <p:cNvSpPr/>
          <p:nvPr/>
        </p:nvSpPr>
        <p:spPr>
          <a:xfrm>
            <a:off x="809625" y="704850"/>
            <a:ext cx="3429000" cy="514350"/>
          </a:xfrm>
          <a:prstGeom prst="roundRect">
            <a:avLst>
              <a:gd name="adj" fmla="val 24074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rule Layout"/>
          <p:cNvSpPr/>
          <p:nvPr/>
        </p:nvSpPr>
        <p:spPr>
          <a:xfrm>
            <a:off x="762000" y="1924050"/>
            <a:ext cx="10668000" cy="190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4" name="lesson-title-slot Placeholder"/>
          <p:cNvSpPr>
            <a:spLocks noGrp="1"/>
          </p:cNvSpPr>
          <p:nvPr>
            <p:ph type="title"/>
          </p:nvPr>
        </p:nvSpPr>
        <p:spPr>
          <a:xfrm>
            <a:off x="762000" y="1314450"/>
            <a:ext cx="106680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700"/>
            </a:lvl1pPr>
          </a:lstStyle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1113998862"/>
      </p:ext>
    </p:extLst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ece95dd5a96feac5.jpg"/>
  <Relationship Id="rId14" Type="http://schemas.openxmlformats.org/officeDocument/2006/relationships/slideLayout" Target="../slideLayouts/slideLayout12.xml"/>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urse-frame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30" y="0"/>
            <a:ext cx="12183539" cy="6858000"/>
          </a:xfrm>
          <a:prstGeom prst="rect">
            <a:avLst/>
          </a:prstGeom>
        </p:spPr>
      </p:pic>
      <p:sp>
        <p:nvSpPr>
          <p:cNvPr id="3" name="label-clear Master"/>
          <p:cNvSpPr/>
          <p:nvPr/>
        </p:nvSpPr>
        <p:spPr>
          <a:xfrm>
            <a:off x="762000" y="666750"/>
            <a:ext cx="3619500" cy="61912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7.xml"/>
</Relationships>
</file>

<file path=ppt/slides/_rels/slide3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8.xml"/>
</Relationships>
</file>

<file path=ppt/slides/_rels/slide3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9.xml"/>
</Relationships>
</file>

<file path=ppt/slides/_rels/slide4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0.xml"/>
</Relationships>
</file>

<file path=ppt/slides/_rels/slide4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1.xml"/>
</Relationships>
</file>

<file path=ppt/slides/_rels/slide4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2.xml"/>
</Relationships>
</file>

<file path=ppt/slides/_rels/slide4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3.xml"/>
</Relationships>
</file>

<file path=ppt/slides/_rels/slide4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4.xml"/>
</Relationships>
</file>

<file path=ppt/slides/_rels/slide4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5.xml"/>
</Relationships>
</file>

<file path=ppt/slides/_rels/slide4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6.xml"/>
</Relationships>
</file>

<file path=ppt/slides/_rels/slide4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7.xml"/>
</Relationships>
</file>

<file path=ppt/slides/_rels/slide4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8.xml"/>
</Relationships>
</file>

<file path=ppt/slides/_rels/slide4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9.xml"/>
</Relationships>
</file>

<file path=ppt/slides/_rels/slide5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0.xml"/>
</Relationships>
</file>

<file path=ppt/slides/_rels/slide5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1.xml"/>
</Relationships>
</file>

<file path=ppt/slides/_rels/slide5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2.xml"/>
</Relationships>
</file>

<file path=ppt/slides/_rels/slide5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3.xml"/>
</Relationships>
</file>

<file path=ppt/slides/_rels/slide5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4.xml"/>
</Relationships>
</file>

<file path=ppt/slides/_rels/slide5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5.xml"/>
</Relationships>
</file>

<file path=ppt/slides/_rels/slide5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6.xml"/>
</Relationships>
</file>

<file path=ppt/slides/_rels/slide5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7.xml"/>
</Relationships>
</file>

<file path=ppt/slides/_rels/slide5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8.xml"/>
</Relationships>
</file>

<file path=ppt/slides/_rels/slide5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9.xml"/>
</Relationships>
</file>

<file path=ppt/slides/_rels/slide6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60.xml"/>
</Relationships>
</file>

<file path=ppt/slides/_rels/slide6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61.xml"/>
</Relationships>
</file>

<file path=ppt/slides/_rels/slide6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62.xml"/>
</Relationships>
</file>

<file path=ppt/slides/_rels/slide6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63.xml"/>
</Relationships>
</file>

<file path=ppt/slides/_rels/slide6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64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看懂一道题，怎样把它变成程序？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644902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顺序结构程序设计案例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36320" y="2424112"/>
            <a:ext cx="8696706" cy="1748981"/>
            <a:chOff x="1036320" y="2424112"/>
            <a:chExt cx="8696706" cy="1748981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24112"/>
              <a:ext cx="608076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小鱼从中午游到晚上。已知出发和结束时刻，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6320" y="2852738"/>
              <a:ext cx="51720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我们想让程序算出：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它一共游了多久？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696212" y="3469005"/>
              <a:ext cx="136931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12:50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513070" y="3614738"/>
              <a:ext cx="32575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到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363712" y="3469005"/>
              <a:ext cx="136931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19:10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6320" y="4391025"/>
            <a:ext cx="10107930" cy="1664018"/>
            <a:chOff x="1036320" y="4391025"/>
            <a:chExt cx="10107930" cy="1664018"/>
          </a:xfrm>
        </p:grpSpPr>
        <p:sp>
          <p:nvSpPr>
            <p:cNvPr id="14" name="Line 14"/>
            <p:cNvSpPr/>
            <p:nvPr/>
          </p:nvSpPr>
          <p:spPr>
            <a:xfrm>
              <a:off x="1047750" y="4391025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6320" y="4614862"/>
              <a:ext cx="608076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会用输入、变量和运算符，还不等于会解题。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6320" y="5043488"/>
              <a:ext cx="61110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我们得把“怎么算”讲清楚，再交给程序执行。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36320" y="5614988"/>
              <a:ext cx="66865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这节课就来练：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读懂任务，想清步骤，检查结果。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6206490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两杯饮料互换，为什么需要一个空杯？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交换变量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036320" y="2357438"/>
            <a:ext cx="9536430" cy="1535429"/>
            <a:chOff x="1036320" y="2357438"/>
            <a:chExt cx="9536430" cy="1535429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357438"/>
              <a:ext cx="6209348" cy="8686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杯装可乐，B 杯装雪碧。想让它们换个杯子，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直接把可乐倒进 B 杯？两种饮料就混在一起了。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1428750" y="3305175"/>
              <a:ext cx="2286000" cy="571500"/>
            </a:xfrm>
            <a:prstGeom prst="rect">
              <a:avLst/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4857750" y="3305175"/>
              <a:ext cx="2286000" cy="571500"/>
            </a:xfrm>
            <a:prstGeom prst="rect">
              <a:avLst/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8286750" y="3305175"/>
              <a:ext cx="2286000" cy="571500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017967" y="3452812"/>
              <a:ext cx="110756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A：可乐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446966" y="3452812"/>
              <a:ext cx="110756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B：雪碧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812530" y="3452812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临时空杯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6320" y="4376738"/>
            <a:ext cx="6989445" cy="916305"/>
            <a:chOff x="1036320" y="4376738"/>
            <a:chExt cx="6989445" cy="916305"/>
          </a:xfrm>
        </p:grpSpPr>
        <p:sp>
          <p:nvSpPr>
            <p:cNvPr id="16" name="TextBox 16"/>
            <p:cNvSpPr txBox="1"/>
            <p:nvPr/>
          </p:nvSpPr>
          <p:spPr>
            <a:xfrm>
              <a:off x="1036320" y="4376738"/>
              <a:ext cx="629821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可乐移到空杯 → 雪碧移到 A → 可乐移到 B。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36320" y="4852988"/>
              <a:ext cx="69894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空杯的作用：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在原位置改变之前，暂时保留旧内容。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38606" y="5572125"/>
            <a:ext cx="10105644" cy="529209"/>
            <a:chOff x="1038606" y="5572125"/>
            <a:chExt cx="10105644" cy="529209"/>
          </a:xfrm>
        </p:grpSpPr>
        <p:sp>
          <p:nvSpPr>
            <p:cNvPr id="19" name="Line 19"/>
            <p:cNvSpPr/>
            <p:nvPr/>
          </p:nvSpPr>
          <p:spPr>
            <a:xfrm>
              <a:off x="1047750" y="5572125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38606" y="5749290"/>
              <a:ext cx="84993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变量也需要保存旧值。不过，赋值是复制数值，不会像倒饮料那样把原处倒空。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交换变量，要改变各自保存的值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交换变量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6320" y="2386012"/>
            <a:ext cx="7337774" cy="1335405"/>
            <a:chOff x="1036320" y="2386012"/>
            <a:chExt cx="7337774" cy="133540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386012"/>
              <a:ext cx="630793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课堂任务：输入两个整数，分别存入 a 和 b。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6320" y="2833688"/>
              <a:ext cx="644423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把它们保存的值交换，再按 a、b 的顺序输出。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6320" y="3281362"/>
              <a:ext cx="733777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两数之间留一个空格。数据范围：−10000 到 10000。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10284" y="4262438"/>
            <a:ext cx="7819263" cy="927163"/>
            <a:chOff x="1510284" y="4262438"/>
            <a:chExt cx="7819263" cy="927163"/>
          </a:xfrm>
        </p:grpSpPr>
        <p:sp>
          <p:nvSpPr>
            <p:cNvPr id="12" name="TextBox 12"/>
            <p:cNvSpPr txBox="1"/>
            <p:nvPr/>
          </p:nvSpPr>
          <p:spPr>
            <a:xfrm>
              <a:off x="1512570" y="4262438"/>
              <a:ext cx="9315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交换前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510284" y="4661535"/>
              <a:ext cx="239001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 = 3，b = 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941820" y="4262438"/>
              <a:ext cx="9315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交换后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939534" y="4661535"/>
              <a:ext cx="239001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 = 4，b = 3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6320" y="5534025"/>
            <a:ext cx="10107930" cy="635318"/>
            <a:chOff x="1036320" y="5534025"/>
            <a:chExt cx="10107930" cy="635318"/>
          </a:xfrm>
        </p:grpSpPr>
        <p:sp>
          <p:nvSpPr>
            <p:cNvPr id="17" name="Line 17"/>
            <p:cNvSpPr/>
            <p:nvPr/>
          </p:nvSpPr>
          <p:spPr>
            <a:xfrm>
              <a:off x="1047750" y="5534025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6320" y="5729288"/>
              <a:ext cx="711060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3 4，输出 4 3；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变量中的值也必须真的交换。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连续赋值两次，原来的值还在吗？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交换变量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443162"/>
            <a:ext cx="5929312" cy="440055"/>
            <a:chOff x="1036320" y="2443162"/>
            <a:chExt cx="5929312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43162"/>
              <a:ext cx="592931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试试这个想法。初始状态：a = 3，b = 4。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47750" y="3190875"/>
            <a:ext cx="8524875" cy="1053084"/>
            <a:chOff x="1047750" y="3190875"/>
            <a:chExt cx="8524875" cy="1053084"/>
          </a:xfrm>
        </p:grpSpPr>
        <p:sp>
          <p:nvSpPr>
            <p:cNvPr id="10" name="Line 10"/>
            <p:cNvSpPr/>
            <p:nvPr/>
          </p:nvSpPr>
          <p:spPr>
            <a:xfrm>
              <a:off x="1047750" y="3276600"/>
              <a:ext cx="9525" cy="514350"/>
            </a:xfrm>
            <a:custGeom>
              <a:avLst/>
              <a:gdLst/>
              <a:ahLst/>
              <a:cxnLst/>
              <a:rect l="l" t="t" r="r" b="b"/>
              <a:pathLst>
                <a:path w="9525" h="514350">
                  <a:moveTo>
                    <a:pt x="0" y="0"/>
                  </a:moveTo>
                  <a:lnTo>
                    <a:pt x="0" y="51435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303782" y="3440430"/>
              <a:ext cx="95425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b;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4381500" y="3190875"/>
              <a:ext cx="2047875" cy="619125"/>
            </a:xfrm>
            <a:prstGeom prst="rect">
              <a:avLst/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7524750" y="3190875"/>
              <a:ext cx="2047875" cy="619125"/>
            </a:xfrm>
            <a:prstGeom prst="rect">
              <a:avLst/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5049241" y="3350895"/>
              <a:ext cx="70286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a：4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192491" y="3350895"/>
              <a:ext cx="70286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b：4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372356" y="3891915"/>
              <a:ext cx="372572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原来存放在 a 中的 3 被覆盖了。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47750" y="4419600"/>
            <a:ext cx="7886319" cy="948309"/>
            <a:chOff x="1047750" y="4419600"/>
            <a:chExt cx="7886319" cy="948309"/>
          </a:xfrm>
        </p:grpSpPr>
        <p:sp>
          <p:nvSpPr>
            <p:cNvPr id="18" name="Line 18"/>
            <p:cNvSpPr/>
            <p:nvPr/>
          </p:nvSpPr>
          <p:spPr>
            <a:xfrm>
              <a:off x="1047750" y="4419600"/>
              <a:ext cx="9525" cy="504825"/>
            </a:xfrm>
            <a:custGeom>
              <a:avLst/>
              <a:gdLst/>
              <a:ahLst/>
              <a:cxnLst/>
              <a:rect l="l" t="t" r="r" b="b"/>
              <a:pathLst>
                <a:path w="9525" h="504825">
                  <a:moveTo>
                    <a:pt x="0" y="0"/>
                  </a:moveTo>
                  <a:lnTo>
                    <a:pt x="0" y="5048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303782" y="4583430"/>
              <a:ext cx="95425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= a;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369308" y="4551045"/>
              <a:ext cx="70286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a：4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512558" y="4551045"/>
              <a:ext cx="70286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b：4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372356" y="5015865"/>
              <a:ext cx="45617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读到的 a 已经是 4，旧值不会自己回来。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36320" y="5776912"/>
            <a:ext cx="6686550" cy="440055"/>
            <a:chOff x="1036320" y="5776912"/>
            <a:chExt cx="6686550" cy="440055"/>
          </a:xfrm>
        </p:grpSpPr>
        <p:sp>
          <p:nvSpPr>
            <p:cNvPr id="24" name="TextBox 24"/>
            <p:cNvSpPr txBox="1"/>
            <p:nvPr/>
          </p:nvSpPr>
          <p:spPr>
            <a:xfrm>
              <a:off x="1036320" y="5776912"/>
              <a:ext cx="66865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问题出在第一步：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覆盖旧值之前，没有把它留住。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389120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覆盖之前，把旧值另存一份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交换变量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6320" y="2424112"/>
            <a:ext cx="7989665" cy="897255"/>
            <a:chOff x="1036320" y="2424112"/>
            <a:chExt cx="7989665" cy="897255"/>
          </a:xfrm>
        </p:grpSpPr>
        <p:sp>
          <p:nvSpPr>
            <p:cNvPr id="8" name="TextBox 8"/>
            <p:cNvSpPr txBox="1"/>
            <p:nvPr/>
          </p:nvSpPr>
          <p:spPr>
            <a:xfrm>
              <a:off x="1037082" y="24403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temp = a;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89320" y="2424112"/>
              <a:ext cx="303666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a：3　b：4　temp：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6320" y="2881312"/>
              <a:ext cx="620191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新建临时变量 temp，把 a 的旧值复制进去。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6320" y="3505200"/>
            <a:ext cx="10107930" cy="1044893"/>
            <a:chOff x="1036320" y="3505200"/>
            <a:chExt cx="10107930" cy="1044893"/>
          </a:xfrm>
        </p:grpSpPr>
        <p:sp>
          <p:nvSpPr>
            <p:cNvPr id="12" name="Line 12"/>
            <p:cNvSpPr/>
            <p:nvPr/>
          </p:nvSpPr>
          <p:spPr>
            <a:xfrm>
              <a:off x="1047750" y="3505200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7082" y="3697605"/>
              <a:ext cx="95425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b;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989320" y="3681412"/>
              <a:ext cx="303666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a：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b：4　temp：3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6320" y="4110038"/>
              <a:ext cx="656539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现在可以修改 a 了。原来的 3 还在 temp 里。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36320" y="4772025"/>
            <a:ext cx="10107930" cy="1405509"/>
            <a:chOff x="1036320" y="4772025"/>
            <a:chExt cx="10107930" cy="1405509"/>
          </a:xfrm>
        </p:grpSpPr>
        <p:sp>
          <p:nvSpPr>
            <p:cNvPr id="17" name="Line 17"/>
            <p:cNvSpPr/>
            <p:nvPr/>
          </p:nvSpPr>
          <p:spPr>
            <a:xfrm>
              <a:off x="1047750" y="4772025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7082" y="4964430"/>
              <a:ext cx="14207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= temp;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989320" y="4948238"/>
              <a:ext cx="303666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a：4　b：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temp：3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36320" y="5424488"/>
              <a:ext cx="459657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把暂存的旧值交给 b，交换完成。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38606" y="5825490"/>
              <a:ext cx="67425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每行右侧都是该行执行后的状态。temp 不会因被读取而清空。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让变量真正交换，再检查结果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交换变量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990600" y="2362200"/>
            <a:ext cx="4300957" cy="3765423"/>
            <a:chOff x="990600" y="2362200"/>
            <a:chExt cx="4300957" cy="3765423"/>
          </a:xfrm>
        </p:grpSpPr>
        <p:sp>
          <p:nvSpPr>
            <p:cNvPr id="8" name="Line 8"/>
            <p:cNvSpPr/>
            <p:nvPr/>
          </p:nvSpPr>
          <p:spPr>
            <a:xfrm>
              <a:off x="990600" y="2362200"/>
              <a:ext cx="9525" cy="3705225"/>
            </a:xfrm>
            <a:custGeom>
              <a:avLst/>
              <a:gdLst/>
              <a:ahLst/>
              <a:cxnLst/>
              <a:rect l="l" t="t" r="r" b="b"/>
              <a:pathLst>
                <a:path w="9525" h="3705225">
                  <a:moveTo>
                    <a:pt x="0" y="0"/>
                  </a:moveTo>
                  <a:lnTo>
                    <a:pt x="0" y="37052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227582" y="238315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27582" y="271653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27582" y="304990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27582" y="338328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a, b;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27582" y="3716655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cin &gt;&gt; a &gt;&gt; b;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27582" y="4050030"/>
              <a:ext cx="26646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temp = a;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27582" y="4383405"/>
              <a:ext cx="157619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a = b;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27582" y="471678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b = temp;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27582" y="5050155"/>
              <a:ext cx="40639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cout &lt;&lt; a &lt;&lt; ' ' &lt;&lt; b;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27582" y="538353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227582" y="5716905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513320" y="2900362"/>
            <a:ext cx="2308860" cy="3307080"/>
            <a:chOff x="7513320" y="2900362"/>
            <a:chExt cx="2308860" cy="3307080"/>
          </a:xfrm>
        </p:grpSpPr>
        <p:sp>
          <p:nvSpPr>
            <p:cNvPr id="21" name="TextBox 21"/>
            <p:cNvSpPr txBox="1"/>
            <p:nvPr/>
          </p:nvSpPr>
          <p:spPr>
            <a:xfrm>
              <a:off x="7513320" y="2900362"/>
              <a:ext cx="2308860" cy="3307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3 4</a:t>
              </a:r>
            </a:p>
            <a:p>
              <a:pPr algn="l">
                <a:lnSpc>
                  <a:spcPts val="3375"/>
                </a:lnSpc>
                <a:spcBef>
                  <a:spcPts val="225"/>
                </a:spcBef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4 3</a:t>
              </a:r>
            </a:p>
            <a:p>
              <a:pPr algn="l">
                <a:lnSpc>
                  <a:spcPts val="3375"/>
                </a:lnSpc>
                <a:spcBef>
                  <a:spcPts val="3750"/>
                </a:spcBef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再试 −2 和 5。</a:t>
              </a:r>
            </a:p>
            <a:p>
              <a:pPr algn="l">
                <a:lnSpc>
                  <a:spcPts val="3375"/>
                </a:lnSpc>
                <a:spcBef>
                  <a:spcPts val="225"/>
                </a:spcBef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输出应为 5 -2。</a:t>
              </a:r>
            </a:p>
            <a:p>
              <a:pPr algn="l">
                <a:lnSpc>
                  <a:spcPts val="3375"/>
                </a:lnSpc>
                <a:spcBef>
                  <a:spcPts val="1500"/>
                </a:spcBef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交换不改变数值，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只改变存放位置。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366217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下一行会读到哪个值？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471738"/>
            <a:ext cx="7610380" cy="440055"/>
            <a:chOff x="1036320" y="2471738"/>
            <a:chExt cx="7610380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71738"/>
              <a:ext cx="76103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初始 a = 8，b = 2。每执行一行，记录三个变量的值。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00150" y="3429000"/>
            <a:ext cx="2308212" cy="1412748"/>
            <a:chOff x="1200150" y="3429000"/>
            <a:chExt cx="2308212" cy="1412748"/>
          </a:xfrm>
        </p:grpSpPr>
        <p:sp>
          <p:nvSpPr>
            <p:cNvPr id="10" name="Line 10"/>
            <p:cNvSpPr/>
            <p:nvPr/>
          </p:nvSpPr>
          <p:spPr>
            <a:xfrm>
              <a:off x="1200150" y="3429000"/>
              <a:ext cx="9525" cy="1314450"/>
            </a:xfrm>
            <a:custGeom>
              <a:avLst/>
              <a:gdLst/>
              <a:ahLst/>
              <a:cxnLst/>
              <a:rect l="l" t="t" r="r" b="b"/>
              <a:pathLst>
                <a:path w="9525" h="1314450">
                  <a:moveTo>
                    <a:pt x="0" y="0"/>
                  </a:moveTo>
                  <a:lnTo>
                    <a:pt x="0" y="131445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465707" y="349758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temp = a;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65707" y="3964305"/>
              <a:ext cx="95425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b;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465707" y="4431030"/>
              <a:ext cx="14207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= temp;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84570" y="3471862"/>
            <a:ext cx="3408998" cy="2059305"/>
            <a:chOff x="6084570" y="3471862"/>
            <a:chExt cx="3408998" cy="2059305"/>
          </a:xfrm>
        </p:grpSpPr>
        <p:sp>
          <p:nvSpPr>
            <p:cNvPr id="15" name="TextBox 15"/>
            <p:cNvSpPr txBox="1"/>
            <p:nvPr/>
          </p:nvSpPr>
          <p:spPr>
            <a:xfrm>
              <a:off x="6084570" y="3471862"/>
              <a:ext cx="3408998" cy="20593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把最后一行改成 b = a;，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结果还一样吗？</a:t>
              </a:r>
            </a:p>
            <a:p>
              <a:pPr algn="l">
                <a:lnSpc>
                  <a:spcPts val="3450"/>
                </a:lnSpc>
                <a:spcBef>
                  <a:spcPts val="2400"/>
                </a:spcBef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如果初始 a、b 都是 5，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还能发现这个错误吗？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6320" y="5738812"/>
            <a:ext cx="6716839" cy="440055"/>
            <a:chOff x="1036320" y="5738812"/>
            <a:chExt cx="6716839" cy="440055"/>
          </a:xfrm>
        </p:grpSpPr>
        <p:sp>
          <p:nvSpPr>
            <p:cNvPr id="17" name="TextBox 17"/>
            <p:cNvSpPr txBox="1"/>
            <p:nvPr/>
          </p:nvSpPr>
          <p:spPr>
            <a:xfrm>
              <a:off x="1036320" y="5738812"/>
              <a:ext cx="671683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不要凭“交换”两个字猜结果。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按语句一行一行走。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每次赋值，都读取当时保存的值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练习讲评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036320" y="2405062"/>
            <a:ext cx="8850973" cy="2154555"/>
            <a:chOff x="1036320" y="2405062"/>
            <a:chExt cx="8850973" cy="215455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05062"/>
              <a:ext cx="452085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用三个数依次记录 a、b、temp：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415034" y="3042285"/>
              <a:ext cx="135411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8，2，8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939284" y="3042285"/>
              <a:ext cx="135411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2，2，8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463534" y="3042285"/>
              <a:ext cx="135411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2，8，8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18082" y="3611880"/>
              <a:ext cx="14207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temp = a;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942332" y="3611880"/>
              <a:ext cx="95425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b;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466582" y="3611880"/>
              <a:ext cx="14207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= temp;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6320" y="4119562"/>
              <a:ext cx="71711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若最后写 b = a;，读到的是 2，结果就成了 2、2。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6320" y="4810125"/>
            <a:ext cx="10107930" cy="1111567"/>
            <a:chOff x="1036320" y="4810125"/>
            <a:chExt cx="10107930" cy="1111567"/>
          </a:xfrm>
        </p:grpSpPr>
        <p:sp>
          <p:nvSpPr>
            <p:cNvPr id="17" name="Line 17"/>
            <p:cNvSpPr/>
            <p:nvPr/>
          </p:nvSpPr>
          <p:spPr>
            <a:xfrm>
              <a:off x="1047750" y="4810125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6320" y="4995862"/>
              <a:ext cx="6966585" cy="9258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825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两个数都是 5 时，正确和错误的方法都会得到 5、5。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所以，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一个测试没出错，并不能说明程序一定正确。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656996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只换输出顺序，与交换变量有什么区别？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辨清任务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36320" y="2440305"/>
            <a:ext cx="6938010" cy="1347788"/>
            <a:chOff x="1036320" y="2440305"/>
            <a:chExt cx="6938010" cy="1347788"/>
          </a:xfrm>
        </p:grpSpPr>
        <p:sp>
          <p:nvSpPr>
            <p:cNvPr id="8" name="TextBox 8"/>
            <p:cNvSpPr txBox="1"/>
            <p:nvPr/>
          </p:nvSpPr>
          <p:spPr>
            <a:xfrm>
              <a:off x="1037082" y="2440305"/>
              <a:ext cx="344203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b &lt;&lt; ' ' &lt;&lt; a;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6320" y="2909888"/>
              <a:ext cx="6938010" cy="8782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3、b = 4 时，这一行也能显示 4 3。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但输出后，a 仍是 3。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显示顺序变了，变量没有交换。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6320" y="4057650"/>
            <a:ext cx="10107930" cy="2092643"/>
            <a:chOff x="1036320" y="4057650"/>
            <a:chExt cx="10107930" cy="2092643"/>
          </a:xfrm>
        </p:grpSpPr>
        <p:sp>
          <p:nvSpPr>
            <p:cNvPr id="11" name="Line 11"/>
            <p:cNvSpPr/>
            <p:nvPr/>
          </p:nvSpPr>
          <p:spPr>
            <a:xfrm>
              <a:off x="1047750" y="4057650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6320" y="4233862"/>
              <a:ext cx="577786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加减法也能交换变量，前提是运算不溢出：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5207" y="4754880"/>
              <a:ext cx="525132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a + b;　b = a - b;　a = a - b;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74445" y="5186362"/>
              <a:ext cx="406650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3、4 → 7、4 → 7、3 → 4、3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6320" y="5710238"/>
              <a:ext cx="72923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初学时用临时变量更容易看清：旧值保存在什么地方。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小鱼游了多久？把题目读完整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小鱼的游泳时间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328862"/>
            <a:ext cx="7338060" cy="1373505"/>
            <a:chOff x="1036320" y="2328862"/>
            <a:chExt cx="7338060" cy="137350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328862"/>
              <a:ext cx="7338060" cy="13735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小鱼在 a 时 b 分开始游泳，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同一天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 c 时 d 分结束。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结束时刻比开始时刻晚。请算出经过几小时、几分钟。</a:t>
              </a:r>
            </a:p>
            <a:p>
              <a:pPr algn="l">
                <a:lnSpc>
                  <a:spcPts val="3375"/>
                </a:lnSpc>
                <a:spcBef>
                  <a:spcPts val="600"/>
                </a:spcBef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a b c d；输出小时数和分钟数，用空格隔开。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24534" y="4138612"/>
            <a:ext cx="6665976" cy="974789"/>
            <a:chOff x="1224534" y="4138612"/>
            <a:chExt cx="6665976" cy="974789"/>
          </a:xfrm>
        </p:grpSpPr>
        <p:sp>
          <p:nvSpPr>
            <p:cNvPr id="10" name="TextBox 10"/>
            <p:cNvSpPr txBox="1"/>
            <p:nvPr/>
          </p:nvSpPr>
          <p:spPr>
            <a:xfrm>
              <a:off x="1226820" y="4138612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输入样例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656070" y="4138612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输出样例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24534" y="4585335"/>
              <a:ext cx="22264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12 50 19 10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653784" y="4585335"/>
              <a:ext cx="82707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6 20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8606" y="5377815"/>
            <a:ext cx="8802243" cy="694944"/>
            <a:chOff x="1038606" y="5377815"/>
            <a:chExt cx="8802243" cy="694944"/>
          </a:xfrm>
        </p:grpSpPr>
        <p:sp>
          <p:nvSpPr>
            <p:cNvPr id="15" name="TextBox 15"/>
            <p:cNvSpPr txBox="1"/>
            <p:nvPr/>
          </p:nvSpPr>
          <p:spPr>
            <a:xfrm>
              <a:off x="1038606" y="5377815"/>
              <a:ext cx="53142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输出的分钟数为 0～59。教材例 2-10，P1425。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8606" y="5720715"/>
              <a:ext cx="88022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教材范围 a、c 为 0～24，b、d 为 0～60；保留原题端点，结合时刻含义理解。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84301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输入样例是一组数据，不是固定答案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小鱼的游泳时间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512570" y="2424112"/>
            <a:ext cx="8663940" cy="1684211"/>
            <a:chOff x="1512570" y="2424112"/>
            <a:chExt cx="8663940" cy="1684211"/>
          </a:xfrm>
        </p:grpSpPr>
        <p:sp>
          <p:nvSpPr>
            <p:cNvPr id="8" name="TextBox 8"/>
            <p:cNvSpPr txBox="1"/>
            <p:nvPr/>
          </p:nvSpPr>
          <p:spPr>
            <a:xfrm>
              <a:off x="1512570" y="2424112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开始小时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989070" y="2424112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开始分钟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465570" y="2424112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结束小时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942070" y="2424112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结束分钟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600181" y="2975610"/>
              <a:ext cx="99063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a：12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076681" y="2975610"/>
              <a:ext cx="99063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b：50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553181" y="2975610"/>
              <a:ext cx="99063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c：19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029681" y="2975610"/>
              <a:ext cx="99063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d：10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084832" y="3697605"/>
              <a:ext cx="375300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a &gt;&gt; b &gt;&gt; c &gt;&gt; d;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36320" y="4495800"/>
            <a:ext cx="10107930" cy="1559242"/>
            <a:chOff x="1036320" y="4495800"/>
            <a:chExt cx="10107930" cy="1559242"/>
          </a:xfrm>
        </p:grpSpPr>
        <p:sp>
          <p:nvSpPr>
            <p:cNvPr id="18" name="Line 18"/>
            <p:cNvSpPr/>
            <p:nvPr/>
          </p:nvSpPr>
          <p:spPr>
            <a:xfrm>
              <a:off x="1047750" y="4495800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36320" y="4691062"/>
              <a:ext cx="7309485" cy="13639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换一次输入，可能是 10 0 11 15。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变量会接收这一次的数据，程序仍要按同样的规则计算。</a:t>
              </a:r>
            </a:p>
            <a:p>
              <a:pPr algn="l">
                <a:lnSpc>
                  <a:spcPts val="3600"/>
                </a:lnSpc>
                <a:spcBef>
                  <a:spcPts val="75"/>
                </a:spcBef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 12、50、19、10 写死在算式里，就只能解一个例子。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84301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小时与分钟分别相减，会发生什么？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小鱼的游泳时间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6320" y="2481262"/>
            <a:ext cx="9019337" cy="1387031"/>
            <a:chOff x="1036320" y="2481262"/>
            <a:chExt cx="9019337" cy="1387031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81262"/>
              <a:ext cx="521750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 12:50 到 19:10，直接分别相减：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696212" y="3164205"/>
              <a:ext cx="2968600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19 − 12 = 7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553962" y="3164205"/>
              <a:ext cx="3501695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10 − 50 = −40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6320" y="4424362"/>
            <a:ext cx="7509510" cy="1821180"/>
            <a:chOff x="1036320" y="4424362"/>
            <a:chExt cx="7509510" cy="1821180"/>
          </a:xfrm>
        </p:grpSpPr>
        <p:sp>
          <p:nvSpPr>
            <p:cNvPr id="12" name="TextBox 12"/>
            <p:cNvSpPr txBox="1"/>
            <p:nvPr/>
          </p:nvSpPr>
          <p:spPr>
            <a:xfrm>
              <a:off x="1036320" y="4424362"/>
              <a:ext cx="7509510" cy="18211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“7 小时 −40 分钟”不符合题目要求的输出形式。</a:t>
              </a:r>
            </a:p>
            <a:p>
              <a:pPr algn="l">
                <a:lnSpc>
                  <a:spcPts val="3225"/>
                </a:lnSpc>
                <a:spcBef>
                  <a:spcPts val="375"/>
                </a:spcBef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在纸上可以向小时借 60 分钟。写程序时，还有一种办法：</a:t>
              </a:r>
            </a:p>
            <a:p>
              <a:pPr algn="l">
                <a:lnSpc>
                  <a:spcPts val="3225"/>
                </a:lnSpc>
                <a:spcBef>
                  <a:spcPts val="825"/>
                </a:spcBef>
              </a:pP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把两个时刻都换成分钟，再相减。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但它们必须从同一个时刻开始计数。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6206490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把两个时刻，都换成从零点起的分钟数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小鱼的游泳时间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91172" y="2386012"/>
            <a:ext cx="9689973" cy="1657922"/>
            <a:chOff x="991172" y="2386012"/>
            <a:chExt cx="9689973" cy="1657922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386012"/>
              <a:ext cx="344557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共同起点：当天 00:00。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1333500" y="3438525"/>
              <a:ext cx="9144000" cy="9525"/>
            </a:xfrm>
            <a:custGeom>
              <a:avLst/>
              <a:gdLst/>
              <a:ahLst/>
              <a:cxnLst/>
              <a:rect l="l" t="t" r="r" b="b"/>
              <a:pathLst>
                <a:path w="9144000" h="9525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333500" y="3333750"/>
              <a:ext cx="9525" cy="209550"/>
            </a:xfrm>
            <a:custGeom>
              <a:avLst/>
              <a:gdLst/>
              <a:ahLst/>
              <a:cxnLst/>
              <a:rect l="l" t="t" r="r" b="b"/>
              <a:pathLst>
                <a:path w="9525" h="209550">
                  <a:moveTo>
                    <a:pt x="0" y="0"/>
                  </a:moveTo>
                  <a:lnTo>
                    <a:pt x="0" y="20955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7134225" y="3371850"/>
              <a:ext cx="133350" cy="1333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0029825" y="3371850"/>
              <a:ext cx="133350" cy="1333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1172" y="2939415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00:00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858571" y="2939415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12:50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754172" y="2939415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19:10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57719" y="369189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991845" y="3691890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770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511856" y="3691890"/>
              <a:ext cx="116928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1150 分钟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36320" y="4605338"/>
            <a:ext cx="5777865" cy="916305"/>
            <a:chOff x="1036320" y="4605338"/>
            <a:chExt cx="5777865" cy="916305"/>
          </a:xfrm>
        </p:grpSpPr>
        <p:sp>
          <p:nvSpPr>
            <p:cNvPr id="20" name="TextBox 20"/>
            <p:cNvSpPr txBox="1"/>
            <p:nvPr/>
          </p:nvSpPr>
          <p:spPr>
            <a:xfrm>
              <a:off x="1036320" y="4605338"/>
              <a:ext cx="561127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开始位置：12 × 60 + 50 = 770 分钟。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36320" y="5081588"/>
              <a:ext cx="577786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结束位置：19 × 60 + 10 = 1150 分钟。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38606" y="5835015"/>
            <a:ext cx="7336231" cy="352044"/>
            <a:chOff x="1038606" y="5835015"/>
            <a:chExt cx="7336231" cy="352044"/>
          </a:xfrm>
        </p:grpSpPr>
        <p:sp>
          <p:nvSpPr>
            <p:cNvPr id="23" name="TextBox 23"/>
            <p:cNvSpPr txBox="1"/>
            <p:nvPr/>
          </p:nvSpPr>
          <p:spPr>
            <a:xfrm>
              <a:off x="1038606" y="5835015"/>
              <a:ext cx="73362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770 表示从零点到开始时刻的分钟数，还不是小鱼这次游泳的时长。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两个位置相减，得到经过的分钟数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小鱼的游泳时间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894245" y="2395538"/>
            <a:ext cx="9841420" cy="1648396"/>
            <a:chOff x="894245" y="2395538"/>
            <a:chExt cx="9841420" cy="1648396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395538"/>
              <a:ext cx="396049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只保留开始到结束的这一段。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1333500" y="3438525"/>
              <a:ext cx="9144000" cy="9525"/>
            </a:xfrm>
            <a:custGeom>
              <a:avLst/>
              <a:gdLst/>
              <a:ahLst/>
              <a:cxnLst/>
              <a:rect l="l" t="t" r="r" b="b"/>
              <a:pathLst>
                <a:path w="9144000" h="9525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7200900" y="3438525"/>
              <a:ext cx="2895600" cy="9525"/>
            </a:xfrm>
            <a:custGeom>
              <a:avLst/>
              <a:gdLst/>
              <a:ahLst/>
              <a:cxnLst/>
              <a:rect l="l" t="t" r="r" b="b"/>
              <a:pathLst>
                <a:path w="2895600" h="9525">
                  <a:moveTo>
                    <a:pt x="0" y="0"/>
                  </a:moveTo>
                  <a:lnTo>
                    <a:pt x="2895600" y="0"/>
                  </a:lnTo>
                </a:path>
              </a:pathLst>
            </a:custGeom>
            <a:noFill/>
            <a:ln w="66675">
              <a:solidFill>
                <a:schemeClr val="accent2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7134225" y="3371850"/>
              <a:ext cx="133350" cy="1333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0029825" y="3371850"/>
              <a:ext cx="133350" cy="1333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94245" y="3691890"/>
              <a:ext cx="87851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零点：0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628371" y="3691890"/>
              <a:ext cx="11450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开始：770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457334" y="3691890"/>
              <a:ext cx="12783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结束：1150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031480" y="289083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游泳时长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36320" y="4640580"/>
            <a:ext cx="7292340" cy="1556004"/>
            <a:chOff x="1036320" y="4640580"/>
            <a:chExt cx="7292340" cy="1556004"/>
          </a:xfrm>
        </p:grpSpPr>
        <p:sp>
          <p:nvSpPr>
            <p:cNvPr id="18" name="TextBox 18"/>
            <p:cNvSpPr txBox="1"/>
            <p:nvPr/>
          </p:nvSpPr>
          <p:spPr>
            <a:xfrm>
              <a:off x="1981962" y="4640580"/>
              <a:ext cx="5537149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1150 − 770 = </a:t>
              </a:r>
              <a:r>
                <a:rPr lang="zh-CN" sz="36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380 分钟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36320" y="5405438"/>
              <a:ext cx="72923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用结束位置减开始位置，零点到开始的部分就去掉了。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38606" y="5844540"/>
              <a:ext cx="63185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题目保证同一天结束，且结束更晚，所以这里的差是正数。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552237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380 分钟，怎样分成小时和分钟？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小鱼的游泳时间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36320" y="2630805"/>
            <a:ext cx="5799277" cy="1090612"/>
            <a:chOff x="1036320" y="2630805"/>
            <a:chExt cx="5799277" cy="1090612"/>
          </a:xfrm>
        </p:grpSpPr>
        <p:sp>
          <p:nvSpPr>
            <p:cNvPr id="8" name="TextBox 8"/>
            <p:cNvSpPr txBox="1"/>
            <p:nvPr/>
          </p:nvSpPr>
          <p:spPr>
            <a:xfrm>
              <a:off x="2267712" y="2630805"/>
              <a:ext cx="4567885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380 = 6 × 60 + 20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6320" y="3281362"/>
              <a:ext cx="512664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凑出 6 个完整小时，还剩 20 分钟。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24534" y="4109085"/>
            <a:ext cx="8881491" cy="1002982"/>
            <a:chOff x="1224534" y="4109085"/>
            <a:chExt cx="8881491" cy="1002982"/>
          </a:xfrm>
        </p:grpSpPr>
        <p:sp>
          <p:nvSpPr>
            <p:cNvPr id="11" name="TextBox 11"/>
            <p:cNvSpPr txBox="1"/>
            <p:nvPr/>
          </p:nvSpPr>
          <p:spPr>
            <a:xfrm>
              <a:off x="1224534" y="4109085"/>
              <a:ext cx="242636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380 / 60 → 6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749034" y="4109085"/>
              <a:ext cx="262627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380 % 60 → 20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26820" y="4672012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整数商：有几个完整小时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751320" y="4672012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余数：不足一小时的分钟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6320" y="5591175"/>
            <a:ext cx="10107930" cy="606742"/>
            <a:chOff x="1036320" y="5591175"/>
            <a:chExt cx="10107930" cy="606742"/>
          </a:xfrm>
        </p:grpSpPr>
        <p:sp>
          <p:nvSpPr>
            <p:cNvPr id="16" name="Line 16"/>
            <p:cNvSpPr/>
            <p:nvPr/>
          </p:nvSpPr>
          <p:spPr>
            <a:xfrm>
              <a:off x="1047750" y="5591175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036320" y="5757862"/>
              <a:ext cx="711060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余数小于 60，正好符合输出要求。最后输出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6 20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389120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把纸上的计算逐句写成代码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小鱼的游泳时间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27582" y="2471738"/>
            <a:ext cx="7975473" cy="868680"/>
            <a:chOff x="1227582" y="2471738"/>
            <a:chExt cx="7975473" cy="868680"/>
          </a:xfrm>
        </p:grpSpPr>
        <p:sp>
          <p:nvSpPr>
            <p:cNvPr id="8" name="TextBox 8"/>
            <p:cNvSpPr txBox="1"/>
            <p:nvPr/>
          </p:nvSpPr>
          <p:spPr>
            <a:xfrm>
              <a:off x="1227582" y="2487930"/>
              <a:ext cx="35975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start = a * 60 + b;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27582" y="2916555"/>
              <a:ext cx="375300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finish = c * 60 + d;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179945" y="2471738"/>
              <a:ext cx="2023110" cy="8686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从零点量到开始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从零点量到结束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47750" y="3724275"/>
            <a:ext cx="10096500" cy="644842"/>
            <a:chOff x="1047750" y="3724275"/>
            <a:chExt cx="10096500" cy="644842"/>
          </a:xfrm>
        </p:grpSpPr>
        <p:sp>
          <p:nvSpPr>
            <p:cNvPr id="12" name="Line 12"/>
            <p:cNvSpPr/>
            <p:nvPr/>
          </p:nvSpPr>
          <p:spPr>
            <a:xfrm>
              <a:off x="1047750" y="3724275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227582" y="3945255"/>
              <a:ext cx="40639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diff = finish - start;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179945" y="3929062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求出经过的分钟数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38606" y="4762500"/>
            <a:ext cx="10105644" cy="1443609"/>
            <a:chOff x="1038606" y="4762500"/>
            <a:chExt cx="10105644" cy="1443609"/>
          </a:xfrm>
        </p:grpSpPr>
        <p:sp>
          <p:nvSpPr>
            <p:cNvPr id="16" name="Line 16"/>
            <p:cNvSpPr/>
            <p:nvPr/>
          </p:nvSpPr>
          <p:spPr>
            <a:xfrm>
              <a:off x="1047750" y="4762500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227582" y="4993005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e = diff / 60;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27582" y="5431155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f = diff % 60;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79945" y="4976812"/>
              <a:ext cx="1737360" cy="8782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完整的小时数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剩下的分钟数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38606" y="5854065"/>
              <a:ext cx="71181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这些变量都存整数。读完 a、b、c、d 后，才能执行上面的计算。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329869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游泳时间：完整实现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小鱼的游泳时间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90600" y="2352675"/>
            <a:ext cx="4922901" cy="3879723"/>
            <a:chOff x="990600" y="2352675"/>
            <a:chExt cx="4922901" cy="3879723"/>
          </a:xfrm>
        </p:grpSpPr>
        <p:sp>
          <p:nvSpPr>
            <p:cNvPr id="8" name="Line 8"/>
            <p:cNvSpPr/>
            <p:nvPr/>
          </p:nvSpPr>
          <p:spPr>
            <a:xfrm>
              <a:off x="990600" y="2352675"/>
              <a:ext cx="9525" cy="3724275"/>
            </a:xfrm>
            <a:custGeom>
              <a:avLst/>
              <a:gdLst/>
              <a:ahLst/>
              <a:cxnLst/>
              <a:rect l="l" t="t" r="r" b="b"/>
              <a:pathLst>
                <a:path w="9525" h="3724275">
                  <a:moveTo>
                    <a:pt x="0" y="0"/>
                  </a:moveTo>
                  <a:lnTo>
                    <a:pt x="0" y="372427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227582" y="236410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27582" y="267843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27582" y="299275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27582" y="330708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a, b, c, d;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27582" y="3621405"/>
              <a:ext cx="437494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cin &gt;&gt; a &gt;&gt; b &gt;&gt; c &gt;&gt; d;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27582" y="3935730"/>
              <a:ext cx="421946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start = a * 60 + b;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27582" y="4250055"/>
              <a:ext cx="437494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finish = c * 60 + d;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27582" y="4564380"/>
              <a:ext cx="468591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diff = finish - start;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27582" y="4878705"/>
              <a:ext cx="437494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cout &lt;&lt; diff / 60 &lt;&lt; ' '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27582" y="5193030"/>
              <a:ext cx="344203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&lt;&lt; diff % 60;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227582" y="550735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227582" y="582168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463534" y="2986088"/>
            <a:ext cx="2203704" cy="2629471"/>
            <a:chOff x="8463534" y="2986088"/>
            <a:chExt cx="2203704" cy="2629471"/>
          </a:xfrm>
        </p:grpSpPr>
        <p:sp>
          <p:nvSpPr>
            <p:cNvPr id="22" name="TextBox 22"/>
            <p:cNvSpPr txBox="1"/>
            <p:nvPr/>
          </p:nvSpPr>
          <p:spPr>
            <a:xfrm>
              <a:off x="8465820" y="29860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输入样例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466582" y="3449955"/>
              <a:ext cx="173168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12 50 19 10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465820" y="4195762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输出样例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463534" y="4661535"/>
              <a:ext cx="82707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6 20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468106" y="5263515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中间的空格不能漏。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84301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一组样例通过，还要再试哪些时间？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检查程序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36320" y="2426970"/>
            <a:ext cx="8367217" cy="816864"/>
            <a:chOff x="1036320" y="2426970"/>
            <a:chExt cx="8367217" cy="816864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43162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正好一小时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370070" y="2443162"/>
              <a:ext cx="15221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10 0 11 0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846058" y="2426970"/>
              <a:ext cx="5574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372356" y="2891790"/>
              <a:ext cx="42951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检查剩余分钟为 0 时，是否照常输出。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6320" y="3457575"/>
            <a:ext cx="10107930" cy="976884"/>
            <a:chOff x="1036320" y="3457575"/>
            <a:chExt cx="10107930" cy="976884"/>
          </a:xfrm>
        </p:grpSpPr>
        <p:sp>
          <p:nvSpPr>
            <p:cNvPr id="13" name="Line 13"/>
            <p:cNvSpPr/>
            <p:nvPr/>
          </p:nvSpPr>
          <p:spPr>
            <a:xfrm>
              <a:off x="1047750" y="3457575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6320" y="36337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跨过整点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370070" y="3633788"/>
              <a:ext cx="16887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12 59 13 0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846058" y="3617595"/>
              <a:ext cx="5574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0 1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372356" y="4082415"/>
              <a:ext cx="38953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检查有没有把小时、分钟分开相减。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36320" y="4629150"/>
            <a:ext cx="10107930" cy="957834"/>
            <a:chOff x="1036320" y="4629150"/>
            <a:chExt cx="10107930" cy="957834"/>
          </a:xfrm>
        </p:grpSpPr>
        <p:sp>
          <p:nvSpPr>
            <p:cNvPr id="19" name="Line 19"/>
            <p:cNvSpPr/>
            <p:nvPr/>
          </p:nvSpPr>
          <p:spPr>
            <a:xfrm>
              <a:off x="1047750" y="4629150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36320" y="4786312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从零点开始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370070" y="4786312"/>
              <a:ext cx="118900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0 0 0 1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846058" y="4770120"/>
              <a:ext cx="5574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0 1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372356" y="5234940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检查变量含义和换算基准。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38606" y="5835015"/>
            <a:ext cx="8038948" cy="352044"/>
            <a:chOff x="1038606" y="5835015"/>
            <a:chExt cx="8038948" cy="352044"/>
          </a:xfrm>
        </p:grpSpPr>
        <p:sp>
          <p:nvSpPr>
            <p:cNvPr id="25" name="TextBox 25"/>
            <p:cNvSpPr txBox="1"/>
            <p:nvPr/>
          </p:nvSpPr>
          <p:spPr>
            <a:xfrm>
              <a:off x="1038606" y="5835015"/>
              <a:ext cx="80389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以上为自拟测试。都满足“同一天、结束更晚”，不拿跨天输入检验这道题。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366217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先算中间值，再写输出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6320" y="2519362"/>
            <a:ext cx="7019734" cy="1687831"/>
            <a:chOff x="1036320" y="2519362"/>
            <a:chExt cx="7019734" cy="1687831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519362"/>
              <a:ext cx="701973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9 45 11 5，表示 9:45 开始，11:05 结束。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416558" y="3217545"/>
              <a:ext cx="54684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start = ?　finish = ?　diff = ?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6320" y="3767138"/>
              <a:ext cx="608076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最终应输出什么？请说明每个中间值的单位。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6320" y="4629150"/>
            <a:ext cx="10107930" cy="1567434"/>
            <a:chOff x="1036320" y="4629150"/>
            <a:chExt cx="10107930" cy="1567434"/>
          </a:xfrm>
        </p:grpSpPr>
        <p:sp>
          <p:nvSpPr>
            <p:cNvPr id="12" name="Line 12"/>
            <p:cNvSpPr/>
            <p:nvPr/>
          </p:nvSpPr>
          <p:spPr>
            <a:xfrm>
              <a:off x="1047750" y="4629150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6320" y="4843462"/>
              <a:ext cx="36727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再试一组：10 10 10 50。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6320" y="5395912"/>
              <a:ext cx="456628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两个小时数相同，程序还要改吗？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8606" y="5844540"/>
              <a:ext cx="55915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先在纸上按代码计算，再运行核对。答案在讲评页。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单位统一后，借位问题就消失了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练习讲评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36320" y="2481262"/>
            <a:ext cx="7491127" cy="1449705"/>
            <a:chOff x="1036320" y="2481262"/>
            <a:chExt cx="7491127" cy="144970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81262"/>
              <a:ext cx="21582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9:45 到 11:05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370070" y="2481262"/>
              <a:ext cx="303666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585 分钟到 665 分钟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6320" y="3033712"/>
              <a:ext cx="15221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diff = 80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370070" y="3033712"/>
              <a:ext cx="415737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80 / 60 = 1，80 % 60 = 20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6320" y="3490912"/>
              <a:ext cx="146161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 1 20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36320" y="4029075"/>
            <a:ext cx="10107930" cy="1578292"/>
            <a:chOff x="1036320" y="4029075"/>
            <a:chExt cx="10107930" cy="1578292"/>
          </a:xfrm>
        </p:grpSpPr>
        <p:sp>
          <p:nvSpPr>
            <p:cNvPr id="14" name="Line 14"/>
            <p:cNvSpPr/>
            <p:nvPr/>
          </p:nvSpPr>
          <p:spPr>
            <a:xfrm>
              <a:off x="1047750" y="4029075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6320" y="4195762"/>
              <a:ext cx="232486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10:10 到 10:50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370070" y="4195762"/>
              <a:ext cx="303666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610 分钟到 650 分钟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36320" y="4719638"/>
              <a:ext cx="15221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diff = 40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370070" y="4719638"/>
              <a:ext cx="415737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40 / 60 = 0，40 % 60 = 40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36320" y="5167312"/>
              <a:ext cx="146161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 0 40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38606" y="5854065"/>
            <a:ext cx="8353958" cy="352044"/>
            <a:chOff x="1038606" y="5854065"/>
            <a:chExt cx="8353958" cy="352044"/>
          </a:xfrm>
        </p:grpSpPr>
        <p:sp>
          <p:nvSpPr>
            <p:cNvPr id="21" name="TextBox 21"/>
            <p:cNvSpPr txBox="1"/>
            <p:nvPr/>
          </p:nvSpPr>
          <p:spPr>
            <a:xfrm>
              <a:off x="1038606" y="5854065"/>
              <a:ext cx="83539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这两组数据都按“换成分钟 → 求差 → 分成小时和分钟”执行，不需要改程序。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656996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从读题到验证，每一步都在解决一个问题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解题过程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036320" y="2414588"/>
            <a:ext cx="8808720" cy="1659255"/>
            <a:chOff x="1036320" y="2414588"/>
            <a:chExt cx="8808720" cy="165925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14588"/>
              <a:ext cx="17039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　读清目标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370070" y="2414588"/>
              <a:ext cx="48691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要求经过的时长，而不是结束时刻。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6320" y="3024188"/>
              <a:ext cx="17039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　弄懂输入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370070" y="3024188"/>
              <a:ext cx="51720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四个数各代表什么？哪些条件已保证？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6320" y="3633788"/>
              <a:ext cx="17039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　纸上推导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370070" y="3633788"/>
              <a:ext cx="54749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统一成分钟，求差，再拆回小时和分钟。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36320" y="4305300"/>
            <a:ext cx="10107930" cy="1816417"/>
            <a:chOff x="1036320" y="4305300"/>
            <a:chExt cx="10107930" cy="1816417"/>
          </a:xfrm>
        </p:grpSpPr>
        <p:sp>
          <p:nvSpPr>
            <p:cNvPr id="15" name="Line 15"/>
            <p:cNvSpPr/>
            <p:nvPr/>
          </p:nvSpPr>
          <p:spPr>
            <a:xfrm>
              <a:off x="1047750" y="4305300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6320" y="4462462"/>
              <a:ext cx="17039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　写成代码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370070" y="4462462"/>
              <a:ext cx="54749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让每个变量、每条算式都对应一个步骤。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36320" y="5072062"/>
              <a:ext cx="17039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　编译检查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70070" y="5072062"/>
              <a:ext cx="51720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修正语法错误，确认运行的是新程序。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36320" y="5681662"/>
              <a:ext cx="17039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　测试核对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370070" y="5681662"/>
              <a:ext cx="48691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核对样例，再试能暴露错误的数据。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三项成绩，为什么不能直接相加？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成绩计算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424112"/>
            <a:ext cx="6595110" cy="887730"/>
            <a:chOff x="1036320" y="2424112"/>
            <a:chExt cx="6595110" cy="887730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24112"/>
              <a:ext cx="6595110" cy="8877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作业、小测、期末，每项满分都是 100 分。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总成绩也要是百分制，而且三项占的比例并不相同。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24356" y="3638550"/>
            <a:ext cx="9534144" cy="1110234"/>
            <a:chOff x="1324356" y="3638550"/>
            <a:chExt cx="9534144" cy="1110234"/>
          </a:xfrm>
        </p:grpSpPr>
        <p:sp>
          <p:nvSpPr>
            <p:cNvPr id="10" name="Rectangle 10"/>
            <p:cNvSpPr/>
            <p:nvPr/>
          </p:nvSpPr>
          <p:spPr>
            <a:xfrm>
              <a:off x="1333500" y="3638550"/>
              <a:ext cx="1905000" cy="666750"/>
            </a:xfrm>
            <a:prstGeom prst="rect">
              <a:avLst/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3238500" y="3638550"/>
              <a:ext cx="2857500" cy="666750"/>
            </a:xfrm>
            <a:prstGeom prst="rect">
              <a:avLst/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6096000" y="3638550"/>
              <a:ext cx="4762500" cy="666750"/>
            </a:xfrm>
            <a:prstGeom prst="rect">
              <a:avLst/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681658" y="3840480"/>
              <a:ext cx="120868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作业 20%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062908" y="3840480"/>
              <a:ext cx="120868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小测 30%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872908" y="3840480"/>
              <a:ext cx="120868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期末 50%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24356" y="4396740"/>
              <a:ext cx="62579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整条表示总成绩的 100%，各段宽度表示题目规定的占比。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6320" y="5148262"/>
            <a:ext cx="6523672" cy="925830"/>
            <a:chOff x="1036320" y="5148262"/>
            <a:chExt cx="6523672" cy="925830"/>
          </a:xfrm>
        </p:grpSpPr>
        <p:sp>
          <p:nvSpPr>
            <p:cNvPr id="18" name="TextBox 18"/>
            <p:cNvSpPr txBox="1"/>
            <p:nvPr/>
          </p:nvSpPr>
          <p:spPr>
            <a:xfrm>
              <a:off x="1036320" y="5148262"/>
              <a:ext cx="6523672" cy="9258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825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不能直接加成 300 分，也不能擅自改成三项平均。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要按题目规定，算出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每一项贡献的分数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，再相加。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84301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成绩题：输入什么，最后输出什么？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成绩计算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414588"/>
            <a:ext cx="7209472" cy="1925955"/>
            <a:chOff x="1036320" y="2414588"/>
            <a:chExt cx="7209472" cy="192595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14588"/>
              <a:ext cx="7209472" cy="19259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牛牛的总成绩由作业 20%、小测 30%、期末 50% 组成。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给出三项成绩，请计算总成绩。</a:t>
              </a:r>
            </a:p>
            <a:p>
              <a:pPr algn="l">
                <a:lnSpc>
                  <a:spcPts val="3525"/>
                </a:lnSpc>
                <a:spcBef>
                  <a:spcPts val="1125"/>
                </a:spcBef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输入三个整数 A、B、C，按作业、小测、期末的顺序。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各项均在 0～100 之间，而且都是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 的整数倍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6320" y="4729162"/>
            <a:ext cx="7680770" cy="963931"/>
            <a:chOff x="1036320" y="4729162"/>
            <a:chExt cx="7680770" cy="963931"/>
          </a:xfrm>
        </p:grpSpPr>
        <p:sp>
          <p:nvSpPr>
            <p:cNvPr id="10" name="TextBox 10"/>
            <p:cNvSpPr txBox="1"/>
            <p:nvPr/>
          </p:nvSpPr>
          <p:spPr>
            <a:xfrm>
              <a:off x="1036320" y="4729162"/>
              <a:ext cx="287007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样例输入：60 90 80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846570" y="4729162"/>
              <a:ext cx="18705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样例输出：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79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6320" y="5253038"/>
              <a:ext cx="61110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只输出总成绩这个整数，不附加“分”等文字。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8606" y="5882640"/>
            <a:ext cx="7204329" cy="352044"/>
            <a:chOff x="1038606" y="5882640"/>
            <a:chExt cx="7204329" cy="352044"/>
          </a:xfrm>
        </p:grpSpPr>
        <p:sp>
          <p:nvSpPr>
            <p:cNvPr id="14" name="TextBox 14"/>
            <p:cNvSpPr txBox="1"/>
            <p:nvPr/>
          </p:nvSpPr>
          <p:spPr>
            <a:xfrm>
              <a:off x="1038606" y="5882640"/>
              <a:ext cx="720432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教材例 2-11，P3954。三项成绩的顺序决定它们分别乘哪个比例。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百分数要换成代码能计算的形式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成绩计算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405062"/>
            <a:ext cx="4694872" cy="868680"/>
            <a:chOff x="1036320" y="2405062"/>
            <a:chExt cx="4694872" cy="868680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05062"/>
              <a:ext cx="4694872" cy="8686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20% 就是 20 ÷ 100，也就是 0.2。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三项分别乘上对应比例，再相加：</a:t>
              </a:r>
            </a:p>
          </p:txBody>
        </p:sp>
      </p:grpSp>
      <mc:AlternateContent>
        <mc:Choice Requires="a14">
          <p:sp>
            <p:nvSpPr>
              <p:cNvPr id="10" name="p24-formula"/>
              <p:cNvSpPr txBox="1">
                <a:spLocks noGrp="1"/>
              </p:cNvSpPr>
              <p:nvPr/>
            </p:nvSpPr>
            <p:spPr>
              <a:xfrm>
                <a:off x="1619250" y="3333750"/>
                <a:ext cx="8858250" cy="971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score</m:t>
                      </m:r>
                      <m:r>
                        <m:rPr>
                          <m:sty m:val="p"/>
                        </m:rP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20A</m:t>
                          </m:r>
                          <m:r>
                            <m:rPr>
                              <m:sty m:val="p"/>
                            </m:rP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30B</m:t>
                          </m:r>
                          <m:r>
                            <m:rPr>
                              <m:sty m:val="p"/>
                            </m:rP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50C</m:t>
                          </m:r>
                        </m:num>
                        <m:den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</a:p>
            </p:txBody>
          </p:sp>
        </mc:Choice>
      </mc:AlternateContent>
      <p:grpSp>
        <p:nvGrpSpPr>
          <p:cNvPr id="12" name="Group 12"/>
          <p:cNvGrpSpPr/>
          <p:nvPr/>
        </p:nvGrpSpPr>
        <p:grpSpPr>
          <a:xfrm>
            <a:off x="1036320" y="4719638"/>
            <a:ext cx="8352473" cy="440055"/>
            <a:chOff x="1036320" y="4719638"/>
            <a:chExt cx="8352473" cy="440055"/>
          </a:xfrm>
        </p:grpSpPr>
        <p:sp>
          <p:nvSpPr>
            <p:cNvPr id="11" name="TextBox 11"/>
            <p:cNvSpPr txBox="1"/>
            <p:nvPr/>
          </p:nvSpPr>
          <p:spPr>
            <a:xfrm>
              <a:off x="1036320" y="4719638"/>
              <a:ext cx="835247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60 × 0.2 + 90 × 0.3 + 80 × 0.5 = 12 + 27 + 40 =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79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6320" y="5495925"/>
            <a:ext cx="10107930" cy="663892"/>
            <a:chOff x="1036320" y="5495925"/>
            <a:chExt cx="10107930" cy="663892"/>
          </a:xfrm>
        </p:grpSpPr>
        <p:sp>
          <p:nvSpPr>
            <p:cNvPr id="13" name="Line 13"/>
            <p:cNvSpPr/>
            <p:nvPr/>
          </p:nvSpPr>
          <p:spPr>
            <a:xfrm>
              <a:off x="1047750" y="5495925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6320" y="5719762"/>
              <a:ext cx="751179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C++ 的 % 是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取余运算符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，不能把 20% 原样写进代码。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6642659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成绩都是 10 的倍数，这个条件能帮上忙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成绩计算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443162"/>
            <a:ext cx="6938010" cy="1487805"/>
            <a:chOff x="1036320" y="2443162"/>
            <a:chExt cx="6938010" cy="148780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43162"/>
              <a:ext cx="6938010" cy="14878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75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20%、30%、50%，可以分别写成 2/10、3/10、5/10。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本题每项成绩都是 10 的倍数，所以每一项都能整除。</a:t>
              </a:r>
            </a:p>
            <a:p>
              <a:pPr algn="l">
                <a:lnSpc>
                  <a:spcPts val="3750"/>
                </a:lnSpc>
                <a:spcBef>
                  <a:spcPts val="750"/>
                </a:spcBef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60 * 2 / 10 = 12，不会丢掉小数部分。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6800" y="4295775"/>
            <a:ext cx="7896187" cy="526923"/>
            <a:chOff x="1066800" y="4295775"/>
            <a:chExt cx="7896187" cy="526923"/>
          </a:xfrm>
        </p:grpSpPr>
        <p:sp>
          <p:nvSpPr>
            <p:cNvPr id="10" name="Line 10"/>
            <p:cNvSpPr/>
            <p:nvPr/>
          </p:nvSpPr>
          <p:spPr>
            <a:xfrm>
              <a:off x="1066800" y="4295775"/>
              <a:ext cx="9525" cy="476250"/>
            </a:xfrm>
            <a:custGeom>
              <a:avLst/>
              <a:gdLst/>
              <a:ahLst/>
              <a:cxnLst/>
              <a:rect l="l" t="t" r="r" b="b"/>
              <a:pathLst>
                <a:path w="9525" h="476250">
                  <a:moveTo>
                    <a:pt x="0" y="0"/>
                  </a:moveTo>
                  <a:lnTo>
                    <a:pt x="0" y="47625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322832" y="4411980"/>
              <a:ext cx="76401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score = a * 2 / 10 + b * 3 / 10 + c * 5 / 10;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6320" y="5329238"/>
            <a:ext cx="6952298" cy="897255"/>
            <a:chOff x="1036320" y="5329238"/>
            <a:chExt cx="6952298" cy="897255"/>
          </a:xfrm>
        </p:grpSpPr>
        <p:sp>
          <p:nvSpPr>
            <p:cNvPr id="13" name="TextBox 13"/>
            <p:cNvSpPr txBox="1"/>
            <p:nvPr/>
          </p:nvSpPr>
          <p:spPr>
            <a:xfrm>
              <a:off x="1036320" y="5329238"/>
              <a:ext cx="6952298" cy="8972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别写 a * (2 / 10)：括号里的整数除法会先得到 0。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这里能用整数计算，靠的是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题目保证的条件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366217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按各项比例计算总成绩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成绩计算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990600" y="2352675"/>
            <a:ext cx="4456443" cy="3765423"/>
            <a:chOff x="990600" y="2352675"/>
            <a:chExt cx="4456443" cy="3765423"/>
          </a:xfrm>
        </p:grpSpPr>
        <p:sp>
          <p:nvSpPr>
            <p:cNvPr id="8" name="Line 8"/>
            <p:cNvSpPr/>
            <p:nvPr/>
          </p:nvSpPr>
          <p:spPr>
            <a:xfrm>
              <a:off x="990600" y="2352675"/>
              <a:ext cx="9525" cy="3371850"/>
            </a:xfrm>
            <a:custGeom>
              <a:avLst/>
              <a:gdLst/>
              <a:ahLst/>
              <a:cxnLst/>
              <a:rect l="l" t="t" r="r" b="b"/>
              <a:pathLst>
                <a:path w="9525" h="3371850">
                  <a:moveTo>
                    <a:pt x="0" y="0"/>
                  </a:moveTo>
                  <a:lnTo>
                    <a:pt x="0" y="337185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227582" y="237363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27582" y="270700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27582" y="304038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27582" y="3373755"/>
              <a:ext cx="25091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a, b, c;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27582" y="3707130"/>
              <a:ext cx="35975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cin &gt;&gt; a &gt;&gt; b &gt;&gt; c;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27582" y="4040505"/>
              <a:ext cx="40639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score = a * 2 / 10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27582" y="4373880"/>
              <a:ext cx="40639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+ b * 3 / 10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27582" y="4707255"/>
              <a:ext cx="421946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+ c * 5 / 10;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27582" y="5040630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cout &lt;&lt; score;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27582" y="53740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227582" y="570738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084820" y="2947988"/>
            <a:ext cx="2782976" cy="2648521"/>
            <a:chOff x="8084820" y="2947988"/>
            <a:chExt cx="2782976" cy="2648521"/>
          </a:xfrm>
        </p:grpSpPr>
        <p:sp>
          <p:nvSpPr>
            <p:cNvPr id="21" name="TextBox 21"/>
            <p:cNvSpPr txBox="1"/>
            <p:nvPr/>
          </p:nvSpPr>
          <p:spPr>
            <a:xfrm>
              <a:off x="8084820" y="29479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教材样例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085582" y="33928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60 90 80 → </a:t>
              </a:r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79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084820" y="42052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课堂变式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085582" y="4650105"/>
              <a:ext cx="235362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100 100 80 → 90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087106" y="5244465"/>
              <a:ext cx="27806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三项全为 0 或 100 呢？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366217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成绩的顺序能交换吗？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519362"/>
            <a:ext cx="6880860" cy="916305"/>
            <a:chOff x="1036320" y="2519362"/>
            <a:chExt cx="6880860" cy="91630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519362"/>
              <a:ext cx="6880860" cy="9163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75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两次输入分别为 20 30 40 和 40 30 20。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都是这三个分数，总成绩是否一样？请写出计算过程。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6320" y="4013835"/>
            <a:ext cx="8738807" cy="1022032"/>
            <a:chOff x="1036320" y="4013835"/>
            <a:chExt cx="8738807" cy="1022032"/>
          </a:xfrm>
        </p:grpSpPr>
        <p:sp>
          <p:nvSpPr>
            <p:cNvPr id="10" name="TextBox 10"/>
            <p:cNvSpPr txBox="1"/>
            <p:nvPr/>
          </p:nvSpPr>
          <p:spPr>
            <a:xfrm>
              <a:off x="1510284" y="4013835"/>
              <a:ext cx="302609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4 + 9 + 20 = </a:t>
              </a:r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749034" y="4013835"/>
              <a:ext cx="302609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8 + 9 + 10 = </a:t>
              </a:r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27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6320" y="4595812"/>
              <a:ext cx="771639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期末占 50%，作业占 20%。交换两项，就改变了总成绩。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6320" y="5353050"/>
            <a:ext cx="10107930" cy="654367"/>
            <a:chOff x="1036320" y="5353050"/>
            <a:chExt cx="10107930" cy="654367"/>
          </a:xfrm>
        </p:grpSpPr>
        <p:sp>
          <p:nvSpPr>
            <p:cNvPr id="14" name="Line 14"/>
            <p:cNvSpPr/>
            <p:nvPr/>
          </p:nvSpPr>
          <p:spPr>
            <a:xfrm>
              <a:off x="1047750" y="5353050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6320" y="5567362"/>
              <a:ext cx="69894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读入变量的顺序，要和题目中各个数据的含义对应。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最晚几点出门，才能赶上八点？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选读：上学迟到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395538"/>
            <a:ext cx="6966585" cy="2249805"/>
            <a:chOff x="1036320" y="2395538"/>
            <a:chExt cx="6966585" cy="224980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395538"/>
              <a:ext cx="6966585" cy="22498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家到学校有 s 米，以每分钟 v 米的速度步行。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路上还要花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 分钟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做垃圾分类。</a:t>
              </a:r>
            </a:p>
            <a:p>
              <a:pPr algn="l">
                <a:lnSpc>
                  <a:spcPts val="3375"/>
                </a:lnSpc>
                <a:spcBef>
                  <a:spcPts val="750"/>
                </a:spcBef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要求不晚于当天 8:00 到校，最晚能在几点几分出门？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可能要提前一天，但题目保证不会提前超过一天。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s、v；按 HH:MM 输出，两位不足时补 0。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6320" y="5033962"/>
            <a:ext cx="8323421" cy="440055"/>
            <a:chOff x="1036320" y="5033962"/>
            <a:chExt cx="8323421" cy="440055"/>
          </a:xfrm>
        </p:grpSpPr>
        <p:sp>
          <p:nvSpPr>
            <p:cNvPr id="10" name="TextBox 10"/>
            <p:cNvSpPr txBox="1"/>
            <p:nvPr/>
          </p:nvSpPr>
          <p:spPr>
            <a:xfrm>
              <a:off x="1036320" y="5033962"/>
              <a:ext cx="253688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样例输入：100 99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989445" y="5033962"/>
              <a:ext cx="237029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样例输出：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07:48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8606" y="5796915"/>
            <a:ext cx="7337603" cy="352044"/>
            <a:chOff x="1038606" y="5796915"/>
            <a:chExt cx="7337603" cy="352044"/>
          </a:xfrm>
        </p:grpSpPr>
        <p:sp>
          <p:nvSpPr>
            <p:cNvPr id="13" name="TextBox 13"/>
            <p:cNvSpPr txBox="1"/>
            <p:nvPr/>
          </p:nvSpPr>
          <p:spPr>
            <a:xfrm>
              <a:off x="1038606" y="5796915"/>
              <a:ext cx="733760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教材例 2-12，P5707。s、v 是正整数，s ≤ 10000，v &lt; 10000。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667900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走路用 1 分多钟，能只预留 1 分钟吗？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选读：上学迟到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36320" y="2481262"/>
            <a:ext cx="9774555" cy="1347788"/>
            <a:chOff x="1036320" y="2481262"/>
            <a:chExt cx="9774555" cy="1347788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81262"/>
              <a:ext cx="686828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路程 100 米，每分钟走 99 米。走了 1 分钟后：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1381125" y="3048000"/>
              <a:ext cx="4143375" cy="781050"/>
            </a:xfrm>
            <a:prstGeom prst="rect">
              <a:avLst/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6667500" y="3048000"/>
              <a:ext cx="4143375" cy="781050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2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272741" y="3293745"/>
              <a:ext cx="235061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已经走完 99 米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163333" y="3293745"/>
              <a:ext cx="314218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还剩 1 米，没有到校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6320" y="4491038"/>
            <a:ext cx="6495098" cy="897255"/>
            <a:chOff x="1036320" y="4491038"/>
            <a:chExt cx="6495098" cy="897255"/>
          </a:xfrm>
        </p:grpSpPr>
        <p:sp>
          <p:nvSpPr>
            <p:cNvPr id="14" name="TextBox 14"/>
            <p:cNvSpPr txBox="1"/>
            <p:nvPr/>
          </p:nvSpPr>
          <p:spPr>
            <a:xfrm>
              <a:off x="1036320" y="4491038"/>
              <a:ext cx="6495098" cy="8972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按整分钟安排出门时间，必须给走路预留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 分钟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整数除法 100 / 99 得到 1，会少留时间。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6320" y="5738812"/>
            <a:ext cx="7580090" cy="440055"/>
            <a:chOff x="1036320" y="5738812"/>
            <a:chExt cx="7580090" cy="440055"/>
          </a:xfrm>
        </p:grpSpPr>
        <p:sp>
          <p:nvSpPr>
            <p:cNvPr id="16" name="TextBox 16"/>
            <p:cNvSpPr txBox="1"/>
            <p:nvPr/>
          </p:nvSpPr>
          <p:spPr>
            <a:xfrm>
              <a:off x="1036320" y="5738812"/>
              <a:ext cx="75800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若每分钟走 50 米，刚好需要 2 分钟，就不用再加 1。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29825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ceil 把时间向上取到整数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选读：上学迟到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36320" y="2424112"/>
            <a:ext cx="7459123" cy="1478281"/>
            <a:chOff x="1036320" y="2424112"/>
            <a:chExt cx="7459123" cy="1478281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24112"/>
              <a:ext cx="6895148" cy="8782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ceil(x) 找到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不小于 x 的最小整数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，称为向上取整。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使用时包含 &lt;cmath&gt;。它与“四舍五入”不同。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69695" y="3462338"/>
              <a:ext cx="712574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ceil(2.0) = 2　ceil(2.1) = 3　ceil(2.9) = 3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6325" y="4248150"/>
            <a:ext cx="5554370" cy="517398"/>
            <a:chOff x="1076325" y="4248150"/>
            <a:chExt cx="5554370" cy="517398"/>
          </a:xfrm>
        </p:grpSpPr>
        <p:sp>
          <p:nvSpPr>
            <p:cNvPr id="11" name="Line 11"/>
            <p:cNvSpPr/>
            <p:nvPr/>
          </p:nvSpPr>
          <p:spPr>
            <a:xfrm>
              <a:off x="1076325" y="4248150"/>
              <a:ext cx="9525" cy="466725"/>
            </a:xfrm>
            <a:custGeom>
              <a:avLst/>
              <a:gdLst/>
              <a:ahLst/>
              <a:cxnLst/>
              <a:rect l="l" t="t" r="r" b="b"/>
              <a:pathLst>
                <a:path w="9525" h="466725">
                  <a:moveTo>
                    <a:pt x="0" y="0"/>
                  </a:moveTo>
                  <a:lnTo>
                    <a:pt x="0" y="4667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22832" y="4354830"/>
              <a:ext cx="530786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walk =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(ceil(1.0 * s / v));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6320" y="5224462"/>
            <a:ext cx="7523798" cy="906780"/>
            <a:chOff x="1036320" y="5224462"/>
            <a:chExt cx="7523798" cy="906780"/>
          </a:xfrm>
        </p:grpSpPr>
        <p:sp>
          <p:nvSpPr>
            <p:cNvPr id="14" name="TextBox 14"/>
            <p:cNvSpPr txBox="1"/>
            <p:nvPr/>
          </p:nvSpPr>
          <p:spPr>
            <a:xfrm>
              <a:off x="1036320" y="5224462"/>
              <a:ext cx="7523798" cy="9067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75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1.0 让除法保留小数，ceil 再向上取整。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结果本身已是整数值，用 int(...) 转成整数存入 walk。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915711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走路时间之外，还有固定的 10 分钟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选读：上学迟到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36320" y="2471738"/>
            <a:ext cx="7763713" cy="1329880"/>
            <a:chOff x="1036320" y="2471738"/>
            <a:chExt cx="7763713" cy="1329880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71738"/>
              <a:ext cx="754980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样例需要给走路预留 2 分钟，垃圾分类再花 10 分钟。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172462" y="3097530"/>
              <a:ext cx="6627571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总共预留：2 + 10 = </a:t>
              </a:r>
              <a:r>
                <a:rPr lang="zh-CN" sz="36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12 分钟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6320" y="4205288"/>
            <a:ext cx="5452110" cy="925830"/>
            <a:chOff x="1036320" y="4205288"/>
            <a:chExt cx="5452110" cy="925830"/>
          </a:xfrm>
        </p:grpSpPr>
        <p:sp>
          <p:nvSpPr>
            <p:cNvPr id="11" name="TextBox 11"/>
            <p:cNvSpPr txBox="1"/>
            <p:nvPr/>
          </p:nvSpPr>
          <p:spPr>
            <a:xfrm>
              <a:off x="1036320" y="4205288"/>
              <a:ext cx="5452110" cy="9258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825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当天 8:00 距离当天零点有 480 分钟。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480 − 12 = 468，换回时刻就是 07:48。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6320" y="5514975"/>
            <a:ext cx="10107930" cy="635318"/>
            <a:chOff x="1036320" y="5514975"/>
            <a:chExt cx="10107930" cy="635318"/>
          </a:xfrm>
        </p:grpSpPr>
        <p:sp>
          <p:nvSpPr>
            <p:cNvPr id="13" name="Line 13"/>
            <p:cNvSpPr/>
            <p:nvPr/>
          </p:nvSpPr>
          <p:spPr>
            <a:xfrm>
              <a:off x="1047750" y="5514975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6320" y="5710238"/>
              <a:ext cx="751951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路程很远时，耗时可能超过 480 分钟，差会变成负数。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84301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可能前一天出发，就把基准再往前放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选读：上学迟到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846811" y="2424112"/>
            <a:ext cx="10567721" cy="1524572"/>
            <a:chOff x="846811" y="2424112"/>
            <a:chExt cx="10567721" cy="1524572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24112"/>
              <a:ext cx="783755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从前一天零点开始计数，一天有 24 × 60 = 1440 分钟。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1619250" y="3371850"/>
              <a:ext cx="9144000" cy="9525"/>
            </a:xfrm>
            <a:custGeom>
              <a:avLst/>
              <a:gdLst/>
              <a:ahLst/>
              <a:cxnLst/>
              <a:rect l="l" t="t" r="r" b="b"/>
              <a:pathLst>
                <a:path w="9144000" h="9525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562100" y="3314700"/>
              <a:ext cx="114300" cy="114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8420100" y="3314700"/>
              <a:ext cx="114300" cy="114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0706100" y="3314700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46811" y="2910840"/>
              <a:ext cx="15448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前一天 00:00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825969" y="2910840"/>
              <a:ext cx="13025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当天 00:00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111969" y="2910840"/>
              <a:ext cx="13025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当天 08:00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543469" y="359664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201558" y="3596640"/>
              <a:ext cx="5513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1440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487558" y="3596640"/>
              <a:ext cx="5513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1920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36320" y="4481512"/>
            <a:ext cx="8397907" cy="944881"/>
            <a:chOff x="1036320" y="4481512"/>
            <a:chExt cx="8397907" cy="944881"/>
          </a:xfrm>
        </p:grpSpPr>
        <p:sp>
          <p:nvSpPr>
            <p:cNvPr id="20" name="TextBox 20"/>
            <p:cNvSpPr txBox="1"/>
            <p:nvPr/>
          </p:nvSpPr>
          <p:spPr>
            <a:xfrm>
              <a:off x="1036320" y="4481512"/>
              <a:ext cx="51720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到校位置：1440 + 8 × 60 = 1920。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36320" y="4986338"/>
              <a:ext cx="839790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若总共需要 610 分钟，出门位置就是 1920 − 610 = 1310。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38606" y="5815965"/>
            <a:ext cx="7784516" cy="352044"/>
            <a:chOff x="1038606" y="5815965"/>
            <a:chExt cx="7784516" cy="352044"/>
          </a:xfrm>
        </p:grpSpPr>
        <p:sp>
          <p:nvSpPr>
            <p:cNvPr id="23" name="TextBox 23"/>
            <p:cNvSpPr txBox="1"/>
            <p:nvPr/>
          </p:nvSpPr>
          <p:spPr>
            <a:xfrm>
              <a:off x="1038606" y="5815965"/>
              <a:ext cx="77845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1310 表示前一天的 21:50。题目保证至多提前一天，这个基准足够早。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6206490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得到分钟位置后，怎样还原钟面时间？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选读：上学迟到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36320" y="2433638"/>
            <a:ext cx="9145524" cy="1754505"/>
            <a:chOff x="1036320" y="2433638"/>
            <a:chExt cx="9145524" cy="175450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33638"/>
              <a:ext cx="815559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样例预留 12 分钟，出门位置 pos = 1920 − 12 = 1908。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21308" y="3074670"/>
              <a:ext cx="33360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1908 / 60 = 31 小时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845808" y="3074670"/>
              <a:ext cx="33360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1908 % 60 = 48 分钟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6320" y="3748088"/>
              <a:ext cx="7898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31 小时包括完整的一天：31 % 24 =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，所以是 07:48。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22832" y="4707255"/>
            <a:ext cx="7637831" cy="410718"/>
            <a:chOff x="1322832" y="4707255"/>
            <a:chExt cx="7637831" cy="410718"/>
          </a:xfrm>
        </p:grpSpPr>
        <p:sp>
          <p:nvSpPr>
            <p:cNvPr id="13" name="TextBox 13"/>
            <p:cNvSpPr txBox="1"/>
            <p:nvPr/>
          </p:nvSpPr>
          <p:spPr>
            <a:xfrm>
              <a:off x="1322832" y="4707255"/>
              <a:ext cx="289076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小时：pos / 60 % 24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847332" y="4707255"/>
              <a:ext cx="211333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分钟：pos % 60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6320" y="5543550"/>
            <a:ext cx="10107930" cy="635317"/>
            <a:chOff x="1036320" y="5543550"/>
            <a:chExt cx="10107930" cy="635317"/>
          </a:xfrm>
        </p:grpSpPr>
        <p:sp>
          <p:nvSpPr>
            <p:cNvPr id="16" name="Line 16"/>
            <p:cNvSpPr/>
            <p:nvPr/>
          </p:nvSpPr>
          <p:spPr>
            <a:xfrm>
              <a:off x="1047750" y="5543550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036320" y="5738812"/>
              <a:ext cx="739835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pos = 1310 时，得到 21:50。题目只要求钟面时间。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329869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上学时间：完整实现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选读：上学迟到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90600" y="2333625"/>
            <a:ext cx="6322276" cy="3879723"/>
            <a:chOff x="990600" y="2333625"/>
            <a:chExt cx="6322276" cy="3879723"/>
          </a:xfrm>
        </p:grpSpPr>
        <p:sp>
          <p:nvSpPr>
            <p:cNvPr id="8" name="Line 8"/>
            <p:cNvSpPr/>
            <p:nvPr/>
          </p:nvSpPr>
          <p:spPr>
            <a:xfrm>
              <a:off x="990600" y="2333625"/>
              <a:ext cx="9525" cy="3733800"/>
            </a:xfrm>
            <a:custGeom>
              <a:avLst/>
              <a:gdLst/>
              <a:ahLst/>
              <a:cxnLst/>
              <a:rect l="l" t="t" r="r" b="b"/>
              <a:pathLst>
                <a:path w="9525" h="3733800">
                  <a:moveTo>
                    <a:pt x="0" y="0"/>
                  </a:moveTo>
                  <a:lnTo>
                    <a:pt x="0" y="37338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227582" y="2345055"/>
              <a:ext cx="26646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&lt;cstdio&gt;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27582" y="2659380"/>
              <a:ext cx="25091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&lt;cmath&gt;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27582" y="297370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27582" y="328803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27582" y="360235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s, v;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27582" y="3916680"/>
              <a:ext cx="40639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scanf("%d%d", &amp;s, &amp;v);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27582" y="4231005"/>
              <a:ext cx="60852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need =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(ceil(1.0*s/v)) + 10;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27582" y="4545330"/>
              <a:ext cx="40639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pos = 1920 - need;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27582" y="4859655"/>
              <a:ext cx="35975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printf("%02d:%02d",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27582" y="5173980"/>
              <a:ext cx="561883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pos / 60 % 24, pos % 60);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227582" y="54883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227582" y="580263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844534" y="2957512"/>
            <a:ext cx="1874520" cy="2438972"/>
            <a:chOff x="8844534" y="2957512"/>
            <a:chExt cx="1874520" cy="2438972"/>
          </a:xfrm>
        </p:grpSpPr>
        <p:sp>
          <p:nvSpPr>
            <p:cNvPr id="22" name="TextBox 22"/>
            <p:cNvSpPr txBox="1"/>
            <p:nvPr/>
          </p:nvSpPr>
          <p:spPr>
            <a:xfrm>
              <a:off x="8846820" y="2957512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847582" y="3392805"/>
              <a:ext cx="95425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100 99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844534" y="3785235"/>
              <a:ext cx="102698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07:48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849106" y="4692015"/>
              <a:ext cx="1869948" cy="7044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%02d：不足两位</a:t>
              </a:r>
              <a:br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时，在前面补 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366217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哪些细节会让人晚到？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433638"/>
            <a:ext cx="6652260" cy="878205"/>
            <a:chOff x="1036320" y="2433638"/>
            <a:chExt cx="6652260" cy="87820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33638"/>
              <a:ext cx="6652260" cy="8782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分别输入下面四组 s、v。先算需要预留几分钟，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再写最晚出门时间。记得算上垃圾分类的 10 分钟。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21308" y="3589020"/>
            <a:ext cx="9056751" cy="469392"/>
            <a:chOff x="1321308" y="3589020"/>
            <a:chExt cx="9056751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1321308" y="3589020"/>
              <a:ext cx="126827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100 100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083558" y="3589020"/>
              <a:ext cx="126827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101 100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845808" y="3589020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470 1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465183" y="3589020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480 1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22070" y="4519612"/>
            <a:ext cx="8999696" cy="848297"/>
            <a:chOff x="1322070" y="4519612"/>
            <a:chExt cx="8999696" cy="848297"/>
          </a:xfrm>
        </p:grpSpPr>
        <p:sp>
          <p:nvSpPr>
            <p:cNvPr id="15" name="TextBox 15"/>
            <p:cNvSpPr txBox="1"/>
            <p:nvPr/>
          </p:nvSpPr>
          <p:spPr>
            <a:xfrm>
              <a:off x="1322070" y="4519612"/>
              <a:ext cx="85582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07:49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084320" y="4519612"/>
              <a:ext cx="85582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07:48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46570" y="4519612"/>
              <a:ext cx="85582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00:00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465945" y="4519612"/>
              <a:ext cx="85582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23:50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277731" y="5015865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前一天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36320" y="5729288"/>
            <a:ext cx="8095012" cy="440055"/>
            <a:chOff x="1036320" y="5729288"/>
            <a:chExt cx="8095012" cy="440055"/>
          </a:xfrm>
        </p:grpSpPr>
        <p:sp>
          <p:nvSpPr>
            <p:cNvPr id="21" name="TextBox 21"/>
            <p:cNvSpPr txBox="1"/>
            <p:nvPr/>
          </p:nvSpPr>
          <p:spPr>
            <a:xfrm>
              <a:off x="1036320" y="5729288"/>
              <a:ext cx="809501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只差 1 米也可能多占一分钟；耗时跨过零点，日期就变了。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84301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本地运行过，为什么还要提交评测？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在线评测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462212"/>
            <a:ext cx="7638098" cy="887730"/>
            <a:chOff x="1036320" y="2462212"/>
            <a:chExt cx="7638098" cy="887730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62212"/>
              <a:ext cx="7638098" cy="8877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样例通过了，但它只检查几组数据。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在线评测系统，简称 OJ，会用准备好的测试数据运行程序。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26058" y="3827145"/>
            <a:ext cx="8718423" cy="893064"/>
            <a:chOff x="1226058" y="3827145"/>
            <a:chExt cx="8718423" cy="893064"/>
          </a:xfrm>
        </p:grpSpPr>
        <p:sp>
          <p:nvSpPr>
            <p:cNvPr id="10" name="TextBox 10"/>
            <p:cNvSpPr txBox="1"/>
            <p:nvPr/>
          </p:nvSpPr>
          <p:spPr>
            <a:xfrm>
              <a:off x="1226058" y="3827145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提交源码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274058" y="3827145"/>
              <a:ext cx="16398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编译并运行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226933" y="3827145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比较输出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29106" y="4368165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你写的完整程序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277106" y="4368165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使用评测准备的输入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229981" y="4368165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检查答案与格式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6320" y="5295900"/>
            <a:ext cx="10107930" cy="968692"/>
            <a:chOff x="1036320" y="5295900"/>
            <a:chExt cx="10107930" cy="968692"/>
          </a:xfrm>
        </p:grpSpPr>
        <p:sp>
          <p:nvSpPr>
            <p:cNvPr id="17" name="Line 17"/>
            <p:cNvSpPr/>
            <p:nvPr/>
          </p:nvSpPr>
          <p:spPr>
            <a:xfrm>
              <a:off x="1047750" y="5295900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6320" y="5491162"/>
              <a:ext cx="6423660" cy="7734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得到 AC，表示通过了当前评测的测试。</a:t>
              </a:r>
            </a:p>
            <a:p>
              <a:pPr algn="l">
                <a:lnSpc>
                  <a:spcPts val="2625"/>
                </a:lnSpc>
              </a:pPr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仍要能解释程序为什么这样写。评测结果不能替代自己的推理。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提交的是完整代码，不是样例答案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在线评测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36320" y="2462212"/>
            <a:ext cx="7761827" cy="2440305"/>
            <a:chOff x="1036320" y="2462212"/>
            <a:chExt cx="7761827" cy="244030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62212"/>
              <a:ext cx="745893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　打开老师指定题库中的对应题目，核对题意与编号。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6320" y="3128962"/>
              <a:ext cx="738320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　复制完整源代码，包含头文件、main 和所需语句。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6320" y="3795712"/>
              <a:ext cx="743035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　选择匹配的 C++ 编译选项，提交并查看评测记录。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6320" y="4462462"/>
              <a:ext cx="77618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　若未通过，按结果提示检查，修改后重新编译、测试。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6320" y="5314950"/>
            <a:ext cx="10107930" cy="938784"/>
            <a:chOff x="1036320" y="5314950"/>
            <a:chExt cx="10107930" cy="938784"/>
          </a:xfrm>
        </p:grpSpPr>
        <p:sp>
          <p:nvSpPr>
            <p:cNvPr id="13" name="Line 13"/>
            <p:cNvSpPr/>
            <p:nvPr/>
          </p:nvSpPr>
          <p:spPr>
            <a:xfrm>
              <a:off x="1047750" y="5314950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6320" y="5519738"/>
              <a:ext cx="7898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提交前删掉临时调试输出，也别添加题目没要求的提示语。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8606" y="5901690"/>
              <a:ext cx="70454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不同题库的按钮位置可能不同，这里练习的是提交与核对的过程。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看到评测结果，从对应的地方查起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在线评测</a:t>
            </a:r>
          </a:p>
        </p:txBody>
      </p:sp>
      <p:graphicFrame>
        <p:nvGraphicFramePr>
          <p:cNvPr id="8" name="p38-status"/>
          <p:cNvGraphicFramePr>
            <a:graphicFrameLocks noGrp="1"/>
          </p:cNvGraphicFramePr>
          <p:nvPr/>
        </p:nvGraphicFramePr>
        <p:xfrm>
          <a:off x="952500" y="2152650"/>
          <a:ext cx="10287000" cy="36004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1524001"/>
                <a:gridCol w="3143250"/>
                <a:gridCol w="5619749"/>
              </a:tblGrid>
              <a:tr h="514350">
                <a:tc>
                  <a:txBody>
                    <a:bodyPr/>
                    <a:lstStyle/>
                    <a:p>
                      <a:pPr/>
                      <a:r>
                        <a:rPr lang="zh-CN" sz="210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结果</a:t>
                      </a:r>
                    </a:p>
                  </a:txBody>
                  <a:tcPr anchor="ctr" marL="152400" marR="152400" marT="70485" marB="704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含义</a:t>
                      </a:r>
                    </a:p>
                  </a:txBody>
                  <a:tcPr anchor="ctr" marL="152400" marR="152400" marT="70485" marB="704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检查方向</a:t>
                      </a:r>
                    </a:p>
                  </a:txBody>
                  <a:tcPr anchor="ctr" marL="152400" marR="152400" marT="70485" marB="704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AC</a:t>
                      </a:r>
                    </a:p>
                  </a:txBody>
                  <a:tcPr anchor="ctr" marL="152400" marR="152400" marT="70485" marB="704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通过当前测试</a:t>
                      </a:r>
                    </a:p>
                  </a:txBody>
                  <a:tcPr anchor="ctr" marL="152400" marR="152400" marT="70485" marB="704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保留推导，理解程序依据</a:t>
                      </a:r>
                    </a:p>
                  </a:txBody>
                  <a:tcPr anchor="ctr" marL="152400" marR="152400" marT="70485" marB="704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CE</a:t>
                      </a:r>
                    </a:p>
                  </a:txBody>
                  <a:tcPr anchor="ctr" marL="152400" marR="152400" marT="70485" marB="704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编译错误</a:t>
                      </a:r>
                    </a:p>
                  </a:txBody>
                  <a:tcPr anchor="ctr" marL="152400" marR="152400" marT="70485" marB="704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看第一条错误附近的语句</a:t>
                      </a:r>
                    </a:p>
                  </a:txBody>
                  <a:tcPr anchor="ctr" marL="152400" marR="152400" marT="70485" marB="704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WA</a:t>
                      </a:r>
                    </a:p>
                  </a:txBody>
                  <a:tcPr anchor="ctr" marL="152400" marR="152400" marT="70485" marB="704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答案错误</a:t>
                      </a:r>
                    </a:p>
                  </a:txBody>
                  <a:tcPr anchor="ctr" marL="152400" marR="152400" marT="70485" marB="704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查输入、算式与输出格式</a:t>
                      </a:r>
                    </a:p>
                  </a:txBody>
                  <a:tcPr anchor="ctr" marL="152400" marR="152400" marT="70485" marB="704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RE</a:t>
                      </a:r>
                    </a:p>
                  </a:txBody>
                  <a:tcPr anchor="ctr" marL="152400" marR="152400" marT="70485" marB="704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运行时错误</a:t>
                      </a:r>
                    </a:p>
                  </a:txBody>
                  <a:tcPr anchor="ctr" marL="152400" marR="152400" marT="70485" marB="704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可能涉及除零、越界等</a:t>
                      </a:r>
                    </a:p>
                  </a:txBody>
                  <a:tcPr anchor="ctr" marL="152400" marR="152400" marT="70485" marB="704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TLE</a:t>
                      </a:r>
                    </a:p>
                  </a:txBody>
                  <a:tcPr anchor="ctr" marL="152400" marR="152400" marT="70485" marB="704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运行超时</a:t>
                      </a:r>
                    </a:p>
                  </a:txBody>
                  <a:tcPr anchor="ctr" marL="152400" marR="152400" marT="70485" marB="704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检查运算次数或循环</a:t>
                      </a:r>
                    </a:p>
                  </a:txBody>
                  <a:tcPr anchor="ctr" marL="152400" marR="152400" marT="70485" marB="704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MLE</a:t>
                      </a:r>
                    </a:p>
                  </a:txBody>
                  <a:tcPr anchor="ctr" marL="152400" marR="152400" marT="70485" marB="704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内存超限</a:t>
                      </a:r>
                    </a:p>
                  </a:txBody>
                  <a:tcPr anchor="ctr" marL="152400" marR="152400" marT="70485" marB="704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检查数据规模与存储量</a:t>
                      </a:r>
                    </a:p>
                  </a:txBody>
                  <a:tcPr anchor="ctr" marL="152400" marR="152400" marT="70485" marB="704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pSp>
        <p:nvGrpSpPr>
          <p:cNvPr id="10" name="Group 10"/>
          <p:cNvGrpSpPr/>
          <p:nvPr/>
        </p:nvGrpSpPr>
        <p:grpSpPr>
          <a:xfrm>
            <a:off x="1038606" y="5892165"/>
            <a:ext cx="8499348" cy="352044"/>
            <a:chOff x="1038606" y="5892165"/>
            <a:chExt cx="8499348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1038606" y="5892165"/>
              <a:ext cx="84993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这是常见标记；不同平台的名称可能略有差异。后面的课程会学习循环与数组。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编译没通过，先看第一条错误附近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查找错误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6320" y="2443162"/>
            <a:ext cx="2748915" cy="1493711"/>
            <a:chOff x="1036320" y="2443162"/>
            <a:chExt cx="2748915" cy="1493711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43162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错误片段：漏了分号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1076325" y="3009900"/>
              <a:ext cx="9525" cy="847725"/>
            </a:xfrm>
            <a:custGeom>
              <a:avLst/>
              <a:gdLst/>
              <a:ahLst/>
              <a:cxnLst/>
              <a:rect l="l" t="t" r="r" b="b"/>
              <a:pathLst>
                <a:path w="9525" h="847725">
                  <a:moveTo>
                    <a:pt x="0" y="0"/>
                  </a:moveTo>
                  <a:lnTo>
                    <a:pt x="0" y="8477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322832" y="3088005"/>
              <a:ext cx="2074926" cy="8488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a &gt;&gt; b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a + b;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608445" y="2443162"/>
            <a:ext cx="2361438" cy="1493711"/>
            <a:chOff x="6608445" y="2443162"/>
            <a:chExt cx="2361438" cy="1493711"/>
          </a:xfrm>
        </p:grpSpPr>
        <p:sp>
          <p:nvSpPr>
            <p:cNvPr id="12" name="TextBox 12"/>
            <p:cNvSpPr txBox="1"/>
            <p:nvPr/>
          </p:nvSpPr>
          <p:spPr>
            <a:xfrm>
              <a:off x="6608445" y="2443162"/>
              <a:ext cx="9315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修正后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6648450" y="3009900"/>
              <a:ext cx="9525" cy="847725"/>
            </a:xfrm>
            <a:custGeom>
              <a:avLst/>
              <a:gdLst/>
              <a:ahLst/>
              <a:cxnLst/>
              <a:rect l="l" t="t" r="r" b="b"/>
              <a:pathLst>
                <a:path w="9525" h="847725">
                  <a:moveTo>
                    <a:pt x="0" y="0"/>
                  </a:moveTo>
                  <a:lnTo>
                    <a:pt x="0" y="8477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894957" y="3088005"/>
              <a:ext cx="2074926" cy="8488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a &gt;&gt; b</a:t>
              </a:r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a + b;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6320" y="4500562"/>
            <a:ext cx="7452360" cy="1516380"/>
            <a:chOff x="1036320" y="4500562"/>
            <a:chExt cx="7452360" cy="1516380"/>
          </a:xfrm>
        </p:grpSpPr>
        <p:sp>
          <p:nvSpPr>
            <p:cNvPr id="16" name="TextBox 16"/>
            <p:cNvSpPr txBox="1"/>
            <p:nvPr/>
          </p:nvSpPr>
          <p:spPr>
            <a:xfrm>
              <a:off x="1036320" y="4500562"/>
              <a:ext cx="7452360" cy="15163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报错可能指向 cout 所在行，但原因在前一行。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还要检查括号、引号，以及语法位置有没有混入中文标点。</a:t>
              </a:r>
            </a:p>
            <a:p>
              <a:pPr algn="l">
                <a:lnSpc>
                  <a:spcPts val="3525"/>
                </a:lnSpc>
                <a:spcBef>
                  <a:spcPts val="1425"/>
                </a:spcBef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修改后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重新编译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，别误运行上一次留下的旧程序。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答案不对，先把预期中间值写出来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查找错误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443162"/>
            <a:ext cx="7695248" cy="1354455"/>
            <a:chOff x="1036320" y="2443162"/>
            <a:chExt cx="7695248" cy="135445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43162"/>
              <a:ext cx="7695248" cy="13544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课堂任务：输入三个 0～1000 的实数，输出它们的平均值。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本练习使用 cout 的默认显示，不额外指定小数位数。</a:t>
              </a:r>
            </a:p>
            <a:p>
              <a:pPr algn="l">
                <a:lnSpc>
                  <a:spcPts val="3450"/>
                </a:lnSpc>
                <a:spcBef>
                  <a:spcPts val="300"/>
                </a:spcBef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测试输入：1.2 1.8 1.5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5558" y="4131945"/>
            <a:ext cx="4644542" cy="974217"/>
            <a:chOff x="1035558" y="4131945"/>
            <a:chExt cx="4644542" cy="974217"/>
          </a:xfrm>
        </p:grpSpPr>
        <p:sp>
          <p:nvSpPr>
            <p:cNvPr id="10" name="TextBox 10"/>
            <p:cNvSpPr txBox="1"/>
            <p:nvPr/>
          </p:nvSpPr>
          <p:spPr>
            <a:xfrm>
              <a:off x="1035558" y="4131945"/>
              <a:ext cx="323911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读入：1.2、1.8、1.5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5558" y="4636770"/>
              <a:ext cx="46445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和：4.5　　　　　平均值：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1.5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6320" y="5448300"/>
            <a:ext cx="10107930" cy="644843"/>
            <a:chOff x="1036320" y="5448300"/>
            <a:chExt cx="10107930" cy="644843"/>
          </a:xfrm>
        </p:grpSpPr>
        <p:sp>
          <p:nvSpPr>
            <p:cNvPr id="13" name="Line 13"/>
            <p:cNvSpPr/>
            <p:nvPr/>
          </p:nvSpPr>
          <p:spPr>
            <a:xfrm>
              <a:off x="1047750" y="5448300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6320" y="5653088"/>
              <a:ext cx="798899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检查顺序：数据是否读对 → 和是否算对 → 除法是否算对。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825289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小数读进 int，会留下什么？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查找错误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433638"/>
            <a:ext cx="6913721" cy="440055"/>
            <a:chOff x="1036320" y="2433638"/>
            <a:chExt cx="6913721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33638"/>
              <a:ext cx="691372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错误选择：用 int a, b, c 接收 1.2 1.8 1.5。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6320" y="3267075"/>
            <a:ext cx="9345930" cy="1406842"/>
            <a:chOff x="1036320" y="3267075"/>
            <a:chExt cx="9345930" cy="1406842"/>
          </a:xfrm>
        </p:grpSpPr>
        <p:sp>
          <p:nvSpPr>
            <p:cNvPr id="10" name="Rectangle 10"/>
            <p:cNvSpPr/>
            <p:nvPr/>
          </p:nvSpPr>
          <p:spPr>
            <a:xfrm>
              <a:off x="1381125" y="3267075"/>
              <a:ext cx="2143125" cy="638175"/>
            </a:xfrm>
            <a:prstGeom prst="rect">
              <a:avLst/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5143500" y="3267075"/>
              <a:ext cx="5238750" cy="638175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800416" y="3443288"/>
              <a:ext cx="12950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读走 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532293" y="3443288"/>
              <a:ext cx="246116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剩下 .2 1.8 1.5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6320" y="4233862"/>
              <a:ext cx="64139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接着读 b，遇到开头的小数点，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整数读取失败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6320" y="5167312"/>
            <a:ext cx="6366510" cy="897255"/>
            <a:chOff x="1036320" y="5167312"/>
            <a:chExt cx="6366510" cy="897255"/>
          </a:xfrm>
        </p:grpSpPr>
        <p:sp>
          <p:nvSpPr>
            <p:cNvPr id="16" name="TextBox 16"/>
            <p:cNvSpPr txBox="1"/>
            <p:nvPr/>
          </p:nvSpPr>
          <p:spPr>
            <a:xfrm>
              <a:off x="1036320" y="5167312"/>
              <a:ext cx="6366510" cy="8972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输入流进入失败状态，后续读取也不能正常进行。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不能把它解释成“三个小数都自动变成了整数 1”。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把输入类型改对，再观察每个结果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查找错误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90600" y="2333625"/>
            <a:ext cx="4767415" cy="3879723"/>
            <a:chOff x="990600" y="2333625"/>
            <a:chExt cx="4767415" cy="3879723"/>
          </a:xfrm>
        </p:grpSpPr>
        <p:sp>
          <p:nvSpPr>
            <p:cNvPr id="8" name="Line 8"/>
            <p:cNvSpPr/>
            <p:nvPr/>
          </p:nvSpPr>
          <p:spPr>
            <a:xfrm>
              <a:off x="990600" y="2333625"/>
              <a:ext cx="9525" cy="3733800"/>
            </a:xfrm>
            <a:custGeom>
              <a:avLst/>
              <a:gdLst/>
              <a:ahLst/>
              <a:cxnLst/>
              <a:rect l="l" t="t" r="r" b="b"/>
              <a:pathLst>
                <a:path w="9525" h="3733800">
                  <a:moveTo>
                    <a:pt x="0" y="0"/>
                  </a:moveTo>
                  <a:lnTo>
                    <a:pt x="0" y="37338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227582" y="234505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27582" y="265938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27582" y="297370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27582" y="328803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a, b, c;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27582" y="3602355"/>
              <a:ext cx="35975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cin &gt;&gt; a &gt;&gt; b &gt;&gt; c;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27582" y="3916680"/>
              <a:ext cx="390848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cout &lt;&lt; a &lt;&lt; ' ' &lt;&lt; b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27582" y="4231005"/>
              <a:ext cx="453043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&lt;&lt; ' ' &lt;&lt; c &lt;&lt; '\n';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27582" y="4545330"/>
              <a:ext cx="421946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sum = a + b + c;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27582" y="4859655"/>
              <a:ext cx="375300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cout &lt;&lt; sum &lt;&lt; '\n';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27582" y="517398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cout &lt;&lt; sum / 3;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227582" y="54883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227582" y="580263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656320" y="2824162"/>
            <a:ext cx="1849374" cy="2924747"/>
            <a:chOff x="8656320" y="2824162"/>
            <a:chExt cx="1849374" cy="2924747"/>
          </a:xfrm>
        </p:grpSpPr>
        <p:sp>
          <p:nvSpPr>
            <p:cNvPr id="22" name="TextBox 22"/>
            <p:cNvSpPr txBox="1"/>
            <p:nvPr/>
          </p:nvSpPr>
          <p:spPr>
            <a:xfrm>
              <a:off x="8656320" y="2824162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样例运行输出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658606" y="3425190"/>
              <a:ext cx="1401318" cy="12092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1.2 1.8 1.5</a:t>
              </a:r>
              <a:br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4.5</a:t>
              </a:r>
              <a:br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1.5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658606" y="5044440"/>
              <a:ext cx="1847088" cy="7044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前两行用于调试。</a:t>
              </a:r>
              <a:br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提交前要删掉。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6206490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输入都正确，整数除法仍可能丢掉小数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查找错误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452688"/>
            <a:ext cx="7338060" cy="887730"/>
            <a:chOff x="1036320" y="2452688"/>
            <a:chExt cx="7338060" cy="887730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52688"/>
              <a:ext cx="7338060" cy="8877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换个任务：int a、b 已正确读入 5 和 6，要求平均值。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预期是 5.5，但下面的代码得到 5。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22070" y="3821430"/>
            <a:ext cx="7534656" cy="890587"/>
            <a:chOff x="1322070" y="3821430"/>
            <a:chExt cx="7534656" cy="890587"/>
          </a:xfrm>
        </p:grpSpPr>
        <p:sp>
          <p:nvSpPr>
            <p:cNvPr id="10" name="TextBox 10"/>
            <p:cNvSpPr txBox="1"/>
            <p:nvPr/>
          </p:nvSpPr>
          <p:spPr>
            <a:xfrm>
              <a:off x="1322832" y="3821430"/>
              <a:ext cx="390848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avg = (a + b) / 2;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22070" y="4271962"/>
              <a:ext cx="753465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先算整数除法 11 / 2，得到 5，然后才存入 double。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47750" y="4962525"/>
            <a:ext cx="10096500" cy="1121092"/>
            <a:chOff x="1047750" y="4962525"/>
            <a:chExt cx="10096500" cy="1121092"/>
          </a:xfrm>
        </p:grpSpPr>
        <p:sp>
          <p:nvSpPr>
            <p:cNvPr id="13" name="Line 13"/>
            <p:cNvSpPr/>
            <p:nvPr/>
          </p:nvSpPr>
          <p:spPr>
            <a:xfrm>
              <a:off x="1047750" y="4962525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322832" y="5164455"/>
              <a:ext cx="421946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avg = (a + b) / 2.0;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22070" y="5643562"/>
              <a:ext cx="523265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让除法本身保留小数，才能得到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5.5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366217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是哪一步先出了问题？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6320" y="2433638"/>
            <a:ext cx="7216616" cy="1544955"/>
            <a:chOff x="1036320" y="2433638"/>
            <a:chExt cx="7216616" cy="154495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33638"/>
              <a:ext cx="588387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游泳样例 12 50 19 10，预期输出 6 20。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6320" y="2986088"/>
              <a:ext cx="721661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甲：diff = 380，e = 6，f = 20，却输出了 620。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6320" y="3538538"/>
              <a:ext cx="708031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乙：diff = 380，e = 20，f = 6，输出了 20 6。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6320" y="4362450"/>
            <a:ext cx="10107930" cy="1730693"/>
            <a:chOff x="1036320" y="4362450"/>
            <a:chExt cx="10107930" cy="1730693"/>
          </a:xfrm>
        </p:grpSpPr>
        <p:sp>
          <p:nvSpPr>
            <p:cNvPr id="12" name="Line 12"/>
            <p:cNvSpPr/>
            <p:nvPr/>
          </p:nvSpPr>
          <p:spPr>
            <a:xfrm>
              <a:off x="1047750" y="4362450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6320" y="4567238"/>
              <a:ext cx="7509510" cy="15259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甲的中间值都正确，要检查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输出时有没有空格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  <a:p>
              <a:pPr algn="l">
                <a:lnSpc>
                  <a:spcPts val="3900"/>
                </a:lnSpc>
                <a:spcBef>
                  <a:spcPts val="750"/>
                </a:spcBef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乙在分成小时和分钟时已经出错，很可能把 /、% 写反了。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找到第一个不符合预期的值，错误范围就缩小了。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修好程序后，把临时输出清理干净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提交前检查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322070" y="2481262"/>
            <a:ext cx="8606790" cy="1798511"/>
            <a:chOff x="1322070" y="2481262"/>
            <a:chExt cx="8606790" cy="1798511"/>
          </a:xfrm>
        </p:grpSpPr>
        <p:sp>
          <p:nvSpPr>
            <p:cNvPr id="8" name="TextBox 8"/>
            <p:cNvSpPr txBox="1"/>
            <p:nvPr/>
          </p:nvSpPr>
          <p:spPr>
            <a:xfrm>
              <a:off x="1322070" y="2481262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调试时看中间结果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179945" y="2481262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正式输出只保留答案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322832" y="3068955"/>
              <a:ext cx="1634871" cy="12108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1.2 1.8 1.5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4.5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1.5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887462" y="3135630"/>
              <a:ext cx="836219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1.5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6320" y="4676775"/>
            <a:ext cx="10107930" cy="1492568"/>
            <a:chOff x="1036320" y="4676775"/>
            <a:chExt cx="10107930" cy="1492568"/>
          </a:xfrm>
        </p:grpSpPr>
        <p:sp>
          <p:nvSpPr>
            <p:cNvPr id="13" name="Line 13"/>
            <p:cNvSpPr/>
            <p:nvPr/>
          </p:nvSpPr>
          <p:spPr>
            <a:xfrm>
              <a:off x="1047750" y="4676775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6320" y="4852988"/>
              <a:ext cx="7166610" cy="13163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输入有没有写死？单位、类型和计算顺序是否一致？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输出的顺序、小数位、空格是否符合题目？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删掉调试语句后，再编译一次，重新跑样例和自拟测试。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6206490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买签字笔，剩一点零钱还能买一支吗？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小玉买文具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462212"/>
            <a:ext cx="6023610" cy="1916430"/>
            <a:chOff x="1036320" y="2462212"/>
            <a:chExt cx="6023610" cy="1916430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62212"/>
              <a:ext cx="6023610" cy="19164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小玉有 a 元 b 角，签字笔每支 1 元 9 角。</a:t>
              </a:r>
            </a:p>
            <a:p>
              <a:pPr algn="l">
                <a:lnSpc>
                  <a:spcPts val="3450"/>
                </a:lnSpc>
                <a:spcBef>
                  <a:spcPts val="150"/>
                </a:spcBef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钱不能透支，笔要整支购买。她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最多能买几支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</a:t>
              </a:r>
            </a:p>
            <a:p>
              <a:pPr algn="l">
                <a:lnSpc>
                  <a:spcPts val="3450"/>
                </a:lnSpc>
                <a:spcBef>
                  <a:spcPts val="1125"/>
                </a:spcBef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输入两个整数 a、b，输出能购买的最大支数。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范围：0 ≤ a ≤ 10000，0 ≤ b ≤ 9。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5558" y="4836795"/>
            <a:ext cx="7723022" cy="469392"/>
            <a:chOff x="1035558" y="4836795"/>
            <a:chExt cx="7723022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1035558" y="4836795"/>
              <a:ext cx="235061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样例输入：10 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941058" y="4836795"/>
              <a:ext cx="181752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样例输出：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8606" y="5815965"/>
            <a:ext cx="7393610" cy="352044"/>
            <a:chOff x="1038606" y="5815965"/>
            <a:chExt cx="7393610" cy="352044"/>
          </a:xfrm>
        </p:grpSpPr>
        <p:sp>
          <p:nvSpPr>
            <p:cNvPr id="13" name="TextBox 13"/>
            <p:cNvSpPr txBox="1"/>
            <p:nvPr/>
          </p:nvSpPr>
          <p:spPr>
            <a:xfrm>
              <a:off x="1038606" y="5815965"/>
              <a:ext cx="739361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教材练习 P1421。10 元 3 角能买 5 支；余下的钱不够再买一支。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统一成角，钱数就能用整数算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小玉买文具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36320" y="2462212"/>
            <a:ext cx="5732431" cy="973455"/>
            <a:chOff x="1036320" y="2462212"/>
            <a:chExt cx="5732431" cy="97345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62212"/>
              <a:ext cx="573243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10 元 3 角 = 10 × 10 + 3 =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103 角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6320" y="2995612"/>
              <a:ext cx="38393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每支 1 元 9 角 =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19 角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6320" y="4002405"/>
            <a:ext cx="6292787" cy="1195388"/>
            <a:chOff x="1036320" y="4002405"/>
            <a:chExt cx="6292787" cy="1195388"/>
          </a:xfrm>
        </p:grpSpPr>
        <p:sp>
          <p:nvSpPr>
            <p:cNvPr id="11" name="TextBox 11"/>
            <p:cNvSpPr txBox="1"/>
            <p:nvPr/>
          </p:nvSpPr>
          <p:spPr>
            <a:xfrm>
              <a:off x="1839087" y="4002405"/>
              <a:ext cx="4301338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103 = 5 × 19 + 8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6320" y="4757738"/>
              <a:ext cx="629278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买 5 支用掉 95 角，剩 8 角，不足 19 角。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6320" y="5457825"/>
            <a:ext cx="10107930" cy="644842"/>
            <a:chOff x="1036320" y="5457825"/>
            <a:chExt cx="10107930" cy="644842"/>
          </a:xfrm>
        </p:grpSpPr>
        <p:sp>
          <p:nvSpPr>
            <p:cNvPr id="14" name="Line 14"/>
            <p:cNvSpPr/>
            <p:nvPr/>
          </p:nvSpPr>
          <p:spPr>
            <a:xfrm>
              <a:off x="1047750" y="5457825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6320" y="5662612"/>
              <a:ext cx="588387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所以答案用整数商：(a * 10 + b) / 19。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02564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最多能买几支：完整实现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小玉买文具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90600" y="2457450"/>
            <a:ext cx="4456443" cy="3184398"/>
            <a:chOff x="990600" y="2457450"/>
            <a:chExt cx="4456443" cy="3184398"/>
          </a:xfrm>
        </p:grpSpPr>
        <p:sp>
          <p:nvSpPr>
            <p:cNvPr id="8" name="Line 8"/>
            <p:cNvSpPr/>
            <p:nvPr/>
          </p:nvSpPr>
          <p:spPr>
            <a:xfrm>
              <a:off x="990600" y="2457450"/>
              <a:ext cx="9525" cy="3114675"/>
            </a:xfrm>
            <a:custGeom>
              <a:avLst/>
              <a:gdLst/>
              <a:ahLst/>
              <a:cxnLst/>
              <a:rect l="l" t="t" r="r" b="b"/>
              <a:pathLst>
                <a:path w="9525" h="3114675">
                  <a:moveTo>
                    <a:pt x="0" y="0"/>
                  </a:moveTo>
                  <a:lnTo>
                    <a:pt x="0" y="311467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227582" y="248793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27582" y="283083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27582" y="317373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27582" y="351663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a, b;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27582" y="3859530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cin &gt;&gt; a &gt;&gt; b;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27582" y="4202430"/>
              <a:ext cx="421946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money = a * 10 + b;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27582" y="4545330"/>
              <a:ext cx="35975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cout &lt;&lt; money / 19;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27582" y="488823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27582" y="523113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084820" y="2900362"/>
            <a:ext cx="2358923" cy="2800922"/>
            <a:chOff x="8084820" y="2900362"/>
            <a:chExt cx="2358923" cy="2800922"/>
          </a:xfrm>
        </p:grpSpPr>
        <p:sp>
          <p:nvSpPr>
            <p:cNvPr id="19" name="TextBox 19"/>
            <p:cNvSpPr txBox="1"/>
            <p:nvPr/>
          </p:nvSpPr>
          <p:spPr>
            <a:xfrm>
              <a:off x="8084820" y="2900362"/>
              <a:ext cx="226428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样例：10 3 → 5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084820" y="3738562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再试临界情况：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085582" y="4259580"/>
              <a:ext cx="1048131" cy="8774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75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 8 → </a:t>
              </a:r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 9 → </a:t>
              </a:r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087106" y="5349240"/>
              <a:ext cx="235663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差 1 角也不能多买。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时长和购物，取整方向一样吗？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6320" y="2471738"/>
            <a:ext cx="7140892" cy="1659255"/>
            <a:chOff x="1036320" y="2471738"/>
            <a:chExt cx="7140892" cy="165925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71738"/>
              <a:ext cx="714089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走 101 米，每分钟 100 米，至少预留几个整分钟？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6320" y="3081338"/>
              <a:ext cx="559612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 38 角，每支笔 19 角，最多买几支？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6320" y="3690938"/>
              <a:ext cx="492975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把钱改成 37 角，最多又能买几支？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6320" y="4600575"/>
            <a:ext cx="10107930" cy="1576959"/>
            <a:chOff x="1036320" y="4600575"/>
            <a:chExt cx="10107930" cy="1576959"/>
          </a:xfrm>
        </p:grpSpPr>
        <p:sp>
          <p:nvSpPr>
            <p:cNvPr id="12" name="Line 12"/>
            <p:cNvSpPr/>
            <p:nvPr/>
          </p:nvSpPr>
          <p:spPr>
            <a:xfrm>
              <a:off x="1047750" y="4600575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6320" y="4805362"/>
              <a:ext cx="421795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依次为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 分钟、2 支、1 支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6320" y="5348288"/>
              <a:ext cx="7898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时间不能少留，所以向上取；钱不能超支，所以取整数商。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8606" y="5825490"/>
              <a:ext cx="65608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决定取整方向的是任务要求。不要见到除法就套同一种处理。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只知道三条边，怎样求面积？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三角形面积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433638"/>
            <a:ext cx="6680835" cy="1316355"/>
            <a:chOff x="1036320" y="2433638"/>
            <a:chExt cx="6680835" cy="131635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33638"/>
              <a:ext cx="6680835" cy="13163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输入三角形的三条边长 a、b、c，计算面积。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边长为正数，均不超过 10000，保证能构成三角形。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输出面积，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保留一位小数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。教材练习 P5708。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1619250" y="4124325"/>
            <a:ext cx="2762250" cy="1619250"/>
          </a:xfrm>
          <a:prstGeom prst="triangle">
            <a:avLst/>
          </a:prstGeom>
          <a:solidFill>
            <a:schemeClr val="lt1"/>
          </a:solidFill>
          <a:ln w="28575">
            <a:solidFill>
              <a:schemeClr val="accent1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1988820" y="4624388"/>
            <a:ext cx="2027777" cy="1649729"/>
            <a:chOff x="1988820" y="4624388"/>
            <a:chExt cx="2027777" cy="1649729"/>
          </a:xfrm>
        </p:grpSpPr>
        <p:sp>
          <p:nvSpPr>
            <p:cNvPr id="11" name="TextBox 11"/>
            <p:cNvSpPr txBox="1"/>
            <p:nvPr/>
          </p:nvSpPr>
          <p:spPr>
            <a:xfrm>
              <a:off x="1988820" y="462438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827145" y="462438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931795" y="583406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703570" y="4224338"/>
            <a:ext cx="4023360" cy="1983105"/>
            <a:chOff x="5703570" y="4224338"/>
            <a:chExt cx="4023360" cy="1983105"/>
          </a:xfrm>
        </p:grpSpPr>
        <p:sp>
          <p:nvSpPr>
            <p:cNvPr id="15" name="TextBox 15"/>
            <p:cNvSpPr txBox="1"/>
            <p:nvPr/>
          </p:nvSpPr>
          <p:spPr>
            <a:xfrm>
              <a:off x="5703570" y="4224338"/>
              <a:ext cx="4023360" cy="19831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“底 × 高 ÷ 2”需要高度。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这次只给三边，得换一种公式。</a:t>
              </a:r>
            </a:p>
            <a:p>
              <a:pPr algn="l">
                <a:lnSpc>
                  <a:spcPts val="3450"/>
                </a:lnSpc>
                <a:spcBef>
                  <a:spcPts val="1800"/>
                </a:spcBef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样例输入：3 4 5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样例输出：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6.0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先算半周长，再代入海伦公式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三角形面积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376488"/>
            <a:ext cx="7371779" cy="440055"/>
            <a:chOff x="1036320" y="2376488"/>
            <a:chExt cx="7371779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376488"/>
              <a:ext cx="737177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教材给出海伦公式。p 表示周长的一半，S 表示面积。</a:t>
              </a:r>
            </a:p>
          </p:txBody>
        </p:sp>
      </p:grpSp>
      <mc:AlternateContent>
        <mc:Choice Requires="a14">
          <p:sp>
            <p:nvSpPr>
              <p:cNvPr id="10" name="p51-half"/>
              <p:cNvSpPr txBox="1">
                <a:spLocks noGrp="1"/>
              </p:cNvSpPr>
              <p:nvPr/>
            </p:nvSpPr>
            <p:spPr>
              <a:xfrm>
                <a:off x="1190625" y="3019425"/>
                <a:ext cx="3714750" cy="95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p</m:t>
                      </m:r>
                      <m:r>
                        <m:rPr>
                          <m:sty m:val="p"/>
                        </m:rP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  <m:r>
                            <m:rPr>
                              <m:sty m:val="p"/>
                            </m:rP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  <m:r>
                            <m:rPr>
                              <m:sty m:val="p"/>
                            </m:rP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c</m:t>
                          </m:r>
                        </m:num>
                        <m:den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</a:p>
            </p:txBody>
          </p:sp>
        </mc:Choice>
      </mc:AlternateContent>
      <mc:AlternateContent>
        <mc:Choice Requires="a14">
          <p:sp>
            <p:nvSpPr>
              <p:cNvPr id="11" name="p51-area"/>
              <p:cNvSpPr txBox="1">
                <a:spLocks noGrp="1"/>
              </p:cNvSpPr>
              <p:nvPr/>
            </p:nvSpPr>
            <p:spPr>
              <a:xfrm>
                <a:off x="5238750" y="3019425"/>
                <a:ext cx="6000750" cy="95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S</m:t>
                      </m:r>
                      <m:r>
                        <m:rPr>
                          <m:sty m:val="p"/>
                        </m:rP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radPr>
                        <m:deg/>
                        <m:e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</m:t>
                              </m:r>
                              <m:r>
                                <m:rPr>
                                  <m:sty m:val="p"/>
                                </m:rP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e>
                          </m:d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</m:t>
                              </m:r>
                              <m:r>
                                <m:rPr>
                                  <m:sty m:val="p"/>
                                </m:rP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b</m:t>
                              </m:r>
                            </m:e>
                          </m:d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</m:t>
                              </m:r>
                              <m:r>
                                <m:rPr>
                                  <m:sty m:val="p"/>
                                </m:rP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c</m:t>
                              </m:r>
                            </m:e>
                          </m:d>
                        </m:e>
                      </m:rad>
                    </m:oMath>
                  </m:oMathPara>
                </a14:m>
              </a:p>
            </p:txBody>
          </p:sp>
        </mc:Choice>
      </mc:AlternateContent>
      <p:grpSp>
        <p:nvGrpSpPr>
          <p:cNvPr id="15" name="Group 15"/>
          <p:cNvGrpSpPr/>
          <p:nvPr/>
        </p:nvGrpSpPr>
        <p:grpSpPr>
          <a:xfrm>
            <a:off x="1036320" y="4481512"/>
            <a:ext cx="7837551" cy="1554481"/>
            <a:chOff x="1036320" y="4481512"/>
            <a:chExt cx="7837551" cy="1554481"/>
          </a:xfrm>
        </p:grpSpPr>
        <p:sp>
          <p:nvSpPr>
            <p:cNvPr id="12" name="TextBox 12"/>
            <p:cNvSpPr txBox="1"/>
            <p:nvPr/>
          </p:nvSpPr>
          <p:spPr>
            <a:xfrm>
              <a:off x="1036320" y="4481512"/>
              <a:ext cx="686828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三边为 3、4、5：周长是 12，半周长 p 就是 6。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6320" y="5014912"/>
              <a:ext cx="783755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根号里面：6 × (6 − 3) × (6 − 4) × (6 − 5) = 36。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6320" y="5595938"/>
              <a:ext cx="63685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36 的平方根是 6。保留一位小数，输出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6.0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84301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根号、乘法和半周长，都要对应清楚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三角形面积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90600" y="2352675"/>
            <a:ext cx="5700332" cy="3870198"/>
            <a:chOff x="990600" y="2352675"/>
            <a:chExt cx="5700332" cy="3870198"/>
          </a:xfrm>
        </p:grpSpPr>
        <p:sp>
          <p:nvSpPr>
            <p:cNvPr id="8" name="Line 8"/>
            <p:cNvSpPr/>
            <p:nvPr/>
          </p:nvSpPr>
          <p:spPr>
            <a:xfrm>
              <a:off x="990600" y="2352675"/>
              <a:ext cx="9525" cy="3714750"/>
            </a:xfrm>
            <a:custGeom>
              <a:avLst/>
              <a:gdLst/>
              <a:ahLst/>
              <a:cxnLst/>
              <a:rect l="l" t="t" r="r" b="b"/>
              <a:pathLst>
                <a:path w="9525" h="3714750">
                  <a:moveTo>
                    <a:pt x="0" y="0"/>
                  </a:moveTo>
                  <a:lnTo>
                    <a:pt x="0" y="371475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227582" y="2354580"/>
              <a:ext cx="26646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&lt;cstdio&gt;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27582" y="2668905"/>
              <a:ext cx="25091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&lt;cmath&gt;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27582" y="298323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27582" y="329755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27582" y="361188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a, b, c;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27582" y="3926205"/>
              <a:ext cx="54633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scanf("%lf%lf%lf", &amp;a, &amp;b, &amp;c);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27582" y="4240530"/>
              <a:ext cx="484140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p = (a + b + c) / 2;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27582" y="4554855"/>
              <a:ext cx="35975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area = sqrt(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27582" y="4869180"/>
              <a:ext cx="54633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p * (p-a) * (p-b) * (p-c));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27582" y="5183505"/>
              <a:ext cx="390848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printf("%.1f", area);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227582" y="549783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227582" y="5812155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944356" y="3044190"/>
            <a:ext cx="1869948" cy="2399919"/>
            <a:chOff x="8944356" y="3044190"/>
            <a:chExt cx="1869948" cy="2399919"/>
          </a:xfrm>
        </p:grpSpPr>
        <p:sp>
          <p:nvSpPr>
            <p:cNvPr id="22" name="TextBox 22"/>
            <p:cNvSpPr txBox="1"/>
            <p:nvPr/>
          </p:nvSpPr>
          <p:spPr>
            <a:xfrm>
              <a:off x="8944356" y="3044190"/>
              <a:ext cx="1869948" cy="23999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sqrt 求平方根。</a:t>
              </a:r>
            </a:p>
            <a:p>
              <a:pPr algn="l">
                <a:lnSpc>
                  <a:spcPts val="2775"/>
                </a:lnSpc>
                <a:spcBef>
                  <a:spcPts val="75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括号之间要写 *。</a:t>
              </a:r>
            </a:p>
            <a:p>
              <a:pPr algn="l">
                <a:lnSpc>
                  <a:spcPts val="2775"/>
                </a:lnSpc>
                <a:spcBef>
                  <a:spcPts val="2475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输入用 %lf，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输出用 %.1f。</a:t>
              </a:r>
            </a:p>
            <a:p>
              <a:pPr algn="l">
                <a:lnSpc>
                  <a:spcPts val="2775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4 5 → 6.0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84301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公式也有适用条件，边长不能随意给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三角形面积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433638"/>
            <a:ext cx="6237922" cy="878205"/>
            <a:chOff x="1036320" y="2433638"/>
            <a:chExt cx="6237922" cy="87820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33638"/>
              <a:ext cx="6237922" cy="8782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1、2、10 能当作三条边吗？短的两条接在一起，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也够不到长边的另一端，围不成三角形。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428750" y="3571875"/>
            <a:ext cx="6370015" cy="1003173"/>
            <a:chOff x="1428750" y="3571875"/>
            <a:chExt cx="6370015" cy="1003173"/>
          </a:xfrm>
        </p:grpSpPr>
        <p:sp>
          <p:nvSpPr>
            <p:cNvPr id="10" name="Rectangle 10"/>
            <p:cNvSpPr/>
            <p:nvPr/>
          </p:nvSpPr>
          <p:spPr>
            <a:xfrm>
              <a:off x="1428750" y="3571875"/>
              <a:ext cx="571500" cy="2381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2000250" y="3571875"/>
              <a:ext cx="1143000" cy="2381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3513582" y="3573780"/>
              <a:ext cx="14207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+ 2 = 3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1428750" y="4152900"/>
              <a:ext cx="5715000" cy="2381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466457" y="4164330"/>
              <a:ext cx="3323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6320" y="5043488"/>
            <a:ext cx="7120433" cy="1162621"/>
            <a:chOff x="1036320" y="5043488"/>
            <a:chExt cx="7120433" cy="1162621"/>
          </a:xfrm>
        </p:grpSpPr>
        <p:sp>
          <p:nvSpPr>
            <p:cNvPr id="16" name="TextBox 16"/>
            <p:cNvSpPr txBox="1"/>
            <p:nvPr/>
          </p:nvSpPr>
          <p:spPr>
            <a:xfrm>
              <a:off x="1036320" y="5043488"/>
              <a:ext cx="577786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三角形要满足：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任意两边之和大于第三边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36320" y="5557838"/>
              <a:ext cx="69894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本题保证输入合法，程序才可以直接代入海伦公式。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38606" y="5854065"/>
              <a:ext cx="71181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用 1、2、10 得到异常结果，不能据此判断合法输入的程序有错。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苹果咬过一口，还算完整苹果吗？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681791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选做：Apples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347912"/>
            <a:ext cx="7880985" cy="1278255"/>
            <a:chOff x="1036320" y="2347912"/>
            <a:chExt cx="7880985" cy="127825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347912"/>
              <a:ext cx="7880985" cy="12782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 m 个苹果，每个要 t 分钟吃完，吃完一个接着吃下一个。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经过 s 分钟，还剩多少个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完整苹果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m、t、s，输出完整苹果数。若 t = 0，视为瞬间吃完。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722882" y="4038600"/>
            <a:ext cx="8316468" cy="1110234"/>
            <a:chOff x="1722882" y="4038600"/>
            <a:chExt cx="8316468" cy="1110234"/>
          </a:xfrm>
        </p:grpSpPr>
        <p:sp>
          <p:nvSpPr>
            <p:cNvPr id="10" name="Ellipse 10"/>
            <p:cNvSpPr/>
            <p:nvPr/>
          </p:nvSpPr>
          <p:spPr>
            <a:xfrm>
              <a:off x="1771650" y="4038600"/>
              <a:ext cx="647700" cy="6477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rgbClr val="565B62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3676650" y="4038600"/>
              <a:ext cx="647700" cy="6477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2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5581650" y="4038600"/>
              <a:ext cx="647700" cy="64770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7486650" y="4038600"/>
              <a:ext cx="647700" cy="64770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9391650" y="4038600"/>
              <a:ext cx="647700" cy="64770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2000774" y="422433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905774" y="422433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810774" y="422433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715774" y="422433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620774" y="422433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22882" y="479679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已吃完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627882" y="479679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正在吃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654040" y="479679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完整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559040" y="479679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完整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464040" y="479679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完整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36320" y="5395912"/>
            <a:ext cx="6874916" cy="810197"/>
            <a:chOff x="1036320" y="5395912"/>
            <a:chExt cx="6874916" cy="810197"/>
          </a:xfrm>
        </p:grpSpPr>
        <p:sp>
          <p:nvSpPr>
            <p:cNvPr id="26" name="TextBox 26"/>
            <p:cNvSpPr txBox="1"/>
            <p:nvPr/>
          </p:nvSpPr>
          <p:spPr>
            <a:xfrm>
              <a:off x="1036320" y="5395912"/>
              <a:ext cx="670169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样例 5 3 4：第 2 个已经开始吃，所以输出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38606" y="5854065"/>
              <a:ext cx="68726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 P5709；非负整数 m、t 不超过 100，s 不超过 10000。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84301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开始吃过几个，就少了几个完整苹果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681791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选做：Apples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36320" y="2443162"/>
            <a:ext cx="6790563" cy="1945005"/>
            <a:chOff x="1036320" y="2443162"/>
            <a:chExt cx="6790563" cy="194500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43162"/>
              <a:ext cx="536895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每个吃 3 分钟，暂时假设苹果足够多。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22070" y="2976562"/>
              <a:ext cx="539924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经过 0 分钟：还没吃，完整数减少 0。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322070" y="3462338"/>
              <a:ext cx="620191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经过 3 分钟：刚吃完 1 个，完整数减少 1。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22070" y="3948112"/>
              <a:ext cx="650481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经过 4 分钟：第 2 个已咬过，完整数减少 2。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6320" y="4648200"/>
            <a:ext cx="10107930" cy="1491234"/>
            <a:chOff x="1036320" y="4648200"/>
            <a:chExt cx="10107930" cy="1491234"/>
          </a:xfrm>
        </p:grpSpPr>
        <p:sp>
          <p:nvSpPr>
            <p:cNvPr id="13" name="Line 13"/>
            <p:cNvSpPr/>
            <p:nvPr/>
          </p:nvSpPr>
          <p:spPr>
            <a:xfrm>
              <a:off x="1047750" y="4648200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6320" y="4843462"/>
              <a:ext cx="832218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 t &gt; 0 时，先算 ceil(1.0 * s / t)，再从 m 中减去。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6320" y="5329238"/>
              <a:ext cx="801928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但苹果有限，减成负数就要改为 0。t = 0 也不能做除法。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8606" y="5787390"/>
              <a:ext cx="68031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这两种情况需要单独处理，下一页用一句简单的条件判断完成。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84301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有些情况，要满足条件才执行一句话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382393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选做：条件判断初步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433638"/>
            <a:ext cx="7209472" cy="887730"/>
            <a:chOff x="1036320" y="2433638"/>
            <a:chExt cx="7209472" cy="887730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33638"/>
              <a:ext cx="7209472" cy="8877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 为 0 时，完整苹果数按题意是 0，不能计算 s / t。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 t &gt; 0，才需要进入刚才的计算。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76325" y="3676650"/>
            <a:ext cx="3900564" cy="1288923"/>
            <a:chOff x="1076325" y="3676650"/>
            <a:chExt cx="3900564" cy="1288923"/>
          </a:xfrm>
        </p:grpSpPr>
        <p:sp>
          <p:nvSpPr>
            <p:cNvPr id="10" name="Line 10"/>
            <p:cNvSpPr/>
            <p:nvPr/>
          </p:nvSpPr>
          <p:spPr>
            <a:xfrm>
              <a:off x="1076325" y="3676650"/>
              <a:ext cx="9525" cy="1238250"/>
            </a:xfrm>
            <a:custGeom>
              <a:avLst/>
              <a:gdLst/>
              <a:ahLst/>
              <a:cxnLst/>
              <a:rect l="l" t="t" r="r" b="b"/>
              <a:pathLst>
                <a:path w="9525" h="1238250">
                  <a:moveTo>
                    <a:pt x="0" y="0"/>
                  </a:moveTo>
                  <a:lnTo>
                    <a:pt x="0" y="123825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322832" y="375475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(t &gt; 0)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22832" y="4154805"/>
              <a:ext cx="365405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条件成立才执行这里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22832" y="4554855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227445" y="3748088"/>
            <a:ext cx="3737610" cy="1297305"/>
            <a:chOff x="6227445" y="3748088"/>
            <a:chExt cx="3737610" cy="1297305"/>
          </a:xfrm>
        </p:grpSpPr>
        <p:sp>
          <p:nvSpPr>
            <p:cNvPr id="15" name="TextBox 15"/>
            <p:cNvSpPr txBox="1"/>
            <p:nvPr/>
          </p:nvSpPr>
          <p:spPr>
            <a:xfrm>
              <a:off x="6227445" y="3748088"/>
              <a:ext cx="3737610" cy="12973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表示“如果”。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括号里写条件；条件不成立，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就跳过这对大括号中的语句。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6320" y="5519738"/>
            <a:ext cx="7932191" cy="733996"/>
            <a:chOff x="1036320" y="5519738"/>
            <a:chExt cx="7932191" cy="733996"/>
          </a:xfrm>
        </p:grpSpPr>
        <p:sp>
          <p:nvSpPr>
            <p:cNvPr id="17" name="TextBox 17"/>
            <p:cNvSpPr txBox="1"/>
            <p:nvPr/>
          </p:nvSpPr>
          <p:spPr>
            <a:xfrm>
              <a:off x="1036320" y="5519738"/>
              <a:ext cx="665626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同样，只有 left &lt; 0 时，才把 left 改成 0。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38606" y="5901690"/>
              <a:ext cx="79299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这里先用最简单的 if；后面的分支结构课程会详细学习条件与不同选择。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完整苹果：把两种特殊情况补上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681791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选做：Apples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90600" y="2257425"/>
            <a:ext cx="6166790" cy="3955923"/>
            <a:chOff x="990600" y="2257425"/>
            <a:chExt cx="6166790" cy="3955923"/>
          </a:xfrm>
        </p:grpSpPr>
        <p:sp>
          <p:nvSpPr>
            <p:cNvPr id="8" name="Line 8"/>
            <p:cNvSpPr/>
            <p:nvPr/>
          </p:nvSpPr>
          <p:spPr>
            <a:xfrm>
              <a:off x="990600" y="2257425"/>
              <a:ext cx="9525" cy="3857625"/>
            </a:xfrm>
            <a:custGeom>
              <a:avLst/>
              <a:gdLst/>
              <a:ahLst/>
              <a:cxnLst/>
              <a:rect l="l" t="t" r="r" b="b"/>
              <a:pathLst>
                <a:path w="9525" h="3857625">
                  <a:moveTo>
                    <a:pt x="0" y="0"/>
                  </a:moveTo>
                  <a:lnTo>
                    <a:pt x="0" y="38576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227582" y="2259330"/>
              <a:ext cx="26646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&lt;cstdio&gt;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27582" y="2554605"/>
              <a:ext cx="25091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&lt;cmath&gt;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27582" y="284988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27582" y="314515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27582" y="3440430"/>
              <a:ext cx="40639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m, t, s, left = 0;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27582" y="3735705"/>
              <a:ext cx="499689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scanf("%d%d%d", &amp;m, &amp;t, &amp;s);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27582" y="4030980"/>
              <a:ext cx="25091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(t &gt; 0) {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27582" y="4326255"/>
              <a:ext cx="59298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left = m -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(ceil(1.0*s/t));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27582" y="4621530"/>
              <a:ext cx="484140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(left &lt; 0) left = 0;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27582" y="4916805"/>
              <a:ext cx="79876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227582" y="5212080"/>
              <a:ext cx="35975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printf("%d", left);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227582" y="550735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227582" y="580263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896731" y="2939415"/>
            <a:ext cx="2121408" cy="2304669"/>
            <a:chOff x="8896731" y="2939415"/>
            <a:chExt cx="2121408" cy="2304669"/>
          </a:xfrm>
        </p:grpSpPr>
        <p:sp>
          <p:nvSpPr>
            <p:cNvPr id="23" name="TextBox 23"/>
            <p:cNvSpPr txBox="1"/>
            <p:nvPr/>
          </p:nvSpPr>
          <p:spPr>
            <a:xfrm>
              <a:off x="8896731" y="2939415"/>
              <a:ext cx="2121408" cy="23046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 为 0，跳过计算，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left 保持为 0。</a:t>
              </a:r>
            </a:p>
            <a:p>
              <a:pPr algn="l">
                <a:lnSpc>
                  <a:spcPts val="2700"/>
                </a:lnSpc>
                <a:spcBef>
                  <a:spcPts val="2775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3 4 → 3</a:t>
              </a:r>
            </a:p>
            <a:p>
              <a:pPr algn="l">
                <a:lnSpc>
                  <a:spcPts val="2700"/>
                </a:lnSpc>
                <a:spcBef>
                  <a:spcPts val="9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3 100 → 0</a:t>
              </a:r>
            </a:p>
            <a:p>
              <a:pPr algn="l">
                <a:lnSpc>
                  <a:spcPts val="2700"/>
                </a:lnSpc>
                <a:spcBef>
                  <a:spcPts val="9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0 0 → 0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656996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对角线交点，能不画完所有线就数出吗？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选做：对角线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376488"/>
            <a:ext cx="7766685" cy="1297305"/>
            <a:chOff x="1036320" y="2376488"/>
            <a:chExt cx="7766685" cy="129730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376488"/>
              <a:ext cx="7766685" cy="12973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给出凸 N 边形，任意三条对角线都不在内部交于同一点。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求所有对角线在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多边形内部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产生的不同交点数。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输入整数 N，3 ≤ N ≤ 100000；输出交点数。教材 P2181。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619250" y="4191000"/>
            <a:ext cx="2961208" cy="2015109"/>
            <a:chOff x="1619250" y="4191000"/>
            <a:chExt cx="2961208" cy="2015109"/>
          </a:xfrm>
        </p:grpSpPr>
        <p:sp>
          <p:nvSpPr>
            <p:cNvPr id="10" name="Rectangle 10"/>
            <p:cNvSpPr/>
            <p:nvPr/>
          </p:nvSpPr>
          <p:spPr>
            <a:xfrm>
              <a:off x="1619250" y="4191000"/>
              <a:ext cx="2667000" cy="1524000"/>
            </a:xfrm>
            <a:prstGeom prst="rect">
              <a:avLst/>
            </a:prstGeom>
            <a:solidFill>
              <a:schemeClr val="lt1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1619250" y="4191000"/>
              <a:ext cx="2667000" cy="1524000"/>
            </a:xfrm>
            <a:custGeom>
              <a:avLst/>
              <a:gdLst/>
              <a:ahLst/>
              <a:cxnLst/>
              <a:rect l="l" t="t" r="r" b="b"/>
              <a:pathLst>
                <a:path w="2667000" h="1524000">
                  <a:moveTo>
                    <a:pt x="0" y="0"/>
                  </a:moveTo>
                  <a:lnTo>
                    <a:pt x="2667000" y="15240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1619250" y="4191000"/>
              <a:ext cx="2667000" cy="1524000"/>
            </a:xfrm>
            <a:custGeom>
              <a:avLst/>
              <a:gdLst/>
              <a:ahLst/>
              <a:cxnLst/>
              <a:rect l="l" t="t" r="r" b="b"/>
              <a:pathLst>
                <a:path w="2667000" h="1524000">
                  <a:moveTo>
                    <a:pt x="2667000" y="0"/>
                  </a:moveTo>
                  <a:lnTo>
                    <a:pt x="0" y="15240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2876550" y="4876800"/>
              <a:ext cx="152400" cy="152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848231" y="5854065"/>
              <a:ext cx="27322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 个顶点，1 个内部交点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703570" y="4129088"/>
            <a:ext cx="4337685" cy="1916430"/>
            <a:chOff x="5703570" y="4129088"/>
            <a:chExt cx="4337685" cy="1916430"/>
          </a:xfrm>
        </p:grpSpPr>
        <p:sp>
          <p:nvSpPr>
            <p:cNvPr id="16" name="TextBox 16"/>
            <p:cNvSpPr txBox="1"/>
            <p:nvPr/>
          </p:nvSpPr>
          <p:spPr>
            <a:xfrm>
              <a:off x="5703570" y="4129088"/>
              <a:ext cx="4337685" cy="19164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“凸”表示轮廓不向里凹，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各内角都小于 180°。</a:t>
              </a:r>
            </a:p>
            <a:p>
              <a:pPr algn="l">
                <a:lnSpc>
                  <a:spcPts val="3300"/>
                </a:lnSpc>
                <a:spcBef>
                  <a:spcPts val="1650"/>
                </a:spcBef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样例输入 4，输出 1。</a:t>
              </a:r>
            </a:p>
            <a:p>
              <a:pPr algn="l">
                <a:lnSpc>
                  <a:spcPts val="3300"/>
                </a:lnSpc>
                <a:spcBef>
                  <a:spcPts val="75"/>
                </a:spcBef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很大时，逐条画线就不方便了。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一个内部交点，来自哪四个顶点？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选做：对角线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179195" y="2709862"/>
            <a:ext cx="3637407" cy="3040381"/>
            <a:chOff x="1179195" y="2709862"/>
            <a:chExt cx="3637407" cy="3040381"/>
          </a:xfrm>
        </p:grpSpPr>
        <p:sp>
          <p:nvSpPr>
            <p:cNvPr id="8" name="Rectangle 8"/>
            <p:cNvSpPr/>
            <p:nvPr/>
          </p:nvSpPr>
          <p:spPr>
            <a:xfrm>
              <a:off x="1428750" y="3095625"/>
              <a:ext cx="3143250" cy="2095500"/>
            </a:xfrm>
            <a:prstGeom prst="rect">
              <a:avLst/>
            </a:prstGeom>
            <a:solidFill>
              <a:schemeClr val="lt1"/>
            </a:solidFill>
            <a:ln w="28575">
              <a:solidFill>
                <a:schemeClr val="accent1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1428750" y="3095625"/>
              <a:ext cx="3143250" cy="2095500"/>
            </a:xfrm>
            <a:custGeom>
              <a:avLst/>
              <a:gdLst/>
              <a:ahLst/>
              <a:cxnLst/>
              <a:rect l="l" t="t" r="r" b="b"/>
              <a:pathLst>
                <a:path w="3143250" h="2095500">
                  <a:moveTo>
                    <a:pt x="0" y="0"/>
                  </a:moveTo>
                  <a:lnTo>
                    <a:pt x="3143250" y="209550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428750" y="3095625"/>
              <a:ext cx="3143250" cy="2095500"/>
            </a:xfrm>
            <a:custGeom>
              <a:avLst/>
              <a:gdLst/>
              <a:ahLst/>
              <a:cxnLst/>
              <a:rect l="l" t="t" r="r" b="b"/>
              <a:pathLst>
                <a:path w="3143250" h="2095500">
                  <a:moveTo>
                    <a:pt x="3143250" y="0"/>
                  </a:moveTo>
                  <a:lnTo>
                    <a:pt x="0" y="209550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2924175" y="4067175"/>
              <a:ext cx="152400" cy="152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79195" y="2709862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617720" y="2709862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617720" y="5310188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79195" y="5310188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608320" y="2586038"/>
            <a:ext cx="4023360" cy="2592705"/>
            <a:chOff x="5608320" y="2586038"/>
            <a:chExt cx="4023360" cy="2592705"/>
          </a:xfrm>
        </p:grpSpPr>
        <p:sp>
          <p:nvSpPr>
            <p:cNvPr id="17" name="TextBox 17"/>
            <p:cNvSpPr txBox="1"/>
            <p:nvPr/>
          </p:nvSpPr>
          <p:spPr>
            <a:xfrm>
              <a:off x="5608320" y="2586038"/>
              <a:ext cx="4023360" cy="25927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沿边界依次选 A、B、C、D。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 与 BD 在内部相交一次。</a:t>
              </a:r>
            </a:p>
            <a:p>
              <a:pPr algn="l">
                <a:lnSpc>
                  <a:spcPts val="3450"/>
                </a:lnSpc>
                <a:spcBef>
                  <a:spcPts val="1575"/>
                </a:spcBef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反过来，一个内部交点来自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两条相交对角线的四个端点。</a:t>
              </a:r>
            </a:p>
            <a:p>
              <a:pPr algn="l">
                <a:lnSpc>
                  <a:spcPts val="3450"/>
                </a:lnSpc>
                <a:spcBef>
                  <a:spcPts val="1575"/>
                </a:spcBef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所以可改为：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数选四点的组数。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38606" y="5863590"/>
            <a:ext cx="7069684" cy="352044"/>
            <a:chOff x="1038606" y="5863590"/>
            <a:chExt cx="7069684" cy="352044"/>
          </a:xfrm>
        </p:grpSpPr>
        <p:sp>
          <p:nvSpPr>
            <p:cNvPr id="19" name="TextBox 19"/>
            <p:cNvSpPr txBox="1"/>
            <p:nvPr/>
          </p:nvSpPr>
          <p:spPr>
            <a:xfrm>
              <a:off x="1038606" y="5863590"/>
              <a:ext cx="70696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“没有三条对角线共点”保证不同的四点组不会被算成同一个交点。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6206490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五个顶点中选四个，可以漏掉哪一个？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选做：对角线</a:t>
            </a:r>
          </a:p>
        </p:txBody>
      </p:sp>
      <p:sp>
        <p:nvSpPr>
          <p:cNvPr id="8" name="Freeform 8"/>
          <p:cNvSpPr/>
          <p:nvPr/>
        </p:nvSpPr>
        <p:spPr>
          <a:xfrm>
            <a:off x="1428750" y="2924175"/>
            <a:ext cx="3429000" cy="2743200"/>
          </a:xfrm>
          <a:prstGeom prst="pentagon">
            <a:avLst/>
          </a:prstGeom>
          <a:solidFill>
            <a:schemeClr val="lt1"/>
          </a:solidFill>
          <a:ln w="28575">
            <a:solidFill>
              <a:schemeClr val="accent1"/>
            </a:solidFill>
          </a:ln>
        </p:spPr>
      </p:sp>
      <p:grpSp>
        <p:nvGrpSpPr>
          <p:cNvPr id="19" name="Group 19"/>
          <p:cNvGrpSpPr/>
          <p:nvPr/>
        </p:nvGrpSpPr>
        <p:grpSpPr>
          <a:xfrm>
            <a:off x="1083945" y="2462212"/>
            <a:ext cx="4161282" cy="3754755"/>
            <a:chOff x="1083945" y="2462212"/>
            <a:chExt cx="4161282" cy="3754755"/>
          </a:xfrm>
        </p:grpSpPr>
        <p:sp>
          <p:nvSpPr>
            <p:cNvPr id="9" name="Line 9"/>
            <p:cNvSpPr/>
            <p:nvPr/>
          </p:nvSpPr>
          <p:spPr>
            <a:xfrm>
              <a:off x="3143250" y="2924175"/>
              <a:ext cx="1059656" cy="2743200"/>
            </a:xfrm>
            <a:custGeom>
              <a:avLst/>
              <a:gdLst/>
              <a:ahLst/>
              <a:cxnLst/>
              <a:rect l="l" t="t" r="r" b="b"/>
              <a:pathLst>
                <a:path w="1059656" h="2743200">
                  <a:moveTo>
                    <a:pt x="0" y="0"/>
                  </a:moveTo>
                  <a:lnTo>
                    <a:pt x="1059656" y="27432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2083594" y="2924175"/>
              <a:ext cx="1059656" cy="2743200"/>
            </a:xfrm>
            <a:custGeom>
              <a:avLst/>
              <a:gdLst/>
              <a:ahLst/>
              <a:cxnLst/>
              <a:rect l="l" t="t" r="r" b="b"/>
              <a:pathLst>
                <a:path w="1059656" h="2743200">
                  <a:moveTo>
                    <a:pt x="1059656" y="0"/>
                  </a:moveTo>
                  <a:lnTo>
                    <a:pt x="0" y="27432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2083594" y="3972020"/>
              <a:ext cx="2774156" cy="1695355"/>
            </a:xfrm>
            <a:custGeom>
              <a:avLst/>
              <a:gdLst/>
              <a:ahLst/>
              <a:cxnLst/>
              <a:rect l="l" t="t" r="r" b="b"/>
              <a:pathLst>
                <a:path w="2774156" h="1695355">
                  <a:moveTo>
                    <a:pt x="2774156" y="0"/>
                  </a:moveTo>
                  <a:lnTo>
                    <a:pt x="0" y="169535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1428750" y="3972020"/>
              <a:ext cx="3429000" cy="9525"/>
            </a:xfrm>
            <a:custGeom>
              <a:avLst/>
              <a:gdLst/>
              <a:ahLst/>
              <a:cxnLst/>
              <a:rect l="l" t="t" r="r" b="b"/>
              <a:pathLst>
                <a:path w="3429000" h="9525">
                  <a:moveTo>
                    <a:pt x="3429000" y="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1428750" y="3972020"/>
              <a:ext cx="2774156" cy="1695355"/>
            </a:xfrm>
            <a:custGeom>
              <a:avLst/>
              <a:gdLst/>
              <a:ahLst/>
              <a:cxnLst/>
              <a:rect l="l" t="t" r="r" b="b"/>
              <a:pathLst>
                <a:path w="2774156" h="1695355">
                  <a:moveTo>
                    <a:pt x="2774156" y="1695355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3043809" y="2462212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046345" y="3738562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360545" y="5776912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826895" y="5776912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83945" y="3738562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132195" y="2443162"/>
            <a:ext cx="2680335" cy="2497455"/>
            <a:chOff x="6132195" y="2443162"/>
            <a:chExt cx="2680335" cy="2497455"/>
          </a:xfrm>
        </p:grpSpPr>
        <p:sp>
          <p:nvSpPr>
            <p:cNvPr id="20" name="TextBox 20"/>
            <p:cNvSpPr txBox="1"/>
            <p:nvPr/>
          </p:nvSpPr>
          <p:spPr>
            <a:xfrm>
              <a:off x="6132195" y="2443162"/>
              <a:ext cx="2680335" cy="24974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05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漏掉 A：B、C、D、E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漏掉 B：A、C、D、E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漏掉 C：A、B、D、E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漏掉 D：A、B、C、E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漏掉 E：A、B、C、D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132195" y="5557838"/>
            <a:ext cx="4460272" cy="440055"/>
            <a:chOff x="6132195" y="5557838"/>
            <a:chExt cx="4460272" cy="440055"/>
          </a:xfrm>
        </p:grpSpPr>
        <p:sp>
          <p:nvSpPr>
            <p:cNvPr id="22" name="TextBox 22"/>
            <p:cNvSpPr txBox="1"/>
            <p:nvPr/>
          </p:nvSpPr>
          <p:spPr>
            <a:xfrm>
              <a:off x="6132195" y="5557838"/>
              <a:ext cx="446027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五组四点，对应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 个内部交点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6206490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数四个顶点的选法，还要去掉重复次序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选做：对角线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395538"/>
            <a:ext cx="7338060" cy="897255"/>
            <a:chOff x="1036320" y="2395538"/>
            <a:chExt cx="7338060" cy="89725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395538"/>
              <a:ext cx="7338060" cy="8972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按先后顺序挑四点：依次有 N、N−1、N−2、N−3 种选择。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 A、B、C、D 与 B、A、C、D，选的其实是同一组点。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6320" y="3605212"/>
            <a:ext cx="7166610" cy="868680"/>
            <a:chOff x="1036320" y="3605212"/>
            <a:chExt cx="7166610" cy="868680"/>
          </a:xfrm>
        </p:grpSpPr>
        <p:sp>
          <p:nvSpPr>
            <p:cNvPr id="10" name="TextBox 10"/>
            <p:cNvSpPr txBox="1"/>
            <p:nvPr/>
          </p:nvSpPr>
          <p:spPr>
            <a:xfrm>
              <a:off x="1036320" y="3605212"/>
              <a:ext cx="7166610" cy="8686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同一组四点，可以排出 4 × 3 × 2 × 1 = 24 种次序。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每组都被重复计算 24 次，所以要除以 24。</a:t>
              </a:r>
            </a:p>
          </p:txBody>
        </p:sp>
      </p:grpSp>
      <mc:AlternateContent>
        <mc:Choice Requires="a14">
          <p:sp>
            <p:nvSpPr>
              <p:cNvPr id="12" name="p61-formula"/>
              <p:cNvSpPr txBox="1">
                <a:spLocks noGrp="1"/>
              </p:cNvSpPr>
              <p:nvPr/>
            </p:nvSpPr>
            <p:spPr>
              <a:xfrm>
                <a:off x="2333625" y="4476750"/>
                <a:ext cx="7524750" cy="971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>
                        <m:fPr>
                          <m:type m:val="bar"/>
                          <m:ctrlP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  <m:r>
                                <m:rPr>
                                  <m:sty m:val="p"/>
                                </m:rP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e>
                          </m:d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  <m:r>
                                <m:rPr>
                                  <m:sty m:val="p"/>
                                </m:rP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e>
                          </m:d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  <m:r>
                                <m:rPr>
                                  <m:sty m:val="p"/>
                                </m:rP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3</m:t>
                              </m:r>
                            </m:e>
                          </m:d>
                        </m:num>
                        <m:den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</a:p>
            </p:txBody>
          </p:sp>
        </mc:Choice>
      </mc:AlternateContent>
      <p:grpSp>
        <p:nvGrpSpPr>
          <p:cNvPr id="14" name="Group 14"/>
          <p:cNvGrpSpPr/>
          <p:nvPr/>
        </p:nvGrpSpPr>
        <p:grpSpPr>
          <a:xfrm>
            <a:off x="1036320" y="5767388"/>
            <a:ext cx="8984552" cy="440055"/>
            <a:chOff x="1036320" y="5767388"/>
            <a:chExt cx="8984552" cy="440055"/>
          </a:xfrm>
        </p:grpSpPr>
        <p:sp>
          <p:nvSpPr>
            <p:cNvPr id="13" name="TextBox 13"/>
            <p:cNvSpPr txBox="1"/>
            <p:nvPr/>
          </p:nvSpPr>
          <p:spPr>
            <a:xfrm>
              <a:off x="1036320" y="5767388"/>
              <a:ext cx="89845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= 5 时，5 × 4 × 3 × 2 ÷ 24 = 5，与刚才列出的五组一致。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答案放得下，中间乘积也可能太大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选做：对角线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6320" y="2433638"/>
            <a:ext cx="7714107" cy="1440179"/>
            <a:chOff x="1036320" y="2433638"/>
            <a:chExt cx="7714107" cy="1440179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33638"/>
              <a:ext cx="771410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= 100000 时，最终答案是 4166416671249975000。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6320" y="2957512"/>
              <a:ext cx="685314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四项先连乘，却会得到 99994000109999400000。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6320" y="3433762"/>
              <a:ext cx="597474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还没来得及除以 24，中间值就可能溢出了。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6320" y="4224338"/>
            <a:ext cx="8198739" cy="838771"/>
            <a:chOff x="1036320" y="4224338"/>
            <a:chExt cx="8198739" cy="838771"/>
          </a:xfrm>
        </p:grpSpPr>
        <p:sp>
          <p:nvSpPr>
            <p:cNvPr id="12" name="TextBox 12"/>
            <p:cNvSpPr txBox="1"/>
            <p:nvPr/>
          </p:nvSpPr>
          <p:spPr>
            <a:xfrm>
              <a:off x="1036320" y="4224338"/>
              <a:ext cx="651995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这次用 unsigned long long，保存非负整数。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8606" y="4711065"/>
              <a:ext cx="819645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常见 64 位实现的最大值是 18446744073709551615，仍放不下四项连乘。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6320" y="5391150"/>
            <a:ext cx="10107930" cy="625793"/>
            <a:chOff x="1036320" y="5391150"/>
            <a:chExt cx="10107930" cy="625793"/>
          </a:xfrm>
        </p:grpSpPr>
        <p:sp>
          <p:nvSpPr>
            <p:cNvPr id="15" name="Line 15"/>
            <p:cNvSpPr/>
            <p:nvPr/>
          </p:nvSpPr>
          <p:spPr>
            <a:xfrm>
              <a:off x="1047750" y="5391150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6320" y="5576888"/>
              <a:ext cx="75952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需要调整顺序：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边选点，边去掉重复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，及时把数值缩小。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对角线：把乘除安排在安全的顺序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选做：对角线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990600" y="2381250"/>
            <a:ext cx="4922901" cy="3774948"/>
            <a:chOff x="990600" y="2381250"/>
            <a:chExt cx="4922901" cy="3774948"/>
          </a:xfrm>
        </p:grpSpPr>
        <p:sp>
          <p:nvSpPr>
            <p:cNvPr id="8" name="Line 8"/>
            <p:cNvSpPr/>
            <p:nvPr/>
          </p:nvSpPr>
          <p:spPr>
            <a:xfrm>
              <a:off x="990600" y="2381250"/>
              <a:ext cx="9525" cy="3400425"/>
            </a:xfrm>
            <a:custGeom>
              <a:avLst/>
              <a:gdLst/>
              <a:ahLst/>
              <a:cxnLst/>
              <a:rect l="l" t="t" r="r" b="b"/>
              <a:pathLst>
                <a:path w="9525" h="3400425">
                  <a:moveTo>
                    <a:pt x="0" y="0"/>
                  </a:moveTo>
                  <a:lnTo>
                    <a:pt x="0" y="34004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227582" y="241173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27582" y="274510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27582" y="307848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27582" y="3411855"/>
              <a:ext cx="468591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unsigned long long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n, ans;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27582" y="374523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cin &gt;&gt; n;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27582" y="4078605"/>
              <a:ext cx="40639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ans = n * (n - 1) / 2;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27582" y="4411980"/>
              <a:ext cx="437494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ans = ans * (n - 2) / 3;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27582" y="4745355"/>
              <a:ext cx="437494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ans = ans * (n - 3) / 4;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27582" y="5078730"/>
              <a:ext cx="25091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cout &lt;&lt; ans;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27582" y="54121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227582" y="574548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896606" y="2691765"/>
            <a:ext cx="2830068" cy="2942844"/>
            <a:chOff x="7896606" y="2691765"/>
            <a:chExt cx="2830068" cy="2942844"/>
          </a:xfrm>
        </p:grpSpPr>
        <p:sp>
          <p:nvSpPr>
            <p:cNvPr id="21" name="TextBox 21"/>
            <p:cNvSpPr txBox="1"/>
            <p:nvPr/>
          </p:nvSpPr>
          <p:spPr>
            <a:xfrm>
              <a:off x="7896606" y="2691765"/>
              <a:ext cx="2830068" cy="2942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 2 点，去掉 2 种次序。</a:t>
              </a:r>
            </a:p>
            <a:p>
              <a:pPr algn="l">
                <a:lnSpc>
                  <a:spcPts val="2625"/>
                </a:lnSpc>
                <a:spcBef>
                  <a:spcPts val="135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添第 3 点，每个三点组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会出现 3 次，所以除 3。</a:t>
              </a:r>
            </a:p>
            <a:p>
              <a:pPr algn="l">
                <a:lnSpc>
                  <a:spcPts val="2625"/>
                </a:lnSpc>
                <a:spcBef>
                  <a:spcPts val="135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添第 4 点，每个四点组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会出现 4 次，所以除 4。</a:t>
              </a:r>
            </a:p>
            <a:p>
              <a:pPr algn="l">
                <a:lnSpc>
                  <a:spcPts val="2625"/>
                </a:lnSpc>
                <a:spcBef>
                  <a:spcPts val="195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每步都能整除，且中间值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在本题的类型范围内。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遇到新题时，先把这几件事说清楚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独立练习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424112"/>
            <a:ext cx="8023860" cy="1383030"/>
            <a:chOff x="1036320" y="2424112"/>
            <a:chExt cx="8023860" cy="1383030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24112"/>
              <a:ext cx="8023860" cy="1383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图书角想记录一次阅读持续了多久。输入开始和结束的时、分，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保证是同一天的有效时刻，结束更晚；输出经过的小时、分钟。</a:t>
              </a:r>
            </a:p>
            <a:p>
              <a:pPr algn="l">
                <a:lnSpc>
                  <a:spcPts val="3450"/>
                </a:lnSpc>
                <a:spcBef>
                  <a:spcPts val="525"/>
                </a:spcBef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试用 12 35 14 5 测试。你能独立写出程序吗？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6320" y="4224338"/>
            <a:ext cx="7166610" cy="887730"/>
            <a:chOff x="1036320" y="4224338"/>
            <a:chExt cx="7166610" cy="887730"/>
          </a:xfrm>
        </p:grpSpPr>
        <p:sp>
          <p:nvSpPr>
            <p:cNvPr id="10" name="TextBox 10"/>
            <p:cNvSpPr txBox="1"/>
            <p:nvPr/>
          </p:nvSpPr>
          <p:spPr>
            <a:xfrm>
              <a:off x="1036320" y="4224338"/>
              <a:ext cx="7166610" cy="8877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动手前说明：输入是什么，输出什么，中间值表示什么。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写完后核对：类型、单位、步骤和输出格式是否一致。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6320" y="5486400"/>
            <a:ext cx="10107930" cy="625793"/>
            <a:chOff x="1036320" y="5486400"/>
            <a:chExt cx="10107930" cy="625793"/>
          </a:xfrm>
        </p:grpSpPr>
        <p:sp>
          <p:nvSpPr>
            <p:cNvPr id="12" name="Line 12"/>
            <p:cNvSpPr/>
            <p:nvPr/>
          </p:nvSpPr>
          <p:spPr>
            <a:xfrm>
              <a:off x="1047750" y="5486400"/>
              <a:ext cx="10096500" cy="9525"/>
            </a:xfrm>
            <a:custGeom>
              <a:avLst/>
              <a:gdLst/>
              <a:ahLst/>
              <a:cxnLst/>
              <a:rect l="l" t="t" r="r" b="b"/>
              <a:pathLst>
                <a:path w="10096500" h="9525">
                  <a:moveTo>
                    <a:pt x="0" y="0"/>
                  </a:moveTo>
                  <a:lnTo>
                    <a:pt x="1009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6320" y="5672138"/>
              <a:ext cx="78678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核对：755 分钟到 845 分钟，差 90 分钟，输出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1 30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202124"/>
      </a:dk1>
      <a:lt1>
        <a:srgbClr val="FFFFFF"/>
      </a:lt1>
      <a:dk2>
        <a:srgbClr val="202124"/>
      </a:dk2>
      <a:lt2>
        <a:srgbClr val="F2F5F8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65B62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202124"/>
      </a:dk1>
      <a:lt1>
        <a:srgbClr val="FFFFFF"/>
      </a:lt1>
      <a:dk2>
        <a:srgbClr val="202124"/>
      </a:dk2>
      <a:lt2>
        <a:srgbClr val="F2F5F8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65B62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64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2026-10-04T17:12:54Z</dcterms:created>
  <dcterms:modified xsi:type="dcterms:W3CDTF">2026-10-04T17:12:54Z</dcterms:modified>
  <cp:category/>
  <cp:contentStatus/>
</cp:coreProperties>
</file>