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8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  <Relationship Id="rId68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_rels/notesSlide6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0.xml"/>
</Relationships>
</file>

<file path=ppt/notesSlides/_rels/notesSlide6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2 章的知识点我们已经学完了：变量、输入输出、运算和类型转换。这一讲是第 2 章的总结，用书上 2.3 节的几道例题把这些知识串起来。我们还要学一套完整的解题方法，以及把程序提交到网站评测、出错后怎样查错。今天的内容在书本第 25 页到第 30 页，请大家把书准备好。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本讲分四部分，分两节课来上。第一节课做例 2-9 交换变量和例 2-10 小鱼的游泳时间，并用游泳这道题学习解题七步法，最后做一道小玉买文具的练习。第二节课做例 2-11 成绩，选读例 2-12 上学迟到，然后学习怎样把程序提交到网站评测，以及出错后怎样查错。每部分后面都有练习，请大家先自己想，再看答案。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先看一个生活中的问题：小鱼从 12 点 50 分游到 19 点 10 分，一共游了多久？很多同学会想，小时减小时得 7，分钟减分钟得负 40，这就出问题了，难道游了 7 小时负 40 分钟吗？这道题是书上的例 2-10，我们待会儿用它来学习一套完整的解题方法。在那之前，先用一个简单的交换变量问题热热身。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第一部分做例 2-9 交换变量。它只有三行关键代码，但能帮我们练习一行一行地跟踪变量的值。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25 页的例 2-9：输入两个数存进 a 和 b，然后把它们交换。比如 a 是 3、b 是 4，交换以后 a 应该是 4、b 应该是 3。这里要的是变量里存的值真的换过来，而不是只把输出顺序倒过来。大家先想一想，用两句赋值能不能完成？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很多同学第一反应是写 a 等于 b、b 等于 a，我们一行一行跟踪一下。执行 a 等于 b 以后，a 变成了 4，原来的 3 被覆盖掉了。再执行 b 等于 a，b 拿到的是 a 现在的值 4，所以输出 4 4。问题出在第一次赋值时，a 的旧值没有保存下来。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书上用了一个比喻：两个碗互相交换里面的东西，直接倒肯定会混在一起。办法是准备第三个空碗：先把 1 号碗倒进 3 号碗，再把 2 号碗倒进 1 号碗，最后把 3 号碗倒回 2 号碗。第三个碗的作用就是暂时保存一个旧值。注意程序里赋值是复制，原来的变量不会变空，这一点和倒东西不一样。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用临时变量 t 当作第三个碗，分三步。第一步 t 等于 a，把 a 的旧值 3 存到 t 里；第二步 a 等于 b，a 变成 4，旧的 3 在 t 里，不怕丢了。第三步 b 等于 t，b 拿回 3，交换完成。大家看表格最后一行，t 仍然是 3，因为赋值只是复制，不会把 t 清空。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25 页的程序，用的是上一讲学的 scanf 和 printf。中间三行就是刚才的三步交换，书上把它们写在了一行里，注释说一组相关的短语句可以写在一行内。输入 3 4，输出 4 3；再换一组 -2 5 测试，输出 5 -2。多测几组数据，能帮我们确认程序对各种输入都正确。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请大家拿出草稿纸，一行一行写出每行执行完后 a、b、t 的值，写完点击核对。t 等于 a 后是 8、2、8；a 等于 b 后是 2、2、8；b 等于 t 后是 2、8、8，交换成功。追问一：最后一行写成 b 等于 a，b 拿到的是已经变成 2 的 a，结果是 2 2。追问二：两个初值都是 5 时，写对写错结果都一样，所以测试数据要选得有区别。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书上最后一段说，如果题目只要求输出交换后的两个数，直接输出 b 和 a 就行了。这样屏幕上确实显示 4 3，但变量里 a 还是 3，b 还是 4，并没有交换。如果后面的程序还要用到交换后的 a 和 b，就必须用三步交换。所以要先看清题目要的是什么，再选择写法。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书上第二段说，如果交换的是数字，可以不用第三个碗，只在两个变量之间加加减减，请读者自己设计。第一步 a 等于 a 加 b，a 存下两数之和 7。第二步 b 等于 a 减 b，7 减 4 得 3，b 拿到了原来的 a；第三步 a 等于 a 减 b，7 减 3 得 4，a 拿到了原来的 b。这个方法作为选读了解一下，平时还是推荐用临时变量，更直观。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第二部分做例 2-10 小鱼的游泳时间。我们放慢速度，用七个步骤把它从读题一直做到测试，以后做任何题都可以按这个流程来。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25 页的例 2-10，这道题也是洛谷 P1425。小鱼从 a 时 b 分游到当天的 c 时 d 分，问一共游了几小时几分钟。输入四个整数，输出两个整数，中间用空格隔开，而且分钟数要小于 60。样例是 12 点 50 分到 19 点 10 分，答案是 6 小时 20 分；题目还保证结束时间一定晚于开始时间。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26 页第二段讲了题目的组成，这是以后做所有题都要用到的。题目描述告诉你要解决什么问题，输入格式和输出格式告诉你数据长什么样。样例是一个参考例子，数据规模告诉你数据范围和特殊保证，比如本题保证结束时间晚于开始时间。书上说每一部分都很重要，请大家把这一段画下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解题的第一步是读懂题目，明确最后要算出什么。本题要算的是从 a 时 b 分到 c 时 d 分经过的时间，也就是结束时间减开始时间。听起来简单，但时间是 60 进制的，60 分钟进 1 小时，这是需要小心的地方。建议大家读完题先用一句话复述题目要求，说不清楚就说明还没读懂。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第二步是理解输入：题目说输入 4 个整数，我们就准备 4 个 int 变量，用 cin 读进来。常见的错误是照着样例直接写 a 等于 12、b 等于 50，这样程序只能算样例这一组。评测的时候系统会换很多组数据，比如 10 0 12 30，写死的程序就全错了。记住：输入格式告诉我们数据的形状和数量，样例只是其中的一组。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第三步是思考解题逻辑，先不动手，先动脑。很多同学会想到小时减小时、分钟减分钟，结果小时差 7，分钟差负 40。分钟不够减，就得向小时借 1，变成 6 小时 20 分，但这需要先判断够不够减，我们还没学判断语句。书本第 26 页第三段也说了这种做法比较麻烦，下面看书上推荐的办法。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书上的办法是把两个时刻都换成从 0 点 0 分起经过了多少分钟。12 点 50 分是 12 乘 60 加 50，等于 770 分钟；19 点 10 分是 19 乘 60 加 10，等于 1150 分钟。写成公式就是 a 乘 60 加 b、c 乘 60 加 d。统一成最小的单位以后，就不用再管进位和借位了。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两个分钟数相减，1150 减 770 等于 380，这就是一共游了多少分钟。题目要输出几小时几分钟，380 里有几个完整的 60，就是几小时，用整除，得到 6。剩下不足 60 的部分就是分钟，用取余，得到 20。余数一定小于 60，正好满足题目要求，这又用到了上一讲的整除和取余。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第四步是把思路翻译成代码，思路有几步，代码就分几段。第一段统一成分钟，用 start 和 end 两个变量存开始和结束的分钟数。第二段相减，用 diff 存差值；第三段用整除和取余算出小时 e 和分钟 f。给变量起有意义的名字，以后检查程序时就能一眼看懂每个变量存的是什么。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第五步是输出，题目要求两个整数中间用空格隔开，我们就严格按这个格式写。常见的错误一是忘了空格，输出成 620；二是多输出了答案冒号这类提示文字。评测系统非常死板，它会把你的输出和标准答案逐个字符比对，一个字符都不能差。所以题目没要求的东西，一个字都不要多输出。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26 页的程序，用 scanf 读入四个整数。书上把统一单位和相减合成了一行：delta 等于结束分钟数减开始分钟数，delta 就是我们刚才的 diff。然后用除以 60 和对 60 取余算出小时和分钟，用 printf 输出，中间有一个空格。两种写法思路完全相同，书上的更紧凑，我们的更容易看懂，都可以。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第六步是编译运行，在 Dev-C++ 里按 F11。如果有语法错误，编译器会告诉你是哪一行，改好再编译，直到没有错误为止。第七步是测试，把样例输入原封不动地敲进黑窗口，看输出是不是和样例输出一模一样。样例通过了只是第一步，后面我们还要自己多出几组数据测一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如果输出和样例不一样，先分清是哪种情况。情况一是格式错，比如数值对了但少了空格，输出成 620，只要改 cout 语句就行。情况二是数值错，先拿样例在纸上按代码算一遍：纸上对程序错，说明代码写错了，比如把 60 写成 50；纸上也错，说明思路有问题，要回到第三步重新想。后面第四部分还会学一个更厉害的查错方法：输出中间变量。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样例只有一组，通过了也不代表程序一定对，我们自己再出几组。第一组正好一个整小时，应该输出 1 0；第二组 8 点 59 到 9 点，跨过整点只差 1 分钟，应该输出 0 1。第三组从 0 点开始，应该输出 0 1。出数据时专挑容易出错的地方，但要遵守题目的保证，题目说结束一定晚于开始，就不要出反过来的数据。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请大家先算出每组的 start、end 和 diff，再写出输出，写完点击核对。第一组 9 点 45 是 585 分钟，11 点 05 是 665 分钟，差 80 分钟，输出 1 20。第二组 10 点 10 是 610，10 点 50 是 650，差 40，输出 0 40。第一组分钟不够减，要是分别相减就得借位；统一成分钟以后，两组用同一个程序都能算对。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过程总结一下，就是解题七步法：读懂题目、理解输入、思考逻辑、翻译代码、处理输出、编译运行、样例测试。其中最关键的是第三步，先在纸上把思路想清楚，再动手写代码。写不出代码，往往是第三步还没想清楚；样例不对，就沿着这七步往回查。请大家把这七步记在书本前言页的最后，以后每道题都按这个流程来做。</a:t>
            </a:r>
          </a:p>
          <a:p>
            <a:pPr/>
            <a:endParaRPr lang="zh-CN" dirty="0"/>
          </a:p>
          <a:p>
            <a:pPr/>
            <a:r>
              <a:rPr lang="zh-CN" dirty="0"/>
              <a:t>---做编程题有点像在计算机里搭一条流水线：先想清楚要生产什么，备好原材料，设计加工步骤，最后检查产品。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学了七步法，马上用一道课后习题练一练，这是书上的习题 2-5，洛谷 P1421。小玉有 a 元 b 角，签字笔每支 1 元 9 角，问最多能买几支。样例是 10 元 3 角，能买 5 支。请大家想一想：钱有元和角两种单位，和游泳题的小时、分钟是不是很像？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和游泳题一样，先统一成最小单位：1 元等于 10 角，所以 a 元 b 角就是 a 乘 10 加 b 角。样例 10 元 3 角是 103 角，一支笔 19 角。能买几支就是 103 整除 19，等于 5，5 支用掉 95 角，剩下 8 角不够再买一支。这里用整除，是因为只能买整支，钱不够就不能买，不能四舍五入。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请大家先自己写，再点击核对。用 money 存小玉一共有多少角，等于 a 乘 10 加 b，再整除 19 就是能买的支数。测试 10 3 输出 5；1 元 8 角差 1 角，输出 0；1 元 9 角正好一支，输出 1。整个程序只用整数，不需要小数，这就是统一单位带来的好处。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第二节课从第三部分开始，做例 2-11 成绩。这道题是 NOIP 2017 普及组的真题，重点是数据类型的选择。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26 页例 2-11，这是 NOIP 2017 普及组的真题，洛谷 P3954，我们网站上是 B0021。总成绩等于作业乘 20% 加小测乘 30% 加期末乘 50%，输入三个整数，输出总成绩。样例 60、90、80，算出来是 12 加 27 加 40 等于 79。请大家特别圈出数据规模里的一句话：A、B、C 都是 10 的整数倍，后面会用到它。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第一个问题：公式里的百分号怎么写？在 C++ 里百分号是取余运算，A 乘 20 百分号这种写法是错的。数学上 20% 就是 0.2，所以公式写成 A 乘 0.2 加 B 乘 0.3 加 C 乘 0.5。整数乘小数，结果是小数，书上特别提醒注意数据类型的选用，我们看看会出什么问题。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27 页解法 1 说，整数乘上小数后变成小数，输出整数时要强制类型转换。但小数计算容易有一点点误差，79 可能被算成 78.9999999，直接 int 就会把小数部分舍掉，变成 78，答案就错了。先加 0.5 再取整，就是四舍五入，78.9999999 加 0.5 后再取整，得到 79。请在书上把这一段画下来，这个技巧在算法竞赛中经常用到。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27 页解法 1 的程序，一行就把计算和输出写完了。a 乘 0.2 加 b 乘 0.3 加 c 乘 0.5 再加 0.5，用 int 转成整数，再用百分号 d 输出。输入 60 90 80 输出 79，输入 100 100 80 输出 90。注意 printf 的百分号 d 要求整数，如果不转成 int 直接给小数，输出会出错。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解法 2 用到了数据规模里的条件：A、B、C 都是 10 的整数倍。乘 0.2 就是乘 2 再除以 10，因为成绩是 10 的倍数，乘 2 以后除以 10 一定能整除，结果没有小数。样例里 60 乘 2 除以 10 是 12，90 乘 3 除以 10 是 27，80 乘 5 除以 10 是 40。书上说看题的时候不要遗漏这些有用的信息，整个程序都不接触小数，就不用担心误差了。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改成整数计算时，乘和除的顺序很重要，请大家算一算这三个式子，a 等于 60。第一个先乘后除，60 乘 2 等于 120，再除以 10 得 12。第二个先算 2 除以 10，整数相除得 0，再乘多少都是 0，这是最常见的错误；第三个 60 除以 10 得 6，再乘 2 得 12，因为 a 是 10 的倍数所以也对。乘和除同级，从左往右算，记住先乘后除最保险。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27 页解法 2 的程序，三项都是先乘后除，全程只用整数。输入 60 90 80，输出 79，和解法 1 一样。对比两种解法：解法 1 用小数计算，靠加 0.5 消除误差；解法 2 全用整数，但它依赖成绩是 10 的倍数这个条件。如果题目没有这个条件，解法 2 就不能用了，所以一定要先看清数据规模。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请大家算一算这四组的总成绩，写完点击核对。第一组 20、30、40，是 4 加 9 加 20 等于 33。第二组把顺序倒过来，40、30、20，是 8 加 9 加 10 等于 27，三个数一样，顺序变了结果就不同，因为三项的占比不一样。所以读入的顺序一定要和题目一致；全是 100 得 100，全是 0 得 0，这两组可以用来检查程序。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下面是选读的例 2-12 上学迟到，书本第 27 页，洛谷 P5707。yyy 要在 8 点前到校，路程 s 米，速度每分钟 v 米，路上还要花 10 分钟垃圾分类，问最晚几点出门。输出格式是两位小时冒号两位分钟，而且可能要提前一天出发。洛谷的样例是 100 米、每分钟 99 米，答案是 7 点 48 分；书上说这题思路简单但细节很多，我们一个一个来看。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第一个细节：走路时间要向上取整。100 米每分钟走 99 米，1 分钟还差 1 米没走完，所以必须预留 2 分钟；如果用整除，100 除以 99 得 1，就会迟到。向上取整用 ceil 函数，书本第 28 页说 ceil 2.1、ceil 2.9 和 ceil 3 的结果都是 3，它不是四舍五入。ceil 在头文件 cmath 里；还要写 1.0 乘 s 除以 v，先变成小数再除，否则整除会先把小数丢掉。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第二个细节：可能要提前一天出发，所以书上把前一天的 0 点作为基准。从前一天 0 点到当天 8 点，一共是 60 乘 24 加 8，等于 1920 分钟。样例要预留 2 分钟走路加 10 分钟垃圾分类，共 12 分钟，1920 减 12 得 1908，这就是出门时刻离基准有多少分钟。1908 除以 60 得 31 小时，里面有完整的一天，再对 24 取余得 7；1908 对 60 取余得 48，所以是 7 点 48 分。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28 页的程序。t_walk 是走路时间向上取整再加 10 分钟；from_zero 是出门时刻离前一天 0 点的分钟数。hh 先除以 60 再对 24 取余，mm 对 60 取余，最后用上一讲学的百分号 02d 补零输出。输入 100 99，输出 07:48；书上说这题有一点思维难度，作为选读，大家课后可以自己再推一遍。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第四部分学习怎样把程序提交到在线评测系统，以及程序出错时怎样一步一步找到错误。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28 页 2.4 节讲了在线评测是怎么回事。出题人会准备很多组测试数据，评测系统把它们一组一组输入你的程序，再把输出和标准答案比对。输出一致就得到这组数据的分数，不一致就不得分。所以样例只是其中一组，样例通过了不代表所有数据都能通过，这就是为什么要提交评测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下面一步一步把程序提交到我们的网站。先双击桌面上的浏览器，在地址栏输入 zmwl.online，按回车。然后输入自己的用户名和密码登录，初始密码统一是 zmwl0000。登录成功后就能看到右边这样的欢迎界面。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登录以后，点击上方的题库，找到题目编号，比如例 2-11 成绩是 B0021，点击进入题目。然后切换到 Dev-C++，按住 Ctrl 再按 A 全选代码，背景变蓝说明选中了，再按 Ctrl 加 C 复制。回到网页点击递交，在空白输入框里点一下，按 Ctrl 加 V 粘贴，代码就出现在网页上了。最后点击下方的递交按钮，系统就开始评测你的代码。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提交以后稍等一下，就能看到评测结果，这是之前一道题的提交记录。绿色的 100 Accepted 表示满分通过，下面还能看到你提交的代码。提交之前，请先在 Dev-C++ 里用样例测试通过，并删掉所有题目没要求的输出。如果不是绿色的 Accepted，也不要慌，下面我们就来学习各种评测结果是什么意思。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28 页列出了 7 种常见的评测结果。AC 是通过，CE 是编译错误，WA 是答案错误，RE 是运行时错误，TLE 是超时，MLE 是超出内存，Pending 是正在等待评测。我们现在写的程序都很短，最常遇到的是 CE 和 WA，后面三种以后学了循环和数组才会经常遇到。请大家在书上这 7 种结果旁边写上中文含义。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29 页情形 1 是编译错误，意思是代码有语法错误，编译器看不懂，程序根本运行不起来。常见原因有：漏写分号或括号，用了中文的分号、逗号、括号、引号，变量没定义就使用，变量名拼错。编译器会给出出错的行号和英文的错误原因，先看第一条错误，检查这一行和它的上一行，比如漏分号常常在下一行才报错。实在找不到，可以把错误信息和代码给老师或同学看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请大家找出这段代码里的 3 处编译错误，找到后点击核对。第 4 行 int a, b 后面漏了分号。第 5 行末尾的分号是中文分号，要改成英文的；第 6 行用了变量 c，但 c 从来没有定义过。这三种都是最常见的编译错误，以后写完代码先自己检查一遍。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29 页情形 2 是答案错误，程序能运行，但输出和标准答案不一样。第一步，提交之前先在自己电脑上测样例，样例都过不了，程序肯定有问题。第二步，确认思路是对的，书上说算法错了写得越多错得越离谱，不确定时可以看看同学写的文字思路。第三步，思路对但还是过不了样例，就用输出中间变量的方法来找错，下一页详细讲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29 页介绍了一个很实用的查错技巧：输出中间变量。在程序中间临时插入 cout，把关键变量的值打印出来，再在纸上手算它们本来应该是多少。手算的结果和打印的结果第一次对不上的地方，说明这条输出语句之前的某些语句写错了。改好之后，提交前一定要把这些临时的 cout 删掉，否则会被判答案错误；请大家把这一段画下来。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来看一个例子：输入三个实数，输出平均数，样例 1.2、1.8、1.5，平均数应该是 1.5。某同学写了这样的程序，运行后输出的却是 1。盯着代码看半天也看不出问题，这时候就用输出中间变量法。关键的中间变量有 a、b、c 和 sum，我们把它们都打印出来看看。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在读入之后打印 a、b、c，在算出 sum 之后打印 sum，再运行一次。第一行打印出 1.2、1.8、1.5，和输入一样，说明读入没有问题。第二行打印出 sum 是 4，可是手算 1.2 加 1.8 加 1.5 应该是 4.5，对不上了。第一个不一致的值出现在 sum，说明错误就在打印 a、b、c 之后、打印 sum 之前的那一行。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找到了：sum 定义成了 int，4.5 存进 int 时小数部分被截掉，变成 4，再用 4 除以 3 又是整数除法，得到 1。书上说常见的错误有变量录入错、运算符录入错、选错了数据类型，这里就是选错了数据类型。把 sum 改成 double，再运行就输出 1.5 了。最后一定要把两行临时的 cout 删掉，书上特别提醒提交时不要忘记删除这些多余的输出。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29 到 30 页还讲了另外三种错误，现在先了解一下。超时 TLE 最常见的原因是算法太慢或者死循环；运行时错误 RE 常见的是除以 0、数组越界，还有 main 最后 return 了非零的数。超出内存 MLE 一般是数组开得太大。书上说这些情况以后会经常碰到，到时候回来翻这几页；也建议大家准备一个本子，记下自己犯过的错误。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最后判断一下，这些情况提交后会得到 CE 还是 WA，写完点击核对。漏分号和中文括号是语法错误，编译都通不过，得到 CE。把 60 写成 50 能编译运行，但算出来的数不对，是 WA；少了空格，格式不对，也是 WA。调试用的 cout 忘了删，输出多了内容，同样是 WA；简单记：编译不过是 CE，能运行但答案不对是 WA。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开头的问题现在会算了：统一成分钟，1150 减 770 等于 380 分钟，也就是 6 小时 20 分。交换变量要先把旧值存进临时变量；遇到小时分钟、元和角，先统一成最小单位。做题按七步法来，最关键的是先在纸上想清楚思路；成绩题输出整数用加 0.5 再取整，整数运算要先乘后除。程序出错时，编译错误看第一条提示，答案错误用输出中间变量法；请大家对照书本第 25 到 30 页整理笔记。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课后请完成本讲的课后习题，一共有填空、选择、判断三部分。然后在洛谷上提交 P1425 游泳时间、P3954 成绩，网站上的 B0021，还有 P1421 小玉买文具。选做题是三角形面积、Apples 和对角线，三角形面积要用书上给的海伦公式，Apples 和对角线有一定难度。下一讲进入第 3 章分支结构；请想一想：Apples 题里苹果吃完后剩余数量会算成负数，怎样让程序在小于 0 时变成 0？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237936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696957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725025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35568165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20c360a4a7d38157.png" />
  <Relationship Id="rId4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4d90073bd03028f5.png" />
  <Relationship Id="rId4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9.xml" />
</Relationships>
</file>

<file path=ppt/slides/_rels/slide6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0.xml" />
</Relationships>
</file>

<file path=ppt/slides/_rels/slide6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61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2442210" y="2520950"/>
            <a:ext cx="7307580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顺序结构程序设计案例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2864787" y="3467100"/>
            <a:ext cx="6462427" cy="498729"/>
            <a:chOff x="2864787" y="3467100"/>
            <a:chExt cx="6462427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2864787" y="3467100"/>
              <a:ext cx="646242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第2章 顺序结构程序设计 · 例 2-9 ～ 2-12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954524" y="441325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从读题到写出程序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920750"/>
            <a:ext cx="2299716" cy="819150"/>
            <a:chOff x="4946142" y="9207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9207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238500" y="2000250"/>
            <a:ext cx="5715000" cy="628650"/>
            <a:chOff x="3238500" y="2000250"/>
            <a:chExt cx="5715000" cy="628650"/>
          </a:xfrm>
        </p:grpSpPr>
        <p:sp>
          <p:nvSpPr>
            <p:cNvPr id="6" name="Rectangle 6"/>
            <p:cNvSpPr/>
            <p:nvPr/>
          </p:nvSpPr>
          <p:spPr>
            <a:xfrm>
              <a:off x="3238500" y="2000250"/>
              <a:ext cx="57150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371850" y="21050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489102" y="21463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70020" y="213995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交换变量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238500" y="2857500"/>
            <a:ext cx="5715000" cy="628650"/>
            <a:chOff x="3238500" y="2857500"/>
            <a:chExt cx="5715000" cy="628650"/>
          </a:xfrm>
        </p:grpSpPr>
        <p:sp>
          <p:nvSpPr>
            <p:cNvPr id="11" name="Rectangle 11"/>
            <p:cNvSpPr/>
            <p:nvPr/>
          </p:nvSpPr>
          <p:spPr>
            <a:xfrm>
              <a:off x="3238500" y="2857500"/>
              <a:ext cx="57150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371850" y="29622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489102" y="300355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970020" y="2997200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解题七步法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238500" y="3714750"/>
            <a:ext cx="5715000" cy="628650"/>
            <a:chOff x="3238500" y="3714750"/>
            <a:chExt cx="5715000" cy="628650"/>
          </a:xfrm>
        </p:grpSpPr>
        <p:sp>
          <p:nvSpPr>
            <p:cNvPr id="16" name="Rectangle 16"/>
            <p:cNvSpPr/>
            <p:nvPr/>
          </p:nvSpPr>
          <p:spPr>
            <a:xfrm>
              <a:off x="3238500" y="3714750"/>
              <a:ext cx="57150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371850" y="38195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489102" y="38608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970020" y="3854450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成绩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238500" y="4572000"/>
            <a:ext cx="5715000" cy="628650"/>
            <a:chOff x="3238500" y="4572000"/>
            <a:chExt cx="5715000" cy="628650"/>
          </a:xfrm>
        </p:grpSpPr>
        <p:sp>
          <p:nvSpPr>
            <p:cNvPr id="21" name="Rectangle 21"/>
            <p:cNvSpPr/>
            <p:nvPr/>
          </p:nvSpPr>
          <p:spPr>
            <a:xfrm>
              <a:off x="3238500" y="4572000"/>
              <a:ext cx="57150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371850" y="46767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489102" y="471805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970020" y="4711700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提交评测与查错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5743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12:50 游到 19:10，一共游了多久？</a:t>
            </a:r>
          </a:p>
        </p:txBody>
      </p:sp>
      <p:grpSp>
        <p:nvGrpSpPr>
          <p:cNvPr id="17" name="clock"/>
          <p:cNvGrpSpPr/>
          <p:nvPr/>
        </p:nvGrpSpPr>
        <p:grpSpPr>
          <a:xfrm>
            <a:off x="1428750" y="2165350"/>
            <a:ext cx="8382000" cy="1435100"/>
            <a:chOff x="1428750" y="2165350"/>
            <a:chExt cx="8382000" cy="1435100"/>
          </a:xfrm>
        </p:grpSpPr>
        <p:sp>
          <p:nvSpPr>
            <p:cNvPr id="9" name="TextBox 9"/>
            <p:cNvSpPr txBox="1"/>
            <p:nvPr/>
          </p:nvSpPr>
          <p:spPr>
            <a:xfrm>
              <a:off x="2701290" y="2165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428750" y="2552700"/>
              <a:ext cx="3048000" cy="1047750"/>
            </a:xfrm>
            <a:prstGeom prst="roundRect">
              <a:avLst>
                <a:gd name="adj" fmla="val 1090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156270" y="2778125"/>
              <a:ext cx="159296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12:50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035290" y="2165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762750" y="2552700"/>
              <a:ext cx="3048000" cy="1047750"/>
            </a:xfrm>
            <a:prstGeom prst="roundRect">
              <a:avLst>
                <a:gd name="adj" fmla="val 1090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490270" y="2778125"/>
              <a:ext cx="159296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19:10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667250" y="2914650"/>
              <a:ext cx="1905000" cy="323850"/>
            </a:xfrm>
            <a:custGeom>
              <a:avLst/>
              <a:gdLst/>
              <a:ahLst/>
              <a:cxnLst/>
              <a:rect l="l" t="t" r="r" b="b"/>
              <a:pathLst>
                <a:path w="1905000" h="323850">
                  <a:moveTo>
                    <a:pt x="0" y="90678"/>
                  </a:moveTo>
                  <a:lnTo>
                    <a:pt x="1743075" y="90678"/>
                  </a:lnTo>
                  <a:lnTo>
                    <a:pt x="1743075" y="0"/>
                  </a:lnTo>
                  <a:lnTo>
                    <a:pt x="1905000" y="161925"/>
                  </a:lnTo>
                  <a:lnTo>
                    <a:pt x="1743075" y="323850"/>
                  </a:lnTo>
                  <a:lnTo>
                    <a:pt x="1743075" y="233172"/>
                  </a:lnTo>
                  <a:lnTo>
                    <a:pt x="0" y="2331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883658" y="26035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经过了多久？</a:t>
              </a:r>
            </a:p>
          </p:txBody>
        </p:sp>
      </p:grpSp>
      <p:grpSp>
        <p:nvGrpSpPr>
          <p:cNvPr id="19" name="hint"/>
          <p:cNvGrpSpPr/>
          <p:nvPr/>
        </p:nvGrpSpPr>
        <p:grpSpPr>
          <a:xfrm>
            <a:off x="829056" y="4013200"/>
            <a:ext cx="7695465" cy="352044"/>
            <a:chOff x="829056" y="4013200"/>
            <a:chExt cx="7695465" cy="352044"/>
          </a:xfrm>
        </p:grpSpPr>
        <p:sp>
          <p:nvSpPr>
            <p:cNvPr id="18" name="TextBox 18"/>
            <p:cNvSpPr txBox="1"/>
            <p:nvPr/>
          </p:nvSpPr>
          <p:spPr>
            <a:xfrm>
              <a:off x="829056" y="4013200"/>
              <a:ext cx="76954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小时减小时、分钟减分钟：19 - 12 = 7，10 - 50 =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-40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……好像不对劲？</a:t>
              </a:r>
            </a:p>
          </p:txBody>
        </p:sp>
      </p:grpSp>
      <p:grpSp>
        <p:nvGrpSpPr>
          <p:cNvPr id="24" name="q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0" name="Rectangle 20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86687" y="4889500"/>
              <a:ext cx="62430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这就是书上的例 2-10。今天我们用它学一套完整的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解题七步法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在那之前，先用交换变量热热身。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2-9 交换变量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471794" y="4038600"/>
            <a:ext cx="5248412" cy="308991"/>
            <a:chOff x="3471794" y="4038600"/>
            <a:chExt cx="524841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471794" y="4038600"/>
              <a:ext cx="524841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直接赋值的问题 · 三个碗 · 书上程序 · 练习 · 加减交换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任务：交换两个变量的值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7913" y="2169478"/>
            <a:ext cx="9075923" cy="396050"/>
            <a:chOff x="827913" y="2169478"/>
            <a:chExt cx="9075923" cy="39605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169478"/>
              <a:ext cx="907592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定义两个变量 a 和 b 并输入两个数字存储进它们。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交换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这两个变量并输出。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P25 · 例 2-9</a:t>
              </a:r>
            </a:p>
          </p:txBody>
        </p:sp>
      </p:grpSp>
      <p:grpSp>
        <p:nvGrpSpPr>
          <p:cNvPr id="21" name="before"/>
          <p:cNvGrpSpPr/>
          <p:nvPr/>
        </p:nvGrpSpPr>
        <p:grpSpPr>
          <a:xfrm>
            <a:off x="1047750" y="3013392"/>
            <a:ext cx="5715000" cy="1553845"/>
            <a:chOff x="1047750" y="3013392"/>
            <a:chExt cx="5715000" cy="1553845"/>
          </a:xfrm>
        </p:grpSpPr>
        <p:sp>
          <p:nvSpPr>
            <p:cNvPr id="13" name="TextBox 13"/>
            <p:cNvSpPr txBox="1"/>
            <p:nvPr/>
          </p:nvSpPr>
          <p:spPr>
            <a:xfrm>
              <a:off x="1963064" y="3013392"/>
              <a:ext cx="8363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交换前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37154" y="33547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047750" y="3723322"/>
              <a:ext cx="1143000" cy="843915"/>
            </a:xfrm>
            <a:prstGeom prst="roundRect">
              <a:avLst>
                <a:gd name="adj" fmla="val 90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511894" y="39814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61154" y="33547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2571750" y="3723322"/>
              <a:ext cx="1143000" cy="843915"/>
            </a:xfrm>
            <a:prstGeom prst="roundRect">
              <a:avLst>
                <a:gd name="adj" fmla="val 90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035894" y="39814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4476750" y="3946208"/>
              <a:ext cx="2286000" cy="399097"/>
            </a:xfrm>
            <a:custGeom>
              <a:avLst/>
              <a:gdLst/>
              <a:ahLst/>
              <a:cxnLst/>
              <a:rect l="l" t="t" r="r" b="b"/>
              <a:pathLst>
                <a:path w="2286000" h="399097">
                  <a:moveTo>
                    <a:pt x="0" y="111442"/>
                  </a:moveTo>
                  <a:lnTo>
                    <a:pt x="2124075" y="111442"/>
                  </a:lnTo>
                  <a:lnTo>
                    <a:pt x="2124075" y="0"/>
                  </a:lnTo>
                  <a:lnTo>
                    <a:pt x="2286000" y="199072"/>
                  </a:lnTo>
                  <a:lnTo>
                    <a:pt x="2124075" y="399097"/>
                  </a:lnTo>
                  <a:lnTo>
                    <a:pt x="2124075" y="286702"/>
                  </a:lnTo>
                  <a:lnTo>
                    <a:pt x="0" y="28670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29" name="after"/>
          <p:cNvGrpSpPr/>
          <p:nvPr/>
        </p:nvGrpSpPr>
        <p:grpSpPr>
          <a:xfrm>
            <a:off x="7524750" y="3013392"/>
            <a:ext cx="2667000" cy="1553845"/>
            <a:chOff x="7524750" y="3013392"/>
            <a:chExt cx="2667000" cy="1553845"/>
          </a:xfrm>
        </p:grpSpPr>
        <p:sp>
          <p:nvSpPr>
            <p:cNvPr id="22" name="TextBox 22"/>
            <p:cNvSpPr txBox="1"/>
            <p:nvPr/>
          </p:nvSpPr>
          <p:spPr>
            <a:xfrm>
              <a:off x="8440064" y="3013392"/>
              <a:ext cx="8363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交换后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014154" y="33547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524750" y="3723322"/>
              <a:ext cx="1143000" cy="843915"/>
            </a:xfrm>
            <a:prstGeom prst="roundRect">
              <a:avLst>
                <a:gd name="adj" fmla="val 90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988894" y="39814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538154" y="33547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048750" y="3723322"/>
              <a:ext cx="1143000" cy="843915"/>
            </a:xfrm>
            <a:prstGeom prst="roundRect">
              <a:avLst>
                <a:gd name="adj" fmla="val 90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512894" y="39814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3" name="note"/>
          <p:cNvGrpSpPr/>
          <p:nvPr/>
        </p:nvGrpSpPr>
        <p:grpSpPr>
          <a:xfrm>
            <a:off x="838200" y="5247322"/>
            <a:ext cx="10515600" cy="702945"/>
            <a:chOff x="838200" y="5247322"/>
            <a:chExt cx="10515600" cy="702945"/>
          </a:xfrm>
        </p:grpSpPr>
        <p:sp>
          <p:nvSpPr>
            <p:cNvPr id="30" name="Rectangle 30"/>
            <p:cNvSpPr/>
            <p:nvPr/>
          </p:nvSpPr>
          <p:spPr>
            <a:xfrm>
              <a:off x="838200" y="5247322"/>
              <a:ext cx="10515600" cy="702945"/>
            </a:xfrm>
            <a:prstGeom prst="roundRect">
              <a:avLst>
                <a:gd name="adj" fmla="val 1084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7844" y="547560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85544" y="5475605"/>
              <a:ext cx="737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要让变量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里面存的值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真的交换，不只是让屏幕上的顺序反过来。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这样写，能完成交换吗？</a:t>
            </a:r>
          </a:p>
        </p:txBody>
      </p:sp>
      <p:grpSp>
        <p:nvGrpSpPr>
          <p:cNvPr id="13" name="code"/>
          <p:cNvGrpSpPr/>
          <p:nvPr/>
        </p:nvGrpSpPr>
        <p:grpSpPr>
          <a:xfrm>
            <a:off x="828294" y="2114550"/>
            <a:ext cx="4962906" cy="2407984"/>
            <a:chOff x="828294" y="2114550"/>
            <a:chExt cx="4962906" cy="2407984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195834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9583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6701" y="2302192"/>
              <a:ext cx="3372104" cy="16636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48"/>
                </a:lnSpc>
              </a:pP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3, b = 4;</a:t>
              </a:r>
              <a:b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 = b;</a:t>
              </a:r>
              <a:b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 = a;</a:t>
              </a:r>
              <a:b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 &lt;&lt; " " &lt;&lt; b;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8294" y="4141153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先自己推一推，再点击看结果。</a:t>
              </a:r>
            </a:p>
          </p:txBody>
        </p:sp>
      </p:grpSp>
      <p:grpSp>
        <p:nvGrpSpPr>
          <p:cNvPr id="39" name="trace"/>
          <p:cNvGrpSpPr/>
          <p:nvPr/>
        </p:nvGrpSpPr>
        <p:grpSpPr>
          <a:xfrm>
            <a:off x="6400800" y="2114550"/>
            <a:ext cx="4953000" cy="3824287"/>
            <a:chOff x="6400800" y="2114550"/>
            <a:chExt cx="4953000" cy="3824287"/>
          </a:xfrm>
        </p:grpSpPr>
        <p:sp>
          <p:nvSpPr>
            <p:cNvPr id="14" name="Rectangle 14"/>
            <p:cNvSpPr/>
            <p:nvPr/>
          </p:nvSpPr>
          <p:spPr>
            <a:xfrm>
              <a:off x="6400800" y="2114550"/>
              <a:ext cx="4953000" cy="6410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43294" y="228854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638794" y="230124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067544" y="230124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43294" y="2939415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a=3,b=4;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38794" y="293941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067544" y="293941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6400800" y="3397568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00800" y="3397568"/>
              <a:ext cx="4953000" cy="64103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543294" y="3580448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638794" y="3580448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067544" y="358044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6400800" y="40386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543294" y="4222432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a;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38794" y="422243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067544" y="422243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6400800" y="4679632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400800" y="4793932"/>
              <a:ext cx="4953000" cy="1144905"/>
            </a:xfrm>
            <a:prstGeom prst="roundRect">
              <a:avLst>
                <a:gd name="adj" fmla="val 665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400800" y="4793932"/>
              <a:ext cx="4953000" cy="366712"/>
            </a:xfrm>
            <a:prstGeom prst="roundRect">
              <a:avLst>
                <a:gd name="adj" fmla="val 2077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400800" y="5023485"/>
              <a:ext cx="4953000" cy="13716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6515100" y="492061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6705600" y="492061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6896100" y="492061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194042" y="488124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561201" y="5432108"/>
              <a:ext cx="506326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4 4</a:t>
              </a:r>
            </a:p>
          </p:txBody>
        </p:sp>
      </p:grpSp>
      <p:grpSp>
        <p:nvGrpSpPr>
          <p:cNvPr id="44" name="why"/>
          <p:cNvGrpSpPr/>
          <p:nvPr/>
        </p:nvGrpSpPr>
        <p:grpSpPr>
          <a:xfrm>
            <a:off x="838200" y="4954905"/>
            <a:ext cx="4953000" cy="1053465"/>
            <a:chOff x="838200" y="4954905"/>
            <a:chExt cx="4953000" cy="1053465"/>
          </a:xfrm>
        </p:grpSpPr>
        <p:sp>
          <p:nvSpPr>
            <p:cNvPr id="40" name="Rectangle 40"/>
            <p:cNvSpPr/>
            <p:nvPr/>
          </p:nvSpPr>
          <p:spPr>
            <a:xfrm>
              <a:off x="838200" y="4954905"/>
              <a:ext cx="4953000" cy="105346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4954905"/>
              <a:ext cx="47625" cy="10534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8225" y="517302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666875" y="5109528"/>
              <a:ext cx="3344380" cy="7458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78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执行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时，a 原来的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被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覆盖了，后面再也找不回来。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交换两碗东西，要准备第三个碗</a:t>
            </a:r>
          </a:p>
        </p:txBody>
      </p:sp>
      <p:grpSp>
        <p:nvGrpSpPr>
          <p:cNvPr id="20" name="bowls"/>
          <p:cNvGrpSpPr/>
          <p:nvPr/>
        </p:nvGrpSpPr>
        <p:grpSpPr>
          <a:xfrm>
            <a:off x="1619250" y="2857500"/>
            <a:ext cx="8382000" cy="1658176"/>
            <a:chOff x="1619250" y="2857500"/>
            <a:chExt cx="8382000" cy="1658176"/>
          </a:xfrm>
        </p:grpSpPr>
        <p:sp>
          <p:nvSpPr>
            <p:cNvPr id="9" name="Freeform 9"/>
            <p:cNvSpPr/>
            <p:nvPr/>
          </p:nvSpPr>
          <p:spPr>
            <a:xfrm>
              <a:off x="1619250" y="2857500"/>
              <a:ext cx="1905000" cy="1143000"/>
            </a:xfrm>
            <a:custGeom>
              <a:avLst/>
              <a:gdLst/>
              <a:ahLst/>
              <a:cxnLst/>
              <a:rect l="l" t="t" r="r" b="b"/>
              <a:pathLst>
                <a:path w="1905000" h="1143000">
                  <a:moveTo>
                    <a:pt x="0" y="0"/>
                  </a:moveTo>
                  <a:lnTo>
                    <a:pt x="1905000" y="0"/>
                  </a:lnTo>
                  <a:lnTo>
                    <a:pt x="1619250" y="1143000"/>
                  </a:lnTo>
                  <a:lnTo>
                    <a:pt x="285750" y="1143000"/>
                  </a:lnTo>
                  <a:close/>
                </a:path>
              </a:pathLst>
            </a:custGeom>
            <a:solidFill>
              <a:schemeClr val="lt2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733550" y="3143250"/>
              <a:ext cx="1676400" cy="857250"/>
            </a:xfrm>
            <a:custGeom>
              <a:avLst/>
              <a:gdLst/>
              <a:ahLst/>
              <a:cxnLst/>
              <a:rect l="l" t="t" r="r" b="b"/>
              <a:pathLst>
                <a:path w="1676400" h="857250">
                  <a:moveTo>
                    <a:pt x="0" y="0"/>
                  </a:moveTo>
                  <a:lnTo>
                    <a:pt x="1676400" y="0"/>
                  </a:lnTo>
                  <a:lnTo>
                    <a:pt x="1504950" y="857250"/>
                  </a:lnTo>
                  <a:lnTo>
                    <a:pt x="171450" y="857250"/>
                  </a:lnTo>
                  <a:close/>
                </a:path>
              </a:pathLst>
            </a:custGeom>
            <a:solidFill>
              <a:schemeClr val="accent2">
                <a:alpha val="35000"/>
              </a:schemeClr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320290" y="34417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可乐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28113" y="41783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号碗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4857750" y="2857500"/>
              <a:ext cx="1905000" cy="1143000"/>
            </a:xfrm>
            <a:custGeom>
              <a:avLst/>
              <a:gdLst/>
              <a:ahLst/>
              <a:cxnLst/>
              <a:rect l="l" t="t" r="r" b="b"/>
              <a:pathLst>
                <a:path w="1905000" h="1143000">
                  <a:moveTo>
                    <a:pt x="0" y="0"/>
                  </a:moveTo>
                  <a:lnTo>
                    <a:pt x="1905000" y="0"/>
                  </a:lnTo>
                  <a:lnTo>
                    <a:pt x="1619250" y="1143000"/>
                  </a:lnTo>
                  <a:lnTo>
                    <a:pt x="285750" y="1143000"/>
                  </a:lnTo>
                  <a:close/>
                </a:path>
              </a:pathLst>
            </a:custGeom>
            <a:solidFill>
              <a:schemeClr val="lt2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4972050" y="3143250"/>
              <a:ext cx="1676400" cy="857250"/>
            </a:xfrm>
            <a:custGeom>
              <a:avLst/>
              <a:gdLst/>
              <a:ahLst/>
              <a:cxnLst/>
              <a:rect l="l" t="t" r="r" b="b"/>
              <a:pathLst>
                <a:path w="1676400" h="857250">
                  <a:moveTo>
                    <a:pt x="0" y="0"/>
                  </a:moveTo>
                  <a:lnTo>
                    <a:pt x="1676400" y="0"/>
                  </a:lnTo>
                  <a:lnTo>
                    <a:pt x="1504950" y="857250"/>
                  </a:lnTo>
                  <a:lnTo>
                    <a:pt x="171450" y="857250"/>
                  </a:lnTo>
                  <a:close/>
                </a:path>
              </a:pathLst>
            </a:custGeom>
            <a:solidFill>
              <a:schemeClr val="accent3">
                <a:alpha val="35000"/>
              </a:schemeClr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558790" y="34417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雪碧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66613" y="41783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 号碗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096250" y="2857500"/>
              <a:ext cx="1905000" cy="1143000"/>
            </a:xfrm>
            <a:custGeom>
              <a:avLst/>
              <a:gdLst/>
              <a:ahLst/>
              <a:cxnLst/>
              <a:rect l="l" t="t" r="r" b="b"/>
              <a:pathLst>
                <a:path w="1905000" h="1143000">
                  <a:moveTo>
                    <a:pt x="0" y="0"/>
                  </a:moveTo>
                  <a:lnTo>
                    <a:pt x="1905000" y="0"/>
                  </a:lnTo>
                  <a:lnTo>
                    <a:pt x="1619250" y="1143000"/>
                  </a:lnTo>
                  <a:lnTo>
                    <a:pt x="285750" y="1143000"/>
                  </a:lnTo>
                  <a:close/>
                </a:path>
              </a:pathLst>
            </a:custGeom>
            <a:solidFill>
              <a:schemeClr val="lt2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918448" y="344170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705113" y="41783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号碗</a:t>
              </a:r>
            </a:p>
          </p:txBody>
        </p:sp>
      </p:grpSp>
      <p:grpSp>
        <p:nvGrpSpPr>
          <p:cNvPr id="22" name="steps"/>
          <p:cNvGrpSpPr/>
          <p:nvPr/>
        </p:nvGrpSpPr>
        <p:grpSpPr>
          <a:xfrm>
            <a:off x="829056" y="4737100"/>
            <a:ext cx="7434975" cy="352044"/>
            <a:chOff x="829056" y="4737100"/>
            <a:chExt cx="7434975" cy="352044"/>
          </a:xfrm>
        </p:grpSpPr>
        <p:sp>
          <p:nvSpPr>
            <p:cNvPr id="21" name="TextBox 21"/>
            <p:cNvSpPr txBox="1"/>
            <p:nvPr/>
          </p:nvSpPr>
          <p:spPr>
            <a:xfrm>
              <a:off x="829056" y="4737100"/>
              <a:ext cx="7434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1 号碗倒进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空的 3 号碗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② 2 号碗倒进 1 号碗　③ 3 号碗倒回 2 号碗</a:t>
              </a:r>
            </a:p>
          </p:txBody>
        </p:sp>
      </p:grpSp>
      <p:grpSp>
        <p:nvGrpSpPr>
          <p:cNvPr id="26" name="note"/>
          <p:cNvGrpSpPr/>
          <p:nvPr/>
        </p:nvGrpSpPr>
        <p:grpSpPr>
          <a:xfrm>
            <a:off x="838200" y="5295900"/>
            <a:ext cx="10515600" cy="571500"/>
            <a:chOff x="838200" y="5295900"/>
            <a:chExt cx="10515600" cy="571500"/>
          </a:xfrm>
        </p:grpSpPr>
        <p:sp>
          <p:nvSpPr>
            <p:cNvPr id="23" name="Rectangle 23"/>
            <p:cNvSpPr/>
            <p:nvPr/>
          </p:nvSpPr>
          <p:spPr>
            <a:xfrm>
              <a:off x="838200" y="5295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54610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书上的比喻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343912" y="5473700"/>
              <a:ext cx="7415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第三个碗用来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暂存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一个旧值。程序里的"第三个碗"就是一个临时变量 t。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9070600" y="6121400"/>
            <a:ext cx="2290058" cy="264033"/>
            <a:chOff x="9070600" y="6121400"/>
            <a:chExt cx="2290058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9070600" y="6121400"/>
              <a:ext cx="22900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P25 · 例 2-9 下第一段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三步交换：先把旧值存起来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381500" cy="1891665"/>
            <a:chOff x="838200" y="2114550"/>
            <a:chExt cx="4381500" cy="189166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381500" cy="189166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916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6701" y="2297748"/>
              <a:ext cx="3067558" cy="16207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35"/>
                </a:lnSpc>
              </a:pP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3, b = 4, t;</a:t>
              </a:r>
              <a:b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 = a;</a:t>
              </a:r>
              <a:b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 = b;</a:t>
              </a:r>
              <a:b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 = t;</a:t>
              </a:r>
            </a:p>
          </p:txBody>
        </p:sp>
      </p:grpSp>
      <p:grpSp>
        <p:nvGrpSpPr>
          <p:cNvPr id="34" name="trace"/>
          <p:cNvGrpSpPr/>
          <p:nvPr/>
        </p:nvGrpSpPr>
        <p:grpSpPr>
          <a:xfrm>
            <a:off x="5715000" y="2114550"/>
            <a:ext cx="5638800" cy="2665095"/>
            <a:chOff x="5715000" y="2114550"/>
            <a:chExt cx="5638800" cy="2665095"/>
          </a:xfrm>
        </p:grpSpPr>
        <p:sp>
          <p:nvSpPr>
            <p:cNvPr id="13" name="Rectangle 13"/>
            <p:cNvSpPr/>
            <p:nvPr/>
          </p:nvSpPr>
          <p:spPr>
            <a:xfrm>
              <a:off x="5715000" y="2114550"/>
              <a:ext cx="5638800" cy="66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857494" y="2300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048244" y="231362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191244" y="231362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34244" y="231362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857494" y="2981325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a;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048244" y="29813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191244" y="29813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334244" y="298132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5715000" y="3442335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715000" y="3442335"/>
              <a:ext cx="5638800" cy="6638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857494" y="3645218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048244" y="3645218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191244" y="364521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34244" y="364521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5715000" y="4106228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857494" y="4309110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t;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048244" y="430911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191244" y="430911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334244" y="430911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5715000" y="4770120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tip"/>
          <p:cNvGrpSpPr/>
          <p:nvPr/>
        </p:nvGrpSpPr>
        <p:grpSpPr>
          <a:xfrm>
            <a:off x="838200" y="4969192"/>
            <a:ext cx="10515600" cy="1040130"/>
            <a:chOff x="838200" y="4969192"/>
            <a:chExt cx="10515600" cy="1040130"/>
          </a:xfrm>
        </p:grpSpPr>
        <p:sp>
          <p:nvSpPr>
            <p:cNvPr id="35" name="Rectangle 35"/>
            <p:cNvSpPr/>
            <p:nvPr/>
          </p:nvSpPr>
          <p:spPr>
            <a:xfrm>
              <a:off x="838200" y="4969192"/>
              <a:ext cx="10515600" cy="1040130"/>
            </a:xfrm>
            <a:prstGeom prst="roundRect">
              <a:avLst>
                <a:gd name="adj" fmla="val 732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225" y="5182552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85925" y="5119053"/>
              <a:ext cx="7780541" cy="7439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62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先用 t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存下 a 的旧值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，a 才能放心被覆盖；最后 b 从 t 里取回这个旧值。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最后仍然是 3：赋值是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复制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，不会把 t 清空。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2-9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858000" cy="3836670"/>
            <a:chOff x="838200" y="2114550"/>
            <a:chExt cx="6858000" cy="383667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858000" cy="38366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836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316162"/>
              <a:ext cx="5434838" cy="3518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05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a, b, 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scanf("%d %d", &amp;a, &amp;b);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t = a;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a = b;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b = t;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一组相关的短语句也可以写在一行内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printf("%d %d", a, b);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P25 · 例 2-9 代码</a:t>
              </a:r>
            </a:p>
          </p:txBody>
        </p:sp>
      </p:grpSp>
      <p:grpSp>
        <p:nvGrpSpPr>
          <p:cNvPr id="31" name="console"/>
          <p:cNvGrpSpPr/>
          <p:nvPr/>
        </p:nvGrpSpPr>
        <p:grpSpPr>
          <a:xfrm>
            <a:off x="8191500" y="2114550"/>
            <a:ext cx="3162300" cy="3201352"/>
            <a:chOff x="8191500" y="2114550"/>
            <a:chExt cx="3162300" cy="3201352"/>
          </a:xfrm>
        </p:grpSpPr>
        <p:sp>
          <p:nvSpPr>
            <p:cNvPr id="15" name="Rectangle 15"/>
            <p:cNvSpPr/>
            <p:nvPr/>
          </p:nvSpPr>
          <p:spPr>
            <a:xfrm>
              <a:off x="8191500" y="2114550"/>
              <a:ext cx="3162300" cy="1498282"/>
            </a:xfrm>
            <a:prstGeom prst="roundRect">
              <a:avLst>
                <a:gd name="adj" fmla="val 508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191500" y="2114550"/>
              <a:ext cx="3162300" cy="362902"/>
            </a:xfrm>
            <a:prstGeom prst="roundRect">
              <a:avLst>
                <a:gd name="adj" fmla="val 20997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191500" y="2341245"/>
              <a:ext cx="3162300" cy="13620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305800" y="2239328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496300" y="2239328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686800" y="2239328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84742" y="219900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51901" y="2731453"/>
              <a:ext cx="478917" cy="789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8"/>
                </a:lnSpc>
              </a:pPr>
              <a:r>
                <a:rPr lang="zh-CN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3 4</a:t>
              </a:r>
              <a:br>
                <a:rPr lang="zh-CN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4 3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191500" y="3817620"/>
              <a:ext cx="3162300" cy="1498282"/>
            </a:xfrm>
            <a:prstGeom prst="roundRect">
              <a:avLst>
                <a:gd name="adj" fmla="val 508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191500" y="3817620"/>
              <a:ext cx="3162300" cy="362902"/>
            </a:xfrm>
            <a:prstGeom prst="roundRect">
              <a:avLst>
                <a:gd name="adj" fmla="val 20997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191500" y="4044315"/>
              <a:ext cx="3162300" cy="13620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8305800" y="394144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8496300" y="394144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8686800" y="394144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984742" y="390207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351901" y="4434522"/>
              <a:ext cx="631190" cy="789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8"/>
                </a:lnSpc>
              </a:pPr>
              <a:r>
                <a:rPr lang="zh-CN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-2 5</a:t>
              </a:r>
              <a:br>
                <a:rPr lang="zh-CN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5 -2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模拟练习：一行一行跟踪变量</a:t>
            </a:r>
          </a:p>
        </p:txBody>
      </p:sp>
      <p:grpSp>
        <p:nvGrpSpPr>
          <p:cNvPr id="13" name="q"/>
          <p:cNvGrpSpPr/>
          <p:nvPr/>
        </p:nvGrpSpPr>
        <p:grpSpPr>
          <a:xfrm>
            <a:off x="829056" y="2114550"/>
            <a:ext cx="4009644" cy="2326894"/>
            <a:chOff x="829056" y="2114550"/>
            <a:chExt cx="4009644" cy="2326894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189166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916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297748"/>
              <a:ext cx="2955036" cy="16051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35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8, b = 2, t;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 = a;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 = b;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 = t;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4089400"/>
              <a:ext cx="37136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填写每行执行完后 a、b、t 的值：</a:t>
              </a:r>
            </a:p>
          </p:txBody>
        </p:sp>
      </p:grpSp>
      <p:grpSp>
        <p:nvGrpSpPr>
          <p:cNvPr id="19" name="thead-w"/>
          <p:cNvGrpSpPr/>
          <p:nvPr/>
        </p:nvGrpSpPr>
        <p:grpSpPr>
          <a:xfrm>
            <a:off x="6096000" y="2114550"/>
            <a:ext cx="5257800" cy="663892"/>
            <a:chOff x="6096000" y="2114550"/>
            <a:chExt cx="5257800" cy="663892"/>
          </a:xfrm>
        </p:grpSpPr>
        <p:sp>
          <p:nvSpPr>
            <p:cNvPr id="14" name="Rectangle 14"/>
            <p:cNvSpPr/>
            <p:nvPr/>
          </p:nvSpPr>
          <p:spPr>
            <a:xfrm>
              <a:off x="6096000" y="2114550"/>
              <a:ext cx="5257800" cy="66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238494" y="2300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48244" y="231362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91244" y="231362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34244" y="231362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6096000" y="2981325"/>
            <a:ext cx="1809750" cy="1798320"/>
            <a:chOff x="6096000" y="2981325"/>
            <a:chExt cx="1809750" cy="1798320"/>
          </a:xfrm>
        </p:grpSpPr>
        <p:sp>
          <p:nvSpPr>
            <p:cNvPr id="20" name="TextBox 20"/>
            <p:cNvSpPr txBox="1"/>
            <p:nvPr/>
          </p:nvSpPr>
          <p:spPr>
            <a:xfrm>
              <a:off x="6238494" y="2981325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a;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6096000" y="3442335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0" y="3442335"/>
              <a:ext cx="1809750" cy="6638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238494" y="3645218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6096000" y="4106228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238494" y="4309110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t;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6096000" y="477012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1" name="answers"/>
          <p:cNvGrpSpPr/>
          <p:nvPr/>
        </p:nvGrpSpPr>
        <p:grpSpPr>
          <a:xfrm>
            <a:off x="7905750" y="2981325"/>
            <a:ext cx="3448050" cy="1798320"/>
            <a:chOff x="7905750" y="2981325"/>
            <a:chExt cx="3448050" cy="1798320"/>
          </a:xfrm>
        </p:grpSpPr>
        <p:sp>
          <p:nvSpPr>
            <p:cNvPr id="28" name="Line 28"/>
            <p:cNvSpPr/>
            <p:nvPr/>
          </p:nvSpPr>
          <p:spPr>
            <a:xfrm>
              <a:off x="7905750" y="3442335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905750" y="3442335"/>
              <a:ext cx="3448050" cy="6638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7905750" y="4106228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7905750" y="4770120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048244" y="298132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191244" y="298132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334244" y="298132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048244" y="3645218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191244" y="3645218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334244" y="3645218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048244" y="430911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191244" y="430911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334244" y="430911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  <p:grpSp>
        <p:nvGrpSpPr>
          <p:cNvPr id="46" name="q2"/>
          <p:cNvGrpSpPr/>
          <p:nvPr/>
        </p:nvGrpSpPr>
        <p:grpSpPr>
          <a:xfrm>
            <a:off x="838200" y="4969192"/>
            <a:ext cx="10515600" cy="1040130"/>
            <a:chOff x="838200" y="4969192"/>
            <a:chExt cx="10515600" cy="1040130"/>
          </a:xfrm>
        </p:grpSpPr>
        <p:sp>
          <p:nvSpPr>
            <p:cNvPr id="42" name="Rectangle 42"/>
            <p:cNvSpPr/>
            <p:nvPr/>
          </p:nvSpPr>
          <p:spPr>
            <a:xfrm>
              <a:off x="838200" y="4969192"/>
              <a:ext cx="10515600" cy="1040130"/>
            </a:xfrm>
            <a:prstGeom prst="roundRect">
              <a:avLst>
                <a:gd name="adj" fmla="val 732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3" name="Rectangle 43"/>
            <p:cNvSpPr/>
            <p:nvPr/>
          </p:nvSpPr>
          <p:spPr>
            <a:xfrm>
              <a:off x="838200" y="4969192"/>
              <a:ext cx="47625" cy="104013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038225" y="5182552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追问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685925" y="5119053"/>
              <a:ext cx="4459986" cy="7439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62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如果最后一行写成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a;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，结果会怎样？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如果两个初值都是 5，能看出写错了吗？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只换输出顺序，和交换变量一样吗？</a:t>
            </a:r>
          </a:p>
        </p:txBody>
      </p:sp>
      <p:grpSp>
        <p:nvGrpSpPr>
          <p:cNvPr id="14" name="left"/>
          <p:cNvGrpSpPr/>
          <p:nvPr/>
        </p:nvGrpSpPr>
        <p:grpSpPr>
          <a:xfrm>
            <a:off x="827913" y="2159000"/>
            <a:ext cx="4963287" cy="2102486"/>
            <a:chOff x="827913" y="2159000"/>
            <a:chExt cx="4963287" cy="2102486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159000"/>
              <a:ext cx="273989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只把输出顺序倒过来：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25090"/>
              <a:ext cx="49530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625090"/>
              <a:ext cx="381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7463" y="2843848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 %d", b, a);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8675" y="3489008"/>
              <a:ext cx="3549117" cy="7724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88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屏幕上显示 4 3，但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仍然是 3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变量没有交换。</a:t>
              </a:r>
            </a:p>
          </p:txBody>
        </p:sp>
      </p:grpSp>
      <p:grpSp>
        <p:nvGrpSpPr>
          <p:cNvPr id="20" name="right"/>
          <p:cNvGrpSpPr/>
          <p:nvPr/>
        </p:nvGrpSpPr>
        <p:grpSpPr>
          <a:xfrm>
            <a:off x="6390513" y="2159000"/>
            <a:ext cx="4963287" cy="2102486"/>
            <a:chOff x="6390513" y="2159000"/>
            <a:chExt cx="4963287" cy="2102486"/>
          </a:xfrm>
        </p:grpSpPr>
        <p:sp>
          <p:nvSpPr>
            <p:cNvPr id="15" name="TextBox 15"/>
            <p:cNvSpPr txBox="1"/>
            <p:nvPr/>
          </p:nvSpPr>
          <p:spPr>
            <a:xfrm>
              <a:off x="6390513" y="2159000"/>
              <a:ext cx="192410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真正交换变量：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400800" y="2625090"/>
              <a:ext cx="49530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00800" y="2625090"/>
              <a:ext cx="381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600063" y="2843848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 = a; a = b; b = t;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91275" y="3489008"/>
              <a:ext cx="3051302" cy="7724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88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变成 4，b 变成 3，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后面再用 a、b 时就是新值。</a:t>
              </a:r>
            </a:p>
          </p:txBody>
        </p:sp>
      </p:grpSp>
      <p:grpSp>
        <p:nvGrpSpPr>
          <p:cNvPr id="24" name="book"/>
          <p:cNvGrpSpPr/>
          <p:nvPr/>
        </p:nvGrpSpPr>
        <p:grpSpPr>
          <a:xfrm>
            <a:off x="838200" y="4894898"/>
            <a:ext cx="10515600" cy="1056322"/>
            <a:chOff x="838200" y="4894898"/>
            <a:chExt cx="10515600" cy="1056322"/>
          </a:xfrm>
        </p:grpSpPr>
        <p:sp>
          <p:nvSpPr>
            <p:cNvPr id="21" name="Rectangle 21"/>
            <p:cNvSpPr/>
            <p:nvPr/>
          </p:nvSpPr>
          <p:spPr>
            <a:xfrm>
              <a:off x="838200" y="4894898"/>
              <a:ext cx="10515600" cy="1056322"/>
            </a:xfrm>
            <a:prstGeom prst="roundRect">
              <a:avLst>
                <a:gd name="adj" fmla="val 721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225" y="5115878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905000" y="5052378"/>
              <a:ext cx="7730998" cy="749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8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如果题目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只要求输出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交换后的两个数，直接输出 b 和 a 就可以完成任务。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但如果后面的程序还要用交换后的变量，就必须真正交换。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9070600" y="6121400"/>
            <a:ext cx="2290058" cy="264033"/>
            <a:chOff x="9070600" y="6121400"/>
            <a:chExt cx="2290058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9070600" y="6121400"/>
              <a:ext cx="22900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P25 · 例 2-9 下第三段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2-9 交换变量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选读：不用第三个碗，用加减法交换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1864042"/>
            <a:chOff x="838200" y="2114550"/>
            <a:chExt cx="4000500" cy="1864042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18640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640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291080"/>
              <a:ext cx="2514981" cy="15880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90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3, b = 4;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 = a + b;</a:t>
              </a:r>
              <a:b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 = a - b;</a:t>
              </a:r>
              <a:b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 = a - b;</a:t>
              </a:r>
            </a:p>
          </p:txBody>
        </p:sp>
      </p:grpSp>
      <p:grpSp>
        <p:nvGrpSpPr>
          <p:cNvPr id="30" name="trace"/>
          <p:cNvGrpSpPr/>
          <p:nvPr/>
        </p:nvGrpSpPr>
        <p:grpSpPr>
          <a:xfrm>
            <a:off x="5715000" y="2114550"/>
            <a:ext cx="5638800" cy="2626043"/>
            <a:chOff x="5715000" y="2114550"/>
            <a:chExt cx="5638800" cy="2626043"/>
          </a:xfrm>
        </p:grpSpPr>
        <p:sp>
          <p:nvSpPr>
            <p:cNvPr id="13" name="Rectangle 13"/>
            <p:cNvSpPr/>
            <p:nvPr/>
          </p:nvSpPr>
          <p:spPr>
            <a:xfrm>
              <a:off x="5715000" y="2114550"/>
              <a:ext cx="5638800" cy="6543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857494" y="2294255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14994" y="230695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05644" y="230695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57494" y="296513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+ b;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714994" y="2965132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05644" y="296513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5715000" y="3422332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5715000" y="3422332"/>
              <a:ext cx="5638800" cy="65436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857494" y="3619500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a - b;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714994" y="361950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105644" y="36195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5715000" y="4076700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857494" y="4272915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- b;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714994" y="427291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105644" y="427291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5715000" y="4731068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tip"/>
          <p:cNvGrpSpPr/>
          <p:nvPr/>
        </p:nvGrpSpPr>
        <p:grpSpPr>
          <a:xfrm>
            <a:off x="838200" y="4927282"/>
            <a:ext cx="10515600" cy="1024890"/>
            <a:chOff x="838200" y="4927282"/>
            <a:chExt cx="10515600" cy="1024890"/>
          </a:xfrm>
        </p:grpSpPr>
        <p:sp>
          <p:nvSpPr>
            <p:cNvPr id="31" name="Rectangle 31"/>
            <p:cNvSpPr/>
            <p:nvPr/>
          </p:nvSpPr>
          <p:spPr>
            <a:xfrm>
              <a:off x="838200" y="4927282"/>
              <a:ext cx="10515600" cy="1024890"/>
            </a:xfrm>
            <a:prstGeom prst="roundRect">
              <a:avLst>
                <a:gd name="adj" fmla="val 743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225" y="513492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85925" y="5084128"/>
              <a:ext cx="7898130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18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先让 a 存下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两数之和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7，再用和减去一个数，就能得到另一个数。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这个方法了解即可，平时还是推荐用临时变量，更容易看懂、不容易出错。</a:t>
              </a:r>
            </a:p>
          </p:txBody>
        </p:sp>
      </p:grpSp>
      <p:grpSp>
        <p:nvGrpSpPr>
          <p:cNvPr id="36" name="bookref"/>
          <p:cNvGrpSpPr/>
          <p:nvPr/>
        </p:nvGrpSpPr>
        <p:grpSpPr>
          <a:xfrm>
            <a:off x="9070600" y="6121400"/>
            <a:ext cx="2290058" cy="264033"/>
            <a:chOff x="9070600" y="6121400"/>
            <a:chExt cx="2290058" cy="264033"/>
          </a:xfrm>
        </p:grpSpPr>
        <p:sp>
          <p:nvSpPr>
            <p:cNvPr id="35" name="TextBox 35"/>
            <p:cNvSpPr txBox="1"/>
            <p:nvPr/>
          </p:nvSpPr>
          <p:spPr>
            <a:xfrm>
              <a:off x="9070600" y="6121400"/>
              <a:ext cx="22900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P25 · 例 2-9 下第二段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2136084" y="3111500"/>
            <a:ext cx="791983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2-10 游泳时间与解题七步法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227189" y="4038600"/>
            <a:ext cx="5737621" cy="308991"/>
            <a:chOff x="3227189" y="4038600"/>
            <a:chExt cx="573762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227189" y="4038600"/>
              <a:ext cx="573762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理解输入 · 思考逻辑 · 翻译代码 · 输出 · 编译 · 测试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1124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2-10 小鱼的游泳时间：读题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2209800"/>
            <a:chOff x="838200" y="2038350"/>
            <a:chExt cx="10515600" cy="2209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209800"/>
            </a:xfrm>
            <a:prstGeom prst="roundRect">
              <a:avLst>
                <a:gd name="adj" fmla="val 431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59635"/>
              <a:ext cx="8613648" cy="16379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：小鱼从 a 时 b 分一直游泳到当天的 c 时 d 分，它这天一共游了多少时间？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：一行内输入 4 个整数，分别表示 a、b、c、d。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：一行内输出 2 个整数 e 和 f，用空格间隔，依次表示游了多少小时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多少分钟。其中表示分钟的整数 f 应该小于 60。（洛谷 P1425）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752114" y="6121400"/>
            <a:ext cx="1608544" cy="264033"/>
            <a:chOff x="9752114" y="6121400"/>
            <a:chExt cx="1608544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752114" y="6121400"/>
              <a:ext cx="16085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P25 · 例 2-10</a:t>
              </a:r>
            </a:p>
          </p:txBody>
        </p:sp>
      </p:grpSp>
      <p:grpSp>
        <p:nvGrpSpPr>
          <p:cNvPr id="35" name="io"/>
          <p:cNvGrpSpPr/>
          <p:nvPr/>
        </p:nvGrpSpPr>
        <p:grpSpPr>
          <a:xfrm>
            <a:off x="828294" y="4458335"/>
            <a:ext cx="10525506" cy="1504315"/>
            <a:chOff x="828294" y="4458335"/>
            <a:chExt cx="10525506" cy="1504315"/>
          </a:xfrm>
        </p:grpSpPr>
        <p:sp>
          <p:nvSpPr>
            <p:cNvPr id="14" name="TextBox 14"/>
            <p:cNvSpPr txBox="1"/>
            <p:nvPr/>
          </p:nvSpPr>
          <p:spPr>
            <a:xfrm>
              <a:off x="828294" y="445833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857750"/>
              <a:ext cx="3238500" cy="1104900"/>
            </a:xfrm>
            <a:prstGeom prst="roundRect">
              <a:avLst>
                <a:gd name="adj" fmla="val 68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857750"/>
              <a:ext cx="3238500" cy="360998"/>
            </a:xfrm>
            <a:prstGeom prst="roundRect">
              <a:avLst>
                <a:gd name="adj" fmla="val 2110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5083492"/>
              <a:ext cx="3238500" cy="13525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98062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98062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98062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1442" y="4940300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9363" y="5484178"/>
              <a:ext cx="166576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12 50 19 10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562094" y="445833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572000" y="4857750"/>
              <a:ext cx="2857500" cy="1104900"/>
            </a:xfrm>
            <a:prstGeom prst="roundRect">
              <a:avLst>
                <a:gd name="adj" fmla="val 68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572000" y="4857750"/>
              <a:ext cx="2857500" cy="360998"/>
            </a:xfrm>
            <a:prstGeom prst="roundRect">
              <a:avLst>
                <a:gd name="adj" fmla="val 2110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572000" y="5083492"/>
              <a:ext cx="2857500" cy="13525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4686300" y="498062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4876800" y="498062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5067300" y="498062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365242" y="4940300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733163" y="5484178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6 20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7905750" y="4857750"/>
              <a:ext cx="3448050" cy="1015365"/>
            </a:xfrm>
            <a:prstGeom prst="roundRect">
              <a:avLst>
                <a:gd name="adj" fmla="val 750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106537" y="507047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数据说明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116187" y="5019675"/>
              <a:ext cx="1546606" cy="6983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42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结束时间一定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晚于开始时间。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一道题由五部分组成，每部分都要读</a:t>
            </a:r>
          </a:p>
        </p:txBody>
      </p:sp>
      <p:grpSp>
        <p:nvGrpSpPr>
          <p:cNvPr id="29" name="table"/>
          <p:cNvGrpSpPr/>
          <p:nvPr/>
        </p:nvGrpSpPr>
        <p:grpSpPr>
          <a:xfrm>
            <a:off x="838200" y="2038350"/>
            <a:ext cx="10515600" cy="3095625"/>
            <a:chOff x="838200" y="2038350"/>
            <a:chExt cx="10515600" cy="30956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58492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组成部分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15849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告诉你什么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67017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458337" y="2670175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要解决一个什么样的问题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067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067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1845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458337" y="3184525"/>
              <a:ext cx="5343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输入的数据长什么样：几个数、什么类型、怎么分隔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581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69887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458337" y="3698875"/>
              <a:ext cx="4416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输出要长什么样：几个数、用空格还是换行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0957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21322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输入输出样例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458337" y="4213225"/>
              <a:ext cx="46484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一个参考例子，帮你理解题意，还能检查程序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610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4727575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数据规模与说明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58337" y="4740275"/>
              <a:ext cx="6060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数据的范围和特殊保证，例如"结束时间一定晚于开始时间"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124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3" name="note"/>
          <p:cNvGrpSpPr/>
          <p:nvPr/>
        </p:nvGrpSpPr>
        <p:grpSpPr>
          <a:xfrm>
            <a:off x="838200" y="5353050"/>
            <a:ext cx="10515600" cy="552450"/>
            <a:chOff x="838200" y="5353050"/>
            <a:chExt cx="10515600" cy="552450"/>
          </a:xfrm>
        </p:grpSpPr>
        <p:sp>
          <p:nvSpPr>
            <p:cNvPr id="30" name="Rectangle 30"/>
            <p:cNvSpPr/>
            <p:nvPr/>
          </p:nvSpPr>
          <p:spPr>
            <a:xfrm>
              <a:off x="838200" y="53530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5245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524500"/>
              <a:ext cx="668995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题目的每一部分都很重要，请仔细阅读。请在书本 P26 第二段下画线。</a:t>
              </a:r>
            </a:p>
          </p:txBody>
        </p:sp>
      </p:grpSp>
      <p:grpSp>
        <p:nvGrpSpPr>
          <p:cNvPr id="35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34" name="TextBox 34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P26 · 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第一步：读懂题目，明确要做什么</a:t>
            </a:r>
          </a:p>
        </p:txBody>
      </p:sp>
      <p:grpSp>
        <p:nvGrpSpPr>
          <p:cNvPr id="11" name="step"/>
          <p:cNvGrpSpPr/>
          <p:nvPr/>
        </p:nvGrpSpPr>
        <p:grpSpPr>
          <a:xfrm>
            <a:off x="838200" y="2038350"/>
            <a:ext cx="10515600" cy="723900"/>
            <a:chOff x="838200" y="20383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513" y="2254250"/>
              <a:ext cx="65469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第一步　读懂题目：用自己的话说出最后要算出什么。</a:t>
              </a:r>
            </a:p>
          </p:txBody>
        </p:sp>
      </p:grpSp>
      <p:grpSp>
        <p:nvGrpSpPr>
          <p:cNvPr id="17" name="body"/>
          <p:cNvGrpSpPr/>
          <p:nvPr/>
        </p:nvGrpSpPr>
        <p:grpSpPr>
          <a:xfrm>
            <a:off x="838200" y="3028950"/>
            <a:ext cx="3352800" cy="2114550"/>
            <a:chOff x="838200" y="3028950"/>
            <a:chExt cx="3352800" cy="2114550"/>
          </a:xfrm>
        </p:grpSpPr>
        <p:sp>
          <p:nvSpPr>
            <p:cNvPr id="12" name="Rectangle 12"/>
            <p:cNvSpPr/>
            <p:nvPr/>
          </p:nvSpPr>
          <p:spPr>
            <a:xfrm>
              <a:off x="838200" y="3028950"/>
              <a:ext cx="3352800" cy="2114550"/>
            </a:xfrm>
            <a:prstGeom prst="roundRect">
              <a:avLst>
                <a:gd name="adj" fmla="val 540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0289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3147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1464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本题的任务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8987" y="3670300"/>
              <a:ext cx="176504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算出从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时 b 分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到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 时 d 分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经过了多长时间。</a:t>
              </a:r>
            </a:p>
          </p:txBody>
        </p:sp>
      </p:grpSp>
      <p:grpSp>
        <p:nvGrpSpPr>
          <p:cNvPr id="23" name="say"/>
          <p:cNvGrpSpPr/>
          <p:nvPr/>
        </p:nvGrpSpPr>
        <p:grpSpPr>
          <a:xfrm>
            <a:off x="4419600" y="3028950"/>
            <a:ext cx="3352800" cy="2114550"/>
            <a:chOff x="4419600" y="3028950"/>
            <a:chExt cx="3352800" cy="2114550"/>
          </a:xfrm>
        </p:grpSpPr>
        <p:sp>
          <p:nvSpPr>
            <p:cNvPr id="18" name="Rectangle 18"/>
            <p:cNvSpPr/>
            <p:nvPr/>
          </p:nvSpPr>
          <p:spPr>
            <a:xfrm>
              <a:off x="4419600" y="3028950"/>
              <a:ext cx="3352800" cy="2114550"/>
            </a:xfrm>
            <a:prstGeom prst="roundRect">
              <a:avLst>
                <a:gd name="adj" fmla="val 540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19600" y="30289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19600" y="3314700"/>
              <a:ext cx="33528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620006" y="31464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换句话说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20387" y="3670300"/>
              <a:ext cx="154660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结束时间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− 开始时间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就是游了多久。</a:t>
              </a:r>
            </a:p>
          </p:txBody>
        </p:sp>
      </p:grpSp>
      <p:grpSp>
        <p:nvGrpSpPr>
          <p:cNvPr id="29" name="hard"/>
          <p:cNvGrpSpPr/>
          <p:nvPr/>
        </p:nvGrpSpPr>
        <p:grpSpPr>
          <a:xfrm>
            <a:off x="8001000" y="3028950"/>
            <a:ext cx="3352800" cy="2114550"/>
            <a:chOff x="8001000" y="3028950"/>
            <a:chExt cx="3352800" cy="2114550"/>
          </a:xfrm>
        </p:grpSpPr>
        <p:sp>
          <p:nvSpPr>
            <p:cNvPr id="24" name="Rectangle 24"/>
            <p:cNvSpPr/>
            <p:nvPr/>
          </p:nvSpPr>
          <p:spPr>
            <a:xfrm>
              <a:off x="8001000" y="3028950"/>
              <a:ext cx="3352800" cy="2114550"/>
            </a:xfrm>
            <a:prstGeom prst="roundRect">
              <a:avLst>
                <a:gd name="adj" fmla="val 540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001000" y="30289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001000" y="3314700"/>
              <a:ext cx="33528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01406" y="31464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难点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01787" y="3670300"/>
              <a:ext cx="263880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时间是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60 进制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 分钟进 1 小时，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不能像普通数那样直接减。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606" y="55753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做法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05356" y="5575300"/>
              <a:ext cx="77724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读完题先别写代码，试着用一句话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题目要求，说不清楚就再读一遍。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第二步：理解输入，准备好变量</a:t>
            </a:r>
          </a:p>
        </p:txBody>
      </p:sp>
      <p:grpSp>
        <p:nvGrpSpPr>
          <p:cNvPr id="11" name="step"/>
          <p:cNvGrpSpPr/>
          <p:nvPr/>
        </p:nvGrpSpPr>
        <p:grpSpPr>
          <a:xfrm>
            <a:off x="838200" y="2038350"/>
            <a:ext cx="10515600" cy="759142"/>
            <a:chOff x="838200" y="2038350"/>
            <a:chExt cx="10515600" cy="759142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59142"/>
            </a:xfrm>
            <a:prstGeom prst="roundRect">
              <a:avLst>
                <a:gd name="adj" fmla="val 12547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3282" y="2283460"/>
              <a:ext cx="878509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第二步　理解输入：输入几个数、什么类型，就准备几个对应的变量。</a:t>
              </a:r>
            </a:p>
          </p:txBody>
        </p:sp>
      </p:grpSp>
      <p:grpSp>
        <p:nvGrpSpPr>
          <p:cNvPr id="17" name="wrong"/>
          <p:cNvGrpSpPr/>
          <p:nvPr/>
        </p:nvGrpSpPr>
        <p:grpSpPr>
          <a:xfrm>
            <a:off x="828294" y="3133725"/>
            <a:ext cx="4962906" cy="1818259"/>
            <a:chOff x="828294" y="3133725"/>
            <a:chExt cx="4962906" cy="1818259"/>
          </a:xfrm>
        </p:grpSpPr>
        <p:sp>
          <p:nvSpPr>
            <p:cNvPr id="12" name="TextBox 12"/>
            <p:cNvSpPr txBox="1"/>
            <p:nvPr/>
          </p:nvSpPr>
          <p:spPr>
            <a:xfrm>
              <a:off x="828294" y="3133725"/>
              <a:ext cx="19531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照着样例写死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557588"/>
              <a:ext cx="4953000" cy="102012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557588"/>
              <a:ext cx="38100" cy="1020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7844" y="3735705"/>
              <a:ext cx="2607755" cy="739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2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12, b = 50;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 = 19, d = 10;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59994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只能算这一组数据，评测时换一组就错了。</a:t>
              </a:r>
            </a:p>
          </p:txBody>
        </p:sp>
      </p:grpSp>
      <p:grpSp>
        <p:nvGrpSpPr>
          <p:cNvPr id="23" name="right"/>
          <p:cNvGrpSpPr/>
          <p:nvPr/>
        </p:nvGrpSpPr>
        <p:grpSpPr>
          <a:xfrm>
            <a:off x="6390894" y="3133725"/>
            <a:ext cx="4962906" cy="1818259"/>
            <a:chOff x="6390894" y="3133725"/>
            <a:chExt cx="4962906" cy="1818259"/>
          </a:xfrm>
        </p:grpSpPr>
        <p:sp>
          <p:nvSpPr>
            <p:cNvPr id="18" name="TextBox 18"/>
            <p:cNvSpPr txBox="1"/>
            <p:nvPr/>
          </p:nvSpPr>
          <p:spPr>
            <a:xfrm>
              <a:off x="6390894" y="3133725"/>
              <a:ext cx="19531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从输入中读取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00800" y="3557588"/>
              <a:ext cx="4953000" cy="102012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00800" y="3557588"/>
              <a:ext cx="38100" cy="1020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00444" y="3735705"/>
              <a:ext cx="3288792" cy="739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2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a, b, c, d;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 &gt;&gt; c &gt;&gt; d;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391656" y="4599940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无论评测给哪一组数据，都能算。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5357812"/>
            <a:ext cx="10515600" cy="650558"/>
            <a:chOff x="838200" y="5357812"/>
            <a:chExt cx="10515600" cy="650558"/>
          </a:xfrm>
        </p:grpSpPr>
        <p:sp>
          <p:nvSpPr>
            <p:cNvPr id="24" name="Rectangle 24"/>
            <p:cNvSpPr/>
            <p:nvPr/>
          </p:nvSpPr>
          <p:spPr>
            <a:xfrm>
              <a:off x="838200" y="5357812"/>
              <a:ext cx="10515600" cy="650558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357812"/>
              <a:ext cx="47625" cy="650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225" y="5563552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5925" y="5563552"/>
              <a:ext cx="862396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输入格式告诉你的是数据的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形状和数量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，不是具体内容。样例只是其中一组。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9447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第三步：先动脑——小时、分钟分别相减行吗？</a:t>
            </a:r>
          </a:p>
        </p:txBody>
      </p:sp>
      <p:grpSp>
        <p:nvGrpSpPr>
          <p:cNvPr id="24" name="calc"/>
          <p:cNvGrpSpPr/>
          <p:nvPr/>
        </p:nvGrpSpPr>
        <p:grpSpPr>
          <a:xfrm>
            <a:off x="838200" y="2038350"/>
            <a:ext cx="10515600" cy="1609725"/>
            <a:chOff x="838200" y="2038350"/>
            <a:chExt cx="10515600" cy="16097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457956" y="21714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53456" y="21714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48956" y="217144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直接相减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70827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7956" y="270827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53456" y="270827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48956" y="2708275"/>
              <a:ext cx="12419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19 - 12 = 7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105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1051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324167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457956" y="324167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553456" y="324167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48956" y="3241675"/>
              <a:ext cx="1528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10 - 50 =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-40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3638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6" name="why"/>
          <p:cNvGrpSpPr/>
          <p:nvPr/>
        </p:nvGrpSpPr>
        <p:grpSpPr>
          <a:xfrm>
            <a:off x="829056" y="3670300"/>
            <a:ext cx="6670548" cy="790194"/>
            <a:chOff x="829056" y="3670300"/>
            <a:chExt cx="6670548" cy="790194"/>
          </a:xfrm>
        </p:grpSpPr>
        <p:sp>
          <p:nvSpPr>
            <p:cNvPr id="25" name="TextBox 25"/>
            <p:cNvSpPr txBox="1"/>
            <p:nvPr/>
          </p:nvSpPr>
          <p:spPr>
            <a:xfrm>
              <a:off x="829056" y="3670300"/>
              <a:ext cx="6670548" cy="790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分钟不够减，就要向小时"借 1"：6 小时 70 - 50 = 20 分。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能算，但要先判断"够不够减"，比较麻烦，我们还没学判断语句。</a:t>
              </a:r>
            </a:p>
          </p:txBody>
        </p:sp>
      </p:grpSp>
      <p:grpSp>
        <p:nvGrpSpPr>
          <p:cNvPr id="30" name="book"/>
          <p:cNvGrpSpPr/>
          <p:nvPr/>
        </p:nvGrpSpPr>
        <p:grpSpPr>
          <a:xfrm>
            <a:off x="838200" y="5048250"/>
            <a:ext cx="10515600" cy="561975"/>
            <a:chOff x="838200" y="5048250"/>
            <a:chExt cx="10515600" cy="561975"/>
          </a:xfrm>
        </p:grpSpPr>
        <p:sp>
          <p:nvSpPr>
            <p:cNvPr id="27" name="Rectangle 27"/>
            <p:cNvSpPr/>
            <p:nvPr/>
          </p:nvSpPr>
          <p:spPr>
            <a:xfrm>
              <a:off x="838200" y="5048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9368" y="52165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877568" y="5216525"/>
              <a:ext cx="85129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如果出现 b &gt; d（比如从 0 时 50 分游到 1 时 10 分），就要进行借位判断，比较麻烦。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P26 · 第三段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3291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把两个时刻，都换成从 0 点起的分钟数</a:t>
            </a:r>
          </a:p>
        </p:txBody>
      </p:sp>
      <p:grpSp>
        <p:nvGrpSpPr>
          <p:cNvPr id="24" name="axis"/>
          <p:cNvGrpSpPr/>
          <p:nvPr/>
        </p:nvGrpSpPr>
        <p:grpSpPr>
          <a:xfrm>
            <a:off x="901029" y="2679700"/>
            <a:ext cx="10448434" cy="963041"/>
            <a:chOff x="901029" y="2679700"/>
            <a:chExt cx="10448434" cy="963041"/>
          </a:xfrm>
        </p:grpSpPr>
        <p:sp>
          <p:nvSpPr>
            <p:cNvPr id="9" name="Line 9"/>
            <p:cNvSpPr/>
            <p:nvPr/>
          </p:nvSpPr>
          <p:spPr>
            <a:xfrm>
              <a:off x="1143000" y="314325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143000" y="304800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01029" y="333375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0:00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3619500" y="304800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377529" y="333375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6:00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096000" y="304800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795537" y="3333750"/>
              <a:ext cx="60092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12:00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572500" y="304800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272037" y="3333750"/>
              <a:ext cx="60092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18:00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11049000" y="304800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748537" y="3333750"/>
              <a:ext cx="60092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24:00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6353175" y="3057525"/>
              <a:ext cx="171450" cy="1714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096571" y="26797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12:50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8972550" y="3057525"/>
              <a:ext cx="171450" cy="171450"/>
            </a:xfrm>
            <a:prstGeom prst="ellipse">
              <a:avLst/>
            </a:prstGeom>
            <a:solidFill>
              <a:srgbClr val="538135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715946" y="26797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19:10</a:t>
              </a:r>
            </a:p>
          </p:txBody>
        </p:sp>
      </p:grpSp>
      <p:grpSp>
        <p:nvGrpSpPr>
          <p:cNvPr id="31" name="calc"/>
          <p:cNvGrpSpPr/>
          <p:nvPr/>
        </p:nvGrpSpPr>
        <p:grpSpPr>
          <a:xfrm>
            <a:off x="838200" y="3905250"/>
            <a:ext cx="10515600" cy="914400"/>
            <a:chOff x="838200" y="3905250"/>
            <a:chExt cx="10515600" cy="914400"/>
          </a:xfrm>
        </p:grpSpPr>
        <p:sp>
          <p:nvSpPr>
            <p:cNvPr id="25" name="Rectangle 25"/>
            <p:cNvSpPr/>
            <p:nvPr/>
          </p:nvSpPr>
          <p:spPr>
            <a:xfrm>
              <a:off x="838200" y="3905250"/>
              <a:ext cx="49530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390525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606" y="4054475"/>
              <a:ext cx="309295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开始：12 * 60 + 50 = 770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结束：19 * 60 + 10 = 1150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400800" y="3905250"/>
              <a:ext cx="49530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601206" y="4070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公式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67956" y="4032250"/>
              <a:ext cx="19956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开始 =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60 + b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结束 =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* 60 + d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829437" y="5308600"/>
            <a:ext cx="8816289" cy="337376"/>
            <a:chOff x="829437" y="5308600"/>
            <a:chExt cx="8816289" cy="337376"/>
          </a:xfrm>
        </p:grpSpPr>
        <p:sp>
          <p:nvSpPr>
            <p:cNvPr id="32" name="TextBox 32"/>
            <p:cNvSpPr txBox="1"/>
            <p:nvPr/>
          </p:nvSpPr>
          <p:spPr>
            <a:xfrm>
              <a:off x="829437" y="5308600"/>
              <a:ext cx="881628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统一成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最小的单位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（分钟），就像统一成同一种货币，再算就没有进位借位的麻烦了。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相减得到总分钟数，再拆成小时和分钟</a:t>
            </a:r>
          </a:p>
        </p:txBody>
      </p:sp>
      <p:grpSp>
        <p:nvGrpSpPr>
          <p:cNvPr id="11" name="diff"/>
          <p:cNvGrpSpPr/>
          <p:nvPr/>
        </p:nvGrpSpPr>
        <p:grpSpPr>
          <a:xfrm>
            <a:off x="838200" y="2038350"/>
            <a:ext cx="10515600" cy="723900"/>
            <a:chOff x="838200" y="20383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1208" y="2241550"/>
              <a:ext cx="33142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1150 - 770 = </a:t>
              </a: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380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分钟</a:t>
              </a:r>
            </a:p>
          </p:txBody>
        </p:sp>
      </p:grpSp>
      <p:grpSp>
        <p:nvGrpSpPr>
          <p:cNvPr id="25" name="split"/>
          <p:cNvGrpSpPr/>
          <p:nvPr/>
        </p:nvGrpSpPr>
        <p:grpSpPr>
          <a:xfrm>
            <a:off x="838200" y="3048000"/>
            <a:ext cx="10515600" cy="1724025"/>
            <a:chOff x="838200" y="3048000"/>
            <a:chExt cx="10515600" cy="1724025"/>
          </a:xfrm>
        </p:grpSpPr>
        <p:sp>
          <p:nvSpPr>
            <p:cNvPr id="12" name="Rectangle 12"/>
            <p:cNvSpPr/>
            <p:nvPr/>
          </p:nvSpPr>
          <p:spPr>
            <a:xfrm>
              <a:off x="838200" y="304800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81456" y="32001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38956" y="3200146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67956" y="32001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1456" y="3775075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小时 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38956" y="3775075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380 / 60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67956" y="3775075"/>
              <a:ext cx="34052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（整除：有几个完整的 60）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191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191000"/>
              <a:ext cx="1051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4346575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分钟 f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838956" y="4346575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380 % 60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67956" y="4346575"/>
              <a:ext cx="33028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（取余：剩下的不足 60）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762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9" name="tip"/>
          <p:cNvGrpSpPr/>
          <p:nvPr/>
        </p:nvGrpSpPr>
        <p:grpSpPr>
          <a:xfrm>
            <a:off x="838200" y="4914900"/>
            <a:ext cx="10515600" cy="895350"/>
            <a:chOff x="838200" y="4914900"/>
            <a:chExt cx="10515600" cy="895350"/>
          </a:xfrm>
        </p:grpSpPr>
        <p:sp>
          <p:nvSpPr>
            <p:cNvPr id="26" name="Rectangle 26"/>
            <p:cNvSpPr/>
            <p:nvPr/>
          </p:nvSpPr>
          <p:spPr>
            <a:xfrm>
              <a:off x="838200" y="49149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080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回顾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5041900"/>
              <a:ext cx="753186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这就是上一讲拆数位用过的 / 和 %：整除得到"有几个"，取余得到"还剩几"。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余数一定小于 60，正好满足题目"f 小于 60"的要求。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第四步：把思路逐句翻译成代码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038350"/>
            <a:ext cx="9505950" cy="933450"/>
            <a:chOff x="838200" y="2038350"/>
            <a:chExt cx="9505950" cy="9334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19556" y="2355850"/>
              <a:ext cx="14461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统一成分钟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3810000" y="2381250"/>
              <a:ext cx="666750" cy="247650"/>
            </a:xfrm>
            <a:custGeom>
              <a:avLst/>
              <a:gdLst/>
              <a:ahLst/>
              <a:cxnLst/>
              <a:rect l="l" t="t" r="r" b="b"/>
              <a:pathLst>
                <a:path w="666750" h="247650">
                  <a:moveTo>
                    <a:pt x="0" y="69342"/>
                  </a:moveTo>
                  <a:lnTo>
                    <a:pt x="542925" y="69342"/>
                  </a:lnTo>
                  <a:lnTo>
                    <a:pt x="542925" y="0"/>
                  </a:lnTo>
                  <a:lnTo>
                    <a:pt x="666750" y="123825"/>
                  </a:lnTo>
                  <a:lnTo>
                    <a:pt x="542925" y="247650"/>
                  </a:lnTo>
                  <a:lnTo>
                    <a:pt x="5429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4629150" y="2038350"/>
              <a:ext cx="5715000" cy="800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4629150" y="2038350"/>
              <a:ext cx="38100" cy="8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762881" y="2108200"/>
              <a:ext cx="291007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start = a * 60 + b;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end = c * 60 + d;</a:t>
              </a:r>
            </a:p>
          </p:txBody>
        </p:sp>
      </p:grpSp>
      <p:grpSp>
        <p:nvGrpSpPr>
          <p:cNvPr id="22" name="s2"/>
          <p:cNvGrpSpPr/>
          <p:nvPr/>
        </p:nvGrpSpPr>
        <p:grpSpPr>
          <a:xfrm>
            <a:off x="838200" y="3219450"/>
            <a:ext cx="9505950" cy="609600"/>
            <a:chOff x="838200" y="3219450"/>
            <a:chExt cx="9505950" cy="609600"/>
          </a:xfrm>
        </p:grpSpPr>
        <p:sp>
          <p:nvSpPr>
            <p:cNvPr id="16" name="Rectangle 16"/>
            <p:cNvSpPr/>
            <p:nvPr/>
          </p:nvSpPr>
          <p:spPr>
            <a:xfrm>
              <a:off x="838200" y="3219450"/>
              <a:ext cx="2857500" cy="6096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19556" y="3375025"/>
              <a:ext cx="12038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计算差值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3810000" y="3400425"/>
              <a:ext cx="666750" cy="247650"/>
            </a:xfrm>
            <a:custGeom>
              <a:avLst/>
              <a:gdLst/>
              <a:ahLst/>
              <a:cxnLst/>
              <a:rect l="l" t="t" r="r" b="b"/>
              <a:pathLst>
                <a:path w="666750" h="247650">
                  <a:moveTo>
                    <a:pt x="0" y="69342"/>
                  </a:moveTo>
                  <a:lnTo>
                    <a:pt x="542925" y="69342"/>
                  </a:lnTo>
                  <a:lnTo>
                    <a:pt x="542925" y="0"/>
                  </a:lnTo>
                  <a:lnTo>
                    <a:pt x="666750" y="123825"/>
                  </a:lnTo>
                  <a:lnTo>
                    <a:pt x="542925" y="247650"/>
                  </a:lnTo>
                  <a:lnTo>
                    <a:pt x="5429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629150" y="3219450"/>
              <a:ext cx="57150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629150" y="3219450"/>
              <a:ext cx="381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762881" y="3327400"/>
              <a:ext cx="30835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diff = end - start;</a:t>
              </a:r>
            </a:p>
          </p:txBody>
        </p:sp>
      </p:grpSp>
      <p:grpSp>
        <p:nvGrpSpPr>
          <p:cNvPr id="29" name="s3"/>
          <p:cNvGrpSpPr/>
          <p:nvPr/>
        </p:nvGrpSpPr>
        <p:grpSpPr>
          <a:xfrm>
            <a:off x="838200" y="4076700"/>
            <a:ext cx="9505950" cy="933450"/>
            <a:chOff x="838200" y="4076700"/>
            <a:chExt cx="9505950" cy="933450"/>
          </a:xfrm>
        </p:grpSpPr>
        <p:sp>
          <p:nvSpPr>
            <p:cNvPr id="23" name="Rectangle 23"/>
            <p:cNvSpPr/>
            <p:nvPr/>
          </p:nvSpPr>
          <p:spPr>
            <a:xfrm>
              <a:off x="838200" y="407670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19556" y="4394200"/>
              <a:ext cx="19307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拆成小时、分钟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3810000" y="4419600"/>
              <a:ext cx="666750" cy="247650"/>
            </a:xfrm>
            <a:custGeom>
              <a:avLst/>
              <a:gdLst/>
              <a:ahLst/>
              <a:cxnLst/>
              <a:rect l="l" t="t" r="r" b="b"/>
              <a:pathLst>
                <a:path w="666750" h="247650">
                  <a:moveTo>
                    <a:pt x="0" y="69342"/>
                  </a:moveTo>
                  <a:lnTo>
                    <a:pt x="542925" y="69342"/>
                  </a:lnTo>
                  <a:lnTo>
                    <a:pt x="542925" y="0"/>
                  </a:lnTo>
                  <a:lnTo>
                    <a:pt x="666750" y="123825"/>
                  </a:lnTo>
                  <a:lnTo>
                    <a:pt x="542925" y="247650"/>
                  </a:lnTo>
                  <a:lnTo>
                    <a:pt x="5429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629150" y="4076700"/>
              <a:ext cx="5715000" cy="800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4629150" y="4076700"/>
              <a:ext cx="38100" cy="8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762881" y="4146550"/>
              <a:ext cx="228142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e = diff / 60;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f = diff % 60;</a:t>
              </a:r>
            </a:p>
          </p:txBody>
        </p:sp>
      </p:grpSp>
      <p:grpSp>
        <p:nvGrpSpPr>
          <p:cNvPr id="31" name="tip"/>
          <p:cNvGrpSpPr/>
          <p:nvPr/>
        </p:nvGrpSpPr>
        <p:grpSpPr>
          <a:xfrm>
            <a:off x="829437" y="5511800"/>
            <a:ext cx="6882877" cy="337376"/>
            <a:chOff x="829437" y="5511800"/>
            <a:chExt cx="6882877" cy="337376"/>
          </a:xfrm>
        </p:grpSpPr>
        <p:sp>
          <p:nvSpPr>
            <p:cNvPr id="30" name="TextBox 30"/>
            <p:cNvSpPr txBox="1"/>
            <p:nvPr/>
          </p:nvSpPr>
          <p:spPr>
            <a:xfrm>
              <a:off x="829437" y="5511800"/>
              <a:ext cx="6882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每个变量都起有意义的名字：start、end、diff 的单位都是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第五步：严格按照输出格式输出</a:t>
            </a:r>
          </a:p>
        </p:txBody>
      </p:sp>
      <p:grpSp>
        <p:nvGrpSpPr>
          <p:cNvPr id="10" name="req"/>
          <p:cNvGrpSpPr/>
          <p:nvPr/>
        </p:nvGrpSpPr>
        <p:grpSpPr>
          <a:xfrm>
            <a:off x="829056" y="2146300"/>
            <a:ext cx="5870219" cy="352044"/>
            <a:chOff x="829056" y="2146300"/>
            <a:chExt cx="587021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58702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输出格式：一行内输出 2 个整数 e 和 f，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用空格间隔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3" name="right"/>
          <p:cNvGrpSpPr/>
          <p:nvPr/>
        </p:nvGrpSpPr>
        <p:grpSpPr>
          <a:xfrm>
            <a:off x="829056" y="2755900"/>
            <a:ext cx="4962144" cy="2101850"/>
            <a:chOff x="829056" y="2755900"/>
            <a:chExt cx="4962144" cy="2101850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2755900"/>
              <a:ext cx="833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正确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143250"/>
              <a:ext cx="4953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1432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3317875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e &lt;&lt; " " &lt;&lt; f;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3905250"/>
              <a:ext cx="4953000" cy="952500"/>
            </a:xfrm>
            <a:prstGeom prst="roundRect">
              <a:avLst>
                <a:gd name="adj" fmla="val 8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90525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9575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0005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0005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0005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39624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9744" y="4429125"/>
              <a:ext cx="5973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6 20</a:t>
              </a:r>
            </a:p>
          </p:txBody>
        </p:sp>
      </p:grpSp>
      <p:grpSp>
        <p:nvGrpSpPr>
          <p:cNvPr id="35" name="wrong"/>
          <p:cNvGrpSpPr/>
          <p:nvPr/>
        </p:nvGrpSpPr>
        <p:grpSpPr>
          <a:xfrm>
            <a:off x="6391656" y="2755900"/>
            <a:ext cx="4962144" cy="1882775"/>
            <a:chOff x="6391656" y="2755900"/>
            <a:chExt cx="4962144" cy="1882775"/>
          </a:xfrm>
        </p:grpSpPr>
        <p:sp>
          <p:nvSpPr>
            <p:cNvPr id="24" name="TextBox 24"/>
            <p:cNvSpPr txBox="1"/>
            <p:nvPr/>
          </p:nvSpPr>
          <p:spPr>
            <a:xfrm>
              <a:off x="6391656" y="2755900"/>
              <a:ext cx="131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常见错误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00800" y="3143250"/>
              <a:ext cx="49530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45199" y="3272409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402699" y="3272409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45199" y="3771900"/>
              <a:ext cx="177077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e &lt;&lt; f;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02699" y="3771900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620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6400800" y="41338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400800" y="4133850"/>
              <a:ext cx="49530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545199" y="4267200"/>
              <a:ext cx="243014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"答案:" &lt;&lt; e;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402699" y="426720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多了文字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6400800" y="46291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tip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36" name="Rectangle 36"/>
            <p:cNvSpPr/>
            <p:nvPr/>
          </p:nvSpPr>
          <p:spPr>
            <a:xfrm>
              <a:off x="838200" y="51435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308600"/>
              <a:ext cx="6963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评测系统会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逐个字符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比对你的输出，多一个字、少一个空格都算错。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09484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2-10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3912870"/>
            <a:chOff x="838200" y="2038350"/>
            <a:chExt cx="7239000" cy="391287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39128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9128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35835"/>
              <a:ext cx="5047488" cy="35905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a, b, c, d, e, f, delta;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scanf("%d%d%d%d", &amp;a, &amp;b, &amp;c, &amp;d);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delta = (60 * c + d) - (60 * a + b);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e = delta / 60;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 = delta % 60;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printf("%d %d", e, f);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334119" y="6121400"/>
            <a:ext cx="2026539" cy="264033"/>
            <a:chOff x="9334119" y="6121400"/>
            <a:chExt cx="2026539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334119" y="6121400"/>
              <a:ext cx="20265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P26 · 例 2-10 代码</a:t>
              </a:r>
            </a:p>
          </p:txBody>
        </p:sp>
      </p:grpSp>
      <p:grpSp>
        <p:nvGrpSpPr>
          <p:cNvPr id="26" name="console"/>
          <p:cNvGrpSpPr/>
          <p:nvPr/>
        </p:nvGrpSpPr>
        <p:grpSpPr>
          <a:xfrm>
            <a:off x="8382000" y="2038350"/>
            <a:ext cx="2971800" cy="3218498"/>
            <a:chOff x="8382000" y="2038350"/>
            <a:chExt cx="2971800" cy="3218498"/>
          </a:xfrm>
        </p:grpSpPr>
        <p:sp>
          <p:nvSpPr>
            <p:cNvPr id="15" name="Rectangle 15"/>
            <p:cNvSpPr/>
            <p:nvPr/>
          </p:nvSpPr>
          <p:spPr>
            <a:xfrm>
              <a:off x="8382000" y="2038350"/>
              <a:ext cx="2971800" cy="1504950"/>
            </a:xfrm>
            <a:prstGeom prst="roundRect">
              <a:avLst>
                <a:gd name="adj" fmla="val 50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0" y="2038350"/>
              <a:ext cx="2971800" cy="370522"/>
            </a:xfrm>
            <a:prstGeom prst="roundRect">
              <a:avLst>
                <a:gd name="adj" fmla="val 20566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0" y="2269808"/>
              <a:ext cx="2971800" cy="13906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496300" y="216598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686800" y="216598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877300" y="216598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175623" y="2140268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543925" y="2650490"/>
              <a:ext cx="1463548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18"/>
                </a:lnSpc>
              </a:pPr>
              <a:r>
                <a:rPr lang="zh-CN" sz="18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12 50 19 10</a:t>
              </a:r>
              <a:br>
                <a:rPr lang="zh-CN" sz="18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6 20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0" y="3844290"/>
              <a:ext cx="2971800" cy="1412558"/>
            </a:xfrm>
            <a:prstGeom prst="roundRect">
              <a:avLst>
                <a:gd name="adj" fmla="val 539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583168" y="408114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对照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192768" y="4004945"/>
              <a:ext cx="1703641" cy="10637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18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书上把三步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合成了一行：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delta 就是 diff。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第六、七步：编译运行，用样例测试</a:t>
            </a:r>
          </a:p>
        </p:txBody>
      </p:sp>
      <p:grpSp>
        <p:nvGrpSpPr>
          <p:cNvPr id="12" name="s6"/>
          <p:cNvGrpSpPr/>
          <p:nvPr/>
        </p:nvGrpSpPr>
        <p:grpSpPr>
          <a:xfrm>
            <a:off x="838200" y="2038350"/>
            <a:ext cx="5067300" cy="2857500"/>
            <a:chOff x="838200" y="2038350"/>
            <a:chExt cx="5067300" cy="2857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857500"/>
            </a:xfrm>
            <a:prstGeom prst="roundRect">
              <a:avLst>
                <a:gd name="adj" fmla="val 3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216150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第六步　编译运行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628900"/>
              <a:ext cx="3075686" cy="1137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Dev-C++ 按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F11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编译运行。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有错误就看编译器提示的行号，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改好再编译，直到没有错误。</a:t>
              </a:r>
            </a:p>
          </p:txBody>
        </p:sp>
      </p:grpSp>
      <p:grpSp>
        <p:nvGrpSpPr>
          <p:cNvPr id="16" name="s7"/>
          <p:cNvGrpSpPr/>
          <p:nvPr/>
        </p:nvGrpSpPr>
        <p:grpSpPr>
          <a:xfrm>
            <a:off x="6286500" y="2038350"/>
            <a:ext cx="5067300" cy="2857500"/>
            <a:chOff x="6286500" y="2038350"/>
            <a:chExt cx="5067300" cy="2857500"/>
          </a:xfrm>
        </p:grpSpPr>
        <p:sp>
          <p:nvSpPr>
            <p:cNvPr id="13" name="Rectangle 13"/>
            <p:cNvSpPr/>
            <p:nvPr/>
          </p:nvSpPr>
          <p:spPr>
            <a:xfrm>
              <a:off x="6286500" y="2038350"/>
              <a:ext cx="5067300" cy="2857500"/>
            </a:xfrm>
            <a:prstGeom prst="roundRect">
              <a:avLst>
                <a:gd name="adj" fmla="val 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5194" y="2216150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第七步　样例测试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6337" y="2628900"/>
              <a:ext cx="3294126" cy="1137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把样例输入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原封不动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敲进黑窗口，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看输出是不是和样例输出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一模一样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tip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86687" y="5308600"/>
              <a:ext cx="6963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样例通过只是第一步，最好再自己出几组数据测一测（后面会讲）。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输出和样例不一样，怎么办？</a:t>
            </a:r>
          </a:p>
        </p:txBody>
      </p:sp>
      <p:grpSp>
        <p:nvGrpSpPr>
          <p:cNvPr id="12" name="fmt"/>
          <p:cNvGrpSpPr/>
          <p:nvPr/>
        </p:nvGrpSpPr>
        <p:grpSpPr>
          <a:xfrm>
            <a:off x="838200" y="2038350"/>
            <a:ext cx="5067300" cy="2762250"/>
            <a:chOff x="838200" y="2038350"/>
            <a:chExt cx="5067300" cy="2762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762250"/>
            </a:xfrm>
            <a:prstGeom prst="roundRect">
              <a:avLst>
                <a:gd name="adj" fmla="val 344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216150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情况一：格式错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609850"/>
              <a:ext cx="2900934" cy="1137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 6 20，你输出 620。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数值对了，只是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少了空格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检查 cout 语句。</a:t>
              </a:r>
            </a:p>
          </p:txBody>
        </p:sp>
      </p:grpSp>
      <p:grpSp>
        <p:nvGrpSpPr>
          <p:cNvPr id="16" name="val"/>
          <p:cNvGrpSpPr/>
          <p:nvPr/>
        </p:nvGrpSpPr>
        <p:grpSpPr>
          <a:xfrm>
            <a:off x="6286500" y="2038350"/>
            <a:ext cx="5067300" cy="2762250"/>
            <a:chOff x="6286500" y="2038350"/>
            <a:chExt cx="5067300" cy="27622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038350"/>
              <a:ext cx="5067300" cy="2762250"/>
            </a:xfrm>
            <a:prstGeom prst="roundRect">
              <a:avLst>
                <a:gd name="adj" fmla="val 3448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5194" y="2216150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情况二：数值错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6337" y="2609850"/>
              <a:ext cx="3326892" cy="1537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你输出了 7 -40 或奇怪的数字。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先用样例在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纸上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按代码算一遍：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纸上对、程序错 → 代码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纸上也错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错了，回第三步。</a:t>
              </a:r>
            </a:p>
          </p:txBody>
        </p:sp>
      </p:grpSp>
      <p:grpSp>
        <p:nvGrpSpPr>
          <p:cNvPr id="20" name="tip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5048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例如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86687" y="5226050"/>
              <a:ext cx="9024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纸上算对了，程序却错了，可能是把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60 +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写成了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50 +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，逐行核对代码。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样例通过了，再自己出几组数据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038350"/>
            <a:ext cx="10515600" cy="590550"/>
            <a:chOff x="838200" y="20383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01337" y="21965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测什么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11337" y="21965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应输出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784475"/>
            <a:ext cx="7429500" cy="1625600"/>
            <a:chOff x="838200" y="2784475"/>
            <a:chExt cx="7429500" cy="1625600"/>
          </a:xfrm>
        </p:grpSpPr>
        <p:sp>
          <p:nvSpPr>
            <p:cNvPr id="14" name="TextBox 14"/>
            <p:cNvSpPr txBox="1"/>
            <p:nvPr/>
          </p:nvSpPr>
          <p:spPr>
            <a:xfrm>
              <a:off x="981837" y="27971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3837" y="27971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8 0 9 0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01337" y="2784475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正好一个整小时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2194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219450"/>
              <a:ext cx="7429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3877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837" y="3387725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8 59 9 0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01337" y="3387725"/>
              <a:ext cx="2367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跨过整点，只差 1 分钟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38100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39782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43837" y="39782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0 0 0 1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01337" y="3978275"/>
              <a:ext cx="1209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0 点开始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4005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5" name="answers"/>
          <p:cNvGrpSpPr/>
          <p:nvPr/>
        </p:nvGrpSpPr>
        <p:grpSpPr>
          <a:xfrm>
            <a:off x="8267700" y="2797175"/>
            <a:ext cx="3086100" cy="1612900"/>
            <a:chOff x="8267700" y="2797175"/>
            <a:chExt cx="3086100" cy="1612900"/>
          </a:xfrm>
        </p:grpSpPr>
        <p:sp>
          <p:nvSpPr>
            <p:cNvPr id="28" name="Line 28"/>
            <p:cNvSpPr/>
            <p:nvPr/>
          </p:nvSpPr>
          <p:spPr>
            <a:xfrm>
              <a:off x="8267700" y="3219450"/>
              <a:ext cx="3086100" cy="9525"/>
            </a:xfrm>
            <a:custGeom>
              <a:avLst/>
              <a:gdLst/>
              <a:ahLst/>
              <a:cxnLst/>
              <a:rect l="l" t="t" r="r" b="b"/>
              <a:pathLst>
                <a:path w="3086100" h="9525">
                  <a:moveTo>
                    <a:pt x="0" y="0"/>
                  </a:moveTo>
                  <a:lnTo>
                    <a:pt x="308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267700" y="3219450"/>
              <a:ext cx="3086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8267700" y="3810000"/>
              <a:ext cx="3086100" cy="9525"/>
            </a:xfrm>
            <a:custGeom>
              <a:avLst/>
              <a:gdLst/>
              <a:ahLst/>
              <a:cxnLst/>
              <a:rect l="l" t="t" r="r" b="b"/>
              <a:pathLst>
                <a:path w="3086100" h="9525">
                  <a:moveTo>
                    <a:pt x="0" y="0"/>
                  </a:moveTo>
                  <a:lnTo>
                    <a:pt x="308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8267700" y="4400550"/>
              <a:ext cx="3086100" cy="9525"/>
            </a:xfrm>
            <a:custGeom>
              <a:avLst/>
              <a:gdLst/>
              <a:ahLst/>
              <a:cxnLst/>
              <a:rect l="l" t="t" r="r" b="b"/>
              <a:pathLst>
                <a:path w="3086100" h="9525">
                  <a:moveTo>
                    <a:pt x="0" y="0"/>
                  </a:moveTo>
                  <a:lnTo>
                    <a:pt x="308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411337" y="27971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411337" y="33877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411337" y="39782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0 1</a:t>
              </a:r>
            </a:p>
          </p:txBody>
        </p:sp>
      </p:grpSp>
      <p:grpSp>
        <p:nvGrpSpPr>
          <p:cNvPr id="39" name="tip"/>
          <p:cNvGrpSpPr/>
          <p:nvPr/>
        </p:nvGrpSpPr>
        <p:grpSpPr>
          <a:xfrm>
            <a:off x="838200" y="4667250"/>
            <a:ext cx="10515600" cy="895350"/>
            <a:chOff x="838200" y="4667250"/>
            <a:chExt cx="10515600" cy="895350"/>
          </a:xfrm>
        </p:grpSpPr>
        <p:sp>
          <p:nvSpPr>
            <p:cNvPr id="36" name="Rectangle 36"/>
            <p:cNvSpPr/>
            <p:nvPr/>
          </p:nvSpPr>
          <p:spPr>
            <a:xfrm>
              <a:off x="838200" y="4667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8987" y="48323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怎样出数据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343912" y="4794250"/>
              <a:ext cx="571881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专挑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容易出错的地方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：整点、借位、最小值；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但要遵守题目的保证，比如不要出"结束早于开始"的数据。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模拟练习：先算中间值，再写输出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883920"/>
            <a:chOff x="838200" y="2038350"/>
            <a:chExt cx="10515600" cy="88392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83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1932" y="234061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13682" y="2340610"/>
              <a:ext cx="8376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start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4432" y="2340610"/>
              <a:ext cx="51111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end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95182" y="2340610"/>
              <a:ext cx="15069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diff → 输出</a:t>
              </a:r>
            </a:p>
          </p:txBody>
        </p:sp>
      </p:grpSp>
      <p:grpSp>
        <p:nvGrpSpPr>
          <p:cNvPr id="22" name="table-w"/>
          <p:cNvGrpSpPr/>
          <p:nvPr/>
        </p:nvGrpSpPr>
        <p:grpSpPr>
          <a:xfrm>
            <a:off x="838200" y="3220720"/>
            <a:ext cx="3333750" cy="1478915"/>
            <a:chOff x="838200" y="3220720"/>
            <a:chExt cx="3333750" cy="1478915"/>
          </a:xfrm>
        </p:grpSpPr>
        <p:sp>
          <p:nvSpPr>
            <p:cNvPr id="15" name="TextBox 15"/>
            <p:cNvSpPr txBox="1"/>
            <p:nvPr/>
          </p:nvSpPr>
          <p:spPr>
            <a:xfrm>
              <a:off x="979932" y="322072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1932" y="322072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9 45 11 5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80619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806190"/>
              <a:ext cx="3333750" cy="88392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79932" y="410464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1932" y="4104640"/>
              <a:ext cx="17316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10 10 10 50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69011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2" name="answers"/>
          <p:cNvGrpSpPr/>
          <p:nvPr/>
        </p:nvGrpSpPr>
        <p:grpSpPr>
          <a:xfrm>
            <a:off x="4171950" y="3220720"/>
            <a:ext cx="7181850" cy="1478915"/>
            <a:chOff x="4171950" y="3220720"/>
            <a:chExt cx="7181850" cy="1478915"/>
          </a:xfrm>
        </p:grpSpPr>
        <p:sp>
          <p:nvSpPr>
            <p:cNvPr id="23" name="Line 23"/>
            <p:cNvSpPr/>
            <p:nvPr/>
          </p:nvSpPr>
          <p:spPr>
            <a:xfrm>
              <a:off x="4171950" y="3806190"/>
              <a:ext cx="7181850" cy="9525"/>
            </a:xfrm>
            <a:custGeom>
              <a:avLst/>
              <a:gdLst/>
              <a:ahLst/>
              <a:cxnLst/>
              <a:rect l="l" t="t" r="r" b="b"/>
              <a:pathLst>
                <a:path w="7181850" h="9525">
                  <a:moveTo>
                    <a:pt x="0" y="0"/>
                  </a:moveTo>
                  <a:lnTo>
                    <a:pt x="718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4171950" y="3806190"/>
              <a:ext cx="7181850" cy="88392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4171950" y="4690110"/>
              <a:ext cx="7181850" cy="9525"/>
            </a:xfrm>
            <a:custGeom>
              <a:avLst/>
              <a:gdLst/>
              <a:ahLst/>
              <a:cxnLst/>
              <a:rect l="l" t="t" r="r" b="b"/>
              <a:pathLst>
                <a:path w="7181850" h="9525">
                  <a:moveTo>
                    <a:pt x="0" y="0"/>
                  </a:moveTo>
                  <a:lnTo>
                    <a:pt x="7181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313682" y="3220720"/>
              <a:ext cx="51111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585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04432" y="3220720"/>
              <a:ext cx="51111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665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95182" y="3220720"/>
              <a:ext cx="12680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80 → 1 20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313682" y="4104640"/>
              <a:ext cx="51111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610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04432" y="4104640"/>
              <a:ext cx="51111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650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5182" y="4104640"/>
              <a:ext cx="12680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40 → 0 40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838200" y="5021580"/>
            <a:ext cx="10515600" cy="828675"/>
            <a:chOff x="838200" y="5021580"/>
            <a:chExt cx="10515600" cy="828675"/>
          </a:xfrm>
        </p:grpSpPr>
        <p:sp>
          <p:nvSpPr>
            <p:cNvPr id="33" name="Rectangle 33"/>
            <p:cNvSpPr/>
            <p:nvPr/>
          </p:nvSpPr>
          <p:spPr>
            <a:xfrm>
              <a:off x="838200" y="5021580"/>
              <a:ext cx="10515600" cy="828675"/>
            </a:xfrm>
            <a:prstGeom prst="roundRect">
              <a:avLst>
                <a:gd name="adj" fmla="val 9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225" y="534543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体会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85925" y="5345430"/>
              <a:ext cx="954772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第①组分钟 5 &lt; 45，直接相减要借位；统一成分钟后，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两组用同一个程序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就都能算对。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7423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解题七步法</a:t>
            </a:r>
          </a:p>
        </p:txBody>
      </p:sp>
      <p:grpSp>
        <p:nvGrpSpPr>
          <p:cNvPr id="14" name="st1"/>
          <p:cNvGrpSpPr/>
          <p:nvPr/>
        </p:nvGrpSpPr>
        <p:grpSpPr>
          <a:xfrm>
            <a:off x="838200" y="2038350"/>
            <a:ext cx="2476500" cy="1219200"/>
            <a:chOff x="838200" y="2038350"/>
            <a:chExt cx="2476500" cy="12192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2476500" cy="1219200"/>
            </a:xfrm>
            <a:prstGeom prst="roundRect">
              <a:avLst>
                <a:gd name="adj" fmla="val 7812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971550" y="21907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70480" y="2234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18844" y="22066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读懂题目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36700" y="276225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要算出什么</a:t>
              </a:r>
            </a:p>
          </p:txBody>
        </p:sp>
      </p:grpSp>
      <p:grpSp>
        <p:nvGrpSpPr>
          <p:cNvPr id="20" name="st2"/>
          <p:cNvGrpSpPr/>
          <p:nvPr/>
        </p:nvGrpSpPr>
        <p:grpSpPr>
          <a:xfrm>
            <a:off x="3505200" y="2038350"/>
            <a:ext cx="2476500" cy="1219200"/>
            <a:chOff x="3505200" y="2038350"/>
            <a:chExt cx="2476500" cy="1219200"/>
          </a:xfrm>
        </p:grpSpPr>
        <p:sp>
          <p:nvSpPr>
            <p:cNvPr id="15" name="Rectangle 15"/>
            <p:cNvSpPr/>
            <p:nvPr/>
          </p:nvSpPr>
          <p:spPr>
            <a:xfrm>
              <a:off x="3505200" y="2038350"/>
              <a:ext cx="2476500" cy="1219200"/>
            </a:xfrm>
            <a:prstGeom prst="roundRect">
              <a:avLst>
                <a:gd name="adj" fmla="val 7812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3638550" y="21907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737480" y="2234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85844" y="22066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理解输入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778301" y="276225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准备变量，用 cin 读</a:t>
              </a:r>
            </a:p>
          </p:txBody>
        </p:sp>
      </p:grpSp>
      <p:grpSp>
        <p:nvGrpSpPr>
          <p:cNvPr id="26" name="st3"/>
          <p:cNvGrpSpPr/>
          <p:nvPr/>
        </p:nvGrpSpPr>
        <p:grpSpPr>
          <a:xfrm>
            <a:off x="6172200" y="2038350"/>
            <a:ext cx="2476500" cy="1219200"/>
            <a:chOff x="6172200" y="2038350"/>
            <a:chExt cx="2476500" cy="1219200"/>
          </a:xfrm>
        </p:grpSpPr>
        <p:sp>
          <p:nvSpPr>
            <p:cNvPr id="21" name="Rectangle 21"/>
            <p:cNvSpPr/>
            <p:nvPr/>
          </p:nvSpPr>
          <p:spPr>
            <a:xfrm>
              <a:off x="6172200" y="2038350"/>
              <a:ext cx="2476500" cy="1219200"/>
            </a:xfrm>
            <a:prstGeom prst="roundRect">
              <a:avLst>
                <a:gd name="adj" fmla="val 781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6305550" y="2190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04480" y="2234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752844" y="22066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思考逻辑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58000" y="276225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先在纸上想清楚</a:t>
              </a:r>
            </a:p>
          </p:txBody>
        </p:sp>
      </p:grpSp>
      <p:grpSp>
        <p:nvGrpSpPr>
          <p:cNvPr id="32" name="st4"/>
          <p:cNvGrpSpPr/>
          <p:nvPr/>
        </p:nvGrpSpPr>
        <p:grpSpPr>
          <a:xfrm>
            <a:off x="8839200" y="2038350"/>
            <a:ext cx="2476500" cy="1219200"/>
            <a:chOff x="8839200" y="2038350"/>
            <a:chExt cx="2476500" cy="1219200"/>
          </a:xfrm>
        </p:grpSpPr>
        <p:sp>
          <p:nvSpPr>
            <p:cNvPr id="27" name="Rectangle 27"/>
            <p:cNvSpPr/>
            <p:nvPr/>
          </p:nvSpPr>
          <p:spPr>
            <a:xfrm>
              <a:off x="8839200" y="2038350"/>
              <a:ext cx="2476500" cy="1219200"/>
            </a:xfrm>
            <a:prstGeom prst="roundRect">
              <a:avLst>
                <a:gd name="adj" fmla="val 7812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8972550" y="21907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071480" y="2234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419844" y="22066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翻译代码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212229" y="2762250"/>
              <a:ext cx="17304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思路逐句写成 C++</a:t>
              </a:r>
            </a:p>
          </p:txBody>
        </p:sp>
      </p:grpSp>
      <p:grpSp>
        <p:nvGrpSpPr>
          <p:cNvPr id="38" name="st5"/>
          <p:cNvGrpSpPr/>
          <p:nvPr/>
        </p:nvGrpSpPr>
        <p:grpSpPr>
          <a:xfrm>
            <a:off x="838200" y="3467100"/>
            <a:ext cx="2476500" cy="1219200"/>
            <a:chOff x="838200" y="3467100"/>
            <a:chExt cx="2476500" cy="1219200"/>
          </a:xfrm>
        </p:grpSpPr>
        <p:sp>
          <p:nvSpPr>
            <p:cNvPr id="33" name="Rectangle 33"/>
            <p:cNvSpPr/>
            <p:nvPr/>
          </p:nvSpPr>
          <p:spPr>
            <a:xfrm>
              <a:off x="838200" y="3467100"/>
              <a:ext cx="2476500" cy="1219200"/>
            </a:xfrm>
            <a:prstGeom prst="roundRect">
              <a:avLst>
                <a:gd name="adj" fmla="val 7812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971550" y="36195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70480" y="36631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418844" y="363537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处理输出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430350" y="41910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格式一模一样</a:t>
              </a:r>
            </a:p>
          </p:txBody>
        </p:sp>
      </p:grpSp>
      <p:grpSp>
        <p:nvGrpSpPr>
          <p:cNvPr id="44" name="st6"/>
          <p:cNvGrpSpPr/>
          <p:nvPr/>
        </p:nvGrpSpPr>
        <p:grpSpPr>
          <a:xfrm>
            <a:off x="3505200" y="3467100"/>
            <a:ext cx="2476500" cy="1219200"/>
            <a:chOff x="3505200" y="3467100"/>
            <a:chExt cx="2476500" cy="1219200"/>
          </a:xfrm>
        </p:grpSpPr>
        <p:sp>
          <p:nvSpPr>
            <p:cNvPr id="39" name="Rectangle 39"/>
            <p:cNvSpPr/>
            <p:nvPr/>
          </p:nvSpPr>
          <p:spPr>
            <a:xfrm>
              <a:off x="3505200" y="3467100"/>
              <a:ext cx="2476500" cy="1219200"/>
            </a:xfrm>
            <a:prstGeom prst="roundRect">
              <a:avLst>
                <a:gd name="adj" fmla="val 7812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40" name="Ellipse 40"/>
            <p:cNvSpPr/>
            <p:nvPr/>
          </p:nvSpPr>
          <p:spPr>
            <a:xfrm>
              <a:off x="3638550" y="36195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3737480" y="36631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085844" y="363537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编译运行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911940" y="4191000"/>
              <a:ext cx="166301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F11，改语法错误</a:t>
              </a:r>
            </a:p>
          </p:txBody>
        </p:sp>
      </p:grpSp>
      <p:grpSp>
        <p:nvGrpSpPr>
          <p:cNvPr id="50" name="st7"/>
          <p:cNvGrpSpPr/>
          <p:nvPr/>
        </p:nvGrpSpPr>
        <p:grpSpPr>
          <a:xfrm>
            <a:off x="6172200" y="3467100"/>
            <a:ext cx="2476500" cy="1219200"/>
            <a:chOff x="6172200" y="3467100"/>
            <a:chExt cx="2476500" cy="1219200"/>
          </a:xfrm>
        </p:grpSpPr>
        <p:sp>
          <p:nvSpPr>
            <p:cNvPr id="45" name="Rectangle 45"/>
            <p:cNvSpPr/>
            <p:nvPr/>
          </p:nvSpPr>
          <p:spPr>
            <a:xfrm>
              <a:off x="6172200" y="3467100"/>
              <a:ext cx="2476500" cy="1219200"/>
            </a:xfrm>
            <a:prstGeom prst="roundRect">
              <a:avLst>
                <a:gd name="adj" fmla="val 7812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46" name="Ellipse 46"/>
            <p:cNvSpPr/>
            <p:nvPr/>
          </p:nvSpPr>
          <p:spPr>
            <a:xfrm>
              <a:off x="6305550" y="36195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6404480" y="36631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52844" y="363537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样例测试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6551651" y="419100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对比，再多测几组</a:t>
              </a:r>
            </a:p>
          </p:txBody>
        </p:sp>
      </p:grpSp>
      <p:grpSp>
        <p:nvGrpSpPr>
          <p:cNvPr id="55" name="life"/>
          <p:cNvGrpSpPr/>
          <p:nvPr/>
        </p:nvGrpSpPr>
        <p:grpSpPr>
          <a:xfrm>
            <a:off x="8839200" y="3467100"/>
            <a:ext cx="2514600" cy="1409700"/>
            <a:chOff x="8839200" y="3467100"/>
            <a:chExt cx="2514600" cy="1409700"/>
          </a:xfrm>
        </p:grpSpPr>
        <p:sp>
          <p:nvSpPr>
            <p:cNvPr id="51" name="Rectangle 51"/>
            <p:cNvSpPr/>
            <p:nvPr/>
          </p:nvSpPr>
          <p:spPr>
            <a:xfrm>
              <a:off x="8839200" y="3467100"/>
              <a:ext cx="2514600" cy="1409700"/>
            </a:xfrm>
            <a:prstGeom prst="roundRect">
              <a:avLst>
                <a:gd name="adj" fmla="val 540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52" name="Rectangle 52"/>
            <p:cNvSpPr/>
            <p:nvPr/>
          </p:nvSpPr>
          <p:spPr>
            <a:xfrm>
              <a:off x="8839200" y="3467100"/>
              <a:ext cx="47625" cy="1409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9041511" y="3632200"/>
              <a:ext cx="13526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像搭一条流水线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9041511" y="3860800"/>
              <a:ext cx="1457198" cy="9645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读懂要生产什么，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备好原材料，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设计加工步骤，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最后检查产品。</a:t>
              </a:r>
            </a:p>
          </p:txBody>
        </p:sp>
      </p:grpSp>
      <p:grpSp>
        <p:nvGrpSpPr>
          <p:cNvPr id="59" name="note"/>
          <p:cNvGrpSpPr/>
          <p:nvPr/>
        </p:nvGrpSpPr>
        <p:grpSpPr>
          <a:xfrm>
            <a:off x="838200" y="5029200"/>
            <a:ext cx="10515600" cy="552450"/>
            <a:chOff x="838200" y="5029200"/>
            <a:chExt cx="10515600" cy="552450"/>
          </a:xfrm>
        </p:grpSpPr>
        <p:sp>
          <p:nvSpPr>
            <p:cNvPr id="56" name="Rectangle 56"/>
            <p:cNvSpPr/>
            <p:nvPr/>
          </p:nvSpPr>
          <p:spPr>
            <a:xfrm>
              <a:off x="838200" y="50292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1039749" y="5200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649349" y="5200650"/>
              <a:ext cx="730096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步"思考逻辑"最关键：不动手，先动脑。请把七步法记在书本前言页末。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课堂练习：小玉买文具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1814512"/>
            <a:chOff x="838200" y="2038350"/>
            <a:chExt cx="10515600" cy="1814512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814512"/>
            </a:xfrm>
            <a:prstGeom prst="roundRect">
              <a:avLst>
                <a:gd name="adj" fmla="val 524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148840"/>
              <a:ext cx="8935212" cy="12881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7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班主任给小玉一个任务，到文具店里买尽量多的签字笔。已知一支签字笔的价格是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元 9 角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，而班主任给小玉的钱是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元 b 角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，小玉想知道，她最多能买多少支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签字笔呢。（洛谷 P1421）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670332" y="6121400"/>
            <a:ext cx="1690326" cy="264033"/>
            <a:chOff x="9670332" y="6121400"/>
            <a:chExt cx="1690326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670332" y="6121400"/>
              <a:ext cx="16903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P31 · 习题 2-5</a:t>
              </a:r>
            </a:p>
          </p:txBody>
        </p:sp>
      </p:grpSp>
      <p:grpSp>
        <p:nvGrpSpPr>
          <p:cNvPr id="32" name="io"/>
          <p:cNvGrpSpPr/>
          <p:nvPr/>
        </p:nvGrpSpPr>
        <p:grpSpPr>
          <a:xfrm>
            <a:off x="828294" y="4133533"/>
            <a:ext cx="6220206" cy="1511935"/>
            <a:chOff x="828294" y="4133533"/>
            <a:chExt cx="6220206" cy="1511935"/>
          </a:xfrm>
        </p:grpSpPr>
        <p:sp>
          <p:nvSpPr>
            <p:cNvPr id="14" name="TextBox 14"/>
            <p:cNvSpPr txBox="1"/>
            <p:nvPr/>
          </p:nvSpPr>
          <p:spPr>
            <a:xfrm>
              <a:off x="828294" y="4133533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533900"/>
              <a:ext cx="2857500" cy="1111568"/>
            </a:xfrm>
            <a:prstGeom prst="roundRect">
              <a:avLst>
                <a:gd name="adj" fmla="val 685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533900"/>
              <a:ext cx="2857500" cy="362902"/>
            </a:xfrm>
            <a:prstGeom prst="roundRect">
              <a:avLst>
                <a:gd name="adj" fmla="val 20997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760595"/>
              <a:ext cx="2857500" cy="13620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65772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65772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65772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1442" y="461835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9363" y="5166042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181094" y="4133533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191000" y="4533900"/>
              <a:ext cx="2857500" cy="1111568"/>
            </a:xfrm>
            <a:prstGeom prst="roundRect">
              <a:avLst>
                <a:gd name="adj" fmla="val 685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191000" y="4533900"/>
              <a:ext cx="2857500" cy="362902"/>
            </a:xfrm>
            <a:prstGeom prst="roundRect">
              <a:avLst>
                <a:gd name="adj" fmla="val 20997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191000" y="4760595"/>
              <a:ext cx="2857500" cy="13620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4305300" y="465772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4495800" y="465772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4686300" y="465772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984242" y="461835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352163" y="5166042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37" name="q"/>
          <p:cNvGrpSpPr/>
          <p:nvPr/>
        </p:nvGrpSpPr>
        <p:grpSpPr>
          <a:xfrm>
            <a:off x="7524750" y="4533900"/>
            <a:ext cx="3829050" cy="1417320"/>
            <a:chOff x="7524750" y="4533900"/>
            <a:chExt cx="3829050" cy="1417320"/>
          </a:xfrm>
        </p:grpSpPr>
        <p:sp>
          <p:nvSpPr>
            <p:cNvPr id="33" name="Rectangle 33"/>
            <p:cNvSpPr/>
            <p:nvPr/>
          </p:nvSpPr>
          <p:spPr>
            <a:xfrm>
              <a:off x="7524750" y="4533900"/>
              <a:ext cx="3829050" cy="1417320"/>
            </a:xfrm>
            <a:prstGeom prst="roundRect">
              <a:avLst>
                <a:gd name="adj" fmla="val 537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524750" y="4533900"/>
              <a:ext cx="47625" cy="141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724775" y="4747260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562975" y="4696460"/>
              <a:ext cx="2406650" cy="1116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48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元和角两种单位，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和游泳题的小时、分钟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有什么相似之处？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1192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统一成"角"，再用整除</a:t>
            </a:r>
          </a:p>
        </p:txBody>
      </p:sp>
      <p:grpSp>
        <p:nvGrpSpPr>
          <p:cNvPr id="21" name="unit"/>
          <p:cNvGrpSpPr/>
          <p:nvPr/>
        </p:nvGrpSpPr>
        <p:grpSpPr>
          <a:xfrm>
            <a:off x="838200" y="2038350"/>
            <a:ext cx="10515600" cy="1907857"/>
            <a:chOff x="838200" y="2038350"/>
            <a:chExt cx="10515600" cy="1907857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324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838194" y="220757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换算成角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67194" y="220757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0694" y="28438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小玉的钱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38194" y="2856548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10 + b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67194" y="2856548"/>
              <a:ext cx="24434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 × 10 + 3 =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103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角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30327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303270"/>
              <a:ext cx="10515600" cy="6324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0694" y="347726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一支笔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8194" y="3489960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* 10 + 9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67194" y="3489960"/>
              <a:ext cx="6642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角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936682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4" name="div"/>
          <p:cNvGrpSpPr/>
          <p:nvPr/>
        </p:nvGrpSpPr>
        <p:grpSpPr>
          <a:xfrm>
            <a:off x="838200" y="4198620"/>
            <a:ext cx="10515600" cy="828675"/>
            <a:chOff x="838200" y="4198620"/>
            <a:chExt cx="10515600" cy="828675"/>
          </a:xfrm>
        </p:grpSpPr>
        <p:sp>
          <p:nvSpPr>
            <p:cNvPr id="22" name="Rectangle 22"/>
            <p:cNvSpPr/>
            <p:nvPr/>
          </p:nvSpPr>
          <p:spPr>
            <a:xfrm>
              <a:off x="838200" y="4198620"/>
              <a:ext cx="10515600" cy="828675"/>
            </a:xfrm>
            <a:prstGeom prst="roundRect">
              <a:avLst>
                <a:gd name="adj" fmla="val 1149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313432" y="4489450"/>
              <a:ext cx="7789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能买几支 = 103 / 19 =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（5 支用 95 角，剩 8 角不够再买）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5354002"/>
            <a:ext cx="10515600" cy="654368"/>
            <a:chOff x="838200" y="5354002"/>
            <a:chExt cx="10515600" cy="654368"/>
          </a:xfrm>
        </p:grpSpPr>
        <p:sp>
          <p:nvSpPr>
            <p:cNvPr id="25" name="Rectangle 25"/>
            <p:cNvSpPr/>
            <p:nvPr/>
          </p:nvSpPr>
          <p:spPr>
            <a:xfrm>
              <a:off x="838200" y="5354002"/>
              <a:ext cx="10515600" cy="654368"/>
            </a:xfrm>
            <a:prstGeom prst="roundRect">
              <a:avLst>
                <a:gd name="adj" fmla="val 1164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225" y="556260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5925" y="5562600"/>
              <a:ext cx="761161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为什么用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整除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？因为只能买整支，钱不够就不能买，不能四舍五入。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96220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2-10 游泳时间与七步法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小玉买文具：参考程序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8294" y="2129472"/>
            <a:ext cx="3694938" cy="381381"/>
            <a:chOff x="828294" y="2129472"/>
            <a:chExt cx="3694938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294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先自己写，再点击看参考答案：</a:t>
              </a:r>
            </a:p>
          </p:txBody>
        </p:sp>
      </p:grpSp>
      <p:grpSp>
        <p:nvGrpSpPr>
          <p:cNvPr id="31" name="a"/>
          <p:cNvGrpSpPr/>
          <p:nvPr/>
        </p:nvGrpSpPr>
        <p:grpSpPr>
          <a:xfrm>
            <a:off x="838200" y="2629852"/>
            <a:ext cx="10515600" cy="3439414"/>
            <a:chOff x="838200" y="2629852"/>
            <a:chExt cx="10515600" cy="3439414"/>
          </a:xfrm>
        </p:grpSpPr>
        <p:sp>
          <p:nvSpPr>
            <p:cNvPr id="11" name="Rectangle 11"/>
            <p:cNvSpPr/>
            <p:nvPr/>
          </p:nvSpPr>
          <p:spPr>
            <a:xfrm>
              <a:off x="838200" y="2629852"/>
              <a:ext cx="6286500" cy="32280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29852"/>
              <a:ext cx="38100" cy="32280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2808288"/>
              <a:ext cx="5081778" cy="2942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a, b;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scanf("%d%d", &amp;a, &amp;b);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int money = a * 10 + b;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单位：角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printf("%d", money / 19);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7620000" y="2629852"/>
              <a:ext cx="3733800" cy="1424940"/>
            </a:xfrm>
            <a:prstGeom prst="roundRect">
              <a:avLst>
                <a:gd name="adj" fmla="val 534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620000" y="2629852"/>
              <a:ext cx="3733800" cy="345758"/>
            </a:xfrm>
            <a:prstGeom prst="roundRect">
              <a:avLst>
                <a:gd name="adj" fmla="val 2203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620000" y="2846070"/>
              <a:ext cx="3733800" cy="12954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734300" y="2746058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924800" y="2746058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115300" y="2746058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413623" y="2715578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780782" y="3229292"/>
              <a:ext cx="608076" cy="756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22"/>
                </a:lnSpc>
              </a:pPr>
              <a:r>
                <a:rPr lang="zh-CN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10 3</a:t>
              </a:r>
              <a:br>
                <a:rPr lang="zh-CN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620000" y="4141470"/>
              <a:ext cx="3733800" cy="1424940"/>
            </a:xfrm>
            <a:prstGeom prst="roundRect">
              <a:avLst>
                <a:gd name="adj" fmla="val 534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620000" y="4141470"/>
              <a:ext cx="3733800" cy="345758"/>
            </a:xfrm>
            <a:prstGeom prst="roundRect">
              <a:avLst>
                <a:gd name="adj" fmla="val 2203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7620000" y="4357688"/>
              <a:ext cx="3733800" cy="12954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734300" y="425672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924800" y="425672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8115300" y="425672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413623" y="4226242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780782" y="4739957"/>
              <a:ext cx="461391" cy="756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22"/>
                </a:lnSpc>
              </a:pPr>
              <a:r>
                <a:rPr lang="zh-CN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1 8</a:t>
              </a:r>
              <a:br>
                <a:rPr lang="zh-CN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10856" y="5717222"/>
              <a:ext cx="23324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再测 1 9，应输出 1。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397700" y="3111500"/>
            <a:ext cx="339660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2-11 成绩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2977267" y="4038600"/>
            <a:ext cx="6237465" cy="308991"/>
            <a:chOff x="2977267" y="4038600"/>
            <a:chExt cx="623746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2977267" y="4038600"/>
              <a:ext cx="623746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百分数怎么写 · 解法 1：+0.5 · 解法 2：10 的倍数 · 选读例 2-12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09484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2-11 成绩：读题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1866900"/>
            <a:chOff x="838200" y="2038350"/>
            <a:chExt cx="10515600" cy="1866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866900"/>
            </a:xfrm>
            <a:prstGeom prst="roundRect">
              <a:avLst>
                <a:gd name="adj" fmla="val 510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418" y="2127250"/>
              <a:ext cx="7770114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：总成绩 = 作业成绩 × 20% + 小测成绩 × 30% + 期末考试成绩 × 50%。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：3 个非负整数 A、B、C，分别表示作业、小测和期末成绩，用空格隔开。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：输出一个数字，表示课程的总成绩。（洛谷 P3954，NOIP 2017 普及组）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数据规模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：0 ≤ A、B、C ≤ 100，且 A、B、C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都是 10 的整数倍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752114" y="6121400"/>
            <a:ext cx="1608544" cy="264033"/>
            <a:chOff x="9752114" y="6121400"/>
            <a:chExt cx="1608544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752114" y="6121400"/>
              <a:ext cx="16085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P26 · 例 2-11</a:t>
              </a:r>
            </a:p>
          </p:txBody>
        </p:sp>
      </p:grpSp>
      <p:grpSp>
        <p:nvGrpSpPr>
          <p:cNvPr id="35" name="io"/>
          <p:cNvGrpSpPr/>
          <p:nvPr/>
        </p:nvGrpSpPr>
        <p:grpSpPr>
          <a:xfrm>
            <a:off x="829437" y="4070350"/>
            <a:ext cx="10524363" cy="1511300"/>
            <a:chOff x="829437" y="4070350"/>
            <a:chExt cx="10524363" cy="1511300"/>
          </a:xfrm>
        </p:grpSpPr>
        <p:sp>
          <p:nvSpPr>
            <p:cNvPr id="14" name="TextBox 14"/>
            <p:cNvSpPr txBox="1"/>
            <p:nvPr/>
          </p:nvSpPr>
          <p:spPr>
            <a:xfrm>
              <a:off x="829437" y="40703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41960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4196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6101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514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514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514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476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0506" y="4937125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60 90 80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182237" y="40703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191000" y="441960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191000" y="44196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191000" y="46101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4305300" y="4514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4495800" y="4514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4686300" y="4514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985004" y="4476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353306" y="493712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7524750" y="4419600"/>
              <a:ext cx="3829050" cy="1162050"/>
            </a:xfrm>
            <a:prstGeom prst="roundRect">
              <a:avLst>
                <a:gd name="adj" fmla="val 655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726299" y="45910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样例说明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735949" y="4552950"/>
              <a:ext cx="1761744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60×20% + 90×30%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+ 80×50%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 12 + 27 + 40 = 79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723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百分数在 C++ 里怎么写？</a:t>
            </a:r>
          </a:p>
        </p:txBody>
      </p:sp>
      <p:grpSp>
        <p:nvGrpSpPr>
          <p:cNvPr id="14" name="wrong"/>
          <p:cNvGrpSpPr/>
          <p:nvPr/>
        </p:nvGrpSpPr>
        <p:grpSpPr>
          <a:xfrm>
            <a:off x="827151" y="2165032"/>
            <a:ext cx="4964049" cy="2311909"/>
            <a:chOff x="827151" y="2165032"/>
            <a:chExt cx="4964049" cy="2311909"/>
          </a:xfrm>
        </p:grpSpPr>
        <p:sp>
          <p:nvSpPr>
            <p:cNvPr id="9" name="TextBox 9"/>
            <p:cNvSpPr txBox="1"/>
            <p:nvPr/>
          </p:nvSpPr>
          <p:spPr>
            <a:xfrm>
              <a:off x="827151" y="2165032"/>
              <a:ext cx="2183516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照抄数学写法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85098"/>
              <a:ext cx="4953000" cy="79914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685098"/>
              <a:ext cx="38100" cy="7991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5939" y="2950528"/>
              <a:ext cx="1294110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 * 20%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7532" y="3609975"/>
              <a:ext cx="4248531" cy="8669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92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 在 C++ 里是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取余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，不是百分号，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这样写会编译错误。</a:t>
              </a:r>
            </a:p>
          </p:txBody>
        </p:sp>
      </p:grpSp>
      <p:grpSp>
        <p:nvGrpSpPr>
          <p:cNvPr id="20" name="right"/>
          <p:cNvGrpSpPr/>
          <p:nvPr/>
        </p:nvGrpSpPr>
        <p:grpSpPr>
          <a:xfrm>
            <a:off x="6390513" y="2190432"/>
            <a:ext cx="4963287" cy="2257172"/>
            <a:chOff x="6390513" y="2190432"/>
            <a:chExt cx="4963287" cy="2257172"/>
          </a:xfrm>
        </p:grpSpPr>
        <p:sp>
          <p:nvSpPr>
            <p:cNvPr id="15" name="TextBox 15"/>
            <p:cNvSpPr txBox="1"/>
            <p:nvPr/>
          </p:nvSpPr>
          <p:spPr>
            <a:xfrm>
              <a:off x="6390513" y="2190432"/>
              <a:ext cx="147949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换成小数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400800" y="2685098"/>
              <a:ext cx="4953000" cy="79914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00800" y="2685098"/>
              <a:ext cx="38100" cy="7991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99301" y="2963228"/>
              <a:ext cx="4626834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 * 0.2 + B * 0.3 + C * 0.5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90894" y="3609975"/>
              <a:ext cx="3969830" cy="8376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92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20% = 0.2，30% = 0.3，50% = 0.5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结果是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小数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，要考虑数据类型。</a:t>
              </a:r>
            </a:p>
          </p:txBody>
        </p:sp>
      </p:grpSp>
      <p:grpSp>
        <p:nvGrpSpPr>
          <p:cNvPr id="24" name="tip"/>
          <p:cNvGrpSpPr/>
          <p:nvPr/>
        </p:nvGrpSpPr>
        <p:grpSpPr>
          <a:xfrm>
            <a:off x="838200" y="5246370"/>
            <a:ext cx="10525724" cy="761048"/>
            <a:chOff x="838200" y="5246370"/>
            <a:chExt cx="10525724" cy="761048"/>
          </a:xfrm>
        </p:grpSpPr>
        <p:sp>
          <p:nvSpPr>
            <p:cNvPr id="21" name="Rectangle 21"/>
            <p:cNvSpPr/>
            <p:nvPr/>
          </p:nvSpPr>
          <p:spPr>
            <a:xfrm>
              <a:off x="838200" y="5246370"/>
              <a:ext cx="10515600" cy="761048"/>
            </a:xfrm>
            <a:prstGeom prst="roundRect">
              <a:avLst>
                <a:gd name="adj" fmla="val 1001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7463" y="5511800"/>
              <a:ext cx="13802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书上的提示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342388" y="5511800"/>
              <a:ext cx="90215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本题分析只有一句话："只需计算加权平均分即可，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注意数据类型的选用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。"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3855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 1：为什么要写 int(… + 0.5)？</a:t>
            </a:r>
          </a:p>
        </p:txBody>
      </p:sp>
      <p:grpSp>
        <p:nvGrpSpPr>
          <p:cNvPr id="23" name="problem"/>
          <p:cNvGrpSpPr/>
          <p:nvPr/>
        </p:nvGrpSpPr>
        <p:grpSpPr>
          <a:xfrm>
            <a:off x="829056" y="2146300"/>
            <a:ext cx="10524744" cy="2054225"/>
            <a:chOff x="829056" y="2146300"/>
            <a:chExt cx="10524744" cy="20542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83539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题目要输出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，用 int( ) 把结果转成整数。但小数计算可能有一点点误差：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9080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81837" y="2720467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计算结果可能是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982337" y="2733167"/>
              <a:ext cx="12343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直接 int( 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39837" y="2733167"/>
              <a:ext cx="19150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int( 结果 + 0.5 )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326390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79.0000001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982337" y="32639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39837" y="3263900"/>
              <a:ext cx="24036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int(79.5000001)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657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5760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79730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78.9999999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982337" y="3797300"/>
              <a:ext cx="12343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78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错了！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839837" y="3797300"/>
              <a:ext cx="24036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int(79.4999999)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191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7" name="note"/>
          <p:cNvGrpSpPr/>
          <p:nvPr/>
        </p:nvGrpSpPr>
        <p:grpSpPr>
          <a:xfrm>
            <a:off x="838200" y="4495800"/>
            <a:ext cx="10515600" cy="552450"/>
            <a:chOff x="838200" y="4495800"/>
            <a:chExt cx="10515600" cy="552450"/>
          </a:xfrm>
        </p:grpSpPr>
        <p:sp>
          <p:nvSpPr>
            <p:cNvPr id="24" name="Rectangle 24"/>
            <p:cNvSpPr/>
            <p:nvPr/>
          </p:nvSpPr>
          <p:spPr>
            <a:xfrm>
              <a:off x="838200" y="44958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9749" y="4667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49349" y="4667250"/>
              <a:ext cx="746630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+0.5 再取整，就是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四舍五入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，能消除浮点误差。请在书本 P27 解法 1 下画线。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9870243" y="6121400"/>
            <a:ext cx="1490415" cy="264033"/>
            <a:chOff x="9870243" y="6121400"/>
            <a:chExt cx="1490415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9870243" y="6121400"/>
              <a:ext cx="14904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P27 · 解法 1</a:t>
              </a:r>
            </a:p>
          </p:txBody>
        </p:sp>
      </p:grpSp>
      <p:grpSp>
        <p:nvGrpSpPr>
          <p:cNvPr id="31" name="back"/>
          <p:cNvGrpSpPr/>
          <p:nvPr/>
        </p:nvGrpSpPr>
        <p:grpSpPr>
          <a:xfrm>
            <a:off x="829818" y="5511800"/>
            <a:ext cx="7108565" cy="322707"/>
            <a:chOff x="829818" y="5511800"/>
            <a:chExt cx="7108565" cy="322707"/>
          </a:xfrm>
        </p:grpSpPr>
        <p:sp>
          <p:nvSpPr>
            <p:cNvPr id="30" name="TextBox 30"/>
            <p:cNvSpPr txBox="1"/>
            <p:nvPr/>
          </p:nvSpPr>
          <p:spPr>
            <a:xfrm>
              <a:off x="829818" y="5511800"/>
              <a:ext cx="710856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回顾：书本 P19 例 2-4 销量预测里的 </a:t>
              </a:r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int(ans + 0.5)</a:t>
              </a: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也是这个道理。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07853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 1：书上的程序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8191500" cy="2562225"/>
            <a:chOff x="838200" y="2038350"/>
            <a:chExt cx="8191500" cy="25622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8191500" cy="2562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562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6586157" cy="2322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a, b, c;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scanf("%d%d%d", &amp;a, &amp;b, &amp;c);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printf("%d", int(a * 0.2 + b * 0.3 + c * 0.5 + 0.5));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52248" y="6121400"/>
            <a:ext cx="1908410" cy="264033"/>
            <a:chOff x="9452248" y="6121400"/>
            <a:chExt cx="190841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52248" y="6121400"/>
              <a:ext cx="19084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P27 · 解法 1 代码</a:t>
              </a:r>
            </a:p>
          </p:txBody>
        </p:sp>
      </p:grpSp>
      <p:grpSp>
        <p:nvGrpSpPr>
          <p:cNvPr id="34" name="console"/>
          <p:cNvGrpSpPr/>
          <p:nvPr/>
        </p:nvGrpSpPr>
        <p:grpSpPr>
          <a:xfrm>
            <a:off x="838200" y="4781550"/>
            <a:ext cx="10515600" cy="1238250"/>
            <a:chOff x="838200" y="4781550"/>
            <a:chExt cx="10515600" cy="1238250"/>
          </a:xfrm>
        </p:grpSpPr>
        <p:sp>
          <p:nvSpPr>
            <p:cNvPr id="15" name="Rectangle 15"/>
            <p:cNvSpPr/>
            <p:nvPr/>
          </p:nvSpPr>
          <p:spPr>
            <a:xfrm>
              <a:off x="838200" y="478155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7815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9720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876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876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876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838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0506" y="5286375"/>
              <a:ext cx="102412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60 90 80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4095750" y="478155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4095750" y="47815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095750" y="49720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4210050" y="4876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4400550" y="4876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4591050" y="4876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889754" y="4838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258056" y="5286375"/>
              <a:ext cx="127558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100 100 80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7429500" y="4781550"/>
              <a:ext cx="39243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631049" y="49530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240649" y="4914900"/>
              <a:ext cx="1761744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输出整数，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所以要先转成 int。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176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 2：利用"都是 10 的整数倍"</a:t>
            </a:r>
          </a:p>
        </p:txBody>
      </p:sp>
      <p:grpSp>
        <p:nvGrpSpPr>
          <p:cNvPr id="26" name="idea"/>
          <p:cNvGrpSpPr/>
          <p:nvPr/>
        </p:nvGrpSpPr>
        <p:grpSpPr>
          <a:xfrm>
            <a:off x="829056" y="2146300"/>
            <a:ext cx="10524744" cy="2511425"/>
            <a:chOff x="829056" y="2146300"/>
            <a:chExt cx="10524744" cy="25114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6779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A、B、C 都是 10 的倍数，乘 2 再除以 10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一定能整除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，全程只用整数：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9080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839337" y="2723642"/>
              <a:ext cx="21344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把 ×0.2 换成 ×2/10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49337" y="27109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32226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作业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39337" y="3235325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2 / 10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49337" y="3235325"/>
              <a:ext cx="17205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60 × 2 / 10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619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6195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7369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39337" y="3749675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* 3 / 10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49337" y="3749675"/>
              <a:ext cx="17205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90 × 3 / 10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33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2513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期末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337" y="4264025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* 5 / 10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49337" y="4264025"/>
              <a:ext cx="17205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80 × 5 / 10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648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note"/>
          <p:cNvGrpSpPr/>
          <p:nvPr/>
        </p:nvGrpSpPr>
        <p:grpSpPr>
          <a:xfrm>
            <a:off x="838200" y="4876800"/>
            <a:ext cx="10515600" cy="895350"/>
            <a:chOff x="838200" y="4876800"/>
            <a:chExt cx="10515600" cy="895350"/>
          </a:xfrm>
        </p:grpSpPr>
        <p:sp>
          <p:nvSpPr>
            <p:cNvPr id="27" name="Rectangle 27"/>
            <p:cNvSpPr/>
            <p:nvPr/>
          </p:nvSpPr>
          <p:spPr>
            <a:xfrm>
              <a:off x="838200" y="48768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0419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905762" y="5003800"/>
              <a:ext cx="65707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数据规模里的条件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非常重要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，看题的时候不要遗漏这些有用的信息。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不接触小数，就不用担心浮点误差。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9870243" y="6121400"/>
            <a:ext cx="1490415" cy="264033"/>
            <a:chOff x="9870243" y="6121400"/>
            <a:chExt cx="1490415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9870243" y="6121400"/>
              <a:ext cx="14904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P27 · 解法 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易错：先乘还是先除？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747712"/>
            <a:chOff x="838200" y="2038350"/>
            <a:chExt cx="10515600" cy="747712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477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2694" y="2280285"/>
              <a:ext cx="21041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表达式（a = 60）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362194" y="226758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23" name="table-w"/>
          <p:cNvGrpSpPr/>
          <p:nvPr/>
        </p:nvGrpSpPr>
        <p:grpSpPr>
          <a:xfrm>
            <a:off x="838200" y="3024188"/>
            <a:ext cx="4381500" cy="2012632"/>
            <a:chOff x="838200" y="3024188"/>
            <a:chExt cx="4381500" cy="2012632"/>
          </a:xfrm>
        </p:grpSpPr>
        <p:sp>
          <p:nvSpPr>
            <p:cNvPr id="13" name="TextBox 13"/>
            <p:cNvSpPr txBox="1"/>
            <p:nvPr/>
          </p:nvSpPr>
          <p:spPr>
            <a:xfrm>
              <a:off x="980694" y="302418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2694" y="3024188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2 / 10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532822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532822"/>
              <a:ext cx="4381500" cy="74771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0694" y="377094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2694" y="3770948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/ 10 * a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280535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0694" y="451866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2694" y="4518660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/ 10 * 2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027295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answers"/>
          <p:cNvGrpSpPr/>
          <p:nvPr/>
        </p:nvGrpSpPr>
        <p:grpSpPr>
          <a:xfrm>
            <a:off x="5219700" y="3024188"/>
            <a:ext cx="6134100" cy="2012632"/>
            <a:chOff x="5219700" y="3024188"/>
            <a:chExt cx="6134100" cy="2012632"/>
          </a:xfrm>
        </p:grpSpPr>
        <p:sp>
          <p:nvSpPr>
            <p:cNvPr id="24" name="Line 24"/>
            <p:cNvSpPr/>
            <p:nvPr/>
          </p:nvSpPr>
          <p:spPr>
            <a:xfrm>
              <a:off x="5219700" y="3532822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219700" y="3532822"/>
              <a:ext cx="6134100" cy="74771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5219700" y="4280535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5219700" y="5027295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5362194" y="3024188"/>
              <a:ext cx="3039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12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先算 120，再除以 10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362194" y="3770948"/>
              <a:ext cx="4095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2 / 10 整除得 0，再乘 a 还是 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362194" y="4518660"/>
              <a:ext cx="4903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12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a 是 10 的倍数，60 / 10 = 6，再乘 2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838200" y="5307330"/>
            <a:ext cx="10515600" cy="700088"/>
            <a:chOff x="838200" y="5307330"/>
            <a:chExt cx="10515600" cy="700088"/>
          </a:xfrm>
        </p:grpSpPr>
        <p:sp>
          <p:nvSpPr>
            <p:cNvPr id="32" name="Rectangle 32"/>
            <p:cNvSpPr/>
            <p:nvPr/>
          </p:nvSpPr>
          <p:spPr>
            <a:xfrm>
              <a:off x="838200" y="5307330"/>
              <a:ext cx="10515600" cy="700088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5307330"/>
              <a:ext cx="47625" cy="7000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7844" y="5533707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85544" y="5546408"/>
              <a:ext cx="80919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* 和 / 同级，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从左往右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算。整数相除会舍去小数，所以要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先乘后除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07853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 2：书上的程序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8191500" cy="2562225"/>
            <a:chOff x="838200" y="2038350"/>
            <a:chExt cx="8191500" cy="25622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8191500" cy="2562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562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6355652" cy="2322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a, b, c;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scanf("%d%d%d", &amp;a, &amp;b, &amp;c);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printf("%d", a * 2 / 10 + b * 3 / 10 + c * 5 / 10);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52248" y="6121400"/>
            <a:ext cx="1908410" cy="264033"/>
            <a:chOff x="9452248" y="6121400"/>
            <a:chExt cx="190841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52248" y="6121400"/>
              <a:ext cx="19084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P27 · 解法 2 代码</a:t>
              </a:r>
            </a:p>
          </p:txBody>
        </p:sp>
      </p:grpSp>
      <p:grpSp>
        <p:nvGrpSpPr>
          <p:cNvPr id="26" name="console"/>
          <p:cNvGrpSpPr/>
          <p:nvPr/>
        </p:nvGrpSpPr>
        <p:grpSpPr>
          <a:xfrm>
            <a:off x="838200" y="4781550"/>
            <a:ext cx="10515600" cy="1238250"/>
            <a:chOff x="838200" y="4781550"/>
            <a:chExt cx="10515600" cy="1238250"/>
          </a:xfrm>
        </p:grpSpPr>
        <p:sp>
          <p:nvSpPr>
            <p:cNvPr id="15" name="Rectangle 15"/>
            <p:cNvSpPr/>
            <p:nvPr/>
          </p:nvSpPr>
          <p:spPr>
            <a:xfrm>
              <a:off x="838200" y="478155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7815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9720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876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876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876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838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0506" y="5286375"/>
              <a:ext cx="102412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60 90 80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4191000" y="4781550"/>
              <a:ext cx="71628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392549" y="49530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02149" y="4914900"/>
              <a:ext cx="4360291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解法 1 用小数，靠 +0.5 消除误差；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解法 2 全用整数，但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依赖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"10 的倍数"这个条件。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6599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2-11 成绩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模拟练习：算一算总成绩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7913" y="2159952"/>
            <a:ext cx="6655725" cy="396050"/>
            <a:chOff x="827913" y="2159952"/>
            <a:chExt cx="6655725" cy="39605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159952"/>
              <a:ext cx="66557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按 </a:t>
              </a: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2 / 10 + b * 3 / 10 + c * 5 / 10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计算：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627948"/>
            <a:ext cx="10515600" cy="678180"/>
            <a:chOff x="838200" y="2627948"/>
            <a:chExt cx="10515600" cy="678180"/>
          </a:xfrm>
        </p:grpSpPr>
        <p:sp>
          <p:nvSpPr>
            <p:cNvPr id="11" name="Rectangle 11"/>
            <p:cNvSpPr/>
            <p:nvPr/>
          </p:nvSpPr>
          <p:spPr>
            <a:xfrm>
              <a:off x="838200" y="2627948"/>
              <a:ext cx="10515600" cy="6781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2694" y="2831782"/>
              <a:ext cx="12874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 A B C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171694" y="2819083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总成绩</a:t>
              </a:r>
            </a:p>
          </p:txBody>
        </p:sp>
      </p:grpSp>
      <p:grpSp>
        <p:nvGrpSpPr>
          <p:cNvPr id="29" name="table-w"/>
          <p:cNvGrpSpPr/>
          <p:nvPr/>
        </p:nvGrpSpPr>
        <p:grpSpPr>
          <a:xfrm>
            <a:off x="838200" y="3507105"/>
            <a:ext cx="4191000" cy="2522220"/>
            <a:chOff x="838200" y="3507105"/>
            <a:chExt cx="4191000" cy="2522220"/>
          </a:xfrm>
        </p:grpSpPr>
        <p:sp>
          <p:nvSpPr>
            <p:cNvPr id="15" name="TextBox 15"/>
            <p:cNvSpPr txBox="1"/>
            <p:nvPr/>
          </p:nvSpPr>
          <p:spPr>
            <a:xfrm>
              <a:off x="980694" y="35071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2694" y="3507105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20 30 40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984308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984308"/>
              <a:ext cx="4191000" cy="6781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0694" y="418528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2694" y="4185285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40 30 20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662488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0694" y="486441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2694" y="4864418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100 100 100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34162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341620"/>
              <a:ext cx="4191000" cy="6781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0694" y="55425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2694" y="55425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0 0 0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601980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5029200" y="3507105"/>
            <a:ext cx="6324600" cy="2522220"/>
            <a:chOff x="5029200" y="3507105"/>
            <a:chExt cx="6324600" cy="2522220"/>
          </a:xfrm>
        </p:grpSpPr>
        <p:sp>
          <p:nvSpPr>
            <p:cNvPr id="30" name="Line 30"/>
            <p:cNvSpPr/>
            <p:nvPr/>
          </p:nvSpPr>
          <p:spPr>
            <a:xfrm>
              <a:off x="5029200" y="3984308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029200" y="3984308"/>
              <a:ext cx="6324600" cy="6781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5029200" y="4662488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5029200" y="534162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029200" y="5341620"/>
              <a:ext cx="6324600" cy="6781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5029200" y="601980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171694" y="3507105"/>
              <a:ext cx="17668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33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4 + 9 + 20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171694" y="4185285"/>
              <a:ext cx="43918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27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8 + 9 + 10：顺序变了，结果不同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171694" y="4864418"/>
              <a:ext cx="4746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171694" y="5542598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7950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三、选读：例 2-12 上学迟到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78140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选读：例 2-12 上学迟到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2209800"/>
            <a:chOff x="838200" y="2038350"/>
            <a:chExt cx="10515600" cy="2209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209800"/>
            </a:xfrm>
            <a:prstGeom prst="roundRect">
              <a:avLst>
                <a:gd name="adj" fmla="val 431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418" y="2127250"/>
              <a:ext cx="8189214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yyy 的学校要求早上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 点前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到达。学校到 yyy 家的距离是 s 米（s ≤ 10000），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yyy 以 v 米/分钟（v &lt; 10000）的速度匀速走到学校。路上他还要额外花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 分钟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进行垃圾分类。请问：为了不迟到，yyy 最晚应该什么时候出门？输出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HH:MM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不足两位时补零。yyy 可能不得不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提前一天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出发，但不会提前超过一天。（洛谷 P5707）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752114" y="6121400"/>
            <a:ext cx="1608544" cy="264033"/>
            <a:chOff x="9752114" y="6121400"/>
            <a:chExt cx="1608544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752114" y="6121400"/>
              <a:ext cx="16085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P27 · 例 2-12</a:t>
              </a:r>
            </a:p>
          </p:txBody>
        </p:sp>
      </p:grpSp>
      <p:grpSp>
        <p:nvGrpSpPr>
          <p:cNvPr id="35" name="io"/>
          <p:cNvGrpSpPr/>
          <p:nvPr/>
        </p:nvGrpSpPr>
        <p:grpSpPr>
          <a:xfrm>
            <a:off x="829437" y="4413250"/>
            <a:ext cx="10524363" cy="1282700"/>
            <a:chOff x="829437" y="4413250"/>
            <a:chExt cx="10524363" cy="1282700"/>
          </a:xfrm>
        </p:grpSpPr>
        <p:sp>
          <p:nvSpPr>
            <p:cNvPr id="14" name="TextBox 14"/>
            <p:cNvSpPr txBox="1"/>
            <p:nvPr/>
          </p:nvSpPr>
          <p:spPr>
            <a:xfrm>
              <a:off x="829437" y="44132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样例输入（洛谷）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76250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7625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9530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0506" y="5280025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100 99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182237" y="44132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191000" y="476250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191000" y="47625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191000" y="49530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43053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44958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46863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9850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353306" y="528002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07:48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7524750" y="4762500"/>
              <a:ext cx="382905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726299" y="49339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535924" y="4895850"/>
              <a:ext cx="1420622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思路很简单，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但是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细节很多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7950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三、选读：例 2-12 上学迟到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细节一：走路时间要向上取整</a:t>
            </a:r>
          </a:p>
        </p:txBody>
      </p:sp>
      <p:grpSp>
        <p:nvGrpSpPr>
          <p:cNvPr id="10" name="why"/>
          <p:cNvGrpSpPr/>
          <p:nvPr/>
        </p:nvGrpSpPr>
        <p:grpSpPr>
          <a:xfrm>
            <a:off x="829056" y="2044700"/>
            <a:ext cx="8225028" cy="771144"/>
            <a:chOff x="829056" y="2044700"/>
            <a:chExt cx="8225028" cy="7711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44700"/>
              <a:ext cx="8225028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米、每分钟 99 米：走 1 分钟只能走 99 米，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还差 1 米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，所以要预留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 分钟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整除 100 / 99 得 1，少留了 → 迟到。要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向上取整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ceil"/>
          <p:cNvGrpSpPr/>
          <p:nvPr/>
        </p:nvGrpSpPr>
        <p:grpSpPr>
          <a:xfrm>
            <a:off x="838200" y="3429000"/>
            <a:ext cx="10515600" cy="1914525"/>
            <a:chOff x="838200" y="3429000"/>
            <a:chExt cx="10515600" cy="1914525"/>
          </a:xfrm>
        </p:grpSpPr>
        <p:sp>
          <p:nvSpPr>
            <p:cNvPr id="11" name="Rectangle 11"/>
            <p:cNvSpPr/>
            <p:nvPr/>
          </p:nvSpPr>
          <p:spPr>
            <a:xfrm>
              <a:off x="838200" y="342900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837" y="35300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410837" y="35300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68337" y="35300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1837" y="401637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ceil(2.1)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10837" y="40163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268337" y="4016375"/>
              <a:ext cx="1372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有小数就进 1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4381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38150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49262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ceil(2.9)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410837" y="44926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268337" y="447992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不是四舍五入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857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9688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ceil(3)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410837" y="49688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268337" y="495617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整数不变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334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3" name="note"/>
          <p:cNvGrpSpPr/>
          <p:nvPr/>
        </p:nvGrpSpPr>
        <p:grpSpPr>
          <a:xfrm>
            <a:off x="838200" y="5410200"/>
            <a:ext cx="10515600" cy="561975"/>
            <a:chOff x="838200" y="5410200"/>
            <a:chExt cx="10515600" cy="561975"/>
          </a:xfrm>
        </p:grpSpPr>
        <p:sp>
          <p:nvSpPr>
            <p:cNvPr id="29" name="Rectangle 29"/>
            <p:cNvSpPr/>
            <p:nvPr/>
          </p:nvSpPr>
          <p:spPr>
            <a:xfrm>
              <a:off x="838200" y="54102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4102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368" y="5578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68018" y="5578475"/>
              <a:ext cx="78243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&lt;cmath&gt;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里；要写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1.0 * s / v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，否则 s / v 先整除，小数已经丢了。</a:t>
              </a:r>
            </a:p>
          </p:txBody>
        </p:sp>
      </p:grpSp>
      <p:grpSp>
        <p:nvGrpSpPr>
          <p:cNvPr id="35" name="bookref"/>
          <p:cNvGrpSpPr/>
          <p:nvPr/>
        </p:nvGrpSpPr>
        <p:grpSpPr>
          <a:xfrm>
            <a:off x="9297772" y="6121400"/>
            <a:ext cx="2062886" cy="264033"/>
            <a:chOff x="9297772" y="6121400"/>
            <a:chExt cx="2062886" cy="264033"/>
          </a:xfrm>
        </p:grpSpPr>
        <p:sp>
          <p:nvSpPr>
            <p:cNvPr id="34" name="TextBox 34"/>
            <p:cNvSpPr txBox="1"/>
            <p:nvPr/>
          </p:nvSpPr>
          <p:spPr>
            <a:xfrm>
              <a:off x="9297772" y="6121400"/>
              <a:ext cx="20628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P28 · 代码下第一段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7950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三、选读：例 2-12 上学迟到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细节二：以前一天零点为基准</a:t>
            </a:r>
          </a:p>
        </p:txBody>
      </p:sp>
      <p:grpSp>
        <p:nvGrpSpPr>
          <p:cNvPr id="21" name="axis"/>
          <p:cNvGrpSpPr/>
          <p:nvPr/>
        </p:nvGrpSpPr>
        <p:grpSpPr>
          <a:xfrm>
            <a:off x="1121575" y="2659380"/>
            <a:ext cx="9842500" cy="1443419"/>
            <a:chOff x="1121575" y="2659380"/>
            <a:chExt cx="9842500" cy="1443419"/>
          </a:xfrm>
        </p:grpSpPr>
        <p:sp>
          <p:nvSpPr>
            <p:cNvPr id="9" name="Line 9"/>
            <p:cNvSpPr/>
            <p:nvPr/>
          </p:nvSpPr>
          <p:spPr>
            <a:xfrm>
              <a:off x="1714500" y="3116580"/>
              <a:ext cx="8763000" cy="9525"/>
            </a:xfrm>
            <a:custGeom>
              <a:avLst/>
              <a:gdLst/>
              <a:ahLst/>
              <a:cxnLst/>
              <a:rect l="l" t="t" r="r" b="b"/>
              <a:pathLst>
                <a:path w="8763000" h="9525">
                  <a:moveTo>
                    <a:pt x="0" y="0"/>
                  </a:moveTo>
                  <a:lnTo>
                    <a:pt x="8763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714500" y="298323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575" y="3415665"/>
              <a:ext cx="11858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前一天 0:00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48007" y="2659380"/>
              <a:ext cx="1329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286750" y="298323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800175" y="3415665"/>
              <a:ext cx="9731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当天 0:00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044779" y="265938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1440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10477500" y="298323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990925" y="3415665"/>
              <a:ext cx="9731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当天 8:00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235529" y="265938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1920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0344150" y="3040380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28613" y="3793808"/>
              <a:ext cx="9997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出门 1908</a:t>
              </a:r>
            </a:p>
          </p:txBody>
        </p:sp>
      </p:grpSp>
      <p:grpSp>
        <p:nvGrpSpPr>
          <p:cNvPr id="25" name="calc"/>
          <p:cNvGrpSpPr/>
          <p:nvPr/>
        </p:nvGrpSpPr>
        <p:grpSpPr>
          <a:xfrm>
            <a:off x="838200" y="4273868"/>
            <a:ext cx="6667500" cy="1735455"/>
            <a:chOff x="838200" y="4273868"/>
            <a:chExt cx="6667500" cy="1735455"/>
          </a:xfrm>
        </p:grpSpPr>
        <p:sp>
          <p:nvSpPr>
            <p:cNvPr id="22" name="Rectangle 22"/>
            <p:cNvSpPr/>
            <p:nvPr/>
          </p:nvSpPr>
          <p:spPr>
            <a:xfrm>
              <a:off x="838200" y="4273868"/>
              <a:ext cx="6667500" cy="173545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273868"/>
              <a:ext cx="38100" cy="17354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225" y="4451985"/>
              <a:ext cx="4615180" cy="1436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0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t_walk    = 2 + 10 = 12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from_zero = 1920 - 12 = 1908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hh = (1908 / 60) % 24 = 31 % 24 = 7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mm = 1908 % 60 = 48</a:t>
              </a:r>
            </a:p>
          </p:txBody>
        </p:sp>
      </p:grpSp>
      <p:grpSp>
        <p:nvGrpSpPr>
          <p:cNvPr id="29" name="tip"/>
          <p:cNvGrpSpPr/>
          <p:nvPr/>
        </p:nvGrpSpPr>
        <p:grpSpPr>
          <a:xfrm>
            <a:off x="8001000" y="4273868"/>
            <a:ext cx="3352800" cy="1712595"/>
            <a:chOff x="8001000" y="4273868"/>
            <a:chExt cx="3352800" cy="1712595"/>
          </a:xfrm>
        </p:grpSpPr>
        <p:sp>
          <p:nvSpPr>
            <p:cNvPr id="26" name="Rectangle 26"/>
            <p:cNvSpPr/>
            <p:nvPr/>
          </p:nvSpPr>
          <p:spPr>
            <a:xfrm>
              <a:off x="8001000" y="4273868"/>
              <a:ext cx="3352800" cy="1712595"/>
            </a:xfrm>
            <a:prstGeom prst="roundRect">
              <a:avLst>
                <a:gd name="adj" fmla="val 444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01787" y="4492625"/>
              <a:ext cx="13078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 % 24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573387" y="4429125"/>
              <a:ext cx="1546606" cy="1406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05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 小时里有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完整的 1 天，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去掉它才是钟面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上的 7 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67950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三、选读：例 2-12 上学迟到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09484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2-12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667500" cy="3629025"/>
            <a:chOff x="838200" y="2038350"/>
            <a:chExt cx="6667500" cy="3629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667500" cy="3629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629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09800"/>
              <a:ext cx="4520565" cy="33794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&lt;cmath&gt;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s, v;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scanf("%d%d", &amp;s, &amp;v);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int t_walk = ceil(1.0 * s / v) + 10;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from_zero = 60 * (24 + 8) - t_walk;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hh = (from_zero / 60) % 24;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mm = from_zero % 60;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printf("%02d:%02d\n", hh, mm);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334119" y="6121400"/>
            <a:ext cx="2026539" cy="264033"/>
            <a:chOff x="9334119" y="6121400"/>
            <a:chExt cx="2026539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334119" y="6121400"/>
              <a:ext cx="20265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P28 · 例 2-12 代码</a:t>
              </a:r>
            </a:p>
          </p:txBody>
        </p:sp>
      </p:grpSp>
      <p:grpSp>
        <p:nvGrpSpPr>
          <p:cNvPr id="26" name="console"/>
          <p:cNvGrpSpPr/>
          <p:nvPr/>
        </p:nvGrpSpPr>
        <p:grpSpPr>
          <a:xfrm>
            <a:off x="7962900" y="2038350"/>
            <a:ext cx="3390900" cy="2343150"/>
            <a:chOff x="7962900" y="2038350"/>
            <a:chExt cx="3390900" cy="2343150"/>
          </a:xfrm>
        </p:grpSpPr>
        <p:sp>
          <p:nvSpPr>
            <p:cNvPr id="15" name="Rectangle 15"/>
            <p:cNvSpPr/>
            <p:nvPr/>
          </p:nvSpPr>
          <p:spPr>
            <a:xfrm>
              <a:off x="7962900" y="2038350"/>
              <a:ext cx="33909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962900" y="2038350"/>
              <a:ext cx="33909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962900" y="2228850"/>
              <a:ext cx="33909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0772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2677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4582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756904" y="20955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124444" y="2562225"/>
              <a:ext cx="837057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100 99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07:48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962900" y="3524250"/>
              <a:ext cx="33909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164449" y="36957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回顾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74049" y="3657600"/>
              <a:ext cx="1872107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%02d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：上一讲学的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补零，7 显示成 07。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532632" y="3111500"/>
            <a:ext cx="512673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提交评测与错误自查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2711393" y="4038600"/>
            <a:ext cx="6769214" cy="308991"/>
            <a:chOff x="2711393" y="4038600"/>
            <a:chExt cx="676921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2711393" y="4038600"/>
              <a:ext cx="676921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在线评测 · 提交步骤 · 评测结果 · 编译错误 · 答案错误 · 输出中间变量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本地运行通过了，为什么还要提交评测？</a:t>
            </a:r>
          </a:p>
        </p:txBody>
      </p:sp>
      <p:grpSp>
        <p:nvGrpSpPr>
          <p:cNvPr id="21" name="flow"/>
          <p:cNvGrpSpPr/>
          <p:nvPr/>
        </p:nvGrpSpPr>
        <p:grpSpPr>
          <a:xfrm>
            <a:off x="952500" y="2009775"/>
            <a:ext cx="9715500" cy="1695450"/>
            <a:chOff x="952500" y="2009775"/>
            <a:chExt cx="9715500" cy="1695450"/>
          </a:xfrm>
        </p:grpSpPr>
        <p:sp>
          <p:nvSpPr>
            <p:cNvPr id="9" name="Rectangle 9"/>
            <p:cNvSpPr/>
            <p:nvPr/>
          </p:nvSpPr>
          <p:spPr>
            <a:xfrm>
              <a:off x="952500" y="2552700"/>
              <a:ext cx="2095500" cy="6096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547622" y="27305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你的程序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3143250" y="2724150"/>
              <a:ext cx="1047750" cy="266700"/>
            </a:xfrm>
            <a:custGeom>
              <a:avLst/>
              <a:gdLst/>
              <a:ahLst/>
              <a:cxnLst/>
              <a:rect l="l" t="t" r="r" b="b"/>
              <a:pathLst>
                <a:path w="1047750" h="266700">
                  <a:moveTo>
                    <a:pt x="0" y="74676"/>
                  </a:moveTo>
                  <a:lnTo>
                    <a:pt x="914400" y="74676"/>
                  </a:lnTo>
                  <a:lnTo>
                    <a:pt x="914400" y="0"/>
                  </a:lnTo>
                  <a:lnTo>
                    <a:pt x="1047750" y="133350"/>
                  </a:lnTo>
                  <a:lnTo>
                    <a:pt x="914400" y="266700"/>
                  </a:lnTo>
                  <a:lnTo>
                    <a:pt x="914400" y="192024"/>
                  </a:lnTo>
                  <a:lnTo>
                    <a:pt x="0" y="1920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4476750" y="2009775"/>
              <a:ext cx="2286000" cy="476250"/>
            </a:xfrm>
            <a:custGeom>
              <a:avLst/>
              <a:gdLst/>
              <a:ahLst/>
              <a:cxnLst/>
              <a:rect l="l" t="t" r="r" b="b"/>
              <a:pathLst>
                <a:path w="2286000" h="476250">
                  <a:moveTo>
                    <a:pt x="171450" y="0"/>
                  </a:moveTo>
                  <a:lnTo>
                    <a:pt x="2286000" y="0"/>
                  </a:lnTo>
                  <a:lnTo>
                    <a:pt x="21145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095952" y="2133600"/>
              <a:ext cx="10475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测试数据 1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4476750" y="2619375"/>
              <a:ext cx="2286000" cy="476250"/>
            </a:xfrm>
            <a:custGeom>
              <a:avLst/>
              <a:gdLst/>
              <a:ahLst/>
              <a:cxnLst/>
              <a:rect l="l" t="t" r="r" b="b"/>
              <a:pathLst>
                <a:path w="2286000" h="476250">
                  <a:moveTo>
                    <a:pt x="171450" y="0"/>
                  </a:moveTo>
                  <a:lnTo>
                    <a:pt x="2286000" y="0"/>
                  </a:lnTo>
                  <a:lnTo>
                    <a:pt x="21145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095952" y="2743200"/>
              <a:ext cx="10475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测试数据 2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476750" y="3228975"/>
              <a:ext cx="2286000" cy="476250"/>
            </a:xfrm>
            <a:custGeom>
              <a:avLst/>
              <a:gdLst/>
              <a:ahLst/>
              <a:cxnLst/>
              <a:rect l="l" t="t" r="r" b="b"/>
              <a:pathLst>
                <a:path w="2286000" h="476250">
                  <a:moveTo>
                    <a:pt x="171450" y="0"/>
                  </a:moveTo>
                  <a:lnTo>
                    <a:pt x="2286000" y="0"/>
                  </a:lnTo>
                  <a:lnTo>
                    <a:pt x="21145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095952" y="3352800"/>
              <a:ext cx="10475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测试数据 3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858000" y="2724150"/>
              <a:ext cx="1047750" cy="266700"/>
            </a:xfrm>
            <a:custGeom>
              <a:avLst/>
              <a:gdLst/>
              <a:ahLst/>
              <a:cxnLst/>
              <a:rect l="l" t="t" r="r" b="b"/>
              <a:pathLst>
                <a:path w="1047750" h="266700">
                  <a:moveTo>
                    <a:pt x="0" y="74676"/>
                  </a:moveTo>
                  <a:lnTo>
                    <a:pt x="914400" y="74676"/>
                  </a:lnTo>
                  <a:lnTo>
                    <a:pt x="914400" y="0"/>
                  </a:lnTo>
                  <a:lnTo>
                    <a:pt x="1047750" y="133350"/>
                  </a:lnTo>
                  <a:lnTo>
                    <a:pt x="914400" y="266700"/>
                  </a:lnTo>
                  <a:lnTo>
                    <a:pt x="914400" y="192024"/>
                  </a:lnTo>
                  <a:lnTo>
                    <a:pt x="0" y="1920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001000" y="2552700"/>
              <a:ext cx="2667000" cy="6096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548688" y="273050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和标准答案比对</a:t>
              </a:r>
            </a:p>
          </p:txBody>
        </p:sp>
      </p:grpSp>
      <p:grpSp>
        <p:nvGrpSpPr>
          <p:cNvPr id="23" name="text"/>
          <p:cNvGrpSpPr/>
          <p:nvPr/>
        </p:nvGrpSpPr>
        <p:grpSpPr>
          <a:xfrm>
            <a:off x="829056" y="3981450"/>
            <a:ext cx="6876288" cy="752094"/>
            <a:chOff x="829056" y="3981450"/>
            <a:chExt cx="6876288" cy="752094"/>
          </a:xfrm>
        </p:grpSpPr>
        <p:sp>
          <p:nvSpPr>
            <p:cNvPr id="22" name="TextBox 22"/>
            <p:cNvSpPr txBox="1"/>
            <p:nvPr/>
          </p:nvSpPr>
          <p:spPr>
            <a:xfrm>
              <a:off x="829056" y="3981450"/>
              <a:ext cx="687628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出题人准备了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很多组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测试数据，评测系统把它们逐个输入你的程序，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再把你的输出和标准答案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逐字比对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：一致才得分。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24" name="Rectangle 24"/>
            <p:cNvSpPr/>
            <p:nvPr/>
          </p:nvSpPr>
          <p:spPr>
            <a:xfrm>
              <a:off x="838200" y="52197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5384800"/>
              <a:ext cx="67323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样例只是其中一组。样例通过了，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不代表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所有测试数据都能通过。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9286799" y="6121400"/>
            <a:ext cx="2073859" cy="264033"/>
            <a:chOff x="9286799" y="6121400"/>
            <a:chExt cx="2073859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9286799" y="6121400"/>
              <a:ext cx="20738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P28 · 2.4 节第二段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提交步骤一：打开网站并登录</a:t>
            </a:r>
          </a:p>
        </p:txBody>
      </p:sp>
      <p:grpSp>
        <p:nvGrpSpPr>
          <p:cNvPr id="10" name="steps"/>
          <p:cNvGrpSpPr/>
          <p:nvPr/>
        </p:nvGrpSpPr>
        <p:grpSpPr>
          <a:xfrm>
            <a:off x="829056" y="2006600"/>
            <a:ext cx="4621149" cy="2409444"/>
            <a:chOff x="829056" y="2006600"/>
            <a:chExt cx="4621149" cy="24094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06600"/>
              <a:ext cx="4621149" cy="2409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双击桌面上的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浏览器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图标。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在地址栏输入网址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zmwl.online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，按回车。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输入用户名和密码登录，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初始密码统一为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zmwl0000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登录成功后看到右边的欢迎界面。</a:t>
              </a:r>
            </a:p>
          </p:txBody>
        </p:sp>
      </p:grpSp>
      <p:grpSp>
        <p:nvGrpSpPr>
          <p:cNvPr id="13" name="shot"/>
          <p:cNvGrpSpPr/>
          <p:nvPr/>
        </p:nvGrpSpPr>
        <p:grpSpPr>
          <a:xfrm>
            <a:off x="7715250" y="2038350"/>
            <a:ext cx="3638550" cy="3571875"/>
            <a:chOff x="7715250" y="2038350"/>
            <a:chExt cx="3638550" cy="3571875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15250" y="2038350"/>
              <a:ext cx="3638550" cy="3571875"/>
            </a:xfrm>
            <a:prstGeom prst="rect">
              <a:avLst/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7715250" y="2038350"/>
              <a:ext cx="3638550" cy="3571875"/>
            </a:xfrm>
            <a:prstGeom prst="rect">
              <a:avLst/>
            </a:prstGeom>
            <a:noFill/>
            <a:ln w="14288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提交步骤二：找到题目，复制代码，递交</a:t>
            </a:r>
          </a:p>
        </p:txBody>
      </p:sp>
      <p:grpSp>
        <p:nvGrpSpPr>
          <p:cNvPr id="12" name="find"/>
          <p:cNvGrpSpPr/>
          <p:nvPr/>
        </p:nvGrpSpPr>
        <p:grpSpPr>
          <a:xfrm>
            <a:off x="895350" y="2114550"/>
            <a:ext cx="7931658" cy="393319"/>
            <a:chOff x="895350" y="2114550"/>
            <a:chExt cx="7931658" cy="393319"/>
          </a:xfrm>
        </p:grpSpPr>
        <p:sp>
          <p:nvSpPr>
            <p:cNvPr id="9" name="Ellipse 9"/>
            <p:cNvSpPr/>
            <p:nvPr/>
          </p:nvSpPr>
          <p:spPr>
            <a:xfrm>
              <a:off x="895350" y="21145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158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155825"/>
              <a:ext cx="7445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点击上方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题库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，找到题目编号（例如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B0021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成绩），点击进入题目。</a:t>
              </a:r>
            </a:p>
          </p:txBody>
        </p:sp>
      </p:grpSp>
      <p:grpSp>
        <p:nvGrpSpPr>
          <p:cNvPr id="22" name="copy"/>
          <p:cNvGrpSpPr/>
          <p:nvPr/>
        </p:nvGrpSpPr>
        <p:grpSpPr>
          <a:xfrm>
            <a:off x="895350" y="2686050"/>
            <a:ext cx="7957566" cy="990600"/>
            <a:chOff x="895350" y="2686050"/>
            <a:chExt cx="7957566" cy="990600"/>
          </a:xfrm>
        </p:grpSpPr>
        <p:sp>
          <p:nvSpPr>
            <p:cNvPr id="13" name="Ellipse 13"/>
            <p:cNvSpPr/>
            <p:nvPr/>
          </p:nvSpPr>
          <p:spPr>
            <a:xfrm>
              <a:off x="895350" y="26860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7297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2727325"/>
              <a:ext cx="3717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切换到 Dev-C++，复制全部代码：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390650" y="3143250"/>
              <a:ext cx="1524000" cy="53340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598341" y="3279775"/>
              <a:ext cx="11086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Ctrl + 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058668" y="3292475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全选：代码背景变蓝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391150" y="3143250"/>
              <a:ext cx="1524000" cy="53340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598841" y="3279775"/>
              <a:ext cx="11086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Ctrl + C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059168" y="329247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复制：存进剪贴板</a:t>
              </a:r>
            </a:p>
          </p:txBody>
        </p:sp>
      </p:grpSp>
      <p:grpSp>
        <p:nvGrpSpPr>
          <p:cNvPr id="29" name="paste"/>
          <p:cNvGrpSpPr/>
          <p:nvPr/>
        </p:nvGrpSpPr>
        <p:grpSpPr>
          <a:xfrm>
            <a:off x="895350" y="3943350"/>
            <a:ext cx="6562344" cy="990600"/>
            <a:chOff x="895350" y="3943350"/>
            <a:chExt cx="6562344" cy="990600"/>
          </a:xfrm>
        </p:grpSpPr>
        <p:sp>
          <p:nvSpPr>
            <p:cNvPr id="23" name="Ellipse 23"/>
            <p:cNvSpPr/>
            <p:nvPr/>
          </p:nvSpPr>
          <p:spPr>
            <a:xfrm>
              <a:off x="895350" y="39433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94280" y="3987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81506" y="3984625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回到网页，点击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递交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，在空白输入框里点一下，再粘贴：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1390650" y="4400550"/>
              <a:ext cx="1524000" cy="53340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598341" y="4537075"/>
              <a:ext cx="11086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Ctrl + V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058668" y="4549775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粘贴：代码出现在网页上</a:t>
              </a:r>
            </a:p>
          </p:txBody>
        </p:sp>
      </p:grpSp>
      <p:grpSp>
        <p:nvGrpSpPr>
          <p:cNvPr id="33" name="submit"/>
          <p:cNvGrpSpPr/>
          <p:nvPr/>
        </p:nvGrpSpPr>
        <p:grpSpPr>
          <a:xfrm>
            <a:off x="895350" y="5276850"/>
            <a:ext cx="4623816" cy="393319"/>
            <a:chOff x="895350" y="5276850"/>
            <a:chExt cx="4623816" cy="393319"/>
          </a:xfrm>
        </p:grpSpPr>
        <p:sp>
          <p:nvSpPr>
            <p:cNvPr id="30" name="Ellipse 30"/>
            <p:cNvSpPr/>
            <p:nvPr/>
          </p:nvSpPr>
          <p:spPr>
            <a:xfrm>
              <a:off x="895350" y="5276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4280" y="5320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1506" y="5318125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点击下方的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递交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按钮，等待评测结果。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提交步骤三：查看评测结果</a:t>
            </a:r>
          </a:p>
        </p:txBody>
      </p:sp>
      <p:grpSp>
        <p:nvGrpSpPr>
          <p:cNvPr id="11" name="shot"/>
          <p:cNvGrpSpPr/>
          <p:nvPr/>
        </p:nvGrpSpPr>
        <p:grpSpPr>
          <a:xfrm>
            <a:off x="838200" y="2038350"/>
            <a:ext cx="7239000" cy="3609975"/>
            <a:chOff x="838200" y="2038350"/>
            <a:chExt cx="7239000" cy="3609975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38350"/>
              <a:ext cx="7239000" cy="3609975"/>
            </a:xfrm>
            <a:prstGeom prst="rect">
              <a:avLst/>
            </a:prstGeom>
          </p:spPr>
        </p:pic>
        <p:sp>
          <p:nvSpPr>
            <p:cNvPr id="10" name="Rectangle 10"/>
            <p:cNvSpPr/>
            <p:nvPr/>
          </p:nvSpPr>
          <p:spPr>
            <a:xfrm>
              <a:off x="838200" y="2038350"/>
              <a:ext cx="7239000" cy="3609975"/>
            </a:xfrm>
            <a:prstGeom prst="rect">
              <a:avLst/>
            </a:prstGeom>
            <a:noFill/>
            <a:ln w="14288">
              <a:solidFill>
                <a:schemeClr val="accent6"/>
              </a:solidFill>
            </a:ln>
          </p:spPr>
        </p:sp>
      </p:grpSp>
      <p:grpSp>
        <p:nvGrpSpPr>
          <p:cNvPr id="15" name="tip"/>
          <p:cNvGrpSpPr/>
          <p:nvPr/>
        </p:nvGrpSpPr>
        <p:grpSpPr>
          <a:xfrm>
            <a:off x="8382000" y="2038350"/>
            <a:ext cx="2971800" cy="1819275"/>
            <a:chOff x="8382000" y="2038350"/>
            <a:chExt cx="2971800" cy="1819275"/>
          </a:xfrm>
        </p:grpSpPr>
        <p:sp>
          <p:nvSpPr>
            <p:cNvPr id="12" name="Rectangle 12"/>
            <p:cNvSpPr/>
            <p:nvPr/>
          </p:nvSpPr>
          <p:spPr>
            <a:xfrm>
              <a:off x="8382000" y="2038350"/>
              <a:ext cx="2971800" cy="1819275"/>
            </a:xfrm>
            <a:prstGeom prst="roundRect">
              <a:avLst>
                <a:gd name="adj" fmla="val 418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583168" y="22066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看结果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21368" y="2168525"/>
              <a:ext cx="1466850" cy="1580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绿色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Accepted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分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满分通过！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下面能看到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提交的代码。</a:t>
              </a:r>
            </a:p>
          </p:txBody>
        </p:sp>
      </p:grpSp>
      <p:grpSp>
        <p:nvGrpSpPr>
          <p:cNvPr id="20" name="before"/>
          <p:cNvGrpSpPr/>
          <p:nvPr/>
        </p:nvGrpSpPr>
        <p:grpSpPr>
          <a:xfrm>
            <a:off x="8382000" y="4286250"/>
            <a:ext cx="2971800" cy="1162050"/>
            <a:chOff x="8382000" y="4286250"/>
            <a:chExt cx="2971800" cy="1162050"/>
          </a:xfrm>
        </p:grpSpPr>
        <p:sp>
          <p:nvSpPr>
            <p:cNvPr id="16" name="Rectangle 16"/>
            <p:cNvSpPr/>
            <p:nvPr/>
          </p:nvSpPr>
          <p:spPr>
            <a:xfrm>
              <a:off x="8382000" y="4286250"/>
              <a:ext cx="2971800" cy="1162050"/>
            </a:xfrm>
            <a:prstGeom prst="roundRect">
              <a:avLst>
                <a:gd name="adj" fmla="val 6557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0" y="4286250"/>
              <a:ext cx="47625" cy="1162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583549" y="445770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提交前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393174" y="4419600"/>
              <a:ext cx="1621282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先在 Dev-C++ 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用样例测试通过，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删掉多余的输出。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常见的评测结果</a:t>
            </a:r>
          </a:p>
        </p:txBody>
      </p:sp>
      <p:grpSp>
        <p:nvGrpSpPr>
          <p:cNvPr id="44" name="table"/>
          <p:cNvGrpSpPr/>
          <p:nvPr/>
        </p:nvGrpSpPr>
        <p:grpSpPr>
          <a:xfrm>
            <a:off x="838200" y="2038350"/>
            <a:ext cx="10515600" cy="3209925"/>
            <a:chOff x="838200" y="2038350"/>
            <a:chExt cx="10515600" cy="32099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00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106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6718" y="21106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含义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6718" y="2110613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常见原因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2218" y="2511425"/>
              <a:ext cx="2878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AC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696718" y="2511425"/>
              <a:ext cx="151237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Accepted 通过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6718" y="25114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恭喜！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2838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2838450"/>
              <a:ext cx="10515600" cy="400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2911475"/>
              <a:ext cx="2878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696718" y="2911475"/>
              <a:ext cx="24523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Compile Error 编译错误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06718" y="2911475"/>
              <a:ext cx="31486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语法错误：漏分号、中文符号……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238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311525"/>
              <a:ext cx="3371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WA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696718" y="3311525"/>
              <a:ext cx="24873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Wrong Answer 答案错误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506718" y="3311525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思路错、代码写错、输出格式不对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3638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3638550"/>
              <a:ext cx="10515600" cy="400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2218" y="3711575"/>
              <a:ext cx="2878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696718" y="3711575"/>
              <a:ext cx="273054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Runtime Error 运行时错误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06718" y="3711575"/>
              <a:ext cx="322644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除以 0、数组越界、return 非零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038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2218" y="4111625"/>
              <a:ext cx="42337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TLE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696718" y="4111625"/>
              <a:ext cx="2681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Time Limit Exceeded 超时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506718" y="411162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算法太慢、死循环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4438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4438650"/>
              <a:ext cx="10515600" cy="400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2218" y="4511675"/>
              <a:ext cx="4726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MLE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696718" y="4511675"/>
              <a:ext cx="25155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Memory Limit Exceeded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506718" y="4511675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数组开得太大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38200" y="4838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82218" y="4911725"/>
              <a:ext cx="8631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Pending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696718" y="4911725"/>
              <a:ext cx="20491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等待评测 / 正在评测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506718" y="49117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稍等一下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838200" y="5238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8" name="note"/>
          <p:cNvGrpSpPr/>
          <p:nvPr/>
        </p:nvGrpSpPr>
        <p:grpSpPr>
          <a:xfrm>
            <a:off x="838200" y="5353050"/>
            <a:ext cx="10515600" cy="552450"/>
            <a:chOff x="838200" y="5353050"/>
            <a:chExt cx="10515600" cy="552450"/>
          </a:xfrm>
        </p:grpSpPr>
        <p:sp>
          <p:nvSpPr>
            <p:cNvPr id="45" name="Rectangle 45"/>
            <p:cNvSpPr/>
            <p:nvPr/>
          </p:nvSpPr>
          <p:spPr>
            <a:xfrm>
              <a:off x="838200" y="53530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39749" y="55245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649349" y="5524500"/>
              <a:ext cx="705423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现阶段最常见的是 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CE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WA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。请在书本 P28 的 7 种结果旁写上中文含义。</a:t>
              </a:r>
            </a:p>
          </p:txBody>
        </p:sp>
      </p:grpSp>
      <p:grpSp>
        <p:nvGrpSpPr>
          <p:cNvPr id="50" name="bookref"/>
          <p:cNvGrpSpPr/>
          <p:nvPr/>
        </p:nvGrpSpPr>
        <p:grpSpPr>
          <a:xfrm>
            <a:off x="9661246" y="6121400"/>
            <a:ext cx="1699412" cy="264033"/>
            <a:chOff x="9661246" y="6121400"/>
            <a:chExt cx="1699412" cy="264033"/>
          </a:xfrm>
        </p:grpSpPr>
        <p:sp>
          <p:nvSpPr>
            <p:cNvPr id="49" name="TextBox 49"/>
            <p:cNvSpPr txBox="1"/>
            <p:nvPr/>
          </p:nvSpPr>
          <p:spPr>
            <a:xfrm>
              <a:off x="9661246" y="6121400"/>
              <a:ext cx="1699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P28 · 评测结果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6844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情形 1：编译错误 CE</a:t>
            </a:r>
          </a:p>
        </p:txBody>
      </p:sp>
      <p:grpSp>
        <p:nvGrpSpPr>
          <p:cNvPr id="10" name="what"/>
          <p:cNvGrpSpPr/>
          <p:nvPr/>
        </p:nvGrpSpPr>
        <p:grpSpPr>
          <a:xfrm>
            <a:off x="829056" y="2146300"/>
            <a:ext cx="7287768" cy="352044"/>
            <a:chOff x="829056" y="2146300"/>
            <a:chExt cx="728776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2877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代码有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语法错误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，编译器看不懂，程序根本运行不起来。常见原因：</a:t>
              </a:r>
            </a:p>
          </p:txBody>
        </p:sp>
      </p:grpSp>
      <p:grpSp>
        <p:nvGrpSpPr>
          <p:cNvPr id="23" name="list"/>
          <p:cNvGrpSpPr/>
          <p:nvPr/>
        </p:nvGrpSpPr>
        <p:grpSpPr>
          <a:xfrm>
            <a:off x="904875" y="2619375"/>
            <a:ext cx="5365471" cy="1974469"/>
            <a:chOff x="904875" y="2619375"/>
            <a:chExt cx="5365471" cy="1974469"/>
          </a:xfrm>
        </p:grpSpPr>
        <p:sp>
          <p:nvSpPr>
            <p:cNvPr id="11" name="Ellipse 11"/>
            <p:cNvSpPr/>
            <p:nvPr/>
          </p:nvSpPr>
          <p:spPr>
            <a:xfrm>
              <a:off x="904875" y="261937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97382" y="2662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81506" y="2641600"/>
              <a:ext cx="41982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漏写分号 ;，或括号 ( )、{ } 少了一半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904875" y="315277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7382" y="31962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81506" y="3175000"/>
              <a:ext cx="45253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使用了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全角（中文）符号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：； ， （ ） “ ”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904875" y="368617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7382" y="37296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70840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没有定义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就使用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904875" y="421957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97382" y="42630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81506" y="4241800"/>
              <a:ext cx="48888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变量名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拼错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：定义了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score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，后面写成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sorce</a:t>
              </a:r>
            </a:p>
          </p:txBody>
        </p:sp>
      </p:grpSp>
      <p:grpSp>
        <p:nvGrpSpPr>
          <p:cNvPr id="27" name="how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24" name="Rectangle 24"/>
            <p:cNvSpPr/>
            <p:nvPr/>
          </p:nvSpPr>
          <p:spPr>
            <a:xfrm>
              <a:off x="838200" y="5048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5213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怎么办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05762" y="5175250"/>
              <a:ext cx="61338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看编译器给出的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第一条错误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和它的行号，检查这一行和上一行。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实在找不到，把错误信息和代码给老师或同学看。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9870243" y="6121400"/>
            <a:ext cx="1490415" cy="264033"/>
            <a:chOff x="9870243" y="6121400"/>
            <a:chExt cx="1490415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9870243" y="6121400"/>
              <a:ext cx="14904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P29 · 情形 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896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模拟练习：这段代码有 3 处编译错误</a:t>
            </a:r>
          </a:p>
        </p:txBody>
      </p:sp>
      <p:grpSp>
        <p:nvGrpSpPr>
          <p:cNvPr id="12" name="q"/>
          <p:cNvGrpSpPr/>
          <p:nvPr/>
        </p:nvGrpSpPr>
        <p:grpSpPr>
          <a:xfrm>
            <a:off x="838200" y="2038350"/>
            <a:ext cx="4953000" cy="3480435"/>
            <a:chOff x="838200" y="2038350"/>
            <a:chExt cx="4953000" cy="348043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4953000" cy="348043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4804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234882"/>
              <a:ext cx="2955036" cy="31643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98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a, b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a &gt;&gt; b；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 + c;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8" name="a"/>
          <p:cNvGrpSpPr/>
          <p:nvPr/>
        </p:nvGrpSpPr>
        <p:grpSpPr>
          <a:xfrm>
            <a:off x="6276975" y="2038350"/>
            <a:ext cx="5076825" cy="4025265"/>
            <a:chOff x="6276975" y="2038350"/>
            <a:chExt cx="5076825" cy="4025265"/>
          </a:xfrm>
        </p:grpSpPr>
        <p:sp>
          <p:nvSpPr>
            <p:cNvPr id="13" name="Rectangle 13"/>
            <p:cNvSpPr/>
            <p:nvPr/>
          </p:nvSpPr>
          <p:spPr>
            <a:xfrm>
              <a:off x="6286500" y="2038350"/>
              <a:ext cx="5067300" cy="7153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28994" y="2253297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位置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762494" y="2253297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错误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28994" y="2977515"/>
              <a:ext cx="86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762494" y="296481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漏写分号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286500" y="3469005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86500" y="3469005"/>
              <a:ext cx="5067300" cy="71532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28994" y="3692842"/>
              <a:ext cx="86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5 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762494" y="3692842"/>
              <a:ext cx="14150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中文分号 ；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286500" y="4184332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28994" y="4408170"/>
              <a:ext cx="86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6 行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762494" y="4408170"/>
              <a:ext cx="13041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 没有定义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6286500" y="489966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276975" y="5218748"/>
              <a:ext cx="325854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改正：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a, b;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、英文 ;、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276975" y="5695950"/>
              <a:ext cx="232212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+ c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改成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+ b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34460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情形 2：答案错误 WA</a:t>
            </a:r>
          </a:p>
        </p:txBody>
      </p:sp>
      <p:grpSp>
        <p:nvGrpSpPr>
          <p:cNvPr id="10" name="what"/>
          <p:cNvGrpSpPr/>
          <p:nvPr/>
        </p:nvGrpSpPr>
        <p:grpSpPr>
          <a:xfrm>
            <a:off x="828675" y="2171700"/>
            <a:ext cx="6093104" cy="367665"/>
            <a:chOff x="828675" y="2171700"/>
            <a:chExt cx="6093104" cy="367665"/>
          </a:xfrm>
        </p:grpSpPr>
        <p:sp>
          <p:nvSpPr>
            <p:cNvPr id="9" name="TextBox 9"/>
            <p:cNvSpPr txBox="1"/>
            <p:nvPr/>
          </p:nvSpPr>
          <p:spPr>
            <a:xfrm>
              <a:off x="828675" y="2171700"/>
              <a:ext cx="609310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程序能运行，但输出和标准答案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不一致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。按顺序检查：</a:t>
              </a:r>
            </a:p>
          </p:txBody>
        </p:sp>
      </p:grpSp>
      <p:grpSp>
        <p:nvGrpSpPr>
          <p:cNvPr id="16" name="st1"/>
          <p:cNvGrpSpPr/>
          <p:nvPr/>
        </p:nvGrpSpPr>
        <p:grpSpPr>
          <a:xfrm>
            <a:off x="838200" y="2686050"/>
            <a:ext cx="10515600" cy="952500"/>
            <a:chOff x="838200" y="2686050"/>
            <a:chExt cx="10515600" cy="952500"/>
          </a:xfrm>
        </p:grpSpPr>
        <p:sp>
          <p:nvSpPr>
            <p:cNvPr id="11" name="Rectangle 11"/>
            <p:cNvSpPr/>
            <p:nvPr/>
          </p:nvSpPr>
          <p:spPr>
            <a:xfrm>
              <a:off x="838200" y="26860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09650" y="29718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21037" y="30286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70863" y="301625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先过样例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991737" y="2813050"/>
              <a:ext cx="373100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提交前在自己电脑上输入样例，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输出和样例不一样，程序肯定有问题。</a:t>
              </a:r>
            </a:p>
          </p:txBody>
        </p:sp>
      </p:grpSp>
      <p:grpSp>
        <p:nvGrpSpPr>
          <p:cNvPr id="22" name="st2"/>
          <p:cNvGrpSpPr/>
          <p:nvPr/>
        </p:nvGrpSpPr>
        <p:grpSpPr>
          <a:xfrm>
            <a:off x="838200" y="3790950"/>
            <a:ext cx="10515600" cy="952500"/>
            <a:chOff x="838200" y="3790950"/>
            <a:chExt cx="10515600" cy="952500"/>
          </a:xfrm>
        </p:grpSpPr>
        <p:sp>
          <p:nvSpPr>
            <p:cNvPr id="17" name="Rectangle 17"/>
            <p:cNvSpPr/>
            <p:nvPr/>
          </p:nvSpPr>
          <p:spPr>
            <a:xfrm>
              <a:off x="838200" y="37909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1009650" y="40767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21037" y="41335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70863" y="412115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确认思路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991737" y="3917950"/>
              <a:ext cx="438632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思路错了，写得越多错得越离谱。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不确定时看同学写的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文字思路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，而不是代码。</a:t>
              </a:r>
            </a:p>
          </p:txBody>
        </p:sp>
      </p:grpSp>
      <p:grpSp>
        <p:nvGrpSpPr>
          <p:cNvPr id="28" name="st3"/>
          <p:cNvGrpSpPr/>
          <p:nvPr/>
        </p:nvGrpSpPr>
        <p:grpSpPr>
          <a:xfrm>
            <a:off x="838200" y="4895850"/>
            <a:ext cx="10515600" cy="952500"/>
            <a:chOff x="838200" y="4895850"/>
            <a:chExt cx="10515600" cy="952500"/>
          </a:xfrm>
        </p:grpSpPr>
        <p:sp>
          <p:nvSpPr>
            <p:cNvPr id="23" name="Rectangle 23"/>
            <p:cNvSpPr/>
            <p:nvPr/>
          </p:nvSpPr>
          <p:spPr>
            <a:xfrm>
              <a:off x="838200" y="48958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1009650" y="51816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21037" y="52384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70863" y="5226050"/>
              <a:ext cx="16521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输出中间变量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991737" y="5022850"/>
              <a:ext cx="373100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思路对但过不了样例，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就把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中间结果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打印出来查（下一页）。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9870243" y="6121400"/>
            <a:ext cx="1490415" cy="264033"/>
            <a:chOff x="9870243" y="6121400"/>
            <a:chExt cx="1490415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9870243" y="6121400"/>
              <a:ext cx="14904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P29 · 情形 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查错法宝：输出中间变量</a:t>
            </a:r>
          </a:p>
        </p:txBody>
      </p:sp>
      <p:grpSp>
        <p:nvGrpSpPr>
          <p:cNvPr id="12" name="st1"/>
          <p:cNvGrpSpPr/>
          <p:nvPr/>
        </p:nvGrpSpPr>
        <p:grpSpPr>
          <a:xfrm>
            <a:off x="895350" y="2190750"/>
            <a:ext cx="6713792" cy="393319"/>
            <a:chOff x="895350" y="2190750"/>
            <a:chExt cx="6713792" cy="393319"/>
          </a:xfrm>
        </p:grpSpPr>
        <p:sp>
          <p:nvSpPr>
            <p:cNvPr id="9" name="Ellipse 9"/>
            <p:cNvSpPr/>
            <p:nvPr/>
          </p:nvSpPr>
          <p:spPr>
            <a:xfrm>
              <a:off x="895350" y="2190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234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232025"/>
              <a:ext cx="62276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在关键计算之后，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临时加 cout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，把中间变量的值打印出来</a:t>
              </a:r>
            </a:p>
          </p:txBody>
        </p:sp>
      </p:grpSp>
      <p:grpSp>
        <p:nvGrpSpPr>
          <p:cNvPr id="16" name="st2"/>
          <p:cNvGrpSpPr/>
          <p:nvPr/>
        </p:nvGrpSpPr>
        <p:grpSpPr>
          <a:xfrm>
            <a:off x="895350" y="2914650"/>
            <a:ext cx="4381500" cy="393319"/>
            <a:chOff x="895350" y="2914650"/>
            <a:chExt cx="4381500" cy="393319"/>
          </a:xfrm>
        </p:grpSpPr>
        <p:sp>
          <p:nvSpPr>
            <p:cNvPr id="13" name="Ellipse 13"/>
            <p:cNvSpPr/>
            <p:nvPr/>
          </p:nvSpPr>
          <p:spPr>
            <a:xfrm>
              <a:off x="895350" y="2914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958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2955925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在纸上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手算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这些变量本来应该是多少</a:t>
              </a:r>
            </a:p>
          </p:txBody>
        </p:sp>
      </p:grpSp>
      <p:grpSp>
        <p:nvGrpSpPr>
          <p:cNvPr id="20" name="st3"/>
          <p:cNvGrpSpPr/>
          <p:nvPr/>
        </p:nvGrpSpPr>
        <p:grpSpPr>
          <a:xfrm>
            <a:off x="895350" y="3638550"/>
            <a:ext cx="6562344" cy="393319"/>
            <a:chOff x="895350" y="3638550"/>
            <a:chExt cx="6562344" cy="393319"/>
          </a:xfrm>
        </p:grpSpPr>
        <p:sp>
          <p:nvSpPr>
            <p:cNvPr id="17" name="Ellipse 17"/>
            <p:cNvSpPr/>
            <p:nvPr/>
          </p:nvSpPr>
          <p:spPr>
            <a:xfrm>
              <a:off x="895350" y="36385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682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679825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找到第一个对不上的值：错误就在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这条输出之前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的语句里</a:t>
              </a:r>
            </a:p>
          </p:txBody>
        </p:sp>
      </p:grpSp>
      <p:grpSp>
        <p:nvGrpSpPr>
          <p:cNvPr id="24" name="st4"/>
          <p:cNvGrpSpPr/>
          <p:nvPr/>
        </p:nvGrpSpPr>
        <p:grpSpPr>
          <a:xfrm>
            <a:off x="895350" y="4362450"/>
            <a:ext cx="4381500" cy="393319"/>
            <a:chOff x="895350" y="4362450"/>
            <a:chExt cx="4381500" cy="393319"/>
          </a:xfrm>
        </p:grpSpPr>
        <p:sp>
          <p:nvSpPr>
            <p:cNvPr id="21" name="Ellipse 21"/>
            <p:cNvSpPr/>
            <p:nvPr/>
          </p:nvSpPr>
          <p:spPr>
            <a:xfrm>
              <a:off x="895350" y="4362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06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506" y="4403725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改好以后，提交前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删掉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这些临时输出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5143500"/>
            <a:ext cx="10515600" cy="552450"/>
            <a:chOff x="838200" y="51435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143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5314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49349" y="5314950"/>
              <a:ext cx="78810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输出中间变量法：打印 → 手算 → 对比 → 删除。请在书本 P29 情形 2 第四段下画线。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9270511" y="6121400"/>
            <a:ext cx="2090147" cy="264033"/>
            <a:chOff x="9270511" y="6121400"/>
            <a:chExt cx="2090147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9270511" y="6121400"/>
              <a:ext cx="20901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P29 · 情形 2 第四段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3822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查错示例：平均数怎么变成了 1？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8294" y="2173605"/>
            <a:ext cx="9680143" cy="381381"/>
            <a:chOff x="828294" y="2173605"/>
            <a:chExt cx="9680143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73605"/>
              <a:ext cx="96801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题目：输入三个实数，输出它们的平均数。样例输入 1.2 1.8 1.5，样例输出 1.5。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721292"/>
            <a:ext cx="5334000" cy="1825942"/>
            <a:chOff x="838200" y="2721292"/>
            <a:chExt cx="5334000" cy="1825942"/>
          </a:xfrm>
        </p:grpSpPr>
        <p:sp>
          <p:nvSpPr>
            <p:cNvPr id="11" name="Rectangle 11"/>
            <p:cNvSpPr/>
            <p:nvPr/>
          </p:nvSpPr>
          <p:spPr>
            <a:xfrm>
              <a:off x="838200" y="2721292"/>
              <a:ext cx="5334000" cy="18259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721292"/>
              <a:ext cx="38100" cy="18259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463" y="2896870"/>
              <a:ext cx="2842514" cy="15247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62"/>
                </a:lnSpc>
              </a:pP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a, b, c;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 &gt;&gt; c;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sum = a + b + c;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sum / 3;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6667500" y="2721292"/>
            <a:ext cx="4686300" cy="1506855"/>
            <a:chOff x="6667500" y="2721292"/>
            <a:chExt cx="4686300" cy="1506855"/>
          </a:xfrm>
        </p:grpSpPr>
        <p:sp>
          <p:nvSpPr>
            <p:cNvPr id="15" name="Rectangle 15"/>
            <p:cNvSpPr/>
            <p:nvPr/>
          </p:nvSpPr>
          <p:spPr>
            <a:xfrm>
              <a:off x="6667500" y="2721292"/>
              <a:ext cx="4686300" cy="1506855"/>
            </a:xfrm>
            <a:prstGeom prst="roundRect">
              <a:avLst>
                <a:gd name="adj" fmla="val 505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667500" y="2721292"/>
              <a:ext cx="4686300" cy="364808"/>
            </a:xfrm>
            <a:prstGeom prst="roundRect">
              <a:avLst>
                <a:gd name="adj" fmla="val 2088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667500" y="2949892"/>
              <a:ext cx="4686300" cy="13716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781800" y="284702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972300" y="284702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162800" y="284702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460742" y="2807653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827901" y="3343910"/>
              <a:ext cx="1697101" cy="7911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72"/>
                </a:lnSpc>
              </a:pPr>
              <a:r>
                <a:rPr lang="zh-CN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1.2 1.8 1.5</a:t>
              </a:r>
              <a:br>
                <a:rPr lang="zh-CN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8" name="q"/>
          <p:cNvGrpSpPr/>
          <p:nvPr/>
        </p:nvGrpSpPr>
        <p:grpSpPr>
          <a:xfrm>
            <a:off x="838200" y="4935855"/>
            <a:ext cx="10515600" cy="1072515"/>
            <a:chOff x="838200" y="4935855"/>
            <a:chExt cx="10515600" cy="1072515"/>
          </a:xfrm>
        </p:grpSpPr>
        <p:sp>
          <p:nvSpPr>
            <p:cNvPr id="24" name="Rectangle 24"/>
            <p:cNvSpPr/>
            <p:nvPr/>
          </p:nvSpPr>
          <p:spPr>
            <a:xfrm>
              <a:off x="838200" y="4935855"/>
              <a:ext cx="10515600" cy="1072515"/>
            </a:xfrm>
            <a:prstGeom prst="roundRect">
              <a:avLst>
                <a:gd name="adj" fmla="val 710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935855"/>
              <a:ext cx="47625" cy="10725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7844" y="515080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5544" y="5100003"/>
              <a:ext cx="7179374" cy="7690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52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预期输出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1.5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，程序却输出了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。眼睛看不出哪里错了，怎么办？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用输出中间变量法，把 a、b、c 和 sum 都打印出来看看。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插入临时输出，找到第一个不对的值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1990725"/>
            <a:chOff x="838200" y="2038350"/>
            <a:chExt cx="7239000" cy="19907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1990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990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5967984" cy="1751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a, b, c;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 &gt;&gt; c;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cout &lt;&lt; a &lt;&lt; " " &lt;&lt; b &lt;&lt; " " &lt;&lt; c &lt;&lt; endl;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临时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sum = a + b + c;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cout &lt;&lt; sum &lt;&lt; endl;                  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临时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sum / 3;</a:t>
              </a:r>
            </a:p>
          </p:txBody>
        </p:sp>
      </p:grpSp>
      <p:grpSp>
        <p:nvGrpSpPr>
          <p:cNvPr id="21" name="console"/>
          <p:cNvGrpSpPr/>
          <p:nvPr/>
        </p:nvGrpSpPr>
        <p:grpSpPr>
          <a:xfrm>
            <a:off x="8382000" y="2038350"/>
            <a:ext cx="2971800" cy="1847850"/>
            <a:chOff x="8382000" y="2038350"/>
            <a:chExt cx="2971800" cy="1847850"/>
          </a:xfrm>
        </p:grpSpPr>
        <p:sp>
          <p:nvSpPr>
            <p:cNvPr id="13" name="Rectangle 13"/>
            <p:cNvSpPr/>
            <p:nvPr/>
          </p:nvSpPr>
          <p:spPr>
            <a:xfrm>
              <a:off x="8382000" y="2038350"/>
              <a:ext cx="2971800" cy="1847850"/>
            </a:xfrm>
            <a:prstGeom prst="roundRect">
              <a:avLst>
                <a:gd name="adj" fmla="val 412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0" y="2038350"/>
              <a:ext cx="2971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0" y="2228850"/>
              <a:ext cx="2971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496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686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877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176004" y="20955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544306" y="2543175"/>
              <a:ext cx="1401318" cy="1266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1.2 1.8 1.5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1.2 1.8 1.5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38" name="check"/>
          <p:cNvGrpSpPr/>
          <p:nvPr/>
        </p:nvGrpSpPr>
        <p:grpSpPr>
          <a:xfrm>
            <a:off x="838200" y="4248150"/>
            <a:ext cx="10515600" cy="1552575"/>
            <a:chOff x="838200" y="4248150"/>
            <a:chExt cx="10515600" cy="1552575"/>
          </a:xfrm>
        </p:grpSpPr>
        <p:sp>
          <p:nvSpPr>
            <p:cNvPr id="22" name="Rectangle 22"/>
            <p:cNvSpPr/>
            <p:nvPr/>
          </p:nvSpPr>
          <p:spPr>
            <a:xfrm>
              <a:off x="838200" y="42481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3682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839337" y="4368292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打印出来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15837" y="436829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手算应该是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92337" y="43682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81837" y="4892675"/>
              <a:ext cx="9535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  b  c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839337" y="4892675"/>
              <a:ext cx="13026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1.2 1.8 1.5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315837" y="4892675"/>
              <a:ext cx="13026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1.2 1.8 1.5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792337" y="4892675"/>
              <a:ext cx="796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一致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276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2768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1837" y="5407025"/>
              <a:ext cx="4673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sum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839337" y="54070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315837" y="54070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792337" y="5407025"/>
              <a:ext cx="10282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不一致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838200" y="5791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修复错误，再删掉临时输出</a:t>
            </a:r>
          </a:p>
        </p:txBody>
      </p:sp>
      <p:grpSp>
        <p:nvGrpSpPr>
          <p:cNvPr id="10" name="why"/>
          <p:cNvGrpSpPr/>
          <p:nvPr/>
        </p:nvGrpSpPr>
        <p:grpSpPr>
          <a:xfrm>
            <a:off x="829437" y="2221865"/>
            <a:ext cx="9503982" cy="337376"/>
            <a:chOff x="829437" y="2221865"/>
            <a:chExt cx="9503982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221865"/>
              <a:ext cx="95039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sum = a + b + c;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：4.5 存进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，小数被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截掉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，变成 4；4 / 3 又是整数除法，得 1。</a:t>
              </a:r>
            </a:p>
          </p:txBody>
        </p:sp>
      </p:grpSp>
      <p:grpSp>
        <p:nvGrpSpPr>
          <p:cNvPr id="22" name="fix"/>
          <p:cNvGrpSpPr/>
          <p:nvPr/>
        </p:nvGrpSpPr>
        <p:grpSpPr>
          <a:xfrm>
            <a:off x="838200" y="2774632"/>
            <a:ext cx="10515600" cy="2000250"/>
            <a:chOff x="838200" y="2774632"/>
            <a:chExt cx="10515600" cy="2000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774632"/>
              <a:ext cx="5334000" cy="2000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774632"/>
              <a:ext cx="38100" cy="2000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082" y="2982278"/>
              <a:ext cx="3395091" cy="164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48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a, b, c;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 &gt;&gt; c;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double sum = a + b + c;</a:t>
              </a:r>
              <a:b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sum / 3;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667500" y="2774632"/>
              <a:ext cx="4686300" cy="1649730"/>
            </a:xfrm>
            <a:prstGeom prst="roundRect">
              <a:avLst>
                <a:gd name="adj" fmla="val 461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774632"/>
              <a:ext cx="4686300" cy="400050"/>
            </a:xfrm>
            <a:prstGeom prst="roundRect">
              <a:avLst>
                <a:gd name="adj" fmla="val 1904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667500" y="3025140"/>
              <a:ext cx="4686300" cy="15049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781800" y="2917508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972300" y="2917508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162800" y="2917508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460361" y="2872105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27139" y="3457575"/>
              <a:ext cx="1806194" cy="8547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3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1.2 1.8 1.5</a:t>
              </a:r>
              <a:br>
                <a:rPr lang="zh-CN" sz="23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1.5</a:t>
              </a:r>
            </a:p>
          </p:txBody>
        </p:sp>
      </p:grpSp>
      <p:grpSp>
        <p:nvGrpSpPr>
          <p:cNvPr id="27" name="note"/>
          <p:cNvGrpSpPr/>
          <p:nvPr/>
        </p:nvGrpSpPr>
        <p:grpSpPr>
          <a:xfrm>
            <a:off x="838200" y="5199698"/>
            <a:ext cx="10515600" cy="750570"/>
            <a:chOff x="838200" y="5199698"/>
            <a:chExt cx="10515600" cy="750570"/>
          </a:xfrm>
        </p:grpSpPr>
        <p:sp>
          <p:nvSpPr>
            <p:cNvPr id="23" name="Rectangle 23"/>
            <p:cNvSpPr/>
            <p:nvPr/>
          </p:nvSpPr>
          <p:spPr>
            <a:xfrm>
              <a:off x="838200" y="5199698"/>
              <a:ext cx="10515600" cy="75057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199698"/>
              <a:ext cx="47625" cy="7505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7463" y="5458460"/>
              <a:ext cx="8363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别忘了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04238" y="5458460"/>
              <a:ext cx="914180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两行临时的 cout 已经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删掉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。如果留着，输出会多出两行，提交后被判 </a:t>
              </a:r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WA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9270511" y="6121400"/>
            <a:ext cx="2090147" cy="264033"/>
            <a:chOff x="9270511" y="6121400"/>
            <a:chExt cx="2090147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9270511" y="6121400"/>
              <a:ext cx="20901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P29 · 情形 2 第五段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其他三种错误：先了解</a:t>
            </a:r>
          </a:p>
        </p:txBody>
      </p:sp>
      <p:grpSp>
        <p:nvGrpSpPr>
          <p:cNvPr id="22" name="table"/>
          <p:cNvGrpSpPr/>
          <p:nvPr/>
        </p:nvGrpSpPr>
        <p:grpSpPr>
          <a:xfrm>
            <a:off x="838200" y="2038350"/>
            <a:ext cx="10515600" cy="2447925"/>
            <a:chOff x="838200" y="2038350"/>
            <a:chExt cx="10515600" cy="24479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337" y="2206117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最常见的原因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825750"/>
              <a:ext cx="9815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TLE 超时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39337" y="2813050"/>
              <a:ext cx="58061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算法太慢，运行次数太多；或者写出了停不下来的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死循环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257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257550"/>
              <a:ext cx="105156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435350"/>
              <a:ext cx="15348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 运行时错误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39337" y="3435350"/>
              <a:ext cx="52950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除以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、数组越界；主程序最后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了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的数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867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4044950"/>
              <a:ext cx="14960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MLE 超出内存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39337" y="40322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数组开得太大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76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6" name="tip"/>
          <p:cNvGrpSpPr/>
          <p:nvPr/>
        </p:nvGrpSpPr>
        <p:grpSpPr>
          <a:xfrm>
            <a:off x="838200" y="4705350"/>
            <a:ext cx="10515600" cy="895350"/>
            <a:chOff x="838200" y="4705350"/>
            <a:chExt cx="10515600" cy="895350"/>
          </a:xfrm>
        </p:grpSpPr>
        <p:sp>
          <p:nvSpPr>
            <p:cNvPr id="23" name="Rectangle 23"/>
            <p:cNvSpPr/>
            <p:nvPr/>
          </p:nvSpPr>
          <p:spPr>
            <a:xfrm>
              <a:off x="838200" y="47053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48704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05762" y="4832350"/>
              <a:ext cx="648335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这些情况现在还不常遇到，以后碰到了记得回来翻阅书本 P29–30。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记录下自己犯过的错误，以后尽量不再犯。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9271711" y="6121400"/>
            <a:ext cx="2088947" cy="264033"/>
            <a:chOff x="9271711" y="6121400"/>
            <a:chExt cx="2088947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9271711" y="6121400"/>
              <a:ext cx="20889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P29–30 · 情形 3～5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四、提交评测与错误自查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05879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模拟练习：会得到 CE 还是 WA？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90550"/>
            <a:chOff x="838200" y="20383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情况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20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2784475"/>
            <a:ext cx="7239000" cy="2806700"/>
            <a:chOff x="838200" y="2784475"/>
            <a:chExt cx="7239000" cy="2806700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7971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837" y="2784475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漏写了一个分号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194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19450"/>
              <a:ext cx="7239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3877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837" y="3387725"/>
              <a:ext cx="369911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60 +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写成了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50 + b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1000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9782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837" y="3978275"/>
              <a:ext cx="2842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应输出 6 20，却输出了 620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7239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5688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837" y="4568825"/>
              <a:ext cx="2008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用了中文括号 （ ）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99110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51593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43837" y="5159375"/>
              <a:ext cx="2286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调试用的 cout 忘了删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5816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8077200" y="2797175"/>
            <a:ext cx="3276600" cy="2794000"/>
            <a:chOff x="8077200" y="2797175"/>
            <a:chExt cx="3276600" cy="2794000"/>
          </a:xfrm>
        </p:grpSpPr>
        <p:sp>
          <p:nvSpPr>
            <p:cNvPr id="31" name="Line 31"/>
            <p:cNvSpPr/>
            <p:nvPr/>
          </p:nvSpPr>
          <p:spPr>
            <a:xfrm>
              <a:off x="8077200" y="321945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077200" y="3219450"/>
              <a:ext cx="3276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8077200" y="381000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8077200" y="440055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77200" y="4400550"/>
              <a:ext cx="3276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8077200" y="499110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8077200" y="558165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220837" y="2797175"/>
              <a:ext cx="14578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语法错误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220837" y="3387725"/>
              <a:ext cx="15092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WA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计算错了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220837" y="3978275"/>
              <a:ext cx="15092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WA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格式错了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220837" y="4568825"/>
              <a:ext cx="14578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语法错误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220837" y="5159375"/>
              <a:ext cx="19723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WA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多输出了内容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46300"/>
            <a:ext cx="4720430" cy="352044"/>
            <a:chOff x="829056" y="2146300"/>
            <a:chExt cx="472043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4720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回到开头：12:50 到 19:10，你会算了吗？</a:t>
              </a:r>
            </a:p>
          </p:txBody>
        </p:sp>
      </p:grpSp>
      <p:grpSp>
        <p:nvGrpSpPr>
          <p:cNvPr id="14" name="pt1"/>
          <p:cNvGrpSpPr/>
          <p:nvPr/>
        </p:nvGrpSpPr>
        <p:grpSpPr>
          <a:xfrm>
            <a:off x="895350" y="2800350"/>
            <a:ext cx="6315878" cy="391351"/>
            <a:chOff x="895350" y="2800350"/>
            <a:chExt cx="6315878" cy="391351"/>
          </a:xfrm>
        </p:grpSpPr>
        <p:sp>
          <p:nvSpPr>
            <p:cNvPr id="11" name="Ellipse 11"/>
            <p:cNvSpPr/>
            <p:nvPr/>
          </p:nvSpPr>
          <p:spPr>
            <a:xfrm>
              <a:off x="895350" y="2800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94280" y="2844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81887" y="2854325"/>
              <a:ext cx="58293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交换变量：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先存旧值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，再覆盖  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a; a = b; b = t;</a:t>
              </a:r>
            </a:p>
          </p:txBody>
        </p:sp>
      </p:grpSp>
      <p:grpSp>
        <p:nvGrpSpPr>
          <p:cNvPr id="18" name="pt2"/>
          <p:cNvGrpSpPr/>
          <p:nvPr/>
        </p:nvGrpSpPr>
        <p:grpSpPr>
          <a:xfrm>
            <a:off x="895350" y="3429000"/>
            <a:ext cx="6871589" cy="391351"/>
            <a:chOff x="895350" y="3429000"/>
            <a:chExt cx="6871589" cy="391351"/>
          </a:xfrm>
        </p:grpSpPr>
        <p:sp>
          <p:nvSpPr>
            <p:cNvPr id="15" name="Ellipse 15"/>
            <p:cNvSpPr/>
            <p:nvPr/>
          </p:nvSpPr>
          <p:spPr>
            <a:xfrm>
              <a:off x="895350" y="34290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4280" y="34726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81887" y="3482975"/>
              <a:ext cx="63850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时间计算：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统一成最小单位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（分钟、角），再用 / 和 % 换回来</a:t>
              </a:r>
            </a:p>
          </p:txBody>
        </p:sp>
      </p:grpSp>
      <p:grpSp>
        <p:nvGrpSpPr>
          <p:cNvPr id="22" name="pt3"/>
          <p:cNvGrpSpPr/>
          <p:nvPr/>
        </p:nvGrpSpPr>
        <p:grpSpPr>
          <a:xfrm>
            <a:off x="895350" y="4057650"/>
            <a:ext cx="7658847" cy="391351"/>
            <a:chOff x="895350" y="4057650"/>
            <a:chExt cx="7658847" cy="391351"/>
          </a:xfrm>
        </p:grpSpPr>
        <p:sp>
          <p:nvSpPr>
            <p:cNvPr id="19" name="Ellipse 19"/>
            <p:cNvSpPr/>
            <p:nvPr/>
          </p:nvSpPr>
          <p:spPr>
            <a:xfrm>
              <a:off x="895350" y="4057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4280" y="4101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81887" y="4111625"/>
              <a:ext cx="7172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解题七步法：读题 → 输入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思考逻辑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翻译代码 → 输出 → 编译 → 测试</a:t>
              </a:r>
            </a:p>
          </p:txBody>
        </p:sp>
      </p:grpSp>
      <p:grpSp>
        <p:nvGrpSpPr>
          <p:cNvPr id="26" name="pt4"/>
          <p:cNvGrpSpPr/>
          <p:nvPr/>
        </p:nvGrpSpPr>
        <p:grpSpPr>
          <a:xfrm>
            <a:off x="895350" y="4686300"/>
            <a:ext cx="7658847" cy="391351"/>
            <a:chOff x="895350" y="4686300"/>
            <a:chExt cx="7658847" cy="391351"/>
          </a:xfrm>
        </p:grpSpPr>
        <p:sp>
          <p:nvSpPr>
            <p:cNvPr id="23" name="Ellipse 23"/>
            <p:cNvSpPr/>
            <p:nvPr/>
          </p:nvSpPr>
          <p:spPr>
            <a:xfrm>
              <a:off x="895350" y="4686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94280" y="4729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81887" y="4740275"/>
              <a:ext cx="7172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成绩：输出整数用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int(x + 0.5)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；看清数据规模，整数运算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先乘后除</a:t>
              </a:r>
            </a:p>
          </p:txBody>
        </p:sp>
      </p:grpSp>
      <p:grpSp>
        <p:nvGrpSpPr>
          <p:cNvPr id="30" name="pt5"/>
          <p:cNvGrpSpPr/>
          <p:nvPr/>
        </p:nvGrpSpPr>
        <p:grpSpPr>
          <a:xfrm>
            <a:off x="895350" y="5314950"/>
            <a:ext cx="7489774" cy="391351"/>
            <a:chOff x="895350" y="5314950"/>
            <a:chExt cx="7489774" cy="391351"/>
          </a:xfrm>
        </p:grpSpPr>
        <p:sp>
          <p:nvSpPr>
            <p:cNvPr id="27" name="Ellipse 27"/>
            <p:cNvSpPr/>
            <p:nvPr/>
          </p:nvSpPr>
          <p:spPr>
            <a:xfrm>
              <a:off x="895350" y="5314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94280" y="5358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81887" y="5368925"/>
              <a:ext cx="70032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查错：CE 看第一条错误；WA 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输出中间变量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，提交前删掉临时输出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679450"/>
            <a:ext cx="3913632" cy="704088"/>
            <a:chOff x="4139184" y="67945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67945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5" name="hw"/>
          <p:cNvGrpSpPr/>
          <p:nvPr/>
        </p:nvGrpSpPr>
        <p:grpSpPr>
          <a:xfrm>
            <a:off x="914400" y="1524000"/>
            <a:ext cx="5334000" cy="4476750"/>
            <a:chOff x="914400" y="1524000"/>
            <a:chExt cx="5334000" cy="4476750"/>
          </a:xfrm>
        </p:grpSpPr>
        <p:sp>
          <p:nvSpPr>
            <p:cNvPr id="6" name="Rectangle 6"/>
            <p:cNvSpPr/>
            <p:nvPr/>
          </p:nvSpPr>
          <p:spPr>
            <a:xfrm>
              <a:off x="914400" y="1524000"/>
              <a:ext cx="5334000" cy="4476750"/>
            </a:xfrm>
            <a:prstGeom prst="roundRect">
              <a:avLst>
                <a:gd name="adj" fmla="val 425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524000"/>
              <a:ext cx="5334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1905000"/>
              <a:ext cx="5334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6891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2955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3389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768" y="2330450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完成课后习题：填空、选择、判断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2800350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2843784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768" y="2822575"/>
              <a:ext cx="3243834" cy="6179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P1425 游泳时间、P3954 成绩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（网站 B0021）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3600450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3643884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768" y="3635375"/>
              <a:ext cx="23578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P1421 小玉买文具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41052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41487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768" y="4127500"/>
              <a:ext cx="3799141" cy="6179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选做：P5708 三角形面积（海伦公式）、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P5709 Apples、P2181 对角线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1133475" y="49053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225982" y="4948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72768" y="4940300"/>
              <a:ext cx="24165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P25–30</a:t>
              </a:r>
            </a:p>
          </p:txBody>
        </p:sp>
      </p:grpSp>
      <p:grpSp>
        <p:nvGrpSpPr>
          <p:cNvPr id="33" name="next"/>
          <p:cNvGrpSpPr/>
          <p:nvPr/>
        </p:nvGrpSpPr>
        <p:grpSpPr>
          <a:xfrm>
            <a:off x="6705600" y="1524000"/>
            <a:ext cx="4572000" cy="4476750"/>
            <a:chOff x="6705600" y="1524000"/>
            <a:chExt cx="4572000" cy="4476750"/>
          </a:xfrm>
        </p:grpSpPr>
        <p:sp>
          <p:nvSpPr>
            <p:cNvPr id="26" name="Rectangle 26"/>
            <p:cNvSpPr/>
            <p:nvPr/>
          </p:nvSpPr>
          <p:spPr>
            <a:xfrm>
              <a:off x="6705600" y="1524000"/>
              <a:ext cx="4572000" cy="4476750"/>
            </a:xfrm>
            <a:prstGeom prst="roundRect">
              <a:avLst>
                <a:gd name="adj" fmla="val 425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705600" y="1524000"/>
              <a:ext cx="4572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705600" y="1905000"/>
              <a:ext cx="4572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961632" y="168910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961632" y="2508250"/>
              <a:ext cx="327877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章 分支结构程序设计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963537" y="31178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963537" y="3460750"/>
              <a:ext cx="2933700" cy="1366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Apples 题里，如果时间太长，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苹果全吃完了，剩下的数量会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算成负数。怎样让程序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"如果小于 0，就变成 0"？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2026-11-04T13:15:55Z</dcterms:created>
  <dcterms:modified xsi:type="dcterms:W3CDTF">2026-11-04T13:15:55Z</dcterms:modified>
  <cp:category/>
  <cp:contentStatus/>
</cp:coreProperties>
</file>