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7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  <Relationship Id="rId75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_rels/notesSlide4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6.xml"/>
</Relationships>
</file>

<file path=ppt/notesSlides/_rels/notesSlide4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7.xml"/>
</Relationships>
</file>

<file path=ppt/notesSlides/_rels/notesSlide4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8.xml"/>
</Relationships>
</file>

<file path=ppt/notesSlides/_rels/notesSlide4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9.xml"/>
</Relationships>
</file>

<file path=ppt/notesSlides/_rels/notesSlide5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0.xml"/>
</Relationships>
</file>

<file path=ppt/notesSlides/_rels/notesSlide5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1.xml"/>
</Relationships>
</file>

<file path=ppt/notesSlides/_rels/notesSlide5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2.xml"/>
</Relationships>
</file>

<file path=ppt/notesSlides/_rels/notesSlide5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3.xml"/>
</Relationships>
</file>

<file path=ppt/notesSlides/_rels/notesSlide5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4.xml"/>
</Relationships>
</file>

<file path=ppt/notesSlides/_rels/notesSlide5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5.xml"/>
</Relationships>
</file>

<file path=ppt/notesSlides/_rels/notesSlide5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6.xml"/>
</Relationships>
</file>

<file path=ppt/notesSlides/_rels/notesSlide5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7.xml"/>
</Relationships>
</file>

<file path=ppt/notesSlides/_rels/notesSlide5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8.xml"/>
</Relationships>
</file>

<file path=ppt/notesSlides/_rels/notesSlide5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9.xml"/>
</Relationships>
</file>

<file path=ppt/notesSlides/_rels/notesSlide6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0.xml"/>
</Relationships>
</file>

<file path=ppt/notesSlides/_rels/notesSlide6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1.xml"/>
</Relationships>
</file>

<file path=ppt/notesSlides/_rels/notesSlide6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2.xml"/>
</Relationships>
</file>

<file path=ppt/notesSlides/_rels/notesSlide6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3.xml"/>
</Relationships>
</file>

<file path=ppt/notesSlides/_rels/notesSlide6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4.xml"/>
</Relationships>
</file>

<file path=ppt/notesSlides/_rels/notesSlide6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5.xml"/>
</Relationships>
</file>

<file path=ppt/notesSlides/_rels/notesSlide6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6.xml"/>
</Relationships>
</file>

<file path=ppt/notesSlides/_rels/notesSlide6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7.xml"/>
</Relationships>
</file>

<file path=ppt/notesSlides/_rels/notesSlide6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8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从这一讲开始进入第 3 章分支结构，程序要学会做判断。做判断之前，先要会写条件：两个数谁大谁小，几个条件是不是同时成立。这一讲学习关系运算符和逻辑运算符，以及怎样把一句中文条件翻译成 C++ 表达式。内容在书本第 33 页到第 36 页，习题在第 45、46 页，一共分三节课。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本讲分五部分，三节课完成。第一节课补充两个算术运算符和简写形式，再学 bool 类型和关系运算符，完成例 3-1。第二节课学习与、或、非、异或四个逻辑运算符，完成例 3-2 数的性质。第三节课练习把中文条件翻译成表达式，完成例 3-3 闰年判断，并讲评书上的课后习题。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先看一个生活中的例子：妈妈说数学和英语都考到 90 分以上，就给奖励。电脑要帮我们判断有没有奖励，答案只有是或者否两种。要回答这个问题，第一要会比较分数和 90 的大小，这要用关系运算符。第二要把数学和英语两个条件连起来，这要用逻辑运算符，这就是今天要学的两类运算符。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第一部分先补充两个常用的算术运算符：自增和自减，以及几种简写形式。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先回顾一下学过的五个算术运算符：加、减、乘、除、取余。a 是 7、b 是 2，a 加 b 得 9，a 乘 b 得 14。要特别注意除法：两个整数相除结果还是整数，7 除以 2 得 3；7 对 2 取余得 1。今天再认识两个新的算术运算符：自增和自减。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给变量加 1 有一个快捷写法，叫自增，写成两个加号，a 加加就等于 a 等于 a 加 1。两个减号是自减，让变量减 1，等于 b 等于 b 减 1。加号可以写在变量后面，也可以写在前面，单独成一句时效果一样。注意它们必须和变量一起用，写 5 加加是错的，数字本身不能改变。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当自增放在一个式子里使用时，写在前面和后面就不一样了。前置的加加 x，先把 x 加 1 变成 6，再拿 6 去输出。后置的 y 加加，先拿原来的 5 去输出，输出完 y 才变成 6，所以下一句输出 6。记住：符号在前先改值，符号在后先使用；单独成一句时两种写法没有区别。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两段代码只差加号的位置，请大家写出输出，再点击核对。左边是后置，先把 num1 原来的 0 赋给 num2，然后 num1 变成 1，所以输出 1 0。右边是前置，num1 先加 1 变成 1，再把 1 赋给 num2，所以输出 1 1。两段代码 num1 最后都是 1，不同的是 num2 拿到的值。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如果想给变量加上、减去或乘上一个数，也有简写形式，叫复合赋值。a 加等于 3 就是 a 等于 a 加 3，减等于、乘等于、除等于、取余等于都是一样的道理。表里每一行都从 a 等于 10 开始算，比如 a 除等于 6，10 除以 6 整除得 1。规律就是把运算符挪到等号前面，而且两个符号要紧挨着，中间不能有空格。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请大家从 a 等于 10 开始，一步一步算出每句执行后 a 的值，写完点击核对。加等于 5 得 15，乘等于 2 得 30。30 对 7 取余得 2，再自减得 1。最后 1 除以 2，整数相除得 0，每一步都要用上一步的结果来算。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第一部分小结一下。加加和减减让变量加 1、减 1，在式子里使用时要分清前置和后置。复合赋值是 a 等于 a 加 b 这类写法的简写。这些在后面学循环的时候会经常用到，请大家记到笔记里。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第二部分先认识一种新的变量类型 bool，再学习用关系运算符比较两个值。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生活中很多问题的答案只有两种：今天下雨了吗，是或否；你饿了吗，是或否。我们学过 int、double、char，用它们存是和否都不太合适。C++ 有一种专门的类型叫 bool，读作布尔，它只能存两个值：true 真和 false 假。在计算机里 true 存成 1，false 存成 0，它是程序做判断的基础。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声明 bool 变量和其他变量一样，类型写 bool，后面是变量名，可以直接赋值 true 或者 false。true 和 false 是 C++ 的关键字，不用加引号。用 cout 输出 bool 变量，默认显示的是 1 和 0，而不是英文单词。书本第 34 页说，bool 类型只占 1 个字节，只能表示 0 或者 1 两种取值。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如果把一个整数转成 bool，规则非常简单：只要不是 0 就是 true，只有 0 是 false。所以 5、负 3、100 转成 bool 都是 true，输出 1。把 0 赋给 bool 变量，就是 false，输出 0。记住非 0 即真、0 即假，后面学逻辑运算符时会经常用到。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这一页了解一下就行。默认情况下 cout 输出 bool 显示 1 和 0；如果先输出 boolalpha，后面的 bool 值就会显示成 true 和 false 这两个单词。这在自己调试程序时比较直观。但做题时题目一般要求输出 1 或 0，就不要加 boolalpha，否则答案格式就不对了。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关系运算符用来比较两个值，C++ 一共有六个：大于、小于、大于等于、小于等于、等于、不等于。比较的结果只有两种，成立是 1，不成立是 0，由关系运算符组成的式子叫关系表达式。书本第 33 页特别提醒，判断是否相等要用两个等号，一个等号是赋值，这是初学者最容易犯的错误。大于等于、小于等于、不等于都是两个符号紧挨着，中间不能有空格。</a:t>
            </a:r>
          </a:p>
          <a:p>
            <a:pPr/>
            <a:endParaRPr lang="zh-CN" dirty="0"/>
          </a:p>
          <a:p>
            <a:pPr/>
            <a:r>
              <a:rPr lang="zh-CN" dirty="0"/>
              <a:t>---请在书本第 33 页例 3-1 下面“使用的是 == 而不是 =”这句下画线。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关系运算符和算术运算符放在一起时，谁先算呢？请看书本第 33 页的图 3-2。括号最高，其次是乘除取余，然后是加减，关系运算符比算术运算符都要低。关系运算符内部也分高低：大于小于这一组，比等于、不等于这一组高一级。所以算式会先算完，再拿结果去比较，请在图 3-2 旁边做个记号。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我们来看 3 加 4 大于 2 乘 3 这个式子，计算机会怎样算？先算优先级最高的乘法，2 乘 3 得 6；再算加法，3 加 4 得 7；最后比较 7 大于 6，成立，结果是 1。这相当于计算机自动加了括号：3 加 4 的和，与 2 乘 3 的积比较。如果自己拿不准顺序，就主动加上括号，结果一样，读起来也更清楚。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请大家判断这五个式子输出 1 还是 0，写完点击核对。10 大于 20 不成立，输出 0；5 等于 5 成立，输出 1。8 不等于 10 成立，输出 1；3 大于等于 3，等于也算，成立输出 1。第五题先算 3 乘 4 得 12，再加 2 得 14，最后判断 14 等于 14，输出 1。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33 页的例 3-1：输入两个整数 a 和 b，回答三个问题。a 是否大于 b，a 是否小于等于 b，a 是否不等于 b，成立输出 1，不成立输出 0。书上的分析说，假设 a 是 2、b 是 3，那么 a 大于 b 不成立，后两个都成立，输出 0 1 1。大家发现了吗？成立是 1、不成立是 0，正好就是关系表达式的结果，直接输出就行。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33 页的程序，三句 cout 分别输出三个关系表达式的结果，中间用单引号空格隔开。输入 2 3，输出 0 1 1。书上特别提醒，如果没有括号，就会编译错误。因为小于号小于号的优先级比关系运算符高，不加括号计算机会先去算 cout 小于小于 a，就乱套了。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33 到 34 页提醒了一个特殊情况：一般不用两个等号判断两个浮点数是否相等。因为小数在计算机里有精度误差，比如 0.1 加 0.2 存起来并不正好等于 0.3，直接比较可能得到 0。正确的做法是比较两个数的差值够不够小，fabs 是求绝对值，差的绝对值小于 1e-6，就认为相等。1e-6 就是 0.000001，这是第 1 章学过的科学记数法，请把这个写法记在书上。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请大家把这五句中文写成关系表达式，写完点击核对。x 是正数就是 x 大于 0；及格是 score 大于等于 60，注意包括 60。偶数是 x 对 2 取余等于 0，这里要用两个等号。不是 18 用不等于；a 比 b 的 2 倍还大，就是 a 大于 2 乘 b，乘号不能省略。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这四种写法都是常见错误，请大家找出问题，再点击核对。第一种用一个等号判断相等，其实是把 b 赋给 a，要写两个等号。第二种大于等于写反了，要写大于号在前、等号在后；第三种感叹号和等号之间有空格，不行。第四种在 cout 里输出关系表达式没加括号，会编译错误。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第一节课的内容小结一下。bool 类型只有 true 和 false 两个值，数字转成 bool 时非 0 即真。六个关系运算符的结果是 1 或 0，判断相等要用两个等号。关系运算符的优先级比算术运算符低，在 cout 里输出关系表达式要加括号；浮点数比较要看差值。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第二节课学习逻辑运算符，它们能把几个条件连成一个更复杂的条件。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妈妈说写完作业并且收拾好房间，才可以玩游戏。我们把四种情况列出来，请大家判断每种情况能不能玩游戏，然后点击核对。只有两件事都做完了才能玩，只要有一件没做就不能玩。把两个条件连起来的"并且"，在 C++ 里就是逻辑运算符。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把两个条件用两个 and 符号连起来，就是逻辑与，读作 AND，意思是并且。规则是两个条件都为真，结果才为真；只要有一个是假，结果就是假。看真值表，只有 1 和 1 的那一行结果是 1，其余三行都是 0。口诀是全真才为真，一假即为假，就像一票否决制。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与运算最常见的用法是判断一个数在不在某个范围内，比如 num 大于 0 并且小于 100。num 是 50，两个条件都成立，结果 1；num 是负 5，第一个条件就不成立，结果 0；num 是 150，第二个条件不成立，结果也是 0。数轴上绿色的部分就是满足条件的范围，两个端点都不包括。特别注意，数学里可以连写 0 小于 num 小于 100，C++ 不能这样写，必须拆成两个条件用与连接。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妈妈的奖励条件是数学和英语都要 90 分以上。如果数学考了 100 分，还要看英语，因为结果取决于英语成绩。如果数学只考了 88 分，英语还用看吗？不用了，不管英语多少分都拿不到奖励。计算机也是这样，与运算左边已经是假，就不再计算右边，直接得出 0，这叫短路求值。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妈妈心软了，改成数学或者英语考到 90 分就有奖励。两条竖线是逻辑或，读作 OR，意思是或者，只要至少一个条件为真，结果就是真；两个都是假，结果才是假。真值表里只有 0 和 0 那一行结果是 0。口诀是一真即为真，全假才为假；竖线在回车键上方，要按住 Shift 输入。</a:t>
            </a:r>
          </a:p>
          <a:p>
            <a:pPr/>
            <a:endParaRPr lang="zh-CN" dirty="0"/>
          </a:p>
          <a:p>
            <a:pPr/>
            <a:r>
              <a:rPr lang="zh-CN" dirty="0"/>
              <a:t>---你可以把 || 想象成“一票通过制”：只要有一个条件通过，整件事就成功了。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或运算也会短路，但和与运算正好相反。数学考了 100 分，左边已经成立，不管英语多少分都有奖励，右边就不用看了。数学考 88 分，左边不成立，就要看英语成绩来决定。对比一下：与运算左边为假时短路，或运算左边为真时短路。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妈妈又说，这次题目难，数学不低于 70 分就有奖励。感叹号是逻辑非，作用是把结果反过来，真变假，假变真。不低于 70 可以直接写 math 大于等于 70，也可以写成不是低于 70，也就是感叹号括号 math 小于 70。注意感叹号的优先级很高，只作用在紧跟着的那一项上，要对整个条件取反就要加括号。</a:t>
            </a:r>
          </a:p>
          <a:p>
            <a:pPr/>
            <a:endParaRPr lang="zh-CN" dirty="0"/>
          </a:p>
          <a:p>
            <a:pPr/>
            <a:r>
              <a:rPr lang="zh-CN" dirty="0"/>
              <a:t>---你可以把 ! 想象成一个开关，按一下，true 就变成 false，false 就变成 true。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35 页还介绍了一个运算符：异或，写成尖号。异或的规则是两个条件刚好一个成立、另一个不成立时结果为真，两个相同时结果为假。书上脚注说，严格来说异或是位运算而不是逻辑运算，但经常和逻辑运算一起使用，所以放在这里讲。用它的时候，两边最好都是 0 或 1，例 3-2 里就会用到它。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把四个运算符的真值表放在一起，就是书本第 35 页的图 3-3。与运算只有两个都是 1 才是 1；或运算只有两个都是 0 才是 0。异或是两个不同才是 1；非运算就是把 0 和 1 对调。请大家把这四句口诀抄在书上图 3-3 的旁边。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加入逻辑运算符以后，优先级要补充一下，请看书本第 35 页的图 3-4。括号最高，然后是非，非比算术运算还要高；接着是算术、关系，最后是与，最低的是或。口诀是非算关与或，要记住与比或高。如果拿不准顺序，就主动加括号，书上也说加上括号可以让条件更清晰。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我们按优先级一步一步算这个式子。先算关系运算：a 等于 1 成立得 1，b 大于 5 不成立得 0，c 大于 2 成立得 1。然后算优先级更高的与：1 与 0 得 0；最后算或：0 或 1 得 1。运算符再多，人脑和计算机都是一次处理一个，按顺序来就不会乱。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请大家判断这 12 个式子的结果，写完点击核对。或运算只有 0 或 0 是 0，其余都是 1；与运算只有 1 与 1 是 1，其余都是 0。非 99 和非负 3 要先想：99 和负 3 都不是 0，所以是真，取反后就是 0。非 1 是 0，非 0 是 1。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请大家用两种写法表示电压 v 不超过 220，写完点击核对。第一种直接写，不超过就是小于等于，v 小于等于 220。第二种用取反：超过是 v 大于 220，不超过就是对它取反，感叹号加括号。两种写法意思完全一样，平时直接写更简洁。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请大家把这 12 个运算符分成算术、关系、逻辑三类，再点击核对。加减乘除和取余是算术运算符，结果是一个数。大于等于、小于、等于、不等于是关系运算符，结果是 1 或 0。与、或、非是逻辑运算符，用来连接或者否定条件，结果也是 1 或 0。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34 页的例 3-2，洛谷 P5710。性质 1 是偶数，性质 2 是大于 4 且不大于 12。小 A 喜欢两个性质同时成立的，Uim 喜欢至少符合一个的，八尾勇喜欢刚好符合一个的，正妹喜欢两个都不符合的。四个人的喜好正好对应今天学的四种连接方式，输入 5 时输出 0 1 1 0。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第一步，把两个性质分别存进 bool 变量 p1 和 p2。偶数就是 x 对 2 取余等于 0；性质 2 是大于 4 并且小于等于 12，注意不包括 4、包括 12。书上解释了为什么不用加括号：取余比等于先算，关系运算比逻辑运算先算。把性质存成 bool 变量以后，后面四个人的判断就会变得很简单。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第二步，把四个人的喜好翻译成表达式。小 A 要同时成立，用与；Uim 至少一个，用或；八尾勇刚好一个，用异或；正妹两个都不符合，用非 p1 与非 p2。以 x 等于 5 为例，5 是奇数所以 p1 是 0，5 在 4 到 12 之间所以 p2 是 1，四个结果是 0 1 1 0。书上的注释还给了正妹的另一种写法：对 p1 或 p2 整体取反。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34 页的程序，先读入 x，算出 p1 和 p2，再输出四个人的结果。书上说，输入 5 时 p1 不成立、p2 成立，输出 0 1 1 0。输入 13 时两个性质都不成立，输出 0 0 0 1。大家可以自己再试试 6、8、14，看看结果是不是和自己推的一样。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请大家先算出每个数的 p1 和 p2，再写出四个人的结果，写完点击核对。6 是偶数，又在 4 到 12 之间，p1、p2 都是 1，输出 1 1 0 0。14 是偶数但大于 12，p1 是 1、p2 是 0，输出 0 1 1 0；3 两个都不满足，输出 0 0 0 1。12 是偶数，而且不大于 12 包括 12，所以两个都是 1，输出 1 1 0 0。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小结一下。与是并且，全真才为真；或是或者，一真即为真；两者都有短路特性。非是取反，对整个条件取反要加括号；异或是两边不同为真。优先级口诀是非算关与或，判断范围时要拆成两个条件用与连接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第三节课练习把一句中文要求翻译成 C++ 的逻辑表达式，最后完成例 3-3 闰年判断。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一句中文条件翻译成表达式，可以分三步。第一步，找出所有单独的判断条件，每个条件都能说出是真还是假。第二步，确定条件之间的关系：并且用与，或者用或，不是用非。第三步，把每个小条件写成关系表达式，再用逻辑运算符连接，拿不准优先级时加括号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我们用三步法翻译一个例子：13 到 18 岁之间并且是 VIP 才能进青少年俱乐部。第一步找条件：年龄大于等于 13，年龄小于等于 18，是 VIP。第二步，三个条件都是并且的关系，都用与连接；第三步写成表达式。is_vip 是 bool 变量，里面已经存着是不是 VIP 的结论，直接用就行，写成等于 true 也对但多余。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如果判断的结果已经存进了 bool 变量，就可以直接拿变量当条件用。a 存的是考试成绩是否大于 80，b 存的是综合成绩是否大于 90。大于 80 就是 a，不大于 80 就是非 a，两个都满足是 a 与 b。最后一题不大于 80 并且综合大于 90，就是非 a 与 b，请大家写完再点击核对。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判断整除要用取余：a 能被 b 整除，就是 a 除以 b 的余数等于 0。所以能被 4 整除写成 year 对 4 取余等于 0，不能被 100 整除写成余数不等于 0。书本第 36 页还给了另一种写法，利用非 0 即真：余数不是 0 就是真，取反以后能整除才是真。右边这种写法了解就行，平时用左边的写法更清楚。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35 页的例 3-3：输入一个年份，判断是不是闰年，是输出 1，不是输出 0。大家常说被 4 整除是闰年，被 100 整除不是，被 400 整除又是，但书上说这种说法不严谨。比如 2000 年，同时被 4、100、400 整除，第一条和第三条说是闰年，第二条说不是，到底是不是呢？要把这几条规则准确地组合起来，就要用逻辑运算符。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闰年的准确规则是：满足下面两个条件中的任意一个。条件 A 是普通闰年：能被 4 整除，并且不能被 100 整除，比如 2004 年是，1900 年不是。条件 B 是世纪闰年：能被 400 整除，比如 2000 年是闰年，1900 年不是。满足 A 或者满足 B 就是闰年，这句话里已经有了并且和或者两个连接词。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按三步法翻译：先把三个小条件写成关系表达式，都用取余来判断。条件 A 是能被 4 整除并且不能被 100 整除，用与连接。再把条件 A 和条件 B 用或连接起来，就是完整的闰年判断条件。因为与比或优先级高，这里的括号可以不加，但加上括号更清楚。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36 页的程序，书上把被 400 整除写在了前面。书上的思路是：设 p1、p2、p3 分别表示被 4、100、400 整除；p3 成立肯定是闰年，p3 不成立时，p1 成立并且 p2 不成立也是闰年。写成 p3 或 p1 与非 p2，代入取余就是这一行；或运算两边交换顺序结果不变，和我们推出来的式子等价。注释里那一行是利用非 0 即真的另一种写法。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请大家把每个年份的三个小条件算出来，再写出输出，写完点击核对。2000 能被 100 整除，条件 A 不成立，但能被 400 整除，条件 B 成立，所以是闰年。1900 能被 100 整除又不能被 400 整除，A、B 都不成立，不是闰年。2004 满足条件 A，是闰年；2023 不能被 4 整除，不是闰年。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复杂的条件可以先算出来，存进一个 bool 变量，比如 isLeap，名字就说明了它是不是闰年。直接用 cout 输出 bool 变量，true 显示 1，false 显示 0，正好就是题目要求的输出。以后条件写得越来越长，先存进有意义的变量里，程序会更好读。下一讲学了 if 语句，这样的条件就能用来决定程序接下来做什么。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请大家用三步法把这四句话翻译成表达式，写完点击核对。两位数是 10 到 99 之间，用与连接两个条件。大写字母是在 A 到 Z 之间，字符的本质是 ASCII 码，可以直接比较大小，这是第 2 章学过的。3 或 5 的倍数用或；是 3 的倍数但不是 5 的倍数，"但"在这里也是并且的意思，用与。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第五部分讲评书本第 45、46 页的课后习题，检验今天学的优先级和翻译方法。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习题 3-1：a 等于 3、b 等于 4、c 等于 5，判断四个表达式是否成立，请先写再点击核对。第一题全是或，第一个 a 小于 b 已经成立，结果就是 1。第二题与比或先算，b 大于 a 与 c 大于 b 得 1，再和 a 大于 c 的 0 做或，得 1；第三题 4 减 3 等于 5 减 4，成立。第四题拆成两半：左边 12 减 5 得 7，15 减 4 得 11，7 大于 11 不成立；右边 12 加 20 得 32，16 乘 2 得 32，相等，所以结果是 1。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习题 3-2：a 是 1，b 是 0，c 是 1，原课件让大家自己完成，这里给出答案。第一题非 a 是 0，非 b 是 1，或起来得 1；第二题 a 与非 a 一定是 0，b 或非 b 一定是 1，结果是 1。第三题 a 与 b 与 c 是 0，非 a 是 0，非 c 也是 0，结果是 0；第四题括号里 0 或 1 得 1，再和 a 做与得 1。第五题从最里层往外算：非 c 是 0，非 b 是 1，所以里层得 1，一层层与上去都是 1。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习题 3-3 要写出判断各种性质的表达式，先看前两题。偶数就是对 2 取余等于 0。4 位整数是在 1000 到 9999 之间，用与连接两个条件。如果要考虑负数，负 1234 也是 4 位整数，就再用或加上负数的范围，这是一个拓展思考。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完全平方数就是能写成某个整数乘以自己的数，比如 16 是 4 乘 4，17 就不是。书上提示用数据类型转换：先用 sqrt 开平方，再转成整数 n，最后看 n 乘 n 是不是等于 x。加 0.5 再取整是为了四舍五入，防止浮点误差把 3.9999 截成 3，这是第 2 章学过的技巧。16 开方得 4，4 乘 4 等于 16 成立；17 开方是 4.12，取整得 4，4 乘 4 不等于 17。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第四题是三个条件同时成立：奇数、完全立方数、3 位整数，用与连接。完全立方数和上一题思路一样，用 cbrt 开立方，四舍五入成整数 m，看 m 的立方是不是等于 x；cbrt 也在 cmath 里，也可以用 pow x 的三分之一次方。125 和 343 都满足；216 是 6 的立方、也是 3 位数，但它是偶数，所以不满足。原课件这里误用了上一题的平方数变量，现在已经改正。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第五题是水仙花数：一个 3 位整数，各位数字的立方和等于它本身，比如 153。先用第 2 章学过的拆数位方法：除以 100 得百位，除以 10 再对 10 取余得十位，对 10 取余得个位。然后两个条件用与连接：是 3 位数，并且三个数字的立方和等于 x。153 验证成立；154 的立方和是 190，不成立。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这一讲的内容总结成五条。第一节课学了自增自减、复合赋值，以及 bool 类型和六个关系运算符。第二节课学了与、或、非、异或四个逻辑运算符，要记住优先级口诀非算关与或。第三节课学了把中文翻译成表达式的三步法，完成了闰年判断；请大家对照书本第 33 到 36 页整理笔记。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课后请完成三份课后习题，分别对应今天三节课的内容。在洛谷上提交 P5710 数的性质和 P5711 闰年判断，也就是例 3-2 和例 3-3。下一讲学习分支语句 if。请大家想一想：已经算出了 isLeap 是 1 还是 0，怎样让程序在闰年时输出 Yes，否则输出 No？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969306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2526306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545247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10869407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6.xml" />
</Relationships>
</file>

<file path=ppt/slides/_rels/slide3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7.xml" />
</Relationships>
</file>

<file path=ppt/slides/_rels/slide3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8.xml" />
</Relationships>
</file>

<file path=ppt/slides/_rels/slide3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9.xml" />
</Relationships>
</file>

<file path=ppt/slides/_rels/slide4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0.xml" />
</Relationships>
</file>

<file path=ppt/slides/_rels/slide4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1.xml" />
</Relationships>
</file>

<file path=ppt/slides/_rels/slide4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2.xml" />
</Relationships>
</file>

<file path=ppt/slides/_rels/slide4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3.xml" />
</Relationships>
</file>

<file path=ppt/slides/_rels/slide4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4.xml" 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5.xml" />
</Relationships>
</file>

<file path=ppt/slides/_rels/slide4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6.xml" />
</Relationships>
</file>

<file path=ppt/slides/_rels/slide4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7.xml" />
</Relationships>
</file>

<file path=ppt/slides/_rels/slide4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8.xml" />
</Relationships>
</file>

<file path=ppt/slides/_rels/slide4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9.xml" />
</Relationships>
</file>

<file path=ppt/slides/_rels/slide5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0.xml" />
</Relationships>
</file>

<file path=ppt/slides/_rels/slide5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1.xml" />
</Relationships>
</file>

<file path=ppt/slides/_rels/slide5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2.xml" />
</Relationships>
</file>

<file path=ppt/slides/_rels/slide5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3.xml" />
</Relationships>
</file>

<file path=ppt/slides/_rels/slide5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4.xml" />
</Relationships>
</file>

<file path=ppt/slides/_rels/slide5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5.xml" />
</Relationships>
</file>

<file path=ppt/slides/_rels/slide5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6.xml" />
</Relationships>
</file>

<file path=ppt/slides/_rels/slide5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7.xml" />
</Relationships>
</file>

<file path=ppt/slides/_rels/slide5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8.xml" />
</Relationships>
</file>

<file path=ppt/slides/_rels/slide5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9.xml" />
</Relationships>
</file>

<file path=ppt/slides/_rels/slide6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60.xml" />
</Relationships>
</file>

<file path=ppt/slides/_rels/slide6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1.xml" />
</Relationships>
</file>

<file path=ppt/slides/_rels/slide6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2.xml" />
</Relationships>
</file>

<file path=ppt/slides/_rels/slide6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3.xml" />
</Relationships>
</file>

<file path=ppt/slides/_rels/slide6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4.xml" />
</Relationships>
</file>

<file path=ppt/slides/_rels/slide6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5.xml" />
</Relationships>
</file>

<file path=ppt/slides/_rels/slide6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6.xml" />
</Relationships>
</file>

<file path=ppt/slides/_rels/slide6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7.xml" />
</Relationships>
</file>

<file path=ppt/slides/_rels/slide6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68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3532632" y="2520950"/>
            <a:ext cx="5126736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关系与逻辑运算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2959189" y="3467100"/>
            <a:ext cx="6273622" cy="498729"/>
            <a:chOff x="2959189" y="3467100"/>
            <a:chExt cx="6273622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2959189" y="3467100"/>
              <a:ext cx="62736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第3章 分支结构程序设计 · 例 3-1 ～ 3-3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813173" y="441325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让程序学会判断真假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825500"/>
            <a:ext cx="2299716" cy="819150"/>
            <a:chOff x="4946142" y="8255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8255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2952750" y="1771650"/>
            <a:ext cx="6286500" cy="609600"/>
            <a:chOff x="2952750" y="1771650"/>
            <a:chExt cx="6286500" cy="609600"/>
          </a:xfrm>
        </p:grpSpPr>
        <p:sp>
          <p:nvSpPr>
            <p:cNvPr id="6" name="Rectangle 6"/>
            <p:cNvSpPr/>
            <p:nvPr/>
          </p:nvSpPr>
          <p:spPr>
            <a:xfrm>
              <a:off x="2952750" y="1771650"/>
              <a:ext cx="6286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3086100" y="18669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3203352" y="19081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684270" y="1914525"/>
              <a:ext cx="180994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++、-- 和 +=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2952750" y="2571750"/>
            <a:ext cx="6286500" cy="609600"/>
            <a:chOff x="2952750" y="2571750"/>
            <a:chExt cx="6286500" cy="609600"/>
          </a:xfrm>
        </p:grpSpPr>
        <p:sp>
          <p:nvSpPr>
            <p:cNvPr id="11" name="Rectangle 11"/>
            <p:cNvSpPr/>
            <p:nvPr/>
          </p:nvSpPr>
          <p:spPr>
            <a:xfrm>
              <a:off x="2952750" y="2571750"/>
              <a:ext cx="6286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086100" y="26670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203352" y="27082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684270" y="2701925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关系运算符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2952750" y="3371850"/>
            <a:ext cx="6286500" cy="609600"/>
            <a:chOff x="2952750" y="3371850"/>
            <a:chExt cx="6286500" cy="609600"/>
          </a:xfrm>
        </p:grpSpPr>
        <p:sp>
          <p:nvSpPr>
            <p:cNvPr id="16" name="Rectangle 16"/>
            <p:cNvSpPr/>
            <p:nvPr/>
          </p:nvSpPr>
          <p:spPr>
            <a:xfrm>
              <a:off x="2952750" y="3371850"/>
              <a:ext cx="6286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086100" y="34671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203352" y="35083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684270" y="3502025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逻辑运算符（第二课时）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2952750" y="4171950"/>
            <a:ext cx="6286500" cy="609600"/>
            <a:chOff x="2952750" y="4171950"/>
            <a:chExt cx="6286500" cy="609600"/>
          </a:xfrm>
        </p:grpSpPr>
        <p:sp>
          <p:nvSpPr>
            <p:cNvPr id="21" name="Rectangle 21"/>
            <p:cNvSpPr/>
            <p:nvPr/>
          </p:nvSpPr>
          <p:spPr>
            <a:xfrm>
              <a:off x="2952750" y="4171950"/>
              <a:ext cx="6286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3086100" y="42672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203352" y="43084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684270" y="4302125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逻辑表达式（第三课时）</a:t>
              </a:r>
            </a:p>
          </p:txBody>
        </p:sp>
      </p:grpSp>
      <p:grpSp>
        <p:nvGrpSpPr>
          <p:cNvPr id="30" name="toc-5"/>
          <p:cNvGrpSpPr/>
          <p:nvPr/>
        </p:nvGrpSpPr>
        <p:grpSpPr>
          <a:xfrm>
            <a:off x="2952750" y="4972050"/>
            <a:ext cx="6286500" cy="609600"/>
            <a:chOff x="2952750" y="4972050"/>
            <a:chExt cx="6286500" cy="609600"/>
          </a:xfrm>
        </p:grpSpPr>
        <p:sp>
          <p:nvSpPr>
            <p:cNvPr id="26" name="Rectangle 26"/>
            <p:cNvSpPr/>
            <p:nvPr/>
          </p:nvSpPr>
          <p:spPr>
            <a:xfrm>
              <a:off x="2952750" y="4972050"/>
              <a:ext cx="6286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3086100" y="5067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3203352" y="51085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684270" y="5102225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习题讲评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58674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引入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84108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电脑怎么判断"你考了 90 分以上吗"？</a:t>
            </a:r>
          </a:p>
        </p:txBody>
      </p:sp>
      <p:grpSp>
        <p:nvGrpSpPr>
          <p:cNvPr id="12" name="q"/>
          <p:cNvGrpSpPr/>
          <p:nvPr/>
        </p:nvGrpSpPr>
        <p:grpSpPr>
          <a:xfrm>
            <a:off x="838200" y="2038350"/>
            <a:ext cx="10515600" cy="1047750"/>
            <a:chOff x="838200" y="2038350"/>
            <a:chExt cx="10515600" cy="1047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47750"/>
            </a:xfrm>
            <a:prstGeom prst="roundRect">
              <a:avLst>
                <a:gd name="adj" fmla="val 10909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294763" y="2235200"/>
              <a:ext cx="77815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妈妈说：这次数学考到 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90 分以上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并且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英语也考到 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90 分以上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269916" y="2635250"/>
              <a:ext cx="16521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就给你奖励。</a:t>
              </a:r>
            </a:p>
          </p:txBody>
        </p:sp>
      </p:grpSp>
      <p:grpSp>
        <p:nvGrpSpPr>
          <p:cNvPr id="14" name="need"/>
          <p:cNvGrpSpPr/>
          <p:nvPr/>
        </p:nvGrpSpPr>
        <p:grpSpPr>
          <a:xfrm>
            <a:off x="828675" y="3333750"/>
            <a:ext cx="6751127" cy="367665"/>
            <a:chOff x="828675" y="3333750"/>
            <a:chExt cx="6751127" cy="367665"/>
          </a:xfrm>
        </p:grpSpPr>
        <p:sp>
          <p:nvSpPr>
            <p:cNvPr id="13" name="TextBox 13"/>
            <p:cNvSpPr txBox="1"/>
            <p:nvPr/>
          </p:nvSpPr>
          <p:spPr>
            <a:xfrm>
              <a:off x="828675" y="3333750"/>
              <a:ext cx="675112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电脑要回答的问题，答案只有两种：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是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或 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否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。分两步来想：</a:t>
              </a:r>
            </a:p>
          </p:txBody>
        </p:sp>
      </p:grpSp>
      <p:grpSp>
        <p:nvGrpSpPr>
          <p:cNvPr id="22" name="q1"/>
          <p:cNvGrpSpPr/>
          <p:nvPr/>
        </p:nvGrpSpPr>
        <p:grpSpPr>
          <a:xfrm>
            <a:off x="838200" y="3810000"/>
            <a:ext cx="5143500" cy="2133600"/>
            <a:chOff x="838200" y="3810000"/>
            <a:chExt cx="5143500" cy="2133600"/>
          </a:xfrm>
        </p:grpSpPr>
        <p:sp>
          <p:nvSpPr>
            <p:cNvPr id="15" name="Rectangle 15"/>
            <p:cNvSpPr/>
            <p:nvPr/>
          </p:nvSpPr>
          <p:spPr>
            <a:xfrm>
              <a:off x="838200" y="3810000"/>
              <a:ext cx="5143500" cy="2133600"/>
            </a:xfrm>
            <a:prstGeom prst="roundRect">
              <a:avLst>
                <a:gd name="adj" fmla="val 535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81000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09575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8225" y="3914775"/>
              <a:ext cx="151035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① 比较两个数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76706" y="4546600"/>
              <a:ext cx="28533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数学考到 90 分以上了吗？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76325" y="5067300"/>
              <a:ext cx="226961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→ 要学：关系运算符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76706" y="5537200"/>
              <a:ext cx="19083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例如 </a:t>
              </a:r>
              <a:r>
                <a:rPr lang="en-US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math &gt;= 90</a:t>
              </a:r>
            </a:p>
          </p:txBody>
        </p:sp>
      </p:grpSp>
      <p:grpSp>
        <p:nvGrpSpPr>
          <p:cNvPr id="30" name="q2"/>
          <p:cNvGrpSpPr/>
          <p:nvPr/>
        </p:nvGrpSpPr>
        <p:grpSpPr>
          <a:xfrm>
            <a:off x="6210300" y="3810000"/>
            <a:ext cx="5143500" cy="2133600"/>
            <a:chOff x="6210300" y="3810000"/>
            <a:chExt cx="5143500" cy="2133600"/>
          </a:xfrm>
        </p:grpSpPr>
        <p:sp>
          <p:nvSpPr>
            <p:cNvPr id="23" name="Rectangle 23"/>
            <p:cNvSpPr/>
            <p:nvPr/>
          </p:nvSpPr>
          <p:spPr>
            <a:xfrm>
              <a:off x="6210300" y="3810000"/>
              <a:ext cx="5143500" cy="2133600"/>
            </a:xfrm>
            <a:prstGeom prst="roundRect">
              <a:avLst>
                <a:gd name="adj" fmla="val 535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6210300" y="381000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210300" y="409575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410325" y="3914775"/>
              <a:ext cx="226961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② 把两个条件连起来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448806" y="454660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数学和英语都要做到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448425" y="5067300"/>
              <a:ext cx="226961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→ 要学：逻辑运算符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448806" y="5537200"/>
              <a:ext cx="1254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… &amp;&amp; …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098036" y="3111500"/>
            <a:ext cx="399592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算术运算符补充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232507" y="4038600"/>
            <a:ext cx="5726986" cy="308991"/>
            <a:chOff x="3232507" y="4038600"/>
            <a:chExt cx="5726986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232507" y="4038600"/>
              <a:ext cx="572698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回顾 + - * / % · 自增 ++ · 自减 -- · 前置与后置 · 复合赋值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一、算术运算符补充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回顾：已经学过的算术运算符</a:t>
            </a:r>
          </a:p>
        </p:txBody>
      </p:sp>
      <p:grpSp>
        <p:nvGrpSpPr>
          <p:cNvPr id="35" name="table"/>
          <p:cNvGrpSpPr/>
          <p:nvPr/>
        </p:nvGrpSpPr>
        <p:grpSpPr>
          <a:xfrm>
            <a:off x="838200" y="2114550"/>
            <a:ext cx="10515600" cy="3095625"/>
            <a:chOff x="838200" y="2114550"/>
            <a:chExt cx="10515600" cy="30956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238121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运算符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076956" y="22381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意义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172456" y="2238121"/>
              <a:ext cx="23748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例子（a = 7，b = 2）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456" y="27559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076956" y="2755900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72456" y="2755900"/>
              <a:ext cx="10965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+ b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9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43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432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2702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076956" y="3270250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减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172456" y="3270250"/>
              <a:ext cx="10965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- b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5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6576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37846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076956" y="3784600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乘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172456" y="37846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* b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14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171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1719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456" y="42989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/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076956" y="4298950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172456" y="4298950"/>
              <a:ext cx="37687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/ b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（整数相除，去掉小数）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686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456" y="48133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%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076956" y="48133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取余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172456" y="4813300"/>
              <a:ext cx="11032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% b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2006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7" name="tip"/>
          <p:cNvGrpSpPr/>
          <p:nvPr/>
        </p:nvGrpSpPr>
        <p:grpSpPr>
          <a:xfrm>
            <a:off x="829056" y="5308600"/>
            <a:ext cx="3638489" cy="352044"/>
            <a:chOff x="829056" y="5308600"/>
            <a:chExt cx="3638489" cy="352044"/>
          </a:xfrm>
        </p:grpSpPr>
        <p:sp>
          <p:nvSpPr>
            <p:cNvPr id="36" name="TextBox 36"/>
            <p:cNvSpPr txBox="1"/>
            <p:nvPr/>
          </p:nvSpPr>
          <p:spPr>
            <a:xfrm>
              <a:off x="829056" y="5308600"/>
              <a:ext cx="36384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今天再认识两个新的：++ 和 --。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一、算术运算符补充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53213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自增 ++ 和自减 --：变量加 1、减 1</a:t>
            </a:r>
          </a:p>
        </p:txBody>
      </p:sp>
      <p:grpSp>
        <p:nvGrpSpPr>
          <p:cNvPr id="15" name="inc"/>
          <p:cNvGrpSpPr/>
          <p:nvPr/>
        </p:nvGrpSpPr>
        <p:grpSpPr>
          <a:xfrm>
            <a:off x="838200" y="2114550"/>
            <a:ext cx="5067300" cy="2860358"/>
            <a:chOff x="838200" y="2114550"/>
            <a:chExt cx="5067300" cy="2860358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067300" cy="2860358"/>
            </a:xfrm>
            <a:prstGeom prst="roundRect">
              <a:avLst>
                <a:gd name="adj" fmla="val 333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4989" y="2340928"/>
              <a:ext cx="1163584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++ 自增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888297"/>
              <a:ext cx="34349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让变量加 1，等价于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+ 1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066800" y="3368992"/>
              <a:ext cx="4610100" cy="136398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1066800" y="3368992"/>
              <a:ext cx="38100" cy="13639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66825" y="3542348"/>
              <a:ext cx="2335022" cy="10725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 = 5;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a++;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a 变成 6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++a;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a 变成 7</a:t>
              </a:r>
            </a:p>
          </p:txBody>
        </p:sp>
      </p:grpSp>
      <p:grpSp>
        <p:nvGrpSpPr>
          <p:cNvPr id="22" name="dec"/>
          <p:cNvGrpSpPr/>
          <p:nvPr/>
        </p:nvGrpSpPr>
        <p:grpSpPr>
          <a:xfrm>
            <a:off x="6286500" y="2114550"/>
            <a:ext cx="5067300" cy="2860358"/>
            <a:chOff x="6286500" y="2114550"/>
            <a:chExt cx="5067300" cy="2860358"/>
          </a:xfrm>
        </p:grpSpPr>
        <p:sp>
          <p:nvSpPr>
            <p:cNvPr id="16" name="Rectangle 16"/>
            <p:cNvSpPr/>
            <p:nvPr/>
          </p:nvSpPr>
          <p:spPr>
            <a:xfrm>
              <a:off x="6286500" y="2114550"/>
              <a:ext cx="5067300" cy="2860358"/>
            </a:xfrm>
            <a:prstGeom prst="roundRect">
              <a:avLst>
                <a:gd name="adj" fmla="val 333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503289" y="2340928"/>
              <a:ext cx="1163584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-- 自减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05956" y="2888297"/>
              <a:ext cx="34349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让变量减 1，等价于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= b - 1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515100" y="3368992"/>
              <a:ext cx="4610100" cy="136398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515100" y="3368992"/>
              <a:ext cx="38100" cy="13639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715125" y="3542348"/>
              <a:ext cx="2335022" cy="10725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b = 8;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b--;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b 变成 7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--b;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b 变成 6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838200" y="5348288"/>
            <a:ext cx="10515600" cy="660082"/>
            <a:chOff x="838200" y="5348288"/>
            <a:chExt cx="10515600" cy="660082"/>
          </a:xfrm>
        </p:grpSpPr>
        <p:sp>
          <p:nvSpPr>
            <p:cNvPr id="23" name="Rectangle 23"/>
            <p:cNvSpPr/>
            <p:nvPr/>
          </p:nvSpPr>
          <p:spPr>
            <a:xfrm>
              <a:off x="838200" y="5348288"/>
              <a:ext cx="10515600" cy="660082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5348288"/>
              <a:ext cx="47625" cy="66008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225" y="5559742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85925" y="5559742"/>
              <a:ext cx="726995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++ 和 -- 必须和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一起用：5++ 是错的，数字不能自己加 1。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一、算术运算符补充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写在前面还是后面，有什么不同？</a:t>
            </a:r>
          </a:p>
        </p:txBody>
      </p:sp>
      <p:grpSp>
        <p:nvGrpSpPr>
          <p:cNvPr id="14" name="pre"/>
          <p:cNvGrpSpPr/>
          <p:nvPr/>
        </p:nvGrpSpPr>
        <p:grpSpPr>
          <a:xfrm>
            <a:off x="829056" y="2108200"/>
            <a:ext cx="5152644" cy="1835150"/>
            <a:chOff x="829056" y="2108200"/>
            <a:chExt cx="5152644" cy="18351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28915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前置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++x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：先加 1，再使用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838200" y="24384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90800"/>
              <a:ext cx="5143500" cy="1352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90800"/>
              <a:ext cx="38100" cy="1352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225" y="2698750"/>
              <a:ext cx="3122930" cy="1129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x = 5;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++x;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 6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x;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 6</a:t>
              </a:r>
            </a:p>
          </p:txBody>
        </p:sp>
      </p:grpSp>
      <p:grpSp>
        <p:nvGrpSpPr>
          <p:cNvPr id="20" name="post"/>
          <p:cNvGrpSpPr/>
          <p:nvPr/>
        </p:nvGrpSpPr>
        <p:grpSpPr>
          <a:xfrm>
            <a:off x="6201156" y="2108200"/>
            <a:ext cx="5152644" cy="1835150"/>
            <a:chOff x="6201156" y="2108200"/>
            <a:chExt cx="5152644" cy="1835150"/>
          </a:xfrm>
        </p:grpSpPr>
        <p:sp>
          <p:nvSpPr>
            <p:cNvPr id="15" name="TextBox 15"/>
            <p:cNvSpPr txBox="1"/>
            <p:nvPr/>
          </p:nvSpPr>
          <p:spPr>
            <a:xfrm>
              <a:off x="6201156" y="2108200"/>
              <a:ext cx="28915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后置 </a:t>
              </a: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x++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：先使用，再加 1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6210300" y="24384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6210300" y="2590800"/>
              <a:ext cx="5143500" cy="1352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210300" y="2590800"/>
              <a:ext cx="38100" cy="1352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10325" y="2698750"/>
              <a:ext cx="3122930" cy="1129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y = 5;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y++;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 5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y;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 6</a:t>
              </a:r>
            </a:p>
          </p:txBody>
        </p:sp>
      </p:grpSp>
      <p:grpSp>
        <p:nvGrpSpPr>
          <p:cNvPr id="33" name="cmp"/>
          <p:cNvGrpSpPr/>
          <p:nvPr/>
        </p:nvGrpSpPr>
        <p:grpSpPr>
          <a:xfrm>
            <a:off x="838200" y="4191000"/>
            <a:ext cx="10515600" cy="1400175"/>
            <a:chOff x="838200" y="4191000"/>
            <a:chExt cx="10515600" cy="1400175"/>
          </a:xfrm>
        </p:grpSpPr>
        <p:sp>
          <p:nvSpPr>
            <p:cNvPr id="21" name="Rectangle 21"/>
            <p:cNvSpPr/>
            <p:nvPr/>
          </p:nvSpPr>
          <p:spPr>
            <a:xfrm>
              <a:off x="838200" y="419100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610356" y="4276471"/>
              <a:ext cx="9990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前置 ++x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553706" y="4276471"/>
              <a:ext cx="9990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后置 y++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81456" y="473710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这一句输出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610356" y="4737100"/>
              <a:ext cx="16054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6（已经加过）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553706" y="4737100"/>
              <a:ext cx="20900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5（还是原来的值）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51054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10540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1456" y="52133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之后的值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610356" y="52133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553706" y="52133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838200" y="55816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7" name="tip"/>
          <p:cNvGrpSpPr/>
          <p:nvPr/>
        </p:nvGrpSpPr>
        <p:grpSpPr>
          <a:xfrm>
            <a:off x="838200" y="5657850"/>
            <a:ext cx="10515600" cy="561975"/>
            <a:chOff x="838200" y="5657850"/>
            <a:chExt cx="10515600" cy="561975"/>
          </a:xfrm>
        </p:grpSpPr>
        <p:sp>
          <p:nvSpPr>
            <p:cNvPr id="34" name="Rectangle 34"/>
            <p:cNvSpPr/>
            <p:nvPr/>
          </p:nvSpPr>
          <p:spPr>
            <a:xfrm>
              <a:off x="838200" y="565785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39368" y="58261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记法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668018" y="5826125"/>
              <a:ext cx="903495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符号在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前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，就先改值；符号在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后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，就先用原来的值。单独写一句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x++;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或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++x;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时效果一样。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一、算术运算符补充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模拟练习：分别会输出什么？</a:t>
            </a:r>
          </a:p>
        </p:txBody>
      </p:sp>
      <p:grpSp>
        <p:nvGrpSpPr>
          <p:cNvPr id="15" name="q"/>
          <p:cNvGrpSpPr/>
          <p:nvPr/>
        </p:nvGrpSpPr>
        <p:grpSpPr>
          <a:xfrm>
            <a:off x="838200" y="2114550"/>
            <a:ext cx="10515600" cy="1521142"/>
            <a:chOff x="838200" y="2114550"/>
            <a:chExt cx="10515600" cy="1521142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953000" cy="152114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5211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082" y="2313940"/>
              <a:ext cx="4128516" cy="120129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12"/>
                </a:lnSpc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num1 = 0;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num2 = num1++;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num1 &lt;&lt; " " &lt;&lt; num2;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400800" y="2114550"/>
              <a:ext cx="4953000" cy="152114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400800" y="2114550"/>
              <a:ext cx="38100" cy="15211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99682" y="2313940"/>
              <a:ext cx="4128516" cy="120129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12"/>
                </a:lnSpc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num1 = 0;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num2 = ++num1;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num1 &lt;&lt; " " &lt;&lt; num2;</a:t>
              </a:r>
            </a:p>
          </p:txBody>
        </p:sp>
      </p:grpSp>
      <p:grpSp>
        <p:nvGrpSpPr>
          <p:cNvPr id="33" name="a"/>
          <p:cNvGrpSpPr/>
          <p:nvPr/>
        </p:nvGrpSpPr>
        <p:grpSpPr>
          <a:xfrm>
            <a:off x="828675" y="4007168"/>
            <a:ext cx="10525125" cy="2055495"/>
            <a:chOff x="828675" y="4007168"/>
            <a:chExt cx="10525125" cy="2055495"/>
          </a:xfrm>
        </p:grpSpPr>
        <p:sp>
          <p:nvSpPr>
            <p:cNvPr id="16" name="Rectangle 16"/>
            <p:cNvSpPr/>
            <p:nvPr/>
          </p:nvSpPr>
          <p:spPr>
            <a:xfrm>
              <a:off x="838200" y="4007168"/>
              <a:ext cx="4953000" cy="1245870"/>
            </a:xfrm>
            <a:prstGeom prst="roundRect">
              <a:avLst>
                <a:gd name="adj" fmla="val 6116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007168"/>
              <a:ext cx="4953000" cy="382905"/>
            </a:xfrm>
            <a:prstGeom prst="roundRect">
              <a:avLst>
                <a:gd name="adj" fmla="val 199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4247198"/>
              <a:ext cx="4953000" cy="143828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952500" y="414147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143000" y="414147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1333500" y="414147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631442" y="4105910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98220" y="4722495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1 0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6400800" y="4007168"/>
              <a:ext cx="4953000" cy="1245870"/>
            </a:xfrm>
            <a:prstGeom prst="roundRect">
              <a:avLst>
                <a:gd name="adj" fmla="val 6116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400800" y="4007168"/>
              <a:ext cx="4953000" cy="382905"/>
            </a:xfrm>
            <a:prstGeom prst="roundRect">
              <a:avLst>
                <a:gd name="adj" fmla="val 199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400800" y="4247198"/>
              <a:ext cx="4953000" cy="143828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6515100" y="414147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6705600" y="414147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6896100" y="414147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194042" y="4105910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560820" y="4722495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1 1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28675" y="5694998"/>
              <a:ext cx="907951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左：先把 0 交给 num2，num1 再变 1。　右：num1 先变 1，再把 1 交给 num2。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一、算术运算符补充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0404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复合赋值：a = a + 3 的简写</a:t>
            </a:r>
          </a:p>
        </p:txBody>
      </p:sp>
      <p:grpSp>
        <p:nvGrpSpPr>
          <p:cNvPr id="35" name="table"/>
          <p:cNvGrpSpPr/>
          <p:nvPr/>
        </p:nvGrpSpPr>
        <p:grpSpPr>
          <a:xfrm>
            <a:off x="838200" y="2114550"/>
            <a:ext cx="10515600" cy="3095625"/>
            <a:chOff x="838200" y="2114550"/>
            <a:chExt cx="10515600" cy="30956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2381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简写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57956" y="2238121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等价于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267956" y="2238121"/>
              <a:ext cx="27958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 = 10 时，执行后 a 等于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456" y="2755900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+= 3;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457956" y="275590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+ 3;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267956" y="2755900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43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432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270250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-= 4;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457956" y="327025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- 4;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267956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6576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3784600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*= 5;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457956" y="378460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* 5;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267956" y="3784600"/>
              <a:ext cx="298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171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1719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456" y="4298950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/= 6;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457956" y="429895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/ 6;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267956" y="4298950"/>
              <a:ext cx="1612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（整数相除）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686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456" y="4813300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%= 7;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457956" y="481330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% 7;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267956" y="481330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2006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7" name="tip"/>
          <p:cNvGrpSpPr/>
          <p:nvPr/>
        </p:nvGrpSpPr>
        <p:grpSpPr>
          <a:xfrm>
            <a:off x="829437" y="5321300"/>
            <a:ext cx="7461743" cy="337376"/>
            <a:chOff x="829437" y="5321300"/>
            <a:chExt cx="7461743" cy="337376"/>
          </a:xfrm>
        </p:grpSpPr>
        <p:sp>
          <p:nvSpPr>
            <p:cNvPr id="36" name="TextBox 36"/>
            <p:cNvSpPr txBox="1"/>
            <p:nvPr/>
          </p:nvSpPr>
          <p:spPr>
            <a:xfrm>
              <a:off x="829437" y="5321300"/>
              <a:ext cx="74617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规律：把右边要做的运算符，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挪到等号前面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。符号和 = 之间不能有空格。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一、算术运算符补充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16806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模拟练习：依次执行，a 每一步是多少？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9056" y="2127250"/>
            <a:ext cx="4464787" cy="352044"/>
            <a:chOff x="829056" y="2127250"/>
            <a:chExt cx="4464787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27250"/>
              <a:ext cx="44647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a = 10;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然后依次执行下面的语句：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33650"/>
            <a:ext cx="10515600" cy="533400"/>
            <a:chOff x="838200" y="2533650"/>
            <a:chExt cx="10515600" cy="5334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43456" y="26667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语句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600956" y="2666746"/>
              <a:ext cx="15224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执行后 a 的值</a:t>
              </a:r>
            </a:p>
          </p:txBody>
        </p:sp>
      </p:grpSp>
      <p:grpSp>
        <p:nvGrpSpPr>
          <p:cNvPr id="32" name="table-w"/>
          <p:cNvGrpSpPr/>
          <p:nvPr/>
        </p:nvGrpSpPr>
        <p:grpSpPr>
          <a:xfrm>
            <a:off x="838200" y="3203575"/>
            <a:ext cx="3619500" cy="2540000"/>
            <a:chOff x="838200" y="3203575"/>
            <a:chExt cx="3619500" cy="2540000"/>
          </a:xfrm>
        </p:grpSpPr>
        <p:sp>
          <p:nvSpPr>
            <p:cNvPr id="15" name="TextBox 15"/>
            <p:cNvSpPr txBox="1"/>
            <p:nvPr/>
          </p:nvSpPr>
          <p:spPr>
            <a:xfrm>
              <a:off x="981456" y="320357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3456" y="3203575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+= 5;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600450"/>
              <a:ext cx="3619500" cy="9525"/>
            </a:xfrm>
            <a:custGeom>
              <a:avLst/>
              <a:gdLst/>
              <a:ahLst/>
              <a:cxnLst/>
              <a:rect l="l" t="t" r="r" b="b"/>
              <a:pathLst>
                <a:path w="3619500" h="9525">
                  <a:moveTo>
                    <a:pt x="0" y="0"/>
                  </a:moveTo>
                  <a:lnTo>
                    <a:pt x="3619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600450"/>
              <a:ext cx="3619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456" y="373697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3456" y="3736975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*= 2;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133850"/>
              <a:ext cx="3619500" cy="9525"/>
            </a:xfrm>
            <a:custGeom>
              <a:avLst/>
              <a:gdLst/>
              <a:ahLst/>
              <a:cxnLst/>
              <a:rect l="l" t="t" r="r" b="b"/>
              <a:pathLst>
                <a:path w="3619500" h="9525">
                  <a:moveTo>
                    <a:pt x="0" y="0"/>
                  </a:moveTo>
                  <a:lnTo>
                    <a:pt x="3619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427037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3456" y="4270375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%= 7;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667250"/>
              <a:ext cx="3619500" cy="9525"/>
            </a:xfrm>
            <a:custGeom>
              <a:avLst/>
              <a:gdLst/>
              <a:ahLst/>
              <a:cxnLst/>
              <a:rect l="l" t="t" r="r" b="b"/>
              <a:pathLst>
                <a:path w="3619500" h="9525">
                  <a:moveTo>
                    <a:pt x="0" y="0"/>
                  </a:moveTo>
                  <a:lnTo>
                    <a:pt x="3619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667250"/>
              <a:ext cx="3619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456" y="480377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43456" y="4803775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a--;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200650"/>
              <a:ext cx="3619500" cy="9525"/>
            </a:xfrm>
            <a:custGeom>
              <a:avLst/>
              <a:gdLst/>
              <a:ahLst/>
              <a:cxnLst/>
              <a:rect l="l" t="t" r="r" b="b"/>
              <a:pathLst>
                <a:path w="3619500" h="9525">
                  <a:moveTo>
                    <a:pt x="0" y="0"/>
                  </a:moveTo>
                  <a:lnTo>
                    <a:pt x="3619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1456" y="533717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43456" y="5337175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/= 2;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5734050"/>
              <a:ext cx="3619500" cy="9525"/>
            </a:xfrm>
            <a:custGeom>
              <a:avLst/>
              <a:gdLst/>
              <a:ahLst/>
              <a:cxnLst/>
              <a:rect l="l" t="t" r="r" b="b"/>
              <a:pathLst>
                <a:path w="3619500" h="9525">
                  <a:moveTo>
                    <a:pt x="0" y="0"/>
                  </a:moveTo>
                  <a:lnTo>
                    <a:pt x="3619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5" name="answers"/>
          <p:cNvGrpSpPr/>
          <p:nvPr/>
        </p:nvGrpSpPr>
        <p:grpSpPr>
          <a:xfrm>
            <a:off x="4457700" y="3203575"/>
            <a:ext cx="6896100" cy="2540000"/>
            <a:chOff x="4457700" y="3203575"/>
            <a:chExt cx="6896100" cy="2540000"/>
          </a:xfrm>
        </p:grpSpPr>
        <p:sp>
          <p:nvSpPr>
            <p:cNvPr id="33" name="Line 33"/>
            <p:cNvSpPr/>
            <p:nvPr/>
          </p:nvSpPr>
          <p:spPr>
            <a:xfrm>
              <a:off x="4457700" y="3600450"/>
              <a:ext cx="6896100" cy="9525"/>
            </a:xfrm>
            <a:custGeom>
              <a:avLst/>
              <a:gdLst/>
              <a:ahLst/>
              <a:cxnLst/>
              <a:rect l="l" t="t" r="r" b="b"/>
              <a:pathLst>
                <a:path w="6896100" h="9525">
                  <a:moveTo>
                    <a:pt x="0" y="0"/>
                  </a:moveTo>
                  <a:lnTo>
                    <a:pt x="6896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4457700" y="3600450"/>
              <a:ext cx="6896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4457700" y="4133850"/>
              <a:ext cx="6896100" cy="9525"/>
            </a:xfrm>
            <a:custGeom>
              <a:avLst/>
              <a:gdLst/>
              <a:ahLst/>
              <a:cxnLst/>
              <a:rect l="l" t="t" r="r" b="b"/>
              <a:pathLst>
                <a:path w="6896100" h="9525">
                  <a:moveTo>
                    <a:pt x="0" y="0"/>
                  </a:moveTo>
                  <a:lnTo>
                    <a:pt x="6896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Line 36"/>
            <p:cNvSpPr/>
            <p:nvPr/>
          </p:nvSpPr>
          <p:spPr>
            <a:xfrm>
              <a:off x="4457700" y="4667250"/>
              <a:ext cx="6896100" cy="9525"/>
            </a:xfrm>
            <a:custGeom>
              <a:avLst/>
              <a:gdLst/>
              <a:ahLst/>
              <a:cxnLst/>
              <a:rect l="l" t="t" r="r" b="b"/>
              <a:pathLst>
                <a:path w="6896100" h="9525">
                  <a:moveTo>
                    <a:pt x="0" y="0"/>
                  </a:moveTo>
                  <a:lnTo>
                    <a:pt x="6896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4457700" y="4667250"/>
              <a:ext cx="6896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Line 38"/>
            <p:cNvSpPr/>
            <p:nvPr/>
          </p:nvSpPr>
          <p:spPr>
            <a:xfrm>
              <a:off x="4457700" y="5200650"/>
              <a:ext cx="6896100" cy="9525"/>
            </a:xfrm>
            <a:custGeom>
              <a:avLst/>
              <a:gdLst/>
              <a:ahLst/>
              <a:cxnLst/>
              <a:rect l="l" t="t" r="r" b="b"/>
              <a:pathLst>
                <a:path w="6896100" h="9525">
                  <a:moveTo>
                    <a:pt x="0" y="0"/>
                  </a:moveTo>
                  <a:lnTo>
                    <a:pt x="6896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Line 39"/>
            <p:cNvSpPr/>
            <p:nvPr/>
          </p:nvSpPr>
          <p:spPr>
            <a:xfrm>
              <a:off x="4457700" y="5734050"/>
              <a:ext cx="6896100" cy="9525"/>
            </a:xfrm>
            <a:custGeom>
              <a:avLst/>
              <a:gdLst/>
              <a:ahLst/>
              <a:cxnLst/>
              <a:rect l="l" t="t" r="r" b="b"/>
              <a:pathLst>
                <a:path w="6896100" h="9525">
                  <a:moveTo>
                    <a:pt x="0" y="0"/>
                  </a:moveTo>
                  <a:lnTo>
                    <a:pt x="6896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4600956" y="3203575"/>
              <a:ext cx="12189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15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10 + 5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600956" y="3736975"/>
              <a:ext cx="12189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15 × 2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600956" y="4270375"/>
              <a:ext cx="20119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30 ÷ 7 = 4 余 2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4600956" y="48037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4600956" y="5337175"/>
              <a:ext cx="19513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1 / 2 整除得 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一、算术运算符补充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第一部分小结</a:t>
            </a:r>
          </a:p>
        </p:txBody>
      </p:sp>
      <p:grpSp>
        <p:nvGrpSpPr>
          <p:cNvPr id="22" name="table"/>
          <p:cNvGrpSpPr/>
          <p:nvPr/>
        </p:nvGrpSpPr>
        <p:grpSpPr>
          <a:xfrm>
            <a:off x="838200" y="2114550"/>
            <a:ext cx="10515600" cy="3164205"/>
            <a:chOff x="838200" y="2114550"/>
            <a:chExt cx="10515600" cy="316420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7886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79551" y="2351722"/>
              <a:ext cx="609041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37051" y="2351722"/>
              <a:ext cx="609041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要点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79551" y="3145155"/>
              <a:ext cx="1344921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a++</a:t>
              </a:r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/ </a:t>
              </a:r>
              <a:r>
                <a:rPr lang="en-US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++a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837051" y="3145155"/>
              <a:ext cx="6683903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 1。在式子里：符号在后先使用，符号在前先加 1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69189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691890"/>
              <a:ext cx="10515600" cy="78867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79551" y="3933825"/>
              <a:ext cx="1344921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a--</a:t>
              </a:r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/ </a:t>
              </a:r>
              <a:r>
                <a:rPr lang="en-US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--a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837051" y="3933825"/>
              <a:ext cx="2032378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减 1，规则同上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448056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79551" y="4722495"/>
              <a:ext cx="1376469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+= b</a:t>
              </a:r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等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837051" y="4722495"/>
              <a:ext cx="5025789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+ b</a:t>
              </a:r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的简写；-= *= /= %= 同理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526923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6" name="note"/>
          <p:cNvGrpSpPr/>
          <p:nvPr/>
        </p:nvGrpSpPr>
        <p:grpSpPr>
          <a:xfrm>
            <a:off x="838200" y="5295900"/>
            <a:ext cx="10515600" cy="855345"/>
            <a:chOff x="838200" y="5295900"/>
            <a:chExt cx="10515600" cy="855345"/>
          </a:xfrm>
        </p:grpSpPr>
        <p:sp>
          <p:nvSpPr>
            <p:cNvPr id="23" name="Rectangle 23"/>
            <p:cNvSpPr/>
            <p:nvPr/>
          </p:nvSpPr>
          <p:spPr>
            <a:xfrm>
              <a:off x="838200" y="5295900"/>
              <a:ext cx="10515600" cy="855345"/>
            </a:xfrm>
            <a:prstGeom prst="roundRect">
              <a:avLst>
                <a:gd name="adj" fmla="val 890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9749" y="5466398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49349" y="5428298"/>
              <a:ext cx="6015736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书上没有这部分，请记在书本 P32 思维导图下方空白处：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前置先加再用，后置先用再加；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 += b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就是 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 = a + b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的简写。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712855" y="3111500"/>
            <a:ext cx="4766291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bool 与关系运算符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237824" y="4038600"/>
            <a:ext cx="5716351" cy="308991"/>
            <a:chOff x="3237824" y="4038600"/>
            <a:chExt cx="5716351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237824" y="4038600"/>
              <a:ext cx="571635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bool 类型 · 六个关系运算符 · 优先级 · 例 3-1 · 浮点数比较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生活中，很多问题只有两种答案</a:t>
            </a:r>
          </a:p>
        </p:txBody>
      </p:sp>
      <p:grpSp>
        <p:nvGrpSpPr>
          <p:cNvPr id="15" name="q1"/>
          <p:cNvGrpSpPr/>
          <p:nvPr/>
        </p:nvGrpSpPr>
        <p:grpSpPr>
          <a:xfrm>
            <a:off x="838200" y="2038350"/>
            <a:ext cx="3352800" cy="2190750"/>
            <a:chOff x="838200" y="2038350"/>
            <a:chExt cx="3352800" cy="2190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3352800" cy="2190750"/>
            </a:xfrm>
            <a:prstGeom prst="roundRect">
              <a:avLst>
                <a:gd name="adj" fmla="val 521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3241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15582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今天下雨了吗？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45932" y="2901950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是　或　否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69063" y="3663950"/>
              <a:ext cx="149107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bool isRain;</a:t>
              </a:r>
            </a:p>
          </p:txBody>
        </p:sp>
      </p:grpSp>
      <p:grpSp>
        <p:nvGrpSpPr>
          <p:cNvPr id="22" name="q2"/>
          <p:cNvGrpSpPr/>
          <p:nvPr/>
        </p:nvGrpSpPr>
        <p:grpSpPr>
          <a:xfrm>
            <a:off x="4419600" y="2038350"/>
            <a:ext cx="3352800" cy="2190750"/>
            <a:chOff x="4419600" y="2038350"/>
            <a:chExt cx="3352800" cy="2190750"/>
          </a:xfrm>
        </p:grpSpPr>
        <p:sp>
          <p:nvSpPr>
            <p:cNvPr id="16" name="Rectangle 16"/>
            <p:cNvSpPr/>
            <p:nvPr/>
          </p:nvSpPr>
          <p:spPr>
            <a:xfrm>
              <a:off x="4419600" y="2038350"/>
              <a:ext cx="3352800" cy="2190750"/>
            </a:xfrm>
            <a:prstGeom prst="roundRect">
              <a:avLst>
                <a:gd name="adj" fmla="val 521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44196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4419600" y="23241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620006" y="2155825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你饿了吗？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327332" y="2901950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是　或　否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228411" y="3663950"/>
              <a:ext cx="173517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bool isHungry;</a:t>
              </a:r>
            </a:p>
          </p:txBody>
        </p:sp>
      </p:grpSp>
      <p:grpSp>
        <p:nvGrpSpPr>
          <p:cNvPr id="29" name="q3"/>
          <p:cNvGrpSpPr/>
          <p:nvPr/>
        </p:nvGrpSpPr>
        <p:grpSpPr>
          <a:xfrm>
            <a:off x="8001000" y="2038350"/>
            <a:ext cx="3352800" cy="2190750"/>
            <a:chOff x="8001000" y="2038350"/>
            <a:chExt cx="3352800" cy="2190750"/>
          </a:xfrm>
        </p:grpSpPr>
        <p:sp>
          <p:nvSpPr>
            <p:cNvPr id="23" name="Rectangle 23"/>
            <p:cNvSpPr/>
            <p:nvPr/>
          </p:nvSpPr>
          <p:spPr>
            <a:xfrm>
              <a:off x="8001000" y="2038350"/>
              <a:ext cx="3352800" cy="2190750"/>
            </a:xfrm>
            <a:prstGeom prst="roundRect">
              <a:avLst>
                <a:gd name="adj" fmla="val 5217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8001000" y="2038350"/>
              <a:ext cx="33528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001000" y="2324100"/>
              <a:ext cx="33528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201406" y="215582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这件衣服比那件贵吗？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908732" y="2901950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是　或　否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931863" y="3663950"/>
              <a:ext cx="149107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bool isMore;</a:t>
              </a:r>
            </a:p>
          </p:txBody>
        </p:sp>
      </p:grpSp>
      <p:grpSp>
        <p:nvGrpSpPr>
          <p:cNvPr id="33" name="bool"/>
          <p:cNvGrpSpPr/>
          <p:nvPr/>
        </p:nvGrpSpPr>
        <p:grpSpPr>
          <a:xfrm>
            <a:off x="838200" y="4533900"/>
            <a:ext cx="10515600" cy="942975"/>
            <a:chOff x="838200" y="4533900"/>
            <a:chExt cx="10515600" cy="942975"/>
          </a:xfrm>
        </p:grpSpPr>
        <p:sp>
          <p:nvSpPr>
            <p:cNvPr id="30" name="Rectangle 30"/>
            <p:cNvSpPr/>
            <p:nvPr/>
          </p:nvSpPr>
          <p:spPr>
            <a:xfrm>
              <a:off x="838200" y="4533900"/>
              <a:ext cx="10515600" cy="942975"/>
            </a:xfrm>
            <a:prstGeom prst="roundRect">
              <a:avLst>
                <a:gd name="adj" fmla="val 808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8225" y="4695825"/>
              <a:ext cx="112313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bool 类型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390775" y="4645025"/>
              <a:ext cx="6846989" cy="7296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专门存"是 / 否"的变量类型，叫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（布尔）。它只有两个值：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true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（真，存成 1）　和　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false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（假，存成 0）。</a:t>
              </a:r>
            </a:p>
          </p:txBody>
        </p:sp>
      </p:grpSp>
      <p:grpSp>
        <p:nvGrpSpPr>
          <p:cNvPr id="38" name="next"/>
          <p:cNvGrpSpPr/>
          <p:nvPr/>
        </p:nvGrpSpPr>
        <p:grpSpPr>
          <a:xfrm>
            <a:off x="838200" y="5619750"/>
            <a:ext cx="10515600" cy="571500"/>
            <a:chOff x="838200" y="5619750"/>
            <a:chExt cx="10515600" cy="571500"/>
          </a:xfrm>
        </p:grpSpPr>
        <p:sp>
          <p:nvSpPr>
            <p:cNvPr id="34" name="Rectangle 34"/>
            <p:cNvSpPr/>
            <p:nvPr/>
          </p:nvSpPr>
          <p:spPr>
            <a:xfrm>
              <a:off x="838200" y="56197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8200" y="56197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38987" y="57848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接下来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905762" y="5797550"/>
              <a:ext cx="628085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电脑怎样自己算出"是"或"否"？→ 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关系运算符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比较两个数。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31816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声明 bool 变量</a:t>
            </a:r>
          </a:p>
        </p:txBody>
      </p:sp>
      <p:grpSp>
        <p:nvGrpSpPr>
          <p:cNvPr id="20" name="code"/>
          <p:cNvGrpSpPr/>
          <p:nvPr/>
        </p:nvGrpSpPr>
        <p:grpSpPr>
          <a:xfrm>
            <a:off x="838200" y="2114550"/>
            <a:ext cx="10515600" cy="1754505"/>
            <a:chOff x="838200" y="2114550"/>
            <a:chExt cx="10515600" cy="175450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858000" cy="175450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7545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6701" y="2337435"/>
              <a:ext cx="5670042" cy="13388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592"/>
                </a:lnSpc>
              </a:pPr>
              <a: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bool isRain = true;      </a:t>
              </a:r>
              <a:r>
                <a:rPr lang="zh-CN" sz="21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下雨了：真</a:t>
              </a:r>
              <a:br>
                <a:rPr lang="zh-CN" sz="21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bool isHungry = false;   </a:t>
              </a:r>
              <a:r>
                <a:rPr lang="zh-CN" sz="21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不饿：假</a:t>
              </a:r>
              <a:br>
                <a:rPr lang="zh-CN" sz="21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isRain &lt;&lt; " " &lt;&lt; isHungry;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191500" y="2114550"/>
              <a:ext cx="3162300" cy="1436370"/>
            </a:xfrm>
            <a:prstGeom prst="roundRect">
              <a:avLst>
                <a:gd name="adj" fmla="val 5305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191500" y="2114550"/>
              <a:ext cx="3162300" cy="441960"/>
            </a:xfrm>
            <a:prstGeom prst="roundRect">
              <a:avLst>
                <a:gd name="adj" fmla="val 17241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191500" y="2390775"/>
              <a:ext cx="3162300" cy="165735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8305800" y="227838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496300" y="227838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686800" y="227838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984361" y="2240598"/>
              <a:ext cx="5879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351520" y="2980372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1 0</a:t>
              </a:r>
            </a:p>
          </p:txBody>
        </p:sp>
      </p:grpSp>
      <p:grpSp>
        <p:nvGrpSpPr>
          <p:cNvPr id="22" name="text"/>
          <p:cNvGrpSpPr/>
          <p:nvPr/>
        </p:nvGrpSpPr>
        <p:grpSpPr>
          <a:xfrm>
            <a:off x="827532" y="4090352"/>
            <a:ext cx="8689086" cy="1681353"/>
            <a:chOff x="827532" y="4090352"/>
            <a:chExt cx="8689086" cy="1681353"/>
          </a:xfrm>
        </p:grpSpPr>
        <p:sp>
          <p:nvSpPr>
            <p:cNvPr id="21" name="TextBox 21"/>
            <p:cNvSpPr txBox="1"/>
            <p:nvPr/>
          </p:nvSpPr>
          <p:spPr>
            <a:xfrm>
              <a:off x="827532" y="4090352"/>
              <a:ext cx="8689086" cy="16813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226695" indent="-226695">
                <a:lnSpc>
                  <a:spcPts val="5002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true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false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 C++ 的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关键字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，和 </a:t>
              </a: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一样，不用加引号。</a:t>
              </a:r>
            </a:p>
            <a:p>
              <a:pPr algn="l" marL="226695" indent="-226695">
                <a:lnSpc>
                  <a:spcPts val="5002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用 </a:t>
              </a: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输出 bool 变量，默认显示 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  <a:p>
              <a:pPr algn="l" marL="226695" indent="-226695">
                <a:lnSpc>
                  <a:spcPts val="5002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书上说：bool 只占 1 字节，只能表示 0 或者 1。</a:t>
              </a:r>
            </a:p>
          </p:txBody>
        </p:sp>
      </p:grpSp>
      <p:grpSp>
        <p:nvGrpSpPr>
          <p:cNvPr id="24" name="bookref"/>
          <p:cNvGrpSpPr/>
          <p:nvPr/>
        </p:nvGrpSpPr>
        <p:grpSpPr>
          <a:xfrm>
            <a:off x="8888863" y="6121400"/>
            <a:ext cx="2471795" cy="264033"/>
            <a:chOff x="8888863" y="6121400"/>
            <a:chExt cx="2471795" cy="264033"/>
          </a:xfrm>
        </p:grpSpPr>
        <p:sp>
          <p:nvSpPr>
            <p:cNvPr id="23" name="TextBox 23"/>
            <p:cNvSpPr txBox="1"/>
            <p:nvPr/>
          </p:nvSpPr>
          <p:spPr>
            <a:xfrm>
              <a:off x="8888863" y="6121400"/>
              <a:ext cx="24717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P34 · 例 3-2 分析第二段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9878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数字变成 bool：非 0 就是 true</a:t>
            </a:r>
          </a:p>
        </p:txBody>
      </p:sp>
      <p:grpSp>
        <p:nvGrpSpPr>
          <p:cNvPr id="22" name="table"/>
          <p:cNvGrpSpPr/>
          <p:nvPr/>
        </p:nvGrpSpPr>
        <p:grpSpPr>
          <a:xfrm>
            <a:off x="838200" y="2114550"/>
            <a:ext cx="10515600" cy="2093595"/>
            <a:chOff x="838200" y="2114550"/>
            <a:chExt cx="10515600" cy="209359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6943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79932" y="2311082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数字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789932" y="2311082"/>
              <a:ext cx="1254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转成 bool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47432" y="2311082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79932" y="3010217"/>
              <a:ext cx="151965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5、-3、100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789932" y="3010217"/>
              <a:ext cx="13952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true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（1）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47432" y="3010217"/>
              <a:ext cx="13924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只要不是 0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504248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504248"/>
              <a:ext cx="10515600" cy="69437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79932" y="3705542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89932" y="3705542"/>
              <a:ext cx="14843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false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（0）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47432" y="3705542"/>
              <a:ext cx="147725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 0 是假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19862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6" name="code"/>
          <p:cNvGrpSpPr/>
          <p:nvPr/>
        </p:nvGrpSpPr>
        <p:grpSpPr>
          <a:xfrm>
            <a:off x="838200" y="4486275"/>
            <a:ext cx="6858000" cy="1521142"/>
            <a:chOff x="838200" y="4486275"/>
            <a:chExt cx="6858000" cy="1521142"/>
          </a:xfrm>
        </p:grpSpPr>
        <p:sp>
          <p:nvSpPr>
            <p:cNvPr id="23" name="Rectangle 23"/>
            <p:cNvSpPr/>
            <p:nvPr/>
          </p:nvSpPr>
          <p:spPr>
            <a:xfrm>
              <a:off x="838200" y="4486275"/>
              <a:ext cx="6858000" cy="152114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486275"/>
              <a:ext cx="38100" cy="15211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7082" y="4685665"/>
              <a:ext cx="5008626" cy="120129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12"/>
                </a:lnSpc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(bool)(-3) &lt;&lt; endl;   </a:t>
              </a:r>
              <a:r>
                <a:rPr lang="zh-CN" sz="21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1</a:t>
              </a:r>
              <a:br>
                <a:rPr lang="zh-CN" sz="21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 tmp = 0;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tmp;                  </a:t>
              </a:r>
              <a:r>
                <a:rPr lang="zh-CN" sz="21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0</a:t>
              </a:r>
            </a:p>
          </p:txBody>
        </p:sp>
      </p:grpSp>
      <p:grpSp>
        <p:nvGrpSpPr>
          <p:cNvPr id="30" name="tip"/>
          <p:cNvGrpSpPr/>
          <p:nvPr/>
        </p:nvGrpSpPr>
        <p:grpSpPr>
          <a:xfrm>
            <a:off x="8191500" y="4486275"/>
            <a:ext cx="3162300" cy="1209675"/>
            <a:chOff x="8191500" y="4486275"/>
            <a:chExt cx="3162300" cy="1209675"/>
          </a:xfrm>
        </p:grpSpPr>
        <p:sp>
          <p:nvSpPr>
            <p:cNvPr id="27" name="Rectangle 27"/>
            <p:cNvSpPr/>
            <p:nvPr/>
          </p:nvSpPr>
          <p:spPr>
            <a:xfrm>
              <a:off x="8191500" y="4486275"/>
              <a:ext cx="3162300" cy="1209675"/>
            </a:xfrm>
            <a:prstGeom prst="roundRect">
              <a:avLst>
                <a:gd name="adj" fmla="val 629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389620" y="4709795"/>
              <a:ext cx="6286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094470" y="4633595"/>
              <a:ext cx="1494472" cy="9067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非 0 即真，</a:t>
              </a:r>
              <a:b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即假。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31157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了解：让 cout 显示 true / false</a:t>
            </a:r>
          </a:p>
        </p:txBody>
      </p:sp>
      <p:grpSp>
        <p:nvGrpSpPr>
          <p:cNvPr id="20" name="a"/>
          <p:cNvGrpSpPr/>
          <p:nvPr/>
        </p:nvGrpSpPr>
        <p:grpSpPr>
          <a:xfrm>
            <a:off x="838200" y="2114550"/>
            <a:ext cx="4953000" cy="2530793"/>
            <a:chOff x="838200" y="2114550"/>
            <a:chExt cx="4953000" cy="2530793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953000" cy="102584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10258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844" y="2295525"/>
              <a:ext cx="2335340" cy="741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 tmp = false;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tmp;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3510915"/>
              <a:ext cx="4953000" cy="1134428"/>
            </a:xfrm>
            <a:prstGeom prst="roundRect">
              <a:avLst>
                <a:gd name="adj" fmla="val 671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510915"/>
              <a:ext cx="4953000" cy="348615"/>
            </a:xfrm>
            <a:prstGeom prst="roundRect">
              <a:avLst>
                <a:gd name="adj" fmla="val 21858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729038"/>
              <a:ext cx="4953000" cy="130492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952500" y="3628072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1143000" y="3628072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1333500" y="3628072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631823" y="3598545"/>
              <a:ext cx="529895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98220" y="4138612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32" name="b"/>
          <p:cNvGrpSpPr/>
          <p:nvPr/>
        </p:nvGrpSpPr>
        <p:grpSpPr>
          <a:xfrm>
            <a:off x="6400800" y="2114550"/>
            <a:ext cx="4953000" cy="2857500"/>
            <a:chOff x="6400800" y="2114550"/>
            <a:chExt cx="4953000" cy="2857500"/>
          </a:xfrm>
        </p:grpSpPr>
        <p:sp>
          <p:nvSpPr>
            <p:cNvPr id="21" name="Rectangle 21"/>
            <p:cNvSpPr/>
            <p:nvPr/>
          </p:nvSpPr>
          <p:spPr>
            <a:xfrm>
              <a:off x="6400800" y="2114550"/>
              <a:ext cx="4953000" cy="138493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00800" y="2114550"/>
              <a:ext cx="38100" cy="13849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600444" y="2295525"/>
              <a:ext cx="2471547" cy="110147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35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 tmp = false;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cout &lt;&lt; boolalpha;</a:t>
              </a:r>
              <a:b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tmp;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6400800" y="3837622"/>
              <a:ext cx="4953000" cy="1134428"/>
            </a:xfrm>
            <a:prstGeom prst="roundRect">
              <a:avLst>
                <a:gd name="adj" fmla="val 671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400800" y="3837622"/>
              <a:ext cx="4953000" cy="348615"/>
            </a:xfrm>
            <a:prstGeom prst="roundRect">
              <a:avLst>
                <a:gd name="adj" fmla="val 21858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6400800" y="4056698"/>
              <a:ext cx="4953000" cy="130492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6515100" y="3955732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6705600" y="3955732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6896100" y="3955732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194423" y="3925252"/>
              <a:ext cx="529895" cy="25031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560820" y="4466272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false</a:t>
              </a:r>
            </a:p>
          </p:txBody>
        </p:sp>
      </p:grpSp>
      <p:grpSp>
        <p:nvGrpSpPr>
          <p:cNvPr id="36" name="tip"/>
          <p:cNvGrpSpPr/>
          <p:nvPr/>
        </p:nvGrpSpPr>
        <p:grpSpPr>
          <a:xfrm>
            <a:off x="838200" y="5365432"/>
            <a:ext cx="10515600" cy="643890"/>
            <a:chOff x="838200" y="5365432"/>
            <a:chExt cx="10515600" cy="643890"/>
          </a:xfrm>
        </p:grpSpPr>
        <p:sp>
          <p:nvSpPr>
            <p:cNvPr id="33" name="Rectangle 33"/>
            <p:cNvSpPr/>
            <p:nvPr/>
          </p:nvSpPr>
          <p:spPr>
            <a:xfrm>
              <a:off x="838200" y="5365432"/>
              <a:ext cx="10515600" cy="643890"/>
            </a:xfrm>
            <a:prstGeom prst="roundRect">
              <a:avLst>
                <a:gd name="adj" fmla="val 11834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8987" y="5574348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了解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67637" y="5587047"/>
              <a:ext cx="89233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先输出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boolalpha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，后面的 bool 就显示成单词。做题一般要求输出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/ 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，不要乱加。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六个关系运算符</a:t>
            </a:r>
          </a:p>
        </p:txBody>
      </p:sp>
      <p:grpSp>
        <p:nvGrpSpPr>
          <p:cNvPr id="47" name="table"/>
          <p:cNvGrpSpPr/>
          <p:nvPr/>
        </p:nvGrpSpPr>
        <p:grpSpPr>
          <a:xfrm>
            <a:off x="838200" y="2000250"/>
            <a:ext cx="10515600" cy="3343275"/>
            <a:chOff x="838200" y="2000250"/>
            <a:chExt cx="10515600" cy="3343275"/>
          </a:xfrm>
        </p:grpSpPr>
        <p:sp>
          <p:nvSpPr>
            <p:cNvPr id="9" name="Rectangle 9"/>
            <p:cNvSpPr/>
            <p:nvPr/>
          </p:nvSpPr>
          <p:spPr>
            <a:xfrm>
              <a:off x="838200" y="2000250"/>
              <a:ext cx="105156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01342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运算符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696337" y="21013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名称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791837" y="2101342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判断什么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01837" y="2114042"/>
              <a:ext cx="145195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 = 5, b = 10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1837" y="25876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&gt;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696337" y="25749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大于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791837" y="2574925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左边是否大于右边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601837" y="2587625"/>
              <a:ext cx="104790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&gt; b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0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2952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295275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0638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&lt;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696337" y="305117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小于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791837" y="3051175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左边是否小于右边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601837" y="3063875"/>
              <a:ext cx="104790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&lt; b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1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3429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837" y="35401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&gt;=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696337" y="3527425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大于或等于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791837" y="3527425"/>
              <a:ext cx="2101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左边是否不小于右边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601837" y="3540125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&gt;= 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1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3905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390525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837" y="40163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&lt;=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696337" y="4003675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小于或等于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791837" y="4003675"/>
              <a:ext cx="2101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左边是否不大于右边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601837" y="4016375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 &lt;= 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0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838200" y="43815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981837" y="449262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==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696337" y="44799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等于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791837" y="4479925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两边是否相等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601837" y="4492625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== 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1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838200" y="4857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838200" y="485775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981837" y="4968875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!=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696337" y="495617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不等于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4791837" y="4956175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两边是否不相等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8601837" y="4968875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!= b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1</a:t>
              </a:r>
            </a:p>
          </p:txBody>
        </p:sp>
        <p:sp>
          <p:nvSpPr>
            <p:cNvPr id="46" name="Line 46"/>
            <p:cNvSpPr/>
            <p:nvPr/>
          </p:nvSpPr>
          <p:spPr>
            <a:xfrm>
              <a:off x="838200" y="5334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1" name="note"/>
          <p:cNvGrpSpPr/>
          <p:nvPr/>
        </p:nvGrpSpPr>
        <p:grpSpPr>
          <a:xfrm>
            <a:off x="838200" y="5391150"/>
            <a:ext cx="10515600" cy="855345"/>
            <a:chOff x="838200" y="5391150"/>
            <a:chExt cx="10515600" cy="855345"/>
          </a:xfrm>
        </p:grpSpPr>
        <p:sp>
          <p:nvSpPr>
            <p:cNvPr id="48" name="Rectangle 48"/>
            <p:cNvSpPr/>
            <p:nvPr/>
          </p:nvSpPr>
          <p:spPr>
            <a:xfrm>
              <a:off x="838200" y="5391150"/>
              <a:ext cx="10515600" cy="855345"/>
            </a:xfrm>
            <a:prstGeom prst="roundRect">
              <a:avLst>
                <a:gd name="adj" fmla="val 890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1039749" y="5561648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649349" y="5523548"/>
              <a:ext cx="6015736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 P33 例 3-1 下面“使用的是 == 而不是 =”这句下画线：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 = 是赋值；关系表达式的结果不是 1 就是 0。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关系运算符和算术运算符，谁先算？</a:t>
            </a:r>
          </a:p>
        </p:txBody>
      </p:sp>
      <p:grpSp>
        <p:nvGrpSpPr>
          <p:cNvPr id="22" name="bar"/>
          <p:cNvGrpSpPr/>
          <p:nvPr/>
        </p:nvGrpSpPr>
        <p:grpSpPr>
          <a:xfrm>
            <a:off x="944499" y="2286000"/>
            <a:ext cx="10142601" cy="1604391"/>
            <a:chOff x="944499" y="2286000"/>
            <a:chExt cx="10142601" cy="1604391"/>
          </a:xfrm>
        </p:grpSpPr>
        <p:sp>
          <p:nvSpPr>
            <p:cNvPr id="9" name="Rectangle 9"/>
            <p:cNvSpPr/>
            <p:nvPr/>
          </p:nvSpPr>
          <p:spPr>
            <a:xfrm>
              <a:off x="952500" y="2286000"/>
              <a:ext cx="1905000" cy="666750"/>
            </a:xfrm>
            <a:prstGeom prst="roundRect">
              <a:avLst>
                <a:gd name="adj" fmla="val 11429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695945" y="2498725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 )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3009900" y="2286000"/>
              <a:ext cx="1905000" cy="666750"/>
            </a:xfrm>
            <a:prstGeom prst="roundRect">
              <a:avLst>
                <a:gd name="adj" fmla="val 11429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620072" y="249872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* / %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5067300" y="2286000"/>
              <a:ext cx="1905000" cy="666750"/>
            </a:xfrm>
            <a:prstGeom prst="roundRect">
              <a:avLst>
                <a:gd name="adj" fmla="val 11429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810745" y="2498725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 -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7124700" y="2286000"/>
              <a:ext cx="1905000" cy="666750"/>
            </a:xfrm>
            <a:prstGeom prst="roundRect">
              <a:avLst>
                <a:gd name="adj" fmla="val 11429"/>
              </a:avLst>
            </a:prstGeom>
            <a:solidFill>
              <a:srgbClr val="EEF5E9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468324" y="2498725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&lt; &gt; &lt;= &gt;=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9182100" y="2286000"/>
              <a:ext cx="1905000" cy="666750"/>
            </a:xfrm>
            <a:prstGeom prst="roundRect">
              <a:avLst>
                <a:gd name="adj" fmla="val 11429"/>
              </a:avLst>
            </a:prstGeom>
            <a:solidFill>
              <a:srgbClr val="EEF5E9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792272" y="249872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== !=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952500" y="3228975"/>
              <a:ext cx="10096500" cy="209550"/>
            </a:xfrm>
            <a:custGeom>
              <a:avLst/>
              <a:gdLst/>
              <a:ahLst/>
              <a:cxnLst/>
              <a:rect l="l" t="t" r="r" b="b"/>
              <a:pathLst>
                <a:path w="10096500" h="209550">
                  <a:moveTo>
                    <a:pt x="0" y="58674"/>
                  </a:moveTo>
                  <a:lnTo>
                    <a:pt x="9991725" y="58674"/>
                  </a:lnTo>
                  <a:lnTo>
                    <a:pt x="9991725" y="0"/>
                  </a:lnTo>
                  <a:lnTo>
                    <a:pt x="10096500" y="104775"/>
                  </a:lnTo>
                  <a:lnTo>
                    <a:pt x="9991725" y="209550"/>
                  </a:lnTo>
                  <a:lnTo>
                    <a:pt x="9991725" y="150876"/>
                  </a:lnTo>
                  <a:lnTo>
                    <a:pt x="0" y="150876"/>
                  </a:lnTo>
                  <a:close/>
                </a:path>
              </a:pathLst>
            </a:custGeom>
            <a:solidFill>
              <a:srgbClr val="536176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44499" y="358140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优先级高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190201" y="358140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5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优先级低</a:t>
              </a:r>
            </a:p>
          </p:txBody>
        </p:sp>
      </p:grpSp>
      <p:grpSp>
        <p:nvGrpSpPr>
          <p:cNvPr id="24" name="text"/>
          <p:cNvGrpSpPr/>
          <p:nvPr/>
        </p:nvGrpSpPr>
        <p:grpSpPr>
          <a:xfrm>
            <a:off x="829437" y="3968750"/>
            <a:ext cx="6537960" cy="756476"/>
            <a:chOff x="829437" y="3968750"/>
            <a:chExt cx="6537960" cy="756476"/>
          </a:xfrm>
        </p:grpSpPr>
        <p:sp>
          <p:nvSpPr>
            <p:cNvPr id="23" name="TextBox 23"/>
            <p:cNvSpPr txBox="1"/>
            <p:nvPr/>
          </p:nvSpPr>
          <p:spPr>
            <a:xfrm>
              <a:off x="829437" y="3968750"/>
              <a:ext cx="6537960" cy="756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85674" indent="-185674">
                <a:lnSpc>
                  <a:spcPts val="330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括号最高，然后是乘除取余、加减，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关系运算符比算术运算符低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  <a:p>
              <a:pPr algn="l" marL="185674" indent="-185674">
                <a:lnSpc>
                  <a:spcPts val="3300"/>
                </a:lnSpc>
                <a:buClr>
                  <a:schemeClr val="dk1"/>
                </a:buClr>
                <a:buSzTx/>
                <a:buFontTx/>
                <a:buChar char="•"/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比大小（&lt; &gt; &lt;= &gt;=）比判断相等（== !=）还要高一级。</a:t>
              </a:r>
            </a:p>
          </p:txBody>
        </p:sp>
      </p:grpSp>
      <p:grpSp>
        <p:nvGrpSpPr>
          <p:cNvPr id="28" name="note"/>
          <p:cNvGrpSpPr/>
          <p:nvPr/>
        </p:nvGrpSpPr>
        <p:grpSpPr>
          <a:xfrm>
            <a:off x="838200" y="5257800"/>
            <a:ext cx="10515600" cy="552450"/>
            <a:chOff x="838200" y="525780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2578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749" y="54292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49349" y="5429250"/>
              <a:ext cx="764128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顺序：括号 &gt; 乘除取余 &gt; 加减 &gt; 比大小 &gt; 相等不等。请在书上图 3-2 旁做记号。</a:t>
              </a:r>
            </a:p>
          </p:txBody>
        </p:sp>
      </p:grpSp>
      <p:grpSp>
        <p:nvGrpSpPr>
          <p:cNvPr id="30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29" name="TextBox 29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P33 · 图 3-2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2210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实际算一算：3 + 4 &gt; 2 * 3</a:t>
            </a:r>
          </a:p>
        </p:txBody>
      </p:sp>
      <p:grpSp>
        <p:nvGrpSpPr>
          <p:cNvPr id="18" name="steps"/>
          <p:cNvGrpSpPr/>
          <p:nvPr/>
        </p:nvGrpSpPr>
        <p:grpSpPr>
          <a:xfrm>
            <a:off x="838200" y="2190750"/>
            <a:ext cx="6667500" cy="2567940"/>
            <a:chOff x="838200" y="2190750"/>
            <a:chExt cx="6667500" cy="2567940"/>
          </a:xfrm>
        </p:grpSpPr>
        <p:sp>
          <p:nvSpPr>
            <p:cNvPr id="9" name="Rectangle 9"/>
            <p:cNvSpPr/>
            <p:nvPr/>
          </p:nvSpPr>
          <p:spPr>
            <a:xfrm>
              <a:off x="838200" y="2190750"/>
              <a:ext cx="6667500" cy="717232"/>
            </a:xfrm>
            <a:prstGeom prst="roundRect">
              <a:avLst>
                <a:gd name="adj" fmla="val 1062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513" y="2423795"/>
              <a:ext cx="135100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先算乘法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036951" y="2398395"/>
              <a:ext cx="1474782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* 3 = 6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3116580"/>
              <a:ext cx="6667500" cy="717232"/>
            </a:xfrm>
            <a:prstGeom prst="roundRect">
              <a:avLst>
                <a:gd name="adj" fmla="val 1062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56513" y="3349625"/>
              <a:ext cx="135100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再算加法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036951" y="3324225"/>
              <a:ext cx="1474782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+ 4 = 7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4041458"/>
              <a:ext cx="6667500" cy="717232"/>
            </a:xfrm>
            <a:prstGeom prst="roundRect">
              <a:avLst>
                <a:gd name="adj" fmla="val 1062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056513" y="4274502"/>
              <a:ext cx="135100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最后比较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36951" y="4249102"/>
              <a:ext cx="2355197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&gt; 6，成立 → 1</a:t>
              </a:r>
            </a:p>
          </p:txBody>
        </p:sp>
      </p:grpSp>
      <p:grpSp>
        <p:nvGrpSpPr>
          <p:cNvPr id="22" name="eq"/>
          <p:cNvGrpSpPr/>
          <p:nvPr/>
        </p:nvGrpSpPr>
        <p:grpSpPr>
          <a:xfrm>
            <a:off x="7905750" y="2190750"/>
            <a:ext cx="3448050" cy="1481138"/>
            <a:chOff x="7905750" y="2190750"/>
            <a:chExt cx="3448050" cy="1481138"/>
          </a:xfrm>
        </p:grpSpPr>
        <p:sp>
          <p:nvSpPr>
            <p:cNvPr id="19" name="Rectangle 19"/>
            <p:cNvSpPr/>
            <p:nvPr/>
          </p:nvSpPr>
          <p:spPr>
            <a:xfrm>
              <a:off x="7905750" y="2190750"/>
              <a:ext cx="3448050" cy="1481138"/>
            </a:xfrm>
            <a:prstGeom prst="roundRect">
              <a:avLst>
                <a:gd name="adj" fmla="val 514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106537" y="243776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相当于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973312" y="2361565"/>
              <a:ext cx="2059940" cy="11241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98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(3 + 4) &gt; (2 * 3)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计算机自动帮你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加了隐形的括号。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838200" y="5313998"/>
            <a:ext cx="10515600" cy="694372"/>
            <a:chOff x="838200" y="5313998"/>
            <a:chExt cx="10515600" cy="694372"/>
          </a:xfrm>
        </p:grpSpPr>
        <p:sp>
          <p:nvSpPr>
            <p:cNvPr id="23" name="Rectangle 23"/>
            <p:cNvSpPr/>
            <p:nvPr/>
          </p:nvSpPr>
          <p:spPr>
            <a:xfrm>
              <a:off x="838200" y="5313998"/>
              <a:ext cx="10515600" cy="694372"/>
            </a:xfrm>
            <a:prstGeom prst="roundRect">
              <a:avLst>
                <a:gd name="adj" fmla="val 10974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5313998"/>
              <a:ext cx="47625" cy="6943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7844" y="553561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建议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85544" y="5535612"/>
              <a:ext cx="78950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拿不准顺序时，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自己加括号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。括号不改变结果，还能让人一眼看懂。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7960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模拟练习：输出 1 还是 0？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663892"/>
            <a:chOff x="838200" y="2038350"/>
            <a:chExt cx="10515600" cy="663892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638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3456" y="22415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077456" y="22415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30" name="table-w"/>
          <p:cNvGrpSpPr/>
          <p:nvPr/>
        </p:nvGrpSpPr>
        <p:grpSpPr>
          <a:xfrm>
            <a:off x="838200" y="2919095"/>
            <a:ext cx="6096000" cy="3110230"/>
            <a:chOff x="838200" y="2919095"/>
            <a:chExt cx="6096000" cy="3110230"/>
          </a:xfrm>
        </p:grpSpPr>
        <p:sp>
          <p:nvSpPr>
            <p:cNvPr id="13" name="TextBox 13"/>
            <p:cNvSpPr txBox="1"/>
            <p:nvPr/>
          </p:nvSpPr>
          <p:spPr>
            <a:xfrm>
              <a:off x="981837" y="291909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3837" y="2919095"/>
              <a:ext cx="472949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a = 10, b = 20;  cout &lt;&lt; (a &gt; b);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365182"/>
              <a:ext cx="6096000" cy="9525"/>
            </a:xfrm>
            <a:custGeom>
              <a:avLst/>
              <a:gdLst/>
              <a:ahLst/>
              <a:cxnLst/>
              <a:rect l="l" t="t" r="r" b="b"/>
              <a:pathLst>
                <a:path w="6096000" h="9525">
                  <a:moveTo>
                    <a:pt x="0" y="0"/>
                  </a:moveTo>
                  <a:lnTo>
                    <a:pt x="609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365182"/>
              <a:ext cx="6096000" cy="66389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3582988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3837" y="3582988"/>
              <a:ext cx="460214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x = 5, y = 5;  cout &lt;&lt; (x == y);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029075"/>
              <a:ext cx="6096000" cy="9525"/>
            </a:xfrm>
            <a:custGeom>
              <a:avLst/>
              <a:gdLst/>
              <a:ahLst/>
              <a:cxnLst/>
              <a:rect l="l" t="t" r="r" b="b"/>
              <a:pathLst>
                <a:path w="6096000" h="9525">
                  <a:moveTo>
                    <a:pt x="0" y="0"/>
                  </a:moveTo>
                  <a:lnTo>
                    <a:pt x="609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4245928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3837" y="4245928"/>
              <a:ext cx="4347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num = 8;  cout &lt;&lt; (num != 10);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692968"/>
              <a:ext cx="6096000" cy="9525"/>
            </a:xfrm>
            <a:custGeom>
              <a:avLst/>
              <a:gdLst/>
              <a:ahLst/>
              <a:cxnLst/>
              <a:rect l="l" t="t" r="r" b="b"/>
              <a:pathLst>
                <a:path w="6096000" h="9525">
                  <a:moveTo>
                    <a:pt x="0" y="0"/>
                  </a:moveTo>
                  <a:lnTo>
                    <a:pt x="609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692968"/>
              <a:ext cx="6096000" cy="66389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837" y="490982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43837" y="4909820"/>
              <a:ext cx="460214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a = 3, c = 3;  cout &lt;&lt; (a &gt;= c);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355908"/>
              <a:ext cx="6096000" cy="9525"/>
            </a:xfrm>
            <a:custGeom>
              <a:avLst/>
              <a:gdLst/>
              <a:ahLst/>
              <a:cxnLst/>
              <a:rect l="l" t="t" r="r" b="b"/>
              <a:pathLst>
                <a:path w="6096000" h="9525">
                  <a:moveTo>
                    <a:pt x="0" y="0"/>
                  </a:moveTo>
                  <a:lnTo>
                    <a:pt x="609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5573712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743837" y="5573712"/>
              <a:ext cx="332864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(2 + 3 * 4 == 14);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6019800"/>
              <a:ext cx="6096000" cy="9525"/>
            </a:xfrm>
            <a:custGeom>
              <a:avLst/>
              <a:gdLst/>
              <a:ahLst/>
              <a:cxnLst/>
              <a:rect l="l" t="t" r="r" b="b"/>
              <a:pathLst>
                <a:path w="6096000" h="9525">
                  <a:moveTo>
                    <a:pt x="0" y="0"/>
                  </a:moveTo>
                  <a:lnTo>
                    <a:pt x="609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3" name="answers"/>
          <p:cNvGrpSpPr/>
          <p:nvPr/>
        </p:nvGrpSpPr>
        <p:grpSpPr>
          <a:xfrm>
            <a:off x="6934200" y="2906395"/>
            <a:ext cx="4419600" cy="3122930"/>
            <a:chOff x="6934200" y="2906395"/>
            <a:chExt cx="4419600" cy="3122930"/>
          </a:xfrm>
        </p:grpSpPr>
        <p:sp>
          <p:nvSpPr>
            <p:cNvPr id="31" name="Line 31"/>
            <p:cNvSpPr/>
            <p:nvPr/>
          </p:nvSpPr>
          <p:spPr>
            <a:xfrm>
              <a:off x="6934200" y="3365182"/>
              <a:ext cx="4419600" cy="9525"/>
            </a:xfrm>
            <a:custGeom>
              <a:avLst/>
              <a:gdLst/>
              <a:ahLst/>
              <a:cxnLst/>
              <a:rect l="l" t="t" r="r" b="b"/>
              <a:pathLst>
                <a:path w="4419600" h="9525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6934200" y="3365182"/>
              <a:ext cx="4419600" cy="66389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6934200" y="4029075"/>
              <a:ext cx="4419600" cy="9525"/>
            </a:xfrm>
            <a:custGeom>
              <a:avLst/>
              <a:gdLst/>
              <a:ahLst/>
              <a:cxnLst/>
              <a:rect l="l" t="t" r="r" b="b"/>
              <a:pathLst>
                <a:path w="4419600" h="9525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Line 34"/>
            <p:cNvSpPr/>
            <p:nvPr/>
          </p:nvSpPr>
          <p:spPr>
            <a:xfrm>
              <a:off x="6934200" y="4692968"/>
              <a:ext cx="4419600" cy="9525"/>
            </a:xfrm>
            <a:custGeom>
              <a:avLst/>
              <a:gdLst/>
              <a:ahLst/>
              <a:cxnLst/>
              <a:rect l="l" t="t" r="r" b="b"/>
              <a:pathLst>
                <a:path w="4419600" h="9525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6934200" y="4692968"/>
              <a:ext cx="4419600" cy="66389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Line 36"/>
            <p:cNvSpPr/>
            <p:nvPr/>
          </p:nvSpPr>
          <p:spPr>
            <a:xfrm>
              <a:off x="6934200" y="5355908"/>
              <a:ext cx="4419600" cy="9525"/>
            </a:xfrm>
            <a:custGeom>
              <a:avLst/>
              <a:gdLst/>
              <a:ahLst/>
              <a:cxnLst/>
              <a:rect l="l" t="t" r="r" b="b"/>
              <a:pathLst>
                <a:path w="4419600" h="9525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Line 37"/>
            <p:cNvSpPr/>
            <p:nvPr/>
          </p:nvSpPr>
          <p:spPr>
            <a:xfrm>
              <a:off x="6934200" y="6019800"/>
              <a:ext cx="4419600" cy="9525"/>
            </a:xfrm>
            <a:custGeom>
              <a:avLst/>
              <a:gdLst/>
              <a:ahLst/>
              <a:cxnLst/>
              <a:rect l="l" t="t" r="r" b="b"/>
              <a:pathLst>
                <a:path w="4419600" h="9525">
                  <a:moveTo>
                    <a:pt x="0" y="0"/>
                  </a:moveTo>
                  <a:lnTo>
                    <a:pt x="441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077456" y="2906395"/>
              <a:ext cx="20119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10 &gt; 20 不成立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077456" y="3570288"/>
              <a:ext cx="12971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5 等于 5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077456" y="4233228"/>
              <a:ext cx="1672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8 不等于 10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077456" y="4897120"/>
              <a:ext cx="16363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3 &gt;= 3 成立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077456" y="5561012"/>
              <a:ext cx="21815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先算 2 + 12 = 14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10190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3-1：读题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038350"/>
            <a:ext cx="10515600" cy="1866900"/>
            <a:chOff x="838200" y="2038350"/>
            <a:chExt cx="10515600" cy="18669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866900"/>
            </a:xfrm>
            <a:prstGeom prst="roundRect">
              <a:avLst>
                <a:gd name="adj" fmla="val 5102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037" y="2127250"/>
              <a:ext cx="8959367" cy="12136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输入两个整数 a 和 b，想知道：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1）a 是否大于 b？　2）a 是否小于或等于 b？　3）a 是否不等于 b？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3 个整数，用空格隔开。对于每一个询问，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如果成立（条件为真）输出 1，否则输出 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P33 · 例 3-1</a:t>
              </a:r>
            </a:p>
          </p:txBody>
        </p:sp>
      </p:grpSp>
      <p:grpSp>
        <p:nvGrpSpPr>
          <p:cNvPr id="26" name="io"/>
          <p:cNvGrpSpPr/>
          <p:nvPr/>
        </p:nvGrpSpPr>
        <p:grpSpPr>
          <a:xfrm>
            <a:off x="829056" y="4070350"/>
            <a:ext cx="10524744" cy="1663700"/>
            <a:chOff x="829056" y="4070350"/>
            <a:chExt cx="10524744" cy="1663700"/>
          </a:xfrm>
        </p:grpSpPr>
        <p:sp>
          <p:nvSpPr>
            <p:cNvPr id="14" name="TextBox 14"/>
            <p:cNvSpPr txBox="1"/>
            <p:nvPr/>
          </p:nvSpPr>
          <p:spPr>
            <a:xfrm>
              <a:off x="829056" y="4070350"/>
              <a:ext cx="21324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样例：a = 2，b = 3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4476750"/>
              <a:ext cx="3429000" cy="1257300"/>
            </a:xfrm>
            <a:prstGeom prst="roundRect">
              <a:avLst>
                <a:gd name="adj" fmla="val 6061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476750"/>
              <a:ext cx="3429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667250"/>
              <a:ext cx="3429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52500" y="4572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143000" y="4572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333500" y="4572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32204" y="4533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9744" y="5000625"/>
              <a:ext cx="700850" cy="686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2 3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0 1 1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4762500" y="4476750"/>
              <a:ext cx="65913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963287" y="4641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你看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610987" y="4603750"/>
              <a:ext cx="285724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成立输出 1、不成立输出 0，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正好就是关系表达式的结果！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13174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3-1：书上的程序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096000" cy="3912870"/>
            <a:chOff x="838200" y="2038350"/>
            <a:chExt cx="6096000" cy="391287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096000" cy="391287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9128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46948"/>
              <a:ext cx="3827272" cy="35823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12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a, b;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a &gt;&gt; b;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(a &gt; b) &lt;&lt; ' ';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(a &lt;= b) &lt;&lt; ' ';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(a != b) &lt;&lt; endl;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434074" y="6121400"/>
            <a:ext cx="1926584" cy="264033"/>
            <a:chOff x="9434074" y="6121400"/>
            <a:chExt cx="1926584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434074" y="6121400"/>
              <a:ext cx="19265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P33 · 例 3-1 代码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7429500" y="2038350"/>
            <a:ext cx="3924300" cy="1569720"/>
            <a:chOff x="7429500" y="2038350"/>
            <a:chExt cx="3924300" cy="1569720"/>
          </a:xfrm>
        </p:grpSpPr>
        <p:sp>
          <p:nvSpPr>
            <p:cNvPr id="15" name="Rectangle 15"/>
            <p:cNvSpPr/>
            <p:nvPr/>
          </p:nvSpPr>
          <p:spPr>
            <a:xfrm>
              <a:off x="7429500" y="2038350"/>
              <a:ext cx="3924300" cy="1569720"/>
            </a:xfrm>
            <a:prstGeom prst="roundRect">
              <a:avLst>
                <a:gd name="adj" fmla="val 48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429500" y="2038350"/>
              <a:ext cx="3924300" cy="381000"/>
            </a:xfrm>
            <a:prstGeom prst="roundRect">
              <a:avLst>
                <a:gd name="adj" fmla="val 20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429500" y="2276475"/>
              <a:ext cx="3924300" cy="142875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543800" y="21717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734300" y="21717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924800" y="21717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222742" y="213518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589520" y="2685415"/>
              <a:ext cx="808672" cy="821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2 3</a:t>
              </a:r>
              <a:br>
                <a:rPr lang="zh-CN" sz="22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0 1 1</a:t>
              </a:r>
            </a:p>
          </p:txBody>
        </p:sp>
      </p:grpSp>
      <p:grpSp>
        <p:nvGrpSpPr>
          <p:cNvPr id="28" name="tip"/>
          <p:cNvGrpSpPr/>
          <p:nvPr/>
        </p:nvGrpSpPr>
        <p:grpSpPr>
          <a:xfrm>
            <a:off x="7429500" y="3893820"/>
            <a:ext cx="3924300" cy="1486852"/>
            <a:chOff x="7429500" y="3893820"/>
            <a:chExt cx="3924300" cy="1486852"/>
          </a:xfrm>
        </p:grpSpPr>
        <p:sp>
          <p:nvSpPr>
            <p:cNvPr id="24" name="Rectangle 24"/>
            <p:cNvSpPr/>
            <p:nvPr/>
          </p:nvSpPr>
          <p:spPr>
            <a:xfrm>
              <a:off x="7429500" y="3893820"/>
              <a:ext cx="3924300" cy="1486852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7429500" y="3893820"/>
              <a:ext cx="47625" cy="14868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629525" y="4129088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258175" y="4065588"/>
              <a:ext cx="2167890" cy="11525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9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书上说：关系表达式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外面的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括号不能省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否则会编译错误。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013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注意：浮点数不要直接用 == 比较</a:t>
            </a:r>
          </a:p>
        </p:txBody>
      </p:sp>
      <p:grpSp>
        <p:nvGrpSpPr>
          <p:cNvPr id="13" name="wrong"/>
          <p:cNvGrpSpPr/>
          <p:nvPr/>
        </p:nvGrpSpPr>
        <p:grpSpPr>
          <a:xfrm>
            <a:off x="828294" y="2161222"/>
            <a:ext cx="4962906" cy="1728788"/>
            <a:chOff x="828294" y="2161222"/>
            <a:chExt cx="4962906" cy="1728788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61222"/>
              <a:ext cx="14281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 可能出错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606040"/>
              <a:ext cx="4953000" cy="128397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606040"/>
              <a:ext cx="38100" cy="12839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606" y="2783522"/>
              <a:ext cx="2658618" cy="999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a = 0.1 + 0.2;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(a == 0.3);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 0 ！</a:t>
              </a:r>
            </a:p>
          </p:txBody>
        </p:sp>
      </p:grpSp>
      <p:grpSp>
        <p:nvGrpSpPr>
          <p:cNvPr id="18" name="right"/>
          <p:cNvGrpSpPr/>
          <p:nvPr/>
        </p:nvGrpSpPr>
        <p:grpSpPr>
          <a:xfrm>
            <a:off x="6390894" y="2161222"/>
            <a:ext cx="4962906" cy="1728788"/>
            <a:chOff x="6390894" y="2161222"/>
            <a:chExt cx="4962906" cy="1728788"/>
          </a:xfrm>
        </p:grpSpPr>
        <p:sp>
          <p:nvSpPr>
            <p:cNvPr id="14" name="TextBox 14"/>
            <p:cNvSpPr txBox="1"/>
            <p:nvPr/>
          </p:nvSpPr>
          <p:spPr>
            <a:xfrm>
              <a:off x="6390894" y="2161222"/>
              <a:ext cx="24782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 比较差值够不够小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400800" y="2606040"/>
              <a:ext cx="4953000" cy="128397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400800" y="2606040"/>
              <a:ext cx="38100" cy="128397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601206" y="2783522"/>
              <a:ext cx="3915918" cy="999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 a = 0.1 + 0.2;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(fabs(a - 0.3) &lt; 1e-6);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输出 1</a:t>
              </a:r>
            </a:p>
          </p:txBody>
        </p:sp>
      </p:grpSp>
      <p:grpSp>
        <p:nvGrpSpPr>
          <p:cNvPr id="20" name="why"/>
          <p:cNvGrpSpPr/>
          <p:nvPr/>
        </p:nvGrpSpPr>
        <p:grpSpPr>
          <a:xfrm>
            <a:off x="828675" y="3890645"/>
            <a:ext cx="8101076" cy="842962"/>
            <a:chOff x="828675" y="3890645"/>
            <a:chExt cx="8101076" cy="842962"/>
          </a:xfrm>
        </p:grpSpPr>
        <p:sp>
          <p:nvSpPr>
            <p:cNvPr id="19" name="TextBox 19"/>
            <p:cNvSpPr txBox="1"/>
            <p:nvPr/>
          </p:nvSpPr>
          <p:spPr>
            <a:xfrm>
              <a:off x="828675" y="3890645"/>
              <a:ext cx="8101076" cy="8429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742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小数在计算机里有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精度误差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，0.1 + 0.2 存起来并不正好是 0.3。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差值小于 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1e-6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（0.000001）就认为相等；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fabs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是绝对值，在 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&lt;cmath&gt;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里。</a:t>
              </a:r>
            </a:p>
          </p:txBody>
        </p:sp>
      </p:grpSp>
      <p:grpSp>
        <p:nvGrpSpPr>
          <p:cNvPr id="24" name="note"/>
          <p:cNvGrpSpPr/>
          <p:nvPr/>
        </p:nvGrpSpPr>
        <p:grpSpPr>
          <a:xfrm>
            <a:off x="838200" y="5325428"/>
            <a:ext cx="10515600" cy="625792"/>
            <a:chOff x="838200" y="5325428"/>
            <a:chExt cx="10515600" cy="625792"/>
          </a:xfrm>
        </p:grpSpPr>
        <p:sp>
          <p:nvSpPr>
            <p:cNvPr id="21" name="Rectangle 21"/>
            <p:cNvSpPr/>
            <p:nvPr/>
          </p:nvSpPr>
          <p:spPr>
            <a:xfrm>
              <a:off x="838200" y="5325428"/>
              <a:ext cx="10515600" cy="625792"/>
            </a:xfrm>
            <a:prstGeom prst="roundRect">
              <a:avLst>
                <a:gd name="adj" fmla="val 1217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8987" y="552005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48587" y="5532755"/>
              <a:ext cx="862581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两个浮点数比相等：写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fabs(a - b) &lt; 1e-6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，不写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== b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。记在 P34 第一段旁。</a:t>
              </a:r>
            </a:p>
          </p:txBody>
        </p:sp>
      </p:grpSp>
      <p:grpSp>
        <p:nvGrpSpPr>
          <p:cNvPr id="26" name="bookref"/>
          <p:cNvGrpSpPr/>
          <p:nvPr/>
        </p:nvGrpSpPr>
        <p:grpSpPr>
          <a:xfrm>
            <a:off x="9162669" y="6121400"/>
            <a:ext cx="2197989" cy="264033"/>
            <a:chOff x="9162669" y="6121400"/>
            <a:chExt cx="2197989" cy="264033"/>
          </a:xfrm>
        </p:grpSpPr>
        <p:sp>
          <p:nvSpPr>
            <p:cNvPr id="25" name="TextBox 25"/>
            <p:cNvSpPr txBox="1"/>
            <p:nvPr/>
          </p:nvSpPr>
          <p:spPr>
            <a:xfrm>
              <a:off x="9162669" y="6121400"/>
              <a:ext cx="21979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P33–34 · 浮点数比较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模拟练习：把中文写成关系表达式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590550"/>
            <a:chOff x="838200" y="2038350"/>
            <a:chExt cx="10515600" cy="5905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3837" y="21965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中文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125337" y="2196592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关系表达式</a:t>
              </a:r>
            </a:p>
          </p:txBody>
        </p:sp>
      </p:grpSp>
      <p:grpSp>
        <p:nvGrpSpPr>
          <p:cNvPr id="30" name="table-w"/>
          <p:cNvGrpSpPr/>
          <p:nvPr/>
        </p:nvGrpSpPr>
        <p:grpSpPr>
          <a:xfrm>
            <a:off x="838200" y="2797175"/>
            <a:ext cx="5143500" cy="2794000"/>
            <a:chOff x="838200" y="2797175"/>
            <a:chExt cx="5143500" cy="2794000"/>
          </a:xfrm>
        </p:grpSpPr>
        <p:sp>
          <p:nvSpPr>
            <p:cNvPr id="13" name="TextBox 13"/>
            <p:cNvSpPr txBox="1"/>
            <p:nvPr/>
          </p:nvSpPr>
          <p:spPr>
            <a:xfrm>
              <a:off x="981837" y="27971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3837" y="2797175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是正数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2194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219450"/>
              <a:ext cx="5143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33877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3837" y="3387725"/>
              <a:ext cx="34328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分数 score 及格（60 分及以上）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8100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9782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3837" y="3978275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是偶数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4005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400550"/>
              <a:ext cx="5143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837" y="456882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43837" y="4568825"/>
              <a:ext cx="178885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年龄 age 不是 18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9911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5159375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743837" y="5159375"/>
              <a:ext cx="1904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比 b 的 2 倍还大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5816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3" name="answers"/>
          <p:cNvGrpSpPr/>
          <p:nvPr/>
        </p:nvGrpSpPr>
        <p:grpSpPr>
          <a:xfrm>
            <a:off x="5981700" y="2797175"/>
            <a:ext cx="5372100" cy="2794000"/>
            <a:chOff x="5981700" y="2797175"/>
            <a:chExt cx="5372100" cy="2794000"/>
          </a:xfrm>
        </p:grpSpPr>
        <p:sp>
          <p:nvSpPr>
            <p:cNvPr id="31" name="Line 31"/>
            <p:cNvSpPr/>
            <p:nvPr/>
          </p:nvSpPr>
          <p:spPr>
            <a:xfrm>
              <a:off x="5981700" y="32194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5981700" y="3219450"/>
              <a:ext cx="5372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5981700" y="381000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Line 34"/>
            <p:cNvSpPr/>
            <p:nvPr/>
          </p:nvSpPr>
          <p:spPr>
            <a:xfrm>
              <a:off x="5981700" y="44005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5981700" y="4400550"/>
              <a:ext cx="5372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Line 36"/>
            <p:cNvSpPr/>
            <p:nvPr/>
          </p:nvSpPr>
          <p:spPr>
            <a:xfrm>
              <a:off x="5981700" y="499110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Line 37"/>
            <p:cNvSpPr/>
            <p:nvPr/>
          </p:nvSpPr>
          <p:spPr>
            <a:xfrm>
              <a:off x="5981700" y="5581650"/>
              <a:ext cx="5372100" cy="9525"/>
            </a:xfrm>
            <a:custGeom>
              <a:avLst/>
              <a:gdLst/>
              <a:ahLst/>
              <a:cxnLst/>
              <a:rect l="l" t="t" r="r" b="b"/>
              <a:pathLst>
                <a:path w="5372100" h="9525">
                  <a:moveTo>
                    <a:pt x="0" y="0"/>
                  </a:moveTo>
                  <a:lnTo>
                    <a:pt x="5372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125337" y="2797175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 &gt; 0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125337" y="3387725"/>
              <a:ext cx="14183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score &gt;= 60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125337" y="3978275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 % 2 == 0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125337" y="4568825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age != 18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125337" y="5159375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 &gt; 2 * b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模拟练习：这些写法哪里错了？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796290"/>
            <a:chOff x="838200" y="2038350"/>
            <a:chExt cx="10515600" cy="79629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7962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2313" y="2298065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552313" y="2298065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问题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3091498"/>
            <a:ext cx="4572000" cy="2937827"/>
            <a:chOff x="838200" y="3091498"/>
            <a:chExt cx="4572000" cy="2937827"/>
          </a:xfrm>
        </p:grpSpPr>
        <p:sp>
          <p:nvSpPr>
            <p:cNvPr id="13" name="TextBox 13"/>
            <p:cNvSpPr txBox="1"/>
            <p:nvPr/>
          </p:nvSpPr>
          <p:spPr>
            <a:xfrm>
              <a:off x="980313" y="3091498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2313" y="3091498"/>
              <a:ext cx="248156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判断相等写成 </a:t>
              </a: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b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63093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630930"/>
              <a:ext cx="4572000" cy="79629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0313" y="3886835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2313" y="3886835"/>
              <a:ext cx="91795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=&gt; b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42722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0313" y="4683125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2313" y="4683125"/>
              <a:ext cx="106751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! = b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522351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5223510"/>
              <a:ext cx="4572000" cy="79629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0313" y="5479415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42313" y="5479415"/>
              <a:ext cx="211445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a &gt; b;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601980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answers"/>
          <p:cNvGrpSpPr/>
          <p:nvPr/>
        </p:nvGrpSpPr>
        <p:grpSpPr>
          <a:xfrm>
            <a:off x="5410200" y="3091498"/>
            <a:ext cx="5943600" cy="2937827"/>
            <a:chOff x="5410200" y="3091498"/>
            <a:chExt cx="5943600" cy="2937827"/>
          </a:xfrm>
        </p:grpSpPr>
        <p:sp>
          <p:nvSpPr>
            <p:cNvPr id="28" name="Line 28"/>
            <p:cNvSpPr/>
            <p:nvPr/>
          </p:nvSpPr>
          <p:spPr>
            <a:xfrm>
              <a:off x="5410200" y="363093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5410200" y="3630930"/>
              <a:ext cx="5943600" cy="79629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5410200" y="442722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5410200" y="522351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5410200" y="5223510"/>
              <a:ext cx="5943600" cy="79629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5410200" y="601980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5552313" y="3091498"/>
              <a:ext cx="344896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一个 = 是赋值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，相等要写 ==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552313" y="3886835"/>
              <a:ext cx="284867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符号顺序反了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，应写 &gt;=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552313" y="4683125"/>
              <a:ext cx="305262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中间不能有空格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，应写 !=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552313" y="5479415"/>
              <a:ext cx="412675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缺括号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，应写 </a:t>
              </a: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(a &gt; b);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95083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二、bool 与关系运算符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第二部分小结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72665"/>
            <a:ext cx="7903508" cy="433832"/>
            <a:chOff x="895350" y="2272665"/>
            <a:chExt cx="7903508" cy="433832"/>
          </a:xfrm>
        </p:grpSpPr>
        <p:sp>
          <p:nvSpPr>
            <p:cNvPr id="9" name="Ellipse 9"/>
            <p:cNvSpPr/>
            <p:nvPr/>
          </p:nvSpPr>
          <p:spPr>
            <a:xfrm>
              <a:off x="895350" y="2272665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4197" y="2309812"/>
              <a:ext cx="1652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0363" y="2310447"/>
              <a:ext cx="741849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只有 true（1）和 false（0）；数字转 bool：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非 0 即真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3109912"/>
            <a:ext cx="6443231" cy="433833"/>
            <a:chOff x="895350" y="3109912"/>
            <a:chExt cx="6443231" cy="433833"/>
          </a:xfrm>
        </p:grpSpPr>
        <p:sp>
          <p:nvSpPr>
            <p:cNvPr id="13" name="Ellipse 13"/>
            <p:cNvSpPr/>
            <p:nvPr/>
          </p:nvSpPr>
          <p:spPr>
            <a:xfrm>
              <a:off x="895350" y="3109912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4197" y="3147060"/>
              <a:ext cx="1652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0363" y="3147695"/>
              <a:ext cx="595821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六个关系运算符：&gt; &lt; &gt;= &lt;= == !=，结果是 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或 0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947160"/>
            <a:ext cx="4190271" cy="433832"/>
            <a:chOff x="895350" y="3947160"/>
            <a:chExt cx="4190271" cy="433832"/>
          </a:xfrm>
        </p:grpSpPr>
        <p:sp>
          <p:nvSpPr>
            <p:cNvPr id="17" name="Ellipse 17"/>
            <p:cNvSpPr/>
            <p:nvPr/>
          </p:nvSpPr>
          <p:spPr>
            <a:xfrm>
              <a:off x="895350" y="394716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4197" y="3984308"/>
              <a:ext cx="1652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0363" y="3984942"/>
              <a:ext cx="370525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判断相等用 ==，一个 = 是赋值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784408"/>
            <a:ext cx="7874955" cy="433832"/>
            <a:chOff x="895350" y="4784408"/>
            <a:chExt cx="7874955" cy="433832"/>
          </a:xfrm>
        </p:grpSpPr>
        <p:sp>
          <p:nvSpPr>
            <p:cNvPr id="21" name="Ellipse 21"/>
            <p:cNvSpPr/>
            <p:nvPr/>
          </p:nvSpPr>
          <p:spPr>
            <a:xfrm>
              <a:off x="895350" y="4784408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4197" y="4821555"/>
              <a:ext cx="1652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0363" y="4822190"/>
              <a:ext cx="738994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优先级：算术 &gt; 比大小 &gt; 相等不等；在 cout 里输出要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加括号</a:t>
              </a:r>
            </a:p>
          </p:txBody>
        </p:sp>
      </p:grpSp>
      <p:grpSp>
        <p:nvGrpSpPr>
          <p:cNvPr id="28" name="pt5"/>
          <p:cNvGrpSpPr/>
          <p:nvPr/>
        </p:nvGrpSpPr>
        <p:grpSpPr>
          <a:xfrm>
            <a:off x="895350" y="5620702"/>
            <a:ext cx="5101245" cy="433833"/>
            <a:chOff x="895350" y="5620702"/>
            <a:chExt cx="5101245" cy="433833"/>
          </a:xfrm>
        </p:grpSpPr>
        <p:sp>
          <p:nvSpPr>
            <p:cNvPr id="25" name="Ellipse 25"/>
            <p:cNvSpPr/>
            <p:nvPr/>
          </p:nvSpPr>
          <p:spPr>
            <a:xfrm>
              <a:off x="895350" y="5620702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4197" y="5658802"/>
              <a:ext cx="1652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80363" y="5658485"/>
              <a:ext cx="461623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浮点数比相等：</a:t>
              </a: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fabs(a - b) &lt; 1e-6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 · 第二课时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663440" y="3111500"/>
            <a:ext cx="2865120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逻辑运算符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578144" y="4038600"/>
            <a:ext cx="5035713" cy="308991"/>
            <a:chOff x="3578144" y="4038600"/>
            <a:chExt cx="5035713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578144" y="4038600"/>
              <a:ext cx="503571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与 &amp;&amp; · 或 || · 非 ! · 异或 ^ · 短路 · 优先级 · 例 3-2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引入：什么时候可以玩游戏？</a:t>
            </a:r>
          </a:p>
        </p:txBody>
      </p:sp>
      <p:grpSp>
        <p:nvGrpSpPr>
          <p:cNvPr id="11" name="say"/>
          <p:cNvGrpSpPr/>
          <p:nvPr/>
        </p:nvGrpSpPr>
        <p:grpSpPr>
          <a:xfrm>
            <a:off x="838200" y="2038350"/>
            <a:ext cx="10515600" cy="870585"/>
            <a:chOff x="838200" y="2038350"/>
            <a:chExt cx="10515600" cy="87058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870585"/>
            </a:xfrm>
            <a:prstGeom prst="roundRect">
              <a:avLst>
                <a:gd name="adj" fmla="val 10941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970657" y="2328228"/>
              <a:ext cx="697580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妈妈说：你写完作业 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并且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收拾好房间，才可以玩游戏。</a:t>
              </a:r>
            </a:p>
          </p:txBody>
        </p:sp>
      </p:grpSp>
      <p:grpSp>
        <p:nvGrpSpPr>
          <p:cNvPr id="16" name="thead-w"/>
          <p:cNvGrpSpPr/>
          <p:nvPr/>
        </p:nvGrpSpPr>
        <p:grpSpPr>
          <a:xfrm>
            <a:off x="838200" y="3191828"/>
            <a:ext cx="10515600" cy="565785"/>
            <a:chOff x="838200" y="3191828"/>
            <a:chExt cx="10515600" cy="565785"/>
          </a:xfrm>
        </p:grpSpPr>
        <p:sp>
          <p:nvSpPr>
            <p:cNvPr id="12" name="Rectangle 12"/>
            <p:cNvSpPr/>
            <p:nvPr/>
          </p:nvSpPr>
          <p:spPr>
            <a:xfrm>
              <a:off x="838200" y="3191828"/>
              <a:ext cx="10515600" cy="5657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742694" y="3326765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写完作业？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885944" y="3326765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收拾房间？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029194" y="3326765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能玩游戏吗？</a:t>
              </a:r>
            </a:p>
          </p:txBody>
        </p:sp>
      </p:grpSp>
      <p:grpSp>
        <p:nvGrpSpPr>
          <p:cNvPr id="35" name="table-w"/>
          <p:cNvGrpSpPr/>
          <p:nvPr/>
        </p:nvGrpSpPr>
        <p:grpSpPr>
          <a:xfrm>
            <a:off x="838200" y="3896360"/>
            <a:ext cx="7048500" cy="2132965"/>
            <a:chOff x="838200" y="3896360"/>
            <a:chExt cx="7048500" cy="2132965"/>
          </a:xfrm>
        </p:grpSpPr>
        <p:sp>
          <p:nvSpPr>
            <p:cNvPr id="17" name="TextBox 17"/>
            <p:cNvSpPr txBox="1"/>
            <p:nvPr/>
          </p:nvSpPr>
          <p:spPr>
            <a:xfrm>
              <a:off x="980694" y="390906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2694" y="3896360"/>
              <a:ext cx="2823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885944" y="3896360"/>
              <a:ext cx="2823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322445"/>
              <a:ext cx="7048500" cy="9525"/>
            </a:xfrm>
            <a:custGeom>
              <a:avLst/>
              <a:gdLst/>
              <a:ahLst/>
              <a:cxnLst/>
              <a:rect l="l" t="t" r="r" b="b"/>
              <a:pathLst>
                <a:path w="7048500" h="9525">
                  <a:moveTo>
                    <a:pt x="0" y="0"/>
                  </a:moveTo>
                  <a:lnTo>
                    <a:pt x="7048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322445"/>
              <a:ext cx="7048500" cy="56578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0694" y="447484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2694" y="4462145"/>
              <a:ext cx="2823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885944" y="4462145"/>
              <a:ext cx="2823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888230"/>
              <a:ext cx="7048500" cy="9525"/>
            </a:xfrm>
            <a:custGeom>
              <a:avLst/>
              <a:gdLst/>
              <a:ahLst/>
              <a:cxnLst/>
              <a:rect l="l" t="t" r="r" b="b"/>
              <a:pathLst>
                <a:path w="7048500" h="9525">
                  <a:moveTo>
                    <a:pt x="0" y="0"/>
                  </a:moveTo>
                  <a:lnTo>
                    <a:pt x="7048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0694" y="504063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42694" y="5027930"/>
              <a:ext cx="2823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885944" y="5027930"/>
              <a:ext cx="2823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454015"/>
              <a:ext cx="7048500" cy="9525"/>
            </a:xfrm>
            <a:custGeom>
              <a:avLst/>
              <a:gdLst/>
              <a:ahLst/>
              <a:cxnLst/>
              <a:rect l="l" t="t" r="r" b="b"/>
              <a:pathLst>
                <a:path w="7048500" h="9525">
                  <a:moveTo>
                    <a:pt x="0" y="0"/>
                  </a:moveTo>
                  <a:lnTo>
                    <a:pt x="7048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5454015"/>
              <a:ext cx="7048500" cy="56578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0694" y="560641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742694" y="5593715"/>
              <a:ext cx="2823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885944" y="5593715"/>
              <a:ext cx="2823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6019800"/>
              <a:ext cx="7048500" cy="9525"/>
            </a:xfrm>
            <a:custGeom>
              <a:avLst/>
              <a:gdLst/>
              <a:ahLst/>
              <a:cxnLst/>
              <a:rect l="l" t="t" r="r" b="b"/>
              <a:pathLst>
                <a:path w="7048500" h="9525">
                  <a:moveTo>
                    <a:pt x="0" y="0"/>
                  </a:moveTo>
                  <a:lnTo>
                    <a:pt x="7048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6" name="answers"/>
          <p:cNvGrpSpPr/>
          <p:nvPr/>
        </p:nvGrpSpPr>
        <p:grpSpPr>
          <a:xfrm>
            <a:off x="7886700" y="3896360"/>
            <a:ext cx="3467100" cy="2132965"/>
            <a:chOff x="7886700" y="3896360"/>
            <a:chExt cx="3467100" cy="2132965"/>
          </a:xfrm>
        </p:grpSpPr>
        <p:sp>
          <p:nvSpPr>
            <p:cNvPr id="36" name="Line 36"/>
            <p:cNvSpPr/>
            <p:nvPr/>
          </p:nvSpPr>
          <p:spPr>
            <a:xfrm>
              <a:off x="7886700" y="4322445"/>
              <a:ext cx="3467100" cy="9525"/>
            </a:xfrm>
            <a:custGeom>
              <a:avLst/>
              <a:gdLst/>
              <a:ahLst/>
              <a:cxnLst/>
              <a:rect l="l" t="t" r="r" b="b"/>
              <a:pathLst>
                <a:path w="3467100" h="9525">
                  <a:moveTo>
                    <a:pt x="0" y="0"/>
                  </a:moveTo>
                  <a:lnTo>
                    <a:pt x="3467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7886700" y="4322445"/>
              <a:ext cx="3467100" cy="56578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Line 38"/>
            <p:cNvSpPr/>
            <p:nvPr/>
          </p:nvSpPr>
          <p:spPr>
            <a:xfrm>
              <a:off x="7886700" y="4888230"/>
              <a:ext cx="3467100" cy="9525"/>
            </a:xfrm>
            <a:custGeom>
              <a:avLst/>
              <a:gdLst/>
              <a:ahLst/>
              <a:cxnLst/>
              <a:rect l="l" t="t" r="r" b="b"/>
              <a:pathLst>
                <a:path w="3467100" h="9525">
                  <a:moveTo>
                    <a:pt x="0" y="0"/>
                  </a:moveTo>
                  <a:lnTo>
                    <a:pt x="3467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Line 39"/>
            <p:cNvSpPr/>
            <p:nvPr/>
          </p:nvSpPr>
          <p:spPr>
            <a:xfrm>
              <a:off x="7886700" y="5454015"/>
              <a:ext cx="3467100" cy="9525"/>
            </a:xfrm>
            <a:custGeom>
              <a:avLst/>
              <a:gdLst/>
              <a:ahLst/>
              <a:cxnLst/>
              <a:rect l="l" t="t" r="r" b="b"/>
              <a:pathLst>
                <a:path w="3467100" h="9525">
                  <a:moveTo>
                    <a:pt x="0" y="0"/>
                  </a:moveTo>
                  <a:lnTo>
                    <a:pt x="3467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Rectangle 40"/>
            <p:cNvSpPr/>
            <p:nvPr/>
          </p:nvSpPr>
          <p:spPr>
            <a:xfrm>
              <a:off x="7886700" y="5454015"/>
              <a:ext cx="3467100" cy="56578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1" name="Line 41"/>
            <p:cNvSpPr/>
            <p:nvPr/>
          </p:nvSpPr>
          <p:spPr>
            <a:xfrm>
              <a:off x="7886700" y="6019800"/>
              <a:ext cx="3467100" cy="9525"/>
            </a:xfrm>
            <a:custGeom>
              <a:avLst/>
              <a:gdLst/>
              <a:ahLst/>
              <a:cxnLst/>
              <a:rect l="l" t="t" r="r" b="b"/>
              <a:pathLst>
                <a:path w="3467100" h="9525">
                  <a:moveTo>
                    <a:pt x="0" y="0"/>
                  </a:moveTo>
                  <a:lnTo>
                    <a:pt x="3467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8029194" y="3896360"/>
              <a:ext cx="2823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能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029194" y="4462145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029194" y="502793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8029194" y="5593715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9318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与 &amp;&amp;：两个条件都成立，才成立</a:t>
            </a:r>
          </a:p>
        </p:txBody>
      </p:sp>
      <p:grpSp>
        <p:nvGrpSpPr>
          <p:cNvPr id="11" name="rule"/>
          <p:cNvGrpSpPr/>
          <p:nvPr/>
        </p:nvGrpSpPr>
        <p:grpSpPr>
          <a:xfrm>
            <a:off x="838200" y="2038350"/>
            <a:ext cx="10515600" cy="990600"/>
            <a:chOff x="838200" y="2038350"/>
            <a:chExt cx="10515600" cy="9906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990600"/>
            </a:xfrm>
            <a:prstGeom prst="roundRect">
              <a:avLst>
                <a:gd name="adj" fmla="val 9615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133600"/>
              <a:ext cx="6704330" cy="7677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写法：条件A &amp;&amp; 条件B（读作 AND，"并且"）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规则：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两个都为真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，结果才为真；只要有一个假，结果就是假。</a:t>
              </a:r>
            </a:p>
          </p:txBody>
        </p:sp>
      </p:grpSp>
      <p:grpSp>
        <p:nvGrpSpPr>
          <p:cNvPr id="34" name="table"/>
          <p:cNvGrpSpPr/>
          <p:nvPr/>
        </p:nvGrpSpPr>
        <p:grpSpPr>
          <a:xfrm>
            <a:off x="838200" y="3295650"/>
            <a:ext cx="4286250" cy="2486025"/>
            <a:chOff x="838200" y="3295650"/>
            <a:chExt cx="4286250" cy="2486025"/>
          </a:xfrm>
        </p:grpSpPr>
        <p:sp>
          <p:nvSpPr>
            <p:cNvPr id="12" name="Rectangle 12"/>
            <p:cNvSpPr/>
            <p:nvPr/>
          </p:nvSpPr>
          <p:spPr>
            <a:xfrm>
              <a:off x="838200" y="3295650"/>
              <a:ext cx="428625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469512" y="3400425"/>
              <a:ext cx="16612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898262" y="3400425"/>
              <a:ext cx="16612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959322" y="3400425"/>
              <a:ext cx="9015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 &amp;&amp; B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42862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473451" y="38957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902201" y="38957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30951" y="38957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38200" y="4286250"/>
              <a:ext cx="42862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Line 21"/>
            <p:cNvSpPr/>
            <p:nvPr/>
          </p:nvSpPr>
          <p:spPr>
            <a:xfrm>
              <a:off x="838200" y="47815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473451" y="43910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902201" y="43910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330951" y="43910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52768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473451" y="48863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902201" y="48863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330951" y="48863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838200" y="5276850"/>
              <a:ext cx="42862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838200" y="577215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473451" y="53816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902201" y="53816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330951" y="53816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36" name="bookref"/>
          <p:cNvGrpSpPr/>
          <p:nvPr/>
        </p:nvGrpSpPr>
        <p:grpSpPr>
          <a:xfrm>
            <a:off x="9661246" y="6121400"/>
            <a:ext cx="1699412" cy="264033"/>
            <a:chOff x="9661246" y="6121400"/>
            <a:chExt cx="1699412" cy="264033"/>
          </a:xfrm>
        </p:grpSpPr>
        <p:sp>
          <p:nvSpPr>
            <p:cNvPr id="35" name="TextBox 35"/>
            <p:cNvSpPr txBox="1"/>
            <p:nvPr/>
          </p:nvSpPr>
          <p:spPr>
            <a:xfrm>
              <a:off x="9661246" y="6121400"/>
              <a:ext cx="16994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P34 · 与运算符</a:t>
              </a:r>
            </a:p>
          </p:txBody>
        </p:sp>
      </p:grpSp>
      <p:grpSp>
        <p:nvGrpSpPr>
          <p:cNvPr id="40" name="tip"/>
          <p:cNvGrpSpPr/>
          <p:nvPr/>
        </p:nvGrpSpPr>
        <p:grpSpPr>
          <a:xfrm>
            <a:off x="5905500" y="3295650"/>
            <a:ext cx="5448300" cy="942975"/>
            <a:chOff x="5905500" y="3295650"/>
            <a:chExt cx="5448300" cy="942975"/>
          </a:xfrm>
        </p:grpSpPr>
        <p:sp>
          <p:nvSpPr>
            <p:cNvPr id="37" name="Rectangle 37"/>
            <p:cNvSpPr/>
            <p:nvPr/>
          </p:nvSpPr>
          <p:spPr>
            <a:xfrm>
              <a:off x="5905500" y="3295650"/>
              <a:ext cx="5448300" cy="942975"/>
            </a:xfrm>
            <a:prstGeom prst="roundRect">
              <a:avLst>
                <a:gd name="adj" fmla="val 808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105525" y="3457575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口诀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791325" y="3406775"/>
              <a:ext cx="2884170" cy="7296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全真才为真，一假即为假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像"一票否决"。</a:t>
              </a:r>
            </a:p>
          </p:txBody>
        </p:sp>
      </p:grpSp>
      <p:grpSp>
        <p:nvGrpSpPr>
          <p:cNvPr id="45" name="eg"/>
          <p:cNvGrpSpPr/>
          <p:nvPr/>
        </p:nvGrpSpPr>
        <p:grpSpPr>
          <a:xfrm>
            <a:off x="5905500" y="4629150"/>
            <a:ext cx="5448300" cy="895350"/>
            <a:chOff x="5905500" y="4629150"/>
            <a:chExt cx="5448300" cy="895350"/>
          </a:xfrm>
        </p:grpSpPr>
        <p:sp>
          <p:nvSpPr>
            <p:cNvPr id="41" name="Rectangle 41"/>
            <p:cNvSpPr/>
            <p:nvPr/>
          </p:nvSpPr>
          <p:spPr>
            <a:xfrm>
              <a:off x="5905500" y="4629150"/>
              <a:ext cx="54483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2" name="Rectangle 42"/>
            <p:cNvSpPr/>
            <p:nvPr/>
          </p:nvSpPr>
          <p:spPr>
            <a:xfrm>
              <a:off x="5905500" y="462915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6106287" y="4794250"/>
              <a:ext cx="249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534912" y="4756150"/>
              <a:ext cx="3988219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数学 95、英语 80：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95 &gt;= 90 &amp;&amp; 80 &gt;= 90 → 1 &amp;&amp; 0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常用：判断一个数在范围内</a:t>
            </a:r>
          </a:p>
        </p:txBody>
      </p:sp>
      <p:grpSp>
        <p:nvGrpSpPr>
          <p:cNvPr id="21" name="axis"/>
          <p:cNvGrpSpPr/>
          <p:nvPr/>
        </p:nvGrpSpPr>
        <p:grpSpPr>
          <a:xfrm>
            <a:off x="1524000" y="1930400"/>
            <a:ext cx="9144000" cy="1501394"/>
            <a:chOff x="1524000" y="1930400"/>
            <a:chExt cx="9144000" cy="1501394"/>
          </a:xfrm>
        </p:grpSpPr>
        <p:sp>
          <p:nvSpPr>
            <p:cNvPr id="9" name="Line 9"/>
            <p:cNvSpPr/>
            <p:nvPr/>
          </p:nvSpPr>
          <p:spPr>
            <a:xfrm>
              <a:off x="1524000" y="2857500"/>
              <a:ext cx="9144000" cy="9525"/>
            </a:xfrm>
            <a:custGeom>
              <a:avLst/>
              <a:gdLst/>
              <a:ahLst/>
              <a:cxnLst/>
              <a:rect l="l" t="t" r="r" b="b"/>
              <a:pathLst>
                <a:path w="9144000" h="9525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3352800" y="2724150"/>
              <a:ext cx="3657600" cy="266700"/>
            </a:xfrm>
            <a:prstGeom prst="roundRect">
              <a:avLst>
                <a:gd name="adj" fmla="val 14286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267075" y="2771775"/>
              <a:ext cx="171450" cy="1714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277019" y="30797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6924675" y="2771775"/>
              <a:ext cx="171450" cy="17145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801345" y="3079750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3095625" y="2228850"/>
              <a:ext cx="152400" cy="133350"/>
            </a:xfrm>
            <a:custGeom>
              <a:avLst/>
              <a:gdLst/>
              <a:ahLst/>
              <a:cxnLst/>
              <a:rect l="l" t="t" r="r" b="b"/>
              <a:pathLst>
                <a:path w="152400" h="133350">
                  <a:moveTo>
                    <a:pt x="76200" y="133350"/>
                  </a:moveTo>
                  <a:lnTo>
                    <a:pt x="0" y="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041275" y="1930400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-5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5105400" y="2228850"/>
              <a:ext cx="152400" cy="133350"/>
            </a:xfrm>
            <a:custGeom>
              <a:avLst/>
              <a:gdLst/>
              <a:ahLst/>
              <a:cxnLst/>
              <a:rect l="l" t="t" r="r" b="b"/>
              <a:pathLst>
                <a:path w="152400" h="133350">
                  <a:moveTo>
                    <a:pt x="76200" y="133350"/>
                  </a:moveTo>
                  <a:lnTo>
                    <a:pt x="0" y="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538135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5051050" y="1930400"/>
              <a:ext cx="2610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8763000" y="2228850"/>
              <a:ext cx="152400" cy="133350"/>
            </a:xfrm>
            <a:custGeom>
              <a:avLst/>
              <a:gdLst/>
              <a:ahLst/>
              <a:cxnLst/>
              <a:rect l="l" t="t" r="r" b="b"/>
              <a:pathLst>
                <a:path w="152400" h="133350">
                  <a:moveTo>
                    <a:pt x="76200" y="133350"/>
                  </a:moveTo>
                  <a:lnTo>
                    <a:pt x="0" y="0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647567" y="1930400"/>
              <a:ext cx="3832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150</a:t>
              </a:r>
            </a:p>
          </p:txBody>
        </p:sp>
      </p:grpSp>
      <p:grpSp>
        <p:nvGrpSpPr>
          <p:cNvPr id="25" name="code"/>
          <p:cNvGrpSpPr/>
          <p:nvPr/>
        </p:nvGrpSpPr>
        <p:grpSpPr>
          <a:xfrm>
            <a:off x="838200" y="3714750"/>
            <a:ext cx="4953000" cy="619125"/>
            <a:chOff x="838200" y="3714750"/>
            <a:chExt cx="4953000" cy="619125"/>
          </a:xfrm>
        </p:grpSpPr>
        <p:sp>
          <p:nvSpPr>
            <p:cNvPr id="22" name="Rectangle 22"/>
            <p:cNvSpPr/>
            <p:nvPr/>
          </p:nvSpPr>
          <p:spPr>
            <a:xfrm>
              <a:off x="838200" y="3714750"/>
              <a:ext cx="495300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3714750"/>
              <a:ext cx="38100" cy="619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7082" y="387985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 &gt; 0 &amp;&amp; num &lt; 100</a:t>
              </a:r>
            </a:p>
          </p:txBody>
        </p:sp>
      </p:grpSp>
      <p:grpSp>
        <p:nvGrpSpPr>
          <p:cNvPr id="39" name="cases"/>
          <p:cNvGrpSpPr/>
          <p:nvPr/>
        </p:nvGrpSpPr>
        <p:grpSpPr>
          <a:xfrm>
            <a:off x="6286500" y="3714750"/>
            <a:ext cx="5048250" cy="1838325"/>
            <a:chOff x="6286500" y="3714750"/>
            <a:chExt cx="5048250" cy="1838325"/>
          </a:xfrm>
        </p:grpSpPr>
        <p:sp>
          <p:nvSpPr>
            <p:cNvPr id="26" name="Rectangle 26"/>
            <p:cNvSpPr/>
            <p:nvPr/>
          </p:nvSpPr>
          <p:spPr>
            <a:xfrm>
              <a:off x="6286500" y="3714750"/>
              <a:ext cx="504825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430137" y="3819017"/>
              <a:ext cx="46730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num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68387" y="38063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430137" y="42735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68387" y="4273550"/>
              <a:ext cx="106585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 &amp;&amp; 1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6286500" y="4629150"/>
              <a:ext cx="5048250" cy="9525"/>
            </a:xfrm>
            <a:custGeom>
              <a:avLst/>
              <a:gdLst/>
              <a:ahLst/>
              <a:cxnLst/>
              <a:rect l="l" t="t" r="r" b="b"/>
              <a:pathLst>
                <a:path w="5048250" h="9525">
                  <a:moveTo>
                    <a:pt x="0" y="0"/>
                  </a:moveTo>
                  <a:lnTo>
                    <a:pt x="504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6286500" y="4629150"/>
              <a:ext cx="504825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430137" y="47307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-5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668387" y="4730750"/>
              <a:ext cx="106585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0 &amp;&amp; …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6286500" y="5086350"/>
              <a:ext cx="5048250" cy="9525"/>
            </a:xfrm>
            <a:custGeom>
              <a:avLst/>
              <a:gdLst/>
              <a:ahLst/>
              <a:cxnLst/>
              <a:rect l="l" t="t" r="r" b="b"/>
              <a:pathLst>
                <a:path w="5048250" h="9525">
                  <a:moveTo>
                    <a:pt x="0" y="0"/>
                  </a:moveTo>
                  <a:lnTo>
                    <a:pt x="504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6430137" y="518795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150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668387" y="5187950"/>
              <a:ext cx="106585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 &amp;&amp; 0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6286500" y="5543550"/>
              <a:ext cx="5048250" cy="9525"/>
            </a:xfrm>
            <a:custGeom>
              <a:avLst/>
              <a:gdLst/>
              <a:ahLst/>
              <a:cxnLst/>
              <a:rect l="l" t="t" r="r" b="b"/>
              <a:pathLst>
                <a:path w="5048250" h="9525">
                  <a:moveTo>
                    <a:pt x="0" y="0"/>
                  </a:moveTo>
                  <a:lnTo>
                    <a:pt x="5048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4" name="tip"/>
          <p:cNvGrpSpPr/>
          <p:nvPr/>
        </p:nvGrpSpPr>
        <p:grpSpPr>
          <a:xfrm>
            <a:off x="838200" y="4857750"/>
            <a:ext cx="4953000" cy="876300"/>
            <a:chOff x="838200" y="4857750"/>
            <a:chExt cx="4953000" cy="876300"/>
          </a:xfrm>
        </p:grpSpPr>
        <p:sp>
          <p:nvSpPr>
            <p:cNvPr id="40" name="Rectangle 40"/>
            <p:cNvSpPr/>
            <p:nvPr/>
          </p:nvSpPr>
          <p:spPr>
            <a:xfrm>
              <a:off x="838200" y="4857750"/>
              <a:ext cx="4953000" cy="8763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838200" y="4857750"/>
              <a:ext cx="47625" cy="876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1039368" y="50260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668018" y="4987925"/>
              <a:ext cx="2814257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数学写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&lt; num &lt; 100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 必须拆成两个条件用 &amp;&amp;。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67974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&amp;&amp; 的短路：左边是假，右边就不看了</a:t>
            </a:r>
          </a:p>
        </p:txBody>
      </p:sp>
      <p:grpSp>
        <p:nvGrpSpPr>
          <p:cNvPr id="20" name="q"/>
          <p:cNvGrpSpPr/>
          <p:nvPr/>
        </p:nvGrpSpPr>
        <p:grpSpPr>
          <a:xfrm>
            <a:off x="826770" y="2146935"/>
            <a:ext cx="10527030" cy="2680335"/>
            <a:chOff x="826770" y="2146935"/>
            <a:chExt cx="10527030" cy="2680335"/>
          </a:xfrm>
        </p:grpSpPr>
        <p:sp>
          <p:nvSpPr>
            <p:cNvPr id="9" name="TextBox 9"/>
            <p:cNvSpPr txBox="1"/>
            <p:nvPr/>
          </p:nvSpPr>
          <p:spPr>
            <a:xfrm>
              <a:off x="826770" y="2146935"/>
              <a:ext cx="603532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奖励条件：</a:t>
              </a:r>
              <a:r>
                <a:rPr lang="en-US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math &gt;= 90 &amp;&amp; english &gt;= 90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787015"/>
              <a:ext cx="10515600" cy="6772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80313" y="2984818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数学成绩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37813" y="2984818"/>
              <a:ext cx="192410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还要看英语吗？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0313" y="3665855"/>
              <a:ext cx="84928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100 分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37813" y="3665855"/>
              <a:ext cx="409956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要看：左边成立，结果取决于英语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4140518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140518"/>
              <a:ext cx="10515600" cy="67722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0313" y="4343082"/>
              <a:ext cx="69224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88 分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37813" y="4343082"/>
              <a:ext cx="514650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不用看了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：左边已经不成立，结果一定是 0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817745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4" name="rule"/>
          <p:cNvGrpSpPr/>
          <p:nvPr/>
        </p:nvGrpSpPr>
        <p:grpSpPr>
          <a:xfrm>
            <a:off x="838200" y="4888230"/>
            <a:ext cx="10515600" cy="1120140"/>
            <a:chOff x="838200" y="4888230"/>
            <a:chExt cx="10515600" cy="1120140"/>
          </a:xfrm>
        </p:grpSpPr>
        <p:sp>
          <p:nvSpPr>
            <p:cNvPr id="21" name="Rectangle 21"/>
            <p:cNvSpPr/>
            <p:nvPr/>
          </p:nvSpPr>
          <p:spPr>
            <a:xfrm>
              <a:off x="838200" y="4888230"/>
              <a:ext cx="10515600" cy="1120140"/>
            </a:xfrm>
            <a:prstGeom prst="roundRect">
              <a:avLst>
                <a:gd name="adj" fmla="val 680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7463" y="5113655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短路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04213" y="5037455"/>
              <a:ext cx="7075424" cy="8161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8"/>
                </a:lnSpc>
              </a:pP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&amp;&amp; 左边已经是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假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，计算机就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不再计算右边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，直接得出结果 0。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这叫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短路求值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46968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或 ||：至少一个成立，就成立</a:t>
            </a:r>
          </a:p>
        </p:txBody>
      </p:sp>
      <p:grpSp>
        <p:nvGrpSpPr>
          <p:cNvPr id="10" name="story"/>
          <p:cNvGrpSpPr/>
          <p:nvPr/>
        </p:nvGrpSpPr>
        <p:grpSpPr>
          <a:xfrm>
            <a:off x="829056" y="2146300"/>
            <a:ext cx="6803136" cy="352044"/>
            <a:chOff x="829056" y="2146300"/>
            <a:chExt cx="6803136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68031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妈妈心软了：数学考到 90 分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或者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英语考到 90 分，就有奖励！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29437" y="2540000"/>
            <a:ext cx="5915406" cy="756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3300"/>
              </a:lnSpc>
            </a:pPr>
            <a:r>
              <a:rPr lang="zh-CN" sz="17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写法：条件A || 条件B（读作 OR，"或者"）</a:t>
            </a:r>
            <a:br>
              <a:rPr lang="zh-CN" sz="17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</a:br>
            <a:r>
              <a:rPr lang="zh-CN" sz="17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规则：</a:t>
            </a:r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至少一个为真</a:t>
            </a:r>
            <a:r>
              <a:rPr lang="zh-CN" sz="17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，结果就为真；两个都假，结果才是假。</a:t>
            </a:r>
          </a:p>
        </p:txBody>
      </p:sp>
      <p:grpSp>
        <p:nvGrpSpPr>
          <p:cNvPr id="16" name="life"/>
          <p:cNvGrpSpPr/>
          <p:nvPr/>
        </p:nvGrpSpPr>
        <p:grpSpPr>
          <a:xfrm>
            <a:off x="7524750" y="2657475"/>
            <a:ext cx="3829050" cy="1045591"/>
            <a:chOff x="7524750" y="2657475"/>
            <a:chExt cx="3829050" cy="1045591"/>
          </a:xfrm>
        </p:grpSpPr>
        <p:sp>
          <p:nvSpPr>
            <p:cNvPr id="12" name="Rectangle 12"/>
            <p:cNvSpPr/>
            <p:nvPr/>
          </p:nvSpPr>
          <p:spPr>
            <a:xfrm>
              <a:off x="7524750" y="2657475"/>
              <a:ext cx="3829050" cy="990600"/>
            </a:xfrm>
            <a:prstGeom prst="roundRect">
              <a:avLst>
                <a:gd name="adj" fmla="val 7692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7524750" y="2657475"/>
              <a:ext cx="47625" cy="990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726299" y="2828925"/>
              <a:ext cx="153786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像“一票通过制”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726299" y="3098800"/>
              <a:ext cx="2022602" cy="6042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只要有一个条件通过，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整件事就成功了。</a:t>
              </a:r>
            </a:p>
          </p:txBody>
        </p:sp>
      </p:grpSp>
      <p:grpSp>
        <p:nvGrpSpPr>
          <p:cNvPr id="39" name="table"/>
          <p:cNvGrpSpPr/>
          <p:nvPr/>
        </p:nvGrpSpPr>
        <p:grpSpPr>
          <a:xfrm>
            <a:off x="1524000" y="3714750"/>
            <a:ext cx="4000500" cy="2200275"/>
            <a:chOff x="1524000" y="3714750"/>
            <a:chExt cx="4000500" cy="2200275"/>
          </a:xfrm>
        </p:grpSpPr>
        <p:sp>
          <p:nvSpPr>
            <p:cNvPr id="17" name="Rectangle 17"/>
            <p:cNvSpPr/>
            <p:nvPr/>
          </p:nvSpPr>
          <p:spPr>
            <a:xfrm>
              <a:off x="1524000" y="3714750"/>
              <a:ext cx="40005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117827" y="3816350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451327" y="3816350"/>
              <a:ext cx="1458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462120" y="3816350"/>
              <a:ext cx="79126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 || B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114969" y="42418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448469" y="42418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781969" y="42418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1524000" y="459105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1524000" y="4591050"/>
              <a:ext cx="40005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2114969" y="46799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448469" y="46799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781969" y="46799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1524000" y="502920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2114969" y="51181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448469" y="51181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4781969" y="51181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3" name="Line 33"/>
            <p:cNvSpPr/>
            <p:nvPr/>
          </p:nvSpPr>
          <p:spPr>
            <a:xfrm>
              <a:off x="1524000" y="546735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1524000" y="5467350"/>
              <a:ext cx="4000500" cy="438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2114969" y="55562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3448469" y="55562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781969" y="55562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1524000" y="590550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3" name="tip"/>
          <p:cNvGrpSpPr/>
          <p:nvPr/>
        </p:nvGrpSpPr>
        <p:grpSpPr>
          <a:xfrm>
            <a:off x="6858000" y="3905250"/>
            <a:ext cx="4495800" cy="1600200"/>
            <a:chOff x="6858000" y="3905250"/>
            <a:chExt cx="4495800" cy="1600200"/>
          </a:xfrm>
        </p:grpSpPr>
        <p:sp>
          <p:nvSpPr>
            <p:cNvPr id="40" name="Rectangle 40"/>
            <p:cNvSpPr/>
            <p:nvPr/>
          </p:nvSpPr>
          <p:spPr>
            <a:xfrm>
              <a:off x="6858000" y="3905250"/>
              <a:ext cx="4495800" cy="1600200"/>
            </a:xfrm>
            <a:prstGeom prst="roundRect">
              <a:avLst>
                <a:gd name="adj" fmla="val 4762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7058406" y="407035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口诀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725156" y="4032250"/>
              <a:ext cx="1869948" cy="1380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一真即为真，</a:t>
              </a:r>
              <a:b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全假才为假。</a:t>
              </a:r>
              <a:b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| 在回车键上方，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 Shift 输入。</a:t>
              </a:r>
            </a:p>
          </p:txBody>
        </p:sp>
      </p:grpSp>
      <p:grpSp>
        <p:nvGrpSpPr>
          <p:cNvPr id="45" name="bookref"/>
          <p:cNvGrpSpPr/>
          <p:nvPr/>
        </p:nvGrpSpPr>
        <p:grpSpPr>
          <a:xfrm>
            <a:off x="9661246" y="6121400"/>
            <a:ext cx="1699412" cy="264033"/>
            <a:chOff x="9661246" y="6121400"/>
            <a:chExt cx="1699412" cy="264033"/>
          </a:xfrm>
        </p:grpSpPr>
        <p:sp>
          <p:nvSpPr>
            <p:cNvPr id="44" name="TextBox 44"/>
            <p:cNvSpPr txBox="1"/>
            <p:nvPr/>
          </p:nvSpPr>
          <p:spPr>
            <a:xfrm>
              <a:off x="9661246" y="6121400"/>
              <a:ext cx="16994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P34 · 或运算符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49952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|| 的短路：左边是真，右边就不看了</a:t>
            </a:r>
          </a:p>
        </p:txBody>
      </p:sp>
      <p:grpSp>
        <p:nvGrpSpPr>
          <p:cNvPr id="20" name="q"/>
          <p:cNvGrpSpPr/>
          <p:nvPr/>
        </p:nvGrpSpPr>
        <p:grpSpPr>
          <a:xfrm>
            <a:off x="828294" y="2133600"/>
            <a:ext cx="10525506" cy="2200275"/>
            <a:chOff x="828294" y="2133600"/>
            <a:chExt cx="10525506" cy="2200275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33600"/>
              <a:ext cx="52306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奖励条件：</a:t>
              </a: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math &gt;= 90 || english &gt;= 90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667000"/>
              <a:ext cx="10515600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81456" y="2809621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数学成绩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38956" y="2809621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还要看英语吗？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456" y="3365500"/>
              <a:ext cx="7567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100 分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38956" y="3365500"/>
              <a:ext cx="43436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不用看了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：左边已经成立，结果一定是 1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7719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771900"/>
              <a:ext cx="105156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456" y="3917950"/>
              <a:ext cx="6168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88 分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38956" y="3917950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要看：左边不成立，结果取决于英语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324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1" name="cmp"/>
          <p:cNvGrpSpPr/>
          <p:nvPr/>
        </p:nvGrpSpPr>
        <p:grpSpPr>
          <a:xfrm>
            <a:off x="838200" y="4629150"/>
            <a:ext cx="10515600" cy="1495425"/>
            <a:chOff x="838200" y="4629150"/>
            <a:chExt cx="10515600" cy="1495425"/>
          </a:xfrm>
        </p:grpSpPr>
        <p:sp>
          <p:nvSpPr>
            <p:cNvPr id="21" name="Rectangle 21"/>
            <p:cNvSpPr/>
            <p:nvPr/>
          </p:nvSpPr>
          <p:spPr>
            <a:xfrm>
              <a:off x="838200" y="462915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4743196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运算符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86456" y="4743196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什么时候短路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81456" y="524192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&amp;&amp;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886456" y="5241925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左边为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假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结果一定是 0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619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56197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1456" y="5737225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||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886456" y="5737225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左边为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真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结果一定是 1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6115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9884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非 !：把结果反过来</a:t>
            </a:r>
          </a:p>
        </p:txBody>
      </p:sp>
      <p:grpSp>
        <p:nvGrpSpPr>
          <p:cNvPr id="11" name="story"/>
          <p:cNvGrpSpPr/>
          <p:nvPr/>
        </p:nvGrpSpPr>
        <p:grpSpPr>
          <a:xfrm>
            <a:off x="838200" y="2038350"/>
            <a:ext cx="10515600" cy="685800"/>
            <a:chOff x="838200" y="2038350"/>
            <a:chExt cx="10515600" cy="685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85800"/>
            </a:xfrm>
            <a:prstGeom prst="roundRect">
              <a:avLst>
                <a:gd name="adj" fmla="val 1388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894" y="2266950"/>
              <a:ext cx="60010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妈妈说：这次题目难，数学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不低于 70 分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就有奖励。</a:t>
              </a:r>
            </a:p>
          </p:txBody>
        </p:sp>
      </p:grpSp>
      <p:grpSp>
        <p:nvGrpSpPr>
          <p:cNvPr id="22" name="table"/>
          <p:cNvGrpSpPr/>
          <p:nvPr/>
        </p:nvGrpSpPr>
        <p:grpSpPr>
          <a:xfrm>
            <a:off x="838200" y="3009900"/>
            <a:ext cx="2857500" cy="1609725"/>
            <a:chOff x="838200" y="3009900"/>
            <a:chExt cx="2857500" cy="1609725"/>
          </a:xfrm>
        </p:grpSpPr>
        <p:sp>
          <p:nvSpPr>
            <p:cNvPr id="12" name="Rectangle 12"/>
            <p:cNvSpPr/>
            <p:nvPr/>
          </p:nvSpPr>
          <p:spPr>
            <a:xfrm>
              <a:off x="838200" y="3009900"/>
              <a:ext cx="28575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466393" y="3133725"/>
              <a:ext cx="1723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818867" y="3133725"/>
              <a:ext cx="3249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!A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407670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470479" y="36671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899229" y="36671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38200" y="4076700"/>
              <a:ext cx="2857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Line 19"/>
            <p:cNvSpPr/>
            <p:nvPr/>
          </p:nvSpPr>
          <p:spPr>
            <a:xfrm>
              <a:off x="838200" y="461010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470479" y="42005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899229" y="42005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4" name="bookref"/>
          <p:cNvGrpSpPr/>
          <p:nvPr/>
        </p:nvGrpSpPr>
        <p:grpSpPr>
          <a:xfrm>
            <a:off x="9661246" y="6121400"/>
            <a:ext cx="1699412" cy="264033"/>
            <a:chOff x="9661246" y="6121400"/>
            <a:chExt cx="1699412" cy="264033"/>
          </a:xfrm>
        </p:grpSpPr>
        <p:sp>
          <p:nvSpPr>
            <p:cNvPr id="23" name="TextBox 23"/>
            <p:cNvSpPr txBox="1"/>
            <p:nvPr/>
          </p:nvSpPr>
          <p:spPr>
            <a:xfrm>
              <a:off x="9661246" y="6121400"/>
              <a:ext cx="169941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P35 · 非运算符</a:t>
              </a:r>
            </a:p>
          </p:txBody>
        </p:sp>
      </p:grpSp>
      <p:grpSp>
        <p:nvGrpSpPr>
          <p:cNvPr id="37" name="two"/>
          <p:cNvGrpSpPr/>
          <p:nvPr/>
        </p:nvGrpSpPr>
        <p:grpSpPr>
          <a:xfrm>
            <a:off x="4372356" y="2984500"/>
            <a:ext cx="6981444" cy="1901825"/>
            <a:chOff x="4372356" y="2984500"/>
            <a:chExt cx="6981444" cy="1901825"/>
          </a:xfrm>
        </p:grpSpPr>
        <p:sp>
          <p:nvSpPr>
            <p:cNvPr id="25" name="TextBox 25"/>
            <p:cNvSpPr txBox="1"/>
            <p:nvPr/>
          </p:nvSpPr>
          <p:spPr>
            <a:xfrm>
              <a:off x="4372356" y="29845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两种写法意思一样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4381500" y="3314700"/>
              <a:ext cx="6972300" cy="9525"/>
            </a:xfrm>
            <a:custGeom>
              <a:avLst/>
              <a:gdLst/>
              <a:ahLst/>
              <a:cxnLst/>
              <a:rect l="l" t="t" r="r" b="b"/>
              <a:pathLst>
                <a:path w="6972300" h="9525">
                  <a:moveTo>
                    <a:pt x="0" y="0"/>
                  </a:moveTo>
                  <a:lnTo>
                    <a:pt x="69723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4381500" y="3448050"/>
              <a:ext cx="69723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524756" y="35335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810756" y="35335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524756" y="400367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直接写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810756" y="4003675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math &gt;= 70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4381500" y="4381500"/>
              <a:ext cx="6972300" cy="9525"/>
            </a:xfrm>
            <a:custGeom>
              <a:avLst/>
              <a:gdLst/>
              <a:ahLst/>
              <a:cxnLst/>
              <a:rect l="l" t="t" r="r" b="b"/>
              <a:pathLst>
                <a:path w="6972300" h="9525">
                  <a:moveTo>
                    <a:pt x="0" y="0"/>
                  </a:moveTo>
                  <a:lnTo>
                    <a:pt x="6972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4381500" y="4381500"/>
              <a:ext cx="69723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4524756" y="449897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取反写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810756" y="4498975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!(math &lt; 70)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4381500" y="4876800"/>
              <a:ext cx="6972300" cy="9525"/>
            </a:xfrm>
            <a:custGeom>
              <a:avLst/>
              <a:gdLst/>
              <a:ahLst/>
              <a:cxnLst/>
              <a:rect l="l" t="t" r="r" b="b"/>
              <a:pathLst>
                <a:path w="6972300" h="9525">
                  <a:moveTo>
                    <a:pt x="0" y="0"/>
                  </a:moveTo>
                  <a:lnTo>
                    <a:pt x="69723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2" name="tip"/>
          <p:cNvGrpSpPr/>
          <p:nvPr/>
        </p:nvGrpSpPr>
        <p:grpSpPr>
          <a:xfrm>
            <a:off x="838200" y="4991100"/>
            <a:ext cx="10515600" cy="895350"/>
            <a:chOff x="838200" y="4991100"/>
            <a:chExt cx="10515600" cy="895350"/>
          </a:xfrm>
        </p:grpSpPr>
        <p:sp>
          <p:nvSpPr>
            <p:cNvPr id="38" name="Rectangle 38"/>
            <p:cNvSpPr/>
            <p:nvPr/>
          </p:nvSpPr>
          <p:spPr>
            <a:xfrm>
              <a:off x="838200" y="499110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838200" y="49911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1038987" y="51562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686687" y="5118100"/>
              <a:ext cx="565327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"不低于"就是"不是低于"。! 只作用在紧跟它的那一项上，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要对整个条件取反，就加括号：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!(math &lt; 70)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46" name="life"/>
          <p:cNvGrpSpPr/>
          <p:nvPr/>
        </p:nvGrpSpPr>
        <p:grpSpPr>
          <a:xfrm>
            <a:off x="838200" y="5943600"/>
            <a:ext cx="8191500" cy="363220"/>
            <a:chOff x="838200" y="5943600"/>
            <a:chExt cx="8191500" cy="363220"/>
          </a:xfrm>
        </p:grpSpPr>
        <p:sp>
          <p:nvSpPr>
            <p:cNvPr id="43" name="Rectangle 43"/>
            <p:cNvSpPr/>
            <p:nvPr/>
          </p:nvSpPr>
          <p:spPr>
            <a:xfrm>
              <a:off x="838200" y="5943600"/>
              <a:ext cx="8191500" cy="361950"/>
            </a:xfrm>
            <a:prstGeom prst="roundRect">
              <a:avLst>
                <a:gd name="adj" fmla="val 2105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4" name="Rectangle 44"/>
            <p:cNvSpPr/>
            <p:nvPr/>
          </p:nvSpPr>
          <p:spPr>
            <a:xfrm>
              <a:off x="838200" y="5943600"/>
              <a:ext cx="47625" cy="361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1040130" y="6013450"/>
              <a:ext cx="66789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你可以把 ! 想象成一个开关：按一下，true 变 false，false 变 true。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42181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异或 ^：恰好一个成立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8294" y="2052638"/>
            <a:ext cx="7944612" cy="89001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>
              <a:lnSpc>
                <a:spcPts val="4005"/>
              </a:lnSpc>
            </a:pPr>
            <a:r>
              <a:rPr lang="zh-CN" sz="19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写法：</a:t>
            </a:r>
            <a:r>
              <a:rPr lang="en-US" sz="19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p1 ^ p2</a:t>
            </a:r>
            <a:br>
              <a:rPr lang="en-US" sz="19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</a:br>
            <a:r>
              <a:rPr lang="zh-CN" sz="19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规则：两个条件</a:t>
            </a:r>
            <a:r>
              <a:rPr lang="zh-CN" sz="19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刚好一个成立、另一个不成立</a:t>
            </a:r>
            <a:r>
              <a:rPr lang="zh-CN" sz="19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时为真；两个相同时为假。</a:t>
            </a:r>
          </a:p>
        </p:txBody>
      </p:sp>
      <p:grpSp>
        <p:nvGrpSpPr>
          <p:cNvPr id="32" name="table"/>
          <p:cNvGrpSpPr/>
          <p:nvPr/>
        </p:nvGrpSpPr>
        <p:grpSpPr>
          <a:xfrm>
            <a:off x="1524000" y="3407092"/>
            <a:ext cx="4000500" cy="2553653"/>
            <a:chOff x="1524000" y="3407092"/>
            <a:chExt cx="4000500" cy="2553653"/>
          </a:xfrm>
        </p:grpSpPr>
        <p:sp>
          <p:nvSpPr>
            <p:cNvPr id="10" name="Rectangle 10"/>
            <p:cNvSpPr/>
            <p:nvPr/>
          </p:nvSpPr>
          <p:spPr>
            <a:xfrm>
              <a:off x="1524000" y="3407092"/>
              <a:ext cx="4000500" cy="5086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048332" y="3545522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381832" y="3545522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382148" y="3545522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p1 ^ p2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108654" y="404145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442154" y="404145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775654" y="404145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1524000" y="4425315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1524000" y="4425315"/>
              <a:ext cx="4000500" cy="50863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108654" y="455009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442154" y="455009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775654" y="455009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1524000" y="493395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108654" y="505968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442154" y="505968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775654" y="505968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1524000" y="5442585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524000" y="5442585"/>
              <a:ext cx="4000500" cy="50863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108654" y="556831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442154" y="556831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775654" y="556831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1524000" y="595122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6" name="tip"/>
          <p:cNvGrpSpPr/>
          <p:nvPr/>
        </p:nvGrpSpPr>
        <p:grpSpPr>
          <a:xfrm>
            <a:off x="6858000" y="3629025"/>
            <a:ext cx="4495800" cy="1747838"/>
            <a:chOff x="6858000" y="3629025"/>
            <a:chExt cx="4495800" cy="1747838"/>
          </a:xfrm>
        </p:grpSpPr>
        <p:sp>
          <p:nvSpPr>
            <p:cNvPr id="33" name="Rectangle 33"/>
            <p:cNvSpPr/>
            <p:nvPr/>
          </p:nvSpPr>
          <p:spPr>
            <a:xfrm>
              <a:off x="6858000" y="3629025"/>
              <a:ext cx="4495800" cy="1747838"/>
            </a:xfrm>
            <a:prstGeom prst="roundRect">
              <a:avLst>
                <a:gd name="adj" fmla="val 436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058406" y="3844608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书上说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896606" y="3781108"/>
              <a:ext cx="2430018" cy="14464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72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严格来说 ^ 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位运算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但常用来判断"刚好一个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成立"，所以放在这里。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操作数要是 0 或 1。</a:t>
              </a:r>
            </a:p>
          </p:txBody>
        </p:sp>
      </p:grpSp>
      <p:grpSp>
        <p:nvGrpSpPr>
          <p:cNvPr id="38" name="bookref"/>
          <p:cNvGrpSpPr/>
          <p:nvPr/>
        </p:nvGrpSpPr>
        <p:grpSpPr>
          <a:xfrm>
            <a:off x="8934298" y="6121400"/>
            <a:ext cx="2426360" cy="264033"/>
            <a:chOff x="8934298" y="6121400"/>
            <a:chExt cx="2426360" cy="264033"/>
          </a:xfrm>
        </p:grpSpPr>
        <p:sp>
          <p:nvSpPr>
            <p:cNvPr id="37" name="TextBox 37"/>
            <p:cNvSpPr txBox="1"/>
            <p:nvPr/>
          </p:nvSpPr>
          <p:spPr>
            <a:xfrm>
              <a:off x="8934298" y="6121400"/>
              <a:ext cx="242636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P35 · 异或运算符及脚注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4814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四个运算符的真值表（图 3-3）</a:t>
            </a:r>
          </a:p>
        </p:txBody>
      </p:sp>
      <p:grpSp>
        <p:nvGrpSpPr>
          <p:cNvPr id="31" name="t1"/>
          <p:cNvGrpSpPr/>
          <p:nvPr/>
        </p:nvGrpSpPr>
        <p:grpSpPr>
          <a:xfrm>
            <a:off x="838200" y="2038350"/>
            <a:ext cx="2457450" cy="2626043"/>
            <a:chOff x="838200" y="2038350"/>
            <a:chExt cx="2457450" cy="2626043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2457450" cy="5229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05357" y="219583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924507" y="219583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743657" y="219583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&amp;&amp;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65679" y="27070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984829" y="27070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803979" y="27070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085148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085148"/>
              <a:ext cx="2457450" cy="52292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65679" y="322992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984829" y="322992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803979" y="322992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608070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165679" y="37528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984829" y="37528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803979" y="37528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130992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130992"/>
              <a:ext cx="2457450" cy="52292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165679" y="42767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984829" y="42767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803979" y="42767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654868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4" name="t2"/>
          <p:cNvGrpSpPr/>
          <p:nvPr/>
        </p:nvGrpSpPr>
        <p:grpSpPr>
          <a:xfrm>
            <a:off x="3505200" y="2038350"/>
            <a:ext cx="2457450" cy="2626043"/>
            <a:chOff x="3505200" y="2038350"/>
            <a:chExt cx="2457450" cy="2626043"/>
          </a:xfrm>
        </p:grpSpPr>
        <p:sp>
          <p:nvSpPr>
            <p:cNvPr id="32" name="Rectangle 32"/>
            <p:cNvSpPr/>
            <p:nvPr/>
          </p:nvSpPr>
          <p:spPr>
            <a:xfrm>
              <a:off x="3505200" y="2038350"/>
              <a:ext cx="2457450" cy="5229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3772357" y="219583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p1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591507" y="219583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410657" y="219583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||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3832679" y="27070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651829" y="27070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470979" y="27070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3505200" y="3085148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0" name="Rectangle 40"/>
            <p:cNvSpPr/>
            <p:nvPr/>
          </p:nvSpPr>
          <p:spPr>
            <a:xfrm>
              <a:off x="3505200" y="3085148"/>
              <a:ext cx="2457450" cy="52292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3832679" y="322992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651829" y="322992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470979" y="322992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4" name="Line 44"/>
            <p:cNvSpPr/>
            <p:nvPr/>
          </p:nvSpPr>
          <p:spPr>
            <a:xfrm>
              <a:off x="3505200" y="3608070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3832679" y="37528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4651829" y="37528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470979" y="37528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8" name="Line 48"/>
            <p:cNvSpPr/>
            <p:nvPr/>
          </p:nvSpPr>
          <p:spPr>
            <a:xfrm>
              <a:off x="3505200" y="4130992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9" name="Rectangle 49"/>
            <p:cNvSpPr/>
            <p:nvPr/>
          </p:nvSpPr>
          <p:spPr>
            <a:xfrm>
              <a:off x="3505200" y="4130992"/>
              <a:ext cx="2457450" cy="52292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3832679" y="42767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4651829" y="42767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5470979" y="42767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3" name="Line 53"/>
            <p:cNvSpPr/>
            <p:nvPr/>
          </p:nvSpPr>
          <p:spPr>
            <a:xfrm>
              <a:off x="3505200" y="4654868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77" name="t3"/>
          <p:cNvGrpSpPr/>
          <p:nvPr/>
        </p:nvGrpSpPr>
        <p:grpSpPr>
          <a:xfrm>
            <a:off x="6172200" y="2038350"/>
            <a:ext cx="2457450" cy="2626043"/>
            <a:chOff x="6172200" y="2038350"/>
            <a:chExt cx="2457450" cy="2626043"/>
          </a:xfrm>
        </p:grpSpPr>
        <p:sp>
          <p:nvSpPr>
            <p:cNvPr id="55" name="Rectangle 55"/>
            <p:cNvSpPr/>
            <p:nvPr/>
          </p:nvSpPr>
          <p:spPr>
            <a:xfrm>
              <a:off x="6172200" y="2038350"/>
              <a:ext cx="2457450" cy="5229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6439357" y="219583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p1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7258507" y="219583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p2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8144294" y="219583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^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6499679" y="27070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318829" y="27070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8137979" y="27070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2" name="Line 62"/>
            <p:cNvSpPr/>
            <p:nvPr/>
          </p:nvSpPr>
          <p:spPr>
            <a:xfrm>
              <a:off x="6172200" y="3085148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63" name="Rectangle 63"/>
            <p:cNvSpPr/>
            <p:nvPr/>
          </p:nvSpPr>
          <p:spPr>
            <a:xfrm>
              <a:off x="6172200" y="3085148"/>
              <a:ext cx="2457450" cy="52292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6499679" y="322992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7318829" y="322992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8137979" y="322992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7" name="Line 67"/>
            <p:cNvSpPr/>
            <p:nvPr/>
          </p:nvSpPr>
          <p:spPr>
            <a:xfrm>
              <a:off x="6172200" y="3608070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6499679" y="37528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7318829" y="37528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8137979" y="375285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1" name="Line 71"/>
            <p:cNvSpPr/>
            <p:nvPr/>
          </p:nvSpPr>
          <p:spPr>
            <a:xfrm>
              <a:off x="6172200" y="4130992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72" name="Rectangle 72"/>
            <p:cNvSpPr/>
            <p:nvPr/>
          </p:nvSpPr>
          <p:spPr>
            <a:xfrm>
              <a:off x="6172200" y="4130992"/>
              <a:ext cx="2457450" cy="52292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6499679" y="42767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7318829" y="42767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8137979" y="427672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76" name="Line 76"/>
            <p:cNvSpPr/>
            <p:nvPr/>
          </p:nvSpPr>
          <p:spPr>
            <a:xfrm>
              <a:off x="6172200" y="4654868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88" name="t4"/>
          <p:cNvGrpSpPr/>
          <p:nvPr/>
        </p:nvGrpSpPr>
        <p:grpSpPr>
          <a:xfrm>
            <a:off x="8839200" y="2038350"/>
            <a:ext cx="2095500" cy="1579245"/>
            <a:chOff x="8839200" y="2038350"/>
            <a:chExt cx="2095500" cy="1579245"/>
          </a:xfrm>
        </p:grpSpPr>
        <p:sp>
          <p:nvSpPr>
            <p:cNvPr id="78" name="Rectangle 78"/>
            <p:cNvSpPr/>
            <p:nvPr/>
          </p:nvSpPr>
          <p:spPr>
            <a:xfrm>
              <a:off x="8839200" y="2038350"/>
              <a:ext cx="2095500" cy="5229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9220657" y="219583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p1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10201770" y="2195830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!p1</a:t>
              </a:r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9280979" y="27070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10328729" y="2707005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83" name="Line 83"/>
            <p:cNvSpPr/>
            <p:nvPr/>
          </p:nvSpPr>
          <p:spPr>
            <a:xfrm>
              <a:off x="8839200" y="3085148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84" name="Rectangle 84"/>
            <p:cNvSpPr/>
            <p:nvPr/>
          </p:nvSpPr>
          <p:spPr>
            <a:xfrm>
              <a:off x="8839200" y="3085148"/>
              <a:ext cx="2095500" cy="52292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5" name="TextBox 85"/>
            <p:cNvSpPr txBox="1"/>
            <p:nvPr/>
          </p:nvSpPr>
          <p:spPr>
            <a:xfrm>
              <a:off x="9280979" y="322992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10328729" y="322992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87" name="Line 87"/>
            <p:cNvSpPr/>
            <p:nvPr/>
          </p:nvSpPr>
          <p:spPr>
            <a:xfrm>
              <a:off x="8839200" y="360807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92" name="note"/>
          <p:cNvGrpSpPr/>
          <p:nvPr/>
        </p:nvGrpSpPr>
        <p:grpSpPr>
          <a:xfrm>
            <a:off x="838200" y="5227320"/>
            <a:ext cx="10515600" cy="722948"/>
            <a:chOff x="838200" y="5227320"/>
            <a:chExt cx="10515600" cy="722948"/>
          </a:xfrm>
        </p:grpSpPr>
        <p:sp>
          <p:nvSpPr>
            <p:cNvPr id="89" name="Rectangle 89"/>
            <p:cNvSpPr/>
            <p:nvPr/>
          </p:nvSpPr>
          <p:spPr>
            <a:xfrm>
              <a:off x="838200" y="5227320"/>
              <a:ext cx="10515600" cy="722948"/>
            </a:xfrm>
            <a:prstGeom prst="roundRect">
              <a:avLst>
                <a:gd name="adj" fmla="val 1054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90" name="TextBox 90"/>
            <p:cNvSpPr txBox="1"/>
            <p:nvPr/>
          </p:nvSpPr>
          <p:spPr>
            <a:xfrm>
              <a:off x="1038987" y="548481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1648587" y="5497512"/>
              <a:ext cx="933726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与：全真才真；或：一真即真；异或：不同为真；非：取反。请在书上图 3-3 旁抄下口诀。</a:t>
              </a:r>
            </a:p>
          </p:txBody>
        </p:sp>
      </p:grpSp>
      <p:grpSp>
        <p:nvGrpSpPr>
          <p:cNvPr id="94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93" name="TextBox 93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P35 · 图 3-3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87799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加入逻辑运算符后的优先级（图 3-4）</a:t>
            </a:r>
          </a:p>
        </p:txBody>
      </p:sp>
      <p:grpSp>
        <p:nvGrpSpPr>
          <p:cNvPr id="28" name="bar"/>
          <p:cNvGrpSpPr/>
          <p:nvPr/>
        </p:nvGrpSpPr>
        <p:grpSpPr>
          <a:xfrm>
            <a:off x="866775" y="2190750"/>
            <a:ext cx="10496550" cy="1930717"/>
            <a:chOff x="866775" y="2190750"/>
            <a:chExt cx="10496550" cy="1930717"/>
          </a:xfrm>
        </p:grpSpPr>
        <p:sp>
          <p:nvSpPr>
            <p:cNvPr id="9" name="Rectangle 9"/>
            <p:cNvSpPr/>
            <p:nvPr/>
          </p:nvSpPr>
          <p:spPr>
            <a:xfrm>
              <a:off x="876300" y="2190750"/>
              <a:ext cx="1257300" cy="832485"/>
            </a:xfrm>
            <a:prstGeom prst="roundRect">
              <a:avLst>
                <a:gd name="adj" fmla="val 9153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86629" y="2491740"/>
              <a:ext cx="43664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 )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190750" y="2190750"/>
              <a:ext cx="1257300" cy="832485"/>
            </a:xfrm>
            <a:prstGeom prst="roundRect">
              <a:avLst>
                <a:gd name="adj" fmla="val 9153"/>
              </a:avLst>
            </a:prstGeom>
            <a:solidFill>
              <a:srgbClr val="EEF5E9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322685" y="2491740"/>
              <a:ext cx="99343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! ++ --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3505200" y="2190750"/>
              <a:ext cx="1257300" cy="832485"/>
            </a:xfrm>
            <a:prstGeom prst="roundRect">
              <a:avLst>
                <a:gd name="adj" fmla="val 9153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776332" y="2491740"/>
              <a:ext cx="71503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* / %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819650" y="2190750"/>
              <a:ext cx="1257300" cy="832485"/>
            </a:xfrm>
            <a:prstGeom prst="roundRect">
              <a:avLst>
                <a:gd name="adj" fmla="val 9153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229979" y="2491740"/>
              <a:ext cx="43664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 -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134100" y="2190750"/>
              <a:ext cx="1257300" cy="832485"/>
            </a:xfrm>
            <a:prstGeom prst="roundRect">
              <a:avLst>
                <a:gd name="adj" fmla="val 9153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126838" y="2491740"/>
              <a:ext cx="127182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&lt; &gt; &lt;= &gt;=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448550" y="2190750"/>
              <a:ext cx="1257300" cy="832485"/>
            </a:xfrm>
            <a:prstGeom prst="roundRect">
              <a:avLst>
                <a:gd name="adj" fmla="val 9153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719682" y="2491740"/>
              <a:ext cx="71503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== !=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763000" y="2190750"/>
              <a:ext cx="1257300" cy="832485"/>
            </a:xfrm>
            <a:prstGeom prst="roundRect">
              <a:avLst>
                <a:gd name="adj" fmla="val 9153"/>
              </a:avLst>
            </a:prstGeom>
            <a:solidFill>
              <a:srgbClr val="EEF5E9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242928" y="2491740"/>
              <a:ext cx="29744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&amp;&amp;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10077450" y="2190750"/>
              <a:ext cx="1257300" cy="832485"/>
            </a:xfrm>
            <a:prstGeom prst="roundRect">
              <a:avLst>
                <a:gd name="adj" fmla="val 9153"/>
              </a:avLst>
            </a:prstGeom>
            <a:solidFill>
              <a:srgbClr val="EEF5E9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557378" y="2491740"/>
              <a:ext cx="29744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||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876300" y="3326130"/>
              <a:ext cx="10477500" cy="252412"/>
            </a:xfrm>
            <a:custGeom>
              <a:avLst/>
              <a:gdLst/>
              <a:ahLst/>
              <a:cxnLst/>
              <a:rect l="l" t="t" r="r" b="b"/>
              <a:pathLst>
                <a:path w="10477500" h="252412">
                  <a:moveTo>
                    <a:pt x="0" y="70485"/>
                  </a:moveTo>
                  <a:lnTo>
                    <a:pt x="10382250" y="70485"/>
                  </a:lnTo>
                  <a:lnTo>
                    <a:pt x="10382250" y="0"/>
                  </a:lnTo>
                  <a:lnTo>
                    <a:pt x="10477500" y="125730"/>
                  </a:lnTo>
                  <a:lnTo>
                    <a:pt x="10382250" y="252412"/>
                  </a:lnTo>
                  <a:lnTo>
                    <a:pt x="10382250" y="181928"/>
                  </a:lnTo>
                  <a:lnTo>
                    <a:pt x="0" y="181928"/>
                  </a:lnTo>
                  <a:close/>
                </a:path>
              </a:pathLst>
            </a:custGeom>
            <a:solidFill>
              <a:srgbClr val="536176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66775" y="3753802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优先级高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331933" y="3753802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优先级低</a:t>
              </a:r>
            </a:p>
          </p:txBody>
        </p:sp>
      </p:grpSp>
      <p:grpSp>
        <p:nvGrpSpPr>
          <p:cNvPr id="31" name="rhyme"/>
          <p:cNvGrpSpPr/>
          <p:nvPr/>
        </p:nvGrpSpPr>
        <p:grpSpPr>
          <a:xfrm>
            <a:off x="838200" y="4335780"/>
            <a:ext cx="10515600" cy="882968"/>
            <a:chOff x="838200" y="4335780"/>
            <a:chExt cx="10515600" cy="882968"/>
          </a:xfrm>
        </p:grpSpPr>
        <p:sp>
          <p:nvSpPr>
            <p:cNvPr id="29" name="Rectangle 29"/>
            <p:cNvSpPr/>
            <p:nvPr/>
          </p:nvSpPr>
          <p:spPr>
            <a:xfrm>
              <a:off x="838200" y="4335780"/>
              <a:ext cx="10515600" cy="882968"/>
            </a:xfrm>
            <a:prstGeom prst="roundRect">
              <a:avLst>
                <a:gd name="adj" fmla="val 1078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3854577" y="4623752"/>
              <a:ext cx="4899467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口诀：</a:t>
              </a:r>
              <a:r>
                <a:rPr lang="zh-CN" sz="24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非</a:t>
              </a:r>
              <a:r>
                <a:rPr lang="zh-CN" sz="24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&gt; </a:t>
              </a:r>
              <a:r>
                <a:rPr lang="zh-CN" sz="24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算</a:t>
              </a:r>
              <a:r>
                <a:rPr lang="zh-CN" sz="24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术 &gt; </a:t>
              </a:r>
              <a:r>
                <a:rPr lang="zh-CN" sz="24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</a:t>
              </a:r>
              <a:r>
                <a:rPr lang="zh-CN" sz="24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系 &gt; </a:t>
              </a:r>
              <a:r>
                <a:rPr lang="zh-CN" sz="24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</a:t>
              </a:r>
              <a:r>
                <a:rPr lang="zh-CN" sz="24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&gt; </a:t>
              </a:r>
              <a:r>
                <a:rPr lang="zh-CN" sz="24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或</a:t>
              </a:r>
            </a:p>
          </p:txBody>
        </p:sp>
      </p:grpSp>
      <p:grpSp>
        <p:nvGrpSpPr>
          <p:cNvPr id="33" name="tip"/>
          <p:cNvGrpSpPr/>
          <p:nvPr/>
        </p:nvGrpSpPr>
        <p:grpSpPr>
          <a:xfrm>
            <a:off x="827151" y="5582602"/>
            <a:ext cx="6757271" cy="426339"/>
            <a:chOff x="827151" y="5582602"/>
            <a:chExt cx="6757271" cy="426339"/>
          </a:xfrm>
        </p:grpSpPr>
        <p:sp>
          <p:nvSpPr>
            <p:cNvPr id="32" name="TextBox 32"/>
            <p:cNvSpPr txBox="1"/>
            <p:nvPr/>
          </p:nvSpPr>
          <p:spPr>
            <a:xfrm>
              <a:off x="827151" y="5582602"/>
              <a:ext cx="6757271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 比算术还高；&amp;&amp; 比 || 高。拿不准时，</a:t>
              </a:r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加括号</a:t>
              </a:r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5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34" name="TextBox 34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P35 · 图 3-4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实战：一个运算符一个运算符地算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239000" cy="1137285"/>
            <a:chOff x="838200" y="2038350"/>
            <a:chExt cx="7239000" cy="113728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113728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1372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082" y="2242503"/>
              <a:ext cx="5155311" cy="8098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42"/>
                </a:lnSpc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a = 1, b = 2, c = 3;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(a == 1 &amp;&amp; b &gt; 5 || c &gt; 2);</a:t>
              </a:r>
            </a:p>
          </p:txBody>
        </p:sp>
      </p:grpSp>
      <p:grpSp>
        <p:nvGrpSpPr>
          <p:cNvPr id="22" name="steps"/>
          <p:cNvGrpSpPr/>
          <p:nvPr/>
        </p:nvGrpSpPr>
        <p:grpSpPr>
          <a:xfrm>
            <a:off x="838200" y="3442335"/>
            <a:ext cx="10515600" cy="2565082"/>
            <a:chOff x="838200" y="3442335"/>
            <a:chExt cx="10515600" cy="2565082"/>
          </a:xfrm>
        </p:grpSpPr>
        <p:sp>
          <p:nvSpPr>
            <p:cNvPr id="13" name="Rectangle 13"/>
            <p:cNvSpPr/>
            <p:nvPr/>
          </p:nvSpPr>
          <p:spPr>
            <a:xfrm>
              <a:off x="838200" y="3442335"/>
              <a:ext cx="10515600" cy="725805"/>
            </a:xfrm>
            <a:prstGeom prst="roundRect">
              <a:avLst>
                <a:gd name="adj" fmla="val 1049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56132" y="3672205"/>
              <a:ext cx="140445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关系运算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037332" y="3672205"/>
              <a:ext cx="494035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== 1 → 1，b &gt; 5 → 0，c &gt; 2 → 1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38200" y="4361498"/>
              <a:ext cx="10515600" cy="725805"/>
            </a:xfrm>
            <a:prstGeom prst="roundRect">
              <a:avLst>
                <a:gd name="adj" fmla="val 1049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56132" y="4592320"/>
              <a:ext cx="12546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再算 &amp;&amp;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037332" y="4592320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&amp;&amp; 0 → 0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38200" y="5281612"/>
              <a:ext cx="10515600" cy="725805"/>
            </a:xfrm>
            <a:prstGeom prst="roundRect">
              <a:avLst>
                <a:gd name="adj" fmla="val 1049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056132" y="5511482"/>
              <a:ext cx="138890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最后算 ||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37332" y="5511482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|| 1 → 1</a:t>
              </a:r>
            </a:p>
          </p:txBody>
        </p:sp>
      </p:grpSp>
      <p:grpSp>
        <p:nvGrpSpPr>
          <p:cNvPr id="31" name="a"/>
          <p:cNvGrpSpPr/>
          <p:nvPr/>
        </p:nvGrpSpPr>
        <p:grpSpPr>
          <a:xfrm>
            <a:off x="8572500" y="2038350"/>
            <a:ext cx="2781300" cy="1258252"/>
            <a:chOff x="8572500" y="2038350"/>
            <a:chExt cx="2781300" cy="1258252"/>
          </a:xfrm>
        </p:grpSpPr>
        <p:sp>
          <p:nvSpPr>
            <p:cNvPr id="23" name="Rectangle 23"/>
            <p:cNvSpPr/>
            <p:nvPr/>
          </p:nvSpPr>
          <p:spPr>
            <a:xfrm>
              <a:off x="8572500" y="2038350"/>
              <a:ext cx="2781300" cy="1258252"/>
            </a:xfrm>
            <a:prstGeom prst="roundRect">
              <a:avLst>
                <a:gd name="adj" fmla="val 6056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572500" y="2038350"/>
              <a:ext cx="2781300" cy="387668"/>
            </a:xfrm>
            <a:prstGeom prst="roundRect">
              <a:avLst>
                <a:gd name="adj" fmla="val 19656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572500" y="2280285"/>
              <a:ext cx="2781300" cy="14478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8686800" y="2174558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8877300" y="2174558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9067800" y="2174558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365361" y="2127250"/>
              <a:ext cx="5879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732520" y="2764155"/>
              <a:ext cx="1894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2288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模拟练习：结果是 1 还是 0？</a:t>
            </a:r>
          </a:p>
        </p:txBody>
      </p:sp>
      <p:grpSp>
        <p:nvGrpSpPr>
          <p:cNvPr id="30" name="q"/>
          <p:cNvGrpSpPr/>
          <p:nvPr/>
        </p:nvGrpSpPr>
        <p:grpSpPr>
          <a:xfrm>
            <a:off x="838200" y="2038350"/>
            <a:ext cx="10515600" cy="2219325"/>
            <a:chOff x="838200" y="2038350"/>
            <a:chExt cx="10515600" cy="22193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180971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610356" y="2180971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239256" y="2180971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868156" y="2180971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1456" y="273685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|| 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610356" y="273685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|| 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239256" y="273685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|| 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868156" y="273685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|| 1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143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143250"/>
              <a:ext cx="10515600" cy="552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328930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&amp;&amp; 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610356" y="328930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&amp;&amp; 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239256" y="328930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&amp;&amp; 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868156" y="328930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&amp;&amp; 1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36957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456" y="3841750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!99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610356" y="384175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!(-3)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239256" y="38417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!1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868156" y="38417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!0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248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4" name="a"/>
          <p:cNvGrpSpPr/>
          <p:nvPr/>
        </p:nvGrpSpPr>
        <p:grpSpPr>
          <a:xfrm>
            <a:off x="829056" y="4451350"/>
            <a:ext cx="9513011" cy="1326007"/>
            <a:chOff x="829056" y="4451350"/>
            <a:chExt cx="9513011" cy="1326007"/>
          </a:xfrm>
        </p:grpSpPr>
        <p:sp>
          <p:nvSpPr>
            <p:cNvPr id="31" name="TextBox 31"/>
            <p:cNvSpPr txBox="1"/>
            <p:nvPr/>
          </p:nvSpPr>
          <p:spPr>
            <a:xfrm>
              <a:off x="829056" y="44513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答案：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210818" y="4845050"/>
              <a:ext cx="12445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0 || 0 →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839718" y="4845050"/>
              <a:ext cx="12445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 || 0 →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468618" y="4845050"/>
              <a:ext cx="12445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0 || 1 →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097518" y="4845050"/>
              <a:ext cx="12445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 || 1 →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210818" y="5149850"/>
              <a:ext cx="12445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0 &amp;&amp; 0 →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839718" y="5149850"/>
              <a:ext cx="12445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 &amp;&amp; 0 →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468618" y="5149850"/>
              <a:ext cx="12445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0 &amp;&amp; 1 →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097518" y="5149850"/>
              <a:ext cx="12445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 &amp;&amp; 1 →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210818" y="5454650"/>
              <a:ext cx="8780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!99 →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839718" y="5454650"/>
              <a:ext cx="11223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!(-3) →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468618" y="5454650"/>
              <a:ext cx="7558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!1 →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097518" y="5454650"/>
              <a:ext cx="75587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!0 → </a:t>
              </a: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46" name="tip"/>
          <p:cNvGrpSpPr/>
          <p:nvPr/>
        </p:nvGrpSpPr>
        <p:grpSpPr>
          <a:xfrm>
            <a:off x="829437" y="5797550"/>
            <a:ext cx="5402716" cy="337376"/>
            <a:chOff x="829437" y="5797550"/>
            <a:chExt cx="5402716" cy="337376"/>
          </a:xfrm>
        </p:grpSpPr>
        <p:sp>
          <p:nvSpPr>
            <p:cNvPr id="45" name="TextBox 45"/>
            <p:cNvSpPr txBox="1"/>
            <p:nvPr/>
          </p:nvSpPr>
          <p:spPr>
            <a:xfrm>
              <a:off x="829437" y="5797550"/>
              <a:ext cx="54027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提示：!99、!(-3) 里的数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非 0 即真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，取反后都是 0。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7609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模拟练习：电压 v 不超过 220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8294" y="2171700"/>
            <a:ext cx="6936924" cy="381381"/>
            <a:chOff x="828294" y="2171700"/>
            <a:chExt cx="6936924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71700"/>
              <a:ext cx="69369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变量 v 表示电压，请用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两种写法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表示"电压 v 不超过 220"：</a:t>
              </a:r>
            </a:p>
          </p:txBody>
        </p:sp>
      </p:grpSp>
      <p:grpSp>
        <p:nvGrpSpPr>
          <p:cNvPr id="17" name="a1"/>
          <p:cNvGrpSpPr/>
          <p:nvPr/>
        </p:nvGrpSpPr>
        <p:grpSpPr>
          <a:xfrm>
            <a:off x="838200" y="2762250"/>
            <a:ext cx="5143500" cy="2381250"/>
            <a:chOff x="838200" y="2762250"/>
            <a:chExt cx="5143500" cy="2381250"/>
          </a:xfrm>
        </p:grpSpPr>
        <p:sp>
          <p:nvSpPr>
            <p:cNvPr id="11" name="Rectangle 11"/>
            <p:cNvSpPr/>
            <p:nvPr/>
          </p:nvSpPr>
          <p:spPr>
            <a:xfrm>
              <a:off x="838200" y="2762250"/>
              <a:ext cx="5143500" cy="2381250"/>
            </a:xfrm>
            <a:prstGeom prst="roundRect">
              <a:avLst>
                <a:gd name="adj" fmla="val 48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7622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04800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8225" y="2867025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直接写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596591" y="3854450"/>
              <a:ext cx="162671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 &lt;= 220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116104" y="4578350"/>
              <a:ext cx="2587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"不超过"就是小于或等于</a:t>
              </a:r>
            </a:p>
          </p:txBody>
        </p:sp>
      </p:grpSp>
      <p:grpSp>
        <p:nvGrpSpPr>
          <p:cNvPr id="24" name="a2-w"/>
          <p:cNvGrpSpPr/>
          <p:nvPr/>
        </p:nvGrpSpPr>
        <p:grpSpPr>
          <a:xfrm>
            <a:off x="6210300" y="2762250"/>
            <a:ext cx="5143500" cy="2381250"/>
            <a:chOff x="6210300" y="2762250"/>
            <a:chExt cx="5143500" cy="2381250"/>
          </a:xfrm>
        </p:grpSpPr>
        <p:sp>
          <p:nvSpPr>
            <p:cNvPr id="18" name="Rectangle 18"/>
            <p:cNvSpPr/>
            <p:nvPr/>
          </p:nvSpPr>
          <p:spPr>
            <a:xfrm>
              <a:off x="6210300" y="2762250"/>
              <a:ext cx="5143500" cy="2381250"/>
            </a:xfrm>
            <a:prstGeom prst="roundRect">
              <a:avLst>
                <a:gd name="adj" fmla="val 4800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210300" y="27622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210300" y="3048000"/>
              <a:ext cx="5143500" cy="2095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410325" y="2867025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取反写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768780" y="3854450"/>
              <a:ext cx="202653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!(v &gt; 220)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488204" y="4578350"/>
              <a:ext cx="2587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先写"超过"，再整体取反</a:t>
              </a:r>
            </a:p>
          </p:txBody>
        </p:sp>
      </p:grpSp>
      <p:grpSp>
        <p:nvGrpSpPr>
          <p:cNvPr id="29" name="tip-w"/>
          <p:cNvGrpSpPr/>
          <p:nvPr/>
        </p:nvGrpSpPr>
        <p:grpSpPr>
          <a:xfrm>
            <a:off x="838200" y="5448300"/>
            <a:ext cx="10515600" cy="571500"/>
            <a:chOff x="838200" y="5448300"/>
            <a:chExt cx="10515600" cy="571500"/>
          </a:xfrm>
        </p:grpSpPr>
        <p:sp>
          <p:nvSpPr>
            <p:cNvPr id="25" name="Rectangle 25"/>
            <p:cNvSpPr/>
            <p:nvPr/>
          </p:nvSpPr>
          <p:spPr>
            <a:xfrm>
              <a:off x="838200" y="54483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4483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987" y="56134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86687" y="5626100"/>
              <a:ext cx="89216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v = 220：两种写法都得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；v = 230：两种写法都得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。代入几个数，结果一致才放心。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模拟练习：给运算符分类</a:t>
            </a:r>
          </a:p>
        </p:txBody>
      </p:sp>
      <p:grpSp>
        <p:nvGrpSpPr>
          <p:cNvPr id="11" name="q"/>
          <p:cNvGrpSpPr/>
          <p:nvPr/>
        </p:nvGrpSpPr>
        <p:grpSpPr>
          <a:xfrm>
            <a:off x="829056" y="2146300"/>
            <a:ext cx="8360330" cy="884555"/>
            <a:chOff x="829056" y="2146300"/>
            <a:chExt cx="8360330" cy="88455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把下面的运算符分到三类里：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002613" y="2590800"/>
              <a:ext cx="61867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　&gt;=　&amp;&amp;　%　==　!　*　&lt;　||　!=　-　/</a:t>
              </a:r>
            </a:p>
          </p:txBody>
        </p:sp>
      </p:grpSp>
      <p:grpSp>
        <p:nvGrpSpPr>
          <p:cNvPr id="15" name="thead-w"/>
          <p:cNvGrpSpPr/>
          <p:nvPr/>
        </p:nvGrpSpPr>
        <p:grpSpPr>
          <a:xfrm>
            <a:off x="838200" y="3200400"/>
            <a:ext cx="10515600" cy="609600"/>
            <a:chOff x="838200" y="3200400"/>
            <a:chExt cx="10515600" cy="609600"/>
          </a:xfrm>
        </p:grpSpPr>
        <p:sp>
          <p:nvSpPr>
            <p:cNvPr id="12" name="Rectangle 12"/>
            <p:cNvSpPr/>
            <p:nvPr/>
          </p:nvSpPr>
          <p:spPr>
            <a:xfrm>
              <a:off x="838200" y="3200400"/>
              <a:ext cx="105156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743456" y="33715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类别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219956" y="3371596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运算符</a:t>
              </a:r>
            </a:p>
          </p:txBody>
        </p:sp>
      </p:grpSp>
      <p:grpSp>
        <p:nvGrpSpPr>
          <p:cNvPr id="26" name="table-w"/>
          <p:cNvGrpSpPr/>
          <p:nvPr/>
        </p:nvGrpSpPr>
        <p:grpSpPr>
          <a:xfrm>
            <a:off x="838200" y="3984625"/>
            <a:ext cx="3238500" cy="1663700"/>
            <a:chOff x="838200" y="3984625"/>
            <a:chExt cx="3238500" cy="1663700"/>
          </a:xfrm>
        </p:grpSpPr>
        <p:sp>
          <p:nvSpPr>
            <p:cNvPr id="16" name="TextBox 16"/>
            <p:cNvSpPr txBox="1"/>
            <p:nvPr/>
          </p:nvSpPr>
          <p:spPr>
            <a:xfrm>
              <a:off x="981456" y="39846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43456" y="3984625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算术运算符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4419600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4419600"/>
              <a:ext cx="32385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45942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3456" y="4594225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关系运算符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5029200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456" y="52038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43456" y="5203825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逻辑运算符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5638800"/>
              <a:ext cx="3238500" cy="9525"/>
            </a:xfrm>
            <a:custGeom>
              <a:avLst/>
              <a:gdLst/>
              <a:ahLst/>
              <a:cxnLst/>
              <a:rect l="l" t="t" r="r" b="b"/>
              <a:pathLst>
                <a:path w="3238500" h="9525">
                  <a:moveTo>
                    <a:pt x="0" y="0"/>
                  </a:moveTo>
                  <a:lnTo>
                    <a:pt x="3238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4" name="answers"/>
          <p:cNvGrpSpPr/>
          <p:nvPr/>
        </p:nvGrpSpPr>
        <p:grpSpPr>
          <a:xfrm>
            <a:off x="4076700" y="3984625"/>
            <a:ext cx="7277100" cy="1663700"/>
            <a:chOff x="4076700" y="3984625"/>
            <a:chExt cx="7277100" cy="1663700"/>
          </a:xfrm>
        </p:grpSpPr>
        <p:sp>
          <p:nvSpPr>
            <p:cNvPr id="27" name="Line 27"/>
            <p:cNvSpPr/>
            <p:nvPr/>
          </p:nvSpPr>
          <p:spPr>
            <a:xfrm>
              <a:off x="4076700" y="4419600"/>
              <a:ext cx="7277100" cy="9525"/>
            </a:xfrm>
            <a:custGeom>
              <a:avLst/>
              <a:gdLst/>
              <a:ahLst/>
              <a:cxnLst/>
              <a:rect l="l" t="t" r="r" b="b"/>
              <a:pathLst>
                <a:path w="7277100" h="9525">
                  <a:moveTo>
                    <a:pt x="0" y="0"/>
                  </a:moveTo>
                  <a:lnTo>
                    <a:pt x="7277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4076700" y="4419600"/>
              <a:ext cx="72771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4076700" y="5029200"/>
              <a:ext cx="7277100" cy="9525"/>
            </a:xfrm>
            <a:custGeom>
              <a:avLst/>
              <a:gdLst/>
              <a:ahLst/>
              <a:cxnLst/>
              <a:rect l="l" t="t" r="r" b="b"/>
              <a:pathLst>
                <a:path w="7277100" h="9525">
                  <a:moveTo>
                    <a:pt x="0" y="0"/>
                  </a:moveTo>
                  <a:lnTo>
                    <a:pt x="7277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4076700" y="5638800"/>
              <a:ext cx="7277100" cy="9525"/>
            </a:xfrm>
            <a:custGeom>
              <a:avLst/>
              <a:gdLst/>
              <a:ahLst/>
              <a:cxnLst/>
              <a:rect l="l" t="t" r="r" b="b"/>
              <a:pathLst>
                <a:path w="7277100" h="9525">
                  <a:moveTo>
                    <a:pt x="0" y="0"/>
                  </a:moveTo>
                  <a:lnTo>
                    <a:pt x="7277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4219956" y="3984625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  -  *  /  %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4219956" y="4594225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&gt;=  &lt;  ==  !=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219956" y="5203825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&amp;&amp;  ||  !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5831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3-2 数的性质：读题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038350"/>
            <a:ext cx="10515600" cy="2209800"/>
            <a:chOff x="838200" y="2038350"/>
            <a:chExt cx="10515600" cy="2209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2209800"/>
            </a:xfrm>
            <a:prstGeom prst="roundRect">
              <a:avLst>
                <a:gd name="adj" fmla="val 4310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418" y="2101850"/>
              <a:ext cx="8346377" cy="15800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性质 1：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是偶数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。性质 2：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大于 4 且不大于 12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 A 喜欢这两个性质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同时成立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的数字；Uim 喜欢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至少符合其中一种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性质的数字；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八尾勇喜欢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刚好符合其中一个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性质的数字；正妹喜欢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不符合这两个性质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的数字。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x（0 ≤ x ≤ 100），输出这 4 个人是否喜欢，喜欢输出 1，否则输出 0，用空格分隔。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P34 · 例 3-2</a:t>
              </a:r>
            </a:p>
          </p:txBody>
        </p:sp>
      </p:grpSp>
      <p:grpSp>
        <p:nvGrpSpPr>
          <p:cNvPr id="26" name="io"/>
          <p:cNvGrpSpPr/>
          <p:nvPr/>
        </p:nvGrpSpPr>
        <p:grpSpPr>
          <a:xfrm>
            <a:off x="829437" y="4394200"/>
            <a:ext cx="10524363" cy="1587500"/>
            <a:chOff x="829437" y="4394200"/>
            <a:chExt cx="10524363" cy="1587500"/>
          </a:xfrm>
        </p:grpSpPr>
        <p:sp>
          <p:nvSpPr>
            <p:cNvPr id="14" name="TextBox 14"/>
            <p:cNvSpPr txBox="1"/>
            <p:nvPr/>
          </p:nvSpPr>
          <p:spPr>
            <a:xfrm>
              <a:off x="829437" y="43942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4743450"/>
              <a:ext cx="2857500" cy="1238250"/>
            </a:xfrm>
            <a:prstGeom prst="roundRect">
              <a:avLst>
                <a:gd name="adj" fmla="val 615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7434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49339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52500" y="48387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1143000" y="48387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1333500" y="48387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632204" y="48006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00506" y="5248275"/>
              <a:ext cx="898398" cy="6568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0 1 1 0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4191000" y="4743450"/>
              <a:ext cx="71628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4391787" y="49085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分析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039487" y="4870450"/>
              <a:ext cx="375285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四个人的喜好，对应四种不同的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"连接方式"，正好用上今天的运算符。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40769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第一步：把两个性质写成 bool 变量</a:t>
            </a:r>
          </a:p>
        </p:txBody>
      </p:sp>
      <p:grpSp>
        <p:nvGrpSpPr>
          <p:cNvPr id="15" name="p1"/>
          <p:cNvGrpSpPr/>
          <p:nvPr/>
        </p:nvGrpSpPr>
        <p:grpSpPr>
          <a:xfrm>
            <a:off x="838200" y="2114550"/>
            <a:ext cx="5067300" cy="2310765"/>
            <a:chOff x="838200" y="2114550"/>
            <a:chExt cx="5067300" cy="231076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067300" cy="2310765"/>
            </a:xfrm>
            <a:prstGeom prst="roundRect">
              <a:avLst>
                <a:gd name="adj" fmla="val 4122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5751" y="2356485"/>
              <a:ext cx="2044851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性质 1：是偶数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275" y="2926080"/>
              <a:ext cx="179064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除以 2 余数为 0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066800" y="3431858"/>
              <a:ext cx="46101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1066800" y="3431858"/>
              <a:ext cx="38100" cy="704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66063" y="3663950"/>
              <a:ext cx="241357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p1 = x % 2 == 0;</a:t>
              </a:r>
            </a:p>
          </p:txBody>
        </p:sp>
      </p:grpSp>
      <p:grpSp>
        <p:nvGrpSpPr>
          <p:cNvPr id="22" name="p2"/>
          <p:cNvGrpSpPr/>
          <p:nvPr/>
        </p:nvGrpSpPr>
        <p:grpSpPr>
          <a:xfrm>
            <a:off x="6286500" y="2114550"/>
            <a:ext cx="5067300" cy="2310765"/>
            <a:chOff x="6286500" y="2114550"/>
            <a:chExt cx="5067300" cy="2310765"/>
          </a:xfrm>
        </p:grpSpPr>
        <p:sp>
          <p:nvSpPr>
            <p:cNvPr id="16" name="Rectangle 16"/>
            <p:cNvSpPr/>
            <p:nvPr/>
          </p:nvSpPr>
          <p:spPr>
            <a:xfrm>
              <a:off x="6286500" y="2114550"/>
              <a:ext cx="5067300" cy="2310765"/>
            </a:xfrm>
            <a:prstGeom prst="roundRect">
              <a:avLst>
                <a:gd name="adj" fmla="val 4122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504051" y="2356485"/>
              <a:ext cx="3711036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性质 2：大于 4 且不大于 12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05575" y="2926080"/>
              <a:ext cx="210700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不包括 4，包括 12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515100" y="3431858"/>
              <a:ext cx="46101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515100" y="3431858"/>
              <a:ext cx="38100" cy="704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714363" y="3663950"/>
              <a:ext cx="33109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p2 = 4 &lt; x &amp;&amp; x &lt;= 12;</a:t>
              </a:r>
            </a:p>
          </p:txBody>
        </p:sp>
      </p:grpSp>
      <p:grpSp>
        <p:nvGrpSpPr>
          <p:cNvPr id="26" name="tip"/>
          <p:cNvGrpSpPr/>
          <p:nvPr/>
        </p:nvGrpSpPr>
        <p:grpSpPr>
          <a:xfrm>
            <a:off x="838200" y="4864418"/>
            <a:ext cx="10515600" cy="1085850"/>
            <a:chOff x="838200" y="4864418"/>
            <a:chExt cx="10515600" cy="1085850"/>
          </a:xfrm>
        </p:grpSpPr>
        <p:sp>
          <p:nvSpPr>
            <p:cNvPr id="23" name="Rectangle 23"/>
            <p:cNvSpPr/>
            <p:nvPr/>
          </p:nvSpPr>
          <p:spPr>
            <a:xfrm>
              <a:off x="838200" y="4864418"/>
              <a:ext cx="10515600" cy="1085850"/>
            </a:xfrm>
            <a:prstGeom prst="roundRect">
              <a:avLst>
                <a:gd name="adj" fmla="val 701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7844" y="508603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书上说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904619" y="5035232"/>
              <a:ext cx="7523607" cy="77381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9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 比 == 先算；关系运算符比逻辑运算符先算，所以不加括号也对。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把性质存成 bool 变量，后面用起来就简单了。</a:t>
              </a:r>
            </a:p>
          </p:txBody>
        </p:sp>
      </p:grpSp>
      <p:grpSp>
        <p:nvGrpSpPr>
          <p:cNvPr id="28" name="bookref"/>
          <p:cNvGrpSpPr/>
          <p:nvPr/>
        </p:nvGrpSpPr>
        <p:grpSpPr>
          <a:xfrm>
            <a:off x="8707126" y="6121400"/>
            <a:ext cx="2653532" cy="264033"/>
            <a:chOff x="8707126" y="6121400"/>
            <a:chExt cx="2653532" cy="264033"/>
          </a:xfrm>
        </p:grpSpPr>
        <p:sp>
          <p:nvSpPr>
            <p:cNvPr id="27" name="TextBox 27"/>
            <p:cNvSpPr txBox="1"/>
            <p:nvPr/>
          </p:nvSpPr>
          <p:spPr>
            <a:xfrm>
              <a:off x="8707126" y="6121400"/>
              <a:ext cx="265353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P34 · 例 3-2 代码下第二段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第二步：四个人的喜好，四种连接方式</a:t>
            </a:r>
          </a:p>
        </p:txBody>
      </p:sp>
      <p:grpSp>
        <p:nvGrpSpPr>
          <p:cNvPr id="36" name="table"/>
          <p:cNvGrpSpPr/>
          <p:nvPr/>
        </p:nvGrpSpPr>
        <p:grpSpPr>
          <a:xfrm>
            <a:off x="838200" y="2038350"/>
            <a:ext cx="10515600" cy="2962275"/>
            <a:chOff x="838200" y="2038350"/>
            <a:chExt cx="10515600" cy="29622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96592"/>
              <a:ext cx="2490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696337" y="2196592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喜欢的数字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125337" y="2196592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792337" y="2209292"/>
              <a:ext cx="86903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x = 5 时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1837" y="2797175"/>
              <a:ext cx="46742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 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696337" y="2784475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两个性质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同时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125337" y="2797175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p1 &amp;&amp; p2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792337" y="2797175"/>
              <a:ext cx="10594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&amp;&amp; 1 → 0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219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21945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3387725"/>
              <a:ext cx="4138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Uim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696337" y="3375025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至少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符合一个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125337" y="3387725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p1 || p2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792337" y="3387725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|| 1 → 1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3810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837" y="3965575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八尾勇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696337" y="3965575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刚好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符合一个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125337" y="3978275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p1 ^ p2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792337" y="3978275"/>
              <a:ext cx="9321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^ 1 → 1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4400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440055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837" y="4556125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正妹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696337" y="4556125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都不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符合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125337" y="4568825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!p1 &amp;&amp; !p2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792337" y="4568825"/>
              <a:ext cx="10594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&amp;&amp; 0 → 0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838200" y="49911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9" name="tip"/>
          <p:cNvGrpSpPr/>
          <p:nvPr/>
        </p:nvGrpSpPr>
        <p:grpSpPr>
          <a:xfrm>
            <a:off x="829437" y="5016500"/>
            <a:ext cx="5991423" cy="737426"/>
            <a:chOff x="829437" y="5016500"/>
            <a:chExt cx="5991423" cy="737426"/>
          </a:xfrm>
        </p:grpSpPr>
        <p:sp>
          <p:nvSpPr>
            <p:cNvPr id="37" name="TextBox 37"/>
            <p:cNvSpPr txBox="1"/>
            <p:nvPr/>
          </p:nvSpPr>
          <p:spPr>
            <a:xfrm>
              <a:off x="829437" y="5016500"/>
              <a:ext cx="599142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= 5：5 是奇数，所以 p1 = 0；4 &lt; 5 ≤ 12，所以 p2 = 1。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29437" y="5416550"/>
              <a:ext cx="56788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正妹也可以写成 </a:t>
              </a:r>
              <a:r>
                <a:rPr lang="en-US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!(p1 || p2)</a:t>
              </a:r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：不是"至少符合一个"。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13174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3-2：书上的程序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239000" cy="3911918"/>
            <a:chOff x="838200" y="2038350"/>
            <a:chExt cx="7239000" cy="3911918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391191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9119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64092"/>
              <a:ext cx="5999988" cy="35480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82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x;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 p1, p2;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x;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p1 = x % 2 == 0;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p2 = 4 &lt; x &amp;&amp; x &lt;= 12;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cout &lt;&lt; (p1 &amp;&amp; p2) &lt;&lt; ' ';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两个性质同时成立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cout &lt;&lt; (p1 || p2) &lt;&lt; ' ';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至少一个成立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cout &lt;&lt; (p1 ^ p2) &lt;&lt; ' ';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刚好一个成立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cout &lt;&lt; (!p1 &amp;&amp; !p2);      </a:t>
              </a: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同时不成立</a:t>
              </a:r>
              <a:b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cout &lt;&lt; !(p1 || p2);   // 也可以这么写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434074" y="6121400"/>
            <a:ext cx="1926584" cy="264033"/>
            <a:chOff x="9434074" y="6121400"/>
            <a:chExt cx="1926584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434074" y="6121400"/>
              <a:ext cx="19265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P34 · 例 3-2 代码</a:t>
              </a:r>
            </a:p>
          </p:txBody>
        </p:sp>
      </p:grpSp>
      <p:grpSp>
        <p:nvGrpSpPr>
          <p:cNvPr id="31" name="console"/>
          <p:cNvGrpSpPr/>
          <p:nvPr/>
        </p:nvGrpSpPr>
        <p:grpSpPr>
          <a:xfrm>
            <a:off x="8382000" y="2038350"/>
            <a:ext cx="2971800" cy="3508057"/>
            <a:chOff x="8382000" y="2038350"/>
            <a:chExt cx="2971800" cy="3508057"/>
          </a:xfrm>
        </p:grpSpPr>
        <p:sp>
          <p:nvSpPr>
            <p:cNvPr id="15" name="Rectangle 15"/>
            <p:cNvSpPr/>
            <p:nvPr/>
          </p:nvSpPr>
          <p:spPr>
            <a:xfrm>
              <a:off x="8382000" y="2038350"/>
              <a:ext cx="2971800" cy="1665922"/>
            </a:xfrm>
            <a:prstGeom prst="roundRect">
              <a:avLst>
                <a:gd name="adj" fmla="val 457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0" y="2038350"/>
              <a:ext cx="2971800" cy="403860"/>
            </a:xfrm>
            <a:prstGeom prst="roundRect">
              <a:avLst>
                <a:gd name="adj" fmla="val 18868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0" y="2290762"/>
              <a:ext cx="2971800" cy="151448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496300" y="218313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686800" y="218313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877300" y="218313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174861" y="2137728"/>
              <a:ext cx="5879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541639" y="2730818"/>
              <a:ext cx="1157986" cy="8585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80"/>
                </a:lnSpc>
              </a:pPr>
              <a:r>
                <a:rPr lang="zh-CN" sz="23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23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3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0 1 1 0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8382000" y="3880485"/>
              <a:ext cx="2971800" cy="1665922"/>
            </a:xfrm>
            <a:prstGeom prst="roundRect">
              <a:avLst>
                <a:gd name="adj" fmla="val 457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0" y="3880485"/>
              <a:ext cx="2971800" cy="403860"/>
            </a:xfrm>
            <a:prstGeom prst="roundRect">
              <a:avLst>
                <a:gd name="adj" fmla="val 18868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0" y="4132898"/>
              <a:ext cx="2971800" cy="151448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8496300" y="4025265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8686800" y="4025265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8877300" y="4025265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174861" y="3980815"/>
              <a:ext cx="5879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541639" y="4572952"/>
              <a:ext cx="1157986" cy="8585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80"/>
                </a:lnSpc>
              </a:pPr>
              <a:r>
                <a:rPr lang="zh-CN" sz="23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13</a:t>
              </a:r>
              <a:br>
                <a:rPr lang="zh-CN" sz="232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3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0 0 0 1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模拟练习：输入这些数，输出什么？</a:t>
            </a:r>
          </a:p>
        </p:txBody>
      </p:sp>
      <p:grpSp>
        <p:nvGrpSpPr>
          <p:cNvPr id="14" name="thead-w"/>
          <p:cNvGrpSpPr/>
          <p:nvPr/>
        </p:nvGrpSpPr>
        <p:grpSpPr>
          <a:xfrm>
            <a:off x="838200" y="2038350"/>
            <a:ext cx="10515600" cy="704850"/>
            <a:chOff x="838200" y="2038350"/>
            <a:chExt cx="10515600" cy="7048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704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2313" y="2247582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266313" y="2247582"/>
              <a:ext cx="3346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790313" y="2247582"/>
              <a:ext cx="3346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p2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314313" y="2247582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9" name="table-w"/>
          <p:cNvGrpSpPr/>
          <p:nvPr/>
        </p:nvGrpSpPr>
        <p:grpSpPr>
          <a:xfrm>
            <a:off x="838200" y="2957195"/>
            <a:ext cx="2286000" cy="2616835"/>
            <a:chOff x="838200" y="2957195"/>
            <a:chExt cx="2286000" cy="2616835"/>
          </a:xfrm>
        </p:grpSpPr>
        <p:sp>
          <p:nvSpPr>
            <p:cNvPr id="15" name="TextBox 15"/>
            <p:cNvSpPr txBox="1"/>
            <p:nvPr/>
          </p:nvSpPr>
          <p:spPr>
            <a:xfrm>
              <a:off x="980313" y="2957195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2313" y="2957195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449002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449002"/>
              <a:ext cx="22860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0313" y="3662998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2313" y="3662998"/>
              <a:ext cx="31970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153852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0313" y="4367848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2313" y="4367848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859655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859655"/>
              <a:ext cx="22860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0313" y="5073650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42313" y="5073650"/>
              <a:ext cx="31970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564505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8" name="answers"/>
          <p:cNvGrpSpPr/>
          <p:nvPr/>
        </p:nvGrpSpPr>
        <p:grpSpPr>
          <a:xfrm>
            <a:off x="3124200" y="2957195"/>
            <a:ext cx="8229600" cy="2616835"/>
            <a:chOff x="3124200" y="2957195"/>
            <a:chExt cx="8229600" cy="2616835"/>
          </a:xfrm>
        </p:grpSpPr>
        <p:sp>
          <p:nvSpPr>
            <p:cNvPr id="30" name="Line 30"/>
            <p:cNvSpPr/>
            <p:nvPr/>
          </p:nvSpPr>
          <p:spPr>
            <a:xfrm>
              <a:off x="3124200" y="3449002"/>
              <a:ext cx="8229600" cy="9525"/>
            </a:xfrm>
            <a:custGeom>
              <a:avLst/>
              <a:gdLst/>
              <a:ahLst/>
              <a:cxnLst/>
              <a:rect l="l" t="t" r="r" b="b"/>
              <a:pathLst>
                <a:path w="8229600" h="9525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3124200" y="3449002"/>
              <a:ext cx="82296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Line 32"/>
            <p:cNvSpPr/>
            <p:nvPr/>
          </p:nvSpPr>
          <p:spPr>
            <a:xfrm>
              <a:off x="3124200" y="4153852"/>
              <a:ext cx="8229600" cy="9525"/>
            </a:xfrm>
            <a:custGeom>
              <a:avLst/>
              <a:gdLst/>
              <a:ahLst/>
              <a:cxnLst/>
              <a:rect l="l" t="t" r="r" b="b"/>
              <a:pathLst>
                <a:path w="8229600" h="9525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Line 33"/>
            <p:cNvSpPr/>
            <p:nvPr/>
          </p:nvSpPr>
          <p:spPr>
            <a:xfrm>
              <a:off x="3124200" y="4859655"/>
              <a:ext cx="8229600" cy="9525"/>
            </a:xfrm>
            <a:custGeom>
              <a:avLst/>
              <a:gdLst/>
              <a:ahLst/>
              <a:cxnLst/>
              <a:rect l="l" t="t" r="r" b="b"/>
              <a:pathLst>
                <a:path w="8229600" h="9525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3124200" y="4859655"/>
              <a:ext cx="82296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3124200" y="5564505"/>
              <a:ext cx="8229600" cy="9525"/>
            </a:xfrm>
            <a:custGeom>
              <a:avLst/>
              <a:gdLst/>
              <a:ahLst/>
              <a:cxnLst/>
              <a:rect l="l" t="t" r="r" b="b"/>
              <a:pathLst>
                <a:path w="8229600" h="9525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3266313" y="2957195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790313" y="2957195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314313" y="2957195"/>
              <a:ext cx="90571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1 1 0 0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266313" y="3662998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4790313" y="3662998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314313" y="3662998"/>
              <a:ext cx="90571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0 1 1 0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3266313" y="4367848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4790313" y="4367848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6314313" y="4367848"/>
              <a:ext cx="90571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0 0 0 1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3266313" y="5073650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4790313" y="5073650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314313" y="5073650"/>
              <a:ext cx="90571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1 1 0 0</a:t>
              </a:r>
            </a:p>
          </p:txBody>
        </p:sp>
      </p:grpSp>
      <p:grpSp>
        <p:nvGrpSpPr>
          <p:cNvPr id="50" name="tip"/>
          <p:cNvGrpSpPr/>
          <p:nvPr/>
        </p:nvGrpSpPr>
        <p:grpSpPr>
          <a:xfrm>
            <a:off x="828294" y="5699760"/>
            <a:ext cx="5663756" cy="381381"/>
            <a:chOff x="828294" y="5699760"/>
            <a:chExt cx="5663756" cy="381381"/>
          </a:xfrm>
        </p:grpSpPr>
        <p:sp>
          <p:nvSpPr>
            <p:cNvPr id="49" name="TextBox 49"/>
            <p:cNvSpPr txBox="1"/>
            <p:nvPr/>
          </p:nvSpPr>
          <p:spPr>
            <a:xfrm>
              <a:off x="828294" y="5699760"/>
              <a:ext cx="5663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先算 p1、p2，再按四个表达式依次写出四个数。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三、逻辑运算符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第三部分小结</a:t>
            </a:r>
          </a:p>
        </p:txBody>
      </p:sp>
      <p:grpSp>
        <p:nvGrpSpPr>
          <p:cNvPr id="31" name="table"/>
          <p:cNvGrpSpPr/>
          <p:nvPr/>
        </p:nvGrpSpPr>
        <p:grpSpPr>
          <a:xfrm>
            <a:off x="838200" y="2038350"/>
            <a:ext cx="10515600" cy="3172777"/>
            <a:chOff x="838200" y="2038350"/>
            <a:chExt cx="10515600" cy="3172777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324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0694" y="220757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运算符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695194" y="220757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意思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171694" y="220757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规则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0694" y="2856548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&amp;&amp;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695194" y="28438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并且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71694" y="2843848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全真才为真；左边假就短路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30327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303270"/>
              <a:ext cx="10515600" cy="63246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0694" y="3489960"/>
              <a:ext cx="3085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||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695194" y="347726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或者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171694" y="3477260"/>
              <a:ext cx="31699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一真即为真；左边真就短路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936682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0694" y="412242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!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695194" y="4109720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不是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171694" y="4109720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真假对调；整体取反要加括号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569142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569142"/>
              <a:ext cx="10515600" cy="63246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0694" y="4754880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^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695194" y="4742180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刚好一个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171694" y="4742180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两边不同为真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201602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5" name="note"/>
          <p:cNvGrpSpPr/>
          <p:nvPr/>
        </p:nvGrpSpPr>
        <p:grpSpPr>
          <a:xfrm>
            <a:off x="838200" y="5257800"/>
            <a:ext cx="10515600" cy="855345"/>
            <a:chOff x="838200" y="5257800"/>
            <a:chExt cx="10515600" cy="855345"/>
          </a:xfrm>
        </p:grpSpPr>
        <p:sp>
          <p:nvSpPr>
            <p:cNvPr id="32" name="Rectangle 32"/>
            <p:cNvSpPr/>
            <p:nvPr/>
          </p:nvSpPr>
          <p:spPr>
            <a:xfrm>
              <a:off x="838200" y="5257800"/>
              <a:ext cx="10515600" cy="855345"/>
            </a:xfrm>
            <a:prstGeom prst="roundRect">
              <a:avLst>
                <a:gd name="adj" fmla="val 890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9749" y="5428298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49349" y="5390198"/>
              <a:ext cx="6768211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请记在书本 P34 例 3-2 代码旁：优先级 非 &gt; 算术 &gt; 关系 &gt; 与 &gt; 或；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数学的 0 &lt; x &lt; 100 要写成 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 &lt; x &amp;&amp; x &lt; 100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 · 第三课时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098036" y="3111500"/>
            <a:ext cx="3995928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构建逻辑表达式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647271" y="4038600"/>
            <a:ext cx="4897458" cy="308991"/>
            <a:chOff x="3647271" y="4038600"/>
            <a:chExt cx="4897458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647271" y="4038600"/>
              <a:ext cx="489745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三步翻译法 · bool 变量当条件 · 整除 · 例 3-3 闰年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四、构建逻辑表达式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把中文条件翻译成表达式：三步</a:t>
            </a:r>
          </a:p>
        </p:txBody>
      </p:sp>
      <p:grpSp>
        <p:nvGrpSpPr>
          <p:cNvPr id="14" name="s1"/>
          <p:cNvGrpSpPr/>
          <p:nvPr/>
        </p:nvGrpSpPr>
        <p:grpSpPr>
          <a:xfrm>
            <a:off x="838200" y="2114550"/>
            <a:ext cx="10515600" cy="838200"/>
            <a:chOff x="838200" y="2114550"/>
            <a:chExt cx="10515600" cy="8382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838200"/>
            </a:xfrm>
            <a:prstGeom prst="roundRect">
              <a:avLst>
                <a:gd name="adj" fmla="val 1136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1009650" y="23431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21037" y="240004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1244" y="2387600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找出单个条件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801237" y="2413000"/>
              <a:ext cx="441690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把一句话拆成一个个能判断真假的小条件。</a:t>
              </a:r>
            </a:p>
          </p:txBody>
        </p:sp>
      </p:grpSp>
      <p:grpSp>
        <p:nvGrpSpPr>
          <p:cNvPr id="20" name="s2"/>
          <p:cNvGrpSpPr/>
          <p:nvPr/>
        </p:nvGrpSpPr>
        <p:grpSpPr>
          <a:xfrm>
            <a:off x="838200" y="3105150"/>
            <a:ext cx="10515600" cy="838200"/>
            <a:chOff x="838200" y="3105150"/>
            <a:chExt cx="10515600" cy="838200"/>
          </a:xfrm>
        </p:grpSpPr>
        <p:sp>
          <p:nvSpPr>
            <p:cNvPr id="15" name="Rectangle 15"/>
            <p:cNvSpPr/>
            <p:nvPr/>
          </p:nvSpPr>
          <p:spPr>
            <a:xfrm>
              <a:off x="838200" y="3105150"/>
              <a:ext cx="10515600" cy="838200"/>
            </a:xfrm>
            <a:prstGeom prst="roundRect">
              <a:avLst>
                <a:gd name="adj" fmla="val 11364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1009650" y="33337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121037" y="339064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1244" y="3378200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确定连接方式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801237" y="3416300"/>
              <a:ext cx="423167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"并且"用 &amp;&amp;；"或者"用 ||；"不是"用 !。</a:t>
              </a:r>
            </a:p>
          </p:txBody>
        </p:sp>
      </p:grpSp>
      <p:grpSp>
        <p:nvGrpSpPr>
          <p:cNvPr id="26" name="s3"/>
          <p:cNvGrpSpPr/>
          <p:nvPr/>
        </p:nvGrpSpPr>
        <p:grpSpPr>
          <a:xfrm>
            <a:off x="838200" y="4095750"/>
            <a:ext cx="10515600" cy="838200"/>
            <a:chOff x="838200" y="4095750"/>
            <a:chExt cx="10515600" cy="838200"/>
          </a:xfrm>
        </p:grpSpPr>
        <p:sp>
          <p:nvSpPr>
            <p:cNvPr id="21" name="Rectangle 21"/>
            <p:cNvSpPr/>
            <p:nvPr/>
          </p:nvSpPr>
          <p:spPr>
            <a:xfrm>
              <a:off x="838200" y="4095750"/>
              <a:ext cx="10515600" cy="838200"/>
            </a:xfrm>
            <a:prstGeom prst="roundRect">
              <a:avLst>
                <a:gd name="adj" fmla="val 1136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1009650" y="43243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121037" y="4381246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571244" y="436880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写成表达式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801237" y="4394200"/>
              <a:ext cx="71954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每个小条件写成关系表达式，再用逻辑运算符连起来，必要时加括号。</a:t>
              </a:r>
            </a:p>
          </p:txBody>
        </p:sp>
      </p:grpSp>
      <p:grpSp>
        <p:nvGrpSpPr>
          <p:cNvPr id="30" name="tip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52197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384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86687" y="5397500"/>
              <a:ext cx="6014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中文里的"之间""范围内"，通常是两个条件用 &amp;&amp; 连起来。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四、构建逻辑表达式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例子：谁能进青少年俱乐部？</a:t>
            </a:r>
          </a:p>
        </p:txBody>
      </p:sp>
      <p:grpSp>
        <p:nvGrpSpPr>
          <p:cNvPr id="10" name="task"/>
          <p:cNvGrpSpPr/>
          <p:nvPr/>
        </p:nvGrpSpPr>
        <p:grpSpPr>
          <a:xfrm>
            <a:off x="829437" y="2159000"/>
            <a:ext cx="8263636" cy="337376"/>
            <a:chOff x="829437" y="2159000"/>
            <a:chExt cx="8263636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159000"/>
              <a:ext cx="82636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进入条件：年龄在 13 岁到 18 岁之间（包括 13 和 18），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并且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必须是 VIP 用户。</a:t>
              </a:r>
            </a:p>
          </p:txBody>
        </p:sp>
      </p:grpSp>
      <p:grpSp>
        <p:nvGrpSpPr>
          <p:cNvPr id="24" name="steps"/>
          <p:cNvGrpSpPr/>
          <p:nvPr/>
        </p:nvGrpSpPr>
        <p:grpSpPr>
          <a:xfrm>
            <a:off x="838200" y="2628900"/>
            <a:ext cx="10515600" cy="2371725"/>
            <a:chOff x="838200" y="2628900"/>
            <a:chExt cx="10515600" cy="2371725"/>
          </a:xfrm>
        </p:grpSpPr>
        <p:sp>
          <p:nvSpPr>
            <p:cNvPr id="11" name="Rectangle 11"/>
            <p:cNvSpPr/>
            <p:nvPr/>
          </p:nvSpPr>
          <p:spPr>
            <a:xfrm>
              <a:off x="838200" y="262890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837" y="27871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步骤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839337" y="27871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81837" y="3387725"/>
              <a:ext cx="9188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找条件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839337" y="3387725"/>
              <a:ext cx="30962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年龄 ≥ 13；年龄 ≤ 18；是 VIP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810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810000"/>
              <a:ext cx="10515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978275"/>
              <a:ext cx="9188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定连接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839337" y="3978275"/>
              <a:ext cx="48599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年龄的两个条件用 &amp;&amp;；年龄范围和 VIP 也用 &amp;&amp;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400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837" y="4568825"/>
              <a:ext cx="115036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写表达式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839337" y="4568825"/>
              <a:ext cx="40927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 &gt;= 13 &amp;&amp; age &lt;= 18 &amp;&amp; is_vip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9911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8" name="tip"/>
          <p:cNvGrpSpPr/>
          <p:nvPr/>
        </p:nvGrpSpPr>
        <p:grpSpPr>
          <a:xfrm>
            <a:off x="838200" y="5048250"/>
            <a:ext cx="10515600" cy="895350"/>
            <a:chOff x="838200" y="5048250"/>
            <a:chExt cx="10515600" cy="895350"/>
          </a:xfrm>
        </p:grpSpPr>
        <p:sp>
          <p:nvSpPr>
            <p:cNvPr id="25" name="Rectangle 25"/>
            <p:cNvSpPr/>
            <p:nvPr/>
          </p:nvSpPr>
          <p:spPr>
            <a:xfrm>
              <a:off x="838200" y="504825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987" y="5213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6687" y="5175250"/>
              <a:ext cx="6996684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is_vip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 bool 变量，里面已经存着"是不是 VIP"的结论，直接拿来用，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写成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is_vip == true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也对，但没有必要。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四、构建逻辑表达式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26971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bool 变量可以直接当条件用</a:t>
            </a:r>
          </a:p>
        </p:txBody>
      </p:sp>
      <p:grpSp>
        <p:nvGrpSpPr>
          <p:cNvPr id="12" name="def"/>
          <p:cNvGrpSpPr/>
          <p:nvPr/>
        </p:nvGrpSpPr>
        <p:grpSpPr>
          <a:xfrm>
            <a:off x="838200" y="2038350"/>
            <a:ext cx="7239000" cy="895350"/>
            <a:chOff x="838200" y="2038350"/>
            <a:chExt cx="7239000" cy="8953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895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187575"/>
              <a:ext cx="5538978" cy="666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bool a = (score &gt; 80);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考试成绩大于 80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bool b = (total &gt; 90); 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综合成绩大于 90</a:t>
              </a:r>
            </a:p>
          </p:txBody>
        </p:sp>
      </p:grpSp>
      <p:grpSp>
        <p:nvGrpSpPr>
          <p:cNvPr id="16" name="thead-w"/>
          <p:cNvGrpSpPr/>
          <p:nvPr/>
        </p:nvGrpSpPr>
        <p:grpSpPr>
          <a:xfrm>
            <a:off x="838200" y="3238500"/>
            <a:ext cx="10515600" cy="533400"/>
            <a:chOff x="838200" y="3238500"/>
            <a:chExt cx="10515600" cy="533400"/>
          </a:xfrm>
        </p:grpSpPr>
        <p:sp>
          <p:nvSpPr>
            <p:cNvPr id="13" name="Rectangle 13"/>
            <p:cNvSpPr/>
            <p:nvPr/>
          </p:nvSpPr>
          <p:spPr>
            <a:xfrm>
              <a:off x="838200" y="323850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743837" y="3368167"/>
              <a:ext cx="9437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中文要求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696837" y="3368167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</p:grpSp>
      <p:grpSp>
        <p:nvGrpSpPr>
          <p:cNvPr id="31" name="table-w"/>
          <p:cNvGrpSpPr/>
          <p:nvPr/>
        </p:nvGrpSpPr>
        <p:grpSpPr>
          <a:xfrm>
            <a:off x="838200" y="3911600"/>
            <a:ext cx="5715000" cy="2003425"/>
            <a:chOff x="838200" y="3911600"/>
            <a:chExt cx="5715000" cy="2003425"/>
          </a:xfrm>
        </p:grpSpPr>
        <p:sp>
          <p:nvSpPr>
            <p:cNvPr id="17" name="TextBox 17"/>
            <p:cNvSpPr txBox="1"/>
            <p:nvPr/>
          </p:nvSpPr>
          <p:spPr>
            <a:xfrm>
              <a:off x="981837" y="39116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3837" y="3911600"/>
              <a:ext cx="173096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考试成绩大于 80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3053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305300"/>
              <a:ext cx="5715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837" y="44450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743837" y="4445000"/>
              <a:ext cx="196251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考试成绩不大于 80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8387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837" y="49784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43837" y="49657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两个成绩都满足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3721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5372100"/>
              <a:ext cx="57150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1837" y="55118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743837" y="5511800"/>
              <a:ext cx="43705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考试成绩不大于 80，并且综合成绩大于 90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9055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2" name="answers"/>
          <p:cNvGrpSpPr/>
          <p:nvPr/>
        </p:nvGrpSpPr>
        <p:grpSpPr>
          <a:xfrm>
            <a:off x="6553200" y="3911600"/>
            <a:ext cx="4800600" cy="2003425"/>
            <a:chOff x="6553200" y="3911600"/>
            <a:chExt cx="4800600" cy="2003425"/>
          </a:xfrm>
        </p:grpSpPr>
        <p:sp>
          <p:nvSpPr>
            <p:cNvPr id="32" name="Line 32"/>
            <p:cNvSpPr/>
            <p:nvPr/>
          </p:nvSpPr>
          <p:spPr>
            <a:xfrm>
              <a:off x="6553200" y="43053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6553200" y="4305300"/>
              <a:ext cx="4800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6553200" y="48387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Line 35"/>
            <p:cNvSpPr/>
            <p:nvPr/>
          </p:nvSpPr>
          <p:spPr>
            <a:xfrm>
              <a:off x="6553200" y="53721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6553200" y="5372100"/>
              <a:ext cx="4800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Line 37"/>
            <p:cNvSpPr/>
            <p:nvPr/>
          </p:nvSpPr>
          <p:spPr>
            <a:xfrm>
              <a:off x="6553200" y="59055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696837" y="39116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696837" y="44450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!a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696837" y="4978400"/>
              <a:ext cx="781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&amp;&amp; b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696837" y="5511800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!a &amp;&amp; b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四、构建逻辑表达式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整除怎么写？</a:t>
            </a:r>
          </a:p>
        </p:txBody>
      </p:sp>
      <p:grpSp>
        <p:nvGrpSpPr>
          <p:cNvPr id="26" name="table"/>
          <p:cNvGrpSpPr/>
          <p:nvPr/>
        </p:nvGrpSpPr>
        <p:grpSpPr>
          <a:xfrm>
            <a:off x="838200" y="2038350"/>
            <a:ext cx="10515600" cy="2814637"/>
            <a:chOff x="838200" y="2038350"/>
            <a:chExt cx="10515600" cy="2814637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701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0694" y="2240915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中文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790694" y="2240915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638794" y="2240915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另一种写法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0694" y="2951798"/>
              <a:ext cx="2075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year 能被 4 整除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790694" y="2951798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year % 4 == 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638794" y="2951798"/>
              <a:ext cx="16079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!(year % 4)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44043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440430"/>
              <a:ext cx="10515600" cy="70104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0694" y="3652838"/>
              <a:ext cx="26416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year 不能被 100 整除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90694" y="3652838"/>
              <a:ext cx="21855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year % 100 != 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38794" y="3652838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year % 100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14147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0694" y="4353878"/>
              <a:ext cx="23791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year 能被 400 整除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790694" y="4353878"/>
              <a:ext cx="21855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year % 400 == 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638794" y="4353878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!(year % 400)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843462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0" name="tip"/>
          <p:cNvGrpSpPr/>
          <p:nvPr/>
        </p:nvGrpSpPr>
        <p:grpSpPr>
          <a:xfrm>
            <a:off x="838200" y="4888230"/>
            <a:ext cx="10515600" cy="1062990"/>
            <a:chOff x="838200" y="4888230"/>
            <a:chExt cx="10515600" cy="1062990"/>
          </a:xfrm>
        </p:grpSpPr>
        <p:sp>
          <p:nvSpPr>
            <p:cNvPr id="27" name="Rectangle 27"/>
            <p:cNvSpPr/>
            <p:nvPr/>
          </p:nvSpPr>
          <p:spPr>
            <a:xfrm>
              <a:off x="838200" y="4888230"/>
              <a:ext cx="10515600" cy="1062990"/>
            </a:xfrm>
            <a:prstGeom prst="roundRect">
              <a:avLst>
                <a:gd name="adj" fmla="val 716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225" y="5112068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原理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85925" y="5048568"/>
              <a:ext cx="8709914" cy="7524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3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能被 b 整除，就是除以 b 的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余数为 0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右边一列利用"非 0 即真"：余数不是 0 就是真，取反后能整除才是真。了解即可。</a:t>
              </a:r>
            </a:p>
          </p:txBody>
        </p:sp>
      </p:grpSp>
      <p:grpSp>
        <p:nvGrpSpPr>
          <p:cNvPr id="32" name="bookref"/>
          <p:cNvGrpSpPr/>
          <p:nvPr/>
        </p:nvGrpSpPr>
        <p:grpSpPr>
          <a:xfrm>
            <a:off x="9252337" y="6121400"/>
            <a:ext cx="2108321" cy="264033"/>
            <a:chOff x="9252337" y="6121400"/>
            <a:chExt cx="2108321" cy="264033"/>
          </a:xfrm>
        </p:grpSpPr>
        <p:sp>
          <p:nvSpPr>
            <p:cNvPr id="31" name="TextBox 31"/>
            <p:cNvSpPr txBox="1"/>
            <p:nvPr/>
          </p:nvSpPr>
          <p:spPr>
            <a:xfrm>
              <a:off x="9252337" y="6121400"/>
              <a:ext cx="21083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P36 · 例 3-3 代码下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四、构建逻辑表达式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5831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3-3 闰年判断：读题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038350"/>
            <a:ext cx="10515600" cy="857250"/>
            <a:chOff x="838200" y="2038350"/>
            <a:chExt cx="10515600" cy="8572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857250"/>
            </a:xfrm>
            <a:prstGeom prst="roundRect">
              <a:avLst>
                <a:gd name="adj" fmla="val 111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037" y="2349500"/>
              <a:ext cx="985824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输入一个年份（大于 1582 的整数），判断这一年是否为闰年，如果是，输出 1；否则，输出 0。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852069" y="6121400"/>
            <a:ext cx="1508589" cy="264033"/>
            <a:chOff x="9852069" y="6121400"/>
            <a:chExt cx="1508589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852069" y="6121400"/>
              <a:ext cx="15085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P35 · 例 3-3</a:t>
              </a:r>
            </a:p>
          </p:txBody>
        </p:sp>
      </p:grpSp>
      <p:grpSp>
        <p:nvGrpSpPr>
          <p:cNvPr id="25" name="rule"/>
          <p:cNvGrpSpPr/>
          <p:nvPr/>
        </p:nvGrpSpPr>
        <p:grpSpPr>
          <a:xfrm>
            <a:off x="829437" y="3130550"/>
            <a:ext cx="10524363" cy="2003425"/>
            <a:chOff x="829437" y="3130550"/>
            <a:chExt cx="10524363" cy="2003425"/>
          </a:xfrm>
        </p:grpSpPr>
        <p:sp>
          <p:nvSpPr>
            <p:cNvPr id="14" name="TextBox 14"/>
            <p:cNvSpPr txBox="1"/>
            <p:nvPr/>
          </p:nvSpPr>
          <p:spPr>
            <a:xfrm>
              <a:off x="829437" y="3130550"/>
              <a:ext cx="855001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常说："被 4 整除是闰年，被 100 整除不是，被 400 整除又是"——但这样说不严谨：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38200" y="358140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7015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年份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458337" y="3701542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该怎么判断？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81837" y="4225925"/>
              <a:ext cx="5523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2000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458337" y="4225925"/>
              <a:ext cx="4752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同时被 4、100、400 整除：到底是不是闰年？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6101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61010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740275"/>
              <a:ext cx="5523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1900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458337" y="4740275"/>
              <a:ext cx="350229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被 4、100 整除，但不被 400 整除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124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0" name="tip"/>
          <p:cNvGrpSpPr/>
          <p:nvPr/>
        </p:nvGrpSpPr>
        <p:grpSpPr>
          <a:xfrm>
            <a:off x="838200" y="5181600"/>
            <a:ext cx="10515600" cy="571500"/>
            <a:chOff x="838200" y="5181600"/>
            <a:chExt cx="10515600" cy="571500"/>
          </a:xfrm>
        </p:grpSpPr>
        <p:sp>
          <p:nvSpPr>
            <p:cNvPr id="26" name="Rectangle 26"/>
            <p:cNvSpPr/>
            <p:nvPr/>
          </p:nvSpPr>
          <p:spPr>
            <a:xfrm>
              <a:off x="838200" y="51816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51816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3467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思考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86687" y="5346700"/>
              <a:ext cx="557464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要把这几条规则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准确地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组合起来，就要用逻辑运算符。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四、构建逻辑表达式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闰年的准确规则：两种情况满足一种</a:t>
            </a:r>
          </a:p>
        </p:txBody>
      </p:sp>
      <p:grpSp>
        <p:nvGrpSpPr>
          <p:cNvPr id="12" name="a"/>
          <p:cNvGrpSpPr/>
          <p:nvPr/>
        </p:nvGrpSpPr>
        <p:grpSpPr>
          <a:xfrm>
            <a:off x="838200" y="2114550"/>
            <a:ext cx="5067300" cy="2586990"/>
            <a:chOff x="838200" y="2114550"/>
            <a:chExt cx="5067300" cy="258699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067300" cy="2586990"/>
            </a:xfrm>
            <a:prstGeom prst="roundRect">
              <a:avLst>
                <a:gd name="adj" fmla="val 3682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4989" y="2377122"/>
              <a:ext cx="2504373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 A：普通闰年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6513" y="2854960"/>
              <a:ext cx="2585974" cy="13809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878"/>
                </a:lnSpc>
              </a:pP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能被 4 整除，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并且</a:t>
              </a:r>
              <a:b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不能被 100 整除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例：2004 ✔　1900 ✘</a:t>
              </a:r>
            </a:p>
          </p:txBody>
        </p:sp>
      </p:grpSp>
      <p:grpSp>
        <p:nvGrpSpPr>
          <p:cNvPr id="16" name="b"/>
          <p:cNvGrpSpPr/>
          <p:nvPr/>
        </p:nvGrpSpPr>
        <p:grpSpPr>
          <a:xfrm>
            <a:off x="6286500" y="2114550"/>
            <a:ext cx="5067300" cy="2586990"/>
            <a:chOff x="6286500" y="2114550"/>
            <a:chExt cx="5067300" cy="2586990"/>
          </a:xfrm>
        </p:grpSpPr>
        <p:sp>
          <p:nvSpPr>
            <p:cNvPr id="13" name="Rectangle 13"/>
            <p:cNvSpPr/>
            <p:nvPr/>
          </p:nvSpPr>
          <p:spPr>
            <a:xfrm>
              <a:off x="6286500" y="2114550"/>
              <a:ext cx="5067300" cy="2586990"/>
            </a:xfrm>
            <a:prstGeom prst="roundRect">
              <a:avLst>
                <a:gd name="adj" fmla="val 3682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503289" y="2377122"/>
              <a:ext cx="2504373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条件 B：世纪闰年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04813" y="2854960"/>
              <a:ext cx="258597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878"/>
                </a:lnSpc>
              </a:pP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能被 400 整除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例：2000 ✔　1900 ✘</a:t>
              </a:r>
            </a:p>
          </p:txBody>
        </p:sp>
      </p:grpSp>
      <p:grpSp>
        <p:nvGrpSpPr>
          <p:cNvPr id="19" name="or"/>
          <p:cNvGrpSpPr/>
          <p:nvPr/>
        </p:nvGrpSpPr>
        <p:grpSpPr>
          <a:xfrm>
            <a:off x="838200" y="5071110"/>
            <a:ext cx="10515600" cy="936308"/>
            <a:chOff x="838200" y="5071110"/>
            <a:chExt cx="10515600" cy="936308"/>
          </a:xfrm>
        </p:grpSpPr>
        <p:sp>
          <p:nvSpPr>
            <p:cNvPr id="17" name="Rectangle 17"/>
            <p:cNvSpPr/>
            <p:nvPr/>
          </p:nvSpPr>
          <p:spPr>
            <a:xfrm>
              <a:off x="838200" y="5071110"/>
              <a:ext cx="10515600" cy="936308"/>
            </a:xfrm>
            <a:prstGeom prst="roundRect">
              <a:avLst>
                <a:gd name="adj" fmla="val 10173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168902" y="5370512"/>
              <a:ext cx="4503247" cy="48501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满足 A </a:t>
              </a:r>
              <a:r>
                <a:rPr lang="zh-CN" sz="24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或者</a:t>
              </a:r>
              <a:r>
                <a:rPr lang="zh-CN" sz="24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满足 B，就是闰年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四、构建逻辑表达式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翻译成表达式</a:t>
            </a:r>
          </a:p>
        </p:txBody>
      </p:sp>
      <p:grpSp>
        <p:nvGrpSpPr>
          <p:cNvPr id="26" name="steps"/>
          <p:cNvGrpSpPr/>
          <p:nvPr/>
        </p:nvGrpSpPr>
        <p:grpSpPr>
          <a:xfrm>
            <a:off x="838200" y="2038350"/>
            <a:ext cx="10515600" cy="2581275"/>
            <a:chOff x="838200" y="2038350"/>
            <a:chExt cx="10515600" cy="25812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584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中文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39337" y="2158492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81837" y="2682875"/>
              <a:ext cx="12233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能被 4 整除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839337" y="2682875"/>
              <a:ext cx="1673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year % 4 == 0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0670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0670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197225"/>
              <a:ext cx="172228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不能被 100 整除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839337" y="3197225"/>
              <a:ext cx="19277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year % 100 != 0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5814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711575"/>
              <a:ext cx="149074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能被 400 整除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839337" y="3711575"/>
              <a:ext cx="19277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year % 400 == 0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095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0957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4225925"/>
              <a:ext cx="69897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 A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839337" y="4225925"/>
              <a:ext cx="40927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year % 4 == 0 &amp;&amp; year % 100 != 0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6101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9" name="full"/>
          <p:cNvGrpSpPr/>
          <p:nvPr/>
        </p:nvGrpSpPr>
        <p:grpSpPr>
          <a:xfrm>
            <a:off x="838200" y="4762500"/>
            <a:ext cx="10515600" cy="857250"/>
            <a:chOff x="838200" y="4762500"/>
            <a:chExt cx="10515600" cy="857250"/>
          </a:xfrm>
        </p:grpSpPr>
        <p:sp>
          <p:nvSpPr>
            <p:cNvPr id="27" name="Rectangle 27"/>
            <p:cNvSpPr/>
            <p:nvPr/>
          </p:nvSpPr>
          <p:spPr>
            <a:xfrm>
              <a:off x="838200" y="4762500"/>
              <a:ext cx="10515600" cy="857250"/>
            </a:xfrm>
            <a:prstGeom prst="roundRect">
              <a:avLst>
                <a:gd name="adj" fmla="val 111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260025" y="5067300"/>
              <a:ext cx="76719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(year % 4 == 0 &amp;&amp; year % 100 != 0) || year % 400 == 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四、构建逻辑表达式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13174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3-3：书上的程序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667500" cy="2743200"/>
            <a:chOff x="838200" y="2038350"/>
            <a:chExt cx="6667500" cy="27432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667500" cy="2743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743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139950"/>
              <a:ext cx="4943348" cy="2509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x;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 p;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x;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p = (x % 400 == 0) ||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(x % 4 == 0) &amp;&amp; (x % 100 != 0);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p = !(x % 400) || !(x % 4) &amp;&amp; x % 100;</a:t>
              </a:r>
              <a:br>
                <a:rPr lang="en-US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p &lt;&lt; endl;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434074" y="6121400"/>
            <a:ext cx="1926584" cy="264033"/>
            <a:chOff x="9434074" y="6121400"/>
            <a:chExt cx="1926584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434074" y="6121400"/>
              <a:ext cx="19265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P36 · 例 3-3 代码</a:t>
              </a:r>
            </a:p>
          </p:txBody>
        </p:sp>
      </p:grpSp>
      <p:grpSp>
        <p:nvGrpSpPr>
          <p:cNvPr id="28" name="map"/>
          <p:cNvGrpSpPr/>
          <p:nvPr/>
        </p:nvGrpSpPr>
        <p:grpSpPr>
          <a:xfrm>
            <a:off x="7905750" y="2038350"/>
            <a:ext cx="3448050" cy="1933575"/>
            <a:chOff x="7905750" y="2038350"/>
            <a:chExt cx="3448050" cy="1933575"/>
          </a:xfrm>
        </p:grpSpPr>
        <p:sp>
          <p:nvSpPr>
            <p:cNvPr id="15" name="Rectangle 15"/>
            <p:cNvSpPr/>
            <p:nvPr/>
          </p:nvSpPr>
          <p:spPr>
            <a:xfrm>
              <a:off x="7905750" y="2038350"/>
              <a:ext cx="344805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8049387" y="21203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记号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287637" y="21203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意思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049387" y="25971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287637" y="2597150"/>
              <a:ext cx="978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被 4 整除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7905750" y="2971800"/>
              <a:ext cx="3448050" cy="9525"/>
            </a:xfrm>
            <a:custGeom>
              <a:avLst/>
              <a:gdLst/>
              <a:ahLst/>
              <a:cxnLst/>
              <a:rect l="l" t="t" r="r" b="b"/>
              <a:pathLst>
                <a:path w="3448050" h="9525">
                  <a:moveTo>
                    <a:pt x="0" y="0"/>
                  </a:moveTo>
                  <a:lnTo>
                    <a:pt x="3448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7905750" y="2971800"/>
              <a:ext cx="34480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049387" y="30924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287637" y="3092450"/>
              <a:ext cx="123314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被 100 整除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7905750" y="3467100"/>
              <a:ext cx="3448050" cy="9525"/>
            </a:xfrm>
            <a:custGeom>
              <a:avLst/>
              <a:gdLst/>
              <a:ahLst/>
              <a:cxnLst/>
              <a:rect l="l" t="t" r="r" b="b"/>
              <a:pathLst>
                <a:path w="3448050" h="9525">
                  <a:moveTo>
                    <a:pt x="0" y="0"/>
                  </a:moveTo>
                  <a:lnTo>
                    <a:pt x="3448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049387" y="35877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287637" y="3587750"/>
              <a:ext cx="123314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被 400 整除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7905750" y="3962400"/>
              <a:ext cx="3448050" cy="9525"/>
            </a:xfrm>
            <a:custGeom>
              <a:avLst/>
              <a:gdLst/>
              <a:ahLst/>
              <a:cxnLst/>
              <a:rect l="l" t="t" r="r" b="b"/>
              <a:pathLst>
                <a:path w="3448050" h="9525">
                  <a:moveTo>
                    <a:pt x="0" y="0"/>
                  </a:moveTo>
                  <a:lnTo>
                    <a:pt x="3448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2" name="book"/>
          <p:cNvGrpSpPr/>
          <p:nvPr/>
        </p:nvGrpSpPr>
        <p:grpSpPr>
          <a:xfrm>
            <a:off x="838200" y="4953000"/>
            <a:ext cx="10515600" cy="895350"/>
            <a:chOff x="838200" y="4953000"/>
            <a:chExt cx="10515600" cy="895350"/>
          </a:xfrm>
        </p:grpSpPr>
        <p:sp>
          <p:nvSpPr>
            <p:cNvPr id="29" name="Rectangle 29"/>
            <p:cNvSpPr/>
            <p:nvPr/>
          </p:nvSpPr>
          <p:spPr>
            <a:xfrm>
              <a:off x="838200" y="49530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8987" y="511810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书上的思路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343912" y="5080000"/>
              <a:ext cx="654888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p3 成立肯定是闰年；p3 不成立时，p1 成立且 p2 不成立也是闰年：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p3 || p1 &amp;&amp; !p2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。&amp;&amp; 比 || 先算，所以不加括号也对。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四、构建逻辑表达式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模拟练习：这些年份是闰年吗？</a:t>
            </a:r>
          </a:p>
        </p:txBody>
      </p:sp>
      <p:grpSp>
        <p:nvGrpSpPr>
          <p:cNvPr id="15" name="thead-w"/>
          <p:cNvGrpSpPr/>
          <p:nvPr/>
        </p:nvGrpSpPr>
        <p:grpSpPr>
          <a:xfrm>
            <a:off x="838200" y="2038350"/>
            <a:ext cx="10515600" cy="682942"/>
            <a:chOff x="838200" y="2038350"/>
            <a:chExt cx="10515600" cy="682942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829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2313" y="2236152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年份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266313" y="2236152"/>
              <a:ext cx="111986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% 4 == 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266563" y="2236152"/>
              <a:ext cx="136256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% 100 != 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457313" y="2236152"/>
              <a:ext cx="143394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% 400 == 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648063" y="2236152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30" name="table-w"/>
          <p:cNvGrpSpPr/>
          <p:nvPr/>
        </p:nvGrpSpPr>
        <p:grpSpPr>
          <a:xfrm>
            <a:off x="838200" y="2922905"/>
            <a:ext cx="2286000" cy="2537778"/>
            <a:chOff x="838200" y="2922905"/>
            <a:chExt cx="2286000" cy="2537778"/>
          </a:xfrm>
        </p:grpSpPr>
        <p:sp>
          <p:nvSpPr>
            <p:cNvPr id="16" name="TextBox 16"/>
            <p:cNvSpPr txBox="1"/>
            <p:nvPr/>
          </p:nvSpPr>
          <p:spPr>
            <a:xfrm>
              <a:off x="980313" y="2922905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42313" y="2922905"/>
              <a:ext cx="6188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2000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403282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403282"/>
              <a:ext cx="2286000" cy="68294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0313" y="3605848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2313" y="3605848"/>
              <a:ext cx="6188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1900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086225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0313" y="4287838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42313" y="4287838"/>
              <a:ext cx="6188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2004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768215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768215"/>
              <a:ext cx="2286000" cy="68294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0313" y="4970780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742313" y="4970780"/>
              <a:ext cx="6188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2023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451158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53" name="answers"/>
          <p:cNvGrpSpPr/>
          <p:nvPr/>
        </p:nvGrpSpPr>
        <p:grpSpPr>
          <a:xfrm>
            <a:off x="3124200" y="2922905"/>
            <a:ext cx="8229600" cy="2537778"/>
            <a:chOff x="3124200" y="2922905"/>
            <a:chExt cx="8229600" cy="2537778"/>
          </a:xfrm>
        </p:grpSpPr>
        <p:sp>
          <p:nvSpPr>
            <p:cNvPr id="31" name="Line 31"/>
            <p:cNvSpPr/>
            <p:nvPr/>
          </p:nvSpPr>
          <p:spPr>
            <a:xfrm>
              <a:off x="3124200" y="3403282"/>
              <a:ext cx="8229600" cy="9525"/>
            </a:xfrm>
            <a:custGeom>
              <a:avLst/>
              <a:gdLst/>
              <a:ahLst/>
              <a:cxnLst/>
              <a:rect l="l" t="t" r="r" b="b"/>
              <a:pathLst>
                <a:path w="8229600" h="9525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3124200" y="3403282"/>
              <a:ext cx="8229600" cy="68294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3124200" y="4086225"/>
              <a:ext cx="8229600" cy="9525"/>
            </a:xfrm>
            <a:custGeom>
              <a:avLst/>
              <a:gdLst/>
              <a:ahLst/>
              <a:cxnLst/>
              <a:rect l="l" t="t" r="r" b="b"/>
              <a:pathLst>
                <a:path w="8229600" h="9525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Line 34"/>
            <p:cNvSpPr/>
            <p:nvPr/>
          </p:nvSpPr>
          <p:spPr>
            <a:xfrm>
              <a:off x="3124200" y="4768215"/>
              <a:ext cx="8229600" cy="9525"/>
            </a:xfrm>
            <a:custGeom>
              <a:avLst/>
              <a:gdLst/>
              <a:ahLst/>
              <a:cxnLst/>
              <a:rect l="l" t="t" r="r" b="b"/>
              <a:pathLst>
                <a:path w="8229600" h="9525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3124200" y="4768215"/>
              <a:ext cx="8229600" cy="68294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Line 36"/>
            <p:cNvSpPr/>
            <p:nvPr/>
          </p:nvSpPr>
          <p:spPr>
            <a:xfrm>
              <a:off x="3124200" y="5451158"/>
              <a:ext cx="8229600" cy="9525"/>
            </a:xfrm>
            <a:custGeom>
              <a:avLst/>
              <a:gdLst/>
              <a:ahLst/>
              <a:cxnLst/>
              <a:rect l="l" t="t" r="r" b="b"/>
              <a:pathLst>
                <a:path w="8229600" h="9525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3266313" y="2922905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266563" y="2922905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457313" y="2922905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648063" y="2922905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266313" y="3605848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266563" y="3605848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457313" y="3605848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9648063" y="3605848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3266313" y="4287838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5266563" y="4287838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457313" y="4287838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648063" y="4287838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3266313" y="4970780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5266563" y="4970780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457313" y="4970780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9648063" y="4970780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55" name="tip"/>
          <p:cNvGrpSpPr/>
          <p:nvPr/>
        </p:nvGrpSpPr>
        <p:grpSpPr>
          <a:xfrm>
            <a:off x="828675" y="5699760"/>
            <a:ext cx="8723285" cy="367665"/>
            <a:chOff x="828675" y="5699760"/>
            <a:chExt cx="8723285" cy="367665"/>
          </a:xfrm>
        </p:grpSpPr>
        <p:sp>
          <p:nvSpPr>
            <p:cNvPr id="54" name="TextBox 54"/>
            <p:cNvSpPr txBox="1"/>
            <p:nvPr/>
          </p:nvSpPr>
          <p:spPr>
            <a:xfrm>
              <a:off x="828675" y="5699760"/>
              <a:ext cx="872328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2000：A 不成立（被 100 整除），但 B 成立 → 闰年。1900：A、B 都不成立。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四、构建逻辑表达式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61300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把判断结果存进 bool，再输出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620000" cy="2105025"/>
            <a:chOff x="838200" y="2038350"/>
            <a:chExt cx="7620000" cy="21050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620000" cy="2105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105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606" y="2136775"/>
              <a:ext cx="6053328" cy="1876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year;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year;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bool isLeap = (year % 4 == 0 &amp;&amp; year % 100 != 0)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      || year % 400 == 0;</a:t>
              </a:r>
              <a:b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isLeap;</a:t>
              </a:r>
            </a:p>
          </p:txBody>
        </p:sp>
      </p:grpSp>
      <p:grpSp>
        <p:nvGrpSpPr>
          <p:cNvPr id="29" name="run"/>
          <p:cNvGrpSpPr/>
          <p:nvPr/>
        </p:nvGrpSpPr>
        <p:grpSpPr>
          <a:xfrm>
            <a:off x="8763000" y="2038350"/>
            <a:ext cx="2590800" cy="2724150"/>
            <a:chOff x="8763000" y="2038350"/>
            <a:chExt cx="2590800" cy="2724150"/>
          </a:xfrm>
        </p:grpSpPr>
        <p:sp>
          <p:nvSpPr>
            <p:cNvPr id="13" name="Rectangle 13"/>
            <p:cNvSpPr/>
            <p:nvPr/>
          </p:nvSpPr>
          <p:spPr>
            <a:xfrm>
              <a:off x="8763000" y="2038350"/>
              <a:ext cx="2590800" cy="1333500"/>
            </a:xfrm>
            <a:prstGeom prst="roundRect">
              <a:avLst>
                <a:gd name="adj" fmla="val 571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763000" y="2038350"/>
              <a:ext cx="2590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763000" y="2228850"/>
              <a:ext cx="2590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8773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0678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2583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557004" y="2108200"/>
              <a:ext cx="7391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输入 2024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924544" y="2498725"/>
              <a:ext cx="564642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2024</a:t>
              </a:r>
              <a:b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763000" y="3429000"/>
              <a:ext cx="2590800" cy="1333500"/>
            </a:xfrm>
            <a:prstGeom prst="roundRect">
              <a:avLst>
                <a:gd name="adj" fmla="val 571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763000" y="3429000"/>
              <a:ext cx="2590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763000" y="3619500"/>
              <a:ext cx="2590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8877300" y="35242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9067800" y="35242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9258300" y="35242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557004" y="3498850"/>
              <a:ext cx="7391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输入 1900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924544" y="3889375"/>
              <a:ext cx="564642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1900</a:t>
              </a:r>
              <a:b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</p:grpSp>
      <p:grpSp>
        <p:nvGrpSpPr>
          <p:cNvPr id="33" name="pt1"/>
          <p:cNvGrpSpPr/>
          <p:nvPr/>
        </p:nvGrpSpPr>
        <p:grpSpPr>
          <a:xfrm>
            <a:off x="885825" y="4581525"/>
            <a:ext cx="7283110" cy="353251"/>
            <a:chOff x="885825" y="4581525"/>
            <a:chExt cx="7283110" cy="353251"/>
          </a:xfrm>
        </p:grpSpPr>
        <p:sp>
          <p:nvSpPr>
            <p:cNvPr id="30" name="Ellipse 30"/>
            <p:cNvSpPr/>
            <p:nvPr/>
          </p:nvSpPr>
          <p:spPr>
            <a:xfrm>
              <a:off x="885825" y="45815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66263" y="4624451"/>
              <a:ext cx="12487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286637" y="4597400"/>
              <a:ext cx="68822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复杂的条件先算出来，存进一个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变量，名字写清楚它的意思。</a:t>
              </a:r>
            </a:p>
          </p:txBody>
        </p:sp>
      </p:grpSp>
      <p:grpSp>
        <p:nvGrpSpPr>
          <p:cNvPr id="37" name="pt2"/>
          <p:cNvGrpSpPr/>
          <p:nvPr/>
        </p:nvGrpSpPr>
        <p:grpSpPr>
          <a:xfrm>
            <a:off x="885825" y="5057775"/>
            <a:ext cx="7852135" cy="353251"/>
            <a:chOff x="885825" y="5057775"/>
            <a:chExt cx="7852135" cy="353251"/>
          </a:xfrm>
        </p:grpSpPr>
        <p:sp>
          <p:nvSpPr>
            <p:cNvPr id="34" name="Ellipse 34"/>
            <p:cNvSpPr/>
            <p:nvPr/>
          </p:nvSpPr>
          <p:spPr>
            <a:xfrm>
              <a:off x="885825" y="505777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966263" y="5100701"/>
              <a:ext cx="12487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286637" y="5073650"/>
              <a:ext cx="745132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直接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输出 bool：true 显示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，false 显示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，正好符合题目要求。</a:t>
              </a:r>
            </a:p>
          </p:txBody>
        </p:sp>
      </p:grpSp>
      <p:grpSp>
        <p:nvGrpSpPr>
          <p:cNvPr id="41" name="pt3"/>
          <p:cNvGrpSpPr/>
          <p:nvPr/>
        </p:nvGrpSpPr>
        <p:grpSpPr>
          <a:xfrm>
            <a:off x="885825" y="5534025"/>
            <a:ext cx="6369080" cy="353251"/>
            <a:chOff x="885825" y="5534025"/>
            <a:chExt cx="6369080" cy="353251"/>
          </a:xfrm>
        </p:grpSpPr>
        <p:sp>
          <p:nvSpPr>
            <p:cNvPr id="38" name="Ellipse 38"/>
            <p:cNvSpPr/>
            <p:nvPr/>
          </p:nvSpPr>
          <p:spPr>
            <a:xfrm>
              <a:off x="885825" y="5534025"/>
              <a:ext cx="285750" cy="2857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966263" y="5576951"/>
              <a:ext cx="124873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4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286637" y="5549900"/>
              <a:ext cx="596826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下一讲学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语句后，这个变量就能用来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决定程序做什么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56565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四、构建逻辑表达式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模拟练习：把要求翻译成表达式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796290"/>
            <a:chOff x="838200" y="2038350"/>
            <a:chExt cx="10515600" cy="79629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7962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2313" y="2295208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中文要求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314313" y="2295208"/>
              <a:ext cx="83637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3087688"/>
            <a:ext cx="5334000" cy="2941637"/>
            <a:chOff x="838200" y="3087688"/>
            <a:chExt cx="5334000" cy="2941637"/>
          </a:xfrm>
        </p:grpSpPr>
        <p:sp>
          <p:nvSpPr>
            <p:cNvPr id="13" name="TextBox 13"/>
            <p:cNvSpPr txBox="1"/>
            <p:nvPr/>
          </p:nvSpPr>
          <p:spPr>
            <a:xfrm>
              <a:off x="980313" y="3087688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2313" y="3087688"/>
              <a:ext cx="275349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是两位数（10～99）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63093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630930"/>
              <a:ext cx="5334000" cy="79629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0313" y="3883978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2313" y="3883978"/>
              <a:ext cx="176094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是大写字母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42722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0313" y="4680268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2313" y="4680268"/>
              <a:ext cx="223682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是 3 或 5 的倍数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522351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5223510"/>
              <a:ext cx="5334000" cy="79629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0313" y="5476557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42313" y="5476557"/>
              <a:ext cx="359648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是 3 的倍数但不是 5 的倍数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601980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answers"/>
          <p:cNvGrpSpPr/>
          <p:nvPr/>
        </p:nvGrpSpPr>
        <p:grpSpPr>
          <a:xfrm>
            <a:off x="6172200" y="3087688"/>
            <a:ext cx="5181600" cy="2941637"/>
            <a:chOff x="6172200" y="3087688"/>
            <a:chExt cx="5181600" cy="2941637"/>
          </a:xfrm>
        </p:grpSpPr>
        <p:sp>
          <p:nvSpPr>
            <p:cNvPr id="28" name="Line 28"/>
            <p:cNvSpPr/>
            <p:nvPr/>
          </p:nvSpPr>
          <p:spPr>
            <a:xfrm>
              <a:off x="6172200" y="3630930"/>
              <a:ext cx="5181600" cy="9525"/>
            </a:xfrm>
            <a:custGeom>
              <a:avLst/>
              <a:gdLst/>
              <a:ahLst/>
              <a:cxnLst/>
              <a:rect l="l" t="t" r="r" b="b"/>
              <a:pathLst>
                <a:path w="5181600" h="9525">
                  <a:moveTo>
                    <a:pt x="0" y="0"/>
                  </a:moveTo>
                  <a:lnTo>
                    <a:pt x="518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172200" y="3630930"/>
              <a:ext cx="5181600" cy="79629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6172200" y="4427220"/>
              <a:ext cx="5181600" cy="9525"/>
            </a:xfrm>
            <a:custGeom>
              <a:avLst/>
              <a:gdLst/>
              <a:ahLst/>
              <a:cxnLst/>
              <a:rect l="l" t="t" r="r" b="b"/>
              <a:pathLst>
                <a:path w="5181600" h="9525">
                  <a:moveTo>
                    <a:pt x="0" y="0"/>
                  </a:moveTo>
                  <a:lnTo>
                    <a:pt x="518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6172200" y="5223510"/>
              <a:ext cx="5181600" cy="9525"/>
            </a:xfrm>
            <a:custGeom>
              <a:avLst/>
              <a:gdLst/>
              <a:ahLst/>
              <a:cxnLst/>
              <a:rect l="l" t="t" r="r" b="b"/>
              <a:pathLst>
                <a:path w="5181600" h="9525">
                  <a:moveTo>
                    <a:pt x="0" y="0"/>
                  </a:moveTo>
                  <a:lnTo>
                    <a:pt x="518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6172200" y="5223510"/>
              <a:ext cx="5181600" cy="79629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6172200" y="6019800"/>
              <a:ext cx="5181600" cy="9525"/>
            </a:xfrm>
            <a:custGeom>
              <a:avLst/>
              <a:gdLst/>
              <a:ahLst/>
              <a:cxnLst/>
              <a:rect l="l" t="t" r="r" b="b"/>
              <a:pathLst>
                <a:path w="5181600" h="9525">
                  <a:moveTo>
                    <a:pt x="0" y="0"/>
                  </a:moveTo>
                  <a:lnTo>
                    <a:pt x="518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314313" y="3087688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&gt;= 10 &amp;&amp; x &lt;= 99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314313" y="3883978"/>
              <a:ext cx="33730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&gt;= 'A' &amp;&amp; ch &lt;= 'Z'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314313" y="4680268"/>
              <a:ext cx="361008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% 3 == 0 || x % 5 == 0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314313" y="5476557"/>
              <a:ext cx="361008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% 3 == 0 &amp;&amp; x % 5 != 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第五部分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380738" y="3111500"/>
            <a:ext cx="343052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课后习题讲评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583149" y="4038600"/>
            <a:ext cx="3025701" cy="308991"/>
            <a:chOff x="4583149" y="4038600"/>
            <a:chExt cx="3025701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583149" y="4038600"/>
              <a:ext cx="30257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习题 3-1 · 习题 3-2 · 习题 3-3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五、课后习题讲评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93787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3-1：a = 3，b = 4，c = 5，是否成立？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784860"/>
            <a:chOff x="838200" y="2038350"/>
            <a:chExt cx="10515600" cy="78486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7848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648587" y="2297748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982587" y="2297748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3100070"/>
            <a:ext cx="6000750" cy="2872105"/>
            <a:chOff x="838200" y="3100070"/>
            <a:chExt cx="6000750" cy="2872105"/>
          </a:xfrm>
        </p:grpSpPr>
        <p:sp>
          <p:nvSpPr>
            <p:cNvPr id="13" name="TextBox 13"/>
            <p:cNvSpPr txBox="1"/>
            <p:nvPr/>
          </p:nvSpPr>
          <p:spPr>
            <a:xfrm>
              <a:off x="981837" y="310007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(1)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48587" y="3100070"/>
              <a:ext cx="21824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a&lt;b || b&gt;c || a&gt;b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608070"/>
              <a:ext cx="6000750" cy="9525"/>
            </a:xfrm>
            <a:custGeom>
              <a:avLst/>
              <a:gdLst/>
              <a:ahLst/>
              <a:cxnLst/>
              <a:rect l="l" t="t" r="r" b="b"/>
              <a:pathLst>
                <a:path w="6000750" h="9525">
                  <a:moveTo>
                    <a:pt x="0" y="0"/>
                  </a:moveTo>
                  <a:lnTo>
                    <a:pt x="6000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608070"/>
              <a:ext cx="6000750" cy="78486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388493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(2)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48587" y="3884930"/>
              <a:ext cx="21824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a&gt;c || b&gt;a &amp;&amp; c&gt;b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392930"/>
              <a:ext cx="6000750" cy="9525"/>
            </a:xfrm>
            <a:custGeom>
              <a:avLst/>
              <a:gdLst/>
              <a:ahLst/>
              <a:cxnLst/>
              <a:rect l="l" t="t" r="r" b="b"/>
              <a:pathLst>
                <a:path w="6000750" h="9525">
                  <a:moveTo>
                    <a:pt x="0" y="0"/>
                  </a:moveTo>
                  <a:lnTo>
                    <a:pt x="6000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466979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(3)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48587" y="4669790"/>
              <a:ext cx="129103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b-a == c-b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5177790"/>
              <a:ext cx="6000750" cy="9525"/>
            </a:xfrm>
            <a:custGeom>
              <a:avLst/>
              <a:gdLst/>
              <a:ahLst/>
              <a:cxnLst/>
              <a:rect l="l" t="t" r="r" b="b"/>
              <a:pathLst>
                <a:path w="6000750" h="9525">
                  <a:moveTo>
                    <a:pt x="0" y="0"/>
                  </a:moveTo>
                  <a:lnTo>
                    <a:pt x="6000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5177790"/>
              <a:ext cx="6000750" cy="78486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837" y="545465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(4)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48587" y="5454650"/>
              <a:ext cx="472949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a*b-c &gt; a*c-b || a*b+b*c == b*b*(c-a)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962650"/>
              <a:ext cx="6000750" cy="9525"/>
            </a:xfrm>
            <a:custGeom>
              <a:avLst/>
              <a:gdLst/>
              <a:ahLst/>
              <a:cxnLst/>
              <a:rect l="l" t="t" r="r" b="b"/>
              <a:pathLst>
                <a:path w="6000750" h="9525">
                  <a:moveTo>
                    <a:pt x="0" y="0"/>
                  </a:moveTo>
                  <a:lnTo>
                    <a:pt x="6000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answers"/>
          <p:cNvGrpSpPr/>
          <p:nvPr/>
        </p:nvGrpSpPr>
        <p:grpSpPr>
          <a:xfrm>
            <a:off x="6838950" y="3100070"/>
            <a:ext cx="4514850" cy="2872105"/>
            <a:chOff x="6838950" y="3100070"/>
            <a:chExt cx="4514850" cy="2872105"/>
          </a:xfrm>
        </p:grpSpPr>
        <p:sp>
          <p:nvSpPr>
            <p:cNvPr id="28" name="Line 28"/>
            <p:cNvSpPr/>
            <p:nvPr/>
          </p:nvSpPr>
          <p:spPr>
            <a:xfrm>
              <a:off x="6838950" y="3608070"/>
              <a:ext cx="4514850" cy="9525"/>
            </a:xfrm>
            <a:custGeom>
              <a:avLst/>
              <a:gdLst/>
              <a:ahLst/>
              <a:cxnLst/>
              <a:rect l="l" t="t" r="r" b="b"/>
              <a:pathLst>
                <a:path w="4514850" h="9525">
                  <a:moveTo>
                    <a:pt x="0" y="0"/>
                  </a:moveTo>
                  <a:lnTo>
                    <a:pt x="4514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838950" y="3608070"/>
              <a:ext cx="4514850" cy="78486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6838950" y="4392930"/>
              <a:ext cx="4514850" cy="9525"/>
            </a:xfrm>
            <a:custGeom>
              <a:avLst/>
              <a:gdLst/>
              <a:ahLst/>
              <a:cxnLst/>
              <a:rect l="l" t="t" r="r" b="b"/>
              <a:pathLst>
                <a:path w="4514850" h="9525">
                  <a:moveTo>
                    <a:pt x="0" y="0"/>
                  </a:moveTo>
                  <a:lnTo>
                    <a:pt x="4514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6838950" y="5177790"/>
              <a:ext cx="4514850" cy="9525"/>
            </a:xfrm>
            <a:custGeom>
              <a:avLst/>
              <a:gdLst/>
              <a:ahLst/>
              <a:cxnLst/>
              <a:rect l="l" t="t" r="r" b="b"/>
              <a:pathLst>
                <a:path w="4514850" h="9525">
                  <a:moveTo>
                    <a:pt x="0" y="0"/>
                  </a:moveTo>
                  <a:lnTo>
                    <a:pt x="4514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6838950" y="5177790"/>
              <a:ext cx="4514850" cy="78486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6838950" y="5962650"/>
              <a:ext cx="4514850" cy="9525"/>
            </a:xfrm>
            <a:custGeom>
              <a:avLst/>
              <a:gdLst/>
              <a:ahLst/>
              <a:cxnLst/>
              <a:rect l="l" t="t" r="r" b="b"/>
              <a:pathLst>
                <a:path w="4514850" h="9525">
                  <a:moveTo>
                    <a:pt x="0" y="0"/>
                  </a:moveTo>
                  <a:lnTo>
                    <a:pt x="4514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982587" y="3100070"/>
              <a:ext cx="199203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a&lt;b 成立，短路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982587" y="3884930"/>
              <a:ext cx="19341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先算 &amp;&amp;，0 || 1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982587" y="4669790"/>
              <a:ext cx="10311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1 == 1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982587" y="5454650"/>
              <a:ext cx="29876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左 7&gt;11 为 0；右 32==32</a:t>
              </a:r>
            </a:p>
          </p:txBody>
        </p:sp>
      </p:grpSp>
      <p:grpSp>
        <p:nvGrpSpPr>
          <p:cNvPr id="40" name="bookref"/>
          <p:cNvGrpSpPr/>
          <p:nvPr/>
        </p:nvGrpSpPr>
        <p:grpSpPr>
          <a:xfrm>
            <a:off x="9670332" y="6121400"/>
            <a:ext cx="1690326" cy="264033"/>
            <a:chOff x="9670332" y="6121400"/>
            <a:chExt cx="1690326" cy="264033"/>
          </a:xfrm>
        </p:grpSpPr>
        <p:sp>
          <p:nvSpPr>
            <p:cNvPr id="39" name="TextBox 39"/>
            <p:cNvSpPr txBox="1"/>
            <p:nvPr/>
          </p:nvSpPr>
          <p:spPr>
            <a:xfrm>
              <a:off x="9670332" y="6121400"/>
              <a:ext cx="16903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P45 · 习题 3-1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五、课后习题讲评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93787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3-2：a = 1，b = 0，c = 1，是否成立？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590550"/>
            <a:chOff x="838200" y="2038350"/>
            <a:chExt cx="10515600" cy="5905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649349" y="2215134"/>
              <a:ext cx="6541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745349" y="2215134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</p:grpSp>
      <p:grpSp>
        <p:nvGrpSpPr>
          <p:cNvPr id="30" name="table-w"/>
          <p:cNvGrpSpPr/>
          <p:nvPr/>
        </p:nvGrpSpPr>
        <p:grpSpPr>
          <a:xfrm>
            <a:off x="838200" y="2809875"/>
            <a:ext cx="6762750" cy="2781300"/>
            <a:chOff x="838200" y="2809875"/>
            <a:chExt cx="6762750" cy="2781300"/>
          </a:xfrm>
        </p:grpSpPr>
        <p:sp>
          <p:nvSpPr>
            <p:cNvPr id="13" name="TextBox 13"/>
            <p:cNvSpPr txBox="1"/>
            <p:nvPr/>
          </p:nvSpPr>
          <p:spPr>
            <a:xfrm>
              <a:off x="982599" y="2809875"/>
              <a:ext cx="3669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(1)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49349" y="2809875"/>
              <a:ext cx="95188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!a || !b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219450"/>
              <a:ext cx="6762750" cy="9525"/>
            </a:xfrm>
            <a:custGeom>
              <a:avLst/>
              <a:gdLst/>
              <a:ahLst/>
              <a:cxnLst/>
              <a:rect l="l" t="t" r="r" b="b"/>
              <a:pathLst>
                <a:path w="6762750" h="9525">
                  <a:moveTo>
                    <a:pt x="0" y="0"/>
                  </a:moveTo>
                  <a:lnTo>
                    <a:pt x="6762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219450"/>
              <a:ext cx="67627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2599" y="3400425"/>
              <a:ext cx="3669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(2)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49349" y="3400425"/>
              <a:ext cx="258966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(a &amp;&amp; !a) || (b || !b)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810000"/>
              <a:ext cx="6762750" cy="9525"/>
            </a:xfrm>
            <a:custGeom>
              <a:avLst/>
              <a:gdLst/>
              <a:ahLst/>
              <a:cxnLst/>
              <a:rect l="l" t="t" r="r" b="b"/>
              <a:pathLst>
                <a:path w="6762750" h="9525">
                  <a:moveTo>
                    <a:pt x="0" y="0"/>
                  </a:moveTo>
                  <a:lnTo>
                    <a:pt x="6762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2599" y="3990975"/>
              <a:ext cx="3669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(3)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49349" y="3990975"/>
              <a:ext cx="270665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&amp;&amp; b &amp;&amp; c || !a || !c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400550"/>
              <a:ext cx="6762750" cy="9525"/>
            </a:xfrm>
            <a:custGeom>
              <a:avLst/>
              <a:gdLst/>
              <a:ahLst/>
              <a:cxnLst/>
              <a:rect l="l" t="t" r="r" b="b"/>
              <a:pathLst>
                <a:path w="6762750" h="9525">
                  <a:moveTo>
                    <a:pt x="0" y="0"/>
                  </a:moveTo>
                  <a:lnTo>
                    <a:pt x="6762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400550"/>
              <a:ext cx="67627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2599" y="4581525"/>
              <a:ext cx="3669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(4)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49349" y="4581525"/>
              <a:ext cx="270665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&amp;&amp; (b &amp;&amp; c || a &amp;&amp; c)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991100"/>
              <a:ext cx="6762750" cy="9525"/>
            </a:xfrm>
            <a:custGeom>
              <a:avLst/>
              <a:gdLst/>
              <a:ahLst/>
              <a:cxnLst/>
              <a:rect l="l" t="t" r="r" b="b"/>
              <a:pathLst>
                <a:path w="6762750" h="9525">
                  <a:moveTo>
                    <a:pt x="0" y="0"/>
                  </a:moveTo>
                  <a:lnTo>
                    <a:pt x="6762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2599" y="5172075"/>
              <a:ext cx="36695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(5)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172075"/>
              <a:ext cx="469539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!b &amp;&amp; (c &amp;&amp; (a &amp;&amp; (!c || (!b || (!a)))))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581650"/>
              <a:ext cx="6762750" cy="9525"/>
            </a:xfrm>
            <a:custGeom>
              <a:avLst/>
              <a:gdLst/>
              <a:ahLst/>
              <a:cxnLst/>
              <a:rect l="l" t="t" r="r" b="b"/>
              <a:pathLst>
                <a:path w="6762750" h="9525">
                  <a:moveTo>
                    <a:pt x="0" y="0"/>
                  </a:moveTo>
                  <a:lnTo>
                    <a:pt x="6762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3" name="answers"/>
          <p:cNvGrpSpPr/>
          <p:nvPr/>
        </p:nvGrpSpPr>
        <p:grpSpPr>
          <a:xfrm>
            <a:off x="7600950" y="2809875"/>
            <a:ext cx="3752850" cy="2781300"/>
            <a:chOff x="7600950" y="2809875"/>
            <a:chExt cx="3752850" cy="2781300"/>
          </a:xfrm>
        </p:grpSpPr>
        <p:sp>
          <p:nvSpPr>
            <p:cNvPr id="31" name="Line 31"/>
            <p:cNvSpPr/>
            <p:nvPr/>
          </p:nvSpPr>
          <p:spPr>
            <a:xfrm>
              <a:off x="7600950" y="3219450"/>
              <a:ext cx="3752850" cy="9525"/>
            </a:xfrm>
            <a:custGeom>
              <a:avLst/>
              <a:gdLst/>
              <a:ahLst/>
              <a:cxnLst/>
              <a:rect l="l" t="t" r="r" b="b"/>
              <a:pathLst>
                <a:path w="3752850" h="9525">
                  <a:moveTo>
                    <a:pt x="0" y="0"/>
                  </a:moveTo>
                  <a:lnTo>
                    <a:pt x="3752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7600950" y="3219450"/>
              <a:ext cx="37528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7600950" y="3810000"/>
              <a:ext cx="3752850" cy="9525"/>
            </a:xfrm>
            <a:custGeom>
              <a:avLst/>
              <a:gdLst/>
              <a:ahLst/>
              <a:cxnLst/>
              <a:rect l="l" t="t" r="r" b="b"/>
              <a:pathLst>
                <a:path w="3752850" h="9525">
                  <a:moveTo>
                    <a:pt x="0" y="0"/>
                  </a:moveTo>
                  <a:lnTo>
                    <a:pt x="3752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Line 34"/>
            <p:cNvSpPr/>
            <p:nvPr/>
          </p:nvSpPr>
          <p:spPr>
            <a:xfrm>
              <a:off x="7600950" y="4400550"/>
              <a:ext cx="3752850" cy="9525"/>
            </a:xfrm>
            <a:custGeom>
              <a:avLst/>
              <a:gdLst/>
              <a:ahLst/>
              <a:cxnLst/>
              <a:rect l="l" t="t" r="r" b="b"/>
              <a:pathLst>
                <a:path w="3752850" h="9525">
                  <a:moveTo>
                    <a:pt x="0" y="0"/>
                  </a:moveTo>
                  <a:lnTo>
                    <a:pt x="3752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7600950" y="4400550"/>
              <a:ext cx="37528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Line 36"/>
            <p:cNvSpPr/>
            <p:nvPr/>
          </p:nvSpPr>
          <p:spPr>
            <a:xfrm>
              <a:off x="7600950" y="4991100"/>
              <a:ext cx="3752850" cy="9525"/>
            </a:xfrm>
            <a:custGeom>
              <a:avLst/>
              <a:gdLst/>
              <a:ahLst/>
              <a:cxnLst/>
              <a:rect l="l" t="t" r="r" b="b"/>
              <a:pathLst>
                <a:path w="3752850" h="9525">
                  <a:moveTo>
                    <a:pt x="0" y="0"/>
                  </a:moveTo>
                  <a:lnTo>
                    <a:pt x="3752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Line 37"/>
            <p:cNvSpPr/>
            <p:nvPr/>
          </p:nvSpPr>
          <p:spPr>
            <a:xfrm>
              <a:off x="7600950" y="5581650"/>
              <a:ext cx="3752850" cy="9525"/>
            </a:xfrm>
            <a:custGeom>
              <a:avLst/>
              <a:gdLst/>
              <a:ahLst/>
              <a:cxnLst/>
              <a:rect l="l" t="t" r="r" b="b"/>
              <a:pathLst>
                <a:path w="3752850" h="9525">
                  <a:moveTo>
                    <a:pt x="0" y="0"/>
                  </a:moveTo>
                  <a:lnTo>
                    <a:pt x="3752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745349" y="2809875"/>
              <a:ext cx="84074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0 || 1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745349" y="3400425"/>
              <a:ext cx="84074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0 || 1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745349" y="3990975"/>
              <a:ext cx="121296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0 || 0 || 0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745349" y="4581525"/>
              <a:ext cx="155328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1 &amp;&amp; (0 || 1)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745349" y="5172075"/>
              <a:ext cx="184043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从最里层往外算</a:t>
              </a:r>
            </a:p>
          </p:txBody>
        </p:sp>
      </p:grpSp>
      <p:grpSp>
        <p:nvGrpSpPr>
          <p:cNvPr id="45" name="bookref"/>
          <p:cNvGrpSpPr/>
          <p:nvPr/>
        </p:nvGrpSpPr>
        <p:grpSpPr>
          <a:xfrm>
            <a:off x="9353493" y="6121400"/>
            <a:ext cx="2007165" cy="264033"/>
            <a:chOff x="9353493" y="6121400"/>
            <a:chExt cx="2007165" cy="264033"/>
          </a:xfrm>
        </p:grpSpPr>
        <p:sp>
          <p:nvSpPr>
            <p:cNvPr id="44" name="TextBox 44"/>
            <p:cNvSpPr txBox="1"/>
            <p:nvPr/>
          </p:nvSpPr>
          <p:spPr>
            <a:xfrm>
              <a:off x="9353493" y="6121400"/>
              <a:ext cx="200716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P45–46 · 习题 3-2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五、课后习题讲评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9311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3-3（1）（2）：偶数、四位整数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897255"/>
            <a:chOff x="838200" y="2038350"/>
            <a:chExt cx="10515600" cy="89725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8972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647063" y="2348547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性质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457063" y="2348547"/>
              <a:ext cx="83637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表达式</a:t>
              </a:r>
            </a:p>
          </p:txBody>
        </p:sp>
      </p:grpSp>
      <p:grpSp>
        <p:nvGrpSpPr>
          <p:cNvPr id="20" name="table-w"/>
          <p:cNvGrpSpPr/>
          <p:nvPr/>
        </p:nvGrpSpPr>
        <p:grpSpPr>
          <a:xfrm>
            <a:off x="838200" y="3241992"/>
            <a:ext cx="4476750" cy="1496695"/>
            <a:chOff x="838200" y="3241992"/>
            <a:chExt cx="4476750" cy="1496695"/>
          </a:xfrm>
        </p:grpSpPr>
        <p:sp>
          <p:nvSpPr>
            <p:cNvPr id="13" name="TextBox 13"/>
            <p:cNvSpPr txBox="1"/>
            <p:nvPr/>
          </p:nvSpPr>
          <p:spPr>
            <a:xfrm>
              <a:off x="980313" y="3241992"/>
              <a:ext cx="46926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(1)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47063" y="3241992"/>
              <a:ext cx="106751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是偶数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831908"/>
              <a:ext cx="4476750" cy="9525"/>
            </a:xfrm>
            <a:custGeom>
              <a:avLst/>
              <a:gdLst/>
              <a:ahLst/>
              <a:cxnLst/>
              <a:rect l="l" t="t" r="r" b="b"/>
              <a:pathLst>
                <a:path w="4476750" h="9525">
                  <a:moveTo>
                    <a:pt x="0" y="0"/>
                  </a:moveTo>
                  <a:lnTo>
                    <a:pt x="4476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831908"/>
              <a:ext cx="4476750" cy="89725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0313" y="4139248"/>
              <a:ext cx="46926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(2)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47063" y="4139248"/>
              <a:ext cx="16521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是 4 位整数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729162"/>
              <a:ext cx="4476750" cy="9525"/>
            </a:xfrm>
            <a:custGeom>
              <a:avLst/>
              <a:gdLst/>
              <a:ahLst/>
              <a:cxnLst/>
              <a:rect l="l" t="t" r="r" b="b"/>
              <a:pathLst>
                <a:path w="4476750" h="9525">
                  <a:moveTo>
                    <a:pt x="0" y="0"/>
                  </a:moveTo>
                  <a:lnTo>
                    <a:pt x="4476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6" name="answers"/>
          <p:cNvGrpSpPr/>
          <p:nvPr/>
        </p:nvGrpSpPr>
        <p:grpSpPr>
          <a:xfrm>
            <a:off x="5314950" y="3241992"/>
            <a:ext cx="6038850" cy="1496695"/>
            <a:chOff x="5314950" y="3241992"/>
            <a:chExt cx="6038850" cy="1496695"/>
          </a:xfrm>
        </p:grpSpPr>
        <p:sp>
          <p:nvSpPr>
            <p:cNvPr id="21" name="Line 21"/>
            <p:cNvSpPr/>
            <p:nvPr/>
          </p:nvSpPr>
          <p:spPr>
            <a:xfrm>
              <a:off x="5314950" y="3831908"/>
              <a:ext cx="6038850" cy="9525"/>
            </a:xfrm>
            <a:custGeom>
              <a:avLst/>
              <a:gdLst/>
              <a:ahLst/>
              <a:cxnLst/>
              <a:rect l="l" t="t" r="r" b="b"/>
              <a:pathLst>
                <a:path w="6038850" h="9525">
                  <a:moveTo>
                    <a:pt x="0" y="0"/>
                  </a:moveTo>
                  <a:lnTo>
                    <a:pt x="6038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5314950" y="3831908"/>
              <a:ext cx="6038850" cy="89725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Line 23"/>
            <p:cNvSpPr/>
            <p:nvPr/>
          </p:nvSpPr>
          <p:spPr>
            <a:xfrm>
              <a:off x="5314950" y="4729162"/>
              <a:ext cx="6038850" cy="9525"/>
            </a:xfrm>
            <a:custGeom>
              <a:avLst/>
              <a:gdLst/>
              <a:ahLst/>
              <a:cxnLst/>
              <a:rect l="l" t="t" r="r" b="b"/>
              <a:pathLst>
                <a:path w="6038850" h="9525">
                  <a:moveTo>
                    <a:pt x="0" y="0"/>
                  </a:moveTo>
                  <a:lnTo>
                    <a:pt x="6038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457063" y="3241992"/>
              <a:ext cx="151620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% 2 == 0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457063" y="4139248"/>
              <a:ext cx="54864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&gt;= 1000 &amp;&amp; x &lt;= 9999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（只考虑正整数）</a:t>
              </a:r>
            </a:p>
          </p:txBody>
        </p:sp>
      </p:grpSp>
      <p:grpSp>
        <p:nvGrpSpPr>
          <p:cNvPr id="31" name="tip"/>
          <p:cNvGrpSpPr/>
          <p:nvPr/>
        </p:nvGrpSpPr>
        <p:grpSpPr>
          <a:xfrm>
            <a:off x="838200" y="4804410"/>
            <a:ext cx="10515600" cy="1145858"/>
            <a:chOff x="838200" y="4804410"/>
            <a:chExt cx="10515600" cy="1145858"/>
          </a:xfrm>
        </p:grpSpPr>
        <p:sp>
          <p:nvSpPr>
            <p:cNvPr id="27" name="Rectangle 27"/>
            <p:cNvSpPr/>
            <p:nvPr/>
          </p:nvSpPr>
          <p:spPr>
            <a:xfrm>
              <a:off x="838200" y="4804410"/>
              <a:ext cx="10515600" cy="1145858"/>
            </a:xfrm>
            <a:prstGeom prst="roundRect">
              <a:avLst>
                <a:gd name="adj" fmla="val 665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4804410"/>
              <a:ext cx="47625" cy="11458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7844" y="5048885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876044" y="4985385"/>
              <a:ext cx="7585519" cy="7928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4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 x 可以是负数，-1234 也是 4 位整数，该怎么写？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→ </a:t>
              </a: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(x &gt;= 1000 &amp;&amp; x &lt;= 9999) || (x &gt;= -9999 &amp;&amp; x &lt;= -1000)</a:t>
              </a:r>
            </a:p>
          </p:txBody>
        </p:sp>
      </p:grpSp>
      <p:grpSp>
        <p:nvGrpSpPr>
          <p:cNvPr id="33" name="bookref"/>
          <p:cNvGrpSpPr/>
          <p:nvPr/>
        </p:nvGrpSpPr>
        <p:grpSpPr>
          <a:xfrm>
            <a:off x="9670332" y="6121400"/>
            <a:ext cx="1690326" cy="264033"/>
            <a:chOff x="9670332" y="6121400"/>
            <a:chExt cx="1690326" cy="264033"/>
          </a:xfrm>
        </p:grpSpPr>
        <p:sp>
          <p:nvSpPr>
            <p:cNvPr id="32" name="TextBox 32"/>
            <p:cNvSpPr txBox="1"/>
            <p:nvPr/>
          </p:nvSpPr>
          <p:spPr>
            <a:xfrm>
              <a:off x="9670332" y="6121400"/>
              <a:ext cx="16903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P46 · 习题 3-3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五、课后习题讲评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5983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3-3（3）：完全平方数</a:t>
            </a:r>
          </a:p>
        </p:txBody>
      </p:sp>
      <p:grpSp>
        <p:nvGrpSpPr>
          <p:cNvPr id="10" name="idea"/>
          <p:cNvGrpSpPr/>
          <p:nvPr/>
        </p:nvGrpSpPr>
        <p:grpSpPr>
          <a:xfrm>
            <a:off x="829437" y="2082800"/>
            <a:ext cx="8219948" cy="756476"/>
            <a:chOff x="829437" y="2082800"/>
            <a:chExt cx="8219948" cy="7564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082800"/>
              <a:ext cx="8219948" cy="756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是完全平方数：存在整数 n，使 n × n = x。例如 16 = 4 × 4，17 不是。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思路（书上提示：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数据类型转换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）：先开平方，转成整数 n，再看 n × n 是否等于 x。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3333750"/>
            <a:ext cx="8572500" cy="876300"/>
            <a:chOff x="838200" y="3333750"/>
            <a:chExt cx="8572500" cy="876300"/>
          </a:xfrm>
        </p:grpSpPr>
        <p:sp>
          <p:nvSpPr>
            <p:cNvPr id="11" name="Rectangle 11"/>
            <p:cNvSpPr/>
            <p:nvPr/>
          </p:nvSpPr>
          <p:spPr>
            <a:xfrm>
              <a:off x="838200" y="3333750"/>
              <a:ext cx="8572500" cy="876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3333750"/>
              <a:ext cx="38100" cy="876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987" y="3486150"/>
              <a:ext cx="7510018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 n = (int)(sqrt(x) + 0.5); 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四舍五入，避免 3.9999 变成 3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bool isSquare = (n * n == x);</a:t>
              </a:r>
            </a:p>
          </p:txBody>
        </p:sp>
      </p:grpSp>
      <p:grpSp>
        <p:nvGrpSpPr>
          <p:cNvPr id="31" name="cases"/>
          <p:cNvGrpSpPr/>
          <p:nvPr/>
        </p:nvGrpSpPr>
        <p:grpSpPr>
          <a:xfrm>
            <a:off x="838200" y="4533900"/>
            <a:ext cx="10515600" cy="1381125"/>
            <a:chOff x="838200" y="4533900"/>
            <a:chExt cx="10515600" cy="1381125"/>
          </a:xfrm>
        </p:grpSpPr>
        <p:sp>
          <p:nvSpPr>
            <p:cNvPr id="15" name="Rectangle 15"/>
            <p:cNvSpPr/>
            <p:nvPr/>
          </p:nvSpPr>
          <p:spPr>
            <a:xfrm>
              <a:off x="838200" y="4533900"/>
              <a:ext cx="105156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4638167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886837" y="4638167"/>
              <a:ext cx="95355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sqrt(x)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744337" y="4638167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601837" y="4638167"/>
              <a:ext cx="11115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 * n == x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81837" y="509270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16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886837" y="50927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744337" y="50927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601837" y="50927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448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5448300"/>
              <a:ext cx="10515600" cy="457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837" y="554990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17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886837" y="5549900"/>
              <a:ext cx="65427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4.12…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744337" y="55499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601837" y="5549900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59055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五、课后习题讲评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706917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3-3（4）：奇数、完全立方数、3 位整数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10515600" cy="1133475"/>
            <a:chOff x="838200" y="2038350"/>
            <a:chExt cx="10515600" cy="113347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1334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1133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03450"/>
              <a:ext cx="7130987" cy="894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 m = (int)(cbrt(x) + 0.5);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cbrt：开立方，在 &lt;cmath&gt; 里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 isCube = (m * m * m == x);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bool ok = (x % 2 != 0) &amp;&amp; isCube &amp;&amp; (x &gt;= 100 &amp;&amp; x &lt;= 999);</a:t>
              </a:r>
            </a:p>
          </p:txBody>
        </p:sp>
      </p:grpSp>
      <p:grpSp>
        <p:nvGrpSpPr>
          <p:cNvPr id="26" name="cases"/>
          <p:cNvGrpSpPr/>
          <p:nvPr/>
        </p:nvGrpSpPr>
        <p:grpSpPr>
          <a:xfrm>
            <a:off x="838200" y="3524250"/>
            <a:ext cx="10515600" cy="1914525"/>
            <a:chOff x="838200" y="3524250"/>
            <a:chExt cx="10515600" cy="1914525"/>
          </a:xfrm>
        </p:grpSpPr>
        <p:sp>
          <p:nvSpPr>
            <p:cNvPr id="13" name="Rectangle 13"/>
            <p:cNvSpPr/>
            <p:nvPr/>
          </p:nvSpPr>
          <p:spPr>
            <a:xfrm>
              <a:off x="838200" y="3524250"/>
              <a:ext cx="105156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1837" y="3638042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886837" y="362534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81837" y="411162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125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886837" y="4111625"/>
              <a:ext cx="290664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奇数，5³ = 125，3 位数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4476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447675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458787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343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886837" y="4587875"/>
              <a:ext cx="290664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奇数，7³ = 343，3 位数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953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837" y="506412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216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886837" y="5064125"/>
              <a:ext cx="24782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6³ = 216，但是偶数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5429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1" name="tip"/>
          <p:cNvGrpSpPr/>
          <p:nvPr/>
        </p:nvGrpSpPr>
        <p:grpSpPr>
          <a:xfrm>
            <a:off x="838200" y="5448300"/>
            <a:ext cx="10515600" cy="552450"/>
            <a:chOff x="838200" y="5448300"/>
            <a:chExt cx="10515600" cy="552450"/>
          </a:xfrm>
        </p:grpSpPr>
        <p:sp>
          <p:nvSpPr>
            <p:cNvPr id="27" name="Rectangle 27"/>
            <p:cNvSpPr/>
            <p:nvPr/>
          </p:nvSpPr>
          <p:spPr>
            <a:xfrm>
              <a:off x="838200" y="5448300"/>
              <a:ext cx="10515600" cy="5524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448300"/>
              <a:ext cx="47625" cy="5524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9749" y="56197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修正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49349" y="5619750"/>
              <a:ext cx="866886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原课件这里误用了平方数的 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isSquare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；立方数要用 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cbrt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（或 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pow(x, 1.0/3)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）重新判断。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五、课后习题讲评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01655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 3-3（5）：水仙花数</a:t>
            </a:r>
          </a:p>
        </p:txBody>
      </p:sp>
      <p:grpSp>
        <p:nvGrpSpPr>
          <p:cNvPr id="10" name="idea"/>
          <p:cNvGrpSpPr/>
          <p:nvPr/>
        </p:nvGrpSpPr>
        <p:grpSpPr>
          <a:xfrm>
            <a:off x="829437" y="2159000"/>
            <a:ext cx="8318464" cy="337376"/>
            <a:chOff x="829437" y="2159000"/>
            <a:chExt cx="8318464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159000"/>
              <a:ext cx="83184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水仙花数：各位数字的立方和等于它本身的 3 位整数。例如 153 = 1³ + 5³ + 3³。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2628900"/>
            <a:ext cx="10515600" cy="847725"/>
            <a:chOff x="838200" y="2628900"/>
            <a:chExt cx="10515600" cy="847725"/>
          </a:xfrm>
        </p:grpSpPr>
        <p:sp>
          <p:nvSpPr>
            <p:cNvPr id="11" name="Rectangle 11"/>
            <p:cNvSpPr/>
            <p:nvPr/>
          </p:nvSpPr>
          <p:spPr>
            <a:xfrm>
              <a:off x="838200" y="2628900"/>
              <a:ext cx="10515600" cy="8477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628900"/>
              <a:ext cx="38100" cy="8477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9368" y="2794000"/>
              <a:ext cx="7686294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 a = x / 100, b = x / 10 % 10, c = x % 10;    </a:t>
              </a:r>
              <a: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百位、十位、个位</a:t>
              </a:r>
              <a:br>
                <a:rPr lang="zh-CN" sz="16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bool ok = (x &gt;= 100 &amp;&amp; x &lt;= 999) &amp;&amp; (a*a*a + b*b*b + c*c*c == x);</a:t>
              </a:r>
            </a:p>
          </p:txBody>
        </p:sp>
      </p:grpSp>
      <p:grpSp>
        <p:nvGrpSpPr>
          <p:cNvPr id="25" name="cases"/>
          <p:cNvGrpSpPr/>
          <p:nvPr/>
        </p:nvGrpSpPr>
        <p:grpSpPr>
          <a:xfrm>
            <a:off x="838200" y="3810000"/>
            <a:ext cx="10515600" cy="1438275"/>
            <a:chOff x="838200" y="3810000"/>
            <a:chExt cx="10515600" cy="1438275"/>
          </a:xfrm>
        </p:grpSpPr>
        <p:sp>
          <p:nvSpPr>
            <p:cNvPr id="15" name="Rectangle 15"/>
            <p:cNvSpPr/>
            <p:nvPr/>
          </p:nvSpPr>
          <p:spPr>
            <a:xfrm>
              <a:off x="838200" y="3810000"/>
              <a:ext cx="10515600" cy="476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81837" y="3923792"/>
              <a:ext cx="1512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886837" y="39110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验证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81837" y="439737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86837" y="4397375"/>
              <a:ext cx="23625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 + 125 + 27 = 153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7625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762500"/>
              <a:ext cx="10515600" cy="476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873625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86837" y="4873625"/>
              <a:ext cx="236251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 + 125 + 64 = 190 →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238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29" name="tip"/>
          <p:cNvGrpSpPr/>
          <p:nvPr/>
        </p:nvGrpSpPr>
        <p:grpSpPr>
          <a:xfrm>
            <a:off x="838200" y="5295900"/>
            <a:ext cx="10515600" cy="561975"/>
            <a:chOff x="838200" y="5295900"/>
            <a:chExt cx="10515600" cy="561975"/>
          </a:xfrm>
        </p:grpSpPr>
        <p:sp>
          <p:nvSpPr>
            <p:cNvPr id="26" name="Rectangle 26"/>
            <p:cNvSpPr/>
            <p:nvPr/>
          </p:nvSpPr>
          <p:spPr>
            <a:xfrm>
              <a:off x="838200" y="5295900"/>
              <a:ext cx="10515600" cy="561975"/>
            </a:xfrm>
            <a:prstGeom prst="roundRect">
              <a:avLst>
                <a:gd name="adj" fmla="val 1355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368" y="546417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回顾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68018" y="5464175"/>
              <a:ext cx="891279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拆数位用的是第 2 章例 2-7 学过的 / 和 %：/100 取百位，/10%10 取十位，%10 取个位。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72665"/>
            <a:ext cx="9248932" cy="418148"/>
            <a:chOff x="895350" y="2272665"/>
            <a:chExt cx="9248932" cy="418148"/>
          </a:xfrm>
        </p:grpSpPr>
        <p:sp>
          <p:nvSpPr>
            <p:cNvPr id="9" name="Ellipse 9"/>
            <p:cNvSpPr/>
            <p:nvPr/>
          </p:nvSpPr>
          <p:spPr>
            <a:xfrm>
              <a:off x="895350" y="2272665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4197" y="2309812"/>
              <a:ext cx="1652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125" y="2323148"/>
              <a:ext cx="876315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++ -- 加减 1：前置先改再用，后置先用再改；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+= b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是 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= a + b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的简写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3109912"/>
            <a:ext cx="7033801" cy="418148"/>
            <a:chOff x="895350" y="3109912"/>
            <a:chExt cx="7033801" cy="418148"/>
          </a:xfrm>
        </p:grpSpPr>
        <p:sp>
          <p:nvSpPr>
            <p:cNvPr id="13" name="Ellipse 13"/>
            <p:cNvSpPr/>
            <p:nvPr/>
          </p:nvSpPr>
          <p:spPr>
            <a:xfrm>
              <a:off x="895350" y="3109912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4197" y="3147060"/>
              <a:ext cx="1652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125" y="3160395"/>
              <a:ext cx="654802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只有 1 和 0；关系运算符 &gt; &lt; &gt;= &lt;= == !=，相等用 ==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947160"/>
            <a:ext cx="7274865" cy="418147"/>
            <a:chOff x="895350" y="3947160"/>
            <a:chExt cx="7274865" cy="418147"/>
          </a:xfrm>
        </p:grpSpPr>
        <p:sp>
          <p:nvSpPr>
            <p:cNvPr id="17" name="Ellipse 17"/>
            <p:cNvSpPr/>
            <p:nvPr/>
          </p:nvSpPr>
          <p:spPr>
            <a:xfrm>
              <a:off x="895350" y="394716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4197" y="3984308"/>
              <a:ext cx="1652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125" y="3997642"/>
              <a:ext cx="678909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逻辑运算符：&amp;&amp; 全真才真，|| 一真即真，! 取反，^ 刚好一个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784408"/>
            <a:ext cx="7042026" cy="418147"/>
            <a:chOff x="895350" y="4784408"/>
            <a:chExt cx="7042026" cy="418147"/>
          </a:xfrm>
        </p:grpSpPr>
        <p:sp>
          <p:nvSpPr>
            <p:cNvPr id="21" name="Ellipse 21"/>
            <p:cNvSpPr/>
            <p:nvPr/>
          </p:nvSpPr>
          <p:spPr>
            <a:xfrm>
              <a:off x="895350" y="4784408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4197" y="4821555"/>
              <a:ext cx="1652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125" y="4834890"/>
              <a:ext cx="655625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优先级口诀：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非 &gt; 算术 &gt; 关系 &gt; 与 &gt; 或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；拿不准就加括号</a:t>
              </a:r>
            </a:p>
          </p:txBody>
        </p:sp>
      </p:grpSp>
      <p:grpSp>
        <p:nvGrpSpPr>
          <p:cNvPr id="28" name="pt5"/>
          <p:cNvGrpSpPr/>
          <p:nvPr/>
        </p:nvGrpSpPr>
        <p:grpSpPr>
          <a:xfrm>
            <a:off x="895350" y="5620702"/>
            <a:ext cx="6730731" cy="418148"/>
            <a:chOff x="895350" y="5620702"/>
            <a:chExt cx="6730731" cy="418148"/>
          </a:xfrm>
        </p:grpSpPr>
        <p:sp>
          <p:nvSpPr>
            <p:cNvPr id="25" name="Ellipse 25"/>
            <p:cNvSpPr/>
            <p:nvPr/>
          </p:nvSpPr>
          <p:spPr>
            <a:xfrm>
              <a:off x="895350" y="5620702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4197" y="5658802"/>
              <a:ext cx="1652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81125" y="5671185"/>
              <a:ext cx="624495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翻译三步：找条件 → 定连接 → 写表达式；整除写 % == 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w-title"/>
          <p:cNvGrpSpPr/>
          <p:nvPr/>
        </p:nvGrpSpPr>
        <p:grpSpPr>
          <a:xfrm>
            <a:off x="4139184" y="774700"/>
            <a:ext cx="3913632" cy="704088"/>
            <a:chOff x="4139184" y="774700"/>
            <a:chExt cx="3913632" cy="704088"/>
          </a:xfrm>
        </p:grpSpPr>
        <p:sp>
          <p:nvSpPr>
            <p:cNvPr id="4" name="TextBox 4"/>
            <p:cNvSpPr txBox="1"/>
            <p:nvPr/>
          </p:nvSpPr>
          <p:spPr>
            <a:xfrm>
              <a:off x="4139184" y="774700"/>
              <a:ext cx="391363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课后任务与下一讲</a:t>
              </a:r>
            </a:p>
          </p:txBody>
        </p:sp>
      </p:grpSp>
      <p:grpSp>
        <p:nvGrpSpPr>
          <p:cNvPr id="22" name="hw"/>
          <p:cNvGrpSpPr/>
          <p:nvPr/>
        </p:nvGrpSpPr>
        <p:grpSpPr>
          <a:xfrm>
            <a:off x="914400" y="1619250"/>
            <a:ext cx="4953000" cy="4191000"/>
            <a:chOff x="914400" y="1619250"/>
            <a:chExt cx="4953000" cy="41910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33475" y="24669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25982" y="25104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2768" y="2476500"/>
              <a:ext cx="3160014" cy="6275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完成三份课后习题：算术与关系、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逻辑运算符、构建实例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33475" y="33623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25982" y="34057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2768" y="3397250"/>
              <a:ext cx="32352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洛谷 P5710 数的性质（例 3-2）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33475" y="39528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25982" y="39963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2768" y="3987800"/>
              <a:ext cx="323524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洛谷 P5711 闰年判断（例 3-3）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33475" y="45434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25982" y="45868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2768" y="4578350"/>
              <a:ext cx="241653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整理笔记：书本 P33–36</a:t>
              </a:r>
            </a:p>
          </p:txBody>
        </p:sp>
      </p:grpSp>
      <p:grpSp>
        <p:nvGrpSpPr>
          <p:cNvPr id="30" name="next"/>
          <p:cNvGrpSpPr/>
          <p:nvPr/>
        </p:nvGrpSpPr>
        <p:grpSpPr>
          <a:xfrm>
            <a:off x="6324600" y="1619250"/>
            <a:ext cx="4953000" cy="4191000"/>
            <a:chOff x="6324600" y="1619250"/>
            <a:chExt cx="4953000" cy="4191000"/>
          </a:xfrm>
        </p:grpSpPr>
        <p:sp>
          <p:nvSpPr>
            <p:cNvPr id="23" name="Rectangle 23"/>
            <p:cNvSpPr/>
            <p:nvPr/>
          </p:nvSpPr>
          <p:spPr>
            <a:xfrm>
              <a:off x="63246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79108" y="2565400"/>
              <a:ext cx="17068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分支语句 if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82537" y="32131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带着问题预习：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82537" y="3556000"/>
              <a:ext cx="2780792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算出了 isLeap 是 1 还是 0，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怎样让程序在闰年时输出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"Yes"，否则输出"No"？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2026-11-04T13:16:24Z</dcterms:created>
  <dcterms:modified xsi:type="dcterms:W3CDTF">2026-11-04T13:16:24Z</dcterms:modified>
  <cp:category/>
  <cp:contentStatus/>
</cp:coreProperties>
</file>