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50"/>
  </p:notesMasterIdLst>
  <p:handoutMasterIdLst>
    <p:handoutMasterId r:id="rId51"/>
  </p:handoutMasterIdLst>
  <p:sldIdLst>
    <p:sldId id="256" r:id="rId2"/>
    <p:sldId id="345" r:id="rId3"/>
    <p:sldId id="287" r:id="rId4"/>
    <p:sldId id="343" r:id="rId5"/>
    <p:sldId id="503" r:id="rId6"/>
    <p:sldId id="347" r:id="rId7"/>
    <p:sldId id="349" r:id="rId8"/>
    <p:sldId id="502" r:id="rId9"/>
    <p:sldId id="504" r:id="rId10"/>
    <p:sldId id="505" r:id="rId11"/>
    <p:sldId id="506" r:id="rId12"/>
    <p:sldId id="507" r:id="rId13"/>
    <p:sldId id="354" r:id="rId14"/>
    <p:sldId id="509" r:id="rId15"/>
    <p:sldId id="508" r:id="rId16"/>
    <p:sldId id="539" r:id="rId17"/>
    <p:sldId id="511" r:id="rId18"/>
    <p:sldId id="512" r:id="rId19"/>
    <p:sldId id="513" r:id="rId20"/>
    <p:sldId id="514" r:id="rId21"/>
    <p:sldId id="515" r:id="rId22"/>
    <p:sldId id="355" r:id="rId23"/>
    <p:sldId id="294" r:id="rId24"/>
    <p:sldId id="295" r:id="rId25"/>
    <p:sldId id="296" r:id="rId26"/>
    <p:sldId id="516" r:id="rId27"/>
    <p:sldId id="299" r:id="rId28"/>
    <p:sldId id="535" r:id="rId29"/>
    <p:sldId id="517" r:id="rId30"/>
    <p:sldId id="350" r:id="rId31"/>
    <p:sldId id="298" r:id="rId32"/>
    <p:sldId id="300" r:id="rId33"/>
    <p:sldId id="351" r:id="rId34"/>
    <p:sldId id="520" r:id="rId35"/>
    <p:sldId id="536" r:id="rId36"/>
    <p:sldId id="537" r:id="rId37"/>
    <p:sldId id="518" r:id="rId38"/>
    <p:sldId id="540" r:id="rId39"/>
    <p:sldId id="519" r:id="rId40"/>
    <p:sldId id="521" r:id="rId41"/>
    <p:sldId id="522" r:id="rId42"/>
    <p:sldId id="523" r:id="rId43"/>
    <p:sldId id="524" r:id="rId44"/>
    <p:sldId id="525" r:id="rId45"/>
    <p:sldId id="526" r:id="rId46"/>
    <p:sldId id="527" r:id="rId47"/>
    <p:sldId id="528" r:id="rId48"/>
    <p:sldId id="538" r:id="rId49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8BAA"/>
    <a:srgbClr val="F6CDD9"/>
    <a:srgbClr val="F75282"/>
    <a:srgbClr val="008000"/>
    <a:srgbClr val="FF00FF"/>
    <a:srgbClr val="FFF2CC"/>
    <a:srgbClr val="FFD966"/>
    <a:srgbClr val="F68CAA"/>
    <a:srgbClr val="E9EBF5"/>
    <a:srgbClr val="FF9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51" autoAdjust="0"/>
  </p:normalViewPr>
  <p:slideViewPr>
    <p:cSldViewPr>
      <p:cViewPr varScale="1">
        <p:scale>
          <a:sx n="107" d="100"/>
          <a:sy n="107" d="100"/>
        </p:scale>
        <p:origin x="702" y="5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771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6789-4C39-4A48-8C12-B702515D477F}" type="datetimeFigureOut">
              <a:rPr lang="zh-CN" altLang="en-US" smtClean="0"/>
              <a:t>2026/10/5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2938-4D6D-451E-A8FF-488E0B3EF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1E5AF-4045-4FAD-917A-507CA13AE336}" type="datetimeFigureOut">
              <a:rPr lang="zh-CN" altLang="en-US" smtClean="0"/>
              <a:t>2026/10/5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D3027-4DB6-404F-8FD9-32049D6A3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492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553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如果很近（比如只有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1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公里），你可能觉得花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11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分钟走到车站太不值了，不如直接打车。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如果很远（比如有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10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公里），那多花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11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分钟去公交车站那当然就非常值了</a:t>
            </a:r>
            <a:endParaRPr lang="en-US" altLang="zh-CN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看，我们的大脑就在进行一次 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if-else 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的判断！我们的程序要做的，就是把这个思考过程用代码写出来。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246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我们就来分情况进行讨论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537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891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92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9E8F0760-09AB-D2FD-31EE-3DD30889D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3794" y="736839"/>
            <a:ext cx="2122728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13304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《C++</a:t>
            </a:r>
            <a:r>
              <a:rPr sz="2800" spc="-75" dirty="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2800" spc="-5" dirty="0" err="1">
                <a:solidFill>
                  <a:srgbClr val="FFFFFF"/>
                </a:solidFill>
                <a:latin typeface="微软雅黑"/>
                <a:cs typeface="微软雅黑"/>
              </a:rPr>
              <a:t>语言基础</a:t>
            </a: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spc="-5" dirty="0">
                <a:solidFill>
                  <a:srgbClr val="FFFFFF"/>
                </a:solidFill>
                <a:cs typeface="微软雅黑"/>
              </a:rPr>
              <a:t>if </a:t>
            </a:r>
            <a:r>
              <a:rPr lang="zh-CN" altLang="en-US" sz="2800" spc="-5" dirty="0">
                <a:solidFill>
                  <a:srgbClr val="FFFFFF"/>
                </a:solidFill>
                <a:cs typeface="微软雅黑"/>
              </a:rPr>
              <a:t>条件分支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分支结构</a:t>
            </a:r>
          </a:p>
        </p:txBody>
      </p:sp>
      <p:sp>
        <p:nvSpPr>
          <p:cNvPr id="2" name="矩形 1"/>
          <p:cNvSpPr/>
          <p:nvPr/>
        </p:nvSpPr>
        <p:spPr>
          <a:xfrm>
            <a:off x="1752600" y="2590800"/>
            <a:ext cx="8686800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顺序结构（</a:t>
            </a:r>
            <a:r>
              <a:rPr lang="en-US" altLang="zh-CN" sz="2400" b="1" dirty="0"/>
              <a:t>Sequential Structure</a:t>
            </a:r>
            <a:r>
              <a:rPr lang="zh-CN" altLang="en-US" sz="2400" b="1" dirty="0"/>
              <a:t>）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定义：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程序</a:t>
            </a:r>
            <a:r>
              <a:rPr lang="zh-CN" altLang="en-US" sz="2400" b="1" dirty="0">
                <a:solidFill>
                  <a:srgbClr val="FF0000"/>
                </a:solidFill>
              </a:rPr>
              <a:t>从上到下</a:t>
            </a:r>
            <a:r>
              <a:rPr lang="zh-CN" altLang="en-US" sz="2400" dirty="0"/>
              <a:t>、一条一条</a:t>
            </a:r>
            <a:r>
              <a:rPr lang="zh-CN" altLang="en-US" sz="2400" b="1" dirty="0">
                <a:solidFill>
                  <a:srgbClr val="FF0000"/>
                </a:solidFill>
              </a:rPr>
              <a:t>依次执行</a:t>
            </a:r>
            <a:r>
              <a:rPr lang="zh-CN" altLang="en-US" sz="2400" dirty="0"/>
              <a:t>，不跳跃、不分支。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特点：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最简单的程序结构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所有语句依照</a:t>
            </a:r>
            <a:r>
              <a:rPr lang="zh-CN" altLang="en-US" sz="2400" b="1" dirty="0"/>
              <a:t>书写顺序执行</a:t>
            </a:r>
            <a:endParaRPr lang="zh-CN" altLang="en-US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1086B86-0ACA-5542-6792-2DB1C3342FC9}"/>
              </a:ext>
            </a:extLst>
          </p:cNvPr>
          <p:cNvSpPr txBox="1"/>
          <p:nvPr/>
        </p:nvSpPr>
        <p:spPr>
          <a:xfrm>
            <a:off x="1752600" y="1447800"/>
            <a:ext cx="8686800" cy="9612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我们之前写的代码都是“一条路走到黑”的。从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main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函数的第一行开始，顺序执行，直到最后一行结束，中间没有任何变化。</a:t>
            </a:r>
          </a:p>
        </p:txBody>
      </p:sp>
    </p:spTree>
    <p:extLst>
      <p:ext uri="{BB962C8B-B14F-4D97-AF65-F5344CB8AC3E}">
        <p14:creationId xmlns:p14="http://schemas.microsoft.com/office/powerpoint/2010/main" val="32678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57400" y="1915338"/>
            <a:ext cx="4123074" cy="1285061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86578" y="1915337"/>
            <a:ext cx="4013822" cy="1218052"/>
          </a:xfrm>
          <a:prstGeom prst="rect">
            <a:avLst/>
          </a:prstGeom>
        </p:spPr>
      </p:pic>
      <p:graphicFrame>
        <p:nvGraphicFramePr>
          <p:cNvPr id="78" name="table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473903"/>
              </p:ext>
            </p:extLst>
          </p:nvPr>
        </p:nvGraphicFramePr>
        <p:xfrm>
          <a:off x="1447800" y="3544571"/>
          <a:ext cx="1040130" cy="1027429"/>
        </p:xfrm>
        <a:graphic>
          <a:graphicData uri="http://schemas.openxmlformats.org/drawingml/2006/table">
            <a:tbl>
              <a:tblPr>
                <a:solidFill>
                  <a:srgbClr val="F6356C"/>
                </a:solidFill>
              </a:tblPr>
              <a:tblGrid>
                <a:gridCol w="1040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274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12065" algn="ctr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29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开始</a:t>
                      </a:r>
                      <a:endParaRPr lang="en-US" altLang="en-US" sz="2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35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0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060455"/>
              </p:ext>
            </p:extLst>
          </p:nvPr>
        </p:nvGraphicFramePr>
        <p:xfrm>
          <a:off x="3829968" y="3546019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k+=10</a:t>
                      </a:r>
                      <a:endParaRPr lang="en-US" altLang="en-US" sz="105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0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258392"/>
              </p:ext>
            </p:extLst>
          </p:nvPr>
        </p:nvGraphicFramePr>
        <p:xfrm>
          <a:off x="5028038" y="3536088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k++</a:t>
                      </a:r>
                      <a:endParaRPr kumimoji="0" lang="en-US" alt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1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736082"/>
              </p:ext>
            </p:extLst>
          </p:nvPr>
        </p:nvGraphicFramePr>
        <p:xfrm>
          <a:off x="2633608" y="3546019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定义并初始化</a:t>
                      </a:r>
                      <a:r>
                        <a:rPr lang="en-US" altLang="zh-CN" sz="1800" b="1" dirty="0" err="1">
                          <a:solidFill>
                            <a:schemeClr val="bg1"/>
                          </a:solidFill>
                        </a:rPr>
                        <a:t>int</a:t>
                      </a:r>
                      <a:r>
                        <a:rPr lang="en-US" altLang="zh-CN" sz="18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k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为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5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86759"/>
              </p:ext>
            </p:extLst>
          </p:nvPr>
        </p:nvGraphicFramePr>
        <p:xfrm>
          <a:off x="7420758" y="3540736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k%=10</a:t>
                      </a:r>
                      <a:endParaRPr lang="en-US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7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4623"/>
              </p:ext>
            </p:extLst>
          </p:nvPr>
        </p:nvGraphicFramePr>
        <p:xfrm>
          <a:off x="8618828" y="3530805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k+=6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9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307486"/>
              </p:ext>
            </p:extLst>
          </p:nvPr>
        </p:nvGraphicFramePr>
        <p:xfrm>
          <a:off x="6224398" y="3540736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++k</a:t>
                      </a:r>
                      <a:endParaRPr kumimoji="0" lang="en-US" alt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5" name="table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549551"/>
              </p:ext>
            </p:extLst>
          </p:nvPr>
        </p:nvGraphicFramePr>
        <p:xfrm>
          <a:off x="9819201" y="3536379"/>
          <a:ext cx="1056640" cy="1014642"/>
        </p:xfrm>
        <a:graphic>
          <a:graphicData uri="http://schemas.openxmlformats.org/drawingml/2006/table">
            <a:tbl>
              <a:tblPr>
                <a:solidFill>
                  <a:srgbClr val="F6356C"/>
                </a:solidFill>
              </a:tblPr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4642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12065" algn="ctr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29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结束</a:t>
                      </a:r>
                      <a:endParaRPr lang="en-US" altLang="en-US" sz="2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35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1941772" y="5370624"/>
            <a:ext cx="824542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/>
              <a:t>顺序结构例子：最后 </a:t>
            </a:r>
            <a:r>
              <a:rPr lang="en-US" altLang="zh-CN" sz="2800" dirty="0"/>
              <a:t>k </a:t>
            </a:r>
            <a:r>
              <a:rPr lang="zh-CN" altLang="en-US" sz="2800" dirty="0"/>
              <a:t>的值是多少？你会怎么算？</a:t>
            </a:r>
          </a:p>
        </p:txBody>
      </p:sp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顺序结构</a:t>
            </a:r>
          </a:p>
        </p:txBody>
      </p:sp>
    </p:spTree>
    <p:extLst>
      <p:ext uri="{BB962C8B-B14F-4D97-AF65-F5344CB8AC3E}">
        <p14:creationId xmlns:p14="http://schemas.microsoft.com/office/powerpoint/2010/main" val="1117333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table 78"/>
          <p:cNvGraphicFramePr>
            <a:graphicFrameLocks noGrp="1"/>
          </p:cNvGraphicFramePr>
          <p:nvPr/>
        </p:nvGraphicFramePr>
        <p:xfrm>
          <a:off x="1447800" y="1944371"/>
          <a:ext cx="1040130" cy="1027429"/>
        </p:xfrm>
        <a:graphic>
          <a:graphicData uri="http://schemas.openxmlformats.org/drawingml/2006/table">
            <a:tbl>
              <a:tblPr>
                <a:solidFill>
                  <a:srgbClr val="F6356C"/>
                </a:solidFill>
              </a:tblPr>
              <a:tblGrid>
                <a:gridCol w="1040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274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12065" algn="ctr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29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开始</a:t>
                      </a:r>
                      <a:endParaRPr lang="en-US" altLang="en-US" sz="2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35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0" name="table 80"/>
          <p:cNvGraphicFramePr>
            <a:graphicFrameLocks noGrp="1"/>
          </p:cNvGraphicFramePr>
          <p:nvPr/>
        </p:nvGraphicFramePr>
        <p:xfrm>
          <a:off x="3829968" y="1945819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k+=10</a:t>
                      </a:r>
                      <a:endParaRPr lang="en-US" altLang="en-US" sz="105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0" name="table 80"/>
          <p:cNvGraphicFramePr>
            <a:graphicFrameLocks noGrp="1"/>
          </p:cNvGraphicFramePr>
          <p:nvPr/>
        </p:nvGraphicFramePr>
        <p:xfrm>
          <a:off x="5028038" y="1935888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k++</a:t>
                      </a:r>
                      <a:endParaRPr kumimoji="0" lang="en-US" alt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5" name="table 80"/>
          <p:cNvGraphicFramePr>
            <a:graphicFrameLocks noGrp="1"/>
          </p:cNvGraphicFramePr>
          <p:nvPr/>
        </p:nvGraphicFramePr>
        <p:xfrm>
          <a:off x="7420758" y="1940536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k%=10</a:t>
                      </a:r>
                      <a:endParaRPr lang="en-US" altLang="en-US" sz="10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7" name="table 80"/>
          <p:cNvGraphicFramePr>
            <a:graphicFrameLocks noGrp="1"/>
          </p:cNvGraphicFramePr>
          <p:nvPr/>
        </p:nvGraphicFramePr>
        <p:xfrm>
          <a:off x="8618828" y="1930605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k+=6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9" name="table 80"/>
          <p:cNvGraphicFramePr>
            <a:graphicFrameLocks noGrp="1"/>
          </p:cNvGraphicFramePr>
          <p:nvPr/>
        </p:nvGraphicFramePr>
        <p:xfrm>
          <a:off x="6224398" y="1940536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++k</a:t>
                      </a:r>
                      <a:endParaRPr kumimoji="0" lang="en-US" alt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5" name="table 78"/>
          <p:cNvGraphicFramePr>
            <a:graphicFrameLocks noGrp="1"/>
          </p:cNvGraphicFramePr>
          <p:nvPr/>
        </p:nvGraphicFramePr>
        <p:xfrm>
          <a:off x="9819201" y="1936179"/>
          <a:ext cx="1056640" cy="1014642"/>
        </p:xfrm>
        <a:graphic>
          <a:graphicData uri="http://schemas.openxmlformats.org/drawingml/2006/table">
            <a:tbl>
              <a:tblPr>
                <a:solidFill>
                  <a:srgbClr val="F6356C"/>
                </a:solidFill>
              </a:tblPr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4642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12065" algn="ctr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29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结束</a:t>
                      </a:r>
                      <a:endParaRPr lang="en-US" altLang="en-US" sz="2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35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顺序结构</a:t>
            </a:r>
          </a:p>
        </p:txBody>
      </p:sp>
      <p:graphicFrame>
        <p:nvGraphicFramePr>
          <p:cNvPr id="14" name="table 80"/>
          <p:cNvGraphicFramePr>
            <a:graphicFrameLocks noGrp="1"/>
          </p:cNvGraphicFramePr>
          <p:nvPr/>
        </p:nvGraphicFramePr>
        <p:xfrm>
          <a:off x="2641937" y="1952942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定义并初始化</a:t>
                      </a:r>
                      <a:r>
                        <a:rPr lang="en-US" altLang="zh-CN" sz="1800" b="1" dirty="0" err="1">
                          <a:solidFill>
                            <a:schemeClr val="bg1"/>
                          </a:solidFill>
                        </a:rPr>
                        <a:t>int</a:t>
                      </a:r>
                      <a:r>
                        <a:rPr lang="en-US" altLang="zh-CN" sz="18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k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为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667000" y="3276600"/>
            <a:ext cx="3135982" cy="29546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k =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k +=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k++;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++k;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k %=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k +=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6477000" y="3810000"/>
            <a:ext cx="4120286" cy="1042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计算机会按照什么样子的顺序执行这些代码？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61330" y="1454903"/>
            <a:ext cx="81785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k = 1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29968" y="1454903"/>
            <a:ext cx="94448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k = 11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55220" y="1452481"/>
            <a:ext cx="94448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k = 12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98449" y="1452481"/>
            <a:ext cx="94448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k = 13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522628" y="1452481"/>
            <a:ext cx="81785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k = 3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74903" y="1452481"/>
            <a:ext cx="81785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k = 9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59815" y="5334000"/>
            <a:ext cx="295465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一步步顺序往下执行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1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分支结构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0025736-8758-F707-F3A6-A81FF8A9ACBD}"/>
              </a:ext>
            </a:extLst>
          </p:cNvPr>
          <p:cNvSpPr txBox="1"/>
          <p:nvPr/>
        </p:nvSpPr>
        <p:spPr>
          <a:xfrm>
            <a:off x="1066800" y="1447800"/>
            <a:ext cx="9829800" cy="2811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这些程序都是从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main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函数的第一行开始，顺序执行，直到最后一行结束，中间没有任何变化。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但是，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现实世界是复杂的。我们每天都要做无数个决定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如果今天下雨，就带伞出门。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如果饿了，就去吃饭。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如果考试成绩超过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分，就奖励自己；否则，就要好好反省。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EF1CA65-885D-5BE2-061F-05492B8D1752}"/>
              </a:ext>
            </a:extLst>
          </p:cNvPr>
          <p:cNvSpPr txBox="1"/>
          <p:nvPr/>
        </p:nvSpPr>
        <p:spPr>
          <a:xfrm>
            <a:off x="1066800" y="4724400"/>
            <a:ext cx="9829800" cy="14268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我们希望我们的程序也能这么聪明，能够根据不同的情况，做出不同的反应。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这种让程序在不同的“岔路口”选择走哪条路的能力，就叫做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分支结构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。而实现这个能力最核心的工具，就是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语句。</a:t>
            </a:r>
          </a:p>
        </p:txBody>
      </p:sp>
    </p:spTree>
    <p:extLst>
      <p:ext uri="{BB962C8B-B14F-4D97-AF65-F5344CB8AC3E}">
        <p14:creationId xmlns:p14="http://schemas.microsoft.com/office/powerpoint/2010/main" val="42965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分支结构</a:t>
            </a:r>
          </a:p>
        </p:txBody>
      </p:sp>
      <p:sp>
        <p:nvSpPr>
          <p:cNvPr id="2" name="矩形 1"/>
          <p:cNvSpPr/>
          <p:nvPr/>
        </p:nvSpPr>
        <p:spPr>
          <a:xfrm>
            <a:off x="1066800" y="1676400"/>
            <a:ext cx="9601200" cy="36377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分支结构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200" b="1" dirty="0"/>
              <a:t>定义：</a:t>
            </a:r>
          </a:p>
          <a:p>
            <a:pPr>
              <a:lnSpc>
                <a:spcPct val="150000"/>
              </a:lnSpc>
            </a:pPr>
            <a:r>
              <a:rPr lang="zh-CN" altLang="en-US" sz="2200" b="1" dirty="0"/>
              <a:t>分支结构</a:t>
            </a:r>
            <a:r>
              <a:rPr lang="zh-CN" altLang="en-US" sz="2200" dirty="0"/>
              <a:t>是程序设计中一种</a:t>
            </a:r>
            <a:r>
              <a:rPr lang="zh-CN" altLang="en-US" sz="2200" b="1" dirty="0">
                <a:solidFill>
                  <a:srgbClr val="FF0000"/>
                </a:solidFill>
              </a:rPr>
              <a:t>根据条件判断结果</a:t>
            </a:r>
            <a:r>
              <a:rPr lang="zh-CN" altLang="en-US" sz="2200" dirty="0"/>
              <a:t>来</a:t>
            </a:r>
            <a:r>
              <a:rPr lang="zh-CN" altLang="en-US" sz="2200" b="1" dirty="0">
                <a:solidFill>
                  <a:srgbClr val="FF0000"/>
                </a:solidFill>
              </a:rPr>
              <a:t>选择性执行</a:t>
            </a:r>
            <a:r>
              <a:rPr lang="zh-CN" altLang="en-US" sz="2200" b="1" dirty="0"/>
              <a:t>不同代码路径</a:t>
            </a:r>
            <a:r>
              <a:rPr lang="zh-CN" altLang="en-US" sz="2200" dirty="0"/>
              <a:t>的结构，是控制程序流程的基本方式之一。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en-US" sz="2200" b="1" dirty="0"/>
              <a:t>特点：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200" b="1" dirty="0"/>
              <a:t>依据条件</a:t>
            </a:r>
            <a:r>
              <a:rPr lang="zh-CN" altLang="en-US" sz="2200" dirty="0"/>
              <a:t>进行判断</a:t>
            </a:r>
            <a:endParaRPr lang="en-US" altLang="zh-CN" sz="2200" b="1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200" b="1" dirty="0">
                <a:solidFill>
                  <a:schemeClr val="accent2">
                    <a:lumMod val="75000"/>
                  </a:schemeClr>
                </a:solidFill>
              </a:rPr>
              <a:t>结果不止一条路径</a:t>
            </a:r>
            <a:r>
              <a:rPr lang="zh-CN" altLang="en-US" sz="2200" dirty="0"/>
              <a:t>，而是根据条件选择其中一条或多条执行。</a:t>
            </a:r>
            <a:endParaRPr lang="en-US" altLang="zh-CN" sz="2200" dirty="0"/>
          </a:p>
        </p:txBody>
      </p:sp>
    </p:spTree>
    <p:extLst>
      <p:ext uri="{BB962C8B-B14F-4D97-AF65-F5344CB8AC3E}">
        <p14:creationId xmlns:p14="http://schemas.microsoft.com/office/powerpoint/2010/main" val="315164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table 78"/>
          <p:cNvGraphicFramePr>
            <a:graphicFrameLocks noGrp="1"/>
          </p:cNvGraphicFramePr>
          <p:nvPr/>
        </p:nvGraphicFramePr>
        <p:xfrm>
          <a:off x="685800" y="3087371"/>
          <a:ext cx="1040130" cy="1027429"/>
        </p:xfrm>
        <a:graphic>
          <a:graphicData uri="http://schemas.openxmlformats.org/drawingml/2006/table">
            <a:tbl>
              <a:tblPr>
                <a:solidFill>
                  <a:srgbClr val="F6356C"/>
                </a:solidFill>
              </a:tblPr>
              <a:tblGrid>
                <a:gridCol w="1040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274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12065" algn="ctr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29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开始</a:t>
                      </a:r>
                      <a:endParaRPr lang="en-US" altLang="en-US" sz="2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35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0" name="table 80"/>
          <p:cNvGraphicFramePr>
            <a:graphicFrameLocks noGrp="1"/>
          </p:cNvGraphicFramePr>
          <p:nvPr/>
        </p:nvGraphicFramePr>
        <p:xfrm>
          <a:off x="3067968" y="3088819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k+=10</a:t>
                      </a:r>
                      <a:endParaRPr lang="en-US" altLang="en-US" sz="20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0" name="table 80"/>
          <p:cNvGraphicFramePr>
            <a:graphicFrameLocks noGrp="1"/>
          </p:cNvGraphicFramePr>
          <p:nvPr/>
        </p:nvGraphicFramePr>
        <p:xfrm>
          <a:off x="4266038" y="3078888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k++</a:t>
                      </a:r>
                      <a:endParaRPr kumimoji="0" lang="en-US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1" name="table 80"/>
          <p:cNvGraphicFramePr>
            <a:graphicFrameLocks noGrp="1"/>
          </p:cNvGraphicFramePr>
          <p:nvPr/>
        </p:nvGraphicFramePr>
        <p:xfrm>
          <a:off x="1871608" y="3088819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</a:rPr>
                        <a:t>定义</a:t>
                      </a:r>
                      <a:r>
                        <a:rPr lang="en-US" altLang="zh-CN" sz="1800" b="1" dirty="0" err="1">
                          <a:solidFill>
                            <a:schemeClr val="bg1"/>
                          </a:solidFill>
                          <a:latin typeface="Consolas" panose="020B0609020204030204" pitchFamily="49" charset="0"/>
                        </a:rPr>
                        <a:t>int</a:t>
                      </a:r>
                      <a:r>
                        <a:rPr lang="en-US" altLang="zh-CN" sz="1800" b="1" baseline="0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</a:rPr>
                        <a:t>k,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Consolas" panose="020B0609020204030204" pitchFamily="49" charset="0"/>
                        </a:rPr>
                        <a:t>并输入</a:t>
                      </a:r>
                      <a:endParaRPr lang="en-US" altLang="en-US" sz="1800" b="1" dirty="0">
                        <a:solidFill>
                          <a:schemeClr val="bg1"/>
                        </a:solidFill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5" name="table 80"/>
          <p:cNvGraphicFramePr>
            <a:graphicFrameLocks noGrp="1"/>
          </p:cNvGraphicFramePr>
          <p:nvPr/>
        </p:nvGraphicFramePr>
        <p:xfrm>
          <a:off x="7496957" y="1533931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k/=10</a:t>
                      </a:r>
                      <a:endParaRPr lang="en-US" altLang="en-US" sz="10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7" name="table 80"/>
          <p:cNvGraphicFramePr>
            <a:graphicFrameLocks noGrp="1"/>
          </p:cNvGraphicFramePr>
          <p:nvPr/>
        </p:nvGraphicFramePr>
        <p:xfrm>
          <a:off x="8695027" y="1524000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k+=6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746443" y="4953000"/>
            <a:ext cx="48006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Consolas" panose="020B0609020204030204" pitchFamily="49" charset="0"/>
              </a:rPr>
              <a:t>输入 </a:t>
            </a:r>
            <a:r>
              <a:rPr lang="en-US" altLang="zh-CN" sz="2800" dirty="0">
                <a:latin typeface="Consolas" panose="020B0609020204030204" pitchFamily="49" charset="0"/>
              </a:rPr>
              <a:t>k = 4</a:t>
            </a:r>
            <a:r>
              <a:rPr lang="zh-CN" altLang="en-US" sz="2800" dirty="0">
                <a:latin typeface="Consolas" panose="020B0609020204030204" pitchFamily="49" charset="0"/>
              </a:rPr>
              <a:t>，最后值是多少？</a:t>
            </a:r>
          </a:p>
        </p:txBody>
      </p:sp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2" name="菱形 1"/>
          <p:cNvSpPr/>
          <p:nvPr/>
        </p:nvSpPr>
        <p:spPr>
          <a:xfrm>
            <a:off x="5462397" y="2878739"/>
            <a:ext cx="2031285" cy="1436714"/>
          </a:xfrm>
          <a:prstGeom prst="diamon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Consolas" panose="020B0609020204030204" pitchFamily="49" charset="0"/>
              </a:rPr>
              <a:t>k</a:t>
            </a:r>
            <a:r>
              <a:rPr lang="zh-CN" altLang="en-US" b="1" dirty="0">
                <a:solidFill>
                  <a:schemeClr val="tx1"/>
                </a:solidFill>
                <a:latin typeface="Consolas" panose="020B0609020204030204" pitchFamily="49" charset="0"/>
              </a:rPr>
              <a:t>是偶数？</a:t>
            </a:r>
          </a:p>
        </p:txBody>
      </p:sp>
      <p:graphicFrame>
        <p:nvGraphicFramePr>
          <p:cNvPr id="15" name="table 80"/>
          <p:cNvGraphicFramePr>
            <a:graphicFrameLocks noGrp="1"/>
          </p:cNvGraphicFramePr>
          <p:nvPr/>
        </p:nvGraphicFramePr>
        <p:xfrm>
          <a:off x="7543799" y="4552315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k-=5</a:t>
                      </a:r>
                      <a:endParaRPr lang="en-US" altLang="en-US" sz="10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80"/>
          <p:cNvGraphicFramePr>
            <a:graphicFrameLocks noGrp="1"/>
          </p:cNvGraphicFramePr>
          <p:nvPr/>
        </p:nvGraphicFramePr>
        <p:xfrm>
          <a:off x="8741869" y="4542384"/>
          <a:ext cx="1056640" cy="1010285"/>
        </p:xfrm>
        <a:graphic>
          <a:graphicData uri="http://schemas.openxmlformats.org/drawingml/2006/table">
            <a:tbl>
              <a:tblPr/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0285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k*=2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 78"/>
          <p:cNvGraphicFramePr>
            <a:graphicFrameLocks noGrp="1"/>
          </p:cNvGraphicFramePr>
          <p:nvPr/>
        </p:nvGraphicFramePr>
        <p:xfrm>
          <a:off x="10068560" y="3074531"/>
          <a:ext cx="1056640" cy="1014642"/>
        </p:xfrm>
        <a:graphic>
          <a:graphicData uri="http://schemas.openxmlformats.org/drawingml/2006/table">
            <a:tbl>
              <a:tblPr>
                <a:solidFill>
                  <a:srgbClr val="F6356C"/>
                </a:solidFill>
              </a:tblPr>
              <a:tblGrid>
                <a:gridCol w="105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4642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12065" algn="ctr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2900" kern="0" spc="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结束</a:t>
                      </a:r>
                      <a:endParaRPr lang="en-US" altLang="en-US" sz="2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35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圆角右箭头 9"/>
          <p:cNvSpPr/>
          <p:nvPr/>
        </p:nvSpPr>
        <p:spPr>
          <a:xfrm>
            <a:off x="6045882" y="1828800"/>
            <a:ext cx="1379209" cy="9906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  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    </a:t>
            </a:r>
            <a:r>
              <a:rPr lang="zh-CN" altLang="en-US" b="1" dirty="0">
                <a:solidFill>
                  <a:srgbClr val="FF0000"/>
                </a:solidFill>
              </a:rPr>
              <a:t>条件成立</a:t>
            </a:r>
          </a:p>
        </p:txBody>
      </p:sp>
      <p:sp>
        <p:nvSpPr>
          <p:cNvPr id="26" name="圆角右箭头 25"/>
          <p:cNvSpPr/>
          <p:nvPr/>
        </p:nvSpPr>
        <p:spPr>
          <a:xfrm flipV="1">
            <a:off x="6002154" y="4466695"/>
            <a:ext cx="1379209" cy="102086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17944" y="4621401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</a:rPr>
              <a:t>条件不成立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17C1BB4-5723-F4D5-6CED-3F205C32E651}"/>
              </a:ext>
            </a:extLst>
          </p:cNvPr>
          <p:cNvSpPr/>
          <p:nvPr/>
        </p:nvSpPr>
        <p:spPr>
          <a:xfrm>
            <a:off x="1632848" y="1643390"/>
            <a:ext cx="25908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Consolas" panose="020B0609020204030204" pitchFamily="49" charset="0"/>
              </a:rPr>
              <a:t>分支结构例子</a:t>
            </a:r>
          </a:p>
        </p:txBody>
      </p:sp>
    </p:spTree>
    <p:extLst>
      <p:ext uri="{BB962C8B-B14F-4D97-AF65-F5344CB8AC3E}">
        <p14:creationId xmlns:p14="http://schemas.microsoft.com/office/powerpoint/2010/main" val="3042184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05110F-524A-3986-6CC2-ED6295269851}"/>
              </a:ext>
            </a:extLst>
          </p:cNvPr>
          <p:cNvSpPr txBox="1"/>
          <p:nvPr/>
        </p:nvSpPr>
        <p:spPr>
          <a:xfrm>
            <a:off x="1028700" y="1524000"/>
            <a:ext cx="10134600" cy="29041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书本</a:t>
            </a:r>
            <a:r>
              <a:rPr lang="en-US" altLang="zh-CN" sz="2400" b="1" dirty="0">
                <a:latin typeface="Consolas" panose="020B0609020204030204" pitchFamily="49" charset="0"/>
              </a:rPr>
              <a:t>P36</a:t>
            </a:r>
            <a:r>
              <a:rPr lang="zh-CN" altLang="en-US" sz="2400" b="1" dirty="0">
                <a:latin typeface="Consolas" panose="020B0609020204030204" pitchFamily="49" charset="0"/>
              </a:rPr>
              <a:t>页 例</a:t>
            </a:r>
            <a:r>
              <a:rPr lang="en-US" altLang="zh-CN" sz="2400" b="1" dirty="0">
                <a:latin typeface="Consolas" panose="020B0609020204030204" pitchFamily="49" charset="0"/>
              </a:rPr>
              <a:t>3-4 Apples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八尾勇喜欢吃苹果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她今天吃掉了 </a:t>
            </a:r>
            <a:r>
              <a:rPr lang="en-US" altLang="zh-CN" sz="2000" dirty="0">
                <a:latin typeface="Consolas" panose="020B0609020204030204" pitchFamily="49" charset="0"/>
              </a:rPr>
              <a:t>x(0 ≤ x ≤ 100) </a:t>
            </a:r>
            <a:r>
              <a:rPr lang="zh-CN" altLang="en-US" sz="2000" dirty="0">
                <a:latin typeface="Consolas" panose="020B0609020204030204" pitchFamily="49" charset="0"/>
              </a:rPr>
              <a:t>个苹果。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英语课上学到了 </a:t>
            </a:r>
            <a:r>
              <a:rPr lang="en-US" altLang="zh-CN" sz="2000" dirty="0">
                <a:latin typeface="Consolas" panose="020B0609020204030204" pitchFamily="49" charset="0"/>
              </a:rPr>
              <a:t>apple </a:t>
            </a:r>
            <a:r>
              <a:rPr lang="zh-CN" altLang="en-US" sz="2000" dirty="0">
                <a:latin typeface="Consolas" panose="020B0609020204030204" pitchFamily="49" charset="0"/>
              </a:rPr>
              <a:t>这个词语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想用它来造句。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如果她吃了 </a:t>
            </a:r>
            <a:r>
              <a:rPr lang="en-US" altLang="zh-CN" sz="2000" dirty="0">
                <a:latin typeface="Consolas" panose="020B0609020204030204" pitchFamily="49" charset="0"/>
              </a:rPr>
              <a:t>1 </a:t>
            </a:r>
            <a:r>
              <a:rPr lang="zh-CN" altLang="en-US" sz="2000" dirty="0">
                <a:latin typeface="Consolas" panose="020B0609020204030204" pitchFamily="49" charset="0"/>
              </a:rPr>
              <a:t>个苹果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就输出“</a:t>
            </a:r>
            <a:r>
              <a:rPr lang="en-US" altLang="zh-CN" sz="2000" dirty="0">
                <a:latin typeface="Consolas" panose="020B0609020204030204" pitchFamily="49" charset="0"/>
              </a:rPr>
              <a:t>Today, I ate 1 apple.”;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如果她没有吃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那么就把 </a:t>
            </a:r>
            <a:r>
              <a:rPr lang="en-US" altLang="zh-CN" sz="2000" dirty="0">
                <a:latin typeface="Consolas" panose="020B0609020204030204" pitchFamily="49" charset="0"/>
              </a:rPr>
              <a:t>1 </a:t>
            </a:r>
            <a:r>
              <a:rPr lang="zh-CN" altLang="en-US" sz="2000" dirty="0">
                <a:latin typeface="Consolas" panose="020B0609020204030204" pitchFamily="49" charset="0"/>
              </a:rPr>
              <a:t>换成 </a:t>
            </a:r>
            <a:r>
              <a:rPr lang="en-US" altLang="zh-CN" sz="2000" dirty="0">
                <a:latin typeface="Consolas" panose="020B0609020204030204" pitchFamily="49" charset="0"/>
              </a:rPr>
              <a:t>0; </a:t>
            </a:r>
            <a:r>
              <a:rPr lang="zh-CN" altLang="en-US" sz="2000" dirty="0">
                <a:latin typeface="Consolas" panose="020B0609020204030204" pitchFamily="49" charset="0"/>
              </a:rPr>
              <a:t>如果她吃了不止一个苹果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别忘了 </a:t>
            </a:r>
            <a:r>
              <a:rPr lang="en-US" altLang="zh-CN" sz="2000" dirty="0">
                <a:latin typeface="Consolas" panose="020B0609020204030204" pitchFamily="49" charset="0"/>
              </a:rPr>
              <a:t>apple </a:t>
            </a:r>
            <a:r>
              <a:rPr lang="zh-CN" altLang="en-US" sz="2000" dirty="0">
                <a:latin typeface="Consolas" panose="020B0609020204030204" pitchFamily="49" charset="0"/>
              </a:rPr>
              <a:t>这个单词后面要加上代表复数的</a:t>
            </a:r>
            <a:r>
              <a:rPr lang="en-US" altLang="zh-CN" sz="2000" dirty="0">
                <a:latin typeface="Consolas" panose="020B0609020204030204" pitchFamily="49" charset="0"/>
              </a:rPr>
              <a:t>s</a:t>
            </a:r>
            <a:r>
              <a:rPr lang="zh-CN" altLang="en-US" sz="2000" dirty="0">
                <a:latin typeface="Consolas" panose="020B0609020204030204" pitchFamily="49" charset="0"/>
              </a:rPr>
              <a:t>。请帮她完成这个句子。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0BED2C2-4EFF-9A6B-4B1B-900277831262}"/>
              </a:ext>
            </a:extLst>
          </p:cNvPr>
          <p:cNvSpPr txBox="1"/>
          <p:nvPr/>
        </p:nvSpPr>
        <p:spPr>
          <a:xfrm>
            <a:off x="2921000" y="5155878"/>
            <a:ext cx="6350000" cy="9612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一个整数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吃的苹果数量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输出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一个完整并且正确的英文句子。</a:t>
            </a:r>
          </a:p>
        </p:txBody>
      </p:sp>
    </p:spTree>
    <p:extLst>
      <p:ext uri="{BB962C8B-B14F-4D97-AF65-F5344CB8AC3E}">
        <p14:creationId xmlns:p14="http://schemas.microsoft.com/office/powerpoint/2010/main" val="1720125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05110F-524A-3986-6CC2-ED6295269851}"/>
              </a:ext>
            </a:extLst>
          </p:cNvPr>
          <p:cNvSpPr txBox="1"/>
          <p:nvPr/>
        </p:nvSpPr>
        <p:spPr>
          <a:xfrm>
            <a:off x="1028700" y="1600200"/>
            <a:ext cx="10325100" cy="1693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如果</a:t>
            </a:r>
            <a:r>
              <a:rPr lang="zh-CN" altLang="en-US" sz="2400" b="1" dirty="0">
                <a:latin typeface="Consolas" panose="020B0609020204030204" pitchFamily="49" charset="0"/>
              </a:rPr>
              <a:t>她吃了 </a:t>
            </a:r>
            <a:r>
              <a:rPr lang="en-US" altLang="zh-CN" sz="2400" b="1" dirty="0">
                <a:latin typeface="Consolas" panose="020B0609020204030204" pitchFamily="49" charset="0"/>
              </a:rPr>
              <a:t>1 </a:t>
            </a:r>
            <a:r>
              <a:rPr lang="zh-CN" altLang="en-US" sz="2400" b="1" dirty="0">
                <a:latin typeface="Consolas" panose="020B0609020204030204" pitchFamily="49" charset="0"/>
              </a:rPr>
              <a:t>个苹果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就输出“</a:t>
            </a:r>
            <a:r>
              <a:rPr lang="en-US" altLang="zh-CN" sz="2400" dirty="0">
                <a:latin typeface="Consolas" panose="020B0609020204030204" pitchFamily="49" charset="0"/>
              </a:rPr>
              <a:t>Today, I ate 1 apple.”;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如果</a:t>
            </a:r>
            <a:r>
              <a:rPr lang="zh-CN" altLang="en-US" sz="2400" b="1" dirty="0">
                <a:latin typeface="Consolas" panose="020B0609020204030204" pitchFamily="49" charset="0"/>
              </a:rPr>
              <a:t>她没有吃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那么就把 </a:t>
            </a:r>
            <a:r>
              <a:rPr lang="en-US" altLang="zh-CN" sz="2400" dirty="0">
                <a:latin typeface="Consolas" panose="020B0609020204030204" pitchFamily="49" charset="0"/>
              </a:rPr>
              <a:t>1 </a:t>
            </a:r>
            <a:r>
              <a:rPr lang="zh-CN" altLang="en-US" sz="2400" dirty="0">
                <a:latin typeface="Consolas" panose="020B0609020204030204" pitchFamily="49" charset="0"/>
              </a:rPr>
              <a:t>换成 </a:t>
            </a:r>
            <a:r>
              <a:rPr lang="en-US" altLang="zh-CN" sz="2400" dirty="0">
                <a:latin typeface="Consolas" panose="020B0609020204030204" pitchFamily="49" charset="0"/>
              </a:rPr>
              <a:t>0; 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如果她</a:t>
            </a:r>
            <a:r>
              <a:rPr lang="zh-CN" altLang="en-US" sz="2400" b="1" dirty="0">
                <a:latin typeface="Consolas" panose="020B0609020204030204" pitchFamily="49" charset="0"/>
              </a:rPr>
              <a:t>吃了不止一个苹果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别忘了 </a:t>
            </a:r>
            <a:r>
              <a:rPr lang="en-US" altLang="zh-CN" sz="2400" dirty="0">
                <a:latin typeface="Consolas" panose="020B0609020204030204" pitchFamily="49" charset="0"/>
              </a:rPr>
              <a:t>apple </a:t>
            </a:r>
            <a:r>
              <a:rPr lang="zh-CN" altLang="en-US" sz="2400" dirty="0">
                <a:latin typeface="Consolas" panose="020B0609020204030204" pitchFamily="49" charset="0"/>
              </a:rPr>
              <a:t>这个单词后面要加上代表复数的</a:t>
            </a:r>
            <a:r>
              <a:rPr lang="en-US" altLang="zh-CN" sz="2400" dirty="0">
                <a:latin typeface="Consolas" panose="020B0609020204030204" pitchFamily="49" charset="0"/>
              </a:rPr>
              <a:t>s</a:t>
            </a:r>
            <a:r>
              <a:rPr lang="zh-CN" altLang="en-US" sz="2400" dirty="0">
                <a:latin typeface="Consolas" panose="020B0609020204030204" pitchFamily="49" charset="0"/>
              </a:rPr>
              <a:t>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42397F-445D-0C2F-A373-67255F33F854}"/>
              </a:ext>
            </a:extLst>
          </p:cNvPr>
          <p:cNvSpPr txBox="1"/>
          <p:nvPr/>
        </p:nvSpPr>
        <p:spPr>
          <a:xfrm>
            <a:off x="1028700" y="3962400"/>
            <a:ext cx="10134600" cy="22477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我们发现，这个句子的大部分内容是固定不变的：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"Today, I ate "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 apple"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"."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但是，有一个小细节是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会变化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的：单词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"apple"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后面要不要加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"s"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这就是我们程序需要做出判断的“岔路口”！</a:t>
            </a:r>
          </a:p>
        </p:txBody>
      </p:sp>
    </p:spTree>
    <p:extLst>
      <p:ext uri="{BB962C8B-B14F-4D97-AF65-F5344CB8AC3E}">
        <p14:creationId xmlns:p14="http://schemas.microsoft.com/office/powerpoint/2010/main" val="157246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42397F-445D-0C2F-A373-67255F33F854}"/>
              </a:ext>
            </a:extLst>
          </p:cNvPr>
          <p:cNvSpPr txBox="1"/>
          <p:nvPr/>
        </p:nvSpPr>
        <p:spPr>
          <a:xfrm>
            <a:off x="1028700" y="4876800"/>
            <a:ext cx="10134600" cy="11397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我们的程序现在需要根据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吃的苹果数量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是不是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或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0 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?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的这个条件成立与否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做出不同的选择，执行不同的代码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2ADED03-48DB-7A6A-16D8-F21F396BEA74}"/>
              </a:ext>
            </a:extLst>
          </p:cNvPr>
          <p:cNvSpPr txBox="1"/>
          <p:nvPr/>
        </p:nvSpPr>
        <p:spPr>
          <a:xfrm>
            <a:off x="1028700" y="1524000"/>
            <a:ext cx="10325100" cy="2340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在岔路口的判断条件是什么？</a:t>
            </a:r>
            <a:endParaRPr lang="zh-CN" altLang="en-US" sz="28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根据英语语法，只有当吃的数量不是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的时候，名词才需要用复数形式。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所以，判断条件可以归结为：吃的苹果数量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是不是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或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0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?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931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B878F6D-FD39-DEEE-E77A-656BBC59DB1C}"/>
              </a:ext>
            </a:extLst>
          </p:cNvPr>
          <p:cNvSpPr txBox="1"/>
          <p:nvPr/>
        </p:nvSpPr>
        <p:spPr>
          <a:xfrm>
            <a:off x="1143000" y="1462521"/>
            <a:ext cx="10210800" cy="233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学习最简单的分支</a:t>
            </a:r>
            <a:r>
              <a:rPr lang="en-US" altLang="zh-CN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en-US" altLang="zh-CN" sz="28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语句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语句就像我们日常生活中的“如果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……”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。它的作用是：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某个条件成立，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执行指定的代码；如果条件不成立，就直接跳过。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它的基本结构是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重要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8586D3-3C01-EF54-9262-C5614A5E1BB7}"/>
              </a:ext>
            </a:extLst>
          </p:cNvPr>
          <p:cNvSpPr txBox="1"/>
          <p:nvPr/>
        </p:nvSpPr>
        <p:spPr>
          <a:xfrm>
            <a:off x="2476500" y="4038600"/>
            <a:ext cx="7543800" cy="228363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条件表达式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
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如果条件为真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(true)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，就执行这里的代码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
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继续执行后面的代码</a:t>
            </a:r>
          </a:p>
        </p:txBody>
      </p:sp>
    </p:spTree>
    <p:extLst>
      <p:ext uri="{BB962C8B-B14F-4D97-AF65-F5344CB8AC3E}">
        <p14:creationId xmlns:p14="http://schemas.microsoft.com/office/powerpoint/2010/main" val="71847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AF47C74-451A-0D99-F918-8467E9D2A456}"/>
              </a:ext>
            </a:extLst>
          </p:cNvPr>
          <p:cNvSpPr txBox="1"/>
          <p:nvPr/>
        </p:nvSpPr>
        <p:spPr>
          <a:xfrm>
            <a:off x="914400" y="3728433"/>
            <a:ext cx="10363200" cy="2201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里的条件表达式：这必须是一个结果为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bool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类型（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或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）的表达式。这我们之前学习关系运算符和逻辑运算符在这里就有用武之地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里的代码块：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只有当条件为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时，这部分代码才会被执行。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8586D3-3C01-EF54-9262-C5614A5E1BB7}"/>
              </a:ext>
            </a:extLst>
          </p:cNvPr>
          <p:cNvSpPr txBox="1"/>
          <p:nvPr/>
        </p:nvSpPr>
        <p:spPr>
          <a:xfrm>
            <a:off x="3733800" y="1295400"/>
            <a:ext cx="7543800" cy="228363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条件表达式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
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如果条件为真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(true)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，才执行这里的代码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
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继续执行后面的代码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0B67BDB-E2C2-E65D-62B3-72434C00D11A}"/>
              </a:ext>
            </a:extLst>
          </p:cNvPr>
          <p:cNvSpPr/>
          <p:nvPr/>
        </p:nvSpPr>
        <p:spPr>
          <a:xfrm>
            <a:off x="762000" y="2057400"/>
            <a:ext cx="274320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Consolas" panose="020B0609020204030204" pitchFamily="49" charset="0"/>
              </a:rPr>
              <a:t>if</a:t>
            </a:r>
            <a:r>
              <a:rPr lang="zh-CN" altLang="en-US" sz="2800" b="1" dirty="0">
                <a:latin typeface="Consolas" panose="020B0609020204030204" pitchFamily="49" charset="0"/>
              </a:rPr>
              <a:t>语句详解</a:t>
            </a:r>
            <a:endParaRPr lang="en-US" altLang="zh-CN" sz="2800" b="1" dirty="0">
              <a:latin typeface="Consolas" panose="020B0609020204030204" pitchFamily="49" charset="0"/>
            </a:endParaRPr>
          </a:p>
          <a:p>
            <a:pPr algn="ctr"/>
            <a:r>
              <a:rPr lang="en-US" altLang="zh-CN" sz="2800" b="1" dirty="0">
                <a:latin typeface="Consolas" panose="020B0609020204030204" pitchFamily="49" charset="0"/>
              </a:rPr>
              <a:t>(</a:t>
            </a:r>
            <a:r>
              <a:rPr lang="zh-CN" altLang="en-US" sz="2800" b="1" dirty="0">
                <a:latin typeface="Consolas" panose="020B0609020204030204" pitchFamily="49" charset="0"/>
              </a:rPr>
              <a:t>书本</a:t>
            </a:r>
            <a:r>
              <a:rPr lang="en-US" altLang="zh-CN" sz="2800" b="1" dirty="0">
                <a:latin typeface="Consolas" panose="020B0609020204030204" pitchFamily="49" charset="0"/>
              </a:rPr>
              <a:t>P37</a:t>
            </a:r>
            <a:r>
              <a:rPr lang="zh-CN" altLang="en-US" sz="2800" b="1" dirty="0">
                <a:latin typeface="Consolas" panose="020B0609020204030204" pitchFamily="49" charset="0"/>
              </a:rPr>
              <a:t>页勾画</a:t>
            </a:r>
            <a:r>
              <a:rPr lang="en-US" altLang="zh-CN" sz="2800" b="1" dirty="0">
                <a:latin typeface="Consolas" panose="020B0609020204030204" pitchFamily="49" charset="0"/>
              </a:rPr>
              <a:t>)</a:t>
            </a:r>
            <a:endParaRPr lang="zh-CN" altLang="en-US" sz="2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8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条件表达式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053303"/>
              </p:ext>
            </p:extLst>
          </p:nvPr>
        </p:nvGraphicFramePr>
        <p:xfrm>
          <a:off x="7988300" y="2514600"/>
          <a:ext cx="2844800" cy="365760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val="3584208604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565125457"/>
                    </a:ext>
                  </a:extLst>
                </a:gridCol>
              </a:tblGrid>
              <a:tr h="4414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/>
                        <a:t>运算符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/>
                        <a:t>含义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4902740"/>
                  </a:ext>
                </a:extLst>
              </a:tr>
              <a:tr h="63061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==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等于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47031981"/>
                  </a:ext>
                </a:extLst>
              </a:tr>
              <a:tr h="44143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!=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不等于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2534535"/>
                  </a:ext>
                </a:extLst>
              </a:tr>
              <a:tr h="44143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&lt;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小于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2589491"/>
                  </a:ext>
                </a:extLst>
              </a:tr>
              <a:tr h="44143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&gt;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大于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18437862"/>
                  </a:ext>
                </a:extLst>
              </a:tr>
              <a:tr h="63061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&lt;=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/>
                        <a:t>小于或等于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0377277"/>
                  </a:ext>
                </a:extLst>
              </a:tr>
              <a:tr h="63061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&gt;=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大于或等于</a:t>
                      </a:r>
                    </a:p>
                  </a:txBody>
                  <a:tcPr marL="6980" marR="6980" marT="3490" marB="34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19768297"/>
                  </a:ext>
                </a:extLst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8229600" y="1524000"/>
            <a:ext cx="236220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关系运算符</a:t>
            </a:r>
            <a:endParaRPr lang="zh-CN" altLang="en-US" sz="2800" b="1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2000" y="2070795"/>
            <a:ext cx="6629400" cy="17961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if</a:t>
            </a:r>
            <a:r>
              <a:rPr lang="zh-CN" altLang="en-US" sz="2800" dirty="0">
                <a:latin typeface="Consolas" panose="020B0609020204030204" pitchFamily="49" charset="0"/>
              </a:rPr>
              <a:t>括号里应该填写什么？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答：条件表达式</a:t>
            </a:r>
            <a:endParaRPr lang="en-US" altLang="zh-CN" sz="2800" b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条件表达式由</a:t>
            </a:r>
            <a:r>
              <a:rPr lang="zh-CN" altLang="en-US" sz="2000" b="1" dirty="0">
                <a:latin typeface="Consolas" panose="020B0609020204030204" pitchFamily="49" charset="0"/>
              </a:rPr>
              <a:t>关系表达式、关系运算符、逻辑运算符构成</a:t>
            </a:r>
          </a:p>
        </p:txBody>
      </p:sp>
      <p:sp>
        <p:nvSpPr>
          <p:cNvPr id="15" name="矩形 14"/>
          <p:cNvSpPr/>
          <p:nvPr/>
        </p:nvSpPr>
        <p:spPr>
          <a:xfrm>
            <a:off x="762000" y="4648200"/>
            <a:ext cx="6629400" cy="13142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例：如何使用 </a:t>
            </a:r>
            <a:r>
              <a:rPr lang="en-US" altLang="zh-CN" sz="2800" dirty="0">
                <a:latin typeface="Consolas" panose="020B0609020204030204" pitchFamily="49" charset="0"/>
              </a:rPr>
              <a:t>if </a:t>
            </a:r>
            <a:r>
              <a:rPr lang="zh-CN" altLang="en-US" sz="2800" dirty="0">
                <a:latin typeface="Consolas" panose="020B0609020204030204" pitchFamily="49" charset="0"/>
              </a:rPr>
              <a:t>判断 </a:t>
            </a:r>
            <a:r>
              <a:rPr lang="en-US" altLang="zh-CN" sz="2800" dirty="0">
                <a:latin typeface="Consolas" panose="020B0609020204030204" pitchFamily="49" charset="0"/>
              </a:rPr>
              <a:t>n</a:t>
            </a:r>
            <a:r>
              <a:rPr lang="zh-CN" altLang="en-US" sz="2800" dirty="0">
                <a:latin typeface="Consolas" panose="020B0609020204030204" pitchFamily="49" charset="0"/>
              </a:rPr>
              <a:t>大于</a:t>
            </a:r>
            <a:r>
              <a:rPr lang="en-US" altLang="zh-CN" sz="2800" dirty="0">
                <a:latin typeface="Consolas" panose="020B0609020204030204" pitchFamily="49" charset="0"/>
              </a:rPr>
              <a:t>0 </a:t>
            </a:r>
            <a:r>
              <a:rPr lang="zh-CN" altLang="en-US" sz="2800" dirty="0">
                <a:latin typeface="Consolas" panose="020B0609020204030204" pitchFamily="49" charset="0"/>
              </a:rPr>
              <a:t>的条件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答：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if (n &gt; 0)</a:t>
            </a:r>
            <a:endParaRPr lang="zh-CN" altLang="en-US" sz="2800" b="1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58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20" name="菱形 19"/>
          <p:cNvSpPr/>
          <p:nvPr/>
        </p:nvSpPr>
        <p:spPr>
          <a:xfrm>
            <a:off x="4619317" y="3733800"/>
            <a:ext cx="2031285" cy="1436714"/>
          </a:xfrm>
          <a:prstGeom prst="diamon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Consolas" panose="020B0609020204030204" pitchFamily="49" charset="0"/>
              </a:rPr>
              <a:t>k</a:t>
            </a:r>
            <a:r>
              <a:rPr lang="zh-CN" altLang="en-US" b="1" dirty="0">
                <a:solidFill>
                  <a:schemeClr val="tx1"/>
                </a:solidFill>
                <a:latin typeface="Consolas" panose="020B0609020204030204" pitchFamily="49" charset="0"/>
              </a:rPr>
              <a:t>是偶数？</a:t>
            </a:r>
          </a:p>
        </p:txBody>
      </p:sp>
      <p:sp>
        <p:nvSpPr>
          <p:cNvPr id="23" name="圆角右箭头 22"/>
          <p:cNvSpPr/>
          <p:nvPr/>
        </p:nvSpPr>
        <p:spPr>
          <a:xfrm>
            <a:off x="5202802" y="2971799"/>
            <a:ext cx="1379209" cy="70266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  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    </a:t>
            </a:r>
            <a:r>
              <a:rPr lang="en-US" altLang="zh-CN" b="1" dirty="0">
                <a:solidFill>
                  <a:srgbClr val="FF0000"/>
                </a:solidFill>
              </a:rPr>
              <a:t>Yes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4" name="圆角右箭头 23"/>
          <p:cNvSpPr/>
          <p:nvPr/>
        </p:nvSpPr>
        <p:spPr>
          <a:xfrm flipV="1">
            <a:off x="5159074" y="5321756"/>
            <a:ext cx="1379209" cy="69309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812402" y="5410200"/>
            <a:ext cx="532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No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table 80">
            <a:extLst>
              <a:ext uri="{FF2B5EF4-FFF2-40B4-BE49-F238E27FC236}">
                <a16:creationId xmlns:a16="http://schemas.microsoft.com/office/drawing/2014/main" id="{C6ECD776-5D27-DA55-A4A6-791E31064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386430"/>
              </p:ext>
            </p:extLst>
          </p:nvPr>
        </p:nvGraphicFramePr>
        <p:xfrm>
          <a:off x="6836868" y="2819400"/>
          <a:ext cx="2459531" cy="635936"/>
        </p:xfrm>
        <a:graphic>
          <a:graphicData uri="http://schemas.openxmlformats.org/drawingml/2006/table">
            <a:tbl>
              <a:tblPr/>
              <a:tblGrid>
                <a:gridCol w="2459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&lt;&lt;“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偶数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”;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 80">
            <a:extLst>
              <a:ext uri="{FF2B5EF4-FFF2-40B4-BE49-F238E27FC236}">
                <a16:creationId xmlns:a16="http://schemas.microsoft.com/office/drawing/2014/main" id="{50C6B0D7-ABC3-732F-DE11-356ED3485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041589"/>
              </p:ext>
            </p:extLst>
          </p:nvPr>
        </p:nvGraphicFramePr>
        <p:xfrm>
          <a:off x="6836869" y="5715000"/>
          <a:ext cx="2459531" cy="635936"/>
        </p:xfrm>
        <a:graphic>
          <a:graphicData uri="http://schemas.openxmlformats.org/drawingml/2006/table">
            <a:tbl>
              <a:tblPr/>
              <a:tblGrid>
                <a:gridCol w="2459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结束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80">
            <a:extLst>
              <a:ext uri="{FF2B5EF4-FFF2-40B4-BE49-F238E27FC236}">
                <a16:creationId xmlns:a16="http://schemas.microsoft.com/office/drawing/2014/main" id="{59414E14-2FAB-F075-3805-7C06B9556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755076"/>
              </p:ext>
            </p:extLst>
          </p:nvPr>
        </p:nvGraphicFramePr>
        <p:xfrm>
          <a:off x="1295400" y="4134189"/>
          <a:ext cx="2002331" cy="635936"/>
        </p:xfrm>
        <a:graphic>
          <a:graphicData uri="http://schemas.openxmlformats.org/drawingml/2006/table">
            <a:tbl>
              <a:tblPr/>
              <a:tblGrid>
                <a:gridCol w="2002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cin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&gt;&gt;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k;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箭头: 右 6">
            <a:extLst>
              <a:ext uri="{FF2B5EF4-FFF2-40B4-BE49-F238E27FC236}">
                <a16:creationId xmlns:a16="http://schemas.microsoft.com/office/drawing/2014/main" id="{75DEA769-12B4-B63B-FBBE-00A99A1BA446}"/>
              </a:ext>
            </a:extLst>
          </p:cNvPr>
          <p:cNvSpPr/>
          <p:nvPr/>
        </p:nvSpPr>
        <p:spPr>
          <a:xfrm>
            <a:off x="3478530" y="4252374"/>
            <a:ext cx="914400" cy="3995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7D7B2BD-7266-F4A5-C524-9818A2B53387}"/>
              </a:ext>
            </a:extLst>
          </p:cNvPr>
          <p:cNvSpPr txBox="1"/>
          <p:nvPr/>
        </p:nvSpPr>
        <p:spPr>
          <a:xfrm>
            <a:off x="1333500" y="2675703"/>
            <a:ext cx="360807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根据题意可以给出流程图：</a:t>
            </a:r>
            <a:endParaRPr lang="zh-CN" altLang="en-US" sz="24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0EF793C-ACAD-934A-6CAC-ED5CB4CDC479}"/>
              </a:ext>
            </a:extLst>
          </p:cNvPr>
          <p:cNvSpPr txBox="1"/>
          <p:nvPr/>
        </p:nvSpPr>
        <p:spPr>
          <a:xfrm>
            <a:off x="7086600" y="3789858"/>
            <a:ext cx="39624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eaLnBrk="0"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如何判断偶数？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04E7637-2BC1-2E55-518B-C465D458FDD3}"/>
              </a:ext>
            </a:extLst>
          </p:cNvPr>
          <p:cNvSpPr/>
          <p:nvPr/>
        </p:nvSpPr>
        <p:spPr>
          <a:xfrm>
            <a:off x="1333500" y="1346811"/>
            <a:ext cx="9525000" cy="11397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a typeface="+mj-ea"/>
              </a:rPr>
              <a:t>例：</a:t>
            </a:r>
            <a:r>
              <a:rPr lang="zh-CN" altLang="en-US" sz="2400" dirty="0">
                <a:ea typeface="+mj-ea"/>
              </a:rPr>
              <a:t>输入一个正整数 </a:t>
            </a:r>
            <a:r>
              <a:rPr lang="en-US" altLang="zh-CN" sz="2400" dirty="0">
                <a:ea typeface="+mj-ea"/>
              </a:rPr>
              <a:t>k</a:t>
            </a:r>
            <a:r>
              <a:rPr lang="zh-CN" altLang="en-US" sz="2400" dirty="0">
                <a:ea typeface="+mj-ea"/>
              </a:rPr>
              <a:t>，判断其是否是偶数，如果是偶数输出“偶数”，否则什么都不输出。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0CA7CE-F2DE-1934-970A-6191804F6F68}"/>
              </a:ext>
            </a:extLst>
          </p:cNvPr>
          <p:cNvSpPr txBox="1"/>
          <p:nvPr/>
        </p:nvSpPr>
        <p:spPr>
          <a:xfrm>
            <a:off x="807441" y="5802135"/>
            <a:ext cx="360807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接下来就可以完成代码了</a:t>
            </a:r>
            <a:endParaRPr lang="zh-CN" altLang="en-US" sz="24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4F3FF5D-D830-EA7E-BDC2-9E96C6E1FF3A}"/>
              </a:ext>
            </a:extLst>
          </p:cNvPr>
          <p:cNvSpPr txBox="1"/>
          <p:nvPr/>
        </p:nvSpPr>
        <p:spPr>
          <a:xfrm>
            <a:off x="7086600" y="4563554"/>
            <a:ext cx="3962400" cy="877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k % 2 == 0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这个表达式为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true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即为偶数</a:t>
            </a:r>
            <a:endParaRPr kumimoji="0" lang="en-US" altLang="en-US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71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4" grpId="0" animBg="1"/>
      <p:bldP spid="25" grpId="0"/>
      <p:bldP spid="7" grpId="0" animBg="1"/>
      <p:bldP spid="9" grpId="0" animBg="1"/>
      <p:bldP spid="18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4" name="矩形 3"/>
          <p:cNvSpPr/>
          <p:nvPr/>
        </p:nvSpPr>
        <p:spPr>
          <a:xfrm>
            <a:off x="6004912" y="3505200"/>
            <a:ext cx="4800600" cy="27033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742315" eaLnBrk="0">
              <a:spcBef>
                <a:spcPts val="10"/>
              </a:spcBef>
            </a:pPr>
            <a:r>
              <a:rPr lang="en-US" altLang="zh-CN" sz="2800" kern="0" spc="-7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800" kern="0" spc="23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800" kern="0" spc="-7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k;</a:t>
            </a:r>
            <a:endParaRPr lang="en-US" altLang="en-US" sz="2800" dirty="0">
              <a:latin typeface="Consolas" panose="020B0609020204030204" pitchFamily="49" charset="0"/>
            </a:endParaRPr>
          </a:p>
          <a:p>
            <a:pPr marL="736600" eaLnBrk="0">
              <a:spcBef>
                <a:spcPts val="20"/>
              </a:spcBef>
            </a:pPr>
            <a:r>
              <a:rPr lang="en-US" altLang="zh-CN" sz="2800" kern="0" spc="-3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cin</a:t>
            </a:r>
            <a:r>
              <a:rPr lang="en-US" altLang="zh-CN" sz="28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&gt;&gt;k;</a:t>
            </a:r>
            <a:endParaRPr lang="en-US" altLang="en-US" sz="2800" dirty="0">
              <a:latin typeface="Consolas" panose="020B0609020204030204" pitchFamily="49" charset="0"/>
            </a:endParaRPr>
          </a:p>
          <a:p>
            <a:pPr marL="742315" eaLnBrk="0"/>
            <a:r>
              <a:rPr lang="en-US" altLang="zh-CN" sz="2800" kern="0" spc="-2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if</a:t>
            </a:r>
            <a:r>
              <a:rPr lang="en-US" altLang="zh-CN" sz="28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( 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k % 2 == 0 </a:t>
            </a:r>
            <a:r>
              <a:rPr lang="en-US" altLang="zh-CN" sz="28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)</a:t>
            </a:r>
            <a:r>
              <a:rPr lang="en-US" altLang="zh-CN" sz="28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lang="zh-CN" altLang="en-US" sz="2800" dirty="0">
              <a:latin typeface="Consolas" panose="020B0609020204030204" pitchFamily="49" charset="0"/>
            </a:endParaRPr>
          </a:p>
          <a:p>
            <a:pPr marL="1348105" eaLnBrk="0">
              <a:spcBef>
                <a:spcPts val="20"/>
              </a:spcBef>
            </a:pPr>
            <a:r>
              <a:rPr lang="en-US" altLang="zh-CN" sz="2800" kern="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800" kern="0" spc="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800" kern="0" spc="2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lang="zh-CN" altLang="en-US" sz="2800" kern="0" spc="2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Courier New" panose="02070309020205020404"/>
              </a:rPr>
              <a:t>偶</a:t>
            </a:r>
            <a:r>
              <a:rPr lang="zh-CN" altLang="en-US" sz="2800" kern="0" spc="2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lang="en-US" altLang="zh-CN" sz="2800" kern="0" spc="2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lang="en-US" altLang="zh-CN" sz="2800" kern="0" spc="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zh-CN" altLang="en-US" sz="2800" dirty="0">
              <a:latin typeface="Consolas" panose="020B0609020204030204" pitchFamily="49" charset="0"/>
            </a:endParaRPr>
          </a:p>
          <a:p>
            <a:pPr marL="739775" eaLnBrk="0"/>
            <a:r>
              <a:rPr lang="en-US" altLang="zh-CN" sz="28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lang="zh-CN" altLang="en-US" sz="2800" dirty="0">
              <a:latin typeface="Consolas" panose="020B0609020204030204" pitchFamily="49" charset="0"/>
            </a:endParaRPr>
          </a:p>
          <a:p>
            <a:pPr marL="757555" eaLnBrk="0">
              <a:spcBef>
                <a:spcPts val="185"/>
              </a:spcBef>
            </a:pPr>
            <a:r>
              <a:rPr lang="en-US" altLang="zh-CN" sz="2800" kern="0" spc="-6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return</a:t>
            </a:r>
            <a:r>
              <a:rPr lang="en-US" altLang="zh-CN" sz="2800" kern="0" spc="14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800" kern="0" spc="-6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lang="en-US" altLang="zh-CN" sz="2800" kern="0" spc="-6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800" dirty="0">
              <a:latin typeface="Consolas" panose="020B0609020204030204" pitchFamily="49" charset="0"/>
            </a:endParaRPr>
          </a:p>
        </p:txBody>
      </p:sp>
      <p:sp>
        <p:nvSpPr>
          <p:cNvPr id="5" name="菱形 4">
            <a:extLst>
              <a:ext uri="{FF2B5EF4-FFF2-40B4-BE49-F238E27FC236}">
                <a16:creationId xmlns:a16="http://schemas.microsoft.com/office/drawing/2014/main" id="{B6137DFA-39F7-9839-274C-81B7F606F3DA}"/>
              </a:ext>
            </a:extLst>
          </p:cNvPr>
          <p:cNvSpPr/>
          <p:nvPr/>
        </p:nvSpPr>
        <p:spPr>
          <a:xfrm>
            <a:off x="533400" y="2971800"/>
            <a:ext cx="2031285" cy="1436714"/>
          </a:xfrm>
          <a:prstGeom prst="diamon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Consolas" panose="020B0609020204030204" pitchFamily="49" charset="0"/>
              </a:rPr>
              <a:t>k</a:t>
            </a:r>
            <a:r>
              <a:rPr lang="zh-CN" altLang="en-US" b="1" dirty="0">
                <a:solidFill>
                  <a:schemeClr val="tx1"/>
                </a:solidFill>
                <a:latin typeface="Consolas" panose="020B0609020204030204" pitchFamily="49" charset="0"/>
              </a:rPr>
              <a:t>是偶数？</a:t>
            </a:r>
          </a:p>
        </p:txBody>
      </p:sp>
      <p:sp>
        <p:nvSpPr>
          <p:cNvPr id="7" name="圆角右箭头 22">
            <a:extLst>
              <a:ext uri="{FF2B5EF4-FFF2-40B4-BE49-F238E27FC236}">
                <a16:creationId xmlns:a16="http://schemas.microsoft.com/office/drawing/2014/main" id="{55CEB63A-32ED-3955-0A88-4C096A8AE76C}"/>
              </a:ext>
            </a:extLst>
          </p:cNvPr>
          <p:cNvSpPr/>
          <p:nvPr/>
        </p:nvSpPr>
        <p:spPr>
          <a:xfrm>
            <a:off x="1116885" y="2209799"/>
            <a:ext cx="1379209" cy="70266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  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    </a:t>
            </a:r>
            <a:r>
              <a:rPr lang="en-US" altLang="zh-CN" b="1" dirty="0">
                <a:solidFill>
                  <a:srgbClr val="FF0000"/>
                </a:solidFill>
              </a:rPr>
              <a:t>Yes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圆角右箭头 23">
            <a:extLst>
              <a:ext uri="{FF2B5EF4-FFF2-40B4-BE49-F238E27FC236}">
                <a16:creationId xmlns:a16="http://schemas.microsoft.com/office/drawing/2014/main" id="{71EC1069-108B-4BB6-0271-6A676D069345}"/>
              </a:ext>
            </a:extLst>
          </p:cNvPr>
          <p:cNvSpPr/>
          <p:nvPr/>
        </p:nvSpPr>
        <p:spPr>
          <a:xfrm flipV="1">
            <a:off x="1073157" y="4559756"/>
            <a:ext cx="1379209" cy="69309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4046BB3-015C-77C3-E2B7-AF44A673B5BA}"/>
              </a:ext>
            </a:extLst>
          </p:cNvPr>
          <p:cNvSpPr/>
          <p:nvPr/>
        </p:nvSpPr>
        <p:spPr>
          <a:xfrm>
            <a:off x="1726485" y="4648200"/>
            <a:ext cx="532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No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table 80">
            <a:extLst>
              <a:ext uri="{FF2B5EF4-FFF2-40B4-BE49-F238E27FC236}">
                <a16:creationId xmlns:a16="http://schemas.microsoft.com/office/drawing/2014/main" id="{523A3348-5259-F808-EDF2-E828E28509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279965"/>
              </p:ext>
            </p:extLst>
          </p:nvPr>
        </p:nvGraphicFramePr>
        <p:xfrm>
          <a:off x="2750951" y="2057400"/>
          <a:ext cx="2049649" cy="635936"/>
        </p:xfrm>
        <a:graphic>
          <a:graphicData uri="http://schemas.openxmlformats.org/drawingml/2006/table">
            <a:tbl>
              <a:tblPr/>
              <a:tblGrid>
                <a:gridCol w="2049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&lt;&lt;“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偶数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”;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80">
            <a:extLst>
              <a:ext uri="{FF2B5EF4-FFF2-40B4-BE49-F238E27FC236}">
                <a16:creationId xmlns:a16="http://schemas.microsoft.com/office/drawing/2014/main" id="{71125290-3FBF-168C-716C-D9D9A6BCA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71873"/>
              </p:ext>
            </p:extLst>
          </p:nvPr>
        </p:nvGraphicFramePr>
        <p:xfrm>
          <a:off x="2750953" y="4953000"/>
          <a:ext cx="2049648" cy="635936"/>
        </p:xfrm>
        <a:graphic>
          <a:graphicData uri="http://schemas.openxmlformats.org/drawingml/2006/table">
            <a:tbl>
              <a:tblPr/>
              <a:tblGrid>
                <a:gridCol w="2049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结束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7628AE3C-0C35-02F2-DCC4-79E8CB77AD3C}"/>
              </a:ext>
            </a:extLst>
          </p:cNvPr>
          <p:cNvSpPr txBox="1"/>
          <p:nvPr/>
        </p:nvSpPr>
        <p:spPr>
          <a:xfrm>
            <a:off x="5410200" y="1612454"/>
            <a:ext cx="5990025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条件表达式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
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如果条件为真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(true)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，才执行这里的代码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
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继续执行后面的代码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4FCBDFB-191E-A45D-12C4-90ECE3EB67A2}"/>
              </a:ext>
            </a:extLst>
          </p:cNvPr>
          <p:cNvSpPr txBox="1"/>
          <p:nvPr/>
        </p:nvSpPr>
        <p:spPr>
          <a:xfrm>
            <a:off x="2667000" y="3349034"/>
            <a:ext cx="2908658" cy="965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k % 2 == 0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这个表达式为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true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即为偶数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2D93AEE-B3B0-890F-AE25-9D53E5715DA4}"/>
              </a:ext>
            </a:extLst>
          </p:cNvPr>
          <p:cNvSpPr txBox="1"/>
          <p:nvPr/>
        </p:nvSpPr>
        <p:spPr>
          <a:xfrm>
            <a:off x="5410200" y="727004"/>
            <a:ext cx="43434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kern="0" spc="-70" dirty="0">
                <a:ea typeface="+mj-ea"/>
                <a:cs typeface="Courier New" panose="02070309020205020404"/>
              </a:rPr>
              <a:t>请打开 </a:t>
            </a:r>
            <a:r>
              <a:rPr lang="en-US" altLang="zh-CN" sz="2000" b="1" kern="0" spc="-70" dirty="0">
                <a:ea typeface="+mj-ea"/>
                <a:cs typeface="Courier New" panose="02070309020205020404"/>
              </a:rPr>
              <a:t>Dev C++ </a:t>
            </a:r>
            <a:r>
              <a:rPr lang="zh-CN" altLang="en-US" sz="2000" b="1" kern="0" spc="-70" dirty="0">
                <a:ea typeface="+mj-ea"/>
                <a:cs typeface="Courier New" panose="02070309020205020404"/>
              </a:rPr>
              <a:t>实际书写本题目代码</a:t>
            </a:r>
            <a:endParaRPr lang="zh-CN" altLang="en-US" sz="2000" b="1" dirty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8443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2D93AEE-B3B0-890F-AE25-9D53E5715DA4}"/>
              </a:ext>
            </a:extLst>
          </p:cNvPr>
          <p:cNvSpPr txBox="1"/>
          <p:nvPr/>
        </p:nvSpPr>
        <p:spPr>
          <a:xfrm>
            <a:off x="5685263" y="1969368"/>
            <a:ext cx="5638800" cy="11397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kern="0" spc="-70" dirty="0">
                <a:solidFill>
                  <a:srgbClr val="FF0000"/>
                </a:solidFill>
                <a:ea typeface="+mj-ea"/>
                <a:cs typeface="Courier New" panose="02070309020205020404"/>
              </a:rPr>
              <a:t>特别注意在判断中不要把 </a:t>
            </a:r>
            <a:r>
              <a:rPr lang="en-US" altLang="zh-CN" sz="2400" b="1" kern="0" spc="-70" dirty="0">
                <a:solidFill>
                  <a:srgbClr val="FF0000"/>
                </a:solidFill>
                <a:ea typeface="+mj-ea"/>
                <a:cs typeface="Courier New" panose="02070309020205020404"/>
              </a:rPr>
              <a:t>== </a:t>
            </a:r>
            <a:r>
              <a:rPr lang="zh-CN" altLang="en-US" sz="2400" b="1" kern="0" spc="-70" dirty="0">
                <a:solidFill>
                  <a:srgbClr val="FF0000"/>
                </a:solidFill>
                <a:ea typeface="+mj-ea"/>
                <a:cs typeface="Courier New" panose="02070309020205020404"/>
              </a:rPr>
              <a:t>写成 </a:t>
            </a:r>
            <a:r>
              <a:rPr lang="en-US" altLang="zh-CN" sz="2400" b="1" kern="0" spc="-70" dirty="0">
                <a:solidFill>
                  <a:srgbClr val="FF0000"/>
                </a:solidFill>
                <a:ea typeface="+mj-ea"/>
                <a:cs typeface="Courier New" panose="02070309020205020404"/>
              </a:rPr>
              <a:t>= </a:t>
            </a:r>
            <a:r>
              <a:rPr lang="zh-CN" altLang="en-US" sz="2400" b="1" kern="0" spc="-70" dirty="0">
                <a:solidFill>
                  <a:srgbClr val="FF0000"/>
                </a:solidFill>
                <a:ea typeface="+mj-ea"/>
                <a:cs typeface="Courier New" panose="02070309020205020404"/>
              </a:rPr>
              <a:t>了！</a:t>
            </a:r>
            <a:endParaRPr lang="en-US" altLang="zh-CN" sz="2400" b="1" kern="0" spc="-70" dirty="0">
              <a:solidFill>
                <a:srgbClr val="FF0000"/>
              </a:solidFill>
              <a:ea typeface="+mj-ea"/>
              <a:cs typeface="Courier New" panose="02070309020205020404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kern="0" spc="-70" dirty="0">
                <a:ea typeface="+mj-ea"/>
                <a:cs typeface="Courier New" panose="02070309020205020404"/>
              </a:rPr>
              <a:t>但如果这样写了会发生什么呢？</a:t>
            </a:r>
            <a:endParaRPr lang="zh-CN" altLang="en-US" sz="2400" b="1" dirty="0"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B45870C-D766-4581-382E-7425613AB6DA}"/>
              </a:ext>
            </a:extLst>
          </p:cNvPr>
          <p:cNvSpPr txBox="1"/>
          <p:nvPr/>
        </p:nvSpPr>
        <p:spPr>
          <a:xfrm>
            <a:off x="990600" y="3505200"/>
            <a:ext cx="10363200" cy="28118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 = 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这个表达式，会先执行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= 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的赋值操作，让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变量的值变为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然后，整个赋值表达式还剩下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k</a:t>
            </a:r>
            <a:r>
              <a:rPr lang="en-US" altLang="zh-CN" sz="2000" dirty="0"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也就是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中，任何非零的整数在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的条件中都会被当作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所以，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if(2)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就等同于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if(true)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，这个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语句块永远都会被执行！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了解它会如何执行即可，我们不需要用到，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因为我们要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规避这种情况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所以判断是否相等，一定要用两个等号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==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F42B18C-ED0B-047C-F9E6-851DA5CD519D}"/>
              </a:ext>
            </a:extLst>
          </p:cNvPr>
          <p:cNvSpPr txBox="1"/>
          <p:nvPr/>
        </p:nvSpPr>
        <p:spPr>
          <a:xfrm>
            <a:off x="990600" y="1972682"/>
            <a:ext cx="441960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 k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){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"k </a:t>
            </a:r>
            <a:r>
              <a:rPr lang="zh-CN" alt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的值是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2"</a:t>
            </a:r>
            <a:r>
              <a:rPr lang="en-US" altLang="zh-CN" sz="2400" dirty="0">
                <a:latin typeface="Consolas" panose="020B0609020204030204" pitchFamily="49" charset="0"/>
              </a:rPr>
              <a:t>;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94FFEA0-2D05-55CC-DD77-CCA4EE48B0FA}"/>
              </a:ext>
            </a:extLst>
          </p:cNvPr>
          <p:cNvSpPr txBox="1"/>
          <p:nvPr/>
        </p:nvSpPr>
        <p:spPr>
          <a:xfrm>
            <a:off x="990600" y="1342439"/>
            <a:ext cx="55626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kern="0" spc="-70" dirty="0">
                <a:ea typeface="+mj-ea"/>
                <a:cs typeface="Courier New" panose="02070309020205020404"/>
              </a:rPr>
              <a:t>问：下方的代码能正确判断 </a:t>
            </a:r>
            <a:r>
              <a:rPr lang="en-US" altLang="zh-CN" sz="2400" b="1" kern="0" spc="-70" dirty="0">
                <a:ea typeface="+mj-ea"/>
                <a:cs typeface="Courier New" panose="02070309020205020404"/>
              </a:rPr>
              <a:t>k</a:t>
            </a:r>
            <a:r>
              <a:rPr lang="zh-CN" altLang="en-US" sz="2400" b="1" kern="0" spc="-70" dirty="0">
                <a:ea typeface="+mj-ea"/>
                <a:cs typeface="Courier New" panose="02070309020205020404"/>
              </a:rPr>
              <a:t>等于</a:t>
            </a:r>
            <a:r>
              <a:rPr lang="en-US" altLang="zh-CN" sz="2400" b="1" kern="0" spc="-70" dirty="0">
                <a:ea typeface="+mj-ea"/>
                <a:cs typeface="Courier New" panose="02070309020205020404"/>
              </a:rPr>
              <a:t>2 </a:t>
            </a:r>
            <a:r>
              <a:rPr lang="zh-CN" altLang="en-US" sz="2400" b="1" kern="0" spc="-70" dirty="0">
                <a:ea typeface="+mj-ea"/>
                <a:cs typeface="Courier New" panose="02070309020205020404"/>
              </a:rPr>
              <a:t>吗？</a:t>
            </a:r>
            <a:endParaRPr lang="en-US" altLang="zh-CN" sz="2400" b="1" kern="0" spc="-70" dirty="0">
              <a:ea typeface="+mj-ea"/>
              <a:cs typeface="Courier New" panose="02070309020205020404"/>
            </a:endParaRPr>
          </a:p>
        </p:txBody>
      </p:sp>
    </p:spTree>
    <p:extLst>
      <p:ext uri="{BB962C8B-B14F-4D97-AF65-F5344CB8AC3E}">
        <p14:creationId xmlns:p14="http://schemas.microsoft.com/office/powerpoint/2010/main" val="27292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DF236F4-5CEB-DFEE-3813-27B0D562CA94}"/>
              </a:ext>
            </a:extLst>
          </p:cNvPr>
          <p:cNvSpPr txBox="1"/>
          <p:nvPr/>
        </p:nvSpPr>
        <p:spPr>
          <a:xfrm>
            <a:off x="970490" y="1461458"/>
            <a:ext cx="10325100" cy="1693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而对于吃苹果这道题而言：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我们需要对 </a:t>
            </a:r>
            <a:r>
              <a:rPr lang="zh-CN" altLang="en-US" sz="24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吃的苹果数量 </a:t>
            </a:r>
            <a:r>
              <a:rPr lang="en-US" altLang="zh-CN" sz="24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4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 是不是 </a:t>
            </a:r>
            <a:r>
              <a:rPr lang="en-US" altLang="zh-CN" sz="24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4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或</a:t>
            </a:r>
            <a:r>
              <a:rPr lang="en-US" altLang="zh-CN" sz="24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 0 </a:t>
            </a:r>
            <a:r>
              <a:rPr lang="en-US" altLang="zh-CN" sz="2400" b="1" dirty="0"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?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的这个条件成立与否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做出不同的选择是否要在</a:t>
            </a: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apple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后输出</a:t>
            </a: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5" name="菱形 24">
            <a:extLst>
              <a:ext uri="{FF2B5EF4-FFF2-40B4-BE49-F238E27FC236}">
                <a16:creationId xmlns:a16="http://schemas.microsoft.com/office/drawing/2014/main" id="{B6E9B8F0-C24D-D81F-CF93-65C364BDCFE6}"/>
              </a:ext>
            </a:extLst>
          </p:cNvPr>
          <p:cNvSpPr/>
          <p:nvPr/>
        </p:nvSpPr>
        <p:spPr>
          <a:xfrm>
            <a:off x="4841877" y="4449628"/>
            <a:ext cx="2362200" cy="830880"/>
          </a:xfrm>
          <a:prstGeom prst="diamon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Consolas" panose="020B0609020204030204" pitchFamily="49" charset="0"/>
              </a:rPr>
              <a:t>x </a:t>
            </a:r>
            <a:r>
              <a:rPr lang="zh-CN" altLang="en-US" sz="1600" b="1" dirty="0">
                <a:solidFill>
                  <a:schemeClr val="tx1"/>
                </a:solidFill>
                <a:latin typeface="Consolas" panose="020B0609020204030204" pitchFamily="49" charset="0"/>
              </a:rPr>
              <a:t>不是 </a:t>
            </a:r>
            <a:r>
              <a:rPr lang="en-US" altLang="zh-CN" sz="1600" b="1" dirty="0">
                <a:solidFill>
                  <a:schemeClr val="tx1"/>
                </a:solidFill>
                <a:latin typeface="Consolas" panose="020B0609020204030204" pitchFamily="49" charset="0"/>
              </a:rPr>
              <a:t>1 </a:t>
            </a:r>
            <a:r>
              <a:rPr lang="zh-CN" altLang="en-US" sz="1600" b="1" dirty="0">
                <a:solidFill>
                  <a:schemeClr val="tx1"/>
                </a:solidFill>
                <a:latin typeface="Consolas" panose="020B0609020204030204" pitchFamily="49" charset="0"/>
              </a:rPr>
              <a:t>或 </a:t>
            </a:r>
            <a:r>
              <a:rPr lang="en-US" altLang="zh-CN" sz="1600" b="1" dirty="0">
                <a:solidFill>
                  <a:schemeClr val="tx1"/>
                </a:solidFill>
                <a:latin typeface="Consolas" panose="020B0609020204030204" pitchFamily="49" charset="0"/>
              </a:rPr>
              <a:t>0 ?</a:t>
            </a:r>
            <a:endParaRPr lang="zh-CN" altLang="en-US" sz="1600" b="1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6" name="圆角右箭头 22">
            <a:extLst>
              <a:ext uri="{FF2B5EF4-FFF2-40B4-BE49-F238E27FC236}">
                <a16:creationId xmlns:a16="http://schemas.microsoft.com/office/drawing/2014/main" id="{A6748122-DDF5-0F27-2181-5334968FA212}"/>
              </a:ext>
            </a:extLst>
          </p:cNvPr>
          <p:cNvSpPr/>
          <p:nvPr/>
        </p:nvSpPr>
        <p:spPr>
          <a:xfrm>
            <a:off x="5917485" y="3442167"/>
            <a:ext cx="1379209" cy="70266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  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    </a:t>
            </a:r>
            <a:r>
              <a:rPr lang="en-US" altLang="zh-CN" b="1" dirty="0">
                <a:solidFill>
                  <a:srgbClr val="FF0000"/>
                </a:solidFill>
              </a:rPr>
              <a:t>Yes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7" name="圆角右箭头 23">
            <a:extLst>
              <a:ext uri="{FF2B5EF4-FFF2-40B4-BE49-F238E27FC236}">
                <a16:creationId xmlns:a16="http://schemas.microsoft.com/office/drawing/2014/main" id="{72918504-32AB-02E1-30A4-9610707C2AA9}"/>
              </a:ext>
            </a:extLst>
          </p:cNvPr>
          <p:cNvSpPr/>
          <p:nvPr/>
        </p:nvSpPr>
        <p:spPr>
          <a:xfrm flipV="1">
            <a:off x="5943600" y="5502684"/>
            <a:ext cx="1379209" cy="69309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2E43E58-13D2-F0ED-752A-FD8DB8707067}"/>
              </a:ext>
            </a:extLst>
          </p:cNvPr>
          <p:cNvSpPr/>
          <p:nvPr/>
        </p:nvSpPr>
        <p:spPr>
          <a:xfrm>
            <a:off x="6596928" y="5591128"/>
            <a:ext cx="532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No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29" name="table 80">
            <a:extLst>
              <a:ext uri="{FF2B5EF4-FFF2-40B4-BE49-F238E27FC236}">
                <a16:creationId xmlns:a16="http://schemas.microsoft.com/office/drawing/2014/main" id="{4D8DD2F7-3A55-A23C-789F-67916812D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784686"/>
              </p:ext>
            </p:extLst>
          </p:nvPr>
        </p:nvGraphicFramePr>
        <p:xfrm>
          <a:off x="7551553" y="3276600"/>
          <a:ext cx="3726047" cy="635936"/>
        </p:xfrm>
        <a:graphic>
          <a:graphicData uri="http://schemas.openxmlformats.org/drawingml/2006/table">
            <a:tbl>
              <a:tblPr/>
              <a:tblGrid>
                <a:gridCol w="3726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需要输出复数形式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接着输出 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s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table 80">
            <a:extLst>
              <a:ext uri="{FF2B5EF4-FFF2-40B4-BE49-F238E27FC236}">
                <a16:creationId xmlns:a16="http://schemas.microsoft.com/office/drawing/2014/main" id="{DB0F314A-E0BF-6441-CE83-9CDE64D9B0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183588"/>
              </p:ext>
            </p:extLst>
          </p:nvPr>
        </p:nvGraphicFramePr>
        <p:xfrm>
          <a:off x="7551553" y="5642492"/>
          <a:ext cx="3573647" cy="635936"/>
        </p:xfrm>
        <a:graphic>
          <a:graphicData uri="http://schemas.openxmlformats.org/drawingml/2006/table">
            <a:tbl>
              <a:tblPr/>
              <a:tblGrid>
                <a:gridCol w="3573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不需要输出复数形式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table 80">
            <a:extLst>
              <a:ext uri="{FF2B5EF4-FFF2-40B4-BE49-F238E27FC236}">
                <a16:creationId xmlns:a16="http://schemas.microsoft.com/office/drawing/2014/main" id="{07C9C424-BC1D-B650-CDBD-A8C6A8C6A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81766"/>
              </p:ext>
            </p:extLst>
          </p:nvPr>
        </p:nvGraphicFramePr>
        <p:xfrm>
          <a:off x="970490" y="4531770"/>
          <a:ext cx="2895600" cy="635936"/>
        </p:xfrm>
        <a:graphic>
          <a:graphicData uri="http://schemas.openxmlformats.org/drawingml/2006/table">
            <a:tbl>
              <a:tblPr/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l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输出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: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endParaRPr kumimoji="0" lang="en-US" altLang="zh-CN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Today, I ate x apple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" name="箭头: 右 32">
            <a:extLst>
              <a:ext uri="{FF2B5EF4-FFF2-40B4-BE49-F238E27FC236}">
                <a16:creationId xmlns:a16="http://schemas.microsoft.com/office/drawing/2014/main" id="{FC02A6A5-0570-FF26-E64B-5E68D2390228}"/>
              </a:ext>
            </a:extLst>
          </p:cNvPr>
          <p:cNvSpPr/>
          <p:nvPr/>
        </p:nvSpPr>
        <p:spPr>
          <a:xfrm>
            <a:off x="4038600" y="4697338"/>
            <a:ext cx="609600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4" name="table 80">
            <a:extLst>
              <a:ext uri="{FF2B5EF4-FFF2-40B4-BE49-F238E27FC236}">
                <a16:creationId xmlns:a16="http://schemas.microsoft.com/office/drawing/2014/main" id="{3BA3A3B1-5A98-CC92-598D-6BBFD4FF73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307800"/>
              </p:ext>
            </p:extLst>
          </p:nvPr>
        </p:nvGraphicFramePr>
        <p:xfrm>
          <a:off x="8077744" y="4554266"/>
          <a:ext cx="2514600" cy="528299"/>
        </p:xfrm>
        <a:graphic>
          <a:graphicData uri="http://schemas.openxmlformats.org/drawingml/2006/table">
            <a:tbl>
              <a:tblPr/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8299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输出 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结尾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箭头: 下 34">
            <a:extLst>
              <a:ext uri="{FF2B5EF4-FFF2-40B4-BE49-F238E27FC236}">
                <a16:creationId xmlns:a16="http://schemas.microsoft.com/office/drawing/2014/main" id="{55563D5B-D314-41CD-DFC4-DE2BD323E8E8}"/>
              </a:ext>
            </a:extLst>
          </p:cNvPr>
          <p:cNvSpPr/>
          <p:nvPr/>
        </p:nvSpPr>
        <p:spPr>
          <a:xfrm>
            <a:off x="9144544" y="4017575"/>
            <a:ext cx="381000" cy="43205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箭头: 下 35">
            <a:extLst>
              <a:ext uri="{FF2B5EF4-FFF2-40B4-BE49-F238E27FC236}">
                <a16:creationId xmlns:a16="http://schemas.microsoft.com/office/drawing/2014/main" id="{0FF99F60-93A2-A77F-BB87-BCF69CA6BA3F}"/>
              </a:ext>
            </a:extLst>
          </p:cNvPr>
          <p:cNvSpPr/>
          <p:nvPr/>
        </p:nvSpPr>
        <p:spPr>
          <a:xfrm rot="10800000">
            <a:off x="9144544" y="5150817"/>
            <a:ext cx="381000" cy="42342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7751BB2-24E0-80BE-F75D-6F3776E3BD17}"/>
              </a:ext>
            </a:extLst>
          </p:cNvPr>
          <p:cNvSpPr txBox="1"/>
          <p:nvPr/>
        </p:nvSpPr>
        <p:spPr>
          <a:xfrm>
            <a:off x="970490" y="3648243"/>
            <a:ext cx="28956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我们可以画出流程图：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7189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/>
      <p:bldP spid="33" grpId="0" animBg="1"/>
      <p:bldP spid="35" grpId="0" animBg="1"/>
      <p:bldP spid="36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4703935-6070-D2DF-B426-DDD4B204C120}"/>
              </a:ext>
            </a:extLst>
          </p:cNvPr>
          <p:cNvSpPr txBox="1"/>
          <p:nvPr/>
        </p:nvSpPr>
        <p:spPr>
          <a:xfrm>
            <a:off x="1828800" y="1600200"/>
            <a:ext cx="8229600" cy="19346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现在，我们用书上的思路来解决苹果问题：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先把句子的固定部分打印出来。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然后，如果苹果数量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不是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也不是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，就额外打印一个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"s"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最后，打印句号。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1FC71F-56C3-CA2F-B252-7E0136C06D66}"/>
              </a:ext>
            </a:extLst>
          </p:cNvPr>
          <p:cNvSpPr txBox="1"/>
          <p:nvPr/>
        </p:nvSpPr>
        <p:spPr>
          <a:xfrm>
            <a:off x="1828800" y="4114800"/>
            <a:ext cx="8229600" cy="179023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main()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x;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x;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先输出句子的部分，注意目前还不确定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apple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后面又没有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's' </a:t>
            </a:r>
            <a:endParaRPr lang="zh-CN" alt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"Today, I ate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x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 apple"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3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4D8009A-0D59-2B98-C4F2-3E3D848B8E06}"/>
              </a:ext>
            </a:extLst>
          </p:cNvPr>
          <p:cNvSpPr txBox="1"/>
          <p:nvPr/>
        </p:nvSpPr>
        <p:spPr>
          <a:xfrm>
            <a:off x="914400" y="3220887"/>
            <a:ext cx="10020300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当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x != 0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并且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x != 1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时，条件为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true</a:t>
            </a:r>
            <a:endParaRPr lang="en-US" altLang="zh-CN" sz="24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(x !=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&amp;&amp; x !=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条件成立，才执行大括号里的代码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"s"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7669FA3-F33B-0046-A243-0621D890B335}"/>
              </a:ext>
            </a:extLst>
          </p:cNvPr>
          <p:cNvSpPr txBox="1"/>
          <p:nvPr/>
        </p:nvSpPr>
        <p:spPr>
          <a:xfrm>
            <a:off x="914400" y="1673364"/>
            <a:ext cx="10020300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现在就走到了程序的岔路口！我们需要视苹果的数量情况添加 </a:t>
            </a:r>
            <a:r>
              <a:rPr lang="en-US" altLang="zh-CN" sz="2400" dirty="0">
                <a:latin typeface="Consolas" panose="020B0609020204030204" pitchFamily="49" charset="0"/>
              </a:rPr>
              <a:t>s</a:t>
            </a:r>
            <a:r>
              <a:rPr lang="zh-CN" altLang="en-US" sz="2400" dirty="0">
                <a:latin typeface="Consolas" panose="020B0609020204030204" pitchFamily="49" charset="0"/>
              </a:rPr>
              <a:t>。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判断条件是 x != 1 并且 x != 0</a:t>
            </a:r>
            <a:r>
              <a:rPr lang="en-US" altLang="zh-CN" sz="2400" dirty="0"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latin typeface="Consolas" panose="020B0609020204030204" pitchFamily="49" charset="0"/>
              </a:rPr>
              <a:t>当数量为复数时，需要添加 </a:t>
            </a:r>
            <a:r>
              <a:rPr lang="en-US" altLang="zh-CN" sz="2400" dirty="0">
                <a:latin typeface="Consolas" panose="020B0609020204030204" pitchFamily="49" charset="0"/>
              </a:rPr>
              <a:t>s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6A192E3-56A0-3D7B-6235-9BD1BDC85D39}"/>
              </a:ext>
            </a:extLst>
          </p:cNvPr>
          <p:cNvSpPr txBox="1"/>
          <p:nvPr/>
        </p:nvSpPr>
        <p:spPr>
          <a:xfrm>
            <a:off x="914400" y="5562600"/>
            <a:ext cx="10020300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如果</a:t>
            </a:r>
            <a:r>
              <a:rPr lang="zh-CN" altLang="en-US" sz="2400" b="1" dirty="0">
                <a:latin typeface="Consolas" panose="020B0609020204030204" pitchFamily="49" charset="0"/>
              </a:rPr>
              <a:t>条件不成立</a:t>
            </a:r>
            <a:r>
              <a:rPr lang="zh-CN" altLang="en-US" sz="2400" dirty="0">
                <a:latin typeface="Consolas" panose="020B0609020204030204" pitchFamily="49" charset="0"/>
              </a:rPr>
              <a:t>，大括号里的代码就会</a:t>
            </a:r>
            <a:r>
              <a:rPr lang="zh-CN" altLang="en-US" sz="2400" b="1" dirty="0">
                <a:latin typeface="Consolas" panose="020B0609020204030204" pitchFamily="49" charset="0"/>
              </a:rPr>
              <a:t>被完全跳过</a:t>
            </a:r>
            <a:r>
              <a:rPr lang="zh-CN" altLang="en-US" sz="2400" dirty="0">
                <a:latin typeface="Consolas" panose="020B0609020204030204" pitchFamily="49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07617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4D8009A-0D59-2B98-C4F2-3E3D848B8E06}"/>
              </a:ext>
            </a:extLst>
          </p:cNvPr>
          <p:cNvSpPr txBox="1"/>
          <p:nvPr/>
        </p:nvSpPr>
        <p:spPr>
          <a:xfrm>
            <a:off x="1581150" y="3429000"/>
            <a:ext cx="9029700" cy="228492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(x !=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&amp;&amp; x !=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"s"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b="1" dirty="0">
                <a:solidFill>
                  <a:srgbClr val="A31515"/>
                </a:solidFill>
                <a:latin typeface="Consolas" panose="020B0609020204030204" pitchFamily="49" charset="0"/>
              </a:rPr>
              <a:t>"."</a:t>
            </a:r>
            <a:r>
              <a:rPr lang="en-US" altLang="zh-CN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6A192E3-56A0-3D7B-6235-9BD1BDC85D39}"/>
              </a:ext>
            </a:extLst>
          </p:cNvPr>
          <p:cNvSpPr txBox="1"/>
          <p:nvPr/>
        </p:nvSpPr>
        <p:spPr>
          <a:xfrm>
            <a:off x="1581150" y="1590499"/>
            <a:ext cx="9029700" cy="11410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最后无论 </a:t>
            </a:r>
            <a:r>
              <a:rPr lang="en-US" altLang="zh-CN" sz="2400" dirty="0">
                <a:latin typeface="Consolas" panose="020B0609020204030204" pitchFamily="49" charset="0"/>
              </a:rPr>
              <a:t>if </a:t>
            </a:r>
            <a:r>
              <a:rPr lang="zh-CN" altLang="en-US" sz="2400" dirty="0">
                <a:latin typeface="Consolas" panose="020B0609020204030204" pitchFamily="49" charset="0"/>
              </a:rPr>
              <a:t>语句是否执行，程序要继续往下走，输出句号。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所以输出句号的代码必须写在 </a:t>
            </a:r>
            <a:r>
              <a:rPr lang="en-US" altLang="zh-CN" sz="2400" dirty="0">
                <a:latin typeface="Consolas" panose="020B0609020204030204" pitchFamily="49" charset="0"/>
              </a:rPr>
              <a:t>if </a:t>
            </a:r>
            <a:r>
              <a:rPr lang="zh-CN" altLang="en-US" sz="2400" dirty="0">
                <a:latin typeface="Consolas" panose="020B0609020204030204" pitchFamily="49" charset="0"/>
              </a:rPr>
              <a:t>语句外。</a:t>
            </a:r>
          </a:p>
        </p:txBody>
      </p:sp>
    </p:spTree>
    <p:extLst>
      <p:ext uri="{BB962C8B-B14F-4D97-AF65-F5344CB8AC3E}">
        <p14:creationId xmlns:p14="http://schemas.microsoft.com/office/powerpoint/2010/main" val="295994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6A192E3-56A0-3D7B-6235-9BD1BDC85D39}"/>
              </a:ext>
            </a:extLst>
          </p:cNvPr>
          <p:cNvSpPr txBox="1"/>
          <p:nvPr/>
        </p:nvSpPr>
        <p:spPr>
          <a:xfrm>
            <a:off x="914400" y="1371600"/>
            <a:ext cx="15240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完整代码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894DE8B-3F4B-3303-77C5-2932A832BDB2}"/>
              </a:ext>
            </a:extLst>
          </p:cNvPr>
          <p:cNvSpPr txBox="1"/>
          <p:nvPr/>
        </p:nvSpPr>
        <p:spPr>
          <a:xfrm>
            <a:off x="1828800" y="1981200"/>
            <a:ext cx="8382000" cy="428322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main()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x;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x;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"Today, I ate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x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 apple"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当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x != 0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并且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x != 1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时，条件为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true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(x !=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&amp;&amp; x !=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条件成立，才执行大括号里的代码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"s"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如果条件不成立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即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x=1)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，大括号里的代码就会被完全跳过。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无论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if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语句是否执行，程序都会继续往下走，输出句号。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"."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A40E7A7-78D7-6AFD-2B14-900A0162DFAC}"/>
              </a:ext>
            </a:extLst>
          </p:cNvPr>
          <p:cNvSpPr txBox="1"/>
          <p:nvPr/>
        </p:nvSpPr>
        <p:spPr>
          <a:xfrm>
            <a:off x="2590800" y="1371599"/>
            <a:ext cx="88392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接下来回看书本，通过书本的分析来深化分支语句的使用</a:t>
            </a:r>
            <a:r>
              <a:rPr lang="en-US" altLang="zh-CN" sz="2400" dirty="0">
                <a:latin typeface="Consolas" panose="020B0609020204030204" pitchFamily="49" charset="0"/>
              </a:rPr>
              <a:t>(P37</a:t>
            </a:r>
            <a:r>
              <a:rPr lang="zh-CN" altLang="en-US" sz="2400" dirty="0">
                <a:latin typeface="Consolas" panose="020B0609020204030204" pitchFamily="49" charset="0"/>
              </a:rPr>
              <a:t>页</a:t>
            </a:r>
            <a:r>
              <a:rPr lang="en-US" altLang="zh-CN" sz="2400" dirty="0">
                <a:latin typeface="Consolas" panose="020B0609020204030204" pitchFamily="49" charset="0"/>
              </a:rPr>
              <a:t>)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01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08653" y="1752600"/>
            <a:ext cx="1295400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n</a:t>
            </a:r>
            <a:r>
              <a:rPr lang="zh-CN" altLang="en-US" sz="2800" dirty="0">
                <a:latin typeface="Consolas" panose="020B0609020204030204" pitchFamily="49" charset="0"/>
              </a:rPr>
              <a:t>大于</a:t>
            </a:r>
            <a:r>
              <a:rPr lang="en-US" altLang="zh-CN" sz="2800" dirty="0">
                <a:latin typeface="Consolas" panose="020B0609020204030204" pitchFamily="49" charset="0"/>
              </a:rPr>
              <a:t>0</a:t>
            </a:r>
          </a:p>
        </p:txBody>
      </p:sp>
      <p:sp>
        <p:nvSpPr>
          <p:cNvPr id="23" name="矩形 22"/>
          <p:cNvSpPr/>
          <p:nvPr/>
        </p:nvSpPr>
        <p:spPr>
          <a:xfrm>
            <a:off x="4902983" y="4208929"/>
            <a:ext cx="3414030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indent="10795" eaLnBrk="0">
              <a:lnSpc>
                <a:spcPct val="150000"/>
              </a:lnSpc>
            </a:pPr>
            <a:r>
              <a:rPr lang="en-US" altLang="zh-CN" sz="2800" kern="0" spc="3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a</a:t>
            </a:r>
            <a:r>
              <a:rPr lang="zh-CN" altLang="en-US" sz="2800" kern="0" spc="3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大于</a:t>
            </a:r>
            <a:r>
              <a:rPr lang="en-US" altLang="zh-CN" sz="2800" kern="0" spc="3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65</a:t>
            </a:r>
            <a:r>
              <a:rPr lang="zh-CN" altLang="en-US" sz="2800" kern="0" spc="3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或</a:t>
            </a:r>
            <a:r>
              <a:rPr lang="zh-CN" altLang="en-US" sz="2800" kern="0" spc="4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小于</a:t>
            </a:r>
            <a:r>
              <a:rPr lang="en-US" altLang="zh-CN" sz="2800" kern="0" spc="4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10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391400" y="1752600"/>
            <a:ext cx="3429000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6035" eaLnBrk="0">
              <a:lnSpc>
                <a:spcPct val="150000"/>
              </a:lnSpc>
            </a:pPr>
            <a:r>
              <a:rPr lang="en-US" altLang="zh-CN" sz="2800" kern="0" spc="-4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n</a:t>
            </a:r>
            <a:r>
              <a:rPr lang="zh-CN" altLang="en-US" sz="2800" kern="0" spc="-4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属于</a:t>
            </a:r>
            <a:r>
              <a:rPr lang="en-US" altLang="zh-CN" sz="2800" kern="0" spc="-11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60</a:t>
            </a:r>
            <a:r>
              <a:rPr lang="zh-CN" altLang="en-US" sz="2800" kern="0" spc="-8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 </a:t>
            </a:r>
            <a:r>
              <a:rPr lang="en-US" altLang="zh-CN" sz="2800" kern="0" spc="-11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~ </a:t>
            </a:r>
            <a:r>
              <a:rPr lang="en-US" altLang="zh-CN" sz="2800" kern="0" spc="-1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80</a:t>
            </a:r>
            <a:r>
              <a:rPr lang="zh-CN" altLang="en-US" sz="2800" kern="0" spc="-1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之间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386352" y="1752600"/>
            <a:ext cx="1295400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m</a:t>
            </a:r>
            <a:r>
              <a:rPr lang="zh-CN" altLang="en-US" sz="2800" dirty="0">
                <a:latin typeface="Consolas" panose="020B0609020204030204" pitchFamily="49" charset="0"/>
              </a:rPr>
              <a:t>等于</a:t>
            </a:r>
            <a:r>
              <a:rPr lang="en-US" altLang="zh-CN" sz="2800" dirty="0">
                <a:latin typeface="Consolas" panose="020B0609020204030204" pitchFamily="49" charset="0"/>
              </a:rPr>
              <a:t>n</a:t>
            </a:r>
          </a:p>
        </p:txBody>
      </p:sp>
      <p:sp>
        <p:nvSpPr>
          <p:cNvPr id="26" name="矩形 25"/>
          <p:cNvSpPr/>
          <p:nvPr/>
        </p:nvSpPr>
        <p:spPr>
          <a:xfrm>
            <a:off x="2819400" y="1752600"/>
            <a:ext cx="1926070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eaLnBrk="0">
              <a:lnSpc>
                <a:spcPct val="150000"/>
              </a:lnSpc>
              <a:spcBef>
                <a:spcPts val="25"/>
              </a:spcBef>
            </a:pPr>
            <a:r>
              <a:rPr lang="en-US" altLang="zh-CN" sz="2800" kern="0" spc="4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x</a:t>
            </a:r>
            <a:r>
              <a:rPr lang="zh-CN" altLang="en-US" sz="2800" kern="0" spc="4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不等于</a:t>
            </a:r>
            <a:r>
              <a:rPr lang="en-US" altLang="zh-CN" sz="2800" kern="0" spc="4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y</a:t>
            </a:r>
            <a:endParaRPr lang="en-US" altLang="en-US" sz="2800" dirty="0">
              <a:latin typeface="Consolas" panose="020B0609020204030204" pitchFamily="49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900946" y="4208929"/>
            <a:ext cx="2362200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a</a:t>
            </a:r>
            <a:r>
              <a:rPr lang="zh-CN" altLang="en-US" sz="2800" dirty="0">
                <a:latin typeface="Consolas" panose="020B0609020204030204" pitchFamily="49" charset="0"/>
              </a:rPr>
              <a:t>小于等于</a:t>
            </a:r>
            <a:r>
              <a:rPr lang="en-US" altLang="zh-CN" sz="2800" dirty="0">
                <a:latin typeface="Consolas" panose="020B0609020204030204" pitchFamily="49" charset="0"/>
              </a:rPr>
              <a:t>60</a:t>
            </a:r>
          </a:p>
        </p:txBody>
      </p:sp>
      <p:sp>
        <p:nvSpPr>
          <p:cNvPr id="28" name="矩形 27"/>
          <p:cNvSpPr/>
          <p:nvPr/>
        </p:nvSpPr>
        <p:spPr>
          <a:xfrm>
            <a:off x="990600" y="4191000"/>
            <a:ext cx="3463516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eaLnBrk="0">
              <a:lnSpc>
                <a:spcPct val="150000"/>
              </a:lnSpc>
            </a:pPr>
            <a:r>
              <a:rPr lang="en-US" altLang="zh-CN" sz="2800" kern="0" spc="4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a</a:t>
            </a:r>
            <a:r>
              <a:rPr lang="zh-CN" altLang="en-US" sz="2800" kern="0" spc="4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与</a:t>
            </a:r>
            <a:r>
              <a:rPr lang="en-US" altLang="zh-CN" sz="2800" kern="0" spc="4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b</a:t>
            </a:r>
            <a:r>
              <a:rPr lang="zh-CN" altLang="en-US" sz="2800" kern="0" spc="4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的差值小于</a:t>
            </a:r>
            <a:r>
              <a:rPr lang="en-US" altLang="zh-CN" sz="2800" kern="0" spc="40" dirty="0">
                <a:solidFill>
                  <a:srgbClr val="40404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20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14" name="矩形 13"/>
          <p:cNvSpPr/>
          <p:nvPr/>
        </p:nvSpPr>
        <p:spPr>
          <a:xfrm>
            <a:off x="977179" y="2667000"/>
            <a:ext cx="1558347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if(n&gt;0)</a:t>
            </a:r>
          </a:p>
        </p:txBody>
      </p:sp>
      <p:sp>
        <p:nvSpPr>
          <p:cNvPr id="15" name="矩形 14"/>
          <p:cNvSpPr/>
          <p:nvPr/>
        </p:nvSpPr>
        <p:spPr>
          <a:xfrm>
            <a:off x="5007831" y="5172635"/>
            <a:ext cx="3087586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if(a&gt;65||a&lt;10)</a:t>
            </a:r>
          </a:p>
        </p:txBody>
      </p:sp>
      <p:sp>
        <p:nvSpPr>
          <p:cNvPr id="16" name="矩形 15"/>
          <p:cNvSpPr/>
          <p:nvPr/>
        </p:nvSpPr>
        <p:spPr>
          <a:xfrm>
            <a:off x="1589833" y="5123329"/>
            <a:ext cx="2206048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if(a-b&lt;20)</a:t>
            </a:r>
          </a:p>
        </p:txBody>
      </p:sp>
      <p:sp>
        <p:nvSpPr>
          <p:cNvPr id="17" name="矩形 16"/>
          <p:cNvSpPr/>
          <p:nvPr/>
        </p:nvSpPr>
        <p:spPr>
          <a:xfrm>
            <a:off x="2940879" y="2672407"/>
            <a:ext cx="1683111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if(x!=y)</a:t>
            </a:r>
          </a:p>
        </p:txBody>
      </p:sp>
      <p:sp>
        <p:nvSpPr>
          <p:cNvPr id="18" name="矩形 17"/>
          <p:cNvSpPr/>
          <p:nvPr/>
        </p:nvSpPr>
        <p:spPr>
          <a:xfrm>
            <a:off x="5257800" y="2667000"/>
            <a:ext cx="1752600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if(m==n)</a:t>
            </a:r>
          </a:p>
        </p:txBody>
      </p:sp>
      <p:sp>
        <p:nvSpPr>
          <p:cNvPr id="19" name="矩形 18"/>
          <p:cNvSpPr/>
          <p:nvPr/>
        </p:nvSpPr>
        <p:spPr>
          <a:xfrm>
            <a:off x="7346264" y="2672407"/>
            <a:ext cx="3581400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if(n&gt;60 &amp;&amp; n &lt; 80)</a:t>
            </a:r>
          </a:p>
        </p:txBody>
      </p:sp>
      <p:sp>
        <p:nvSpPr>
          <p:cNvPr id="20" name="矩形 19"/>
          <p:cNvSpPr/>
          <p:nvPr/>
        </p:nvSpPr>
        <p:spPr>
          <a:xfrm>
            <a:off x="9101909" y="5172635"/>
            <a:ext cx="1960274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if(a&lt;=60)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F671BCC-2508-C741-55EB-CB7DADE8DE12}"/>
              </a:ext>
            </a:extLst>
          </p:cNvPr>
          <p:cNvSpPr/>
          <p:nvPr/>
        </p:nvSpPr>
        <p:spPr>
          <a:xfrm>
            <a:off x="4902983" y="723909"/>
            <a:ext cx="5640495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2700" eaLnBrk="0">
              <a:spcBef>
                <a:spcPts val="25"/>
              </a:spcBef>
            </a:pPr>
            <a:r>
              <a:rPr lang="zh-CN" altLang="en-US" sz="2400" b="1" kern="0" spc="40" dirty="0">
                <a:latin typeface="Consolas" panose="020B0609020204030204" pitchFamily="49" charset="0"/>
                <a:cs typeface="微软雅黑" panose="020B0503020204020204" charset="-122"/>
              </a:rPr>
              <a:t>练习：试着写出这些条件的 </a:t>
            </a:r>
            <a:r>
              <a:rPr lang="en-US" altLang="zh-CN" sz="2400" b="1" kern="0" spc="40" dirty="0">
                <a:latin typeface="Consolas" panose="020B0609020204030204" pitchFamily="49" charset="0"/>
                <a:cs typeface="微软雅黑" panose="020B0503020204020204" charset="-122"/>
              </a:rPr>
              <a:t>if </a:t>
            </a:r>
            <a:r>
              <a:rPr lang="zh-CN" altLang="en-US" sz="2400" b="1" kern="0" spc="40" dirty="0">
                <a:latin typeface="Consolas" panose="020B0609020204030204" pitchFamily="49" charset="0"/>
                <a:cs typeface="微软雅黑" panose="020B0503020204020204" charset="-122"/>
              </a:rPr>
              <a:t>表达式</a:t>
            </a:r>
            <a:endParaRPr lang="en-US" altLang="en-US" sz="24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62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5" name="矩形 4"/>
          <p:cNvSpPr/>
          <p:nvPr/>
        </p:nvSpPr>
        <p:spPr>
          <a:xfrm>
            <a:off x="4419600" y="3200400"/>
            <a:ext cx="335280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4000" b="1" dirty="0">
                <a:latin typeface="Consolas" panose="020B0609020204030204" pitchFamily="49" charset="0"/>
              </a:rPr>
              <a:t>if(  ){</a:t>
            </a:r>
            <a:br>
              <a:rPr lang="en-US" altLang="zh-CN" sz="4000" b="1" dirty="0">
                <a:latin typeface="Consolas" panose="020B0609020204030204" pitchFamily="49" charset="0"/>
              </a:rPr>
            </a:br>
            <a:r>
              <a:rPr lang="en-US" altLang="zh-CN" sz="4000" b="1" dirty="0">
                <a:latin typeface="Consolas" panose="020B0609020204030204" pitchFamily="49" charset="0"/>
              </a:rPr>
              <a:t>    </a:t>
            </a:r>
            <a:br>
              <a:rPr lang="en-US" altLang="zh-CN" sz="4000" b="1" dirty="0">
                <a:latin typeface="Consolas" panose="020B0609020204030204" pitchFamily="49" charset="0"/>
              </a:rPr>
            </a:br>
            <a:r>
              <a:rPr lang="en-US" altLang="zh-CN" sz="4000" b="1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4" name="矩形 13"/>
          <p:cNvSpPr/>
          <p:nvPr/>
        </p:nvSpPr>
        <p:spPr>
          <a:xfrm>
            <a:off x="5181600" y="5433009"/>
            <a:ext cx="18288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Consolas" panose="020B0609020204030204" pitchFamily="49" charset="0"/>
              </a:rPr>
              <a:t>单分支</a:t>
            </a:r>
            <a:endParaRPr lang="en-US" altLang="zh-CN" sz="3200" b="1" dirty="0">
              <a:latin typeface="Consolas" panose="020B0609020204030204" pitchFamily="49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1C7E739-B06E-E956-0621-5FD1E43F1B2B}"/>
              </a:ext>
            </a:extLst>
          </p:cNvPr>
          <p:cNvSpPr/>
          <p:nvPr/>
        </p:nvSpPr>
        <p:spPr>
          <a:xfrm>
            <a:off x="1676400" y="1752600"/>
            <a:ext cx="9372600" cy="6679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分支结构有多种，我们刚刚已经学习了 </a:t>
            </a:r>
            <a:r>
              <a:rPr lang="en-US" altLang="zh-CN" sz="2800" dirty="0">
                <a:latin typeface="Consolas" panose="020B0609020204030204" pitchFamily="49" charset="0"/>
              </a:rPr>
              <a:t>if </a:t>
            </a:r>
            <a:r>
              <a:rPr lang="zh-CN" altLang="en-US" sz="2800" dirty="0">
                <a:latin typeface="Consolas" panose="020B0609020204030204" pitchFamily="49" charset="0"/>
              </a:rPr>
              <a:t>的单分支结构</a:t>
            </a:r>
            <a:endParaRPr lang="en-US" altLang="zh-CN" sz="2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6792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28" y="1447800"/>
            <a:ext cx="4247172" cy="4721105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7972425" y="2598746"/>
            <a:ext cx="2965877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>
                <a:latin typeface="Consolas" panose="020B0609020204030204" pitchFamily="49" charset="0"/>
                <a:ea typeface="等线" panose="02010600030101010101" pitchFamily="2" charset="-122"/>
              </a:rPr>
              <a:t>if(</a:t>
            </a:r>
            <a:r>
              <a:rPr lang="zh-CN" altLang="en-US" sz="2800" b="1" dirty="0">
                <a:solidFill>
                  <a:srgbClr val="FF0000"/>
                </a:solidFill>
                <a:latin typeface="Consolas" panose="020B0609020204030204" pitchFamily="49" charset="0"/>
                <a:ea typeface="等线" panose="02010600030101010101" pitchFamily="2" charset="-122"/>
              </a:rPr>
              <a:t>条件表达式</a:t>
            </a:r>
            <a:r>
              <a:rPr lang="en-US" altLang="zh-CN" sz="2800" b="1" dirty="0">
                <a:latin typeface="Consolas" panose="020B0609020204030204" pitchFamily="49" charset="0"/>
                <a:ea typeface="等线" panose="02010600030101010101" pitchFamily="2" charset="-122"/>
              </a:rPr>
              <a:t>){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latin typeface="Consolas" panose="020B0609020204030204" pitchFamily="49" charset="0"/>
                <a:ea typeface="等线" panose="02010600030101010101" pitchFamily="2" charset="-122"/>
              </a:rPr>
              <a:t>    A;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latin typeface="Consolas" panose="020B0609020204030204" pitchFamily="49" charset="0"/>
                <a:ea typeface="等线" panose="02010600030101010101" pitchFamily="2" charset="-122"/>
              </a:rPr>
              <a:t>}</a:t>
            </a:r>
            <a:endParaRPr lang="zh-CN" altLang="en-US" sz="2800" b="1" dirty="0">
              <a:latin typeface="Consolas" panose="020B0609020204030204" pitchFamily="49" charset="0"/>
              <a:ea typeface="等线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495800" y="3505200"/>
            <a:ext cx="312420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单分支的流程图与</a:t>
            </a:r>
            <a:endParaRPr lang="en-US" altLang="zh-CN" sz="2800" b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/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代码表达</a:t>
            </a:r>
          </a:p>
        </p:txBody>
      </p:sp>
      <p:sp>
        <p:nvSpPr>
          <p:cNvPr id="6" name="圆角右箭头 5"/>
          <p:cNvSpPr/>
          <p:nvPr/>
        </p:nvSpPr>
        <p:spPr>
          <a:xfrm flipH="1" flipV="1">
            <a:off x="9498225" y="3429000"/>
            <a:ext cx="684000" cy="80559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287000" y="3657600"/>
            <a:ext cx="762000" cy="523220"/>
          </a:xfrm>
          <a:prstGeom prst="rect">
            <a:avLst/>
          </a:prstGeom>
          <a:solidFill>
            <a:srgbClr val="FFD966"/>
          </a:solidFill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Yes</a:t>
            </a:r>
            <a:endParaRPr lang="zh-CN" altLang="en-US" sz="2800" b="1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</p:spTree>
    <p:extLst>
      <p:ext uri="{BB962C8B-B14F-4D97-AF65-F5344CB8AC3E}">
        <p14:creationId xmlns:p14="http://schemas.microsoft.com/office/powerpoint/2010/main" val="575411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1447800"/>
            <a:ext cx="9265918" cy="4542117"/>
          </a:xfrm>
          <a:prstGeom prst="rect">
            <a:avLst/>
          </a:prstGeom>
        </p:spPr>
      </p:pic>
      <p:sp>
        <p:nvSpPr>
          <p:cNvPr id="2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29" name="矩形 28"/>
          <p:cNvSpPr/>
          <p:nvPr/>
        </p:nvSpPr>
        <p:spPr>
          <a:xfrm>
            <a:off x="8237218" y="5181600"/>
            <a:ext cx="236220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单分支</a:t>
            </a:r>
            <a:endParaRPr lang="en-US" altLang="zh-CN" sz="2800" b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/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实际例子</a:t>
            </a:r>
          </a:p>
        </p:txBody>
      </p:sp>
    </p:spTree>
    <p:extLst>
      <p:ext uri="{BB962C8B-B14F-4D97-AF65-F5344CB8AC3E}">
        <p14:creationId xmlns:p14="http://schemas.microsoft.com/office/powerpoint/2010/main" val="27861104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57C7BCD-FC0F-A491-5EDE-53713AF67096}"/>
              </a:ext>
            </a:extLst>
          </p:cNvPr>
          <p:cNvSpPr txBox="1"/>
          <p:nvPr/>
        </p:nvSpPr>
        <p:spPr>
          <a:xfrm>
            <a:off x="1447800" y="1611652"/>
            <a:ext cx="9220200" cy="9612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我们刚刚通过“吃苹果”的例子学会了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语句，它就像一个检查点，决定了某段代码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做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还是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A25C788-D5DD-EE6A-DA91-D1FDF249308E}"/>
              </a:ext>
            </a:extLst>
          </p:cNvPr>
          <p:cNvSpPr txBox="1"/>
          <p:nvPr/>
        </p:nvSpPr>
        <p:spPr>
          <a:xfrm>
            <a:off x="1447800" y="2983252"/>
            <a:ext cx="9220200" cy="3273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但生活中的很多选择不是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做或不做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，而是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做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还是做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。这是一个二选一的问题。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十字路口，你是向左转还是向右转？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今天下午是玩游戏还是学习？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待会儿吃饭是在外面吃还是在家里吃？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对于这种“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非此即彼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”的情况，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给了我们一个更强大的工具：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if-else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，也就是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双分支结构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48509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60"/>
          <p:cNvGrpSpPr/>
          <p:nvPr/>
        </p:nvGrpSpPr>
        <p:grpSpPr>
          <a:xfrm rot="21600000">
            <a:off x="5410200" y="1352477"/>
            <a:ext cx="5182427" cy="2152722"/>
            <a:chOff x="0" y="528090"/>
            <a:chExt cx="5182427" cy="2152722"/>
          </a:xfrm>
        </p:grpSpPr>
        <p:sp>
          <p:nvSpPr>
            <p:cNvPr id="784" name="path"/>
            <p:cNvSpPr/>
            <p:nvPr/>
          </p:nvSpPr>
          <p:spPr>
            <a:xfrm>
              <a:off x="1027503" y="873381"/>
              <a:ext cx="4154924" cy="1807431"/>
            </a:xfrm>
            <a:custGeom>
              <a:avLst/>
              <a:gdLst/>
              <a:ahLst/>
              <a:cxnLst/>
              <a:rect l="0" t="0" r="0" b="0"/>
              <a:pathLst>
                <a:path w="6543" h="2846">
                  <a:moveTo>
                    <a:pt x="625" y="757"/>
                  </a:moveTo>
                  <a:cubicBezTo>
                    <a:pt x="568" y="420"/>
                    <a:pt x="976" y="137"/>
                    <a:pt x="1537" y="123"/>
                  </a:cubicBezTo>
                  <a:cubicBezTo>
                    <a:pt x="1764" y="118"/>
                    <a:pt x="1992" y="158"/>
                    <a:pt x="2184" y="238"/>
                  </a:cubicBezTo>
                  <a:cubicBezTo>
                    <a:pt x="2406" y="16"/>
                    <a:pt x="2898" y="-44"/>
                    <a:pt x="3284" y="102"/>
                  </a:cubicBezTo>
                  <a:cubicBezTo>
                    <a:pt x="3351" y="127"/>
                    <a:pt x="3413" y="158"/>
                    <a:pt x="3466" y="194"/>
                  </a:cubicBezTo>
                  <a:cubicBezTo>
                    <a:pt x="3640" y="9"/>
                    <a:pt x="4040" y="-46"/>
                    <a:pt x="4359" y="68"/>
                  </a:cubicBezTo>
                  <a:cubicBezTo>
                    <a:pt x="4448" y="100"/>
                    <a:pt x="4524" y="144"/>
                    <a:pt x="4583" y="195"/>
                  </a:cubicBezTo>
                  <a:cubicBezTo>
                    <a:pt x="4855" y="26"/>
                    <a:pt x="5318" y="30"/>
                    <a:pt x="5618" y="203"/>
                  </a:cubicBezTo>
                  <a:cubicBezTo>
                    <a:pt x="5744" y="276"/>
                    <a:pt x="5827" y="371"/>
                    <a:pt x="5851" y="473"/>
                  </a:cubicBezTo>
                  <a:cubicBezTo>
                    <a:pt x="6276" y="567"/>
                    <a:pt x="6514" y="846"/>
                    <a:pt x="6382" y="1095"/>
                  </a:cubicBezTo>
                  <a:cubicBezTo>
                    <a:pt x="6371" y="1116"/>
                    <a:pt x="6358" y="1137"/>
                    <a:pt x="6342" y="1156"/>
                  </a:cubicBezTo>
                  <a:cubicBezTo>
                    <a:pt x="6670" y="1443"/>
                    <a:pt x="6564" y="1821"/>
                    <a:pt x="6105" y="2000"/>
                  </a:cubicBezTo>
                  <a:cubicBezTo>
                    <a:pt x="5962" y="2056"/>
                    <a:pt x="5795" y="2088"/>
                    <a:pt x="5620" y="2093"/>
                  </a:cubicBezTo>
                  <a:cubicBezTo>
                    <a:pt x="5604" y="2380"/>
                    <a:pt x="5200" y="2590"/>
                    <a:pt x="4718" y="2563"/>
                  </a:cubicBezTo>
                  <a:cubicBezTo>
                    <a:pt x="4554" y="2553"/>
                    <a:pt x="4396" y="2517"/>
                    <a:pt x="4260" y="2457"/>
                  </a:cubicBezTo>
                  <a:cubicBezTo>
                    <a:pt x="4079" y="2770"/>
                    <a:pt x="3499" y="2920"/>
                    <a:pt x="2967" y="2791"/>
                  </a:cubicBezTo>
                  <a:cubicBezTo>
                    <a:pt x="2743" y="2738"/>
                    <a:pt x="2553" y="2640"/>
                    <a:pt x="2429" y="2515"/>
                  </a:cubicBezTo>
                  <a:cubicBezTo>
                    <a:pt x="1866" y="2682"/>
                    <a:pt x="1157" y="2534"/>
                    <a:pt x="844" y="2186"/>
                  </a:cubicBezTo>
                  <a:cubicBezTo>
                    <a:pt x="840" y="2181"/>
                    <a:pt x="837" y="2177"/>
                    <a:pt x="833" y="2172"/>
                  </a:cubicBezTo>
                  <a:cubicBezTo>
                    <a:pt x="471" y="2177"/>
                    <a:pt x="152" y="2005"/>
                    <a:pt x="122" y="1788"/>
                  </a:cubicBezTo>
                  <a:cubicBezTo>
                    <a:pt x="106" y="1672"/>
                    <a:pt x="176" y="1561"/>
                    <a:pt x="313" y="1485"/>
                  </a:cubicBezTo>
                  <a:cubicBezTo>
                    <a:pt x="7" y="1357"/>
                    <a:pt x="-83" y="1110"/>
                    <a:pt x="110" y="934"/>
                  </a:cubicBezTo>
                  <a:cubicBezTo>
                    <a:pt x="221" y="832"/>
                    <a:pt x="410" y="771"/>
                    <a:pt x="619" y="770"/>
                  </a:cubicBezTo>
                  <a:lnTo>
                    <a:pt x="625" y="757"/>
                  </a:lnTo>
                  <a:close/>
                </a:path>
              </a:pathLst>
            </a:custGeom>
            <a:solidFill>
              <a:srgbClr val="F6E4E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 sz="2000"/>
            </a:p>
          </p:txBody>
        </p:sp>
        <p:sp>
          <p:nvSpPr>
            <p:cNvPr id="788" name="textbox 788"/>
            <p:cNvSpPr/>
            <p:nvPr/>
          </p:nvSpPr>
          <p:spPr>
            <a:xfrm>
              <a:off x="494917" y="528090"/>
              <a:ext cx="3412490" cy="72644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5000"/>
                </a:lnSpc>
              </a:pPr>
              <a:endParaRPr lang="en-US" altLang="en-US" sz="2800" dirty="0"/>
            </a:p>
          </p:txBody>
        </p:sp>
        <p:pic>
          <p:nvPicPr>
            <p:cNvPr id="790" name="picture 79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547902" y="1559889"/>
              <a:ext cx="336867" cy="331825"/>
            </a:xfrm>
            <a:prstGeom prst="rect">
              <a:avLst/>
            </a:prstGeom>
          </p:spPr>
        </p:pic>
        <p:pic>
          <p:nvPicPr>
            <p:cNvPr id="792" name="picture 79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223201" y="1762657"/>
              <a:ext cx="224575" cy="221208"/>
            </a:xfrm>
            <a:prstGeom prst="rect">
              <a:avLst/>
            </a:prstGeom>
          </p:spPr>
        </p:pic>
        <p:pic>
          <p:nvPicPr>
            <p:cNvPr id="794" name="picture 79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1926120"/>
              <a:ext cx="112293" cy="110604"/>
            </a:xfrm>
            <a:prstGeom prst="rect">
              <a:avLst/>
            </a:prstGeom>
          </p:spPr>
        </p:pic>
      </p:grpSp>
      <p:pic>
        <p:nvPicPr>
          <p:cNvPr id="796" name="picture 7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902659" y="3736599"/>
            <a:ext cx="3225011" cy="2476647"/>
          </a:xfrm>
          <a:prstGeom prst="rect">
            <a:avLst/>
          </a:prstGeom>
        </p:spPr>
      </p:pic>
      <p:pic>
        <p:nvPicPr>
          <p:cNvPr id="798" name="picture 79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436030" y="2997182"/>
            <a:ext cx="2295254" cy="2826980"/>
          </a:xfrm>
          <a:prstGeom prst="rect">
            <a:avLst/>
          </a:prstGeom>
        </p:spPr>
      </p:pic>
      <p:pic>
        <p:nvPicPr>
          <p:cNvPr id="808" name="picture 80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762287" y="3886200"/>
            <a:ext cx="1295826" cy="131747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997941" y="2133600"/>
            <a:ext cx="320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/>
              <a:t>如果正面朝上我就吃生煎，否则我就吃锅贴。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391282A-2390-7733-3C6C-A753D5442DAE}"/>
              </a:ext>
            </a:extLst>
          </p:cNvPr>
          <p:cNvSpPr/>
          <p:nvPr/>
        </p:nvSpPr>
        <p:spPr>
          <a:xfrm>
            <a:off x="1095460" y="1691305"/>
            <a:ext cx="236220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双分支</a:t>
            </a:r>
            <a:endParaRPr lang="en-US" altLang="zh-CN" sz="2800" b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/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实际例子</a:t>
            </a:r>
          </a:p>
        </p:txBody>
      </p:sp>
    </p:spTree>
    <p:extLst>
      <p:ext uri="{BB962C8B-B14F-4D97-AF65-F5344CB8AC3E}">
        <p14:creationId xmlns:p14="http://schemas.microsoft.com/office/powerpoint/2010/main" val="3925447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13" name="矩形 12"/>
          <p:cNvSpPr/>
          <p:nvPr/>
        </p:nvSpPr>
        <p:spPr>
          <a:xfrm>
            <a:off x="4191000" y="2362200"/>
            <a:ext cx="3352800" cy="31700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4000" b="1" dirty="0">
                <a:latin typeface="Consolas" panose="020B0609020204030204" pitchFamily="49" charset="0"/>
              </a:rPr>
              <a:t>if(  ){</a:t>
            </a:r>
            <a:br>
              <a:rPr lang="en-US" altLang="zh-CN" sz="4000" b="1" dirty="0">
                <a:latin typeface="Consolas" panose="020B0609020204030204" pitchFamily="49" charset="0"/>
              </a:rPr>
            </a:br>
            <a:r>
              <a:rPr lang="en-US" altLang="zh-CN" sz="4000" b="1" dirty="0">
                <a:latin typeface="Consolas" panose="020B0609020204030204" pitchFamily="49" charset="0"/>
              </a:rPr>
              <a:t>    </a:t>
            </a:r>
            <a:br>
              <a:rPr lang="en-US" altLang="zh-CN" sz="4000" b="1" dirty="0">
                <a:latin typeface="Consolas" panose="020B0609020204030204" pitchFamily="49" charset="0"/>
              </a:rPr>
            </a:br>
            <a:r>
              <a:rPr lang="en-US" altLang="zh-CN" sz="4000" b="1" dirty="0">
                <a:latin typeface="Consolas" panose="020B0609020204030204" pitchFamily="49" charset="0"/>
              </a:rPr>
              <a:t>}else{</a:t>
            </a:r>
          </a:p>
          <a:p>
            <a:endParaRPr lang="en-US" altLang="zh-CN" sz="4000" b="1" dirty="0">
              <a:latin typeface="Consolas" panose="020B0609020204030204" pitchFamily="49" charset="0"/>
            </a:endParaRPr>
          </a:p>
          <a:p>
            <a:r>
              <a:rPr lang="en-US" altLang="zh-CN" sz="4000" b="1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5" name="矩形 14"/>
          <p:cNvSpPr/>
          <p:nvPr/>
        </p:nvSpPr>
        <p:spPr>
          <a:xfrm>
            <a:off x="4953000" y="5715000"/>
            <a:ext cx="1828800" cy="584775"/>
          </a:xfrm>
          <a:prstGeom prst="rect">
            <a:avLst/>
          </a:prstGeom>
          <a:solidFill>
            <a:srgbClr val="FFF2CC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Consolas" panose="020B0609020204030204" pitchFamily="49" charset="0"/>
              </a:rPr>
              <a:t>双分支</a:t>
            </a:r>
            <a:endParaRPr lang="en-US" altLang="zh-CN" sz="3200" b="1" dirty="0">
              <a:latin typeface="Consolas" panose="020B0609020204030204" pitchFamily="49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1C7E739-B06E-E956-0621-5FD1E43F1B2B}"/>
              </a:ext>
            </a:extLst>
          </p:cNvPr>
          <p:cNvSpPr/>
          <p:nvPr/>
        </p:nvSpPr>
        <p:spPr>
          <a:xfrm>
            <a:off x="990600" y="1524000"/>
            <a:ext cx="571500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Consolas" panose="020B0609020204030204" pitchFamily="49" charset="0"/>
              </a:rPr>
              <a:t>所以我们就引入了双分支结构：</a:t>
            </a:r>
            <a:endParaRPr lang="en-US" altLang="zh-CN" sz="28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06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3BD2BAC-8451-0963-BF17-A71DAB4BBAD9}"/>
              </a:ext>
            </a:extLst>
          </p:cNvPr>
          <p:cNvSpPr txBox="1"/>
          <p:nvPr/>
        </p:nvSpPr>
        <p:spPr>
          <a:xfrm>
            <a:off x="1066800" y="1434300"/>
            <a:ext cx="10058400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什么是双分支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if-else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？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if-else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的字面意思就是“如果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……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否则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……”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。它的结构是这样的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重要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8CD61E9-B991-973D-5F07-65EDACFEE3D2}"/>
              </a:ext>
            </a:extLst>
          </p:cNvPr>
          <p:cNvSpPr txBox="1"/>
          <p:nvPr/>
        </p:nvSpPr>
        <p:spPr>
          <a:xfrm>
            <a:off x="2019300" y="2895599"/>
            <a:ext cx="8153400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条件表达式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true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，就执行这里的代码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false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，就执行这里的代码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98E8E93-86F5-084C-D8BB-135C86DB66E1}"/>
              </a:ext>
            </a:extLst>
          </p:cNvPr>
          <p:cNvSpPr txBox="1"/>
          <p:nvPr/>
        </p:nvSpPr>
        <p:spPr>
          <a:xfrm>
            <a:off x="914400" y="4800600"/>
            <a:ext cx="10363200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部分：和我们之前学的一样，如果条件为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，就执行它后面的大括号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里的代码。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else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部分：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else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的意思是“否则”。如果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的条件为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，程序就会跳过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的代码块，转而执行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else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后面的大括号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里的代码。</a:t>
            </a:r>
          </a:p>
        </p:txBody>
      </p:sp>
    </p:spTree>
    <p:extLst>
      <p:ext uri="{BB962C8B-B14F-4D97-AF65-F5344CB8AC3E}">
        <p14:creationId xmlns:p14="http://schemas.microsoft.com/office/powerpoint/2010/main" val="377650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95400"/>
            <a:ext cx="9685544" cy="469446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918972" y="5728258"/>
            <a:ext cx="21336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双分支图例</a:t>
            </a:r>
            <a:endParaRPr lang="en-US" altLang="zh-CN" sz="28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368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689" y="1864730"/>
            <a:ext cx="3626511" cy="308827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378332" y="2094298"/>
            <a:ext cx="1447800" cy="646331"/>
          </a:xfrm>
          <a:prstGeom prst="rect">
            <a:avLst/>
          </a:prstGeom>
          <a:solidFill>
            <a:srgbClr val="F6CDD9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</a:rPr>
              <a:t>下雨</a:t>
            </a:r>
          </a:p>
        </p:txBody>
      </p:sp>
      <p:sp>
        <p:nvSpPr>
          <p:cNvPr id="5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57" name="矩形 56"/>
          <p:cNvSpPr/>
          <p:nvPr/>
        </p:nvSpPr>
        <p:spPr>
          <a:xfrm>
            <a:off x="5490504" y="5715000"/>
            <a:ext cx="577565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双分支流程图与代码对照</a:t>
            </a:r>
            <a:endParaRPr lang="en-US" altLang="zh-CN" sz="28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00200"/>
            <a:ext cx="4876800" cy="420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79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447800"/>
            <a:ext cx="4343400" cy="2859763"/>
          </a:xfrm>
          <a:prstGeom prst="rect">
            <a:avLst/>
          </a:prstGeom>
        </p:spPr>
      </p:pic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4CFE719-53CA-29AA-FE89-8C0F5D726D6F}"/>
              </a:ext>
            </a:extLst>
          </p:cNvPr>
          <p:cNvSpPr/>
          <p:nvPr/>
        </p:nvSpPr>
        <p:spPr>
          <a:xfrm>
            <a:off x="7402678" y="5718646"/>
            <a:ext cx="371825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代码如何书写？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1A930F2-65EA-02A5-43B9-811FC556D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371600"/>
            <a:ext cx="5152889" cy="42005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84BBD4C-D87D-C29B-16A4-46EEE5F0D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2978" y="4382177"/>
            <a:ext cx="1409700" cy="133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153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5152889" cy="4200525"/>
          </a:xfrm>
          <a:prstGeom prst="rect">
            <a:avLst/>
          </a:prstGeom>
        </p:spPr>
      </p:pic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995" y="1447800"/>
            <a:ext cx="4466518" cy="307181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88556F3-E7E2-F20A-3B27-F85D40E9D3E2}"/>
              </a:ext>
            </a:extLst>
          </p:cNvPr>
          <p:cNvSpPr/>
          <p:nvPr/>
        </p:nvSpPr>
        <p:spPr>
          <a:xfrm>
            <a:off x="838200" y="5830988"/>
            <a:ext cx="105918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ea typeface="+mj-ea"/>
              </a:rPr>
              <a:t>判断条件写在</a:t>
            </a:r>
            <a:r>
              <a:rPr lang="en-US" altLang="zh-CN" sz="2400" b="1" dirty="0">
                <a:solidFill>
                  <a:srgbClr val="FF0000"/>
                </a:solidFill>
                <a:ea typeface="+mj-ea"/>
              </a:rPr>
              <a:t>if</a:t>
            </a:r>
            <a:r>
              <a:rPr lang="zh-CN" altLang="en-US" sz="2400" b="1" dirty="0">
                <a:solidFill>
                  <a:srgbClr val="FF0000"/>
                </a:solidFill>
                <a:ea typeface="+mj-ea"/>
              </a:rPr>
              <a:t>中，条件成立写在</a:t>
            </a:r>
            <a:r>
              <a:rPr lang="en-US" altLang="zh-CN" sz="2400" b="1" dirty="0">
                <a:solidFill>
                  <a:srgbClr val="FF0000"/>
                </a:solidFill>
                <a:ea typeface="+mj-ea"/>
              </a:rPr>
              <a:t>if</a:t>
            </a:r>
            <a:r>
              <a:rPr lang="zh-CN" altLang="en-US" sz="2400" b="1" dirty="0">
                <a:solidFill>
                  <a:srgbClr val="FF0000"/>
                </a:solidFill>
                <a:ea typeface="+mj-ea"/>
              </a:rPr>
              <a:t>下，条件不成立写在</a:t>
            </a:r>
            <a:r>
              <a:rPr lang="en-US" altLang="zh-CN" sz="2400" b="1" dirty="0">
                <a:solidFill>
                  <a:srgbClr val="FF0000"/>
                </a:solidFill>
                <a:ea typeface="+mj-ea"/>
              </a:rPr>
              <a:t>else</a:t>
            </a:r>
            <a:r>
              <a:rPr lang="zh-CN" altLang="en-US" sz="2400" b="1" dirty="0">
                <a:solidFill>
                  <a:srgbClr val="FF0000"/>
                </a:solidFill>
                <a:ea typeface="+mj-ea"/>
              </a:rPr>
              <a:t>下</a:t>
            </a:r>
            <a:r>
              <a:rPr lang="en-US" altLang="zh-CN" sz="2400" b="1" dirty="0">
                <a:ea typeface="+mj-ea"/>
              </a:rPr>
              <a:t>(</a:t>
            </a:r>
            <a:r>
              <a:rPr lang="zh-CN" altLang="en-US" sz="2400" b="1" dirty="0">
                <a:ea typeface="+mj-ea"/>
              </a:rPr>
              <a:t>记在</a:t>
            </a:r>
            <a:r>
              <a:rPr lang="en-US" altLang="zh-CN" sz="2400" b="1" dirty="0">
                <a:ea typeface="+mj-ea"/>
              </a:rPr>
              <a:t>P38</a:t>
            </a:r>
            <a:r>
              <a:rPr lang="zh-CN" altLang="en-US" sz="2400" b="1" dirty="0">
                <a:ea typeface="+mj-ea"/>
              </a:rPr>
              <a:t>页</a:t>
            </a:r>
            <a:r>
              <a:rPr lang="en-US" altLang="zh-CN" sz="2400" b="1" dirty="0">
                <a:ea typeface="+mj-ea"/>
              </a:rPr>
              <a:t>)</a:t>
            </a:r>
            <a:endParaRPr lang="zh-CN" altLang="en-US" sz="2400" b="1" dirty="0"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2978" y="4382177"/>
            <a:ext cx="1409700" cy="133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2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716E117-C9A4-1710-D022-0FDC3C804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475" y="2133600"/>
            <a:ext cx="9417050" cy="413746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C59284D4-5A2F-44AC-DF08-2E8A933C8B97}"/>
              </a:ext>
            </a:extLst>
          </p:cNvPr>
          <p:cNvSpPr/>
          <p:nvPr/>
        </p:nvSpPr>
        <p:spPr>
          <a:xfrm>
            <a:off x="3733800" y="1524000"/>
            <a:ext cx="406115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Consolas" panose="020B0609020204030204" pitchFamily="49" charset="0"/>
                <a:ea typeface="等线" panose="02010600030101010101" pitchFamily="2" charset="-122"/>
              </a:rPr>
              <a:t>if </a:t>
            </a:r>
            <a:r>
              <a:rPr lang="zh-CN" altLang="en-US" sz="2800" b="1" dirty="0">
                <a:latin typeface="Consolas" panose="020B0609020204030204" pitchFamily="49" charset="0"/>
                <a:ea typeface="等线" panose="02010600030101010101" pitchFamily="2" charset="-122"/>
              </a:rPr>
              <a:t>与 </a:t>
            </a:r>
            <a:r>
              <a:rPr lang="en-US" altLang="zh-CN" sz="2800" b="1" dirty="0">
                <a:latin typeface="Consolas" panose="020B0609020204030204" pitchFamily="49" charset="0"/>
                <a:ea typeface="等线" panose="02010600030101010101" pitchFamily="2" charset="-122"/>
              </a:rPr>
              <a:t>if-else </a:t>
            </a:r>
            <a:r>
              <a:rPr lang="zh-CN" altLang="en-US" sz="2800" b="1" dirty="0">
                <a:latin typeface="Consolas" panose="020B0609020204030204" pitchFamily="49" charset="0"/>
                <a:ea typeface="等线" panose="02010600030101010101" pitchFamily="2" charset="-122"/>
              </a:rPr>
              <a:t>对比</a:t>
            </a:r>
          </a:p>
        </p:txBody>
      </p:sp>
    </p:spTree>
    <p:extLst>
      <p:ext uri="{BB962C8B-B14F-4D97-AF65-F5344CB8AC3E}">
        <p14:creationId xmlns:p14="http://schemas.microsoft.com/office/powerpoint/2010/main" val="191162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20" name="菱形 19"/>
          <p:cNvSpPr/>
          <p:nvPr/>
        </p:nvSpPr>
        <p:spPr>
          <a:xfrm>
            <a:off x="4619317" y="3733800"/>
            <a:ext cx="2031285" cy="1436714"/>
          </a:xfrm>
          <a:prstGeom prst="diamon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Consolas" panose="020B0609020204030204" pitchFamily="49" charset="0"/>
              </a:rPr>
              <a:t>k</a:t>
            </a:r>
            <a:r>
              <a:rPr lang="zh-CN" altLang="en-US" b="1" dirty="0">
                <a:solidFill>
                  <a:schemeClr val="tx1"/>
                </a:solidFill>
                <a:latin typeface="Consolas" panose="020B0609020204030204" pitchFamily="49" charset="0"/>
              </a:rPr>
              <a:t>是偶数？</a:t>
            </a:r>
          </a:p>
        </p:txBody>
      </p:sp>
      <p:sp>
        <p:nvSpPr>
          <p:cNvPr id="23" name="圆角右箭头 22"/>
          <p:cNvSpPr/>
          <p:nvPr/>
        </p:nvSpPr>
        <p:spPr>
          <a:xfrm>
            <a:off x="5202802" y="2971799"/>
            <a:ext cx="1379209" cy="70266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  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    </a:t>
            </a:r>
            <a:r>
              <a:rPr lang="en-US" altLang="zh-CN" b="1" dirty="0">
                <a:solidFill>
                  <a:srgbClr val="FF0000"/>
                </a:solidFill>
              </a:rPr>
              <a:t>Yes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4" name="圆角右箭头 23"/>
          <p:cNvSpPr/>
          <p:nvPr/>
        </p:nvSpPr>
        <p:spPr>
          <a:xfrm flipV="1">
            <a:off x="5159074" y="5321756"/>
            <a:ext cx="1379209" cy="69309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812402" y="5410200"/>
            <a:ext cx="532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No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table 80">
            <a:extLst>
              <a:ext uri="{FF2B5EF4-FFF2-40B4-BE49-F238E27FC236}">
                <a16:creationId xmlns:a16="http://schemas.microsoft.com/office/drawing/2014/main" id="{C6ECD776-5D27-DA55-A4A6-791E31064DD6}"/>
              </a:ext>
            </a:extLst>
          </p:cNvPr>
          <p:cNvGraphicFramePr>
            <a:graphicFrameLocks noGrp="1"/>
          </p:cNvGraphicFramePr>
          <p:nvPr/>
        </p:nvGraphicFramePr>
        <p:xfrm>
          <a:off x="6836868" y="2819400"/>
          <a:ext cx="2459531" cy="635936"/>
        </p:xfrm>
        <a:graphic>
          <a:graphicData uri="http://schemas.openxmlformats.org/drawingml/2006/table">
            <a:tbl>
              <a:tblPr/>
              <a:tblGrid>
                <a:gridCol w="2459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&lt;&lt;“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偶数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”;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 80">
            <a:extLst>
              <a:ext uri="{FF2B5EF4-FFF2-40B4-BE49-F238E27FC236}">
                <a16:creationId xmlns:a16="http://schemas.microsoft.com/office/drawing/2014/main" id="{50C6B0D7-ABC3-732F-DE11-356ED3485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269926"/>
              </p:ext>
            </p:extLst>
          </p:nvPr>
        </p:nvGraphicFramePr>
        <p:xfrm>
          <a:off x="6836869" y="5715000"/>
          <a:ext cx="2459531" cy="635936"/>
        </p:xfrm>
        <a:graphic>
          <a:graphicData uri="http://schemas.openxmlformats.org/drawingml/2006/table">
            <a:tbl>
              <a:tblPr/>
              <a:tblGrid>
                <a:gridCol w="2459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&lt;&lt;“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奇数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”;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80">
            <a:extLst>
              <a:ext uri="{FF2B5EF4-FFF2-40B4-BE49-F238E27FC236}">
                <a16:creationId xmlns:a16="http://schemas.microsoft.com/office/drawing/2014/main" id="{59414E14-2FAB-F075-3805-7C06B9556E4E}"/>
              </a:ext>
            </a:extLst>
          </p:cNvPr>
          <p:cNvGraphicFramePr>
            <a:graphicFrameLocks noGrp="1"/>
          </p:cNvGraphicFramePr>
          <p:nvPr/>
        </p:nvGraphicFramePr>
        <p:xfrm>
          <a:off x="1295400" y="4134189"/>
          <a:ext cx="2002331" cy="635936"/>
        </p:xfrm>
        <a:graphic>
          <a:graphicData uri="http://schemas.openxmlformats.org/drawingml/2006/table">
            <a:tbl>
              <a:tblPr/>
              <a:tblGrid>
                <a:gridCol w="2002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cin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&gt;&gt;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k;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箭头: 右 6">
            <a:extLst>
              <a:ext uri="{FF2B5EF4-FFF2-40B4-BE49-F238E27FC236}">
                <a16:creationId xmlns:a16="http://schemas.microsoft.com/office/drawing/2014/main" id="{75DEA769-12B4-B63B-FBBE-00A99A1BA446}"/>
              </a:ext>
            </a:extLst>
          </p:cNvPr>
          <p:cNvSpPr/>
          <p:nvPr/>
        </p:nvSpPr>
        <p:spPr>
          <a:xfrm>
            <a:off x="3478530" y="4252374"/>
            <a:ext cx="914400" cy="3995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7D7B2BD-7266-F4A5-C524-9818A2B53387}"/>
              </a:ext>
            </a:extLst>
          </p:cNvPr>
          <p:cNvSpPr txBox="1"/>
          <p:nvPr/>
        </p:nvSpPr>
        <p:spPr>
          <a:xfrm>
            <a:off x="1333500" y="2675703"/>
            <a:ext cx="360807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根据题意可以给出流程图：</a:t>
            </a:r>
            <a:endParaRPr lang="zh-CN" altLang="en-US" sz="24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0EF793C-ACAD-934A-6CAC-ED5CB4CDC479}"/>
              </a:ext>
            </a:extLst>
          </p:cNvPr>
          <p:cNvSpPr txBox="1"/>
          <p:nvPr/>
        </p:nvSpPr>
        <p:spPr>
          <a:xfrm>
            <a:off x="7086600" y="3789858"/>
            <a:ext cx="3962400" cy="15191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如何判断偶数？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k % 2 == 0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这个表达式为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true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即为偶数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04E7637-2BC1-2E55-518B-C465D458FDD3}"/>
              </a:ext>
            </a:extLst>
          </p:cNvPr>
          <p:cNvSpPr/>
          <p:nvPr/>
        </p:nvSpPr>
        <p:spPr>
          <a:xfrm>
            <a:off x="1333500" y="1346811"/>
            <a:ext cx="9525000" cy="11397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a typeface="+mj-ea"/>
              </a:rPr>
              <a:t>例：</a:t>
            </a:r>
            <a:r>
              <a:rPr lang="zh-CN" altLang="en-US" sz="2400" dirty="0">
                <a:ea typeface="+mj-ea"/>
              </a:rPr>
              <a:t>输入一个正整数 </a:t>
            </a:r>
            <a:r>
              <a:rPr lang="en-US" altLang="zh-CN" sz="2400" dirty="0">
                <a:ea typeface="+mj-ea"/>
              </a:rPr>
              <a:t>k</a:t>
            </a:r>
            <a:r>
              <a:rPr lang="zh-CN" altLang="en-US" sz="2400" dirty="0">
                <a:ea typeface="+mj-ea"/>
              </a:rPr>
              <a:t>，判断其是否是偶数，如果是偶数输出“偶数”，否则输出“奇数</a:t>
            </a:r>
            <a:r>
              <a:rPr lang="en-US" altLang="zh-CN" sz="2400" dirty="0">
                <a:ea typeface="+mj-ea"/>
              </a:rPr>
              <a:t>”.</a:t>
            </a:r>
            <a:endParaRPr lang="zh-CN" altLang="en-US" sz="2400" dirty="0"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81F0073-DA7E-95FC-47F2-C554C1D5AEB0}"/>
              </a:ext>
            </a:extLst>
          </p:cNvPr>
          <p:cNvSpPr txBox="1"/>
          <p:nvPr/>
        </p:nvSpPr>
        <p:spPr>
          <a:xfrm>
            <a:off x="807441" y="5802135"/>
            <a:ext cx="360807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接下来就可以完成代码了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1643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4" grpId="0" animBg="1"/>
      <p:bldP spid="25" grpId="0"/>
      <p:bldP spid="7" grpId="0" animBg="1"/>
      <p:bldP spid="9" grpId="0" animBg="1"/>
      <p:bldP spid="1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4" name="矩形 3"/>
          <p:cNvSpPr/>
          <p:nvPr/>
        </p:nvSpPr>
        <p:spPr>
          <a:xfrm>
            <a:off x="5943600" y="3200400"/>
            <a:ext cx="4800600" cy="30726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742315" eaLnBrk="0">
              <a:spcBef>
                <a:spcPts val="10"/>
              </a:spcBef>
            </a:pPr>
            <a:r>
              <a:rPr lang="en-US" altLang="zh-CN" sz="2400" kern="0" spc="-70" dirty="0">
                <a:solidFill>
                  <a:srgbClr val="BA2DA2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230" dirty="0">
                <a:solidFill>
                  <a:srgbClr val="BA2DA2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70" dirty="0">
                <a:solidFill>
                  <a:srgbClr val="000000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k;</a:t>
            </a:r>
            <a:endParaRPr lang="en-US" altLang="en-US" sz="2400" dirty="0"/>
          </a:p>
          <a:p>
            <a:pPr marL="736600" eaLnBrk="0">
              <a:spcBef>
                <a:spcPts val="20"/>
              </a:spcBef>
            </a:pPr>
            <a:r>
              <a:rPr lang="en-US" altLang="zh-CN" sz="2400" kern="0" spc="-30" dirty="0" err="1">
                <a:solidFill>
                  <a:srgbClr val="703DAA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cin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&gt;&gt;k;</a:t>
            </a:r>
            <a:endParaRPr lang="en-US" altLang="en-US" sz="2400" dirty="0"/>
          </a:p>
          <a:p>
            <a:pPr marL="742315" eaLnBrk="0"/>
            <a:r>
              <a:rPr lang="en-US" altLang="zh-CN" sz="2400" kern="0" spc="-20" dirty="0">
                <a:solidFill>
                  <a:srgbClr val="BA2DA2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if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( </a:t>
            </a:r>
            <a:r>
              <a:rPr lang="en-US" altLang="zh-CN" sz="2400" b="1" dirty="0">
                <a:solidFill>
                  <a:srgbClr val="C00000"/>
                </a:solidFill>
              </a:rPr>
              <a:t>k % 2 == 0 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)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{</a:t>
            </a:r>
            <a:endParaRPr lang="en-US" altLang="zh-CN" sz="2400" dirty="0"/>
          </a:p>
          <a:p>
            <a:pPr marL="742315" eaLnBrk="0"/>
            <a:r>
              <a:rPr lang="en-US" altLang="zh-CN" sz="2400" kern="0" dirty="0">
                <a:solidFill>
                  <a:srgbClr val="703DAA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    </a:t>
            </a:r>
            <a:r>
              <a:rPr lang="en-US" altLang="zh-CN" sz="2400" kern="0" dirty="0" err="1">
                <a:solidFill>
                  <a:srgbClr val="703DAA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spc="20" dirty="0">
                <a:solidFill>
                  <a:srgbClr val="000000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400" kern="0" spc="20" dirty="0">
                <a:solidFill>
                  <a:srgbClr val="D12F1B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"</a:t>
            </a:r>
            <a:r>
              <a:rPr lang="zh-CN" altLang="en-US" sz="2400" kern="0" spc="20" dirty="0">
                <a:solidFill>
                  <a:srgbClr val="D12F1B">
                    <a:alpha val="100000"/>
                  </a:srgbClr>
                </a:solidFill>
                <a:ea typeface="微软雅黑" panose="020B0503020204020204" charset="-122"/>
                <a:cs typeface="Courier New" panose="02070309020205020404"/>
              </a:rPr>
              <a:t>偶</a:t>
            </a:r>
            <a:r>
              <a:rPr lang="zh-CN" altLang="en-US" sz="2400" kern="0" spc="20" dirty="0">
                <a:solidFill>
                  <a:srgbClr val="D12F1B">
                    <a:alpha val="100000"/>
                  </a:srgbClr>
                </a:solidFill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lang="en-US" altLang="zh-CN" sz="2400" kern="0" spc="20" dirty="0">
                <a:solidFill>
                  <a:srgbClr val="D12F1B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"</a:t>
            </a:r>
            <a:r>
              <a:rPr lang="en-US" altLang="zh-CN" sz="2400" kern="0" spc="20" dirty="0">
                <a:solidFill>
                  <a:srgbClr val="000000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;</a:t>
            </a:r>
            <a:endParaRPr lang="zh-CN" altLang="en-US" sz="2400" dirty="0"/>
          </a:p>
          <a:p>
            <a:pPr marL="739775" eaLnBrk="0"/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}else{		</a:t>
            </a:r>
          </a:p>
          <a:p>
            <a:pPr marL="739775" eaLnBrk="0"/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    </a:t>
            </a:r>
            <a:r>
              <a:rPr lang="en-US" altLang="zh-CN" sz="2400" kern="0" dirty="0" err="1">
                <a:solidFill>
                  <a:srgbClr val="703DAA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spc="20" dirty="0">
                <a:solidFill>
                  <a:srgbClr val="000000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&lt;&lt;</a:t>
            </a:r>
            <a:r>
              <a:rPr lang="en-US" altLang="zh-CN" sz="2400" kern="0" spc="20" dirty="0">
                <a:solidFill>
                  <a:srgbClr val="D12F1B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"</a:t>
            </a:r>
            <a:r>
              <a:rPr lang="zh-CN" altLang="en-US" sz="2400" kern="0" spc="20" dirty="0">
                <a:solidFill>
                  <a:srgbClr val="D12F1B">
                    <a:alpha val="100000"/>
                  </a:srgbClr>
                </a:solidFill>
                <a:ea typeface="微软雅黑" panose="020B0503020204020204" charset="-122"/>
                <a:cs typeface="Courier New" panose="02070309020205020404"/>
              </a:rPr>
              <a:t>奇</a:t>
            </a:r>
            <a:r>
              <a:rPr lang="zh-CN" altLang="en-US" sz="2400" kern="0" spc="20" dirty="0">
                <a:solidFill>
                  <a:srgbClr val="D12F1B">
                    <a:alpha val="100000"/>
                  </a:srgbClr>
                </a:solidFill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lang="en-US" altLang="zh-CN" sz="2400" kern="0" spc="20" dirty="0">
                <a:solidFill>
                  <a:srgbClr val="D12F1B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"</a:t>
            </a:r>
            <a:r>
              <a:rPr lang="en-US" altLang="zh-CN" sz="2400" kern="0" spc="20" dirty="0">
                <a:solidFill>
                  <a:srgbClr val="000000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;</a:t>
            </a:r>
            <a:endParaRPr lang="en-US" altLang="zh-CN" sz="2400" kern="0" spc="-10" dirty="0">
              <a:solidFill>
                <a:srgbClr val="000000">
                  <a:alpha val="100000"/>
                </a:srgbClr>
              </a:solidFill>
              <a:cs typeface="Courier New" panose="02070309020205020404"/>
            </a:endParaRPr>
          </a:p>
          <a:p>
            <a:pPr marL="739775" eaLnBrk="0"/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cs typeface="Courier New" panose="02070309020205020404"/>
              </a:rPr>
              <a:t>}</a:t>
            </a:r>
            <a:endParaRPr lang="zh-CN" altLang="en-US" sz="2400" dirty="0"/>
          </a:p>
          <a:p>
            <a:pPr marL="757555" eaLnBrk="0">
              <a:spcBef>
                <a:spcPts val="185"/>
              </a:spcBef>
            </a:pPr>
            <a:r>
              <a:rPr lang="en-US" altLang="zh-CN" sz="2400" kern="0" spc="-60" dirty="0">
                <a:solidFill>
                  <a:srgbClr val="BA2DA2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return</a:t>
            </a:r>
            <a:r>
              <a:rPr lang="en-US" altLang="zh-CN" sz="2400" kern="0" spc="140" dirty="0">
                <a:solidFill>
                  <a:srgbClr val="BA2DA2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60" dirty="0">
                <a:solidFill>
                  <a:srgbClr val="272AD8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0</a:t>
            </a:r>
            <a:r>
              <a:rPr lang="en-US" altLang="zh-CN" sz="2400" kern="0" spc="-60" dirty="0">
                <a:solidFill>
                  <a:srgbClr val="000000">
                    <a:alpha val="100000"/>
                  </a:srgbClr>
                </a:solidFill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/>
          </a:p>
        </p:txBody>
      </p:sp>
      <p:sp>
        <p:nvSpPr>
          <p:cNvPr id="5" name="菱形 4">
            <a:extLst>
              <a:ext uri="{FF2B5EF4-FFF2-40B4-BE49-F238E27FC236}">
                <a16:creationId xmlns:a16="http://schemas.microsoft.com/office/drawing/2014/main" id="{B6137DFA-39F7-9839-274C-81B7F606F3DA}"/>
              </a:ext>
            </a:extLst>
          </p:cNvPr>
          <p:cNvSpPr/>
          <p:nvPr/>
        </p:nvSpPr>
        <p:spPr>
          <a:xfrm>
            <a:off x="533400" y="2971800"/>
            <a:ext cx="2031285" cy="1436714"/>
          </a:xfrm>
          <a:prstGeom prst="diamon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Consolas" panose="020B0609020204030204" pitchFamily="49" charset="0"/>
              </a:rPr>
              <a:t>k</a:t>
            </a:r>
            <a:r>
              <a:rPr lang="zh-CN" altLang="en-US" b="1" dirty="0">
                <a:solidFill>
                  <a:schemeClr val="tx1"/>
                </a:solidFill>
                <a:latin typeface="Consolas" panose="020B0609020204030204" pitchFamily="49" charset="0"/>
              </a:rPr>
              <a:t>是偶数？</a:t>
            </a:r>
          </a:p>
        </p:txBody>
      </p:sp>
      <p:sp>
        <p:nvSpPr>
          <p:cNvPr id="7" name="圆角右箭头 22">
            <a:extLst>
              <a:ext uri="{FF2B5EF4-FFF2-40B4-BE49-F238E27FC236}">
                <a16:creationId xmlns:a16="http://schemas.microsoft.com/office/drawing/2014/main" id="{55CEB63A-32ED-3955-0A88-4C096A8AE76C}"/>
              </a:ext>
            </a:extLst>
          </p:cNvPr>
          <p:cNvSpPr/>
          <p:nvPr/>
        </p:nvSpPr>
        <p:spPr>
          <a:xfrm>
            <a:off x="1116885" y="2209799"/>
            <a:ext cx="1379209" cy="70266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  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    </a:t>
            </a:r>
            <a:r>
              <a:rPr lang="en-US" altLang="zh-CN" b="1" dirty="0">
                <a:solidFill>
                  <a:srgbClr val="FF0000"/>
                </a:solidFill>
              </a:rPr>
              <a:t>Yes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圆角右箭头 23">
            <a:extLst>
              <a:ext uri="{FF2B5EF4-FFF2-40B4-BE49-F238E27FC236}">
                <a16:creationId xmlns:a16="http://schemas.microsoft.com/office/drawing/2014/main" id="{71EC1069-108B-4BB6-0271-6A676D069345}"/>
              </a:ext>
            </a:extLst>
          </p:cNvPr>
          <p:cNvSpPr/>
          <p:nvPr/>
        </p:nvSpPr>
        <p:spPr>
          <a:xfrm flipV="1">
            <a:off x="1073157" y="4559756"/>
            <a:ext cx="1379209" cy="69309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4046BB3-015C-77C3-E2B7-AF44A673B5BA}"/>
              </a:ext>
            </a:extLst>
          </p:cNvPr>
          <p:cNvSpPr/>
          <p:nvPr/>
        </p:nvSpPr>
        <p:spPr>
          <a:xfrm>
            <a:off x="1726485" y="4648200"/>
            <a:ext cx="532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No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table 80">
            <a:extLst>
              <a:ext uri="{FF2B5EF4-FFF2-40B4-BE49-F238E27FC236}">
                <a16:creationId xmlns:a16="http://schemas.microsoft.com/office/drawing/2014/main" id="{523A3348-5259-F808-EDF2-E828E285093C}"/>
              </a:ext>
            </a:extLst>
          </p:cNvPr>
          <p:cNvGraphicFramePr>
            <a:graphicFrameLocks noGrp="1"/>
          </p:cNvGraphicFramePr>
          <p:nvPr/>
        </p:nvGraphicFramePr>
        <p:xfrm>
          <a:off x="2750951" y="2057400"/>
          <a:ext cx="2049649" cy="635936"/>
        </p:xfrm>
        <a:graphic>
          <a:graphicData uri="http://schemas.openxmlformats.org/drawingml/2006/table">
            <a:tbl>
              <a:tblPr/>
              <a:tblGrid>
                <a:gridCol w="2049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&lt;&lt;“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偶数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”;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80">
            <a:extLst>
              <a:ext uri="{FF2B5EF4-FFF2-40B4-BE49-F238E27FC236}">
                <a16:creationId xmlns:a16="http://schemas.microsoft.com/office/drawing/2014/main" id="{71125290-3FBF-168C-716C-D9D9A6BCA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811222"/>
              </p:ext>
            </p:extLst>
          </p:nvPr>
        </p:nvGraphicFramePr>
        <p:xfrm>
          <a:off x="2750953" y="4953000"/>
          <a:ext cx="2049648" cy="635936"/>
        </p:xfrm>
        <a:graphic>
          <a:graphicData uri="http://schemas.openxmlformats.org/drawingml/2006/table">
            <a:tbl>
              <a:tblPr/>
              <a:tblGrid>
                <a:gridCol w="2049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936">
                <a:tc>
                  <a:txBody>
                    <a:bodyPr/>
                    <a:lstStyle/>
                    <a:p>
                      <a:pPr marL="0" marR="0" lvl="0" indent="0" algn="ctr" defTabSz="914400" rtl="0" eaLnBrk="0" fontAlgn="auto" latinLnBrk="0" hangingPunct="1">
                        <a:lnSpc>
                          <a:spcPct val="10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&lt;&lt;“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奇数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”;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54FCBDFB-191E-A45D-12C4-90ECE3EB67A2}"/>
              </a:ext>
            </a:extLst>
          </p:cNvPr>
          <p:cNvSpPr txBox="1"/>
          <p:nvPr/>
        </p:nvSpPr>
        <p:spPr>
          <a:xfrm>
            <a:off x="2667000" y="3349034"/>
            <a:ext cx="2908658" cy="965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rtl="0" eaLnBrk="0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k % 2 == 0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这个表达式为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true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即为偶数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2D93AEE-B3B0-890F-AE25-9D53E5715DA4}"/>
              </a:ext>
            </a:extLst>
          </p:cNvPr>
          <p:cNvSpPr txBox="1"/>
          <p:nvPr/>
        </p:nvSpPr>
        <p:spPr>
          <a:xfrm>
            <a:off x="5334000" y="762000"/>
            <a:ext cx="43434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kern="0" spc="-70" dirty="0">
                <a:ea typeface="+mj-ea"/>
                <a:cs typeface="Courier New" panose="02070309020205020404"/>
              </a:rPr>
              <a:t>请打开 </a:t>
            </a:r>
            <a:r>
              <a:rPr lang="en-US" altLang="zh-CN" sz="2000" b="1" kern="0" spc="-70" dirty="0">
                <a:ea typeface="+mj-ea"/>
                <a:cs typeface="Courier New" panose="02070309020205020404"/>
              </a:rPr>
              <a:t>Dev C++ </a:t>
            </a:r>
            <a:r>
              <a:rPr lang="zh-CN" altLang="en-US" sz="2000" b="1" kern="0" spc="-70" dirty="0">
                <a:ea typeface="+mj-ea"/>
                <a:cs typeface="Courier New" panose="02070309020205020404"/>
              </a:rPr>
              <a:t>实际书写本题目代码</a:t>
            </a:r>
            <a:endParaRPr lang="zh-CN" altLang="en-US" sz="2000" b="1" dirty="0">
              <a:ea typeface="+mj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FFF8B75-AE78-897A-CE2C-9976321E431E}"/>
              </a:ext>
            </a:extLst>
          </p:cNvPr>
          <p:cNvSpPr txBox="1"/>
          <p:nvPr/>
        </p:nvSpPr>
        <p:spPr>
          <a:xfrm>
            <a:off x="5943600" y="1680306"/>
            <a:ext cx="4800600" cy="139012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条件表达式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如果条件为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true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，就执行这里的代码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如果条件为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false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，就执行这里的代码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60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637721A-D6A2-AD98-592F-68E13FEBEE51}"/>
              </a:ext>
            </a:extLst>
          </p:cNvPr>
          <p:cNvSpPr txBox="1"/>
          <p:nvPr/>
        </p:nvSpPr>
        <p:spPr>
          <a:xfrm>
            <a:off x="800100" y="1371600"/>
            <a:ext cx="10591800" cy="25887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书本</a:t>
            </a:r>
            <a:r>
              <a:rPr lang="en-US" altLang="zh-CN" sz="2400" b="1" dirty="0">
                <a:latin typeface="Consolas" panose="020B0609020204030204" pitchFamily="49" charset="0"/>
              </a:rPr>
              <a:t>P37</a:t>
            </a:r>
            <a:r>
              <a:rPr lang="zh-CN" altLang="en-US" sz="2400" b="1" dirty="0">
                <a:latin typeface="Consolas" panose="020B0609020204030204" pitchFamily="49" charset="0"/>
              </a:rPr>
              <a:t>页 例</a:t>
            </a:r>
            <a:r>
              <a:rPr lang="en-US" altLang="zh-CN" sz="2400" b="1" dirty="0">
                <a:latin typeface="Consolas" panose="020B0609020204030204" pitchFamily="49" charset="0"/>
              </a:rPr>
              <a:t>3-5 </a:t>
            </a:r>
            <a:r>
              <a:rPr lang="zh-CN" altLang="en-US" sz="2400" b="1" dirty="0">
                <a:latin typeface="Consolas" panose="020B0609020204030204" pitchFamily="49" charset="0"/>
              </a:rPr>
              <a:t>洛谷团队系统</a:t>
            </a:r>
            <a:r>
              <a:rPr lang="en-US" altLang="zh-CN" sz="2400" b="1" dirty="0">
                <a:latin typeface="Consolas" panose="020B0609020204030204" pitchFamily="49" charset="0"/>
              </a:rPr>
              <a:t>(B0031)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如果在自己的计算机上配置题目和测试数据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每题需要花费 </a:t>
            </a:r>
            <a:r>
              <a:rPr lang="en-US" altLang="zh-CN" sz="2000" dirty="0">
                <a:latin typeface="Consolas" panose="020B0609020204030204" pitchFamily="49" charset="0"/>
              </a:rPr>
              <a:t>5min </a:t>
            </a:r>
            <a:r>
              <a:rPr lang="zh-CN" altLang="en-US" sz="2000" dirty="0">
                <a:latin typeface="Consolas" panose="020B0609020204030204" pitchFamily="49" charset="0"/>
              </a:rPr>
              <a:t>时间</a:t>
            </a:r>
            <a:r>
              <a:rPr lang="en-US" altLang="zh-CN" sz="2000" dirty="0">
                <a:latin typeface="Consolas" panose="020B0609020204030204" pitchFamily="49" charset="0"/>
              </a:rPr>
              <a:t>;</a:t>
            </a:r>
            <a:r>
              <a:rPr lang="zh-CN" altLang="en-US" sz="2000" dirty="0">
                <a:latin typeface="Consolas" panose="020B0609020204030204" pitchFamily="49" charset="0"/>
              </a:rPr>
              <a:t> 而在洛谷团队中上传题目</a:t>
            </a:r>
            <a:r>
              <a:rPr lang="en-US" altLang="zh-CN" sz="2000" dirty="0"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</a:rPr>
              <a:t>每题只花费 </a:t>
            </a:r>
            <a:r>
              <a:rPr lang="en-US" altLang="zh-CN" sz="2000" dirty="0">
                <a:latin typeface="Consolas" panose="020B0609020204030204" pitchFamily="49" charset="0"/>
              </a:rPr>
              <a:t>3min,</a:t>
            </a:r>
            <a:r>
              <a:rPr lang="zh-CN" altLang="en-US" sz="2000" dirty="0">
                <a:latin typeface="Consolas" panose="020B0609020204030204" pitchFamily="49" charset="0"/>
              </a:rPr>
              <a:t>但是上传题目之前还需要一次性花费 </a:t>
            </a:r>
            <a:r>
              <a:rPr lang="en-US" altLang="zh-CN" sz="2000" dirty="0">
                <a:latin typeface="Consolas" panose="020B0609020204030204" pitchFamily="49" charset="0"/>
              </a:rPr>
              <a:t>11min </a:t>
            </a:r>
            <a:r>
              <a:rPr lang="zh-CN" altLang="en-US" sz="2000" dirty="0">
                <a:latin typeface="Consolas" panose="020B0609020204030204" pitchFamily="49" charset="0"/>
              </a:rPr>
              <a:t>配置。现在要配置 </a:t>
            </a:r>
            <a:r>
              <a:rPr lang="en-US" altLang="zh-CN" sz="2000" dirty="0">
                <a:latin typeface="Consolas" panose="020B0609020204030204" pitchFamily="49" charset="0"/>
              </a:rPr>
              <a:t>n(n≤100) </a:t>
            </a:r>
            <a:r>
              <a:rPr lang="zh-CN" altLang="en-US" sz="2000" dirty="0">
                <a:latin typeface="Consolas" panose="020B0609020204030204" pitchFamily="49" charset="0"/>
              </a:rPr>
              <a:t>道题目</a:t>
            </a:r>
            <a:r>
              <a:rPr lang="en-US" altLang="zh-CN" sz="2000" dirty="0"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</a:rPr>
              <a:t>如果本地配置花费的总时间短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请输出</a:t>
            </a:r>
            <a:r>
              <a:rPr lang="en-US" altLang="zh-CN" sz="2000" dirty="0">
                <a:latin typeface="Consolas" panose="020B0609020204030204" pitchFamily="49" charset="0"/>
              </a:rPr>
              <a:t>”Local”, </a:t>
            </a:r>
            <a:r>
              <a:rPr lang="zh-CN" altLang="en-US" sz="2000" dirty="0">
                <a:latin typeface="Consolas" panose="020B0609020204030204" pitchFamily="49" charset="0"/>
              </a:rPr>
              <a:t>否则输出</a:t>
            </a:r>
            <a:r>
              <a:rPr lang="en-US" altLang="zh-CN" sz="2000" dirty="0">
                <a:latin typeface="Consolas" panose="020B0609020204030204" pitchFamily="49" charset="0"/>
              </a:rPr>
              <a:t>”</a:t>
            </a:r>
            <a:r>
              <a:rPr lang="en-US" altLang="zh-CN" sz="2000" dirty="0" err="1">
                <a:latin typeface="Consolas" panose="020B0609020204030204" pitchFamily="49" charset="0"/>
              </a:rPr>
              <a:t>Luogu</a:t>
            </a:r>
            <a:r>
              <a:rPr lang="en-US" altLang="zh-CN" sz="2000" dirty="0">
                <a:latin typeface="Consolas" panose="020B0609020204030204" pitchFamily="49" charset="0"/>
              </a:rPr>
              <a:t>”</a:t>
            </a:r>
            <a:r>
              <a:rPr lang="zh-CN" altLang="en-US" sz="2000" dirty="0">
                <a:latin typeface="Consolas" panose="020B0609020204030204" pitchFamily="49" charset="0"/>
              </a:rPr>
              <a:t>。 </a:t>
            </a:r>
            <a:endParaRPr lang="en-US" altLang="zh-CN" sz="2000" dirty="0">
              <a:latin typeface="Consolas" panose="020B0609020204030204" pitchFamily="4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31E3B48-6360-021B-7DD2-D48076749429}"/>
              </a:ext>
            </a:extLst>
          </p:cNvPr>
          <p:cNvSpPr txBox="1"/>
          <p:nvPr/>
        </p:nvSpPr>
        <p:spPr>
          <a:xfrm>
            <a:off x="800100" y="4419600"/>
            <a:ext cx="10591800" cy="18500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题意可能有点难理解，可以理解为题目是求方法一和方法二谁的用时更短？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其中方法一每道题需要用固定的 </a:t>
            </a:r>
            <a:r>
              <a:rPr lang="en-US" altLang="zh-CN" sz="2000" dirty="0">
                <a:latin typeface="Consolas" panose="020B0609020204030204" pitchFamily="49" charset="0"/>
              </a:rPr>
              <a:t>5</a:t>
            </a:r>
            <a:r>
              <a:rPr lang="zh-CN" altLang="en-US" sz="2000" dirty="0">
                <a:latin typeface="Consolas" panose="020B0609020204030204" pitchFamily="49" charset="0"/>
              </a:rPr>
              <a:t>分钟 时间。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方法二每道题需要用 </a:t>
            </a:r>
            <a:r>
              <a:rPr lang="en-US" altLang="zh-CN" sz="2000" dirty="0">
                <a:latin typeface="Consolas" panose="020B0609020204030204" pitchFamily="49" charset="0"/>
              </a:rPr>
              <a:t>3</a:t>
            </a:r>
            <a:r>
              <a:rPr lang="zh-CN" altLang="en-US" sz="2000" dirty="0">
                <a:latin typeface="Consolas" panose="020B0609020204030204" pitchFamily="49" charset="0"/>
              </a:rPr>
              <a:t>分钟 固定时间，但使用方法二之前，还需一次性消耗 </a:t>
            </a:r>
            <a:r>
              <a:rPr lang="en-US" altLang="zh-CN" sz="2000" dirty="0">
                <a:latin typeface="Consolas" panose="020B0609020204030204" pitchFamily="49" charset="0"/>
              </a:rPr>
              <a:t>11</a:t>
            </a:r>
            <a:r>
              <a:rPr lang="zh-CN" altLang="en-US" sz="2000" dirty="0">
                <a:latin typeface="Consolas" panose="020B0609020204030204" pitchFamily="49" charset="0"/>
              </a:rPr>
              <a:t>分钟 时间。</a:t>
            </a:r>
          </a:p>
        </p:txBody>
      </p:sp>
    </p:spTree>
    <p:extLst>
      <p:ext uri="{BB962C8B-B14F-4D97-AF65-F5344CB8AC3E}">
        <p14:creationId xmlns:p14="http://schemas.microsoft.com/office/powerpoint/2010/main" val="220346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637721A-D6A2-AD98-592F-68E13FEBEE51}"/>
              </a:ext>
            </a:extLst>
          </p:cNvPr>
          <p:cNvSpPr txBox="1"/>
          <p:nvPr/>
        </p:nvSpPr>
        <p:spPr>
          <a:xfrm>
            <a:off x="1981200" y="5257800"/>
            <a:ext cx="8229600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只不过是换了一种描述，解决思路与结果都是完全一致的。</a:t>
            </a:r>
            <a:endParaRPr lang="en-US" altLang="zh-CN" sz="2000" dirty="0"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57F86F4-07B5-107E-0462-1B30B1DFE98E}"/>
                  </a:ext>
                </a:extLst>
              </p:cNvPr>
              <p:cNvSpPr txBox="1"/>
              <p:nvPr/>
            </p:nvSpPr>
            <p:spPr>
              <a:xfrm>
                <a:off x="800100" y="1600200"/>
                <a:ext cx="10591800" cy="290419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/>
                  <a:t>所以本题目也可以理解为：</a:t>
                </a:r>
                <a:endParaRPr lang="en-US" altLang="zh-CN" sz="2400" b="1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小明准备从家去少年宫，这段路程一共有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个等长的街区。他有两种出行方式可选：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走路：每经过一个街区需要花费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5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分钟。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坐公交：每经过一个街区只需要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分钟，但是他需要先花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11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分钟走到公交站并等车。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现在小明想知道，对于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个街区的路程，是走路花费的总时间短，还是坐公交花费的总时间短？</a:t>
                </a:r>
                <a:r>
                  <a:rPr lang="zh-CN" altLang="en-US" sz="2000" dirty="0"/>
                  <a:t>如果走路花费的总时间短</a:t>
                </a:r>
                <a:r>
                  <a:rPr lang="en-US" altLang="zh-CN" sz="2000" dirty="0"/>
                  <a:t>,</a:t>
                </a:r>
                <a:r>
                  <a:rPr lang="zh-CN" altLang="en-US" sz="2000" dirty="0"/>
                  <a:t>请输出</a:t>
                </a:r>
                <a:r>
                  <a:rPr lang="en-US" altLang="zh-CN" sz="2000" dirty="0"/>
                  <a:t>”Local”, </a:t>
                </a:r>
                <a:r>
                  <a:rPr lang="zh-CN" altLang="en-US" sz="2000" dirty="0"/>
                  <a:t>否则输出</a:t>
                </a:r>
                <a:r>
                  <a:rPr lang="en-US" altLang="zh-CN" sz="2000" dirty="0"/>
                  <a:t>”</a:t>
                </a:r>
                <a:r>
                  <a:rPr lang="en-US" altLang="zh-CN" sz="2000" dirty="0" err="1"/>
                  <a:t>Luogu</a:t>
                </a:r>
                <a:r>
                  <a:rPr lang="en-US" altLang="zh-CN" sz="2000" dirty="0"/>
                  <a:t>”</a:t>
                </a:r>
                <a:r>
                  <a:rPr lang="zh-CN" altLang="en-US" sz="2000" dirty="0"/>
                  <a:t>。 </a:t>
                </a:r>
                <a:endParaRPr lang="en-US" altLang="zh-CN" sz="20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57F86F4-07B5-107E-0462-1B30B1DFE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600200"/>
                <a:ext cx="10591800" cy="2904193"/>
              </a:xfrm>
              <a:prstGeom prst="rect">
                <a:avLst/>
              </a:prstGeom>
              <a:blipFill>
                <a:blip r:embed="rId3"/>
                <a:stretch>
                  <a:fillRect l="-863" r="-115" b="-2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34894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BB10BCC6-8B49-ED69-2BCC-F5EDCEE4A910}"/>
                  </a:ext>
                </a:extLst>
              </p:cNvPr>
              <p:cNvSpPr txBox="1"/>
              <p:nvPr/>
            </p:nvSpPr>
            <p:spPr>
              <a:xfrm>
                <a:off x="1104900" y="1981200"/>
                <a:ext cx="9982200" cy="224773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走路：每经过一个街区需要花费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5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分钟。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坐公交：每经过一个街区只需要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分钟，但是他需要先花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11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分钟走到公交站并等车。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现在问题来了：</a:t>
                </a:r>
                <a:r>
                  <a:rPr lang="zh-CN" altLang="en-US" sz="24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到底是走路快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，还是坐公交</a:t>
                </a:r>
                <a:r>
                  <a:rPr lang="zh-CN" altLang="en-US" sz="24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快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呢？</a:t>
                </a:r>
                <a:endParaRPr lang="zh-CN" altLang="en-US" sz="24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BB10BCC6-8B49-ED69-2BCC-F5EDCEE4A9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900" y="1981200"/>
                <a:ext cx="9982200" cy="2247731"/>
              </a:xfrm>
              <a:prstGeom prst="rect">
                <a:avLst/>
              </a:prstGeom>
              <a:blipFill>
                <a:blip r:embed="rId3"/>
                <a:stretch>
                  <a:fillRect l="-916" r="-427" b="-5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737F73BA-AA52-CDC6-7243-C47F07B824B5}"/>
              </a:ext>
            </a:extLst>
          </p:cNvPr>
          <p:cNvSpPr txBox="1"/>
          <p:nvPr/>
        </p:nvSpPr>
        <p:spPr>
          <a:xfrm>
            <a:off x="1104900" y="4724400"/>
            <a:ext cx="9982200" cy="1135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这个问题的答案是固定的吗？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并不固定，因为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取决于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要去的地方的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远近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19530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5373768-D0C8-1185-C816-5E75CF06AB20}"/>
              </a:ext>
            </a:extLst>
          </p:cNvPr>
          <p:cNvSpPr txBox="1"/>
          <p:nvPr/>
        </p:nvSpPr>
        <p:spPr>
          <a:xfrm>
            <a:off x="1143000" y="1437481"/>
            <a:ext cx="10134600" cy="46585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走路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本地配置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(Local)</a:t>
            </a:r>
            <a:endParaRPr lang="zh-CN" altLang="en-US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没有固定花费，但每道题的单价高：每题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分钟。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总时间公式：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本地总时间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5 *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题目数量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endParaRPr lang="zh-CN" altLang="en-US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坐公交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洛谷团队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000" b="1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Luogu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endParaRPr lang="zh-CN" altLang="en-US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有一次性的固定花费（像走路去车站）：固定花费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分钟。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每道题的单价低：每题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分钟。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总时间公式：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洛谷总时间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11 + 3 *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题目数量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endParaRPr lang="zh-CN" altLang="en-US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距离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的远近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要配置的题目数量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endParaRPr lang="zh-CN" altLang="en-US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程序的任务就是：输入题目数量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计算两种方案各自的总时间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，然后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比较哪个时间更短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，并给出建议（输出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"Local"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或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</a:t>
            </a:r>
            <a:r>
              <a:rPr lang="en-US" altLang="zh-CN" sz="20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Luogu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43563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FCA1368-6E83-CDF3-3E27-FEA016404158}"/>
              </a:ext>
            </a:extLst>
          </p:cNvPr>
          <p:cNvSpPr txBox="1"/>
          <p:nvPr/>
        </p:nvSpPr>
        <p:spPr>
          <a:xfrm>
            <a:off x="876300" y="2743200"/>
            <a:ext cx="883920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1.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获取变量：我们需要知道到底要配置多少道题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(n)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&gt;&gt; n;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4BE0EAC-2D2A-041C-4CCE-0917C8C0BAD5}"/>
              </a:ext>
            </a:extLst>
          </p:cNvPr>
          <p:cNvSpPr txBox="1"/>
          <p:nvPr/>
        </p:nvSpPr>
        <p:spPr>
          <a:xfrm>
            <a:off x="876300" y="4592935"/>
            <a:ext cx="10439400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n;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：准备一个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空变量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，在等待我们放入一个数字。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&gt;&gt; n;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：程序执行到这里会暂停，等待你在键盘上输入一个数字，然后按回车。你输入的那个数字就会被装进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这个盘子里。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CDF06C5-9B9A-C87E-CF5A-C1DABA8295D0}"/>
              </a:ext>
            </a:extLst>
          </p:cNvPr>
          <p:cNvSpPr txBox="1"/>
          <p:nvPr/>
        </p:nvSpPr>
        <p:spPr>
          <a:xfrm>
            <a:off x="876300" y="1495619"/>
            <a:ext cx="609525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接下来我们一步步书写代码来分析本问题：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4269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562DB03-15EB-BF18-D14C-1C80C1E823D0}"/>
              </a:ext>
            </a:extLst>
          </p:cNvPr>
          <p:cNvSpPr txBox="1"/>
          <p:nvPr/>
        </p:nvSpPr>
        <p:spPr>
          <a:xfrm>
            <a:off x="2705100" y="1447800"/>
            <a:ext cx="6781800" cy="17309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2.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计算两种方案各自需要的时间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local_time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* n;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luogu_time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* n;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F33D4A-50D7-0428-4F86-AF662B15D3B3}"/>
              </a:ext>
            </a:extLst>
          </p:cNvPr>
          <p:cNvSpPr txBox="1"/>
          <p:nvPr/>
        </p:nvSpPr>
        <p:spPr>
          <a:xfrm>
            <a:off x="952500" y="3311538"/>
            <a:ext cx="10287000" cy="2811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local_time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5 * n;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进行计算。用数字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乘以我们刚刚从用户那里得到的题目数量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。把右边计算出来的结果（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* 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的值），装进左边的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变量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local_time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里。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意思是：计算出“本地配置”方案所需的总时间，并存起来。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luogu_time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11 + 3 * n;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同理，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 + 3 * n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的公式，计算出“洛谷团队”方案所需的总时间。</a:t>
            </a:r>
          </a:p>
        </p:txBody>
      </p:sp>
    </p:spTree>
    <p:extLst>
      <p:ext uri="{BB962C8B-B14F-4D97-AF65-F5344CB8AC3E}">
        <p14:creationId xmlns:p14="http://schemas.microsoft.com/office/powerpoint/2010/main" val="30409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1D34AB1-BAEC-DF22-3AB9-A8A7084C0DD2}"/>
              </a:ext>
            </a:extLst>
          </p:cNvPr>
          <p:cNvSpPr txBox="1"/>
          <p:nvPr/>
        </p:nvSpPr>
        <p:spPr>
          <a:xfrm>
            <a:off x="2286000" y="1447800"/>
            <a:ext cx="7391400" cy="234423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   // 3.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使用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if-else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比较两种方案的时间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local_time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luogu_time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} 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F8F18A5-3BC8-900C-9821-D15EEE69F218}"/>
              </a:ext>
            </a:extLst>
          </p:cNvPr>
          <p:cNvSpPr txBox="1"/>
          <p:nvPr/>
        </p:nvSpPr>
        <p:spPr>
          <a:xfrm>
            <a:off x="1028700" y="4038600"/>
            <a:ext cx="10134600" cy="22430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 (</a:t>
            </a:r>
            <a:r>
              <a:rPr lang="en-US" altLang="zh-CN" sz="24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local_time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 </a:t>
            </a:r>
            <a:r>
              <a:rPr lang="en-US" altLang="zh-CN" sz="24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luogu_time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：做出判断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它在问一个问题：“</a:t>
            </a:r>
            <a:r>
              <a:rPr lang="en-US" altLang="zh-CN" sz="24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local_time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本地所需时间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里的数字，是不是小于 </a:t>
            </a:r>
            <a:r>
              <a:rPr lang="en-US" altLang="zh-CN" sz="24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luogu_time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团队所需时间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里的数字？”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这个问题的答案只有两种可能：是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(true)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或者 否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(false)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4099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4275543-1E68-B46D-6210-486B6F080B61}"/>
              </a:ext>
            </a:extLst>
          </p:cNvPr>
          <p:cNvSpPr txBox="1"/>
          <p:nvPr/>
        </p:nvSpPr>
        <p:spPr>
          <a:xfrm>
            <a:off x="1065530" y="1447800"/>
            <a:ext cx="10097770" cy="11350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 </a:t>
            </a:r>
            <a:r>
              <a:rPr lang="en-US" altLang="zh-CN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local_time</a:t>
            </a:r>
            <a:r>
              <a:rPr lang="en-US" altLang="zh-CN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altLang="zh-CN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luogu_time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的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答案是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本地时间更短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):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条件成立，说明本地配置更划算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49D8DF-41A6-539C-9B6D-E2072CC4B5FD}"/>
              </a:ext>
            </a:extLst>
          </p:cNvPr>
          <p:cNvSpPr txBox="1"/>
          <p:nvPr/>
        </p:nvSpPr>
        <p:spPr>
          <a:xfrm>
            <a:off x="1065530" y="2767095"/>
            <a:ext cx="10097770" cy="192546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local_time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luogu_time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条件成立，说明本地配置更划算，根据题意输出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Local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"Local"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5AB5C5C-675F-1500-5A45-D63B0F67766A}"/>
              </a:ext>
            </a:extLst>
          </p:cNvPr>
          <p:cNvSpPr txBox="1"/>
          <p:nvPr/>
        </p:nvSpPr>
        <p:spPr>
          <a:xfrm>
            <a:off x="1065530" y="4876800"/>
            <a:ext cx="10097770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程序就会执行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后面紧跟着的这个大括号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里的代码。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&lt;&lt; “Local”;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根据题意需要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在屏幕上打印出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"Local"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这个单词。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执行完这里之后，程序会完全跳过下面的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else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部分。</a:t>
            </a:r>
          </a:p>
        </p:txBody>
      </p:sp>
    </p:spTree>
    <p:extLst>
      <p:ext uri="{BB962C8B-B14F-4D97-AF65-F5344CB8AC3E}">
        <p14:creationId xmlns:p14="http://schemas.microsoft.com/office/powerpoint/2010/main" val="362062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4275543-1E68-B46D-6210-486B6F080B61}"/>
              </a:ext>
            </a:extLst>
          </p:cNvPr>
          <p:cNvSpPr txBox="1"/>
          <p:nvPr/>
        </p:nvSpPr>
        <p:spPr>
          <a:xfrm>
            <a:off x="1172110" y="1703343"/>
            <a:ext cx="1009777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如果答案是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本地时间不比洛谷时间短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):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801E52A-3E06-D7CA-4CB0-755D89B27E90}"/>
              </a:ext>
            </a:extLst>
          </p:cNvPr>
          <p:cNvSpPr txBox="1"/>
          <p:nvPr/>
        </p:nvSpPr>
        <p:spPr>
          <a:xfrm>
            <a:off x="1172110" y="2590800"/>
            <a:ext cx="10020300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
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条件不成立，说明本地时间不比洛谷时间短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 err="1">
                <a:solidFill>
                  <a:srgbClr val="A31515"/>
                </a:solidFill>
                <a:latin typeface="Consolas" panose="020B0609020204030204" pitchFamily="49" charset="0"/>
              </a:rPr>
              <a:t>Luogu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
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85F721E-99A7-C75F-F47F-14AAD42747A0}"/>
              </a:ext>
            </a:extLst>
          </p:cNvPr>
          <p:cNvSpPr txBox="1"/>
          <p:nvPr/>
        </p:nvSpPr>
        <p:spPr>
          <a:xfrm>
            <a:off x="1166117" y="4267200"/>
            <a:ext cx="10020299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“不小于”意味着两种情况：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local_time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大于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luogu_time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，或者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local_time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等于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luogu_time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。在这两种情况下，题目都要求我们选择洛谷方案。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else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的意思就是“否则”。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程序会跳过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的代码块，直接来执行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else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后面大括号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里的代码。</a:t>
            </a:r>
          </a:p>
        </p:txBody>
      </p:sp>
    </p:spTree>
    <p:extLst>
      <p:ext uri="{BB962C8B-B14F-4D97-AF65-F5344CB8AC3E}">
        <p14:creationId xmlns:p14="http://schemas.microsoft.com/office/powerpoint/2010/main" val="351260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4275543-1E68-B46D-6210-486B6F080B61}"/>
              </a:ext>
            </a:extLst>
          </p:cNvPr>
          <p:cNvSpPr txBox="1"/>
          <p:nvPr/>
        </p:nvSpPr>
        <p:spPr>
          <a:xfrm>
            <a:off x="1172110" y="1967771"/>
            <a:ext cx="1009777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结束：</a:t>
            </a:r>
            <a:endParaRPr lang="en-US" altLang="zh-CN" sz="28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801E52A-3E06-D7CA-4CB0-755D89B27E90}"/>
              </a:ext>
            </a:extLst>
          </p:cNvPr>
          <p:cNvSpPr txBox="1"/>
          <p:nvPr/>
        </p:nvSpPr>
        <p:spPr>
          <a:xfrm>
            <a:off x="1172110" y="2855228"/>
            <a:ext cx="10020300" cy="49757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 </a:t>
            </a:r>
            <a:r>
              <a:rPr lang="en-US" altLang="zh-CN" sz="2400" dirty="0">
                <a:latin typeface="Consolas" panose="020B0609020204030204" pitchFamily="49" charset="0"/>
              </a:rPr>
              <a:t>0;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85F721E-99A7-C75F-F47F-14AAD42747A0}"/>
              </a:ext>
            </a:extLst>
          </p:cNvPr>
          <p:cNvSpPr txBox="1"/>
          <p:nvPr/>
        </p:nvSpPr>
        <p:spPr>
          <a:xfrm>
            <a:off x="1172111" y="4343400"/>
            <a:ext cx="10020299" cy="14629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根据条件表达式的成立与否，输出完不同的结果后，任务就已经完成了，最后只需要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return 0;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退出即可。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9993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236B469-D3B9-D6C1-08F5-76014A72EE88}"/>
              </a:ext>
            </a:extLst>
          </p:cNvPr>
          <p:cNvSpPr txBox="1"/>
          <p:nvPr/>
        </p:nvSpPr>
        <p:spPr>
          <a:xfrm>
            <a:off x="914400" y="1555333"/>
            <a:ext cx="10439400" cy="31298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总结一下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，这个程序就它的流程是：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准备变量，输入数据：有多少道题？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计算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：计算出两种方案各自的时间。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local_time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...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luogu_time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...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比较：看哪个方案时间更短。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 (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local_time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luogu_time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输出：根据比较结果，告诉你该选哪个。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90AEAB6-1C3B-1317-47F0-BE0BB12E73B5}"/>
              </a:ext>
            </a:extLst>
          </p:cNvPr>
          <p:cNvSpPr txBox="1"/>
          <p:nvPr/>
        </p:nvSpPr>
        <p:spPr>
          <a:xfrm>
            <a:off x="914400" y="5634335"/>
            <a:ext cx="104394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接下来继续回看书本，通过书本的分析来深化理解 </a:t>
            </a:r>
            <a:r>
              <a:rPr lang="en-US" altLang="zh-CN" sz="2400" dirty="0">
                <a:latin typeface="Consolas" panose="020B0609020204030204" pitchFamily="49" charset="0"/>
              </a:rPr>
              <a:t>(P38</a:t>
            </a:r>
            <a:r>
              <a:rPr lang="zh-CN" altLang="en-US" sz="2400" dirty="0">
                <a:latin typeface="Consolas" panose="020B0609020204030204" pitchFamily="49" charset="0"/>
              </a:rPr>
              <a:t>页</a:t>
            </a:r>
            <a:r>
              <a:rPr lang="en-US" altLang="zh-CN" sz="2400" dirty="0">
                <a:latin typeface="Consolas" panose="020B0609020204030204" pitchFamily="49" charset="0"/>
              </a:rPr>
              <a:t>)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00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分支结构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236B469-D3B9-D6C1-08F5-76014A72EE88}"/>
              </a:ext>
            </a:extLst>
          </p:cNvPr>
          <p:cNvSpPr txBox="1"/>
          <p:nvPr/>
        </p:nvSpPr>
        <p:spPr>
          <a:xfrm>
            <a:off x="914400" y="1371600"/>
            <a:ext cx="10439400" cy="5870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分支结构总结：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A75941A-F009-8BE2-AC27-DB2980019E2D}"/>
              </a:ext>
            </a:extLst>
          </p:cNvPr>
          <p:cNvSpPr txBox="1"/>
          <p:nvPr/>
        </p:nvSpPr>
        <p:spPr>
          <a:xfrm>
            <a:off x="914400" y="2575805"/>
            <a:ext cx="5943600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条件表达式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
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如果条件为真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(true)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，才执行这里的代码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
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继续执行后面的代码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73227D3-E1DF-0D3C-6E9F-5A50091AB10B}"/>
              </a:ext>
            </a:extLst>
          </p:cNvPr>
          <p:cNvSpPr txBox="1"/>
          <p:nvPr/>
        </p:nvSpPr>
        <p:spPr>
          <a:xfrm>
            <a:off x="914400" y="2133600"/>
            <a:ext cx="1143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单分支：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68DFBE9-9557-D655-BEA3-63D7B368710D}"/>
              </a:ext>
            </a:extLst>
          </p:cNvPr>
          <p:cNvSpPr txBox="1"/>
          <p:nvPr/>
        </p:nvSpPr>
        <p:spPr>
          <a:xfrm>
            <a:off x="914400" y="4194916"/>
            <a:ext cx="1143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双分支：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F40B360-15E7-1290-F2B8-85166E81B2E1}"/>
              </a:ext>
            </a:extLst>
          </p:cNvPr>
          <p:cNvSpPr txBox="1"/>
          <p:nvPr/>
        </p:nvSpPr>
        <p:spPr>
          <a:xfrm>
            <a:off x="914400" y="4637843"/>
            <a:ext cx="5943600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条件表达式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true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，就执行这里的代码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如果条件为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false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，就执行这里的代码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52BE7AF-B74C-0743-AB7D-A71BA9A68B08}"/>
              </a:ext>
            </a:extLst>
          </p:cNvPr>
          <p:cNvSpPr txBox="1"/>
          <p:nvPr/>
        </p:nvSpPr>
        <p:spPr>
          <a:xfrm>
            <a:off x="7086600" y="2575805"/>
            <a:ext cx="4495800" cy="28079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如果说顺序结构是一条单行道，那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分支结构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就是在程序中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十字路口。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当程序执行到这个路口时，它会根据一个我们的条件，来决定接下来该走哪条路。</a:t>
            </a:r>
          </a:p>
        </p:txBody>
      </p:sp>
    </p:spTree>
    <p:extLst>
      <p:ext uri="{BB962C8B-B14F-4D97-AF65-F5344CB8AC3E}">
        <p14:creationId xmlns:p14="http://schemas.microsoft.com/office/powerpoint/2010/main" val="330231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9762</TotalTime>
  <Words>3945</Words>
  <Application>Microsoft Office PowerPoint</Application>
  <PresentationFormat>宽屏</PresentationFormat>
  <Paragraphs>456</Paragraphs>
  <Slides>48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57" baseType="lpstr">
      <vt:lpstr>等线</vt:lpstr>
      <vt:lpstr>宋体</vt:lpstr>
      <vt:lpstr>微软雅黑</vt:lpstr>
      <vt:lpstr>Arial</vt:lpstr>
      <vt:lpstr>Cambria Math</vt:lpstr>
      <vt:lpstr>Consolas</vt:lpstr>
      <vt:lpstr>Courier New</vt:lpstr>
      <vt:lpstr>Open Sans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泉 小林</cp:lastModifiedBy>
  <cp:revision>272</cp:revision>
  <dcterms:created xsi:type="dcterms:W3CDTF">2024-12-19T06:36:53Z</dcterms:created>
  <dcterms:modified xsi:type="dcterms:W3CDTF">2026-10-05T12:34:34Z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