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42"/>
  </p:notesMasterIdLst>
  <p:handoutMasterIdLst>
    <p:handoutMasterId r:id="rId43"/>
  </p:handoutMasterIdLst>
  <p:sldIdLst>
    <p:sldId id="256" r:id="rId2"/>
    <p:sldId id="378" r:id="rId3"/>
    <p:sldId id="379" r:id="rId4"/>
    <p:sldId id="380" r:id="rId5"/>
    <p:sldId id="381" r:id="rId6"/>
    <p:sldId id="307" r:id="rId7"/>
    <p:sldId id="308" r:id="rId8"/>
    <p:sldId id="309" r:id="rId9"/>
    <p:sldId id="310" r:id="rId10"/>
    <p:sldId id="356" r:id="rId11"/>
    <p:sldId id="357" r:id="rId12"/>
    <p:sldId id="313" r:id="rId13"/>
    <p:sldId id="359" r:id="rId14"/>
    <p:sldId id="315" r:id="rId15"/>
    <p:sldId id="316" r:id="rId16"/>
    <p:sldId id="317" r:id="rId17"/>
    <p:sldId id="318" r:id="rId18"/>
    <p:sldId id="360" r:id="rId19"/>
    <p:sldId id="361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62" r:id="rId28"/>
    <p:sldId id="330" r:id="rId29"/>
    <p:sldId id="332" r:id="rId30"/>
    <p:sldId id="333" r:id="rId31"/>
    <p:sldId id="363" r:id="rId32"/>
    <p:sldId id="336" r:id="rId33"/>
    <p:sldId id="337" r:id="rId34"/>
    <p:sldId id="371" r:id="rId35"/>
    <p:sldId id="372" r:id="rId36"/>
    <p:sldId id="373" r:id="rId37"/>
    <p:sldId id="338" r:id="rId38"/>
    <p:sldId id="339" r:id="rId39"/>
    <p:sldId id="376" r:id="rId40"/>
    <p:sldId id="377" r:id="rId41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BAA"/>
    <a:srgbClr val="F6CDD9"/>
    <a:srgbClr val="F75282"/>
    <a:srgbClr val="008000"/>
    <a:srgbClr val="FF00FF"/>
    <a:srgbClr val="FFF2CC"/>
    <a:srgbClr val="FFD966"/>
    <a:srgbClr val="F68CAA"/>
    <a:srgbClr val="E9EBF5"/>
    <a:srgbClr val="FF9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51" autoAdjust="0"/>
  </p:normalViewPr>
  <p:slideViewPr>
    <p:cSldViewPr>
      <p:cViewPr varScale="1">
        <p:scale>
          <a:sx n="64" d="100"/>
          <a:sy n="64" d="100"/>
        </p:scale>
        <p:origin x="724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2026/7/13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spc="-5" dirty="0">
                <a:solidFill>
                  <a:srgbClr val="FFFFFF"/>
                </a:solidFill>
                <a:cs typeface="微软雅黑"/>
              </a:rPr>
              <a:t>if </a:t>
            </a:r>
            <a:r>
              <a:rPr lang="zh-CN" altLang="en-US" sz="2800" spc="-5" dirty="0">
                <a:solidFill>
                  <a:srgbClr val="FFFFFF"/>
                </a:solidFill>
                <a:cs typeface="微软雅黑"/>
              </a:rPr>
              <a:t>条件分支实战演练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3A6AE1-67C8-2084-867E-23F3D72CB14E}"/>
              </a:ext>
            </a:extLst>
          </p:cNvPr>
          <p:cNvSpPr txBox="1"/>
          <p:nvPr/>
        </p:nvSpPr>
        <p:spPr>
          <a:xfrm>
            <a:off x="914400" y="1524000"/>
            <a:ext cx="105156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在编写程序时，经常会出现根据条件不同，所做的事情也不同的情况，例如：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如果今天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在下雨，你就会带上雨伞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否则（也就是天没下雨），你就不带伞。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这个“如果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否则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...”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的过程，就是我们无时无刻不在进行的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决策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。我们会根据不同的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（是否下雨），选择执行不同的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动作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（带伞或不带伞）。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E2EF09-FA42-4264-00DB-73B7DD5602F2}"/>
              </a:ext>
            </a:extLst>
          </p:cNvPr>
          <p:cNvSpPr txBox="1"/>
          <p:nvPr/>
        </p:nvSpPr>
        <p:spPr>
          <a:xfrm>
            <a:off x="914400" y="4572000"/>
            <a:ext cx="10591800" cy="1422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而对应的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程序可以通过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条件分支结构 来拥有这种在分岔点做选择的能力。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那么对于以后经常会遇到的需要通过条件判断来解决的程序问题，我们可以给出一个四步解题模板来帮助你解题。</a:t>
            </a:r>
          </a:p>
        </p:txBody>
      </p:sp>
    </p:spTree>
    <p:extLst>
      <p:ext uri="{BB962C8B-B14F-4D97-AF65-F5344CB8AC3E}">
        <p14:creationId xmlns:p14="http://schemas.microsoft.com/office/powerpoint/2010/main" val="25113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571CC0B-BF79-4EB0-7D42-82B5228DAFB2}"/>
              </a:ext>
            </a:extLst>
          </p:cNvPr>
          <p:cNvSpPr txBox="1"/>
          <p:nvPr/>
        </p:nvSpPr>
        <p:spPr>
          <a:xfrm>
            <a:off x="990600" y="2360810"/>
            <a:ext cx="10363200" cy="37351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第一步：找到分岔点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】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仔细阅读题目，找出决定程序走向的所有关键条件。这些就是程序需要做出选择的分岔点。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例如：“判断奇偶性”的分岔点是“能否被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整除”；“判断成年人”的分岔点是“年龄是否大于等于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18”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第二步：写出判断分岔点的条件语句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】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将这些用自然语言描述的分岔点，翻译成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条件表达式。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例如：需要判断分数在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70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之间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score &gt;= 70 &amp;&amp; score &lt;= 80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0A6566-53F6-2B2E-1D05-9E4CBB7A078B}"/>
              </a:ext>
            </a:extLst>
          </p:cNvPr>
          <p:cNvSpPr txBox="1"/>
          <p:nvPr/>
        </p:nvSpPr>
        <p:spPr>
          <a:xfrm>
            <a:off x="990600" y="1486961"/>
            <a:ext cx="10363200" cy="499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条件判断问题的四步模板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</a:t>
            </a:r>
            <a:r>
              <a:rPr lang="zh-CN" altLang="en-US" sz="2000" b="1" dirty="0">
                <a:ea typeface="微软雅黑" panose="020B0503020204020204" pitchFamily="34" charset="-122"/>
              </a:rPr>
              <a:t>请记录在书本</a:t>
            </a:r>
            <a:r>
              <a:rPr lang="en-US" altLang="zh-CN" sz="2000" b="1" dirty="0">
                <a:ea typeface="微软雅黑" panose="020B0503020204020204" pitchFamily="34" charset="-122"/>
              </a:rPr>
              <a:t>P36</a:t>
            </a:r>
            <a:r>
              <a:rPr lang="zh-CN" altLang="en-US" sz="2000" b="1" dirty="0">
                <a:ea typeface="微软雅黑" panose="020B0503020204020204" pitchFamily="34" charset="-122"/>
              </a:rPr>
              <a:t>页中间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）：</a:t>
            </a:r>
          </a:p>
        </p:txBody>
      </p:sp>
    </p:spTree>
    <p:extLst>
      <p:ext uri="{BB962C8B-B14F-4D97-AF65-F5344CB8AC3E}">
        <p14:creationId xmlns:p14="http://schemas.microsoft.com/office/powerpoint/2010/main" val="6334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EB0D1B-1AE8-A9DC-AF9D-1FDDBB9EE6D9}"/>
              </a:ext>
            </a:extLst>
          </p:cNvPr>
          <p:cNvSpPr txBox="1"/>
          <p:nvPr/>
        </p:nvSpPr>
        <p:spPr>
          <a:xfrm>
            <a:off x="838200" y="1468735"/>
            <a:ext cx="10589570" cy="3081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第三步：根据分岔点的数量和关系选择合适的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if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分支语句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】</a:t>
            </a:r>
            <a:endParaRPr lang="zh-CN" altLang="en-US" sz="2000" dirty="0">
              <a:effectLst/>
              <a:highlight>
                <a:srgbClr val="FFFF00"/>
              </a:highlight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二选一（是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否）：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if-else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结构。（例如：判断一个数是 奇数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偶数）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只关心一种情况：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只用一个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结构。（例如：只有及格了才发奖状，不及格什么都不做）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多选关系：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根据题意需要使用多个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语句进行处理。例如数学考了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分奖励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元，英语考了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分奖励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元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这种就是多选关系。</a:t>
            </a:r>
            <a:endParaRPr lang="en-US" altLang="zh-CN" sz="2000" dirty="0"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E612F41-6E1B-85A3-AFC9-9976813C74C0}"/>
              </a:ext>
            </a:extLst>
          </p:cNvPr>
          <p:cNvSpPr txBox="1"/>
          <p:nvPr/>
        </p:nvSpPr>
        <p:spPr>
          <a:xfrm>
            <a:off x="838200" y="4669135"/>
            <a:ext cx="1058957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例如：</a:t>
            </a:r>
            <a:r>
              <a:rPr lang="zh-CN" altLang="en-US" sz="2000" dirty="0">
                <a:ea typeface="微软雅黑" panose="020B0503020204020204" pitchFamily="34" charset="-122"/>
              </a:rPr>
              <a:t>当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学生考试评级为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时分别要做不同的事情，那么就需要三个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语句：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if(score == 'A'){} if(score == 'B'){}; if(score == 'C'){};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来分别处理每一种情况，这就是多选关系，其中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score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是储存考试评级的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char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变量</a:t>
            </a:r>
          </a:p>
        </p:txBody>
      </p:sp>
    </p:spTree>
    <p:extLst>
      <p:ext uri="{BB962C8B-B14F-4D97-AF65-F5344CB8AC3E}">
        <p14:creationId xmlns:p14="http://schemas.microsoft.com/office/powerpoint/2010/main" val="202789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EB0D1B-1AE8-A9DC-AF9D-1FDDBB9EE6D9}"/>
              </a:ext>
            </a:extLst>
          </p:cNvPr>
          <p:cNvSpPr txBox="1"/>
          <p:nvPr/>
        </p:nvSpPr>
        <p:spPr>
          <a:xfrm>
            <a:off x="838200" y="1468735"/>
            <a:ext cx="1058957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第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四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步：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实现各分支的逻辑代码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】</a:t>
            </a:r>
            <a:endParaRPr lang="zh-CN" altLang="en-US" sz="2000" dirty="0">
              <a:effectLst/>
              <a:highlight>
                <a:srgbClr val="FFFF00"/>
              </a:highlight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简单来说，就是往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else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后面的大括号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里填充实际的执行代码。这些代码就是当条件满足时，我们希望程序执行的动作。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8B189AB-FCFB-3491-B639-4D47A5B78B9A}"/>
              </a:ext>
            </a:extLst>
          </p:cNvPr>
          <p:cNvSpPr txBox="1"/>
          <p:nvPr/>
        </p:nvSpPr>
        <p:spPr>
          <a:xfrm>
            <a:off x="838200" y="3505200"/>
            <a:ext cx="10589570" cy="2350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例如：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判断一个数是奇数还是偶数，这是一个二选一问题，使用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if-else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结构。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共有两条分岔：分别处理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if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else </a:t>
            </a:r>
            <a:r>
              <a:rPr lang="zh-CN" altLang="en-US" sz="2000" b="1" dirty="0">
                <a:ea typeface="微软雅黑" panose="020B0503020204020204" pitchFamily="34" charset="-122"/>
              </a:rPr>
              <a:t>两条路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这条路：条件满足（即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number % 2 == 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），需要执行的动作是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告知用户这是偶数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这条路：条件不满足，需要执行的动作是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告知用户这是奇数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395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28800" y="1624186"/>
            <a:ext cx="8077200" cy="31854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奇偶</a:t>
            </a:r>
            <a:r>
              <a:rPr lang="zh-CN" altLang="en-US" sz="24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数</a:t>
            </a:r>
            <a:r>
              <a:rPr lang="en-US" altLang="zh-CN" sz="24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(P0015)</a:t>
            </a:r>
            <a:endParaRPr lang="zh-CN" alt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输入一个正整数判断奇偶性。</a:t>
            </a:r>
          </a:p>
          <a:p>
            <a:pPr marR="12600"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输入格式</a:t>
            </a:r>
            <a:endParaRPr lang="en-US" altLang="zh-CN" sz="22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R="12600"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一行一个正整数 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num, 0 &lt;= num &lt;= 10000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R="12600"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输出格式</a:t>
            </a:r>
            <a:endParaRPr lang="en-US" altLang="zh-CN" sz="22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R="12600"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输出偶数或者奇数中的一个。</a:t>
            </a:r>
          </a:p>
        </p:txBody>
      </p:sp>
      <p:sp>
        <p:nvSpPr>
          <p:cNvPr id="3" name="矩形 2"/>
          <p:cNvSpPr/>
          <p:nvPr/>
        </p:nvSpPr>
        <p:spPr>
          <a:xfrm>
            <a:off x="1828800" y="5105400"/>
            <a:ext cx="2362200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14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输出用例：偶数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10400" y="5105400"/>
            <a:ext cx="2819400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输出用例：奇数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4517BF3-6E12-4A6F-D459-280242D93878}"/>
              </a:ext>
            </a:extLst>
          </p:cNvPr>
          <p:cNvSpPr txBox="1"/>
          <p:nvPr/>
        </p:nvSpPr>
        <p:spPr>
          <a:xfrm>
            <a:off x="5334000" y="990600"/>
            <a:ext cx="20574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一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3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65818"/>
            <a:ext cx="4343400" cy="2859763"/>
          </a:xfrm>
          <a:prstGeom prst="rect">
            <a:avLst/>
          </a:prstGeom>
        </p:spPr>
      </p:pic>
      <p:sp>
        <p:nvSpPr>
          <p:cNvPr id="2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838200"/>
            <a:ext cx="4114800" cy="535273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873778E-F85C-41C6-E385-62C2934E866A}"/>
              </a:ext>
            </a:extLst>
          </p:cNvPr>
          <p:cNvSpPr txBox="1"/>
          <p:nvPr/>
        </p:nvSpPr>
        <p:spPr>
          <a:xfrm>
            <a:off x="2057400" y="5486400"/>
            <a:ext cx="228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代码如何书写？</a:t>
            </a:r>
          </a:p>
        </p:txBody>
      </p:sp>
    </p:spTree>
    <p:extLst>
      <p:ext uri="{BB962C8B-B14F-4D97-AF65-F5344CB8AC3E}">
        <p14:creationId xmlns:p14="http://schemas.microsoft.com/office/powerpoint/2010/main" val="14185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2" name="table 1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828891"/>
              </p:ext>
            </p:extLst>
          </p:nvPr>
        </p:nvGraphicFramePr>
        <p:xfrm>
          <a:off x="5943600" y="1905000"/>
          <a:ext cx="5500369" cy="4038600"/>
        </p:xfrm>
        <a:graphic>
          <a:graphicData uri="http://schemas.openxmlformats.org/drawingml/2006/table">
            <a:tbl>
              <a:tblPr>
                <a:solidFill>
                  <a:srgbClr val="DEEBF7"/>
                </a:solidFill>
              </a:tblPr>
              <a:tblGrid>
                <a:gridCol w="5500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38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>
                        <a:latin typeface="Consolas" panose="020B0609020204030204" pitchFamily="49" charset="0"/>
                      </a:endParaRPr>
                    </a:p>
                    <a:p>
                      <a:pPr marL="97155" algn="l" rtl="0" eaLnBrk="0">
                        <a:lnSpc>
                          <a:spcPct val="99000"/>
                        </a:lnSpc>
                        <a:spcBef>
                          <a:spcPts val="10"/>
                        </a:spcBef>
                      </a:pPr>
                      <a:r>
                        <a:rPr sz="2400" kern="0" spc="-3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int</a:t>
                      </a:r>
                      <a:r>
                        <a:rPr sz="2400" kern="0" spc="16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2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main()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88265" algn="l" rtl="0" eaLnBrk="0">
                        <a:lnSpc>
                          <a:spcPts val="3110"/>
                        </a:lnSpc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{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838835" algn="l" rtl="0" eaLnBrk="0">
                        <a:lnSpc>
                          <a:spcPct val="86000"/>
                        </a:lnSpc>
                        <a:spcBef>
                          <a:spcPts val="200"/>
                        </a:spcBef>
                      </a:pPr>
                      <a:r>
                        <a:rPr sz="2400" kern="0" spc="-6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int</a:t>
                      </a:r>
                      <a:r>
                        <a:rPr sz="2400" kern="0" spc="27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2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num;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832485" algn="l" rtl="0" eaLnBrk="0">
                        <a:lnSpc>
                          <a:spcPct val="78000"/>
                        </a:lnSpc>
                        <a:spcBef>
                          <a:spcPts val="425"/>
                        </a:spcBef>
                      </a:pPr>
                      <a:r>
                        <a:rPr sz="2400" kern="0" spc="-10" dirty="0">
                          <a:solidFill>
                            <a:srgbClr val="2E0D6E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cin&gt;&gt;num</a:t>
                      </a: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838835" algn="l" rtl="0" eaLnBrk="0">
                        <a:lnSpc>
                          <a:spcPts val="3230"/>
                        </a:lnSpc>
                      </a:pPr>
                      <a:r>
                        <a:rPr sz="2400" kern="0" spc="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if</a:t>
                      </a:r>
                      <a:r>
                        <a:rPr sz="2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(</a:t>
                      </a:r>
                      <a:r>
                        <a:rPr sz="2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num</a:t>
                      </a:r>
                      <a:r>
                        <a:rPr sz="2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%</a:t>
                      </a:r>
                      <a:r>
                        <a:rPr sz="2400" kern="0" spc="40" dirty="0">
                          <a:solidFill>
                            <a:srgbClr val="000BFF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2</a:t>
                      </a:r>
                      <a:r>
                        <a:rPr sz="2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==</a:t>
                      </a:r>
                      <a:r>
                        <a:rPr sz="2400" kern="0" spc="40" dirty="0">
                          <a:solidFill>
                            <a:srgbClr val="000BFF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</a:t>
                      </a:r>
                      <a:r>
                        <a:rPr sz="2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)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1486535" algn="l" rtl="0" eaLnBrk="0">
                        <a:lnSpc>
                          <a:spcPct val="99000"/>
                        </a:lnSpc>
                        <a:spcBef>
                          <a:spcPts val="15"/>
                        </a:spcBef>
                        <a:tabLst>
                          <a:tab pos="1573530" algn="l"/>
                        </a:tabLst>
                      </a:pPr>
                      <a:r>
                        <a:rPr sz="2400" kern="0" spc="0" dirty="0">
                          <a:solidFill>
                            <a:srgbClr val="2E0D6E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	cout</a:t>
                      </a:r>
                      <a:r>
                        <a:rPr sz="2400" kern="0" spc="50" dirty="0">
                          <a:solidFill>
                            <a:srgbClr val="2E0D6E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&lt;&lt;</a:t>
                      </a:r>
                      <a:r>
                        <a:rPr sz="2400" kern="0" spc="5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"</a:t>
                      </a:r>
                      <a:r>
                        <a:rPr sz="2400" kern="0" spc="5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偶数</a:t>
                      </a:r>
                      <a:r>
                        <a:rPr sz="2400" kern="0" spc="5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"</a:t>
                      </a:r>
                      <a:r>
                        <a:rPr sz="2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821690" algn="l" rtl="0" eaLnBrk="0">
                        <a:lnSpc>
                          <a:spcPct val="82000"/>
                        </a:lnSpc>
                        <a:spcBef>
                          <a:spcPts val="305"/>
                        </a:spcBef>
                      </a:pPr>
                      <a:r>
                        <a:rPr sz="2400" kern="0" spc="-2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else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157353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kern="0" spc="0" dirty="0">
                          <a:solidFill>
                            <a:srgbClr val="2E0D6E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cout</a:t>
                      </a:r>
                      <a:r>
                        <a:rPr sz="2400" kern="0" spc="50" dirty="0">
                          <a:solidFill>
                            <a:srgbClr val="2E0D6E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&lt;&lt;</a:t>
                      </a:r>
                      <a:r>
                        <a:rPr sz="2400" kern="0" spc="5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"</a:t>
                      </a:r>
                      <a:r>
                        <a:rPr sz="2400" kern="0" spc="5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奇数</a:t>
                      </a:r>
                      <a:r>
                        <a:rPr sz="2400" kern="0" spc="5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"</a:t>
                      </a:r>
                      <a:r>
                        <a:rPr sz="2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857250" algn="l" rtl="0" eaLnBrk="0">
                        <a:lnSpc>
                          <a:spcPct val="90000"/>
                        </a:lnSpc>
                        <a:spcBef>
                          <a:spcPts val="250"/>
                        </a:spcBef>
                      </a:pPr>
                      <a:r>
                        <a:rPr sz="2400" kern="0" spc="-6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return</a:t>
                      </a:r>
                      <a:r>
                        <a:rPr sz="2400" kern="0" spc="20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2400" kern="0" spc="-60" dirty="0">
                          <a:solidFill>
                            <a:srgbClr val="000BFF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</a:t>
                      </a:r>
                      <a:r>
                        <a:rPr sz="2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  <a:p>
                      <a:pPr marL="94615" algn="l" rtl="0" eaLnBrk="0">
                        <a:lnSpc>
                          <a:spcPts val="3420"/>
                        </a:lnSpc>
                      </a:pPr>
                      <a:r>
                        <a:rPr sz="2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}</a:t>
                      </a:r>
                      <a:endParaRPr lang="en-US" altLang="en-US" sz="24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44" name="path"/>
          <p:cNvSpPr/>
          <p:nvPr/>
        </p:nvSpPr>
        <p:spPr>
          <a:xfrm>
            <a:off x="6667858" y="4593536"/>
            <a:ext cx="799742" cy="384575"/>
          </a:xfrm>
          <a:custGeom>
            <a:avLst/>
            <a:gdLst/>
            <a:ahLst/>
            <a:cxnLst/>
            <a:rect l="0" t="0" r="0" b="0"/>
            <a:pathLst>
              <a:path w="1270" h="605">
                <a:moveTo>
                  <a:pt x="17" y="17"/>
                </a:moveTo>
                <a:lnTo>
                  <a:pt x="1253" y="17"/>
                </a:lnTo>
                <a:lnTo>
                  <a:pt x="1253" y="588"/>
                </a:lnTo>
                <a:lnTo>
                  <a:pt x="17" y="588"/>
                </a:lnTo>
                <a:lnTo>
                  <a:pt x="17" y="17"/>
                </a:lnTo>
                <a:close/>
              </a:path>
            </a:pathLst>
          </a:custGeom>
          <a:noFill/>
          <a:ln w="22366" cap="flat">
            <a:solidFill>
              <a:srgbClr val="80808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46" name="path"/>
          <p:cNvSpPr/>
          <p:nvPr/>
        </p:nvSpPr>
        <p:spPr>
          <a:xfrm>
            <a:off x="6683956" y="3886140"/>
            <a:ext cx="757539" cy="361026"/>
          </a:xfrm>
          <a:custGeom>
            <a:avLst/>
            <a:gdLst/>
            <a:ahLst/>
            <a:cxnLst/>
            <a:rect l="0" t="0" r="0" b="0"/>
            <a:pathLst>
              <a:path w="1203" h="568">
                <a:moveTo>
                  <a:pt x="17" y="16"/>
                </a:moveTo>
                <a:lnTo>
                  <a:pt x="1186" y="16"/>
                </a:lnTo>
                <a:lnTo>
                  <a:pt x="1186" y="552"/>
                </a:lnTo>
                <a:lnTo>
                  <a:pt x="17" y="552"/>
                </a:lnTo>
                <a:lnTo>
                  <a:pt x="17" y="16"/>
                </a:lnTo>
                <a:close/>
              </a:path>
            </a:pathLst>
          </a:custGeom>
          <a:noFill/>
          <a:ln w="20996" cap="flat">
            <a:solidFill>
              <a:srgbClr val="80808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1B4FC84-F176-7C61-629E-01069260C153}"/>
              </a:ext>
            </a:extLst>
          </p:cNvPr>
          <p:cNvSpPr txBox="1"/>
          <p:nvPr/>
        </p:nvSpPr>
        <p:spPr>
          <a:xfrm>
            <a:off x="1774924" y="3034645"/>
            <a:ext cx="24384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注意代码可读性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4AE9718-6B9A-1A47-6392-424FD38FFC00}"/>
              </a:ext>
            </a:extLst>
          </p:cNvPr>
          <p:cNvSpPr txBox="1"/>
          <p:nvPr/>
        </p:nvSpPr>
        <p:spPr>
          <a:xfrm>
            <a:off x="651899" y="3886140"/>
            <a:ext cx="4917934" cy="877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代码风格：书写</a:t>
            </a:r>
            <a:r>
              <a:rPr lang="en-US" altLang="zh-CN" dirty="0"/>
              <a:t>if-else</a:t>
            </a:r>
            <a:r>
              <a:rPr lang="zh-CN" altLang="en-US" dirty="0"/>
              <a:t>语句时，</a:t>
            </a:r>
            <a:r>
              <a:rPr lang="en-US" altLang="zh-CN" dirty="0"/>
              <a:t>if </a:t>
            </a:r>
            <a:r>
              <a:rPr lang="zh-CN" altLang="en-US" dirty="0"/>
              <a:t>和</a:t>
            </a:r>
            <a:r>
              <a:rPr lang="en-US" altLang="zh-CN" dirty="0"/>
              <a:t>else</a:t>
            </a:r>
            <a:r>
              <a:rPr lang="zh-CN" altLang="en-US" dirty="0"/>
              <a:t>要对齐，而分支的语句部分要</a:t>
            </a:r>
            <a:r>
              <a:rPr lang="zh-CN" altLang="en-US" b="1" dirty="0"/>
              <a:t>进行缩进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6B96A6-8D79-FE2D-856C-8B08D0698F01}"/>
              </a:ext>
            </a:extLst>
          </p:cNvPr>
          <p:cNvSpPr txBox="1"/>
          <p:nvPr/>
        </p:nvSpPr>
        <p:spPr>
          <a:xfrm>
            <a:off x="651899" y="4890769"/>
            <a:ext cx="4917933" cy="12933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因为这样能非常轻松的分别出哪些语句是条件成立 </a:t>
            </a:r>
            <a:r>
              <a:rPr lang="en-US" altLang="zh-CN" dirty="0"/>
              <a:t>/ </a:t>
            </a:r>
            <a:r>
              <a:rPr lang="zh-CN" altLang="en-US" dirty="0"/>
              <a:t>不成立时执行的。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建议使用空四格的方法进行缩进（</a:t>
            </a:r>
            <a:r>
              <a:rPr lang="en-US" altLang="zh-CN" dirty="0"/>
              <a:t>Tab</a:t>
            </a:r>
            <a:r>
              <a:rPr lang="zh-CN" altLang="en-US" dirty="0"/>
              <a:t>）。</a:t>
            </a:r>
          </a:p>
        </p:txBody>
      </p:sp>
      <p:pic>
        <p:nvPicPr>
          <p:cNvPr id="1248" name="picture 12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26497" y="4012900"/>
            <a:ext cx="1761378" cy="78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4" grpId="0" animBg="1"/>
      <p:bldP spid="1246" grpId="0" animBg="1"/>
      <p:bldP spid="2" grpId="0" animBg="1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9200" y="1447800"/>
            <a:ext cx="9677400" cy="35086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比</a:t>
            </a:r>
            <a:r>
              <a:rPr lang="zh-CN" altLang="en-US" sz="2800" b="1" dirty="0" smtClean="0">
                <a:latin typeface="Consolas" panose="020B0609020204030204" pitchFamily="49" charset="0"/>
              </a:rPr>
              <a:t>大小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8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P0016)</a:t>
            </a:r>
            <a:endParaRPr lang="zh-CN" altLang="en-US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输入两个整数</a:t>
            </a:r>
            <a:r>
              <a:rPr lang="en-US" altLang="zh-CN" sz="2400" dirty="0">
                <a:latin typeface="Consolas" panose="020B0609020204030204" pitchFamily="49" charset="0"/>
              </a:rPr>
              <a:t>num1, num2,</a:t>
            </a:r>
            <a:r>
              <a:rPr lang="zh-CN" altLang="en-US" sz="2400" dirty="0">
                <a:latin typeface="Consolas" panose="020B0609020204030204" pitchFamily="49" charset="0"/>
              </a:rPr>
              <a:t>请输出较大的那个数（相等时输出</a:t>
            </a:r>
            <a:r>
              <a:rPr lang="en-US" altLang="zh-CN" sz="2400" dirty="0">
                <a:latin typeface="Consolas" panose="020B0609020204030204" pitchFamily="49" charset="0"/>
              </a:rPr>
              <a:t>num1</a:t>
            </a:r>
            <a:r>
              <a:rPr lang="zh-CN" altLang="en-US" sz="2400" dirty="0">
                <a:latin typeface="Consolas" panose="020B0609020204030204" pitchFamily="49" charset="0"/>
              </a:rPr>
              <a:t>）。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输入格式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一行两个整数</a:t>
            </a:r>
            <a:r>
              <a:rPr lang="en-US" altLang="zh-CN" sz="2400" dirty="0">
                <a:latin typeface="Consolas" panose="020B0609020204030204" pitchFamily="49" charset="0"/>
              </a:rPr>
              <a:t>num1,num2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  <a:r>
              <a:rPr lang="en-US" altLang="zh-CN" sz="2400" dirty="0">
                <a:latin typeface="Consolas" panose="020B0609020204030204" pitchFamily="49" charset="0"/>
              </a:rPr>
              <a:t> num1, num2</a:t>
            </a:r>
            <a:r>
              <a:rPr lang="zh-CN" altLang="en-US" sz="2400" dirty="0">
                <a:latin typeface="Consolas" panose="020B0609020204030204" pitchFamily="49" charset="0"/>
              </a:rPr>
              <a:t>均可用</a:t>
            </a:r>
            <a:r>
              <a:rPr lang="en-US" altLang="zh-CN" sz="2400" dirty="0" err="1">
                <a:latin typeface="Consolas" panose="020B0609020204030204" pitchFamily="49" charset="0"/>
              </a:rPr>
              <a:t>int</a:t>
            </a:r>
            <a:r>
              <a:rPr lang="zh-CN" altLang="en-US" sz="2400" dirty="0">
                <a:latin typeface="Consolas" panose="020B0609020204030204" pitchFamily="49" charset="0"/>
              </a:rPr>
              <a:t>类型存储。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输出格式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以 </a:t>
            </a:r>
            <a:r>
              <a:rPr lang="en-US" altLang="zh-CN" sz="2400" dirty="0">
                <a:latin typeface="Consolas" panose="020B0609020204030204" pitchFamily="49" charset="0"/>
              </a:rPr>
              <a:t>num1= </a:t>
            </a:r>
            <a:r>
              <a:rPr lang="zh-CN" altLang="en-US" sz="2400" dirty="0">
                <a:latin typeface="Consolas" panose="020B0609020204030204" pitchFamily="49" charset="0"/>
              </a:rPr>
              <a:t>或 </a:t>
            </a:r>
            <a:r>
              <a:rPr lang="en-US" altLang="zh-CN" sz="2400" dirty="0">
                <a:latin typeface="Consolas" panose="020B0609020204030204" pitchFamily="49" charset="0"/>
              </a:rPr>
              <a:t>num2= </a:t>
            </a:r>
            <a:r>
              <a:rPr lang="zh-CN" altLang="en-US" sz="2400" dirty="0">
                <a:latin typeface="Consolas" panose="020B0609020204030204" pitchFamily="49" charset="0"/>
              </a:rPr>
              <a:t>的方式进行输出。</a:t>
            </a:r>
          </a:p>
        </p:txBody>
      </p:sp>
      <p:sp>
        <p:nvSpPr>
          <p:cNvPr id="3" name="矩形 2"/>
          <p:cNvSpPr/>
          <p:nvPr/>
        </p:nvSpPr>
        <p:spPr>
          <a:xfrm>
            <a:off x="2514600" y="5334000"/>
            <a:ext cx="67056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</a:rPr>
              <a:t>25 14        </a:t>
            </a:r>
            <a:r>
              <a:rPr lang="zh-CN" altLang="en-US" sz="2400" dirty="0">
                <a:latin typeface="Consolas" panose="020B0609020204030204" pitchFamily="49" charset="0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</a:rPr>
              <a:t>1 5</a:t>
            </a:r>
          </a:p>
          <a:p>
            <a:r>
              <a:rPr lang="zh-CN" altLang="en-US" sz="2400" dirty="0">
                <a:latin typeface="Consolas" panose="020B0609020204030204" pitchFamily="49" charset="0"/>
              </a:rPr>
              <a:t>输出用例：</a:t>
            </a:r>
            <a:r>
              <a:rPr lang="en-US" altLang="zh-CN" sz="2400" dirty="0">
                <a:latin typeface="Consolas" panose="020B0609020204030204" pitchFamily="49" charset="0"/>
              </a:rPr>
              <a:t>num1=25      </a:t>
            </a:r>
            <a:r>
              <a:rPr lang="zh-CN" altLang="en-US" sz="2400" dirty="0">
                <a:latin typeface="Consolas" panose="020B0609020204030204" pitchFamily="49" charset="0"/>
              </a:rPr>
              <a:t>输出用例：</a:t>
            </a:r>
            <a:r>
              <a:rPr lang="en-US" altLang="zh-CN" sz="2400" dirty="0">
                <a:latin typeface="Consolas" panose="020B0609020204030204" pitchFamily="49" charset="0"/>
              </a:rPr>
              <a:t>num2=5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F05547-E267-1413-79B0-A0AC815208B5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二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7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362200"/>
            <a:ext cx="4343400" cy="2859763"/>
          </a:xfrm>
          <a:prstGeom prst="rect">
            <a:avLst/>
          </a:prstGeom>
        </p:spPr>
      </p:pic>
      <p:sp>
        <p:nvSpPr>
          <p:cNvPr id="2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838200"/>
            <a:ext cx="4104907" cy="533986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A95B586-1AC7-24B5-0746-FDF82989A572}"/>
              </a:ext>
            </a:extLst>
          </p:cNvPr>
          <p:cNvSpPr txBox="1"/>
          <p:nvPr/>
        </p:nvSpPr>
        <p:spPr>
          <a:xfrm>
            <a:off x="2057400" y="5486400"/>
            <a:ext cx="228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代码如何书写？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74C331C-7117-ABF9-2150-6FB1DBD92090}"/>
              </a:ext>
            </a:extLst>
          </p:cNvPr>
          <p:cNvSpPr txBox="1"/>
          <p:nvPr/>
        </p:nvSpPr>
        <p:spPr>
          <a:xfrm>
            <a:off x="6442896" y="881904"/>
            <a:ext cx="1295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流程图：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8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2" name="table 1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761144"/>
              </p:ext>
            </p:extLst>
          </p:nvPr>
        </p:nvGraphicFramePr>
        <p:xfrm>
          <a:off x="5638800" y="1770380"/>
          <a:ext cx="5500369" cy="4097020"/>
        </p:xfrm>
        <a:graphic>
          <a:graphicData uri="http://schemas.openxmlformats.org/drawingml/2006/table">
            <a:tbl>
              <a:tblPr>
                <a:solidFill>
                  <a:srgbClr val="DEEBF7"/>
                </a:solidFill>
              </a:tblPr>
              <a:tblGrid>
                <a:gridCol w="5500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97020">
                <a:tc>
                  <a:txBody>
                    <a:bodyPr/>
                    <a:lstStyle/>
                    <a:p>
                      <a:pPr marL="44450" marR="0" lvl="0" indent="0" algn="l" defTabSz="914400" rtl="0" eaLnBrk="0" fontAlgn="auto" latinLnBrk="0" hangingPunct="1">
                        <a:lnSpc>
                          <a:spcPct val="7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rgbClr val="78492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#</a:t>
                      </a: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78492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include</a:t>
                      </a:r>
                      <a:r>
                        <a:rPr kumimoji="0" lang="en-US" altLang="zh-CN" sz="180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rgbClr val="D12F1B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</a:t>
                      </a:r>
                      <a:r>
                        <a:rPr kumimoji="0" lang="en-US" altLang="zh-CN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D12F1B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iostream</a:t>
                      </a:r>
                      <a:r>
                        <a:rPr kumimoji="0" lang="en-US" altLang="zh-CN" sz="180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rgbClr val="D12F1B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&gt;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68580" marR="0" lvl="0" indent="0" algn="l" defTabSz="914400" rtl="0" eaLnBrk="0" fontAlgn="auto" latinLnBrk="0" hangingPunct="1">
                        <a:lnSpc>
                          <a:spcPts val="2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using</a:t>
                      </a:r>
                      <a:r>
                        <a:rPr kumimoji="0" lang="en-US" altLang="zh-CN" sz="1800" b="0" i="0" u="none" strike="noStrike" kern="0" cap="none" spc="20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kumimoji="0" lang="en-US" altLang="zh-CN" sz="180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namespace</a:t>
                      </a:r>
                      <a:r>
                        <a:rPr kumimoji="0" lang="en-US" altLang="zh-CN" sz="1800" b="0" i="0" u="none" strike="noStrike" kern="0" cap="none" spc="21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kumimoji="0" lang="en-US" altLang="zh-CN" sz="1800" b="0" i="0" u="none" strike="noStrike" kern="0" cap="none" spc="-30" normalizeH="0" baseline="0" noProof="0" dirty="0" err="1">
                          <a:ln>
                            <a:noFill/>
                          </a:ln>
                          <a:solidFill>
                            <a:srgbClr val="703DA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std</a:t>
                      </a:r>
                      <a:r>
                        <a:rPr kumimoji="0" lang="en-US" altLang="zh-CN" sz="180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0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74295" marR="0" lvl="0" indent="0" algn="l" defTabSz="914400" rtl="0" eaLnBrk="0" fontAlgn="auto" latinLnBrk="0" hangingPunct="1">
                        <a:lnSpc>
                          <a:spcPts val="2625"/>
                        </a:lnSpc>
                        <a:spcBef>
                          <a:spcPts val="6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40" normalizeH="0" baseline="0" noProof="0" dirty="0" err="1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int</a:t>
                      </a:r>
                      <a:r>
                        <a:rPr kumimoji="0" lang="en-US" altLang="zh-CN" sz="1800" b="0" i="0" u="none" strike="noStrike" kern="0" cap="none" spc="16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kumimoji="0" lang="en-US" altLang="zh-CN" sz="180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main()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66675" marR="0" lvl="0" indent="0" algn="l" defTabSz="914400" rtl="0" eaLnBrk="0" fontAlgn="auto" latinLnBrk="0" hangingPunct="1">
                        <a:lnSpc>
                          <a:spcPts val="26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{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685800" marR="0" lvl="0" indent="0" algn="l" defTabSz="914400" rtl="0" eaLnBrk="0" fontAlgn="auto" latinLnBrk="0" hangingPunct="1">
                        <a:lnSpc>
                          <a:spcPct val="8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30" normalizeH="0" baseline="0" noProof="0" dirty="0" err="1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int</a:t>
                      </a:r>
                      <a:r>
                        <a:rPr kumimoji="0" lang="en-US" altLang="zh-CN" sz="1800" b="0" i="0" u="none" strike="noStrike" kern="0" cap="none" spc="19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kumimoji="0" lang="en-US" altLang="zh-CN" sz="180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num1,num2;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680085" marR="0" lvl="0" indent="0" algn="l" defTabSz="914400" rtl="0" eaLnBrk="0" fontAlgn="auto" latinLnBrk="0" hangingPunct="1">
                        <a:lnSpc>
                          <a:spcPct val="75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 err="1">
                          <a:ln>
                            <a:noFill/>
                          </a:ln>
                          <a:solidFill>
                            <a:srgbClr val="703DA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cin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&gt;&gt;num1&gt;&gt;num2;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685800" marR="0" lvl="0" indent="0" algn="l" defTabSz="914400" rtl="0" eaLnBrk="0" fontAlgn="auto" latinLnBrk="0" hangingPunct="1">
                        <a:lnSpc>
                          <a:spcPts val="24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if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(num1&gt;=</a:t>
                      </a:r>
                      <a:r>
                        <a:rPr kumimoji="0" lang="en-US" altLang="zh-CN" sz="180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num2)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{</a:t>
                      </a:r>
                      <a:endParaRPr kumimoji="0" lang="en-US" altLang="zh-CN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685800" marR="0" lvl="0" indent="0" algn="l" defTabSz="914400" rtl="0" eaLnBrk="0" fontAlgn="auto" latinLnBrk="0" hangingPunct="1">
                        <a:lnSpc>
                          <a:spcPts val="24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703DA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   </a:t>
                      </a:r>
                      <a:r>
                        <a:rPr kumimoji="0" lang="en-US" altLang="zh-CN" sz="1800" b="0" i="0" u="none" strike="noStrike" kern="0" cap="none" spc="-10" normalizeH="0" baseline="0" noProof="0" dirty="0" err="1">
                          <a:ln>
                            <a:noFill/>
                          </a:ln>
                          <a:solidFill>
                            <a:srgbClr val="703DA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cout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&lt;&lt;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D12F1B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"num1="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&lt;&lt;num1;</a:t>
                      </a:r>
                    </a:p>
                    <a:p>
                      <a:pPr marL="685800" marR="0" lvl="0" indent="0" algn="l" defTabSz="914400" rtl="0" eaLnBrk="0" fontAlgn="auto" latinLnBrk="0" hangingPunct="1">
                        <a:lnSpc>
                          <a:spcPts val="24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}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else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{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701040" marR="0" lvl="0" indent="0" algn="l" defTabSz="914400" rtl="0" eaLnBrk="0" fontAlgn="auto" latinLnBrk="0" hangingPunct="1">
                        <a:lnSpc>
                          <a:spcPct val="73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703DA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   </a:t>
                      </a:r>
                      <a:r>
                        <a:rPr kumimoji="0" lang="en-US" altLang="zh-CN" sz="1800" b="0" i="0" u="none" strike="noStrike" kern="0" cap="none" spc="-10" normalizeH="0" baseline="0" noProof="0" dirty="0" err="1">
                          <a:ln>
                            <a:noFill/>
                          </a:ln>
                          <a:solidFill>
                            <a:srgbClr val="703DAA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cout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&lt;&lt;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D12F1B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"num2="</a:t>
                      </a: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&lt;&lt;num2;</a:t>
                      </a:r>
                    </a:p>
                    <a:p>
                      <a:pPr marL="701040" marR="0" lvl="0" indent="0" algn="l" defTabSz="914400" rtl="0" eaLnBrk="0" fontAlgn="auto" latinLnBrk="0" hangingPunct="1">
                        <a:lnSpc>
                          <a:spcPct val="73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}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701040" marR="0" lvl="0" indent="0" algn="l" defTabSz="914400" rtl="0" eaLnBrk="0" fontAlgn="auto" latinLnBrk="0" hangingPunct="1">
                        <a:lnSpc>
                          <a:spcPct val="73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6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return</a:t>
                      </a:r>
                      <a:r>
                        <a:rPr kumimoji="0" lang="en-US" altLang="zh-CN" sz="1800" b="0" i="0" u="none" strike="noStrike" kern="0" cap="none" spc="140" normalizeH="0" baseline="0" noProof="0" dirty="0">
                          <a:ln>
                            <a:noFill/>
                          </a:ln>
                          <a:solidFill>
                            <a:srgbClr val="BA2DA2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kumimoji="0" lang="en-US" altLang="zh-CN" sz="1800" b="0" i="0" u="none" strike="noStrike" kern="0" cap="none" spc="-60" normalizeH="0" baseline="0" noProof="0" dirty="0">
                          <a:ln>
                            <a:noFill/>
                          </a:ln>
                          <a:solidFill>
                            <a:srgbClr val="272AD8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0</a:t>
                      </a:r>
                      <a:r>
                        <a:rPr kumimoji="0" lang="en-US" altLang="zh-CN" sz="1800" b="0" i="0" u="none" strike="noStrike" kern="0" cap="none" spc="-6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pPr marL="71755" marR="0" lvl="0" indent="0" algn="l" defTabSz="914400" rtl="0" eaLnBrk="0" fontAlgn="auto" latinLnBrk="0" hangingPunct="1">
                        <a:lnSpc>
                          <a:spcPts val="28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uLnTx/>
                          <a:uFillTx/>
                          <a:latin typeface="Consolas" panose="020B0609020204030204" pitchFamily="49" charset="0"/>
                          <a:ea typeface="Courier New" panose="02070309020205020404"/>
                          <a:cs typeface="Courier New" panose="02070309020205020404"/>
                        </a:rPr>
                        <a:t>}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447800"/>
            <a:ext cx="3711543" cy="482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35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6" name="picture 13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91600" y="2438400"/>
            <a:ext cx="2138903" cy="234236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416424" y="1447800"/>
            <a:ext cx="7194176" cy="36009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判断</a:t>
            </a:r>
            <a:r>
              <a:rPr lang="zh-CN" altLang="en-US" sz="2400" b="1" dirty="0" smtClean="0">
                <a:latin typeface="Consolas" panose="020B0609020204030204" pitchFamily="49" charset="0"/>
              </a:rPr>
              <a:t>成绩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4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P0017)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考试成绩出来了。分数在 </a:t>
            </a:r>
            <a:r>
              <a:rPr lang="en-US" altLang="zh-CN" sz="2000" dirty="0">
                <a:latin typeface="Consolas" panose="020B0609020204030204" pitchFamily="49" charset="0"/>
              </a:rPr>
              <a:t>70~80 </a:t>
            </a:r>
            <a:r>
              <a:rPr lang="zh-CN" altLang="en-US" sz="2000" dirty="0">
                <a:latin typeface="Consolas" panose="020B0609020204030204" pitchFamily="49" charset="0"/>
              </a:rPr>
              <a:t>是等级</a:t>
            </a:r>
            <a:r>
              <a:rPr lang="en-US" altLang="zh-CN" sz="2000" dirty="0">
                <a:latin typeface="Consolas" panose="020B0609020204030204" pitchFamily="49" charset="0"/>
              </a:rPr>
              <a:t>B</a:t>
            </a:r>
            <a:r>
              <a:rPr lang="zh-CN" altLang="en-US" sz="2000" dirty="0">
                <a:latin typeface="Consolas" panose="020B0609020204030204" pitchFamily="49" charset="0"/>
              </a:rPr>
              <a:t>。请输入一个整数表示成绩，如果属于等级 </a:t>
            </a:r>
            <a:r>
              <a:rPr lang="en-US" altLang="zh-CN" sz="2000" dirty="0">
                <a:latin typeface="Consolas" panose="020B0609020204030204" pitchFamily="49" charset="0"/>
              </a:rPr>
              <a:t>B </a:t>
            </a:r>
            <a:r>
              <a:rPr lang="zh-CN" altLang="en-US" sz="2000" dirty="0">
                <a:latin typeface="Consolas" panose="020B0609020204030204" pitchFamily="49" charset="0"/>
              </a:rPr>
              <a:t>输出 </a:t>
            </a:r>
            <a:r>
              <a:rPr lang="en-US" altLang="zh-CN" sz="2000" dirty="0">
                <a:latin typeface="Consolas" panose="020B0609020204030204" pitchFamily="49" charset="0"/>
              </a:rPr>
              <a:t>yes</a:t>
            </a:r>
            <a:r>
              <a:rPr lang="zh-CN" altLang="en-US" sz="2000" dirty="0">
                <a:latin typeface="Consolas" panose="020B0609020204030204" pitchFamily="49" charset="0"/>
              </a:rPr>
              <a:t>，否则输出 </a:t>
            </a:r>
            <a:r>
              <a:rPr lang="en-US" altLang="zh-CN" sz="2000" dirty="0">
                <a:latin typeface="Consolas" panose="020B0609020204030204" pitchFamily="49" charset="0"/>
              </a:rPr>
              <a:t>no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输入格式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一行一个整数</a:t>
            </a:r>
            <a:r>
              <a:rPr lang="en-US" altLang="zh-CN" sz="2000" dirty="0">
                <a:latin typeface="Consolas" panose="020B0609020204030204" pitchFamily="49" charset="0"/>
              </a:rPr>
              <a:t>score, 0 &lt;= score &lt;= 100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输出格式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根据题意输出</a:t>
            </a:r>
            <a:r>
              <a:rPr lang="en-US" altLang="zh-CN" sz="2000" dirty="0">
                <a:latin typeface="Consolas" panose="020B0609020204030204" pitchFamily="49" charset="0"/>
              </a:rPr>
              <a:t>yes</a:t>
            </a:r>
            <a:r>
              <a:rPr lang="zh-CN" altLang="en-US" sz="2000" dirty="0">
                <a:latin typeface="Consolas" panose="020B0609020204030204" pitchFamily="49" charset="0"/>
              </a:rPr>
              <a:t>或</a:t>
            </a:r>
            <a:r>
              <a:rPr lang="en-US" altLang="zh-CN" sz="2000" dirty="0">
                <a:latin typeface="Consolas" panose="020B0609020204030204" pitchFamily="49" charset="0"/>
              </a:rPr>
              <a:t>no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1416424" y="5353712"/>
            <a:ext cx="67818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</a:rPr>
              <a:t>72                </a:t>
            </a:r>
            <a:r>
              <a:rPr lang="zh-CN" altLang="en-US" sz="2400" dirty="0">
                <a:latin typeface="Consolas" panose="020B0609020204030204" pitchFamily="49" charset="0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</a:rPr>
              <a:t>66</a:t>
            </a:r>
          </a:p>
          <a:p>
            <a:r>
              <a:rPr lang="zh-CN" altLang="en-US" sz="2400" dirty="0">
                <a:latin typeface="Consolas" panose="020B0609020204030204" pitchFamily="49" charset="0"/>
              </a:rPr>
              <a:t>输出用例：</a:t>
            </a:r>
            <a:r>
              <a:rPr lang="en-US" altLang="zh-CN" sz="2400" dirty="0">
                <a:latin typeface="Consolas" panose="020B0609020204030204" pitchFamily="49" charset="0"/>
              </a:rPr>
              <a:t>yes               </a:t>
            </a:r>
            <a:r>
              <a:rPr lang="zh-CN" altLang="en-US" sz="2400" dirty="0">
                <a:latin typeface="Consolas" panose="020B0609020204030204" pitchFamily="49" charset="0"/>
              </a:rPr>
              <a:t>输出用例：</a:t>
            </a:r>
            <a:r>
              <a:rPr lang="en-US" altLang="zh-CN" sz="2400" dirty="0">
                <a:latin typeface="Consolas" panose="020B0609020204030204" pitchFamily="49" charset="0"/>
              </a:rPr>
              <a:t>no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E9F5A4-E5DB-CC39-79AF-1ED759E38CE2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三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8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362200"/>
            <a:ext cx="4343400" cy="2859763"/>
          </a:xfrm>
          <a:prstGeom prst="rect">
            <a:avLst/>
          </a:prstGeom>
        </p:spPr>
      </p:pic>
      <p:sp>
        <p:nvSpPr>
          <p:cNvPr id="2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00656"/>
            <a:ext cx="4038600" cy="525360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D66AAAA-A0F5-8051-7ECD-BB6BB17CC89E}"/>
              </a:ext>
            </a:extLst>
          </p:cNvPr>
          <p:cNvSpPr txBox="1"/>
          <p:nvPr/>
        </p:nvSpPr>
        <p:spPr>
          <a:xfrm>
            <a:off x="2057400" y="5486400"/>
            <a:ext cx="228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代码如何书写？</a:t>
            </a:r>
          </a:p>
        </p:txBody>
      </p:sp>
    </p:spTree>
    <p:extLst>
      <p:ext uri="{BB962C8B-B14F-4D97-AF65-F5344CB8AC3E}">
        <p14:creationId xmlns:p14="http://schemas.microsoft.com/office/powerpoint/2010/main" val="134948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2792812" y="1752600"/>
            <a:ext cx="6822141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注意：在数学中，分数在</a:t>
            </a:r>
            <a:r>
              <a:rPr lang="en-US" altLang="zh-CN" sz="2400" dirty="0">
                <a:latin typeface="Consolas" panose="020B0609020204030204" pitchFamily="49" charset="0"/>
              </a:rPr>
              <a:t>70</a:t>
            </a:r>
            <a:r>
              <a:rPr lang="zh-CN" altLang="en-US" sz="2400" dirty="0">
                <a:latin typeface="Consolas" panose="020B0609020204030204" pitchFamily="49" charset="0"/>
              </a:rPr>
              <a:t>～</a:t>
            </a:r>
            <a:r>
              <a:rPr lang="en-US" altLang="zh-CN" sz="2400" dirty="0">
                <a:latin typeface="Consolas" panose="020B0609020204030204" pitchFamily="49" charset="0"/>
              </a:rPr>
              <a:t>80</a:t>
            </a:r>
            <a:r>
              <a:rPr lang="zh-CN" altLang="en-US" sz="2400" dirty="0">
                <a:latin typeface="Consolas" panose="020B0609020204030204" pitchFamily="49" charset="0"/>
              </a:rPr>
              <a:t>之间可以使用：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70 &lt;= score &lt;= 80 </a:t>
            </a:r>
            <a:r>
              <a:rPr lang="zh-CN" altLang="en-US" sz="2400" dirty="0">
                <a:latin typeface="Consolas" panose="020B0609020204030204" pitchFamily="49" charset="0"/>
              </a:rPr>
              <a:t>来表示</a:t>
            </a:r>
          </a:p>
        </p:txBody>
      </p:sp>
      <p:sp>
        <p:nvSpPr>
          <p:cNvPr id="27" name="矩形 26"/>
          <p:cNvSpPr/>
          <p:nvPr/>
        </p:nvSpPr>
        <p:spPr>
          <a:xfrm>
            <a:off x="2779059" y="3122474"/>
            <a:ext cx="6822141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但是在代码中</a:t>
            </a:r>
            <a:r>
              <a:rPr lang="en-US" altLang="zh-CN" sz="2400" dirty="0"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if(70 &lt;= score &lt;= 80)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是错误的！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表达的实际意思并不是分数在</a:t>
            </a:r>
            <a:r>
              <a:rPr lang="en-US" altLang="zh-CN" sz="2400" b="1" dirty="0">
                <a:latin typeface="Consolas" panose="020B0609020204030204" pitchFamily="49" charset="0"/>
              </a:rPr>
              <a:t>70~80</a:t>
            </a:r>
            <a:r>
              <a:rPr lang="zh-CN" altLang="en-US" sz="2400" b="1" dirty="0">
                <a:latin typeface="Consolas" panose="020B0609020204030204" pitchFamily="49" charset="0"/>
              </a:rPr>
              <a:t>之间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05000" y="5410200"/>
            <a:ext cx="83058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正确的表达</a:t>
            </a:r>
            <a:r>
              <a:rPr lang="en-US" altLang="zh-CN" sz="2400" dirty="0">
                <a:latin typeface="Consolas" panose="020B0609020204030204" pitchFamily="49" charset="0"/>
              </a:rPr>
              <a:t>:</a:t>
            </a:r>
            <a:r>
              <a:rPr lang="zh-CN" altLang="en-US" sz="2400" dirty="0">
                <a:latin typeface="Consolas" panose="020B0609020204030204" pitchFamily="49" charset="0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if(score &gt;= 70 &amp;&amp; score &lt;= 80)</a:t>
            </a:r>
            <a:endParaRPr lang="zh-CN" altLang="en-US" sz="2400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39944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90800" y="2984314"/>
            <a:ext cx="69342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B40062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(score&gt;=70 &amp;&amp; score&lt;=80){</a:t>
            </a:r>
          </a:p>
          <a:p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3200" dirty="0" err="1">
                <a:solidFill>
                  <a:srgbClr val="2E0D6E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3200" dirty="0">
                <a:solidFill>
                  <a:srgbClr val="BA0011"/>
                </a:solidFill>
                <a:latin typeface="Consolas" panose="020B0609020204030204" pitchFamily="49" charset="0"/>
              </a:rPr>
              <a:t>“yes”</a:t>
            </a:r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3200" dirty="0">
                <a:latin typeface="Consolas" panose="020B0609020204030204" pitchFamily="49" charset="0"/>
              </a:rPr>
              <a:t>}</a:t>
            </a:r>
            <a:r>
              <a:rPr lang="en-US" altLang="zh-CN" sz="3200" dirty="0">
                <a:solidFill>
                  <a:srgbClr val="B40062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32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3200" dirty="0" err="1">
                <a:solidFill>
                  <a:srgbClr val="2E0D6E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3200" dirty="0">
                <a:solidFill>
                  <a:srgbClr val="C00000"/>
                </a:solidFill>
                <a:latin typeface="Consolas" panose="020B0609020204030204" pitchFamily="49" charset="0"/>
              </a:rPr>
              <a:t>“no”</a:t>
            </a:r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8" name="矩形 27"/>
          <p:cNvSpPr/>
          <p:nvPr/>
        </p:nvSpPr>
        <p:spPr>
          <a:xfrm>
            <a:off x="4343400" y="1828800"/>
            <a:ext cx="20574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代表着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并且</a:t>
            </a:r>
          </a:p>
        </p:txBody>
      </p:sp>
      <p:sp>
        <p:nvSpPr>
          <p:cNvPr id="3" name="下箭头 2"/>
          <p:cNvSpPr/>
          <p:nvPr/>
        </p:nvSpPr>
        <p:spPr>
          <a:xfrm>
            <a:off x="5486400" y="2501122"/>
            <a:ext cx="609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5590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7800" y="1447800"/>
            <a:ext cx="9296400" cy="36009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景点</a:t>
            </a:r>
            <a:r>
              <a:rPr lang="zh-CN" altLang="en-US" sz="2400" b="1" dirty="0" smtClean="0">
                <a:latin typeface="Consolas" panose="020B0609020204030204" pitchFamily="49" charset="0"/>
              </a:rPr>
              <a:t>门票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4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P0018)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某景点的票价为</a:t>
            </a:r>
            <a:r>
              <a:rPr lang="en-US" altLang="zh-CN" sz="2000" dirty="0">
                <a:latin typeface="Consolas" panose="020B0609020204030204" pitchFamily="49" charset="0"/>
              </a:rPr>
              <a:t>50</a:t>
            </a:r>
            <a:r>
              <a:rPr lang="zh-CN" altLang="en-US" sz="2000" dirty="0">
                <a:latin typeface="Consolas" panose="020B0609020204030204" pitchFamily="49" charset="0"/>
              </a:rPr>
              <a:t>元</a:t>
            </a:r>
            <a:r>
              <a:rPr lang="en-US" altLang="zh-CN" sz="2000" dirty="0">
                <a:latin typeface="Consolas" panose="020B0609020204030204" pitchFamily="49" charset="0"/>
              </a:rPr>
              <a:t>/</a:t>
            </a:r>
            <a:r>
              <a:rPr lang="zh-CN" altLang="en-US" sz="2000" dirty="0">
                <a:latin typeface="Consolas" panose="020B0609020204030204" pitchFamily="49" charset="0"/>
              </a:rPr>
              <a:t>人。</a:t>
            </a:r>
            <a:r>
              <a:rPr lang="en-US" altLang="zh-CN" sz="2000" dirty="0">
                <a:latin typeface="Consolas" panose="020B0609020204030204" pitchFamily="49" charset="0"/>
              </a:rPr>
              <a:t>6 </a:t>
            </a:r>
            <a:r>
              <a:rPr lang="zh-CN" altLang="en-US" sz="2000" dirty="0">
                <a:latin typeface="Consolas" panose="020B0609020204030204" pitchFamily="49" charset="0"/>
              </a:rPr>
              <a:t>岁以下小孩和 </a:t>
            </a:r>
            <a:r>
              <a:rPr lang="en-US" altLang="zh-CN" sz="2000" dirty="0">
                <a:latin typeface="Consolas" panose="020B0609020204030204" pitchFamily="49" charset="0"/>
              </a:rPr>
              <a:t>60 </a:t>
            </a:r>
            <a:r>
              <a:rPr lang="zh-CN" altLang="en-US" sz="2000" dirty="0">
                <a:latin typeface="Consolas" panose="020B0609020204030204" pitchFamily="49" charset="0"/>
              </a:rPr>
              <a:t>岁以上老人半票（包含</a:t>
            </a:r>
            <a:r>
              <a:rPr lang="en-US" altLang="zh-CN" sz="2000" dirty="0">
                <a:latin typeface="Consolas" panose="020B0609020204030204" pitchFamily="49" charset="0"/>
              </a:rPr>
              <a:t>6, 60</a:t>
            </a:r>
            <a:r>
              <a:rPr lang="zh-CN" altLang="en-US" sz="2000" dirty="0">
                <a:latin typeface="Consolas" panose="020B0609020204030204" pitchFamily="49" charset="0"/>
              </a:rPr>
              <a:t>）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请输入年龄，输出该年龄的票价为多少。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输入格式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一行一个整数</a:t>
            </a:r>
            <a:r>
              <a:rPr lang="en-US" altLang="zh-CN" sz="2000" dirty="0">
                <a:latin typeface="Consolas" panose="020B0609020204030204" pitchFamily="49" charset="0"/>
              </a:rPr>
              <a:t>age</a:t>
            </a:r>
            <a:r>
              <a:rPr lang="zh-CN" altLang="en-US" sz="2000" dirty="0">
                <a:latin typeface="Consolas" panose="020B0609020204030204" pitchFamily="49" charset="0"/>
              </a:rPr>
              <a:t>，</a:t>
            </a:r>
            <a:r>
              <a:rPr lang="en-US" altLang="zh-CN" sz="2000" dirty="0">
                <a:latin typeface="Consolas" panose="020B0609020204030204" pitchFamily="49" charset="0"/>
              </a:rPr>
              <a:t>0 &lt;= age &lt;= 200</a:t>
            </a:r>
            <a:r>
              <a:rPr lang="zh-CN" altLang="en-US" sz="2000" dirty="0">
                <a:latin typeface="Consolas" panose="020B0609020204030204" pitchFamily="49" charset="0"/>
              </a:rPr>
              <a:t> 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输出格式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输出一个整数，代表票价。</a:t>
            </a:r>
          </a:p>
        </p:txBody>
      </p:sp>
      <p:sp>
        <p:nvSpPr>
          <p:cNvPr id="3" name="矩形 2"/>
          <p:cNvSpPr/>
          <p:nvPr/>
        </p:nvSpPr>
        <p:spPr>
          <a:xfrm>
            <a:off x="4495800" y="5181600"/>
            <a:ext cx="2590800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72             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输出用例：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25          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11041C-18BF-05B2-B747-78EF800BDADC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四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8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1600"/>
            <a:ext cx="3788757" cy="49286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362200"/>
            <a:ext cx="4343400" cy="2859763"/>
          </a:xfrm>
          <a:prstGeom prst="rect">
            <a:avLst/>
          </a:prstGeom>
        </p:spPr>
      </p:pic>
      <p:sp>
        <p:nvSpPr>
          <p:cNvPr id="2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2B67FC-0C0F-F8E4-0006-F2A863E701F1}"/>
              </a:ext>
            </a:extLst>
          </p:cNvPr>
          <p:cNvSpPr txBox="1"/>
          <p:nvPr/>
        </p:nvSpPr>
        <p:spPr>
          <a:xfrm>
            <a:off x="7412645" y="5410200"/>
            <a:ext cx="228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代码如何书写？</a:t>
            </a:r>
          </a:p>
        </p:txBody>
      </p:sp>
    </p:spTree>
    <p:extLst>
      <p:ext uri="{BB962C8B-B14F-4D97-AF65-F5344CB8AC3E}">
        <p14:creationId xmlns:p14="http://schemas.microsoft.com/office/powerpoint/2010/main" val="164462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90800" y="2984314"/>
            <a:ext cx="69342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B40062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(age&gt;=60 || age&lt;=6){</a:t>
            </a:r>
          </a:p>
          <a:p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3200" dirty="0" err="1">
                <a:solidFill>
                  <a:srgbClr val="2E0D6E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3200" dirty="0">
                <a:solidFill>
                  <a:srgbClr val="BA0011"/>
                </a:solidFill>
                <a:latin typeface="Consolas" panose="020B0609020204030204" pitchFamily="49" charset="0"/>
              </a:rPr>
              <a:t>“25”</a:t>
            </a:r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3200" dirty="0">
                <a:latin typeface="Consolas" panose="020B0609020204030204" pitchFamily="49" charset="0"/>
              </a:rPr>
              <a:t>}</a:t>
            </a:r>
            <a:r>
              <a:rPr lang="en-US" altLang="zh-CN" sz="3200" dirty="0">
                <a:solidFill>
                  <a:srgbClr val="B40062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32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3200" dirty="0" err="1">
                <a:solidFill>
                  <a:srgbClr val="2E0D6E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3200" dirty="0">
                <a:solidFill>
                  <a:srgbClr val="2E0D6E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3200" dirty="0">
                <a:solidFill>
                  <a:srgbClr val="C00000"/>
                </a:solidFill>
                <a:latin typeface="Consolas" panose="020B0609020204030204" pitchFamily="49" charset="0"/>
              </a:rPr>
              <a:t>“50”</a:t>
            </a:r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3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8" name="矩形 27"/>
          <p:cNvSpPr/>
          <p:nvPr/>
        </p:nvSpPr>
        <p:spPr>
          <a:xfrm>
            <a:off x="4343400" y="1828800"/>
            <a:ext cx="20574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代表着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或者</a:t>
            </a:r>
          </a:p>
        </p:txBody>
      </p:sp>
      <p:sp>
        <p:nvSpPr>
          <p:cNvPr id="3" name="下箭头 2"/>
          <p:cNvSpPr/>
          <p:nvPr/>
        </p:nvSpPr>
        <p:spPr>
          <a:xfrm>
            <a:off x="5067300" y="2475131"/>
            <a:ext cx="609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81481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24000" y="1828800"/>
            <a:ext cx="9296400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判断</a:t>
            </a:r>
            <a:r>
              <a:rPr lang="zh-CN" altLang="en-US" sz="2400" b="1" dirty="0" smtClean="0">
                <a:latin typeface="Consolas" panose="020B0609020204030204" pitchFamily="49" charset="0"/>
              </a:rPr>
              <a:t>字符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4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P0019)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输入一个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字符</a:t>
            </a:r>
            <a:r>
              <a:rPr lang="zh-CN" altLang="en-US" sz="2400" dirty="0">
                <a:latin typeface="Consolas" panose="020B0609020204030204" pitchFamily="49" charset="0"/>
              </a:rPr>
              <a:t>，判断其是否为 </a:t>
            </a:r>
            <a:r>
              <a:rPr lang="en-US" altLang="zh-CN" sz="2400" dirty="0">
                <a:latin typeface="Consolas" panose="020B0609020204030204" pitchFamily="49" charset="0"/>
              </a:rPr>
              <a:t>‘0’~‘9’</a:t>
            </a:r>
            <a:r>
              <a:rPr lang="zh-CN" altLang="en-US" sz="2400" dirty="0">
                <a:latin typeface="Consolas" panose="020B0609020204030204" pitchFamily="49" charset="0"/>
              </a:rPr>
              <a:t>，是的话输出为对应的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数字的</a:t>
            </a:r>
            <a:r>
              <a:rPr lang="en-US" altLang="zh-CN" sz="2400" dirty="0">
                <a:latin typeface="Consolas" panose="020B0609020204030204" pitchFamily="49" charset="0"/>
              </a:rPr>
              <a:t>5</a:t>
            </a:r>
            <a:r>
              <a:rPr lang="zh-CN" altLang="en-US" sz="2400" dirty="0">
                <a:latin typeface="Consolas" panose="020B0609020204030204" pitchFamily="49" charset="0"/>
              </a:rPr>
              <a:t>倍，不是的话输出</a:t>
            </a:r>
            <a:r>
              <a:rPr lang="en-US" altLang="zh-CN" sz="2400" dirty="0">
                <a:latin typeface="Consolas" panose="020B0609020204030204" pitchFamily="49" charset="0"/>
              </a:rPr>
              <a:t>“no”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输入格式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一行一个字符。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输出格式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输出一个整数，或者</a:t>
            </a:r>
            <a:r>
              <a:rPr lang="en-US" altLang="zh-CN" sz="2400" dirty="0">
                <a:latin typeface="Consolas" panose="020B0609020204030204" pitchFamily="49" charset="0"/>
              </a:rPr>
              <a:t>no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956D77-1672-F5E5-140B-F188E03A3A20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五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0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6" name="picture 16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86400" y="1621660"/>
            <a:ext cx="5649635" cy="434953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47800"/>
            <a:ext cx="3505200" cy="4559735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98476E-305B-EDC6-C621-C3668238785E}"/>
              </a:ext>
            </a:extLst>
          </p:cNvPr>
          <p:cNvSpPr txBox="1"/>
          <p:nvPr/>
        </p:nvSpPr>
        <p:spPr>
          <a:xfrm>
            <a:off x="7620000" y="990600"/>
            <a:ext cx="1676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Consolas" panose="020B0609020204030204" pitchFamily="49" charset="0"/>
              </a:rPr>
              <a:t>ASCII</a:t>
            </a:r>
            <a:r>
              <a:rPr lang="zh-CN" altLang="en-US" sz="2000" b="1" dirty="0">
                <a:latin typeface="Consolas" panose="020B0609020204030204" pitchFamily="49" charset="0"/>
              </a:rPr>
              <a:t>码表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145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6" name="picture 17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19200" y="1600201"/>
            <a:ext cx="4209819" cy="3241058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629400" y="1712922"/>
            <a:ext cx="43434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int main()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cin&gt;&gt;ch;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(ch&gt;=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'0'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&amp;&amp; ch&lt;=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'9'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cout &lt;&lt;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*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(ch - '0')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}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cout &lt;&lt;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"no"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BEEED2-2DB4-5584-6D72-B540D2465F25}"/>
              </a:ext>
            </a:extLst>
          </p:cNvPr>
          <p:cNvSpPr txBox="1"/>
          <p:nvPr/>
        </p:nvSpPr>
        <p:spPr>
          <a:xfrm>
            <a:off x="1600200" y="5029200"/>
            <a:ext cx="8153400" cy="1234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(ch - 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’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’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或者通过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强制类型转化 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(int)</a:t>
            </a:r>
            <a:r>
              <a:rPr kumimoji="0" lang="en-US" altLang="zh-CN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ch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用于将 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数字字符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(char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类型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转为对应的 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数字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(int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类型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rgbClr val="A31515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33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9200" y="1524000"/>
            <a:ext cx="9906000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简单</a:t>
            </a:r>
            <a:r>
              <a:rPr lang="zh-CN" altLang="en-US" sz="2400" b="1" dirty="0" smtClean="0">
                <a:latin typeface="Consolas" panose="020B0609020204030204" pitchFamily="49" charset="0"/>
              </a:rPr>
              <a:t>计算器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400" b="1" dirty="0" smtClean="0">
                <a:latin typeface="Consolas" panose="020B0609020204030204" pitchFamily="49" charset="0"/>
                <a:ea typeface="微软雅黑" panose="020B0503020204020204" pitchFamily="34" charset="-122"/>
              </a:rPr>
              <a:t>P0020)</a:t>
            </a:r>
            <a:endParaRPr lang="zh-CN" altLang="en-US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设计一个计算器。让用户输入</a:t>
            </a:r>
            <a:r>
              <a:rPr lang="en-US" altLang="zh-CN" sz="2000" b="1" dirty="0">
                <a:latin typeface="Consolas" panose="020B0609020204030204" pitchFamily="49" charset="0"/>
              </a:rPr>
              <a:t>num1+num2</a:t>
            </a:r>
            <a:r>
              <a:rPr lang="zh-CN" altLang="en-US" sz="2000" b="1" dirty="0">
                <a:latin typeface="Consolas" panose="020B0609020204030204" pitchFamily="49" charset="0"/>
              </a:rPr>
              <a:t>、</a:t>
            </a:r>
            <a:r>
              <a:rPr lang="en-US" altLang="zh-CN" sz="2000" b="1" dirty="0">
                <a:latin typeface="Consolas" panose="020B0609020204030204" pitchFamily="49" charset="0"/>
              </a:rPr>
              <a:t>num1-num2</a:t>
            </a:r>
            <a:r>
              <a:rPr lang="zh-CN" altLang="en-US" sz="2000" b="1" dirty="0">
                <a:latin typeface="Consolas" panose="020B0609020204030204" pitchFamily="49" charset="0"/>
              </a:rPr>
              <a:t>、</a:t>
            </a:r>
            <a:r>
              <a:rPr lang="en-US" altLang="zh-CN" sz="2000" b="1" dirty="0">
                <a:latin typeface="Consolas" panose="020B0609020204030204" pitchFamily="49" charset="0"/>
              </a:rPr>
              <a:t>num1*num2</a:t>
            </a:r>
            <a:r>
              <a:rPr lang="zh-CN" altLang="en-US" sz="2000" b="1" dirty="0">
                <a:latin typeface="Consolas" panose="020B0609020204030204" pitchFamily="49" charset="0"/>
              </a:rPr>
              <a:t>、</a:t>
            </a:r>
            <a:r>
              <a:rPr lang="en-US" altLang="zh-CN" sz="2000" b="1" dirty="0">
                <a:latin typeface="Consolas" panose="020B0609020204030204" pitchFamily="49" charset="0"/>
              </a:rPr>
              <a:t>num1/num2</a:t>
            </a:r>
            <a:r>
              <a:rPr lang="en-US" altLang="zh-CN" sz="2000" dirty="0"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latin typeface="Consolas" panose="020B0609020204030204" pitchFamily="49" charset="0"/>
              </a:rPr>
              <a:t>这里的</a:t>
            </a:r>
            <a:r>
              <a:rPr lang="en-US" altLang="zh-CN" sz="2000" dirty="0">
                <a:latin typeface="Consolas" panose="020B0609020204030204" pitchFamily="49" charset="0"/>
              </a:rPr>
              <a:t>num1</a:t>
            </a:r>
            <a:r>
              <a:rPr lang="zh-CN" altLang="en-US" sz="2000" dirty="0">
                <a:latin typeface="Consolas" panose="020B0609020204030204" pitchFamily="49" charset="0"/>
              </a:rPr>
              <a:t>与</a:t>
            </a:r>
            <a:r>
              <a:rPr lang="en-US" altLang="zh-CN" sz="2000" dirty="0">
                <a:latin typeface="Consolas" panose="020B0609020204030204" pitchFamily="49" charset="0"/>
              </a:rPr>
              <a:t>num2</a:t>
            </a:r>
            <a:r>
              <a:rPr lang="zh-CN" altLang="en-US" sz="2000" dirty="0">
                <a:latin typeface="Consolas" panose="020B0609020204030204" pitchFamily="49" charset="0"/>
              </a:rPr>
              <a:t>指的是任意整数</a:t>
            </a:r>
            <a:r>
              <a:rPr lang="en-US" altLang="zh-CN" sz="2000" dirty="0">
                <a:latin typeface="Consolas" panose="020B0609020204030204" pitchFamily="49" charset="0"/>
              </a:rPr>
              <a:t>)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我们的计算器便能够自动识别此时是要进行加法运算、减法运算、乘法运算，还是除法运算。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输入格式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一行，以整数运算符整数形式输入。例如： </a:t>
            </a:r>
            <a:r>
              <a:rPr lang="en-US" altLang="zh-CN" sz="2000" dirty="0">
                <a:latin typeface="Consolas" panose="020B0609020204030204" pitchFamily="49" charset="0"/>
              </a:rPr>
              <a:t>12*3</a:t>
            </a:r>
            <a:endParaRPr lang="zh-CN" altLang="en-US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输出格式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一行一个整数。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CEEF494-1B50-5FD9-FAAC-5F036DFECE69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六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6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2" name="picture 17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36153" y="3047149"/>
            <a:ext cx="3282337" cy="1745602"/>
          </a:xfrm>
          <a:prstGeom prst="rect">
            <a:avLst/>
          </a:prstGeom>
        </p:spPr>
      </p:pic>
      <p:pic>
        <p:nvPicPr>
          <p:cNvPr id="1714" name="picture 17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12052" y="3085176"/>
            <a:ext cx="1677287" cy="1745598"/>
          </a:xfrm>
          <a:prstGeom prst="rect">
            <a:avLst/>
          </a:prstGeom>
        </p:spPr>
      </p:pic>
      <p:pic>
        <p:nvPicPr>
          <p:cNvPr id="1716" name="picture 17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70815" y="3047149"/>
            <a:ext cx="1664675" cy="1745602"/>
          </a:xfrm>
          <a:prstGeom prst="rect">
            <a:avLst/>
          </a:prstGeom>
        </p:spPr>
      </p:pic>
      <p:grpSp>
        <p:nvGrpSpPr>
          <p:cNvPr id="106" name="group 106"/>
          <p:cNvGrpSpPr/>
          <p:nvPr/>
        </p:nvGrpSpPr>
        <p:grpSpPr>
          <a:xfrm rot="21600000">
            <a:off x="5879957" y="2281109"/>
            <a:ext cx="1912019" cy="868509"/>
            <a:chOff x="0" y="0"/>
            <a:chExt cx="1912019" cy="868509"/>
          </a:xfrm>
        </p:grpSpPr>
        <p:sp>
          <p:nvSpPr>
            <p:cNvPr id="1718" name="path"/>
            <p:cNvSpPr/>
            <p:nvPr/>
          </p:nvSpPr>
          <p:spPr>
            <a:xfrm>
              <a:off x="0" y="0"/>
              <a:ext cx="1912019" cy="868509"/>
            </a:xfrm>
            <a:custGeom>
              <a:avLst/>
              <a:gdLst/>
              <a:ahLst/>
              <a:cxnLst/>
              <a:rect l="0" t="0" r="0" b="0"/>
              <a:pathLst>
                <a:path w="3011" h="1367">
                  <a:moveTo>
                    <a:pt x="0" y="185"/>
                  </a:moveTo>
                  <a:cubicBezTo>
                    <a:pt x="0" y="83"/>
                    <a:pt x="83" y="0"/>
                    <a:pt x="185" y="0"/>
                  </a:cubicBezTo>
                  <a:lnTo>
                    <a:pt x="2825" y="0"/>
                  </a:lnTo>
                  <a:cubicBezTo>
                    <a:pt x="2927" y="0"/>
                    <a:pt x="3011" y="83"/>
                    <a:pt x="3011" y="185"/>
                  </a:cubicBezTo>
                  <a:lnTo>
                    <a:pt x="3011" y="928"/>
                  </a:lnTo>
                  <a:cubicBezTo>
                    <a:pt x="3011" y="1030"/>
                    <a:pt x="2927" y="1113"/>
                    <a:pt x="2825" y="1113"/>
                  </a:cubicBezTo>
                  <a:lnTo>
                    <a:pt x="1254" y="1113"/>
                  </a:lnTo>
                  <a:lnTo>
                    <a:pt x="973" y="1367"/>
                  </a:lnTo>
                  <a:lnTo>
                    <a:pt x="501" y="1113"/>
                  </a:lnTo>
                  <a:lnTo>
                    <a:pt x="185" y="1113"/>
                  </a:lnTo>
                  <a:cubicBezTo>
                    <a:pt x="83" y="1113"/>
                    <a:pt x="0" y="1030"/>
                    <a:pt x="0" y="928"/>
                  </a:cubicBezTo>
                  <a:lnTo>
                    <a:pt x="0" y="649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0" name="textbox 1720"/>
            <p:cNvSpPr/>
            <p:nvPr/>
          </p:nvSpPr>
          <p:spPr>
            <a:xfrm>
              <a:off x="-12700" y="-12700"/>
              <a:ext cx="1938020" cy="9232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marL="122555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24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存一个整数</a:t>
              </a:r>
              <a:endParaRPr lang="en-US" altLang="en-US" sz="2400" dirty="0"/>
            </a:p>
          </p:txBody>
        </p:sp>
      </p:grpSp>
      <p:grpSp>
        <p:nvGrpSpPr>
          <p:cNvPr id="108" name="group 108"/>
          <p:cNvGrpSpPr/>
          <p:nvPr/>
        </p:nvGrpSpPr>
        <p:grpSpPr>
          <a:xfrm rot="21600000">
            <a:off x="1600733" y="2289394"/>
            <a:ext cx="1912019" cy="868509"/>
            <a:chOff x="0" y="0"/>
            <a:chExt cx="1912019" cy="868509"/>
          </a:xfrm>
        </p:grpSpPr>
        <p:sp>
          <p:nvSpPr>
            <p:cNvPr id="1722" name="path"/>
            <p:cNvSpPr/>
            <p:nvPr/>
          </p:nvSpPr>
          <p:spPr>
            <a:xfrm>
              <a:off x="0" y="0"/>
              <a:ext cx="1912019" cy="868509"/>
            </a:xfrm>
            <a:custGeom>
              <a:avLst/>
              <a:gdLst/>
              <a:ahLst/>
              <a:cxnLst/>
              <a:rect l="0" t="0" r="0" b="0"/>
              <a:pathLst>
                <a:path w="3011" h="1367">
                  <a:moveTo>
                    <a:pt x="0" y="185"/>
                  </a:moveTo>
                  <a:cubicBezTo>
                    <a:pt x="0" y="83"/>
                    <a:pt x="83" y="0"/>
                    <a:pt x="185" y="0"/>
                  </a:cubicBezTo>
                  <a:lnTo>
                    <a:pt x="2825" y="0"/>
                  </a:lnTo>
                  <a:cubicBezTo>
                    <a:pt x="2927" y="0"/>
                    <a:pt x="3011" y="83"/>
                    <a:pt x="3011" y="185"/>
                  </a:cubicBezTo>
                  <a:lnTo>
                    <a:pt x="3011" y="928"/>
                  </a:lnTo>
                  <a:cubicBezTo>
                    <a:pt x="3011" y="1030"/>
                    <a:pt x="2927" y="1113"/>
                    <a:pt x="2825" y="1113"/>
                  </a:cubicBezTo>
                  <a:lnTo>
                    <a:pt x="2509" y="1113"/>
                  </a:lnTo>
                  <a:lnTo>
                    <a:pt x="2045" y="1367"/>
                  </a:lnTo>
                  <a:lnTo>
                    <a:pt x="1756" y="1113"/>
                  </a:lnTo>
                  <a:lnTo>
                    <a:pt x="185" y="1113"/>
                  </a:lnTo>
                  <a:cubicBezTo>
                    <a:pt x="83" y="1113"/>
                    <a:pt x="0" y="1030"/>
                    <a:pt x="0" y="928"/>
                  </a:cubicBezTo>
                  <a:lnTo>
                    <a:pt x="0" y="649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4" name="textbox 1724"/>
            <p:cNvSpPr/>
            <p:nvPr/>
          </p:nvSpPr>
          <p:spPr>
            <a:xfrm>
              <a:off x="-12700" y="-12700"/>
              <a:ext cx="1938020" cy="9232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179070" algn="l" rtl="0" eaLnBrk="0">
                <a:lnSpc>
                  <a:spcPct val="92000"/>
                </a:lnSpc>
              </a:pPr>
              <a:r>
                <a:rPr sz="24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存一个整数</a:t>
              </a:r>
              <a:endParaRPr lang="en-US" altLang="en-US" sz="2400" dirty="0"/>
            </a:p>
          </p:txBody>
        </p:sp>
      </p:grpSp>
      <p:grpSp>
        <p:nvGrpSpPr>
          <p:cNvPr id="110" name="group 110"/>
          <p:cNvGrpSpPr/>
          <p:nvPr/>
        </p:nvGrpSpPr>
        <p:grpSpPr>
          <a:xfrm rot="21600000">
            <a:off x="3770532" y="2289394"/>
            <a:ext cx="1912018" cy="868509"/>
            <a:chOff x="0" y="0"/>
            <a:chExt cx="1912018" cy="868509"/>
          </a:xfrm>
        </p:grpSpPr>
        <p:sp>
          <p:nvSpPr>
            <p:cNvPr id="1726" name="path"/>
            <p:cNvSpPr/>
            <p:nvPr/>
          </p:nvSpPr>
          <p:spPr>
            <a:xfrm>
              <a:off x="0" y="0"/>
              <a:ext cx="1912018" cy="868509"/>
            </a:xfrm>
            <a:custGeom>
              <a:avLst/>
              <a:gdLst/>
              <a:ahLst/>
              <a:cxnLst/>
              <a:rect l="0" t="0" r="0" b="0"/>
              <a:pathLst>
                <a:path w="3011" h="1367">
                  <a:moveTo>
                    <a:pt x="0" y="185"/>
                  </a:moveTo>
                  <a:cubicBezTo>
                    <a:pt x="0" y="83"/>
                    <a:pt x="83" y="0"/>
                    <a:pt x="185" y="0"/>
                  </a:cubicBezTo>
                  <a:lnTo>
                    <a:pt x="2825" y="0"/>
                  </a:lnTo>
                  <a:cubicBezTo>
                    <a:pt x="2927" y="0"/>
                    <a:pt x="3011" y="83"/>
                    <a:pt x="3011" y="185"/>
                  </a:cubicBezTo>
                  <a:lnTo>
                    <a:pt x="3011" y="928"/>
                  </a:lnTo>
                  <a:cubicBezTo>
                    <a:pt x="3011" y="1030"/>
                    <a:pt x="2927" y="1113"/>
                    <a:pt x="2825" y="1113"/>
                  </a:cubicBezTo>
                  <a:lnTo>
                    <a:pt x="2509" y="1113"/>
                  </a:lnTo>
                  <a:lnTo>
                    <a:pt x="2045" y="1367"/>
                  </a:lnTo>
                  <a:lnTo>
                    <a:pt x="1756" y="1113"/>
                  </a:lnTo>
                  <a:lnTo>
                    <a:pt x="185" y="1113"/>
                  </a:lnTo>
                  <a:cubicBezTo>
                    <a:pt x="83" y="1113"/>
                    <a:pt x="0" y="1030"/>
                    <a:pt x="0" y="928"/>
                  </a:cubicBezTo>
                  <a:lnTo>
                    <a:pt x="0" y="649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8" name="textbox 1728"/>
            <p:cNvSpPr/>
            <p:nvPr/>
          </p:nvSpPr>
          <p:spPr>
            <a:xfrm>
              <a:off x="-12700" y="-12700"/>
              <a:ext cx="1938020" cy="9271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144145" algn="l" rtl="0" eaLnBrk="0">
                <a:lnSpc>
                  <a:spcPct val="92000"/>
                </a:lnSpc>
              </a:pPr>
              <a:r>
                <a:rPr sz="24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存一个字符</a:t>
              </a:r>
              <a:endParaRPr lang="en-US" altLang="en-US" sz="2400" dirty="0"/>
            </a:p>
          </p:txBody>
        </p:sp>
      </p:grpSp>
      <p:grpSp>
        <p:nvGrpSpPr>
          <p:cNvPr id="112" name="group 112"/>
          <p:cNvGrpSpPr/>
          <p:nvPr/>
        </p:nvGrpSpPr>
        <p:grpSpPr>
          <a:xfrm rot="21600000">
            <a:off x="8311339" y="2337594"/>
            <a:ext cx="1899461" cy="862805"/>
            <a:chOff x="0" y="0"/>
            <a:chExt cx="1899461" cy="862805"/>
          </a:xfrm>
        </p:grpSpPr>
        <p:sp>
          <p:nvSpPr>
            <p:cNvPr id="1730" name="path"/>
            <p:cNvSpPr/>
            <p:nvPr/>
          </p:nvSpPr>
          <p:spPr>
            <a:xfrm>
              <a:off x="0" y="0"/>
              <a:ext cx="1899461" cy="862805"/>
            </a:xfrm>
            <a:custGeom>
              <a:avLst/>
              <a:gdLst/>
              <a:ahLst/>
              <a:cxnLst/>
              <a:rect l="0" t="0" r="0" b="0"/>
              <a:pathLst>
                <a:path w="2991" h="1358">
                  <a:moveTo>
                    <a:pt x="0" y="184"/>
                  </a:moveTo>
                  <a:cubicBezTo>
                    <a:pt x="0" y="82"/>
                    <a:pt x="82" y="0"/>
                    <a:pt x="184" y="0"/>
                  </a:cubicBezTo>
                  <a:lnTo>
                    <a:pt x="2806" y="0"/>
                  </a:lnTo>
                  <a:cubicBezTo>
                    <a:pt x="2908" y="0"/>
                    <a:pt x="2991" y="82"/>
                    <a:pt x="2991" y="184"/>
                  </a:cubicBezTo>
                  <a:lnTo>
                    <a:pt x="2991" y="921"/>
                  </a:lnTo>
                  <a:cubicBezTo>
                    <a:pt x="2991" y="1023"/>
                    <a:pt x="2908" y="1106"/>
                    <a:pt x="2806" y="1106"/>
                  </a:cubicBezTo>
                  <a:lnTo>
                    <a:pt x="1246" y="1106"/>
                  </a:lnTo>
                  <a:lnTo>
                    <a:pt x="967" y="1358"/>
                  </a:lnTo>
                  <a:lnTo>
                    <a:pt x="498" y="1106"/>
                  </a:lnTo>
                  <a:lnTo>
                    <a:pt x="184" y="1106"/>
                  </a:lnTo>
                  <a:cubicBezTo>
                    <a:pt x="82" y="1106"/>
                    <a:pt x="0" y="1023"/>
                    <a:pt x="0" y="921"/>
                  </a:cubicBezTo>
                  <a:lnTo>
                    <a:pt x="0" y="645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48CB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32" name="textbox 1732"/>
            <p:cNvSpPr/>
            <p:nvPr/>
          </p:nvSpPr>
          <p:spPr>
            <a:xfrm>
              <a:off x="-12700" y="-12700"/>
              <a:ext cx="1925320" cy="9175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marL="17780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24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存一个整数</a:t>
              </a:r>
              <a:endParaRPr lang="en-US" altLang="en-US" sz="2400" dirty="0"/>
            </a:p>
          </p:txBody>
        </p:sp>
      </p:grpSp>
      <p:graphicFrame>
        <p:nvGraphicFramePr>
          <p:cNvPr id="1734" name="table 17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756387"/>
              </p:ext>
            </p:extLst>
          </p:nvPr>
        </p:nvGraphicFramePr>
        <p:xfrm>
          <a:off x="5563353" y="3496401"/>
          <a:ext cx="1144270" cy="1180464"/>
        </p:xfrm>
        <a:graphic>
          <a:graphicData uri="http://schemas.openxmlformats.org/drawingml/2006/table">
            <a:tbl>
              <a:tblPr>
                <a:solidFill>
                  <a:srgbClr val="92D050"/>
                </a:solidFill>
              </a:tblPr>
              <a:tblGrid>
                <a:gridCol w="114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0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4953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36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num2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36" name="table 17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873562"/>
              </p:ext>
            </p:extLst>
          </p:nvPr>
        </p:nvGraphicFramePr>
        <p:xfrm>
          <a:off x="3911973" y="3516990"/>
          <a:ext cx="1140459" cy="1176654"/>
        </p:xfrm>
        <a:graphic>
          <a:graphicData uri="http://schemas.openxmlformats.org/drawingml/2006/table">
            <a:tbl>
              <a:tblPr>
                <a:solidFill>
                  <a:srgbClr val="FFC000"/>
                </a:solidFill>
              </a:tblPr>
              <a:tblGrid>
                <a:gridCol w="1140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6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293370" algn="l" rtl="0" eaLnBrk="0">
                        <a:lnSpc>
                          <a:spcPts val="4740"/>
                        </a:lnSpc>
                        <a:spcBef>
                          <a:spcPts val="0"/>
                        </a:spcBef>
                      </a:pPr>
                      <a:r>
                        <a:rPr sz="3600" kern="0" spc="-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ch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38" name="table 17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912332"/>
              </p:ext>
            </p:extLst>
          </p:nvPr>
        </p:nvGraphicFramePr>
        <p:xfrm>
          <a:off x="2142206" y="3509259"/>
          <a:ext cx="1136650" cy="1172845"/>
        </p:xfrm>
        <a:graphic>
          <a:graphicData uri="http://schemas.openxmlformats.org/drawingml/2006/table">
            <a:tbl>
              <a:tblPr>
                <a:solidFill>
                  <a:srgbClr val="92D050"/>
                </a:solidFill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28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83820" algn="l" rtl="0" eaLnBrk="0">
                        <a:lnSpc>
                          <a:spcPct val="74000"/>
                        </a:lnSpc>
                      </a:pPr>
                      <a:r>
                        <a:rPr sz="36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40" name="table 17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652822"/>
              </p:ext>
            </p:extLst>
          </p:nvPr>
        </p:nvGraphicFramePr>
        <p:xfrm>
          <a:off x="8304965" y="3524630"/>
          <a:ext cx="1136650" cy="1172845"/>
        </p:xfrm>
        <a:graphic>
          <a:graphicData uri="http://schemas.openxmlformats.org/drawingml/2006/table">
            <a:tbl>
              <a:tblPr>
                <a:solidFill>
                  <a:srgbClr val="48CBFF"/>
                </a:solidFill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28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208915" algn="l" rtl="0" eaLnBrk="0">
                        <a:lnSpc>
                          <a:spcPts val="2665"/>
                        </a:lnSpc>
                        <a:spcBef>
                          <a:spcPts val="0"/>
                        </a:spcBef>
                      </a:pPr>
                      <a:r>
                        <a:rPr sz="3600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res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C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42" name="path"/>
          <p:cNvSpPr/>
          <p:nvPr/>
        </p:nvSpPr>
        <p:spPr>
          <a:xfrm>
            <a:off x="7106675" y="3443217"/>
            <a:ext cx="970525" cy="1079329"/>
          </a:xfrm>
          <a:custGeom>
            <a:avLst/>
            <a:gdLst/>
            <a:ahLst/>
            <a:cxnLst/>
            <a:rect l="0" t="0" r="0" b="0"/>
            <a:pathLst>
              <a:path w="1528" h="1699">
                <a:moveTo>
                  <a:pt x="0" y="424"/>
                </a:moveTo>
                <a:lnTo>
                  <a:pt x="47" y="424"/>
                </a:lnTo>
                <a:lnTo>
                  <a:pt x="47" y="1274"/>
                </a:lnTo>
                <a:lnTo>
                  <a:pt x="0" y="1274"/>
                </a:lnTo>
                <a:lnTo>
                  <a:pt x="0" y="424"/>
                </a:lnTo>
                <a:close/>
                <a:moveTo>
                  <a:pt x="95" y="424"/>
                </a:moveTo>
                <a:lnTo>
                  <a:pt x="191" y="424"/>
                </a:lnTo>
                <a:lnTo>
                  <a:pt x="191" y="1274"/>
                </a:lnTo>
                <a:lnTo>
                  <a:pt x="95" y="1274"/>
                </a:lnTo>
                <a:lnTo>
                  <a:pt x="95" y="424"/>
                </a:lnTo>
                <a:close/>
                <a:moveTo>
                  <a:pt x="238" y="424"/>
                </a:moveTo>
                <a:lnTo>
                  <a:pt x="764" y="424"/>
                </a:lnTo>
                <a:lnTo>
                  <a:pt x="764" y="0"/>
                </a:lnTo>
                <a:lnTo>
                  <a:pt x="1528" y="849"/>
                </a:lnTo>
                <a:lnTo>
                  <a:pt x="764" y="1699"/>
                </a:lnTo>
                <a:lnTo>
                  <a:pt x="764" y="1274"/>
                </a:lnTo>
                <a:lnTo>
                  <a:pt x="238" y="1274"/>
                </a:lnTo>
                <a:lnTo>
                  <a:pt x="238" y="424"/>
                </a:lnTo>
                <a:close/>
              </a:path>
            </a:pathLst>
          </a:custGeom>
          <a:solidFill>
            <a:srgbClr val="48CB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2" name="下箭头 1"/>
          <p:cNvSpPr/>
          <p:nvPr/>
        </p:nvSpPr>
        <p:spPr>
          <a:xfrm>
            <a:off x="4166471" y="4904022"/>
            <a:ext cx="56007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3792944" y="5746992"/>
            <a:ext cx="1471031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200" dirty="0">
                <a:latin typeface="Arial" panose="020B0604020202020204" pitchFamily="34" charset="0"/>
              </a:rPr>
              <a:t>运算符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2278527" y="4912987"/>
            <a:ext cx="56007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1905000" y="5755957"/>
            <a:ext cx="1471031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200" dirty="0">
                <a:latin typeface="Arial" panose="020B0604020202020204" pitchFamily="34" charset="0"/>
              </a:rPr>
              <a:t>操作数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下箭头 26"/>
          <p:cNvSpPr/>
          <p:nvPr/>
        </p:nvSpPr>
        <p:spPr>
          <a:xfrm>
            <a:off x="5912664" y="4931844"/>
            <a:ext cx="56007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5563353" y="5755957"/>
            <a:ext cx="1471031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200" dirty="0">
                <a:latin typeface="Arial" panose="020B0604020202020204" pitchFamily="34" charset="0"/>
              </a:rPr>
              <a:t>操作数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下箭头 28"/>
          <p:cNvSpPr/>
          <p:nvPr/>
        </p:nvSpPr>
        <p:spPr>
          <a:xfrm>
            <a:off x="8613204" y="4965428"/>
            <a:ext cx="56007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8458200" y="5755957"/>
            <a:ext cx="1132923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200" dirty="0">
                <a:latin typeface="Arial" panose="020B0604020202020204" pitchFamily="34" charset="0"/>
              </a:rPr>
              <a:t>结果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21306B9-9F0A-5216-120B-557AFB71944F}"/>
              </a:ext>
            </a:extLst>
          </p:cNvPr>
          <p:cNvSpPr txBox="1"/>
          <p:nvPr/>
        </p:nvSpPr>
        <p:spPr>
          <a:xfrm>
            <a:off x="1918402" y="1455816"/>
            <a:ext cx="792310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对于</a:t>
            </a:r>
            <a:r>
              <a:rPr lang="en-US" altLang="zh-CN" sz="2400" b="1" dirty="0">
                <a:latin typeface="Consolas" panose="020B0609020204030204" pitchFamily="49" charset="0"/>
              </a:rPr>
              <a:t>num1+num2</a:t>
            </a:r>
            <a:r>
              <a:rPr lang="zh-CN" altLang="en-US" sz="2400" b="1" dirty="0">
                <a:latin typeface="Consolas" panose="020B0609020204030204" pitchFamily="49" charset="0"/>
              </a:rPr>
              <a:t>的这种形式，应该如何定义变量储存数据？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3675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" grpId="0" animBg="1"/>
      <p:bldP spid="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57800" y="1447800"/>
            <a:ext cx="5638800" cy="48013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num1, num2, res;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cin &gt;&gt; ___ &gt;&gt; ___ &gt;&gt; 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cout &lt;&lt; res;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00200" y="4724400"/>
            <a:ext cx="2747067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Consolas" panose="020B0609020204030204" pitchFamily="49" charset="0"/>
              </a:rPr>
              <a:t>输入：</a:t>
            </a:r>
            <a:r>
              <a:rPr lang="en-US" altLang="zh-CN" sz="3200" dirty="0">
                <a:latin typeface="Consolas" panose="020B0609020204030204" pitchFamily="49" charset="0"/>
              </a:rPr>
              <a:t>12*3</a:t>
            </a:r>
          </a:p>
          <a:p>
            <a:r>
              <a:rPr lang="zh-CN" altLang="en-US" sz="3200" dirty="0">
                <a:latin typeface="Consolas" panose="020B0609020204030204" pitchFamily="49" charset="0"/>
              </a:rPr>
              <a:t>输出：</a:t>
            </a:r>
            <a:r>
              <a:rPr lang="en-US" altLang="zh-CN" sz="3200" dirty="0">
                <a:latin typeface="Consolas" panose="020B0609020204030204" pitchFamily="49" charset="0"/>
              </a:rPr>
              <a:t>36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49916E-9A13-0A68-5A8F-925124BCA4A8}"/>
              </a:ext>
            </a:extLst>
          </p:cNvPr>
          <p:cNvSpPr txBox="1"/>
          <p:nvPr/>
        </p:nvSpPr>
        <p:spPr>
          <a:xfrm>
            <a:off x="762000" y="1447800"/>
            <a:ext cx="4267200" cy="25408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latin typeface="Consolas" panose="020B0609020204030204" pitchFamily="49" charset="0"/>
              </a:rPr>
              <a:t>设计一个计算器。让用户输入</a:t>
            </a:r>
            <a:r>
              <a:rPr lang="en-US" altLang="zh-CN" sz="1800" b="1" dirty="0">
                <a:latin typeface="Consolas" panose="020B0609020204030204" pitchFamily="49" charset="0"/>
              </a:rPr>
              <a:t>num1+num2</a:t>
            </a:r>
            <a:r>
              <a:rPr lang="zh-CN" altLang="en-US" sz="1800" b="1" dirty="0">
                <a:latin typeface="Consolas" panose="020B0609020204030204" pitchFamily="49" charset="0"/>
              </a:rPr>
              <a:t>、</a:t>
            </a:r>
            <a:r>
              <a:rPr lang="en-US" altLang="zh-CN" sz="1800" b="1" dirty="0">
                <a:latin typeface="Consolas" panose="020B0609020204030204" pitchFamily="49" charset="0"/>
              </a:rPr>
              <a:t>num1-num2</a:t>
            </a:r>
            <a:r>
              <a:rPr lang="zh-CN" altLang="en-US" sz="1800" b="1" dirty="0">
                <a:latin typeface="Consolas" panose="020B0609020204030204" pitchFamily="49" charset="0"/>
              </a:rPr>
              <a:t>、</a:t>
            </a:r>
            <a:r>
              <a:rPr lang="en-US" altLang="zh-CN" sz="1800" b="1" dirty="0">
                <a:latin typeface="Consolas" panose="020B0609020204030204" pitchFamily="49" charset="0"/>
              </a:rPr>
              <a:t>num1*num2</a:t>
            </a:r>
            <a:r>
              <a:rPr lang="zh-CN" altLang="en-US" sz="1800" b="1" dirty="0">
                <a:latin typeface="Consolas" panose="020B0609020204030204" pitchFamily="49" charset="0"/>
              </a:rPr>
              <a:t>、</a:t>
            </a:r>
            <a:r>
              <a:rPr lang="en-US" altLang="zh-CN" sz="1800" b="1" dirty="0">
                <a:latin typeface="Consolas" panose="020B0609020204030204" pitchFamily="49" charset="0"/>
              </a:rPr>
              <a:t>num1/num2</a:t>
            </a:r>
            <a:r>
              <a:rPr lang="en-US" altLang="zh-CN" sz="1800" dirty="0">
                <a:latin typeface="Consolas" panose="020B0609020204030204" pitchFamily="49" charset="0"/>
              </a:rPr>
              <a:t>(</a:t>
            </a:r>
            <a:r>
              <a:rPr lang="zh-CN" altLang="en-US" sz="1800" dirty="0">
                <a:latin typeface="Consolas" panose="020B0609020204030204" pitchFamily="49" charset="0"/>
              </a:rPr>
              <a:t>这里的</a:t>
            </a:r>
            <a:r>
              <a:rPr lang="en-US" altLang="zh-CN" sz="1800" dirty="0">
                <a:latin typeface="Consolas" panose="020B0609020204030204" pitchFamily="49" charset="0"/>
              </a:rPr>
              <a:t>num1</a:t>
            </a:r>
            <a:r>
              <a:rPr lang="zh-CN" altLang="en-US" sz="1800" dirty="0">
                <a:latin typeface="Consolas" panose="020B0609020204030204" pitchFamily="49" charset="0"/>
              </a:rPr>
              <a:t>与</a:t>
            </a:r>
            <a:r>
              <a:rPr lang="en-US" altLang="zh-CN" sz="1800" dirty="0">
                <a:latin typeface="Consolas" panose="020B0609020204030204" pitchFamily="49" charset="0"/>
              </a:rPr>
              <a:t>num2</a:t>
            </a:r>
            <a:r>
              <a:rPr lang="zh-CN" altLang="en-US" sz="1800" dirty="0">
                <a:latin typeface="Consolas" panose="020B0609020204030204" pitchFamily="49" charset="0"/>
              </a:rPr>
              <a:t>指的是任意整数</a:t>
            </a:r>
            <a:r>
              <a:rPr lang="en-US" altLang="zh-CN" sz="1800" dirty="0">
                <a:latin typeface="Consolas" panose="020B0609020204030204" pitchFamily="49" charset="0"/>
              </a:rPr>
              <a:t>)</a:t>
            </a:r>
            <a:r>
              <a:rPr lang="zh-CN" altLang="en-US" sz="1800" dirty="0">
                <a:latin typeface="Consolas" panose="020B0609020204030204" pitchFamily="49" charset="0"/>
              </a:rPr>
              <a:t>。</a:t>
            </a:r>
            <a:endParaRPr lang="en-US" altLang="zh-CN" sz="1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Consolas" panose="020B0609020204030204" pitchFamily="49" charset="0"/>
              </a:rPr>
              <a:t>自动识别运算后，输出计算结果。</a:t>
            </a:r>
            <a:endParaRPr lang="en-US" altLang="zh-CN" sz="1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请你补全右侧的代码。</a:t>
            </a:r>
            <a:endParaRPr lang="en-US" altLang="zh-CN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55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838200" y="1752600"/>
            <a:ext cx="4267200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num1, num2, res;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cin &gt;&gt; ___ &gt;&gt; ___ &gt;&gt; 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(_____) res = ____;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cout &lt;&lt; res;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91200" y="1770529"/>
            <a:ext cx="5486400" cy="40010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num1,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double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res;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cin &gt;&gt; num1 &gt;&gt; ch &gt;&gt;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(ch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'+'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res = num1+num2;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(ch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'-'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res = num1-num2;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(ch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'*'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res = num1*num2;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(ch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'/'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res = 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double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)num1/num2;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cout &lt;&lt; res;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0" name="picture 18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29600" y="1585099"/>
            <a:ext cx="3180684" cy="286472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14400" y="1371600"/>
            <a:ext cx="7162800" cy="36009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直角坐标系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输入平面直角坐标系中一点的坐标值，判断该点是在哪一个象限中、原点或坐标轴上。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输入格式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一行两个整数</a:t>
            </a:r>
            <a:r>
              <a:rPr lang="en-US" altLang="zh-CN" sz="2000" dirty="0"/>
              <a:t>num1,num2</a:t>
            </a:r>
            <a:r>
              <a:rPr lang="zh-CN" altLang="en-US" sz="2000" dirty="0"/>
              <a:t>，均可用</a:t>
            </a:r>
            <a:r>
              <a:rPr lang="en-US" altLang="zh-CN" sz="2000" dirty="0" err="1"/>
              <a:t>int</a:t>
            </a:r>
            <a:r>
              <a:rPr lang="zh-CN" altLang="en-US" sz="2000" dirty="0"/>
              <a:t>型存储。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输出格式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某一象限、坐标轴或原点。</a:t>
            </a:r>
          </a:p>
        </p:txBody>
      </p:sp>
      <p:sp>
        <p:nvSpPr>
          <p:cNvPr id="3" name="矩形 2"/>
          <p:cNvSpPr/>
          <p:nvPr/>
        </p:nvSpPr>
        <p:spPr>
          <a:xfrm>
            <a:off x="1981200" y="5181600"/>
            <a:ext cx="8001000" cy="11310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</a:rPr>
              <a:t>4 2                    </a:t>
            </a:r>
            <a:r>
              <a:rPr lang="zh-CN" altLang="en-US" sz="2400" dirty="0">
                <a:latin typeface="Consolas" panose="020B0609020204030204" pitchFamily="49" charset="0"/>
              </a:rPr>
              <a:t>输入用例：</a:t>
            </a:r>
            <a:r>
              <a:rPr lang="en-US" altLang="zh-CN" sz="2400" dirty="0">
                <a:latin typeface="Consolas" panose="020B0609020204030204" pitchFamily="49" charset="0"/>
              </a:rPr>
              <a:t>4 0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输出用例：第一象限                输出用例：</a:t>
            </a:r>
            <a:r>
              <a:rPr lang="en-US" altLang="zh-CN" sz="2400" dirty="0">
                <a:latin typeface="Consolas" panose="020B0609020204030204" pitchFamily="49" charset="0"/>
              </a:rPr>
              <a:t>X</a:t>
            </a:r>
            <a:r>
              <a:rPr lang="zh-CN" altLang="en-US" sz="2400" dirty="0">
                <a:latin typeface="Consolas" panose="020B0609020204030204" pitchFamily="49" charset="0"/>
              </a:rPr>
              <a:t>轴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FF20D2-1579-8A71-5542-DCDD410B2330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七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7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52600"/>
            <a:ext cx="5334000" cy="4009103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19800" y="1889612"/>
            <a:ext cx="5334000" cy="40010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x, y;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cin &gt;&gt; x &gt;&gt; y; </a:t>
            </a:r>
            <a:r>
              <a:rPr lang="zh-CN" altLang="zh-CN" sz="2000" i="1" dirty="0">
                <a:solidFill>
                  <a:srgbClr val="008000"/>
                </a:solidFill>
                <a:latin typeface="Consolas" panose="020B0609020204030204" pitchFamily="49" charset="0"/>
              </a:rPr>
              <a:t>//输入(x,y)点</a:t>
            </a:r>
            <a:endParaRPr lang="zh-CN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"第一象限"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"第二象限"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"第三象限"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"第四象限"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"x轴"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"y轴"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(___)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"原点"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zh-CN" sz="4400" dirty="0">
              <a:latin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99305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20062"/>
            <a:ext cx="4648200" cy="3493647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257800" y="1861206"/>
            <a:ext cx="6096000" cy="40010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 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x, y;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cin &gt;&gt; x &gt;&gt; y; </a:t>
            </a:r>
            <a:r>
              <a:rPr lang="zh-CN" altLang="zh-CN" sz="2000" i="1" dirty="0">
                <a:solidFill>
                  <a:srgbClr val="008000"/>
                </a:solidFill>
                <a:latin typeface="Consolas" panose="020B0609020204030204" pitchFamily="49" charset="0"/>
              </a:rPr>
              <a:t>//输入(x,y)点</a:t>
            </a:r>
            <a:endParaRPr lang="zh-CN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&gt;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&gt;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"第一象限"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&lt;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&gt;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"第二象限"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&lt;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&lt;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"第三象限"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&gt;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&lt;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"第四象限"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!=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==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"x轴"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==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!=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"y轴"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 ==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&amp;&amp; y ==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 cout &lt;&lt; 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"原点"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zh-CN" sz="4400" dirty="0">
              <a:latin typeface="Arial" panose="020B0604020202020204" pitchFamily="34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75178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4600" y="1600200"/>
            <a:ext cx="7315200" cy="31393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搭三角形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输入三角形的三条边L1、L2、L3输出能否构成三角形。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输入格式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一行三个整数L1、L2、L3，代表三角形的三条边。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输出格式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根据题意输出</a:t>
            </a:r>
            <a:r>
              <a:rPr lang="en-US" altLang="zh-CN" sz="2000" dirty="0"/>
              <a:t>Y</a:t>
            </a:r>
            <a:r>
              <a:rPr lang="zh-CN" altLang="en-US" sz="2000" dirty="0"/>
              <a:t>es或</a:t>
            </a:r>
            <a:r>
              <a:rPr lang="en-US" altLang="zh-CN" sz="2000" dirty="0"/>
              <a:t>N</a:t>
            </a:r>
            <a:r>
              <a:rPr lang="zh-CN" altLang="en-US" sz="2000" dirty="0"/>
              <a:t>o</a:t>
            </a:r>
          </a:p>
        </p:txBody>
      </p:sp>
      <p:sp>
        <p:nvSpPr>
          <p:cNvPr id="3" name="矩形 2"/>
          <p:cNvSpPr/>
          <p:nvPr/>
        </p:nvSpPr>
        <p:spPr>
          <a:xfrm>
            <a:off x="2514600" y="5181600"/>
            <a:ext cx="73152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输入用例：</a:t>
            </a:r>
            <a:r>
              <a:rPr lang="en-US" altLang="zh-CN" sz="2000" dirty="0">
                <a:latin typeface="Consolas" panose="020B0609020204030204" pitchFamily="49" charset="0"/>
              </a:rPr>
              <a:t>1 2 3                     </a:t>
            </a:r>
            <a:r>
              <a:rPr lang="zh-CN" altLang="en-US" sz="2000" dirty="0">
                <a:latin typeface="Consolas" panose="020B0609020204030204" pitchFamily="49" charset="0"/>
              </a:rPr>
              <a:t>输入用例：</a:t>
            </a:r>
            <a:r>
              <a:rPr lang="en-US" altLang="zh-CN" sz="2000" dirty="0">
                <a:latin typeface="Consolas" panose="020B0609020204030204" pitchFamily="49" charset="0"/>
              </a:rPr>
              <a:t>4 5 7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输出用例：</a:t>
            </a:r>
            <a:r>
              <a:rPr lang="en-US" altLang="zh-CN" sz="2000" dirty="0">
                <a:latin typeface="Consolas" panose="020B0609020204030204" pitchFamily="49" charset="0"/>
              </a:rPr>
              <a:t>No                        </a:t>
            </a:r>
            <a:r>
              <a:rPr lang="zh-CN" altLang="en-US" sz="2000" dirty="0">
                <a:latin typeface="Consolas" panose="020B0609020204030204" pitchFamily="49" charset="0"/>
              </a:rPr>
              <a:t>输出用例：</a:t>
            </a:r>
            <a:r>
              <a:rPr lang="en-US" altLang="zh-CN" sz="2000" dirty="0">
                <a:latin typeface="Consolas" panose="020B0609020204030204" pitchFamily="49" charset="0"/>
              </a:rPr>
              <a:t>Yes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7DCB42-F35A-B6F8-97DD-32546A071EEE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八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4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50462" y="1752600"/>
            <a:ext cx="40386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构成三角形的必要条件：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三角形的任意两边之和大于第三边</a:t>
            </a:r>
          </a:p>
        </p:txBody>
      </p:sp>
      <p:sp>
        <p:nvSpPr>
          <p:cNvPr id="2" name="矩形 1"/>
          <p:cNvSpPr/>
          <p:nvPr/>
        </p:nvSpPr>
        <p:spPr>
          <a:xfrm>
            <a:off x="1295400" y="3352800"/>
            <a:ext cx="22236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L1 &gt; </a:t>
            </a:r>
            <a:r>
              <a:rPr lang="zh-CN" altLang="en-US" sz="2400" dirty="0">
                <a:latin typeface="Consolas" panose="020B0609020204030204" pitchFamily="49" charset="0"/>
              </a:rPr>
              <a:t>L2 </a:t>
            </a:r>
            <a:r>
              <a:rPr lang="en-US" altLang="zh-CN" sz="2400" dirty="0">
                <a:latin typeface="Consolas" panose="020B0609020204030204" pitchFamily="49" charset="0"/>
              </a:rPr>
              <a:t>+ </a:t>
            </a:r>
            <a:r>
              <a:rPr lang="zh-CN" altLang="en-US" sz="2400" dirty="0">
                <a:latin typeface="Consolas" panose="020B0609020204030204" pitchFamily="49" charset="0"/>
              </a:rPr>
              <a:t>L3</a:t>
            </a:r>
          </a:p>
        </p:txBody>
      </p:sp>
      <p:sp>
        <p:nvSpPr>
          <p:cNvPr id="12" name="矩形 11"/>
          <p:cNvSpPr/>
          <p:nvPr/>
        </p:nvSpPr>
        <p:spPr>
          <a:xfrm>
            <a:off x="4419600" y="3352800"/>
            <a:ext cx="22236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L2 &gt; </a:t>
            </a:r>
            <a:r>
              <a:rPr lang="zh-CN" altLang="en-US" sz="2400" dirty="0">
                <a:latin typeface="Consolas" panose="020B0609020204030204" pitchFamily="49" charset="0"/>
              </a:rPr>
              <a:t>L</a:t>
            </a:r>
            <a:r>
              <a:rPr lang="en-US" altLang="zh-CN" sz="2400" dirty="0">
                <a:latin typeface="Consolas" panose="020B0609020204030204" pitchFamily="49" charset="0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</a:rPr>
              <a:t>+ </a:t>
            </a:r>
            <a:r>
              <a:rPr lang="zh-CN" altLang="en-US" sz="2400" dirty="0">
                <a:latin typeface="Consolas" panose="020B0609020204030204" pitchFamily="49" charset="0"/>
              </a:rPr>
              <a:t>L3</a:t>
            </a:r>
          </a:p>
        </p:txBody>
      </p:sp>
      <p:sp>
        <p:nvSpPr>
          <p:cNvPr id="13" name="矩形 12"/>
          <p:cNvSpPr/>
          <p:nvPr/>
        </p:nvSpPr>
        <p:spPr>
          <a:xfrm>
            <a:off x="7848600" y="3352800"/>
            <a:ext cx="22236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L3 &gt; </a:t>
            </a:r>
            <a:r>
              <a:rPr lang="zh-CN" altLang="en-US" sz="2400" dirty="0">
                <a:latin typeface="Consolas" panose="020B0609020204030204" pitchFamily="49" charset="0"/>
              </a:rPr>
              <a:t>L2 </a:t>
            </a:r>
            <a:r>
              <a:rPr lang="en-US" altLang="zh-CN" sz="2400" dirty="0">
                <a:latin typeface="Consolas" panose="020B0609020204030204" pitchFamily="49" charset="0"/>
              </a:rPr>
              <a:t>+ </a:t>
            </a:r>
            <a:r>
              <a:rPr lang="zh-CN" altLang="en-US" sz="2400" dirty="0">
                <a:latin typeface="Consolas" panose="020B0609020204030204" pitchFamily="49" charset="0"/>
              </a:rPr>
              <a:t>L</a:t>
            </a:r>
            <a:r>
              <a:rPr lang="en-US" altLang="zh-CN" sz="2400" dirty="0">
                <a:latin typeface="Consolas" panose="020B0609020204030204" pitchFamily="49" charset="0"/>
              </a:rPr>
              <a:t>1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52800" y="4724400"/>
            <a:ext cx="48006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三个条件需要同时满足！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中间需要使用什么符号来连接？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274822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50462" y="1752600"/>
            <a:ext cx="40386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构成三角形的必要条件：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三角形的任意两边之和大于第三边</a:t>
            </a:r>
          </a:p>
        </p:txBody>
      </p:sp>
      <p:sp>
        <p:nvSpPr>
          <p:cNvPr id="2" name="矩形 1"/>
          <p:cNvSpPr/>
          <p:nvPr/>
        </p:nvSpPr>
        <p:spPr>
          <a:xfrm>
            <a:off x="1295400" y="3352800"/>
            <a:ext cx="22236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L1 &gt; </a:t>
            </a:r>
            <a:r>
              <a:rPr lang="zh-CN" altLang="en-US" sz="2400" dirty="0">
                <a:latin typeface="Consolas" panose="020B0609020204030204" pitchFamily="49" charset="0"/>
              </a:rPr>
              <a:t>L2 </a:t>
            </a:r>
            <a:r>
              <a:rPr lang="en-US" altLang="zh-CN" sz="2400" dirty="0">
                <a:latin typeface="Consolas" panose="020B0609020204030204" pitchFamily="49" charset="0"/>
              </a:rPr>
              <a:t>+ </a:t>
            </a:r>
            <a:r>
              <a:rPr lang="zh-CN" altLang="en-US" sz="2400" dirty="0">
                <a:latin typeface="Consolas" panose="020B0609020204030204" pitchFamily="49" charset="0"/>
              </a:rPr>
              <a:t>L3</a:t>
            </a:r>
          </a:p>
        </p:txBody>
      </p:sp>
      <p:sp>
        <p:nvSpPr>
          <p:cNvPr id="12" name="矩形 11"/>
          <p:cNvSpPr/>
          <p:nvPr/>
        </p:nvSpPr>
        <p:spPr>
          <a:xfrm>
            <a:off x="4419600" y="3352800"/>
            <a:ext cx="22236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L2 &gt; </a:t>
            </a:r>
            <a:r>
              <a:rPr lang="zh-CN" altLang="en-US" sz="2400" dirty="0">
                <a:latin typeface="Consolas" panose="020B0609020204030204" pitchFamily="49" charset="0"/>
              </a:rPr>
              <a:t>L</a:t>
            </a:r>
            <a:r>
              <a:rPr lang="en-US" altLang="zh-CN" sz="2400" dirty="0">
                <a:latin typeface="Consolas" panose="020B0609020204030204" pitchFamily="49" charset="0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</a:rPr>
              <a:t>+ </a:t>
            </a:r>
            <a:r>
              <a:rPr lang="zh-CN" altLang="en-US" sz="2400" dirty="0">
                <a:latin typeface="Consolas" panose="020B0609020204030204" pitchFamily="49" charset="0"/>
              </a:rPr>
              <a:t>L3</a:t>
            </a:r>
          </a:p>
        </p:txBody>
      </p:sp>
      <p:sp>
        <p:nvSpPr>
          <p:cNvPr id="13" name="矩形 12"/>
          <p:cNvSpPr/>
          <p:nvPr/>
        </p:nvSpPr>
        <p:spPr>
          <a:xfrm>
            <a:off x="7848600" y="3352800"/>
            <a:ext cx="22236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onsolas" panose="020B0609020204030204" pitchFamily="49" charset="0"/>
              </a:rPr>
              <a:t>L3 &gt; </a:t>
            </a:r>
            <a:r>
              <a:rPr lang="zh-CN" altLang="en-US" sz="2400" dirty="0">
                <a:latin typeface="Consolas" panose="020B0609020204030204" pitchFamily="49" charset="0"/>
              </a:rPr>
              <a:t>L2 </a:t>
            </a:r>
            <a:r>
              <a:rPr lang="en-US" altLang="zh-CN" sz="2400" dirty="0">
                <a:latin typeface="Consolas" panose="020B0609020204030204" pitchFamily="49" charset="0"/>
              </a:rPr>
              <a:t>+ </a:t>
            </a:r>
            <a:r>
              <a:rPr lang="zh-CN" altLang="en-US" sz="2400" dirty="0">
                <a:latin typeface="Consolas" panose="020B0609020204030204" pitchFamily="49" charset="0"/>
              </a:rPr>
              <a:t>L</a:t>
            </a:r>
            <a:r>
              <a:rPr lang="en-US" altLang="zh-CN" sz="2400" dirty="0">
                <a:latin typeface="Consolas" panose="020B0609020204030204" pitchFamily="49" charset="0"/>
              </a:rPr>
              <a:t>1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0" y="4515645"/>
            <a:ext cx="7096815" cy="15388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(L1 &gt; L2 + L3 &amp;&amp; L2 &gt; L1 + L3 &amp;&amp; L3 &gt; L2 + L1){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"Yes"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"No"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63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3000" y="1524000"/>
            <a:ext cx="10210800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/>
              <a:t>判断闰年</a:t>
            </a:r>
            <a:r>
              <a:rPr lang="en-US" altLang="zh-CN" sz="2400" b="1" dirty="0" smtClean="0"/>
              <a:t>(B0029)</a:t>
            </a:r>
            <a:endParaRPr lang="zh-CN" altLang="en-US" sz="2400" b="1" dirty="0" smtClean="0"/>
          </a:p>
          <a:p>
            <a:pPr>
              <a:lnSpc>
                <a:spcPct val="150000"/>
              </a:lnSpc>
            </a:pPr>
            <a:r>
              <a:rPr lang="zh-CN" altLang="en-US" sz="2000" dirty="0" smtClean="0"/>
              <a:t>请</a:t>
            </a:r>
            <a:r>
              <a:rPr lang="zh-CN" altLang="en-US" sz="2000" dirty="0"/>
              <a:t>输入一个年份，判断该年是不是闰年。是的话输入该年份，不是的话输出</a:t>
            </a:r>
            <a:r>
              <a:rPr lang="en-US" altLang="zh-CN" sz="2000" dirty="0"/>
              <a:t>"No"</a:t>
            </a:r>
            <a:r>
              <a:rPr lang="zh-CN" altLang="en-US" sz="2000" dirty="0"/>
              <a:t>。其中能被</a:t>
            </a:r>
            <a:r>
              <a:rPr lang="en-US" altLang="zh-CN" sz="2000" dirty="0"/>
              <a:t>4</a:t>
            </a:r>
            <a:r>
              <a:rPr lang="zh-CN" altLang="en-US" sz="2000" dirty="0"/>
              <a:t>整除 并且 不能被</a:t>
            </a:r>
            <a:r>
              <a:rPr lang="en-US" altLang="zh-CN" sz="2000" dirty="0"/>
              <a:t>100</a:t>
            </a:r>
            <a:r>
              <a:rPr lang="zh-CN" altLang="en-US" sz="2000" dirty="0"/>
              <a:t>整除 或者 能被</a:t>
            </a:r>
            <a:r>
              <a:rPr lang="en-US" altLang="zh-CN" sz="2000" dirty="0"/>
              <a:t>400</a:t>
            </a:r>
            <a:r>
              <a:rPr lang="zh-CN" altLang="en-US" sz="2000" dirty="0"/>
              <a:t>整除 的是闰年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输入格式：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一行一个整数，一个年份，用 </a:t>
            </a:r>
            <a:r>
              <a:rPr lang="en-US" altLang="zh-CN" sz="2000" dirty="0"/>
              <a:t>int </a:t>
            </a:r>
            <a:r>
              <a:rPr lang="zh-CN" altLang="en-US" sz="2000" dirty="0"/>
              <a:t>类型变量存储。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输出格式：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一行，若该年份是闰年，输出该年份，否则输出</a:t>
            </a:r>
            <a:r>
              <a:rPr lang="en-US" altLang="zh-CN" sz="2000" dirty="0"/>
              <a:t>No</a:t>
            </a:r>
            <a:r>
              <a:rPr lang="zh-CN" altLang="en-US" sz="2000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输入用例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dirty="0"/>
              <a:t>2008                          </a:t>
            </a:r>
            <a:r>
              <a:rPr lang="zh-CN" altLang="en-US" sz="2000" b="1" dirty="0"/>
              <a:t>输入用例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dirty="0"/>
              <a:t>1000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输出用例</a:t>
            </a:r>
            <a:r>
              <a:rPr lang="en-US" altLang="zh-CN" sz="2000" b="1" dirty="0"/>
              <a:t>2</a:t>
            </a:r>
            <a:r>
              <a:rPr lang="zh-CN" altLang="en-US" sz="2000" b="1" dirty="0"/>
              <a:t>：</a:t>
            </a:r>
            <a:r>
              <a:rPr lang="en-US" altLang="zh-CN" sz="2000" dirty="0"/>
              <a:t>2008                          </a:t>
            </a:r>
            <a:r>
              <a:rPr lang="zh-CN" altLang="en-US" sz="2000" b="1" dirty="0"/>
              <a:t>输出用例</a:t>
            </a:r>
            <a:r>
              <a:rPr lang="en-US" altLang="zh-CN" sz="2000" b="1" dirty="0"/>
              <a:t>2</a:t>
            </a:r>
            <a:r>
              <a:rPr lang="zh-CN" altLang="en-US" sz="2000" b="1" dirty="0"/>
              <a:t>：</a:t>
            </a:r>
            <a:r>
              <a:rPr lang="en-US" altLang="zh-CN" sz="2000" dirty="0"/>
              <a:t>No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9288B8-7ADA-D630-A93F-7355EB97934E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九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93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textbox 1886"/>
          <p:cNvSpPr/>
          <p:nvPr/>
        </p:nvSpPr>
        <p:spPr>
          <a:xfrm>
            <a:off x="3810281" y="4742181"/>
            <a:ext cx="5193029" cy="668019"/>
          </a:xfrm>
          <a:prstGeom prst="rect">
            <a:avLst/>
          </a:prstGeom>
          <a:solidFill>
            <a:srgbClr val="BDD7E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66190" algn="l" rtl="0" eaLnBrk="0">
              <a:lnSpc>
                <a:spcPct val="95000"/>
              </a:lnSpc>
            </a:pP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能被400整除的年份</a:t>
            </a:r>
            <a:endParaRPr lang="en-US" altLang="en-US" sz="2300" dirty="0"/>
          </a:p>
        </p:txBody>
      </p:sp>
      <p:sp>
        <p:nvSpPr>
          <p:cNvPr id="1888" name="textbox 1888"/>
          <p:cNvSpPr/>
          <p:nvPr/>
        </p:nvSpPr>
        <p:spPr>
          <a:xfrm>
            <a:off x="3797584" y="2751179"/>
            <a:ext cx="5193029" cy="668019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109855" algn="l" rtl="0" eaLnBrk="0">
              <a:lnSpc>
                <a:spcPct val="95000"/>
              </a:lnSpc>
              <a:spcBef>
                <a:spcPts val="5"/>
              </a:spcBef>
            </a:pPr>
            <a:r>
              <a:rPr sz="2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能被4整除，且不能被100整</a:t>
            </a: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除的年份</a:t>
            </a:r>
            <a:endParaRPr lang="en-US" altLang="en-US" sz="2300" dirty="0"/>
          </a:p>
        </p:txBody>
      </p:sp>
      <p:sp>
        <p:nvSpPr>
          <p:cNvPr id="1898" name="path"/>
          <p:cNvSpPr/>
          <p:nvPr/>
        </p:nvSpPr>
        <p:spPr>
          <a:xfrm>
            <a:off x="2877063" y="3028397"/>
            <a:ext cx="774504" cy="2104457"/>
          </a:xfrm>
          <a:custGeom>
            <a:avLst/>
            <a:gdLst/>
            <a:ahLst/>
            <a:cxnLst/>
            <a:rect l="0" t="0" r="0" b="0"/>
            <a:pathLst>
              <a:path w="1219" h="3314">
                <a:moveTo>
                  <a:pt x="1189" y="3284"/>
                </a:moveTo>
                <a:cubicBezTo>
                  <a:pt x="869" y="3284"/>
                  <a:pt x="609" y="3124"/>
                  <a:pt x="609" y="2927"/>
                </a:cubicBezTo>
                <a:lnTo>
                  <a:pt x="609" y="2033"/>
                </a:lnTo>
                <a:cubicBezTo>
                  <a:pt x="609" y="1836"/>
                  <a:pt x="350" y="1677"/>
                  <a:pt x="29" y="1677"/>
                </a:cubicBezTo>
                <a:cubicBezTo>
                  <a:pt x="350" y="1677"/>
                  <a:pt x="609" y="1517"/>
                  <a:pt x="609" y="1320"/>
                </a:cubicBezTo>
                <a:lnTo>
                  <a:pt x="609" y="386"/>
                </a:lnTo>
                <a:cubicBezTo>
                  <a:pt x="609" y="189"/>
                  <a:pt x="869" y="29"/>
                  <a:pt x="1189" y="29"/>
                </a:cubicBezTo>
              </a:path>
            </a:pathLst>
          </a:custGeom>
          <a:noFill/>
          <a:ln w="38090" cap="flat">
            <a:solidFill>
              <a:srgbClr val="40404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02" name="textbox 1902"/>
          <p:cNvSpPr/>
          <p:nvPr/>
        </p:nvSpPr>
        <p:spPr>
          <a:xfrm>
            <a:off x="9155601" y="4842421"/>
            <a:ext cx="1435100" cy="461644"/>
          </a:xfrm>
          <a:prstGeom prst="rect">
            <a:avLst/>
          </a:prstGeom>
          <a:solidFill>
            <a:srgbClr val="ED3368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500" dirty="0"/>
          </a:p>
          <a:p>
            <a:pPr marL="99060" algn="l" rtl="0" eaLnBrk="0">
              <a:lnSpc>
                <a:spcPct val="94000"/>
              </a:lnSpc>
              <a:spcBef>
                <a:spcPts val="5"/>
              </a:spcBef>
            </a:pPr>
            <a:r>
              <a:rPr sz="2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世纪闰年</a:t>
            </a:r>
            <a:endParaRPr lang="en-US" altLang="en-US" sz="2300" dirty="0"/>
          </a:p>
        </p:txBody>
      </p:sp>
      <p:sp>
        <p:nvSpPr>
          <p:cNvPr id="1904" name="textbox 1904"/>
          <p:cNvSpPr/>
          <p:nvPr/>
        </p:nvSpPr>
        <p:spPr>
          <a:xfrm>
            <a:off x="9155601" y="2854059"/>
            <a:ext cx="1435100" cy="461644"/>
          </a:xfrm>
          <a:prstGeom prst="rect">
            <a:avLst/>
          </a:prstGeom>
          <a:solidFill>
            <a:srgbClr val="ED3368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500" dirty="0"/>
          </a:p>
          <a:p>
            <a:pPr marL="98425" algn="l" rtl="0" eaLnBrk="0">
              <a:lnSpc>
                <a:spcPct val="94000"/>
              </a:lnSpc>
              <a:spcBef>
                <a:spcPts val="5"/>
              </a:spcBef>
            </a:pPr>
            <a:r>
              <a:rPr sz="2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普通闰年</a:t>
            </a:r>
            <a:endParaRPr lang="en-US" altLang="en-US" sz="2300" dirty="0"/>
          </a:p>
        </p:txBody>
      </p:sp>
      <p:sp>
        <p:nvSpPr>
          <p:cNvPr id="1906" name="textbox 1906"/>
          <p:cNvSpPr/>
          <p:nvPr/>
        </p:nvSpPr>
        <p:spPr>
          <a:xfrm>
            <a:off x="2286000" y="3505229"/>
            <a:ext cx="523875" cy="11861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4000" kern="0" spc="-270" dirty="0">
                <a:solidFill>
                  <a:srgbClr val="ED33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</a:t>
            </a:r>
            <a:endParaRPr lang="en-US" altLang="en-US" sz="4000" dirty="0"/>
          </a:p>
          <a:p>
            <a:pPr marL="12700" algn="l" rtl="0" eaLnBrk="0">
              <a:lnSpc>
                <a:spcPts val="5245"/>
              </a:lnSpc>
            </a:pPr>
            <a:r>
              <a:rPr sz="4000" kern="0" spc="-10" dirty="0">
                <a:solidFill>
                  <a:srgbClr val="ED33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lang="en-US" altLang="en-US" sz="4000" dirty="0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06605DF-1D40-5451-0F0F-A9CAB84514C7}"/>
              </a:ext>
            </a:extLst>
          </p:cNvPr>
          <p:cNvSpPr txBox="1"/>
          <p:nvPr/>
        </p:nvSpPr>
        <p:spPr>
          <a:xfrm>
            <a:off x="762000" y="1600200"/>
            <a:ext cx="3632974" cy="523220"/>
          </a:xfrm>
          <a:prstGeom prst="rect">
            <a:avLst/>
          </a:prstGeom>
          <a:solidFill>
            <a:srgbClr val="EF8BAA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闰年的判断条件为：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textbox 1886"/>
          <p:cNvSpPr/>
          <p:nvPr/>
        </p:nvSpPr>
        <p:spPr>
          <a:xfrm>
            <a:off x="3506580" y="4629152"/>
            <a:ext cx="5193029" cy="668019"/>
          </a:xfrm>
          <a:prstGeom prst="rect">
            <a:avLst/>
          </a:prstGeom>
          <a:solidFill>
            <a:srgbClr val="BDD7E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66190" algn="l" rtl="0" eaLnBrk="0">
              <a:lnSpc>
                <a:spcPct val="95000"/>
              </a:lnSpc>
            </a:pP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能被400整除的年份</a:t>
            </a:r>
            <a:endParaRPr lang="en-US" altLang="en-US" sz="2300" dirty="0"/>
          </a:p>
        </p:txBody>
      </p:sp>
      <p:sp>
        <p:nvSpPr>
          <p:cNvPr id="1888" name="textbox 1888"/>
          <p:cNvSpPr/>
          <p:nvPr/>
        </p:nvSpPr>
        <p:spPr>
          <a:xfrm>
            <a:off x="3493883" y="2638150"/>
            <a:ext cx="5193029" cy="668019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109855" algn="l" rtl="0" eaLnBrk="0">
              <a:lnSpc>
                <a:spcPct val="95000"/>
              </a:lnSpc>
              <a:spcBef>
                <a:spcPts val="5"/>
              </a:spcBef>
            </a:pPr>
            <a:r>
              <a:rPr sz="2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能被4整除，且不能被100整</a:t>
            </a: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除的年份</a:t>
            </a:r>
            <a:endParaRPr lang="en-US" altLang="en-US" sz="2300" dirty="0"/>
          </a:p>
        </p:txBody>
      </p:sp>
      <p:sp>
        <p:nvSpPr>
          <p:cNvPr id="1898" name="path"/>
          <p:cNvSpPr/>
          <p:nvPr/>
        </p:nvSpPr>
        <p:spPr>
          <a:xfrm>
            <a:off x="2573362" y="2915368"/>
            <a:ext cx="774504" cy="2104457"/>
          </a:xfrm>
          <a:custGeom>
            <a:avLst/>
            <a:gdLst/>
            <a:ahLst/>
            <a:cxnLst/>
            <a:rect l="0" t="0" r="0" b="0"/>
            <a:pathLst>
              <a:path w="1219" h="3314">
                <a:moveTo>
                  <a:pt x="1189" y="3284"/>
                </a:moveTo>
                <a:cubicBezTo>
                  <a:pt x="869" y="3284"/>
                  <a:pt x="609" y="3124"/>
                  <a:pt x="609" y="2927"/>
                </a:cubicBezTo>
                <a:lnTo>
                  <a:pt x="609" y="2033"/>
                </a:lnTo>
                <a:cubicBezTo>
                  <a:pt x="609" y="1836"/>
                  <a:pt x="350" y="1677"/>
                  <a:pt x="29" y="1677"/>
                </a:cubicBezTo>
                <a:cubicBezTo>
                  <a:pt x="350" y="1677"/>
                  <a:pt x="609" y="1517"/>
                  <a:pt x="609" y="1320"/>
                </a:cubicBezTo>
                <a:lnTo>
                  <a:pt x="609" y="386"/>
                </a:lnTo>
                <a:cubicBezTo>
                  <a:pt x="609" y="189"/>
                  <a:pt x="869" y="29"/>
                  <a:pt x="1189" y="29"/>
                </a:cubicBezTo>
              </a:path>
            </a:pathLst>
          </a:custGeom>
          <a:noFill/>
          <a:ln w="38090" cap="flat">
            <a:solidFill>
              <a:srgbClr val="40404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02" name="textbox 1902"/>
          <p:cNvSpPr/>
          <p:nvPr/>
        </p:nvSpPr>
        <p:spPr>
          <a:xfrm>
            <a:off x="8851900" y="4729392"/>
            <a:ext cx="1435100" cy="461644"/>
          </a:xfrm>
          <a:prstGeom prst="rect">
            <a:avLst/>
          </a:prstGeom>
          <a:solidFill>
            <a:srgbClr val="ED3368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500" dirty="0"/>
          </a:p>
          <a:p>
            <a:pPr marL="99060" algn="l" rtl="0" eaLnBrk="0">
              <a:lnSpc>
                <a:spcPct val="94000"/>
              </a:lnSpc>
              <a:spcBef>
                <a:spcPts val="5"/>
              </a:spcBef>
            </a:pPr>
            <a:r>
              <a:rPr sz="2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世纪闰年</a:t>
            </a:r>
            <a:endParaRPr lang="en-US" altLang="en-US" sz="2300" dirty="0"/>
          </a:p>
        </p:txBody>
      </p:sp>
      <p:sp>
        <p:nvSpPr>
          <p:cNvPr id="1904" name="textbox 1904"/>
          <p:cNvSpPr/>
          <p:nvPr/>
        </p:nvSpPr>
        <p:spPr>
          <a:xfrm>
            <a:off x="8851900" y="2741030"/>
            <a:ext cx="1435100" cy="461644"/>
          </a:xfrm>
          <a:prstGeom prst="rect">
            <a:avLst/>
          </a:prstGeom>
          <a:solidFill>
            <a:srgbClr val="ED3368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500" dirty="0"/>
          </a:p>
          <a:p>
            <a:pPr marL="98425" algn="l" rtl="0" eaLnBrk="0">
              <a:lnSpc>
                <a:spcPct val="94000"/>
              </a:lnSpc>
              <a:spcBef>
                <a:spcPts val="5"/>
              </a:spcBef>
            </a:pPr>
            <a:r>
              <a:rPr sz="2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普通闰年</a:t>
            </a:r>
            <a:endParaRPr lang="en-US" altLang="en-US" sz="2300" dirty="0"/>
          </a:p>
        </p:txBody>
      </p:sp>
      <p:sp>
        <p:nvSpPr>
          <p:cNvPr id="1906" name="textbox 1906"/>
          <p:cNvSpPr/>
          <p:nvPr/>
        </p:nvSpPr>
        <p:spPr>
          <a:xfrm>
            <a:off x="1982299" y="3392200"/>
            <a:ext cx="523875" cy="11861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4000" kern="0" spc="-270" dirty="0">
                <a:solidFill>
                  <a:srgbClr val="ED33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</a:t>
            </a:r>
            <a:endParaRPr lang="en-US" altLang="en-US" sz="4000" dirty="0"/>
          </a:p>
          <a:p>
            <a:pPr marL="12700" algn="l" rtl="0" eaLnBrk="0">
              <a:lnSpc>
                <a:spcPts val="5245"/>
              </a:lnSpc>
            </a:pPr>
            <a:r>
              <a:rPr sz="4000" kern="0" spc="-10" dirty="0">
                <a:solidFill>
                  <a:srgbClr val="ED33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lang="en-US" altLang="en-US" sz="4000" dirty="0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9" name="textbox 94"/>
          <p:cNvSpPr/>
          <p:nvPr/>
        </p:nvSpPr>
        <p:spPr>
          <a:xfrm>
            <a:off x="3582499" y="2180519"/>
            <a:ext cx="1981200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77000"/>
              </a:lnSpc>
            </a:pPr>
            <a:r>
              <a:rPr sz="2800" kern="0" spc="0" dirty="0">
                <a:solidFill>
                  <a:srgbClr val="C55A11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year</a:t>
            </a:r>
            <a:r>
              <a:rPr sz="2800" kern="0" spc="60" dirty="0">
                <a:solidFill>
                  <a:srgbClr val="C55A11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%4==0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11393" y="2063934"/>
            <a:ext cx="2513613" cy="467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eaLnBrk="0">
              <a:lnSpc>
                <a:spcPct val="87000"/>
              </a:lnSpc>
            </a:pPr>
            <a:r>
              <a:rPr lang="en-US" altLang="zh-CN" sz="2800" kern="0" dirty="0">
                <a:solidFill>
                  <a:srgbClr val="548235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year</a:t>
            </a:r>
            <a:r>
              <a:rPr lang="en-US" altLang="zh-CN" sz="2800" kern="0" spc="60" dirty="0">
                <a:solidFill>
                  <a:srgbClr val="548235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%100!=0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6099" y="2020571"/>
            <a:ext cx="418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0" spc="60" dirty="0">
                <a:solidFill>
                  <a:srgbClr val="C00000"/>
                </a:solidFill>
                <a:latin typeface="Consolas" panose="020B0609020204030204" pitchFamily="49" charset="0"/>
                <a:ea typeface="Arial" panose="020B0604020202020204"/>
                <a:cs typeface="Arial" panose="020B0604020202020204"/>
              </a:rPr>
              <a:t>?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13" name="textbox 90"/>
          <p:cNvSpPr/>
          <p:nvPr/>
        </p:nvSpPr>
        <p:spPr>
          <a:xfrm>
            <a:off x="5029200" y="5556353"/>
            <a:ext cx="2387247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77000"/>
              </a:lnSpc>
            </a:pPr>
            <a:r>
              <a:rPr sz="2800" kern="0" spc="0" dirty="0">
                <a:solidFill>
                  <a:srgbClr val="2F5597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year</a:t>
            </a:r>
            <a:r>
              <a:rPr sz="2800" kern="0" spc="60" dirty="0">
                <a:solidFill>
                  <a:srgbClr val="2F5597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%400==0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05875" y="3588560"/>
            <a:ext cx="4456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kern="0" spc="60" dirty="0">
                <a:solidFill>
                  <a:srgbClr val="C00000"/>
                </a:solidFill>
                <a:latin typeface="Consolas" panose="020B0609020204030204" pitchFamily="49" charset="0"/>
                <a:ea typeface="Arial" panose="020B0604020202020204"/>
                <a:cs typeface="Arial" panose="020B0604020202020204"/>
              </a:rPr>
              <a:t>?</a:t>
            </a:r>
            <a:endParaRPr lang="zh-CN" altLang="en-US" sz="3600" b="1" dirty="0">
              <a:solidFill>
                <a:srgbClr val="C00000"/>
              </a:solidFill>
            </a:endParaRPr>
          </a:p>
        </p:txBody>
      </p:sp>
      <p:sp>
        <p:nvSpPr>
          <p:cNvPr id="16" name="textbox 94"/>
          <p:cNvSpPr/>
          <p:nvPr/>
        </p:nvSpPr>
        <p:spPr>
          <a:xfrm>
            <a:off x="8548154" y="5614233"/>
            <a:ext cx="1587740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77000"/>
              </a:lnSpc>
            </a:pPr>
            <a:endParaRPr lang="en-US" altLang="en-US" sz="2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82183" y="1443344"/>
            <a:ext cx="176683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&amp;&amp; || !</a:t>
            </a:r>
          </a:p>
        </p:txBody>
      </p:sp>
      <p:sp>
        <p:nvSpPr>
          <p:cNvPr id="17" name="矩形 16"/>
          <p:cNvSpPr/>
          <p:nvPr/>
        </p:nvSpPr>
        <p:spPr>
          <a:xfrm>
            <a:off x="5563699" y="3635941"/>
            <a:ext cx="176683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&amp;&amp; || !</a:t>
            </a:r>
          </a:p>
        </p:txBody>
      </p:sp>
    </p:spTree>
    <p:extLst>
      <p:ext uri="{BB962C8B-B14F-4D97-AF65-F5344CB8AC3E}">
        <p14:creationId xmlns:p14="http://schemas.microsoft.com/office/powerpoint/2010/main" val="82695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  <p:bldP spid="13" grpId="0"/>
      <p:bldP spid="15" grpId="0"/>
      <p:bldP spid="4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textbox 1886"/>
          <p:cNvSpPr/>
          <p:nvPr/>
        </p:nvSpPr>
        <p:spPr>
          <a:xfrm>
            <a:off x="3506580" y="4328808"/>
            <a:ext cx="5193029" cy="668019"/>
          </a:xfrm>
          <a:prstGeom prst="rect">
            <a:avLst/>
          </a:prstGeom>
          <a:solidFill>
            <a:srgbClr val="BDD7E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66190" algn="l" rtl="0" eaLnBrk="0">
              <a:lnSpc>
                <a:spcPct val="95000"/>
              </a:lnSpc>
            </a:pP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能被400整除的年份</a:t>
            </a:r>
            <a:endParaRPr lang="en-US" altLang="en-US" sz="2300" dirty="0"/>
          </a:p>
        </p:txBody>
      </p:sp>
      <p:sp>
        <p:nvSpPr>
          <p:cNvPr id="1888" name="textbox 1888"/>
          <p:cNvSpPr/>
          <p:nvPr/>
        </p:nvSpPr>
        <p:spPr>
          <a:xfrm>
            <a:off x="3493883" y="2337806"/>
            <a:ext cx="5193029" cy="668019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109855" algn="l" rtl="0" eaLnBrk="0">
              <a:lnSpc>
                <a:spcPct val="95000"/>
              </a:lnSpc>
              <a:spcBef>
                <a:spcPts val="5"/>
              </a:spcBef>
            </a:pPr>
            <a:r>
              <a:rPr sz="2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能被4整除，且不能被100整</a:t>
            </a: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除的年份</a:t>
            </a:r>
            <a:endParaRPr lang="en-US" altLang="en-US" sz="2300" dirty="0"/>
          </a:p>
        </p:txBody>
      </p:sp>
      <p:sp>
        <p:nvSpPr>
          <p:cNvPr id="1898" name="path"/>
          <p:cNvSpPr/>
          <p:nvPr/>
        </p:nvSpPr>
        <p:spPr>
          <a:xfrm>
            <a:off x="2573362" y="2615024"/>
            <a:ext cx="774504" cy="2104457"/>
          </a:xfrm>
          <a:custGeom>
            <a:avLst/>
            <a:gdLst/>
            <a:ahLst/>
            <a:cxnLst/>
            <a:rect l="0" t="0" r="0" b="0"/>
            <a:pathLst>
              <a:path w="1219" h="3314">
                <a:moveTo>
                  <a:pt x="1189" y="3284"/>
                </a:moveTo>
                <a:cubicBezTo>
                  <a:pt x="869" y="3284"/>
                  <a:pt x="609" y="3124"/>
                  <a:pt x="609" y="2927"/>
                </a:cubicBezTo>
                <a:lnTo>
                  <a:pt x="609" y="2033"/>
                </a:lnTo>
                <a:cubicBezTo>
                  <a:pt x="609" y="1836"/>
                  <a:pt x="350" y="1677"/>
                  <a:pt x="29" y="1677"/>
                </a:cubicBezTo>
                <a:cubicBezTo>
                  <a:pt x="350" y="1677"/>
                  <a:pt x="609" y="1517"/>
                  <a:pt x="609" y="1320"/>
                </a:cubicBezTo>
                <a:lnTo>
                  <a:pt x="609" y="386"/>
                </a:lnTo>
                <a:cubicBezTo>
                  <a:pt x="609" y="189"/>
                  <a:pt x="869" y="29"/>
                  <a:pt x="1189" y="29"/>
                </a:cubicBezTo>
              </a:path>
            </a:pathLst>
          </a:custGeom>
          <a:noFill/>
          <a:ln w="38090" cap="flat">
            <a:solidFill>
              <a:srgbClr val="40404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02" name="textbox 1902"/>
          <p:cNvSpPr/>
          <p:nvPr/>
        </p:nvSpPr>
        <p:spPr>
          <a:xfrm>
            <a:off x="8851900" y="4429048"/>
            <a:ext cx="1435100" cy="461644"/>
          </a:xfrm>
          <a:prstGeom prst="rect">
            <a:avLst/>
          </a:prstGeom>
          <a:solidFill>
            <a:srgbClr val="ED3368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500" dirty="0"/>
          </a:p>
          <a:p>
            <a:pPr marL="99060" algn="l" rtl="0" eaLnBrk="0">
              <a:lnSpc>
                <a:spcPct val="94000"/>
              </a:lnSpc>
              <a:spcBef>
                <a:spcPts val="5"/>
              </a:spcBef>
            </a:pPr>
            <a:r>
              <a:rPr sz="2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世纪闰年</a:t>
            </a:r>
            <a:endParaRPr lang="en-US" altLang="en-US" sz="2300" dirty="0"/>
          </a:p>
        </p:txBody>
      </p:sp>
      <p:sp>
        <p:nvSpPr>
          <p:cNvPr id="1904" name="textbox 1904"/>
          <p:cNvSpPr/>
          <p:nvPr/>
        </p:nvSpPr>
        <p:spPr>
          <a:xfrm>
            <a:off x="8851900" y="2440686"/>
            <a:ext cx="1435100" cy="461644"/>
          </a:xfrm>
          <a:prstGeom prst="rect">
            <a:avLst/>
          </a:prstGeom>
          <a:solidFill>
            <a:srgbClr val="ED3368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500" dirty="0"/>
          </a:p>
          <a:p>
            <a:pPr marL="98425" algn="l" rtl="0" eaLnBrk="0">
              <a:lnSpc>
                <a:spcPct val="94000"/>
              </a:lnSpc>
              <a:spcBef>
                <a:spcPts val="5"/>
              </a:spcBef>
            </a:pPr>
            <a:r>
              <a:rPr sz="2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普通闰年</a:t>
            </a:r>
            <a:endParaRPr lang="en-US" altLang="en-US" sz="2300" dirty="0"/>
          </a:p>
        </p:txBody>
      </p:sp>
      <p:sp>
        <p:nvSpPr>
          <p:cNvPr id="1906" name="textbox 1906"/>
          <p:cNvSpPr/>
          <p:nvPr/>
        </p:nvSpPr>
        <p:spPr>
          <a:xfrm>
            <a:off x="1982299" y="3091856"/>
            <a:ext cx="523875" cy="11861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4000" kern="0" spc="-270" dirty="0">
                <a:solidFill>
                  <a:srgbClr val="ED33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</a:t>
            </a:r>
            <a:endParaRPr lang="en-US" altLang="en-US" sz="4000" dirty="0"/>
          </a:p>
          <a:p>
            <a:pPr marL="12700" algn="l" rtl="0" eaLnBrk="0">
              <a:lnSpc>
                <a:spcPts val="5245"/>
              </a:lnSpc>
            </a:pPr>
            <a:r>
              <a:rPr sz="4000" kern="0" spc="-10" dirty="0">
                <a:solidFill>
                  <a:srgbClr val="ED33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lang="en-US" altLang="en-US" sz="4000" dirty="0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9" name="textbox 94"/>
          <p:cNvSpPr/>
          <p:nvPr/>
        </p:nvSpPr>
        <p:spPr>
          <a:xfrm>
            <a:off x="3582499" y="1880175"/>
            <a:ext cx="1981200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77000"/>
              </a:lnSpc>
            </a:pPr>
            <a:r>
              <a:rPr sz="2800" kern="0" spc="0" dirty="0">
                <a:solidFill>
                  <a:srgbClr val="C55A11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year</a:t>
            </a:r>
            <a:r>
              <a:rPr sz="2800" kern="0" spc="60" dirty="0">
                <a:solidFill>
                  <a:srgbClr val="C55A11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%4==0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11393" y="1763590"/>
            <a:ext cx="2513613" cy="467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eaLnBrk="0">
              <a:lnSpc>
                <a:spcPct val="87000"/>
              </a:lnSpc>
            </a:pPr>
            <a:r>
              <a:rPr lang="en-US" altLang="zh-CN" sz="2800" kern="0" dirty="0">
                <a:solidFill>
                  <a:srgbClr val="548235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year</a:t>
            </a:r>
            <a:r>
              <a:rPr lang="en-US" altLang="zh-CN" sz="2800" kern="0" spc="60" dirty="0">
                <a:solidFill>
                  <a:srgbClr val="548235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%100!=0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11495" y="1704791"/>
            <a:ext cx="6521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0" spc="60" dirty="0">
                <a:solidFill>
                  <a:srgbClr val="C00000"/>
                </a:solidFill>
                <a:latin typeface="Consolas" panose="020B0609020204030204" pitchFamily="49" charset="0"/>
                <a:ea typeface="Arial" panose="020B0604020202020204"/>
                <a:cs typeface="Arial" panose="020B0604020202020204"/>
              </a:rPr>
              <a:t>&amp;&amp;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  <p:sp>
        <p:nvSpPr>
          <p:cNvPr id="13" name="textbox 90"/>
          <p:cNvSpPr/>
          <p:nvPr/>
        </p:nvSpPr>
        <p:spPr>
          <a:xfrm>
            <a:off x="4909470" y="5166157"/>
            <a:ext cx="2387247" cy="3416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77000"/>
              </a:lnSpc>
            </a:pPr>
            <a:r>
              <a:rPr sz="2800" kern="0" spc="0" dirty="0">
                <a:solidFill>
                  <a:srgbClr val="2F5597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year</a:t>
            </a:r>
            <a:r>
              <a:rPr sz="2800" kern="0" spc="60" dirty="0">
                <a:solidFill>
                  <a:srgbClr val="2F5597">
                    <a:alpha val="100000"/>
                  </a:srgbClr>
                </a:solidFill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%400==0</a:t>
            </a:r>
            <a:endParaRPr lang="en-US" altLang="en-US" sz="28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56092" y="5804754"/>
            <a:ext cx="833090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(year%4==0 &amp;&amp; year%100!=0) || year%400==0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1754A1E-42E9-64E9-95BA-3975C17B6586}"/>
              </a:ext>
            </a:extLst>
          </p:cNvPr>
          <p:cNvSpPr/>
          <p:nvPr/>
        </p:nvSpPr>
        <p:spPr>
          <a:xfrm>
            <a:off x="5611495" y="3320161"/>
            <a:ext cx="6521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kern="0" spc="60" dirty="0">
                <a:solidFill>
                  <a:srgbClr val="C00000"/>
                </a:solidFill>
                <a:latin typeface="Consolas" panose="020B0609020204030204" pitchFamily="49" charset="0"/>
                <a:ea typeface="Arial" panose="020B0604020202020204"/>
                <a:cs typeface="Arial" panose="020B0604020202020204"/>
              </a:rPr>
              <a:t>||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20" name="矩形 19"/>
          <p:cNvSpPr/>
          <p:nvPr/>
        </p:nvSpPr>
        <p:spPr>
          <a:xfrm>
            <a:off x="1600200" y="1600200"/>
            <a:ext cx="17526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eaLnBrk="0"/>
            <a:r>
              <a:rPr lang="zh-CN" altLang="en-US" sz="2400" b="1" kern="0" spc="-30" dirty="0">
                <a:latin typeface="Consolas" panose="020B0609020204030204" pitchFamily="49" charset="0"/>
                <a:cs typeface="Courier New" panose="02070309020205020404"/>
              </a:rPr>
              <a:t>完整代码：</a:t>
            </a:r>
            <a:endParaRPr lang="en-US" altLang="en-US" sz="2400" b="1" dirty="0">
              <a:latin typeface="Consolas" panose="020B0609020204030204" pitchFamily="49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537217F-9198-F81B-51E9-F8842599A828}"/>
              </a:ext>
            </a:extLst>
          </p:cNvPr>
          <p:cNvSpPr/>
          <p:nvPr/>
        </p:nvSpPr>
        <p:spPr>
          <a:xfrm>
            <a:off x="1600200" y="2209800"/>
            <a:ext cx="9296400" cy="40113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/>
            <a:r>
              <a:rPr lang="en-US" altLang="zh-CN" sz="2400" kern="0" spc="-3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2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main()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1750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591185" eaLnBrk="0">
              <a:spcBef>
                <a:spcPts val="65"/>
              </a:spcBef>
            </a:pPr>
            <a:r>
              <a:rPr lang="en-US" altLang="zh-CN" sz="2400" kern="0" spc="-40" dirty="0" err="1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int</a:t>
            </a:r>
            <a:r>
              <a:rPr lang="en-US" altLang="zh-CN" sz="2400" kern="0" spc="17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year;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586105" eaLnBrk="0">
              <a:spcBef>
                <a:spcPts val="360"/>
              </a:spcBef>
            </a:pPr>
            <a:r>
              <a:rPr lang="en-US" altLang="zh-CN" sz="2400" kern="0" spc="-1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cin</a:t>
            </a:r>
            <a:r>
              <a:rPr lang="en-US" altLang="zh-CN" sz="2400" kern="0" spc="-10" dirty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&gt;&gt; year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586105" eaLnBrk="0">
              <a:spcBef>
                <a:spcPts val="360"/>
              </a:spcBef>
            </a:pPr>
            <a:r>
              <a:rPr lang="en-US" altLang="zh-CN" sz="2400" kern="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if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( (year%</a:t>
            </a:r>
            <a:r>
              <a:rPr lang="en-US" altLang="zh-CN" sz="2400" kern="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==</a:t>
            </a:r>
            <a:r>
              <a:rPr lang="en-US" altLang="zh-CN" sz="2400" kern="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 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&amp;&amp; year%</a:t>
            </a:r>
            <a:r>
              <a:rPr lang="en-US" altLang="zh-CN" sz="2400" kern="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100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!=</a:t>
            </a:r>
            <a:r>
              <a:rPr lang="en-US" altLang="zh-CN" sz="2400" kern="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) || year%</a:t>
            </a:r>
            <a:r>
              <a:rPr lang="en-US" altLang="zh-CN" sz="2400" kern="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400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==</a:t>
            </a:r>
            <a:r>
              <a:rPr lang="en-US" altLang="zh-CN" sz="2400" kern="0" dirty="0">
                <a:solidFill>
                  <a:srgbClr val="272AD8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0 </a:t>
            </a:r>
            <a:r>
              <a:rPr lang="en-US" altLang="zh-CN" sz="2400" kern="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)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138555" eaLnBrk="0">
              <a:spcBef>
                <a:spcPts val="250"/>
              </a:spcBef>
            </a:pPr>
            <a:r>
              <a:rPr lang="en-US" altLang="zh-CN" sz="2400" kern="0" spc="-1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spc="-10" dirty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year;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589280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r>
              <a:rPr lang="en-US" altLang="zh-CN" sz="2400" kern="0" spc="-10" dirty="0">
                <a:solidFill>
                  <a:srgbClr val="BA2DA2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else</a:t>
            </a:r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{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138555" eaLnBrk="0">
              <a:spcBef>
                <a:spcPts val="155"/>
              </a:spcBef>
            </a:pPr>
            <a:r>
              <a:rPr lang="en-US" altLang="zh-CN" sz="2400" kern="0" dirty="0" err="1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cout</a:t>
            </a:r>
            <a:r>
              <a:rPr lang="en-US" altLang="zh-CN" sz="2400" kern="0" dirty="0">
                <a:solidFill>
                  <a:srgbClr val="703DAA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 </a:t>
            </a:r>
            <a:r>
              <a:rPr lang="en-US" altLang="zh-CN" sz="2400" kern="0" spc="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&lt;&lt; </a:t>
            </a:r>
            <a:r>
              <a:rPr lang="en-US" altLang="zh-CN" sz="2400" kern="0" spc="3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No</a:t>
            </a:r>
            <a:r>
              <a:rPr lang="en-US" altLang="zh-CN" sz="2400" kern="0" spc="30" dirty="0">
                <a:solidFill>
                  <a:srgbClr val="D12F1B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"</a:t>
            </a:r>
            <a:r>
              <a:rPr lang="en-US" altLang="zh-CN" sz="2400" kern="0" spc="3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;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589280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36830" eaLnBrk="0"/>
            <a:r>
              <a:rPr lang="en-US" altLang="zh-CN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Courier New" panose="02070309020205020404"/>
                <a:cs typeface="Courier New" panose="02070309020205020404"/>
              </a:rPr>
              <a:t>}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16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textbox 1920"/>
          <p:cNvSpPr/>
          <p:nvPr/>
        </p:nvSpPr>
        <p:spPr>
          <a:xfrm>
            <a:off x="6553200" y="5650725"/>
            <a:ext cx="3886200" cy="6872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2400" kern="0" spc="-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r>
              <a:rPr sz="2400" kern="0" spc="5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：10</a:t>
            </a:r>
            <a:r>
              <a:rPr sz="2400" kern="0" spc="1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8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16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2700" algn="l" rtl="0" eaLnBrk="0">
              <a:lnSpc>
                <a:spcPct val="90000"/>
              </a:lnSpc>
              <a:spcBef>
                <a:spcPts val="240"/>
              </a:spcBef>
            </a:pPr>
            <a:r>
              <a:rPr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输出样例</a:t>
            </a:r>
            <a:r>
              <a:rPr sz="2400" kern="0" spc="49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：No answer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1922" name="textbox 1922"/>
          <p:cNvSpPr/>
          <p:nvPr/>
        </p:nvSpPr>
        <p:spPr>
          <a:xfrm>
            <a:off x="2070038" y="5661846"/>
            <a:ext cx="2959162" cy="6627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输入样例</a:t>
            </a:r>
            <a:r>
              <a:rPr sz="2400" kern="0" spc="50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：14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lang="en-US" altLang="en-US" sz="2400" dirty="0">
              <a:latin typeface="Consolas" panose="020B0609020204030204" pitchFamily="49" charset="0"/>
            </a:endParaRPr>
          </a:p>
          <a:p>
            <a:pPr marL="12700" algn="l" rtl="0" eaLnBrk="0">
              <a:lnSpc>
                <a:spcPct val="90000"/>
              </a:lnSpc>
              <a:spcBef>
                <a:spcPts val="240"/>
              </a:spcBef>
            </a:pPr>
            <a:r>
              <a:rPr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输出样例</a:t>
            </a:r>
            <a:r>
              <a:rPr sz="2400" kern="0" spc="50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：12</a:t>
            </a:r>
            <a:r>
              <a:rPr sz="2400" kern="0" spc="10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7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19200" y="1327478"/>
            <a:ext cx="9982200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鸡兔同</a:t>
            </a:r>
            <a:r>
              <a:rPr lang="zh-CN" altLang="en-US" sz="2800" b="1" dirty="0" smtClean="0">
                <a:latin typeface="Consolas" panose="020B0609020204030204" pitchFamily="49" charset="0"/>
              </a:rPr>
              <a:t>笼</a:t>
            </a:r>
            <a:r>
              <a:rPr lang="en-US" altLang="zh-CN" sz="2800" b="1" dirty="0" smtClean="0">
                <a:latin typeface="Consolas" panose="020B0609020204030204" pitchFamily="49" charset="0"/>
              </a:rPr>
              <a:t>(P0023)</a:t>
            </a:r>
            <a:endParaRPr lang="zh-CN" altLang="en-US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已知鸡和兔的总数量为</a:t>
            </a:r>
            <a:r>
              <a:rPr lang="en-US" altLang="zh-CN" sz="2400" dirty="0">
                <a:latin typeface="Consolas" panose="020B0609020204030204" pitchFamily="49" charset="0"/>
              </a:rPr>
              <a:t>n</a:t>
            </a:r>
            <a:r>
              <a:rPr lang="zh-CN" altLang="en-US" sz="2400" dirty="0">
                <a:latin typeface="Consolas" panose="020B0609020204030204" pitchFamily="49" charset="0"/>
              </a:rPr>
              <a:t>，总腿数为 </a:t>
            </a:r>
            <a:r>
              <a:rPr lang="en-US" altLang="zh-CN" sz="2400" dirty="0">
                <a:latin typeface="Consolas" panose="020B0609020204030204" pitchFamily="49" charset="0"/>
              </a:rPr>
              <a:t>m</a:t>
            </a:r>
            <a:r>
              <a:rPr lang="zh-CN" altLang="en-US" sz="2400" dirty="0">
                <a:latin typeface="Consolas" panose="020B0609020204030204" pitchFamily="49" charset="0"/>
              </a:rPr>
              <a:t>。输入 </a:t>
            </a:r>
            <a:r>
              <a:rPr lang="en-US" altLang="zh-CN" sz="2400" dirty="0">
                <a:latin typeface="Consolas" panose="020B0609020204030204" pitchFamily="49" charset="0"/>
              </a:rPr>
              <a:t>n </a:t>
            </a:r>
            <a:r>
              <a:rPr lang="zh-CN" altLang="en-US" sz="2400" dirty="0">
                <a:latin typeface="Consolas" panose="020B0609020204030204" pitchFamily="49" charset="0"/>
              </a:rPr>
              <a:t>和 </a:t>
            </a:r>
            <a:r>
              <a:rPr lang="en-US" altLang="zh-CN" sz="2400" dirty="0">
                <a:latin typeface="Consolas" panose="020B0609020204030204" pitchFamily="49" charset="0"/>
              </a:rPr>
              <a:t>m ,</a:t>
            </a:r>
            <a:r>
              <a:rPr lang="zh-CN" altLang="en-US" sz="2400" dirty="0">
                <a:latin typeface="Consolas" panose="020B0609020204030204" pitchFamily="49" charset="0"/>
              </a:rPr>
              <a:t>依次输出鸡的数目和兔的数目。如果无解，则输出</a:t>
            </a:r>
            <a:r>
              <a:rPr lang="en-US" altLang="zh-CN" sz="2400" dirty="0">
                <a:latin typeface="Consolas" panose="020B0609020204030204" pitchFamily="49" charset="0"/>
              </a:rPr>
              <a:t>No answer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输入格式 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一行两个整数</a:t>
            </a:r>
            <a:r>
              <a:rPr lang="en-US" altLang="zh-CN" sz="2400" dirty="0">
                <a:latin typeface="Consolas" panose="020B0609020204030204" pitchFamily="49" charset="0"/>
              </a:rPr>
              <a:t>n, m,</a:t>
            </a:r>
            <a:r>
              <a:rPr lang="zh-CN" altLang="en-US" sz="2400" dirty="0">
                <a:latin typeface="Consolas" panose="020B0609020204030204" pitchFamily="49" charset="0"/>
              </a:rPr>
              <a:t>分别代表鸡和兔的总数量与总腿数，</a:t>
            </a:r>
            <a:r>
              <a:rPr lang="en-US" altLang="zh-CN" sz="2400" dirty="0">
                <a:latin typeface="Consolas" panose="020B0609020204030204" pitchFamily="49" charset="0"/>
              </a:rPr>
              <a:t>0≤n&lt;m≤10000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输出格式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一行若存在解输出鸡和兔的数目，否则输出</a:t>
            </a:r>
            <a:r>
              <a:rPr lang="en-US" altLang="zh-CN" sz="2400" dirty="0">
                <a:latin typeface="Consolas" panose="020B0609020204030204" pitchFamily="49" charset="0"/>
              </a:rPr>
              <a:t>No answer</a:t>
            </a:r>
            <a:r>
              <a:rPr lang="zh-CN" altLang="en-US" sz="2400" dirty="0">
                <a:latin typeface="Consolas" panose="020B0609020204030204" pitchFamily="49" charset="0"/>
              </a:rPr>
              <a:t>。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EB9E28-17DA-F2A9-40C0-47577E165B11}"/>
              </a:ext>
            </a:extLst>
          </p:cNvPr>
          <p:cNvSpPr txBox="1"/>
          <p:nvPr/>
        </p:nvSpPr>
        <p:spPr>
          <a:xfrm>
            <a:off x="5486400" y="762000"/>
            <a:ext cx="1905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实战演练 十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4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74853" y="2207450"/>
            <a:ext cx="6442293" cy="1488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/>
              <a:t>鸡数量 </a:t>
            </a:r>
            <a:r>
              <a:rPr lang="en-US" altLang="zh-CN" sz="3200" dirty="0"/>
              <a:t>+ </a:t>
            </a:r>
            <a:r>
              <a:rPr lang="zh-CN" altLang="en-US" sz="3200" dirty="0"/>
              <a:t>兔数量 </a:t>
            </a:r>
            <a:r>
              <a:rPr lang="en-US" altLang="zh-CN" sz="3200" dirty="0"/>
              <a:t>= n</a:t>
            </a:r>
          </a:p>
          <a:p>
            <a:pPr algn="ctr">
              <a:lnSpc>
                <a:spcPct val="150000"/>
              </a:lnSpc>
            </a:pPr>
            <a:r>
              <a:rPr lang="en-US" altLang="zh-CN" sz="3200" dirty="0">
                <a:latin typeface="Consolas" panose="020B0609020204030204" pitchFamily="49" charset="0"/>
              </a:rPr>
              <a:t>2 * </a:t>
            </a:r>
            <a:r>
              <a:rPr lang="zh-CN" altLang="en-US" sz="3200" dirty="0">
                <a:latin typeface="Consolas" panose="020B0609020204030204" pitchFamily="49" charset="0"/>
              </a:rPr>
              <a:t>鸡数量 </a:t>
            </a:r>
            <a:r>
              <a:rPr lang="en-US" altLang="zh-CN" sz="3200" dirty="0">
                <a:latin typeface="Consolas" panose="020B0609020204030204" pitchFamily="49" charset="0"/>
              </a:rPr>
              <a:t>+ 4 * </a:t>
            </a:r>
            <a:r>
              <a:rPr lang="zh-CN" altLang="en-US" sz="3200" dirty="0">
                <a:latin typeface="Consolas" panose="020B0609020204030204" pitchFamily="49" charset="0"/>
              </a:rPr>
              <a:t>兔数量 </a:t>
            </a:r>
            <a:r>
              <a:rPr lang="en-US" altLang="zh-CN" sz="3200" dirty="0">
                <a:latin typeface="Consolas" panose="020B0609020204030204" pitchFamily="49" charset="0"/>
              </a:rPr>
              <a:t>= m</a:t>
            </a:r>
          </a:p>
        </p:txBody>
      </p:sp>
      <p:sp>
        <p:nvSpPr>
          <p:cNvPr id="4" name="矩形 3"/>
          <p:cNvSpPr/>
          <p:nvPr/>
        </p:nvSpPr>
        <p:spPr>
          <a:xfrm>
            <a:off x="3962400" y="4378531"/>
            <a:ext cx="5867400" cy="1488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Consolas" panose="020B0609020204030204" pitchFamily="49" charset="0"/>
              </a:rPr>
              <a:t>鸡数量 </a:t>
            </a:r>
            <a:r>
              <a:rPr lang="en-US" altLang="zh-CN" sz="3200" dirty="0">
                <a:latin typeface="Consolas" panose="020B0609020204030204" pitchFamily="49" charset="0"/>
              </a:rPr>
              <a:t>= (4 * n - m) / 2</a:t>
            </a: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Consolas" panose="020B0609020204030204" pitchFamily="49" charset="0"/>
              </a:rPr>
              <a:t>兔数量 </a:t>
            </a:r>
            <a:r>
              <a:rPr lang="en-US" altLang="zh-CN" sz="3200" dirty="0">
                <a:latin typeface="Consolas" panose="020B0609020204030204" pitchFamily="49" charset="0"/>
              </a:rPr>
              <a:t>= n - </a:t>
            </a:r>
            <a:r>
              <a:rPr lang="zh-CN" altLang="en-US" sz="3200" dirty="0">
                <a:latin typeface="Consolas" panose="020B0609020204030204" pitchFamily="49" charset="0"/>
              </a:rPr>
              <a:t>鸡数量</a:t>
            </a:r>
            <a:endParaRPr lang="en-US" altLang="zh-CN" sz="3200" dirty="0">
              <a:latin typeface="Consolas" panose="020B0609020204030204" pitchFamily="49" charset="0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BE2DE67-8E02-A10D-38DA-54DC599B2731}"/>
              </a:ext>
            </a:extLst>
          </p:cNvPr>
          <p:cNvSpPr txBox="1"/>
          <p:nvPr/>
        </p:nvSpPr>
        <p:spPr>
          <a:xfrm>
            <a:off x="1066800" y="1491334"/>
            <a:ext cx="32766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根据数学公式可得：</a:t>
            </a:r>
            <a:endParaRPr lang="zh-CN" altLang="en-US" sz="28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593761-84BB-E613-CC8D-F6CB8BD67C64}"/>
              </a:ext>
            </a:extLst>
          </p:cNvPr>
          <p:cNvSpPr txBox="1"/>
          <p:nvPr/>
        </p:nvSpPr>
        <p:spPr>
          <a:xfrm>
            <a:off x="1600200" y="5029200"/>
            <a:ext cx="22098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变换一下式子：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5489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textbox 1938"/>
          <p:cNvSpPr/>
          <p:nvPr/>
        </p:nvSpPr>
        <p:spPr>
          <a:xfrm>
            <a:off x="5093622" y="3577335"/>
            <a:ext cx="5393054" cy="494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4000" dirty="0"/>
          </a:p>
        </p:txBody>
      </p:sp>
      <p:sp>
        <p:nvSpPr>
          <p:cNvPr id="4" name="矩形 3"/>
          <p:cNvSpPr/>
          <p:nvPr/>
        </p:nvSpPr>
        <p:spPr>
          <a:xfrm>
            <a:off x="2895600" y="1502171"/>
            <a:ext cx="5867400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鸡数量 </a:t>
            </a:r>
            <a:r>
              <a:rPr lang="en-US" altLang="zh-CN" sz="2800" dirty="0">
                <a:latin typeface="Consolas" panose="020B0609020204030204" pitchFamily="49" charset="0"/>
              </a:rPr>
              <a:t>= (4 * n - m) / 2</a:t>
            </a:r>
          </a:p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兔数量 </a:t>
            </a:r>
            <a:r>
              <a:rPr lang="en-US" altLang="zh-CN" sz="2800" dirty="0">
                <a:latin typeface="Consolas" panose="020B0609020204030204" pitchFamily="49" charset="0"/>
              </a:rPr>
              <a:t>= n - </a:t>
            </a:r>
            <a:r>
              <a:rPr lang="zh-CN" altLang="en-US" sz="2800" dirty="0">
                <a:latin typeface="Consolas" panose="020B0609020204030204" pitchFamily="49" charset="0"/>
              </a:rPr>
              <a:t>鸡数量</a:t>
            </a:r>
            <a:endParaRPr lang="en-US" altLang="zh-CN" sz="28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4400" y="3276600"/>
            <a:ext cx="10363200" cy="29402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/>
              <a:t>什么时候存在解呢？提示：鸡数量公式中存在除法。</a:t>
            </a:r>
            <a:endParaRPr lang="en-US" altLang="zh-CN" sz="2400" b="1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答：</a:t>
            </a:r>
            <a:r>
              <a:rPr lang="zh-CN" altLang="en-US" sz="2400" dirty="0">
                <a:solidFill>
                  <a:srgbClr val="FF0000"/>
                </a:solidFill>
              </a:rPr>
              <a:t>若鸡的数量为浮点数，或鸡</a:t>
            </a:r>
            <a:r>
              <a:rPr lang="en-US" altLang="zh-CN" sz="2400" dirty="0">
                <a:solidFill>
                  <a:srgbClr val="FF0000"/>
                </a:solidFill>
              </a:rPr>
              <a:t>/</a:t>
            </a:r>
            <a:r>
              <a:rPr lang="zh-CN" altLang="en-US" sz="2400" dirty="0">
                <a:solidFill>
                  <a:srgbClr val="FF0000"/>
                </a:solidFill>
              </a:rPr>
              <a:t>兔数量为负数则不存在解，反之存在解。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用数学表达式写出来，在什么情况下不存在解呢？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答：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(4 * n - m) </a:t>
            </a:r>
            <a:r>
              <a:rPr lang="zh-CN" altLang="en-US" sz="2400" b="1" dirty="0">
                <a:latin typeface="Consolas" panose="020B0609020204030204" pitchFamily="49" charset="0"/>
              </a:rPr>
              <a:t>为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奇数，鸡数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&lt;0 </a:t>
            </a:r>
            <a:r>
              <a:rPr lang="zh-CN" altLang="en-US" sz="2400" b="1" dirty="0">
                <a:latin typeface="Consolas" panose="020B0609020204030204" pitchFamily="49" charset="0"/>
              </a:rPr>
              <a:t>或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兔数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&lt;0 </a:t>
            </a:r>
            <a:r>
              <a:rPr lang="zh-CN" altLang="en-US" sz="2400" b="1" dirty="0">
                <a:latin typeface="Consolas" panose="020B0609020204030204" pitchFamily="49" charset="0"/>
              </a:rPr>
              <a:t>的时候</a:t>
            </a:r>
            <a:endParaRPr lang="zh-CN" altLang="en-US" sz="2400" b="1" dirty="0"/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22924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28800" y="1371600"/>
            <a:ext cx="8686800" cy="48936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pt-BR" altLang="zh-CN" sz="2400" dirty="0">
                <a:solidFill>
                  <a:srgbClr val="00627A"/>
                </a:solidFill>
                <a:latin typeface="Consolas" panose="020B0609020204030204" pitchFamily="49" charset="0"/>
              </a:rPr>
              <a:t>main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()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,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r_num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,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,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&gt;&gt;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&gt;&gt;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=(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*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-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)/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r_num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-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 (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*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-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m)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% 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==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1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||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0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||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r_num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"No answer</a:t>
            </a:r>
            <a:r>
              <a:rPr lang="pt-BR" altLang="zh-CN" sz="24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c_num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 "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r_num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382168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10280</TotalTime>
  <Words>2146</Words>
  <Application>Microsoft Office PowerPoint</Application>
  <PresentationFormat>宽屏</PresentationFormat>
  <Paragraphs>420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8" baseType="lpstr">
      <vt:lpstr>等线</vt:lpstr>
      <vt:lpstr>宋体</vt:lpstr>
      <vt:lpstr>微软雅黑</vt:lpstr>
      <vt:lpstr>Arial</vt:lpstr>
      <vt:lpstr>Calibri</vt:lpstr>
      <vt:lpstr>Consolas</vt:lpstr>
      <vt:lpstr>Courier New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LG</cp:lastModifiedBy>
  <cp:revision>285</cp:revision>
  <dcterms:created xsi:type="dcterms:W3CDTF">2024-12-19T06:36:53Z</dcterms:created>
  <dcterms:modified xsi:type="dcterms:W3CDTF">2026-07-13T09:13:08Z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