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0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  <Relationship Id="rId70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_rels/notesSlide4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7.xml"/>
</Relationships>
</file>

<file path=ppt/notesSlides/_rels/notesSlide4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8.xml"/>
</Relationships>
</file>

<file path=ppt/notesSlides/_rels/notesSlide4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9.xml"/>
</Relationships>
</file>

<file path=ppt/notesSlides/_rels/notesSlide5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0.xml"/>
</Relationships>
</file>

<file path=ppt/notesSlides/_rels/notesSlide5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1.xml"/>
</Relationships>
</file>

<file path=ppt/notesSlides/_rels/notesSlide5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2.xml"/>
</Relationships>
</file>

<file path=ppt/notesSlides/_rels/notesSlide5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3.xml"/>
</Relationships>
</file>

<file path=ppt/notesSlides/_rels/notesSlide5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4.xml"/>
</Relationships>
</file>

<file path=ppt/notesSlides/_rels/notesSlide5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5.xml"/>
</Relationships>
</file>

<file path=ppt/notesSlides/_rels/notesSlide5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6.xml"/>
</Relationships>
</file>

<file path=ppt/notesSlides/_rels/notesSlide5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7.xml"/>
</Relationships>
</file>

<file path=ppt/notesSlides/_rels/notesSlide5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8.xml"/>
</Relationships>
</file>

<file path=ppt/notesSlides/_rels/notesSlide5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9.xml"/>
</Relationships>
</file>

<file path=ppt/notesSlides/_rels/notesSlide6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0.xml"/>
</Relationships>
</file>

<file path=ppt/notesSlides/_rels/notesSlide6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1.xml"/>
</Relationships>
</file>

<file path=ppt/notesSlides/_rels/notesSlide6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2.xml"/>
</Relationships>
</file>

<file path=ppt/notesSlides/_rels/notesSlide6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3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同学们好，上一讲我们学会了写条件，这一讲要让条件真正派上用场。到目前为止，我们写的程序都是从头走到尾，一句不落；今天开始，程序要学会在岔路口自己选路。选路用的工具就是 if 语句，还有它的搭档 else。内容在书本第 36 到 38 页，一共三节课，大家把书翻到第 36 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这一讲分五部分，三节课完成。第一节课先看看顺序结构有什么不够用的地方，然后学最简单的分支：单分支 if。第二节课用 if 解决例 3-4 吃苹果的问题，再学双分支 if-else。第三节课完成例 3-5 洛谷团队系统，最后做一个课堂小测。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先回顾一下上一讲留的预习问题：我们已经能算出 isLeap 是 1 还是 0，可题目要的是 Yes 或 No。用现在学过的 cout，只能把 1 或 0 原样打出来，变不出 Yes 和 No。要解决这个问题，程序得会看情况：是 1 走一条路，是 0 走另一条路。大家先记住这个问题，这节课学完 if，最后一节课我们回来把它解决掉。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第一部分先回头看看我们以前写的程序是什么样子，再看看它们缺了什么本领。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我们之前写的所有程序，都是从 main 的第一行开始，一句接一句往下执行，直到 return 0。这种结构叫顺序结构，就像走一条没有岔路的单行道。它的特点是每一句都执行，而且按写的顺序执行，不会跳过任何一句。所以只要输入一样，结果就永远一样，程序自己不会改主意，这一点大家留个印象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先来热热身。左边是一张流程图，圆角框表示开始和结束，方框表示一条语句，箭头表示执行的顺序。请大家顺着箭头走一遍，在草稿纸上记下每一步 k 的值。1 加 10 是 11，自增两次到 13，对 10 取余得 3，再加 6，最后是 9。注意整个过程只有一条路，每个方框都要经过一次。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把刚才的流程图写成代码，就是左边这样，计算机也是从上往下一行一行执行。问大家一个问题：这段程序运行 100 次，会不会有一次输出的不是 9？不会，因为它没有输入，也没有岔路，每次走的路线一模一样。这样的程序很老实，但也很死板，碰到要看情况办事的问题，它就没办法了。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生活中我们每天都在做选择：下雨就带伞，饿了就吃饭，考好了就奖励一下自己。程序里也一样：登录时密码对了才让你进去，游戏里生命值掉到 0 就显示游戏结束，售货机收够了钱才出货。大家找一找，这些句子里都有哪个共同的词？对，都有如果，英文就是 if，也就是我们今天要学的语句。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程序在岔路口根据情况选路的结构，就叫分支结构。它有两个特点：先要判断一个条件，然后根据判断结果，从几条路里选一条走。打个比方，顺序结构是一条单行道，分支结构就是一个十字路口。上一讲学的关系表达式和逻辑表达式，就是十字路口的路牌，今天它们终于有用武之地了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这张流程图多了一个菱形，菱形表示判断，从它出发有是和否两条路。输入 4，加 10 得 14，自增得 15，15 是奇数，走否这条路乘 2 得 30，再加 6，最后是 36。输入 5，加 10 再自增得 16，是偶数，走是这条路减 5 得 11，再加 6，最后是 17。大家注意：两条路只会走一条，而且不管走哪条，最后都会回到 k 加等于 6 这一步。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第二部分学习最简单的分支：单分支 if，也就是如果怎样，就做什么。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if 就是如果的意思，它的作用一句话就能说清：条件成立就执行大括号里的代码，不成立就跳过。这个格式非常重要，请大家一个字一个字看清楚：if，小括号里放条件，后面跟一对大括号。大括号后面的代码不归 if 管，不管条件成不成立，程序都会接着往下执行。请大家翻到书本第 37 页，把 if 语句的用法这一行勾画下来。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 if 语句拆开看，它由三部分组成。第一部分是关键字 if，必须全部小写；第二部分是小括号，里面放条件，上一讲学的关系表达式和逻辑表达式就填在这里。第三部分是大括号，括起来的语句叫代码块，条件成立才执行。比如判断 n 大于 0 就输出正数，就写成右边这样；注意小括号后面不能加分号，后面我们会看到加了分号会出什么问题。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37 页说了一句很重要的话：条件表达式的值是 1，或者只要不是 0，条件就成立；是 0 就不成立。请大家先自己判断这五个条件，想好了我们一起核对。前两个是关系表达式，结果是 1 或 0；第三个 7 对 2 取余得 1，成立。第四个 if 100 也成立，因为 100 不是 0，这个规律等一下讲易错点时还会用到。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这是单分支的流程图，菱形里放条件。条件成立，就往下走，先执行代码块 A，再执行后面的代码。条件不成立，就沿着右边红色这条路绕过去，A 被跳过，直接执行后面的代码。所以单分支只关心一件事：A 这件事做还是不做。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我们来写第一个 if 程序：输入一个整数，如果是正数就输出正数。红色这三行就是 if 语句，条件是 n 大于 0。输入 5，条件成立，屏幕上输出正数；输入负 3，条件不成立，大括号被跳过，屏幕上什么都没有。有同学会以为程序坏了，其实没坏，题目本来就没说不成立时要输出什么。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来看一道例题：输入一个正整数，是偶数就输出偶数，不是就什么都不输出。第一步先想条件：偶数就是能被 2 整除的数，除以 2 的余数是 0，写成 k 取余 2 等于等于 0。第二步画流程图：输入 k，然后判断，是偶数就输出，不是就直接结束。大家看，这张图和刚才单分支的流程图一模一样，只是把条件和代码块换成了具体内容。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对照流程图把代码写出来：判断条件放进 if 的小括号，输出偶数放进大括号。输入 4，余数是 0，条件成立，输出偶数；输入 7，余数是 1，条件不成立，什么也不输出。下面请大家打开 Dev-C++，自己把这段程序敲一遍，按 F11 编译运行，分别输入 4 和 7 试一试。写完的同学可以再试试输入 0，想想为什么会输出偶数。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接下来讲一个几乎每个同学都会犯的错误。一个等号是赋值，把右边的值放进左边的变量；两个等号才是比较相等。请看下面这段代码，想判断 k 是不是等于 2，可是只写了一个等号，它能判断对吗？答案是不能，而且更糟的是，不管你输入几，它都会输出 k 的值是 2，下一页我们看看为什么。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我们一步一步看 if 括号里的 k 等于 2 是怎么执行的。第一步，一个等号是赋值，k 被改成了 2，你输入的值被覆盖了。第二步，赋值表达式的值就是 2，相当于 if 2；第三步，2 不是 0，条件成立，所以大括号每次都执行。这种错误编译器不报错，最难发现，所以写判断相等时，请大家养成习惯，多看一眼是不是两个等号。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下面做个练习，请把七个条件写成 if 语句，只写 if 和小括号就行。第二题的或要用两根竖线，第三题含 60 和 80，所以用大于等于和小于等于，再用与连接。第四题是易错题，相等一定是两个等号。第七题直接写 a 减 b 小于 20，算术运算符优先级比关系运算符高，不用加括号。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再来读三段代码，说出它们的输出。第一段 95 大于等于 90，条件成立，输出优秀；第二段 85 不满足，大括号跳过，什么都不输出。第三段有点绕：k 是 0，if k 就是 if 0，不成立，A 不输出。但输出 B 那一句写在大括号外面，不归 if 管，所以一定会输出 B。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第一节课就到这里，我们小结一下。以前的程序是顺序结构，一条路走到底；有了 if，程序就能根据条件选路。if 的格式要背熟，条件非 0 就成立，判断相等一定是两个等号。下节课我们用 if 帮八尾勇造句，请大家课后先读一读书本第 36 页的例 3-4。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第二节课开始。上节课学会了 if，这节课先用它解决一道真题：例 3-4 Apples。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请大家看书本第 36 页的例 3-4，八尾勇刚学了 apple 这个单词，想用它造句。吃了几个苹果，句子里就写几；但英语有个规矩，数量多于一个时，名词要加 s 变成复数。看下面三组样例：0 个和 1 个都不加 s，5 个就要写成 apples。大家先别急着写代码，想一想：这三个句子哪里一样，哪里不一样？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我们把句子拆成五段：Today, I ate、数字 x、apple、可能出现的 s，还有最后的句号。大家发现没有，除了 s 以外，其他几段每次都要输出，只是数字跟着输入变。只有 s 这一段，有时要有时不要，这就是程序的岔路口。找到了岔路口，下一步就要想清楚：到底什么时候要加 s？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我们列个表：吃 0 个和 1 个都不加 s，吃 2 个及以上才加。所以加 s 的条件是：x 不是 0，并且 x 不是 1，写成 x 不等于 0 与 x 不等于 1。书上的注释里还给了另一种写法：先写 x 是 0 或者 x 是 1，再整体取反。这就是上一讲学的逻辑运算，两种写法意思一样，大家用自己觉得顺手的就行。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把刚才的分析画成流程图，就是书本第 37 页的图 3-5。先输入 x，然后把不变的部分 Today, I ate x apple 输出。接着到了菱形岔路口：条件成立就多输出一个 s，不成立就绕过去。两条路最后汇到一起，都要输出句号，然后结束。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我们照着流程图，一步一步写代码。第一步，定义变量 x 并输入；然后把固定部分输出，这一句不管 x 是几都要执行，所以不用放进 if。大家仔细看引号里的空格：ate 后面有一个，apple 前面有一个，少了单词就会粘在一起。写到这里，句子还缺一个可能的 s 和一个句号。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第二步，程序走到了岔路口。把刚才写好的条件放进 if 的小括号，大括号里只有一句：输出 s。如果 x 是 5，条件成立，就在 apple 后面补上 s；如果 x 是 0 或者 1，大括号整个被跳过。大家想一想：下一步的句号，应该写在大括号里面还是外面？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答案是外面。句号是每个句子都要有的，不管 if 的条件成不成立都要输出。写在大括号外面，它就不归 if 管，程序从 if 出来以后接着执行它。如果写到大括号里面会怎样？我们待会儿专门做一道找错题。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三步合起来，就是书本第 36、37 页的完整程序，红色部分是今天的新内容。请大家在 Dev-C++ 里把它敲出来，分别输入 0、1、5 试一试，看看结果和右边是不是一样。如果发现单词粘在一起，回去检查引号里的空格。这道题是洛谷 P5712，课后可以去提交一下。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学了 if 以后，代码开始有了层次感：输出 s 那一句比别的语句往右挪了一点，这就是缩进。左右两段代码运行结果完全一样，但左边一眼就能看出输出 s 是归 if 管的，右边就得仔细找大括号。书上建议每一层缩进 4 个空格，在 Dev-C++ 里按一下 Tab 键就行。从今天开始，大家写 if 一定要缩进，老师检查作业时也会看这一点。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这是一个同学写的程序，他把输出句号也放进了大括号里。请大家想一想，输入 5 和输入 1 分别会输出什么？输入 5 时条件成立，s 和句号都输出了，看起来没问题；可输入 1 时整个大括号被跳过，句号也没了。所以写 if 的时候，要想清楚每一句是条件成立才做，还是每次都要做。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第四部分学习双分支 if-else：条件成立做一件事，不成立做另一件事。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刚才吃苹果的例子里，if 就像一个检查点，决定加 s 这件事做还是不做。可生活中很多选择不是做或不做，而是在两件事里挑一件：路口左转还是右转，下午玩游戏还是学习。这种二选一的情况，只用一个 if 就不太方便了。C++ 给我们准备了一个新工具，叫 if-else，也就是双分支。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举个生活中的例子：中午不知道吃什么，抛个硬币来决定。如果正面朝上就吃生煎，否则就吃锅贴。大家注意两点：第一，硬币落地以后，生煎和锅贴只会吃一样；第二，一定会吃其中一样，不会饿肚子。这就是双分支的特点，两条路必走一条，也只走一条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双分支的格式是 if 后面再跟一个 else，else 的意思是否则。条件成立，执行 if 后面的大括号；条件不成立，跳过它，去执行 else 后面的大括号。else 不能单独使用，它前面一定要有一个 if，和 if 配成一对。这个格式和单分支一样重要，请大家在书本第 38 页最上面把 if-else 的用法勾画出来。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这是双分支的流程图：菱形里问天下雨了吗。下雨就走左边，在家看动漫；不下雨就走右边，去游乐场玩。右边的代码和流程图一一对应：是的那条路写在 if 的大括号里，否的那条路写在 else 的大括号里。和单分支不同，这里没有绕过去的路，两个方框必须选一个执行。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拿到一个二选一的问题，代码怎么写？记住三句话。第一，判断条件写在 if 的小括号里，比如硬币正面朝上。第二，条件成立要做的事写在 if 下面的大括号里；第三，条件不成立要做的事写在 else 下面。这三句话请大家记在书本第 38 页，以后写双分支就照着这个顺序来。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把两种分支放在一起对比一下。单分支只管做还是不做，只有一个代码块，条件不成立就什么都不做。双分支是二选一，有两个代码块，条件成立执行 if 的，不成立执行 else 的。所以单分支的代码块不一定执行，双分支则一定会执行其中一个，而且只执行一个。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还记得上节课判断偶数的题吗？现在把题目改一下：是偶数输出偶数，否则输出奇数。条件没有变，还是 k 取余 2 等于等于 0。变化在于条件不成立时：以前什么都不做，现在要输出奇数。所以流程图从菱形分出了两条路，这正好是 if-else 的样子。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按三句话来写：条件写在 if 里，输出偶数写在 if 下，输出奇数写在 else 下。输入 4，余数是 0，输出偶数；输入 7，余数是 1，条件不成立，执行 else，输出奇数。大家注意书写格式：else 和 if 的右大括号写在同一行，两个代码块里的语句都要缩进。请大家打开上节课写的程序，加上 else 部分，运行试一试。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做两道读代码的题。第一题 85 不满足大于等于 90，跳过 if，执行 else，输出继续努力。第二题 n 是 3，条件成立，输出 A，else 里的 B 被跳过；C 写在整个 if-else 外面，一定会输出，所以结果是 AC。有同学会写成 ABC，记住 if 和 else 是有你没我的，一次只会执行一个。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第二节课小结一下。例 3-4 教会我们一个思路：先找不变的部分，再找会变的岔路口，然后决定哪些语句放进 if。双分支 if-else 是二选一，两个代码块必走一个也只走一个。下节课做例 3-5，请大家课后先读一读书本第 37 页的题目。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第三节课开始。今天用 if-else 解决例 3-5：自己配置题目和用洛谷团队，哪个更快？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请大家翻到书本第 37 页，看例 3-5 洛谷团队系统。题目有点绕，我们把它说白一点：配置题目有两种方法，方法一在自己电脑上，每题 5 分钟。方法二用洛谷团队，每题只要 3 分钟，但开始之前要先花 11 分钟把团队建好。问题是：给你 n 道题，哪种方法总时间更短？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我们换个大家更熟悉的说法。小明去少年宫要经过 n 个街区，可以走路，也可以坐公交。走路每个街区 5 分钟，抬脚就走；坐公交每个街区只要 3 分钟，但得先花 11 分钟走到车站等车。大家想一想，走路快还是坐公交快？这道题和洛谷团队系统是同一个问题，只是换了一种说法。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答案其实不固定，要看路有多远。只有一个街区，走路 5 分钟就到了，坐公交光等车就要 11 分钟，太不划算；要是有 10 个街区，坐公交反而更快。我们的大脑刚才就在做一次 if-else 的判断：路近就走路，否则就坐公交。对应回原题，走路就是本地配置，坐公交就是洛谷团队，街区数就是题目数 n，程序要做的就是把这个判断写出来。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先把两种方案的总时间写成公式。本地配置没有固定花费，每题 5 分钟，n 道题就是 5 乘 n。洛谷团队先花 11 分钟，再每题 3 分钟，总时间是 11 加 3 乘 n。这样程序的任务就清楚了：输入 n，算两个时间，比一比，再输出结果。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光看公式不够直观，我们列个表，从 1 道题算到 7 道题，请大家先自己算一算。1 道题本地 5 分钟、洛谷 14 分钟；到 5 道题时本地 25、洛谷 26，本地还快一点。到 6 道题，本地 30、洛谷 29，洛谷反超了，之后差距越来越大。所以 n 不同，答案就不同，程序必须先比较再决定，这就要用 if-else。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下面一步一步写代码。第一步很熟悉了：定义一个整数变量 n，然后用 cin 输入。程序运行到 cin 这一句会停下来，等我们输入题目数量并按回车。这一步是后面所有计算的基础。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第二步，按公式算出两种方案的时间。等号右边先算，5 乘 n 的结果存进 local_time；11 加 3 乘 n 的结果存进 luogu_time。变量名用英文单词加下划线，一看就知道存的是本地时间还是洛谷时间。大家写程序的时候也尽量给变量起有意义的名字，不要全用 a、b、c。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第三步是今天的重点：比较。条件写成 local_time 小于 luogu_time，它在问本地时间是不是比洛谷时间短。这个问题的答案只有两种：是，或者不是，正好对应 if 和 else 两条路。下面我们分两种情况，往大括号里填代码。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条件成立，说明本地更快，在 if 的大括号里输出 Local，然后程序直接跳过 else 部分。条件不成立，说明本地时间不比洛谷短，在 else 的大括号里输出 Luogu。这里有个细节：不小于包括大于和等于两种情况。题目说否则输出 Luogu，所以两个时间相等时也输出 Luogu，我们的写法正好符合要求。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四步合起来就是完整的程序。输入 5，本地 25 分钟、洛谷 26 分钟，输出 Local；输入 6，本地 30、洛谷 29，输出 Luogu，和刚才列的表一样。请大家在 Dev-C++ 里敲一遍，测试 5 和 6 这两个分界点。测试通过后，登录班级 OJ 提交 B0031。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翻到书本第 37 页看看书上的代码，它没有定义 local_time 和 luogu_time，而是直接在 if 的小括号里比较两个算式。两种写法的结果完全一样。书上给算式加了括号，其实乘法、加法本来就比小于号先算，括号可以不加，但加上更清楚。刚开始学的时候，老师建议大家先用变量把中间结果存起来，出了错也方便检查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38 页提到，如果大括号里只有一条语句，大括号可以省略，甚至整个 if-else 能写成一行。这种写法是对的，但书上也说可读性差，不推荐。看下面这个例子：省略大括号后，if 只管紧跟着的第一句，第二句虽然缩进了，其实不归 if 管，输入负 1 照样输出 B。所以我们课堂上统一要求：一律写大括号，这一页作为了解就行。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我们回头看看整个程序，可以分成四步。第一步输入题目数，第二步算出两种方案的时间，第三步用 if-else 比较，第四步根据比较结果输出。以后遇到二选一的题目，都可以照这个思路来：先算出要比较的量，再比较，最后分两条路输出。请大家对照书本第 38 页的图 3-6，把这四步记在旁边。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最后做个课堂小测，这四道题来自今天的课后题目，请大家先独立判断，再一题一题核对。第一题是老朋友了：一个等号是赋值，password 变成 456，非 0，条件永远成立，选 C。第二题选 B，if-else 多出来的 else 负责条件不成立的情况；第三题是典型的二选一，选 C。第四题是错的，题目只关心钱够了做什么，钱不够什么都不做，用一个 if 就够了。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还记得第一节课开头的问题吗？算出了 isLeap，怎样输出 Yes 或 No。现在答案很简单了：把 isLeap 放进 if 的小括号，成立输出 Yes，否则输出 No。isLeap 是 bool 变量，值是 1 就成立，是 0 就不成立，不用再写等于等于 1。2000 年是闰年输出 Yes，1900 年不是闰年输出 No，大家可以回去把上一讲的闰年程序改成这样。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这一讲的内容总结成五条。第一节课，我们从顺序结构走到分支结构，学会了单分支 if，还认识了把等于等于写成等于这个坑。第二节课，用 if 帮八尾勇造句，又学会了二选一的 if-else。第三节课，用 if-else 比较了两种方案的时间；请大家对照书本第 36 到 38 页整理笔记。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课后请完成《条件分支 课后题目》，里面有填空、选择和判断题。在班级 OJ 上提交 B0031 洛谷团队系统，再去洛谷提交 P5712 Apples。下一讲是条件分支实战演练，我们会用 if 和 if-else 做一连串题目。请大家先想一个问题：数学里写 70 小于等于 score 小于等于 80，C++ 里能不能照抄？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965867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2601464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516080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68171804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6.xml" />
</Relationships>
</file>

<file path=ppt/slides/_rels/slide4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7.xml" />
</Relationships>
</file>

<file path=ppt/slides/_rels/slide4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8.xml" />
</Relationships>
</file>

<file path=ppt/slides/_rels/slide4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9.xml" />
</Relationships>
</file>

<file path=ppt/slides/_rels/slide5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0.xml" />
</Relationships>
</file>

<file path=ppt/slides/_rels/slide5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1.xml" />
</Relationships>
</file>

<file path=ppt/slides/_rels/slide5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2.xml" />
</Relationships>
</file>

<file path=ppt/slides/_rels/slide5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3.xml" />
</Relationships>
</file>

<file path=ppt/slides/_rels/slide5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4.xml" />
</Relationships>
</file>

<file path=ppt/slides/_rels/slide5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5.xml" />
</Relationships>
</file>

<file path=ppt/slides/_rels/slide5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6.xml" />
</Relationships>
</file>

<file path=ppt/slides/_rels/slide5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7.xml" />
</Relationships>
</file>

<file path=ppt/slides/_rels/slide5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8.xml" />
</Relationships>
</file>

<file path=ppt/slides/_rels/slide5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9.xml" />
</Relationships>
</file>

<file path=ppt/slides/_rels/slide6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0.xml" />
</Relationships>
</file>

<file path=ppt/slides/_rels/slide6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1.xml" />
</Relationships>
</file>

<file path=ppt/slides/_rels/slide6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2.xml" />
</Relationships>
</file>

<file path=ppt/slides/_rels/slide6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63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4184159" y="2533650"/>
            <a:ext cx="3823682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条件分支 if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2959189" y="3467100"/>
            <a:ext cx="6273622" cy="498729"/>
            <a:chOff x="2959189" y="3467100"/>
            <a:chExt cx="6273622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2959189" y="3467100"/>
              <a:ext cx="62736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第3章 分支结构程序设计 · 例 3-4 ～ 3-5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770768" y="4413250"/>
              <a:ext cx="265046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如果……就……，否则……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825500"/>
            <a:ext cx="2299716" cy="819150"/>
            <a:chOff x="4946142" y="8255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8255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2952750" y="1771650"/>
            <a:ext cx="6286500" cy="609600"/>
            <a:chOff x="2952750" y="1771650"/>
            <a:chExt cx="6286500" cy="609600"/>
          </a:xfrm>
        </p:grpSpPr>
        <p:sp>
          <p:nvSpPr>
            <p:cNvPr id="6" name="Rectangle 6"/>
            <p:cNvSpPr/>
            <p:nvPr/>
          </p:nvSpPr>
          <p:spPr>
            <a:xfrm>
              <a:off x="2952750" y="1771650"/>
              <a:ext cx="6286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3086100" y="18669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3203352" y="19081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684270" y="1901825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从顺序到分支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2952750" y="2571750"/>
            <a:ext cx="6286500" cy="609600"/>
            <a:chOff x="2952750" y="2571750"/>
            <a:chExt cx="6286500" cy="609600"/>
          </a:xfrm>
        </p:grpSpPr>
        <p:sp>
          <p:nvSpPr>
            <p:cNvPr id="11" name="Rectangle 11"/>
            <p:cNvSpPr/>
            <p:nvPr/>
          </p:nvSpPr>
          <p:spPr>
            <a:xfrm>
              <a:off x="2952750" y="2571750"/>
              <a:ext cx="6286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086100" y="26670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203352" y="27082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684270" y="2714625"/>
              <a:ext cx="12798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单分支 if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2952750" y="3371850"/>
            <a:ext cx="6286500" cy="609600"/>
            <a:chOff x="2952750" y="3371850"/>
            <a:chExt cx="6286500" cy="609600"/>
          </a:xfrm>
        </p:grpSpPr>
        <p:sp>
          <p:nvSpPr>
            <p:cNvPr id="16" name="Rectangle 16"/>
            <p:cNvSpPr/>
            <p:nvPr/>
          </p:nvSpPr>
          <p:spPr>
            <a:xfrm>
              <a:off x="2952750" y="3371850"/>
              <a:ext cx="6286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086100" y="34671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203352" y="35083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684270" y="3514725"/>
              <a:ext cx="37636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 3-4 Apples（第二课时）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2952750" y="4171950"/>
            <a:ext cx="6286500" cy="609600"/>
            <a:chOff x="2952750" y="4171950"/>
            <a:chExt cx="6286500" cy="609600"/>
          </a:xfrm>
        </p:grpSpPr>
        <p:sp>
          <p:nvSpPr>
            <p:cNvPr id="21" name="Rectangle 21"/>
            <p:cNvSpPr/>
            <p:nvPr/>
          </p:nvSpPr>
          <p:spPr>
            <a:xfrm>
              <a:off x="2952750" y="4171950"/>
              <a:ext cx="6286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3086100" y="42672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203352" y="43084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684270" y="4314825"/>
              <a:ext cx="20371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双分支 if-else</a:t>
              </a:r>
            </a:p>
          </p:txBody>
        </p:sp>
      </p:grpSp>
      <p:grpSp>
        <p:nvGrpSpPr>
          <p:cNvPr id="30" name="toc-5"/>
          <p:cNvGrpSpPr/>
          <p:nvPr/>
        </p:nvGrpSpPr>
        <p:grpSpPr>
          <a:xfrm>
            <a:off x="2952750" y="4972050"/>
            <a:ext cx="6286500" cy="609600"/>
            <a:chOff x="2952750" y="4972050"/>
            <a:chExt cx="6286500" cy="609600"/>
          </a:xfrm>
        </p:grpSpPr>
        <p:sp>
          <p:nvSpPr>
            <p:cNvPr id="26" name="Rectangle 26"/>
            <p:cNvSpPr/>
            <p:nvPr/>
          </p:nvSpPr>
          <p:spPr>
            <a:xfrm>
              <a:off x="2952750" y="4972050"/>
              <a:ext cx="6286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3086100" y="5067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3203352" y="51085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684270" y="5114925"/>
              <a:ext cx="464200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 3-5 洛谷团队系统（第三课时）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58674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上一讲留下的问题，今天来解决</a:t>
            </a:r>
          </a:p>
        </p:txBody>
      </p:sp>
      <p:grpSp>
        <p:nvGrpSpPr>
          <p:cNvPr id="12" name="q"/>
          <p:cNvGrpSpPr/>
          <p:nvPr/>
        </p:nvGrpSpPr>
        <p:grpSpPr>
          <a:xfrm>
            <a:off x="838200" y="2114550"/>
            <a:ext cx="10515600" cy="1028700"/>
            <a:chOff x="838200" y="2114550"/>
            <a:chExt cx="10515600" cy="10287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1028700"/>
            </a:xfrm>
            <a:prstGeom prst="roundRect">
              <a:avLst>
                <a:gd name="adj" fmla="val 11111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857500" y="2305050"/>
              <a:ext cx="669700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上一讲我们已经能算出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isLeap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：闰年是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，不是闰年是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590925" y="2705100"/>
              <a:ext cx="522068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怎样让程序在闰年时输出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Yes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，否则输出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No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  <p:grpSp>
        <p:nvGrpSpPr>
          <p:cNvPr id="17" name="now"/>
          <p:cNvGrpSpPr/>
          <p:nvPr/>
        </p:nvGrpSpPr>
        <p:grpSpPr>
          <a:xfrm>
            <a:off x="829056" y="3441700"/>
            <a:ext cx="5343144" cy="977900"/>
            <a:chOff x="829056" y="3441700"/>
            <a:chExt cx="5343144" cy="977900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44170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现在我们只会这样写：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3848100"/>
              <a:ext cx="5334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848100"/>
              <a:ext cx="381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987" y="4025900"/>
              <a:ext cx="449934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isLeap;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只能输出 1 或 0</a:t>
              </a:r>
            </a:p>
          </p:txBody>
        </p:sp>
      </p:grpSp>
      <p:grpSp>
        <p:nvGrpSpPr>
          <p:cNvPr id="20" name="want"/>
          <p:cNvGrpSpPr/>
          <p:nvPr/>
        </p:nvGrpSpPr>
        <p:grpSpPr>
          <a:xfrm>
            <a:off x="6658356" y="3441700"/>
            <a:ext cx="2768918" cy="1114044"/>
            <a:chOff x="6658356" y="3441700"/>
            <a:chExt cx="2768918" cy="1114044"/>
          </a:xfrm>
        </p:grpSpPr>
        <p:sp>
          <p:nvSpPr>
            <p:cNvPr id="18" name="TextBox 18"/>
            <p:cNvSpPr txBox="1"/>
            <p:nvPr/>
          </p:nvSpPr>
          <p:spPr>
            <a:xfrm>
              <a:off x="6658356" y="344170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我们想要的是：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658356" y="3822700"/>
              <a:ext cx="276891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isLeap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 1　→　输出 </a:t>
              </a:r>
              <a:r>
                <a:rPr lang="en-US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Yes</a:t>
              </a:r>
              <a:br>
                <a:rPr lang="en-US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isLeap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 0　→　输出 </a:t>
              </a: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</p:grpSp>
      <p:grpSp>
        <p:nvGrpSpPr>
          <p:cNvPr id="25" name="need"/>
          <p:cNvGrpSpPr/>
          <p:nvPr/>
        </p:nvGrpSpPr>
        <p:grpSpPr>
          <a:xfrm>
            <a:off x="838200" y="5048250"/>
            <a:ext cx="10515600" cy="571500"/>
            <a:chOff x="838200" y="504825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0482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0482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606" y="5213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关键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05356" y="5213350"/>
              <a:ext cx="64881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程序要能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看情况选一条路走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。今天的主角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就是干这个的。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249930" y="3111500"/>
            <a:ext cx="5692140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从顺序结构到分支结构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913146" y="4038600"/>
            <a:ext cx="4365709" cy="308991"/>
            <a:chOff x="3913146" y="4038600"/>
            <a:chExt cx="436570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913146" y="4038600"/>
              <a:ext cx="436570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顺序结构 · 生活中的选择 · 分支结构 · 流程图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一、从顺序结构到分支结构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以前的程序：一条路走到底</a:t>
            </a:r>
          </a:p>
        </p:txBody>
      </p:sp>
      <p:grpSp>
        <p:nvGrpSpPr>
          <p:cNvPr id="13" name="def"/>
          <p:cNvGrpSpPr/>
          <p:nvPr/>
        </p:nvGrpSpPr>
        <p:grpSpPr>
          <a:xfrm>
            <a:off x="838200" y="2114550"/>
            <a:ext cx="10515600" cy="581025"/>
            <a:chOff x="838200" y="2114550"/>
            <a:chExt cx="10515600" cy="5810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81025"/>
            </a:xfrm>
            <a:prstGeom prst="roundRect">
              <a:avLst>
                <a:gd name="adj" fmla="val 13115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47625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7647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顺序结构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200275" y="2276475"/>
              <a:ext cx="634619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程序从上到下、一条一条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依次执行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，不跳过，也不拐弯。</a:t>
              </a:r>
            </a:p>
          </p:txBody>
        </p:sp>
      </p:grpSp>
      <p:grpSp>
        <p:nvGrpSpPr>
          <p:cNvPr id="25" name="pic"/>
          <p:cNvGrpSpPr/>
          <p:nvPr/>
        </p:nvGrpSpPr>
        <p:grpSpPr>
          <a:xfrm>
            <a:off x="838200" y="3143250"/>
            <a:ext cx="10153650" cy="609600"/>
            <a:chOff x="838200" y="3143250"/>
            <a:chExt cx="10153650" cy="609600"/>
          </a:xfrm>
        </p:grpSpPr>
        <p:sp>
          <p:nvSpPr>
            <p:cNvPr id="14" name="Rectangle 14"/>
            <p:cNvSpPr/>
            <p:nvPr/>
          </p:nvSpPr>
          <p:spPr>
            <a:xfrm>
              <a:off x="838200" y="3143250"/>
              <a:ext cx="2095500" cy="6096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40434" y="3330575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k = 1;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3009900" y="3333750"/>
              <a:ext cx="438150" cy="228600"/>
            </a:xfrm>
            <a:custGeom>
              <a:avLst/>
              <a:gdLst/>
              <a:ahLst/>
              <a:cxnLst/>
              <a:rect l="l" t="t" r="r" b="b"/>
              <a:pathLst>
                <a:path w="438150" h="228600">
                  <a:moveTo>
                    <a:pt x="0" y="64008"/>
                  </a:moveTo>
                  <a:lnTo>
                    <a:pt x="323850" y="64008"/>
                  </a:lnTo>
                  <a:lnTo>
                    <a:pt x="323850" y="0"/>
                  </a:lnTo>
                  <a:lnTo>
                    <a:pt x="438150" y="114300"/>
                  </a:lnTo>
                  <a:lnTo>
                    <a:pt x="323850" y="228600"/>
                  </a:lnTo>
                  <a:lnTo>
                    <a:pt x="32385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3524250" y="3143250"/>
              <a:ext cx="2095500" cy="6096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053835" y="3330575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+= 10;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5695950" y="3333750"/>
              <a:ext cx="438150" cy="228600"/>
            </a:xfrm>
            <a:custGeom>
              <a:avLst/>
              <a:gdLst/>
              <a:ahLst/>
              <a:cxnLst/>
              <a:rect l="l" t="t" r="r" b="b"/>
              <a:pathLst>
                <a:path w="438150" h="228600">
                  <a:moveTo>
                    <a:pt x="0" y="64008"/>
                  </a:moveTo>
                  <a:lnTo>
                    <a:pt x="323850" y="64008"/>
                  </a:lnTo>
                  <a:lnTo>
                    <a:pt x="323850" y="0"/>
                  </a:lnTo>
                  <a:lnTo>
                    <a:pt x="438150" y="114300"/>
                  </a:lnTo>
                  <a:lnTo>
                    <a:pt x="323850" y="228600"/>
                  </a:lnTo>
                  <a:lnTo>
                    <a:pt x="32385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10300" y="3143250"/>
              <a:ext cx="2095500" cy="6096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994586" y="3330575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k++;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8382000" y="3333750"/>
              <a:ext cx="438150" cy="228600"/>
            </a:xfrm>
            <a:custGeom>
              <a:avLst/>
              <a:gdLst/>
              <a:ahLst/>
              <a:cxnLst/>
              <a:rect l="l" t="t" r="r" b="b"/>
              <a:pathLst>
                <a:path w="438150" h="228600">
                  <a:moveTo>
                    <a:pt x="0" y="64008"/>
                  </a:moveTo>
                  <a:lnTo>
                    <a:pt x="323850" y="64008"/>
                  </a:lnTo>
                  <a:lnTo>
                    <a:pt x="323850" y="0"/>
                  </a:lnTo>
                  <a:lnTo>
                    <a:pt x="438150" y="114300"/>
                  </a:lnTo>
                  <a:lnTo>
                    <a:pt x="323850" y="228600"/>
                  </a:lnTo>
                  <a:lnTo>
                    <a:pt x="32385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896350" y="3143250"/>
              <a:ext cx="2095500" cy="6096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489610" y="333057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+= 6;</a:t>
              </a:r>
            </a:p>
          </p:txBody>
        </p:sp>
      </p:grpSp>
      <p:grpSp>
        <p:nvGrpSpPr>
          <p:cNvPr id="27" name="feat"/>
          <p:cNvGrpSpPr/>
          <p:nvPr/>
        </p:nvGrpSpPr>
        <p:grpSpPr>
          <a:xfrm>
            <a:off x="829056" y="4133850"/>
            <a:ext cx="6407658" cy="1266444"/>
            <a:chOff x="829056" y="4133850"/>
            <a:chExt cx="6407658" cy="1266444"/>
          </a:xfrm>
        </p:grpSpPr>
        <p:sp>
          <p:nvSpPr>
            <p:cNvPr id="26" name="TextBox 26"/>
            <p:cNvSpPr txBox="1"/>
            <p:nvPr/>
          </p:nvSpPr>
          <p:spPr>
            <a:xfrm>
              <a:off x="829056" y="4133850"/>
              <a:ext cx="6407658" cy="1266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特点 ①：最简单的程序结构，我们之前写的程序全都是它。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特点 ②：每一句都会执行，而且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按书写顺序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特点 ③：只要输入不变，结果就永远一样，程序不会"改主意"。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一、从顺序结构到分支结构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5979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算一算：最后 k 的值是多少？</a:t>
            </a:r>
          </a:p>
        </p:txBody>
      </p:sp>
      <p:grpSp>
        <p:nvGrpSpPr>
          <p:cNvPr id="39" name="flow"/>
          <p:cNvGrpSpPr/>
          <p:nvPr/>
        </p:nvGrpSpPr>
        <p:grpSpPr>
          <a:xfrm>
            <a:off x="1809750" y="1990725"/>
            <a:ext cx="2095500" cy="4109466"/>
            <a:chOff x="1809750" y="1990725"/>
            <a:chExt cx="2095500" cy="4109466"/>
          </a:xfrm>
        </p:grpSpPr>
        <p:sp>
          <p:nvSpPr>
            <p:cNvPr id="9" name="Rectangle 9"/>
            <p:cNvSpPr/>
            <p:nvPr/>
          </p:nvSpPr>
          <p:spPr>
            <a:xfrm>
              <a:off x="1809750" y="1990725"/>
              <a:ext cx="2095500" cy="3619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636799" y="20574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809750" y="2524125"/>
              <a:ext cx="2095500" cy="3619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370925" y="2590800"/>
              <a:ext cx="97315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k = 1;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2857500" y="2352675"/>
              <a:ext cx="9525" cy="85725"/>
            </a:xfrm>
            <a:custGeom>
              <a:avLst/>
              <a:gdLst/>
              <a:ahLst/>
              <a:cxnLst/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2790825" y="24193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1809750" y="3057525"/>
              <a:ext cx="2095500" cy="3619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434735" y="3124200"/>
              <a:ext cx="84553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+= 10;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2857500" y="2886075"/>
              <a:ext cx="9525" cy="85725"/>
            </a:xfrm>
            <a:custGeom>
              <a:avLst/>
              <a:gdLst/>
              <a:ahLst/>
              <a:cxnLst/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2790825" y="29527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1809750" y="3590925"/>
              <a:ext cx="2095500" cy="3619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615529" y="365760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k++;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2857500" y="3419475"/>
              <a:ext cx="9525" cy="85725"/>
            </a:xfrm>
            <a:custGeom>
              <a:avLst/>
              <a:gdLst/>
              <a:ahLst/>
              <a:cxnLst/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790825" y="34861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1809750" y="4124325"/>
              <a:ext cx="2095500" cy="3619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2615529" y="419100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++k;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2857500" y="3952875"/>
              <a:ext cx="9525" cy="85725"/>
            </a:xfrm>
            <a:custGeom>
              <a:avLst/>
              <a:gdLst/>
              <a:ahLst/>
              <a:cxnLst/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2790825" y="40195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1809750" y="4657725"/>
              <a:ext cx="2095500" cy="3619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413465" y="4724400"/>
              <a:ext cx="8880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%= 10;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2857500" y="4486275"/>
              <a:ext cx="9525" cy="85725"/>
            </a:xfrm>
            <a:custGeom>
              <a:avLst/>
              <a:gdLst/>
              <a:ahLst/>
              <a:cxnLst/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2790825" y="45529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1809750" y="5191125"/>
              <a:ext cx="2095500" cy="3619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2493227" y="5257800"/>
              <a:ext cx="72854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+= 6;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2857500" y="5019675"/>
              <a:ext cx="9525" cy="85725"/>
            </a:xfrm>
            <a:custGeom>
              <a:avLst/>
              <a:gdLst/>
              <a:ahLst/>
              <a:cxnLst/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2790825" y="50863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1809750" y="5724525"/>
              <a:ext cx="2095500" cy="3619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2636799" y="57912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2857500" y="5553075"/>
              <a:ext cx="9525" cy="85725"/>
            </a:xfrm>
            <a:custGeom>
              <a:avLst/>
              <a:gdLst/>
              <a:ahLst/>
              <a:cxnLst/>
              <a:rect l="l" t="t" r="r" b="b"/>
              <a:pathLst>
                <a:path w="9525" h="85725">
                  <a:moveTo>
                    <a:pt x="0" y="0"/>
                  </a:moveTo>
                  <a:lnTo>
                    <a:pt x="0" y="857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2790825" y="56197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43" name="ask"/>
          <p:cNvGrpSpPr/>
          <p:nvPr/>
        </p:nvGrpSpPr>
        <p:grpSpPr>
          <a:xfrm>
            <a:off x="5324856" y="2165350"/>
            <a:ext cx="2950312" cy="1152144"/>
            <a:chOff x="5324856" y="2165350"/>
            <a:chExt cx="2950312" cy="1152144"/>
          </a:xfrm>
        </p:grpSpPr>
        <p:sp>
          <p:nvSpPr>
            <p:cNvPr id="40" name="TextBox 40"/>
            <p:cNvSpPr txBox="1"/>
            <p:nvPr/>
          </p:nvSpPr>
          <p:spPr>
            <a:xfrm>
              <a:off x="5324856" y="216535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这是顺序结构的流程图。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324856" y="2565400"/>
              <a:ext cx="29503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从"开始"顺着箭头往下走，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324856" y="2965450"/>
              <a:ext cx="26577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每走一步，k 变成多少？</a:t>
              </a:r>
            </a:p>
          </p:txBody>
        </p:sp>
      </p:grpSp>
      <p:grpSp>
        <p:nvGrpSpPr>
          <p:cNvPr id="50" name="answers"/>
          <p:cNvGrpSpPr/>
          <p:nvPr/>
        </p:nvGrpSpPr>
        <p:grpSpPr>
          <a:xfrm>
            <a:off x="4125468" y="2578100"/>
            <a:ext cx="749770" cy="2989707"/>
            <a:chOff x="4125468" y="2578100"/>
            <a:chExt cx="749770" cy="2989707"/>
          </a:xfrm>
        </p:grpSpPr>
        <p:sp>
          <p:nvSpPr>
            <p:cNvPr id="44" name="TextBox 44"/>
            <p:cNvSpPr txBox="1"/>
            <p:nvPr/>
          </p:nvSpPr>
          <p:spPr>
            <a:xfrm>
              <a:off x="4125468" y="257810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k = 1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4125468" y="3111500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k = 11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4125468" y="3644900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k = 12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4125468" y="4178300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k = 13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4125468" y="471170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k = 3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4125468" y="524510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k = 9</a:t>
              </a:r>
            </a:p>
          </p:txBody>
        </p:sp>
      </p:grpSp>
      <p:grpSp>
        <p:nvGrpSpPr>
          <p:cNvPr id="54" name="answer-w"/>
          <p:cNvGrpSpPr/>
          <p:nvPr/>
        </p:nvGrpSpPr>
        <p:grpSpPr>
          <a:xfrm>
            <a:off x="5334000" y="4476750"/>
            <a:ext cx="6019800" cy="571500"/>
            <a:chOff x="5334000" y="4476750"/>
            <a:chExt cx="6019800" cy="571500"/>
          </a:xfrm>
        </p:grpSpPr>
        <p:sp>
          <p:nvSpPr>
            <p:cNvPr id="51" name="Rectangle 51"/>
            <p:cNvSpPr/>
            <p:nvPr/>
          </p:nvSpPr>
          <p:spPr>
            <a:xfrm>
              <a:off x="5334000" y="4476750"/>
              <a:ext cx="60198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5534787" y="4641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6182487" y="4654550"/>
              <a:ext cx="33813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最后 k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9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（13 除以 10 余 3）。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一、从顺序结构到分支结构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同一段程序，写成代码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953000" cy="3314700"/>
            <a:chOff x="838200" y="2114550"/>
            <a:chExt cx="4953000" cy="33147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953000" cy="331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31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3097530" cy="30805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k = 1;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k += 10;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k++;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++k;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k %= 10;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k += 6;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k;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 9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q"/>
          <p:cNvGrpSpPr/>
          <p:nvPr/>
        </p:nvGrpSpPr>
        <p:grpSpPr>
          <a:xfrm>
            <a:off x="6286500" y="2114550"/>
            <a:ext cx="5067300" cy="914400"/>
            <a:chOff x="6286500" y="2114550"/>
            <a:chExt cx="5067300" cy="914400"/>
          </a:xfrm>
        </p:grpSpPr>
        <p:sp>
          <p:nvSpPr>
            <p:cNvPr id="13" name="Rectangle 13"/>
            <p:cNvSpPr/>
            <p:nvPr/>
          </p:nvSpPr>
          <p:spPr>
            <a:xfrm>
              <a:off x="6286500" y="2114550"/>
              <a:ext cx="5067300" cy="914400"/>
            </a:xfrm>
            <a:prstGeom prst="roundRect">
              <a:avLst>
                <a:gd name="adj" fmla="val 8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486906" y="22796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382256" y="2241550"/>
              <a:ext cx="272719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这段程序运行 100 次，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输出会不会有一次不是 9？</a:t>
              </a:r>
            </a:p>
          </p:txBody>
        </p:sp>
      </p:grpSp>
      <p:grpSp>
        <p:nvGrpSpPr>
          <p:cNvPr id="20" name="a"/>
          <p:cNvGrpSpPr/>
          <p:nvPr/>
        </p:nvGrpSpPr>
        <p:grpSpPr>
          <a:xfrm>
            <a:off x="6286500" y="3619500"/>
            <a:ext cx="5067300" cy="914400"/>
            <a:chOff x="6286500" y="3619500"/>
            <a:chExt cx="5067300" cy="914400"/>
          </a:xfrm>
        </p:grpSpPr>
        <p:sp>
          <p:nvSpPr>
            <p:cNvPr id="17" name="Rectangle 17"/>
            <p:cNvSpPr/>
            <p:nvPr/>
          </p:nvSpPr>
          <p:spPr>
            <a:xfrm>
              <a:off x="6286500" y="3619500"/>
              <a:ext cx="50673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6906" y="3784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回答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53656" y="3746500"/>
              <a:ext cx="32186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不会。没有输入，也没有岔路，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每次走的路线都一样。</a:t>
              </a:r>
            </a:p>
          </p:txBody>
        </p:sp>
      </p:grpSp>
      <p:grpSp>
        <p:nvGrpSpPr>
          <p:cNvPr id="25" name="next"/>
          <p:cNvGrpSpPr/>
          <p:nvPr/>
        </p:nvGrpSpPr>
        <p:grpSpPr>
          <a:xfrm>
            <a:off x="6286500" y="5124450"/>
            <a:ext cx="5067300" cy="914400"/>
            <a:chOff x="6286500" y="5124450"/>
            <a:chExt cx="5067300" cy="914400"/>
          </a:xfrm>
        </p:grpSpPr>
        <p:sp>
          <p:nvSpPr>
            <p:cNvPr id="21" name="Rectangle 21"/>
            <p:cNvSpPr/>
            <p:nvPr/>
          </p:nvSpPr>
          <p:spPr>
            <a:xfrm>
              <a:off x="6286500" y="5124450"/>
              <a:ext cx="5067300" cy="9144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286500" y="512445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486906" y="52895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可是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153656" y="5251450"/>
              <a:ext cx="29900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生活里的事情，常常要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看情况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再决定怎么做。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一、从顺序结构到分支结构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生活中，我们天天都在做选择</a:t>
            </a:r>
          </a:p>
        </p:txBody>
      </p:sp>
      <p:grpSp>
        <p:nvGrpSpPr>
          <p:cNvPr id="19" name="life"/>
          <p:cNvGrpSpPr/>
          <p:nvPr/>
        </p:nvGrpSpPr>
        <p:grpSpPr>
          <a:xfrm>
            <a:off x="829056" y="2108200"/>
            <a:ext cx="10524744" cy="1435100"/>
            <a:chOff x="829056" y="2108200"/>
            <a:chExt cx="10524744" cy="14351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生活中：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95550"/>
              <a:ext cx="3352800" cy="104775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58037" y="26987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如果今天下雨，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8037" y="30797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就带伞出门。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419600" y="2495550"/>
              <a:ext cx="3352800" cy="104775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639437" y="26987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如果饿了，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639437" y="30797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就去吃饭。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001000" y="2495550"/>
              <a:ext cx="3352800" cy="104775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220837" y="2711450"/>
              <a:ext cx="22635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如果考到 90 分以上，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220837" y="30797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就奖励自己。</a:t>
              </a:r>
            </a:p>
          </p:txBody>
        </p:sp>
      </p:grpSp>
      <p:grpSp>
        <p:nvGrpSpPr>
          <p:cNvPr id="30" name="prog"/>
          <p:cNvGrpSpPr/>
          <p:nvPr/>
        </p:nvGrpSpPr>
        <p:grpSpPr>
          <a:xfrm>
            <a:off x="829056" y="3822700"/>
            <a:ext cx="10524744" cy="1435100"/>
            <a:chOff x="829056" y="3822700"/>
            <a:chExt cx="10524744" cy="1435100"/>
          </a:xfrm>
        </p:grpSpPr>
        <p:sp>
          <p:nvSpPr>
            <p:cNvPr id="20" name="TextBox 20"/>
            <p:cNvSpPr txBox="1"/>
            <p:nvPr/>
          </p:nvSpPr>
          <p:spPr>
            <a:xfrm>
              <a:off x="829056" y="38227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程序里：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38200" y="4210050"/>
              <a:ext cx="3352800" cy="1047750"/>
            </a:xfrm>
            <a:prstGeom prst="roundRect">
              <a:avLst>
                <a:gd name="adj" fmla="val 909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58037" y="44132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如果密码正确，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58037" y="47942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就进入主页。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419600" y="4210050"/>
              <a:ext cx="3352800" cy="1047750"/>
            </a:xfrm>
            <a:prstGeom prst="roundRect">
              <a:avLst>
                <a:gd name="adj" fmla="val 909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639437" y="4425950"/>
              <a:ext cx="1800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如果生命值 ≤ 0，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639437" y="479425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就显示游戏结束。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001000" y="4210050"/>
              <a:ext cx="3352800" cy="1047750"/>
            </a:xfrm>
            <a:prstGeom prst="roundRect">
              <a:avLst>
                <a:gd name="adj" fmla="val 909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220837" y="441325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如果投的钱够了，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220837" y="47942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就出货并找零。</a:t>
              </a:r>
            </a:p>
          </p:txBody>
        </p:sp>
      </p:grpSp>
      <p:grpSp>
        <p:nvGrpSpPr>
          <p:cNvPr id="32" name="key"/>
          <p:cNvGrpSpPr/>
          <p:nvPr/>
        </p:nvGrpSpPr>
        <p:grpSpPr>
          <a:xfrm>
            <a:off x="3400044" y="5600700"/>
            <a:ext cx="5583034" cy="381381"/>
            <a:chOff x="3400044" y="5600700"/>
            <a:chExt cx="5583034" cy="381381"/>
          </a:xfrm>
        </p:grpSpPr>
        <p:sp>
          <p:nvSpPr>
            <p:cNvPr id="31" name="TextBox 31"/>
            <p:cNvSpPr txBox="1"/>
            <p:nvPr/>
          </p:nvSpPr>
          <p:spPr>
            <a:xfrm>
              <a:off x="3400044" y="5600700"/>
              <a:ext cx="55830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这些句子都离不开一个词：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如果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，英文就是 </a:t>
              </a: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一、从顺序结构到分支结构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分支结构：程序里的十字路口</a:t>
            </a:r>
          </a:p>
        </p:txBody>
      </p:sp>
      <p:grpSp>
        <p:nvGrpSpPr>
          <p:cNvPr id="13" name="def"/>
          <p:cNvGrpSpPr/>
          <p:nvPr/>
        </p:nvGrpSpPr>
        <p:grpSpPr>
          <a:xfrm>
            <a:off x="838200" y="2114550"/>
            <a:ext cx="10515600" cy="581025"/>
            <a:chOff x="838200" y="2114550"/>
            <a:chExt cx="10515600" cy="5810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81025"/>
            </a:xfrm>
            <a:prstGeom prst="roundRect">
              <a:avLst>
                <a:gd name="adj" fmla="val 13115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47625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7647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分支结构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200275" y="2276475"/>
              <a:ext cx="5586933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程序根据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的判断结果，选择执行不同的代码。</a:t>
              </a:r>
            </a:p>
          </p:txBody>
        </p:sp>
      </p:grpSp>
      <p:grpSp>
        <p:nvGrpSpPr>
          <p:cNvPr id="15" name="feat"/>
          <p:cNvGrpSpPr/>
          <p:nvPr/>
        </p:nvGrpSpPr>
        <p:grpSpPr>
          <a:xfrm>
            <a:off x="829056" y="2933700"/>
            <a:ext cx="5927598" cy="809244"/>
            <a:chOff x="829056" y="2933700"/>
            <a:chExt cx="5927598" cy="809244"/>
          </a:xfrm>
        </p:grpSpPr>
        <p:sp>
          <p:nvSpPr>
            <p:cNvPr id="14" name="TextBox 14"/>
            <p:cNvSpPr txBox="1"/>
            <p:nvPr/>
          </p:nvSpPr>
          <p:spPr>
            <a:xfrm>
              <a:off x="829056" y="2933700"/>
              <a:ext cx="5927598" cy="8092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特点 ①：要先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判断一个条件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，结果只有成立和不成立两种。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特点 ②：路不止一条，程序根据结果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选其中一条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走。</a:t>
              </a:r>
            </a:p>
          </p:txBody>
        </p:sp>
      </p:grpSp>
      <p:grpSp>
        <p:nvGrpSpPr>
          <p:cNvPr id="22" name="cmp"/>
          <p:cNvGrpSpPr/>
          <p:nvPr/>
        </p:nvGrpSpPr>
        <p:grpSpPr>
          <a:xfrm>
            <a:off x="838200" y="4305300"/>
            <a:ext cx="10515600" cy="1333500"/>
            <a:chOff x="838200" y="4305300"/>
            <a:chExt cx="10515600" cy="1333500"/>
          </a:xfrm>
        </p:grpSpPr>
        <p:sp>
          <p:nvSpPr>
            <p:cNvPr id="16" name="Rectangle 16"/>
            <p:cNvSpPr/>
            <p:nvPr/>
          </p:nvSpPr>
          <p:spPr>
            <a:xfrm>
              <a:off x="838200" y="4305300"/>
              <a:ext cx="5067300" cy="1333500"/>
            </a:xfrm>
            <a:prstGeom prst="roundRect">
              <a:avLst>
                <a:gd name="adj" fmla="val 714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836926" y="455930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顺序结构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089582" y="5022850"/>
              <a:ext cx="25645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一条单行道，只能往前走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286500" y="4305300"/>
              <a:ext cx="5067300" cy="1333500"/>
            </a:xfrm>
            <a:prstGeom prst="roundRect">
              <a:avLst>
                <a:gd name="adj" fmla="val 714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285226" y="455930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分支结构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422109" y="5022850"/>
              <a:ext cx="2796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一个十字路口，看条件选路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376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一、从顺序结构到分支结构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带岔路的流程图：输入不同，路线就不同</a:t>
            </a:r>
          </a:p>
        </p:txBody>
      </p:sp>
      <p:grpSp>
        <p:nvGrpSpPr>
          <p:cNvPr id="46" name="flow"/>
          <p:cNvGrpSpPr/>
          <p:nvPr/>
        </p:nvGrpSpPr>
        <p:grpSpPr>
          <a:xfrm>
            <a:off x="857250" y="1990725"/>
            <a:ext cx="4572000" cy="4033266"/>
            <a:chOff x="857250" y="1990725"/>
            <a:chExt cx="4572000" cy="4033266"/>
          </a:xfrm>
        </p:grpSpPr>
        <p:sp>
          <p:nvSpPr>
            <p:cNvPr id="9" name="Rectangle 9"/>
            <p:cNvSpPr/>
            <p:nvPr/>
          </p:nvSpPr>
          <p:spPr>
            <a:xfrm>
              <a:off x="2190750" y="1990725"/>
              <a:ext cx="1905000" cy="3238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922549" y="20383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2190750" y="2438400"/>
              <a:ext cx="1905000" cy="342900"/>
            </a:xfrm>
            <a:custGeom>
              <a:avLst/>
              <a:gdLst/>
              <a:ahLst/>
              <a:cxnLst/>
              <a:rect l="l" t="t" r="r" b="b"/>
              <a:pathLst>
                <a:path w="1905000" h="342900">
                  <a:moveTo>
                    <a:pt x="171450" y="0"/>
                  </a:moveTo>
                  <a:lnTo>
                    <a:pt x="1905000" y="0"/>
                  </a:lnTo>
                  <a:lnTo>
                    <a:pt x="1733550" y="342900"/>
                  </a:lnTo>
                  <a:lnTo>
                    <a:pt x="0" y="3429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832152" y="249555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k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2190750" y="2895600"/>
              <a:ext cx="1905000" cy="3429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720485" y="2952750"/>
              <a:ext cx="84553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+= 10;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2190750" y="3352800"/>
              <a:ext cx="1905000" cy="3429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901279" y="340995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k++;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2095500" y="3790950"/>
              <a:ext cx="2095500" cy="571500"/>
            </a:xfrm>
            <a:custGeom>
              <a:avLst/>
              <a:gdLst/>
              <a:ahLst/>
              <a:cxnLst/>
              <a:rect l="l" t="t" r="r" b="b"/>
              <a:pathLst>
                <a:path w="2095500" h="571500">
                  <a:moveTo>
                    <a:pt x="1047750" y="0"/>
                  </a:moveTo>
                  <a:lnTo>
                    <a:pt x="2095500" y="285750"/>
                  </a:lnTo>
                  <a:lnTo>
                    <a:pt x="1047750" y="571500"/>
                  </a:lnTo>
                  <a:lnTo>
                    <a:pt x="0" y="2857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619452" y="3962400"/>
              <a:ext cx="10475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是偶数？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57250" y="4543425"/>
              <a:ext cx="1524000" cy="3619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54977" y="4610100"/>
              <a:ext cx="72854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-= 5;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3905250" y="4543425"/>
              <a:ext cx="1524000" cy="3619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302977" y="4610100"/>
              <a:ext cx="72854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*= 2;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2190750" y="5162550"/>
              <a:ext cx="1905000" cy="3429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2778977" y="5219700"/>
              <a:ext cx="72854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+= 6;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2190750" y="5667375"/>
              <a:ext cx="1905000" cy="3238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2922549" y="57150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3143250" y="2314575"/>
              <a:ext cx="9525" cy="38100"/>
            </a:xfrm>
            <a:custGeom>
              <a:avLst/>
              <a:gdLst/>
              <a:ahLst/>
              <a:cxnLst/>
              <a:rect l="l" t="t" r="r" b="b"/>
              <a:pathLst>
                <a:path w="9525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3076575" y="23336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3143250" y="2781300"/>
              <a:ext cx="9525" cy="28575"/>
            </a:xfrm>
            <a:custGeom>
              <a:avLst/>
              <a:gdLst/>
              <a:ahLst/>
              <a:cxnLst/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3076575" y="27908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3143250" y="3238500"/>
              <a:ext cx="9525" cy="28575"/>
            </a:xfrm>
            <a:custGeom>
              <a:avLst/>
              <a:gdLst/>
              <a:ahLst/>
              <a:cxnLst/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3076575" y="32480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3143250" y="3695700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95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3076575" y="3686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5" name="Freeform 35"/>
            <p:cNvSpPr/>
            <p:nvPr/>
          </p:nvSpPr>
          <p:spPr>
            <a:xfrm>
              <a:off x="1619250" y="4076700"/>
              <a:ext cx="476250" cy="371475"/>
            </a:xfrm>
            <a:custGeom>
              <a:avLst/>
              <a:gdLst/>
              <a:ahLst/>
              <a:cxnLst/>
              <a:rect l="l" t="t" r="r" b="b"/>
              <a:pathLst>
                <a:path w="476250" h="371475">
                  <a:moveTo>
                    <a:pt x="476250" y="0"/>
                  </a:moveTo>
                  <a:lnTo>
                    <a:pt x="0" y="0"/>
                  </a:lnTo>
                  <a:lnTo>
                    <a:pt x="0" y="37147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1552575" y="4429125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7" name="Freeform 37"/>
            <p:cNvSpPr/>
            <p:nvPr/>
          </p:nvSpPr>
          <p:spPr>
            <a:xfrm>
              <a:off x="4191000" y="4076700"/>
              <a:ext cx="476250" cy="371475"/>
            </a:xfrm>
            <a:custGeom>
              <a:avLst/>
              <a:gdLst/>
              <a:ahLst/>
              <a:cxnLst/>
              <a:rect l="l" t="t" r="r" b="b"/>
              <a:pathLst>
                <a:path w="476250" h="371475">
                  <a:moveTo>
                    <a:pt x="0" y="0"/>
                  </a:moveTo>
                  <a:lnTo>
                    <a:pt x="476250" y="0"/>
                  </a:lnTo>
                  <a:lnTo>
                    <a:pt x="476250" y="37147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4600575" y="4429125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9" name="Freeform 39"/>
            <p:cNvSpPr/>
            <p:nvPr/>
          </p:nvSpPr>
          <p:spPr>
            <a:xfrm>
              <a:off x="1619250" y="4905375"/>
              <a:ext cx="3048000" cy="142875"/>
            </a:xfrm>
            <a:custGeom>
              <a:avLst/>
              <a:gdLst/>
              <a:ahLst/>
              <a:cxnLst/>
              <a:rect l="l" t="t" r="r" b="b"/>
              <a:pathLst>
                <a:path w="3048000" h="142875">
                  <a:moveTo>
                    <a:pt x="0" y="0"/>
                  </a:moveTo>
                  <a:lnTo>
                    <a:pt x="0" y="142875"/>
                  </a:lnTo>
                  <a:lnTo>
                    <a:pt x="3048000" y="142875"/>
                  </a:lnTo>
                  <a:lnTo>
                    <a:pt x="3048000" y="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40" name="Line 40"/>
            <p:cNvSpPr/>
            <p:nvPr/>
          </p:nvSpPr>
          <p:spPr>
            <a:xfrm>
              <a:off x="3143250" y="5048250"/>
              <a:ext cx="9525" cy="28575"/>
            </a:xfrm>
            <a:custGeom>
              <a:avLst/>
              <a:gdLst/>
              <a:ahLst/>
              <a:cxnLst/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3076575" y="50577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2" name="Line 42"/>
            <p:cNvSpPr/>
            <p:nvPr/>
          </p:nvSpPr>
          <p:spPr>
            <a:xfrm>
              <a:off x="3143250" y="5505450"/>
              <a:ext cx="9525" cy="76200"/>
            </a:xfrm>
            <a:custGeom>
              <a:avLst/>
              <a:gdLst/>
              <a:ahLst/>
              <a:cxnLst/>
              <a:rect l="l" t="t" r="r" b="b"/>
              <a:pathLst>
                <a:path w="9525" h="76200">
                  <a:moveTo>
                    <a:pt x="0" y="0"/>
                  </a:moveTo>
                  <a:lnTo>
                    <a:pt x="0" y="762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3076575" y="556260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1858899" y="379095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4240149" y="379095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</p:grpSp>
      <p:grpSp>
        <p:nvGrpSpPr>
          <p:cNvPr id="50" name="ask"/>
          <p:cNvGrpSpPr/>
          <p:nvPr/>
        </p:nvGrpSpPr>
        <p:grpSpPr>
          <a:xfrm>
            <a:off x="6086856" y="2127250"/>
            <a:ext cx="3895344" cy="1190244"/>
            <a:chOff x="6086856" y="2127250"/>
            <a:chExt cx="3895344" cy="1190244"/>
          </a:xfrm>
        </p:grpSpPr>
        <p:sp>
          <p:nvSpPr>
            <p:cNvPr id="47" name="TextBox 47"/>
            <p:cNvSpPr txBox="1"/>
            <p:nvPr/>
          </p:nvSpPr>
          <p:spPr>
            <a:xfrm>
              <a:off x="6086856" y="212725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菱形表示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判断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：从它出发有两条路。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086856" y="2565400"/>
              <a:ext cx="26904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，最后 k 是多少？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6086856" y="2965450"/>
              <a:ext cx="12728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呢？</a:t>
              </a:r>
            </a:p>
          </p:txBody>
        </p:sp>
      </p:grpSp>
      <p:grpSp>
        <p:nvGrpSpPr>
          <p:cNvPr id="54" name="a4"/>
          <p:cNvGrpSpPr/>
          <p:nvPr/>
        </p:nvGrpSpPr>
        <p:grpSpPr>
          <a:xfrm>
            <a:off x="6096000" y="3543300"/>
            <a:ext cx="5257800" cy="876300"/>
            <a:chOff x="6096000" y="3543300"/>
            <a:chExt cx="5257800" cy="876300"/>
          </a:xfrm>
        </p:grpSpPr>
        <p:sp>
          <p:nvSpPr>
            <p:cNvPr id="51" name="Rectangle 51"/>
            <p:cNvSpPr/>
            <p:nvPr/>
          </p:nvSpPr>
          <p:spPr>
            <a:xfrm>
              <a:off x="6096000" y="3543300"/>
              <a:ext cx="52578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6297168" y="3711575"/>
              <a:ext cx="6592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 4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163943" y="3673475"/>
              <a:ext cx="3065716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→ 14 → 15，15 是奇数，走"否"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→ 30 → 最后 k =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36</a:t>
              </a:r>
            </a:p>
          </p:txBody>
        </p:sp>
      </p:grpSp>
      <p:grpSp>
        <p:nvGrpSpPr>
          <p:cNvPr id="58" name="a5"/>
          <p:cNvGrpSpPr/>
          <p:nvPr/>
        </p:nvGrpSpPr>
        <p:grpSpPr>
          <a:xfrm>
            <a:off x="6096000" y="4648200"/>
            <a:ext cx="5257800" cy="876300"/>
            <a:chOff x="6096000" y="4648200"/>
            <a:chExt cx="5257800" cy="876300"/>
          </a:xfrm>
        </p:grpSpPr>
        <p:sp>
          <p:nvSpPr>
            <p:cNvPr id="55" name="Rectangle 55"/>
            <p:cNvSpPr/>
            <p:nvPr/>
          </p:nvSpPr>
          <p:spPr>
            <a:xfrm>
              <a:off x="6096000" y="4648200"/>
              <a:ext cx="5257800" cy="876300"/>
            </a:xfrm>
            <a:prstGeom prst="roundRect">
              <a:avLst>
                <a:gd name="adj" fmla="val 869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6297168" y="4816475"/>
              <a:ext cx="6592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输入 5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163943" y="4778375"/>
              <a:ext cx="3065716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→ 15 → 16，16 是偶数，走"是"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→ 11 → 最后 k =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17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887481" y="3111500"/>
            <a:ext cx="241703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单分支 if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200602" y="4038600"/>
            <a:ext cx="5790796" cy="308991"/>
            <a:chOff x="3200602" y="4038600"/>
            <a:chExt cx="5790796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200602" y="4038600"/>
              <a:ext cx="57907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if 的写法 · 条件与代码块 · 非 0 即成立 · 判断偶数 · = 与 ==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二、单分支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2930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if 语句：如果……就……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675" y="2114550"/>
            <a:ext cx="7358532" cy="367665"/>
            <a:chOff x="828675" y="2114550"/>
            <a:chExt cx="7358532" cy="367665"/>
          </a:xfrm>
        </p:grpSpPr>
        <p:sp>
          <p:nvSpPr>
            <p:cNvPr id="9" name="TextBox 9"/>
            <p:cNvSpPr txBox="1"/>
            <p:nvPr/>
          </p:nvSpPr>
          <p:spPr>
            <a:xfrm>
              <a:off x="828675" y="2114550"/>
              <a:ext cx="735853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成立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，就执行大括号里的代码；条件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不成立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，就跳过大括号。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2628900"/>
            <a:ext cx="7239000" cy="1857375"/>
            <a:chOff x="838200" y="2628900"/>
            <a:chExt cx="7239000" cy="1857375"/>
          </a:xfrm>
        </p:grpSpPr>
        <p:sp>
          <p:nvSpPr>
            <p:cNvPr id="11" name="Rectangle 11"/>
            <p:cNvSpPr/>
            <p:nvPr/>
          </p:nvSpPr>
          <p:spPr>
            <a:xfrm>
              <a:off x="838200" y="2628900"/>
              <a:ext cx="7239000" cy="18573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628900"/>
              <a:ext cx="38100" cy="18573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7844" y="2720975"/>
              <a:ext cx="4910900" cy="1638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 (条件表达式) {</a:t>
              </a:r>
              <a:b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条件成立时，才执行这里的代码</a:t>
              </a:r>
              <a:b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……不管成不成立，都继续执行后面的代码</a:t>
              </a:r>
            </a:p>
          </p:txBody>
        </p:sp>
      </p:grpSp>
      <p:grpSp>
        <p:nvGrpSpPr>
          <p:cNvPr id="18" name="tag"/>
          <p:cNvGrpSpPr/>
          <p:nvPr/>
        </p:nvGrpSpPr>
        <p:grpSpPr>
          <a:xfrm>
            <a:off x="8477250" y="2628900"/>
            <a:ext cx="2876550" cy="2038350"/>
            <a:chOff x="8477250" y="2628900"/>
            <a:chExt cx="2876550" cy="2038350"/>
          </a:xfrm>
        </p:grpSpPr>
        <p:sp>
          <p:nvSpPr>
            <p:cNvPr id="15" name="Rectangle 15"/>
            <p:cNvSpPr/>
            <p:nvPr/>
          </p:nvSpPr>
          <p:spPr>
            <a:xfrm>
              <a:off x="8477250" y="2628900"/>
              <a:ext cx="2876550" cy="2038350"/>
            </a:xfrm>
            <a:prstGeom prst="roundRect">
              <a:avLst>
                <a:gd name="adj" fmla="val 4673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87650" y="3035300"/>
              <a:ext cx="105575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重要！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80576" y="363220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这个格式要背下来</a:t>
              </a:r>
            </a:p>
          </p:txBody>
        </p:sp>
      </p:grpSp>
      <p:grpSp>
        <p:nvGrpSpPr>
          <p:cNvPr id="22" name="note"/>
          <p:cNvGrpSpPr/>
          <p:nvPr/>
        </p:nvGrpSpPr>
        <p:grpSpPr>
          <a:xfrm>
            <a:off x="838200" y="5048250"/>
            <a:ext cx="10515600" cy="552450"/>
            <a:chOff x="838200" y="5048250"/>
            <a:chExt cx="10515600" cy="552450"/>
          </a:xfrm>
        </p:grpSpPr>
        <p:sp>
          <p:nvSpPr>
            <p:cNvPr id="19" name="Rectangle 19"/>
            <p:cNvSpPr/>
            <p:nvPr/>
          </p:nvSpPr>
          <p:spPr>
            <a:xfrm>
              <a:off x="838200" y="50482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9749" y="52197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49349" y="5219700"/>
              <a:ext cx="868933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P37 勾画 if 语句的用法：if（成立条件表达式）{当条件成立时需要执行的语句；}</a:t>
              </a:r>
            </a:p>
          </p:txBody>
        </p:sp>
      </p:grpSp>
      <p:grpSp>
        <p:nvGrpSpPr>
          <p:cNvPr id="24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3" name="TextBox 23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P37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二、单分支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4338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if 语句的三个部分</a:t>
            </a:r>
          </a:p>
        </p:txBody>
      </p:sp>
      <p:grpSp>
        <p:nvGrpSpPr>
          <p:cNvPr id="22" name="table"/>
          <p:cNvGrpSpPr/>
          <p:nvPr/>
        </p:nvGrpSpPr>
        <p:grpSpPr>
          <a:xfrm>
            <a:off x="838200" y="2114550"/>
            <a:ext cx="10515600" cy="2219325"/>
            <a:chOff x="838200" y="2114550"/>
            <a:chExt cx="10515600" cy="22193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部分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68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1837" y="27209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886837" y="2720975"/>
              <a:ext cx="3513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关键字，意思是"如果"，全部小写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143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14325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31152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 )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886837" y="3155950"/>
              <a:ext cx="5817108" cy="623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小括号里放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条件表达式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，一般是上一讲学的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关系表达式（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&gt; 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）或逻辑表达式（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 65 || a &lt; 10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7338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90207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 }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886837" y="3889375"/>
              <a:ext cx="511154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大括号括起来的语句叫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代码块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，条件成立时才执行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324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7" name="eg"/>
          <p:cNvGrpSpPr/>
          <p:nvPr/>
        </p:nvGrpSpPr>
        <p:grpSpPr>
          <a:xfrm>
            <a:off x="829056" y="4413250"/>
            <a:ext cx="4962144" cy="1616075"/>
            <a:chOff x="829056" y="4413250"/>
            <a:chExt cx="4962144" cy="1616075"/>
          </a:xfrm>
        </p:grpSpPr>
        <p:sp>
          <p:nvSpPr>
            <p:cNvPr id="23" name="TextBox 23"/>
            <p:cNvSpPr txBox="1"/>
            <p:nvPr/>
          </p:nvSpPr>
          <p:spPr>
            <a:xfrm>
              <a:off x="829056" y="4413250"/>
              <a:ext cx="39571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例：如果 n 大于 0，就输出"正数"。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838200" y="4819650"/>
              <a:ext cx="4953000" cy="1209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819650"/>
              <a:ext cx="38100" cy="1209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606" y="4968875"/>
              <a:ext cx="236143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&gt; 0)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"正数";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32" name="warn"/>
          <p:cNvGrpSpPr/>
          <p:nvPr/>
        </p:nvGrpSpPr>
        <p:grpSpPr>
          <a:xfrm>
            <a:off x="6286500" y="4819650"/>
            <a:ext cx="5067300" cy="914400"/>
            <a:chOff x="6286500" y="4819650"/>
            <a:chExt cx="5067300" cy="914400"/>
          </a:xfrm>
        </p:grpSpPr>
        <p:sp>
          <p:nvSpPr>
            <p:cNvPr id="28" name="Rectangle 28"/>
            <p:cNvSpPr/>
            <p:nvPr/>
          </p:nvSpPr>
          <p:spPr>
            <a:xfrm>
              <a:off x="6286500" y="4819650"/>
              <a:ext cx="5067300" cy="9144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6286500" y="481965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486906" y="49847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153656" y="4946650"/>
              <a:ext cx="180136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(n &gt; 0)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后面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不要加分号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！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二、单分支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猜一猜：条件成立吗？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7759678" cy="352044"/>
            <a:chOff x="829056" y="2108200"/>
            <a:chExt cx="7759678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77596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书上说：条件的值是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，或者只要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不是 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，条件就成立；是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就不成立。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71750"/>
            <a:ext cx="10515600" cy="514350"/>
            <a:chOff x="838200" y="2571750"/>
            <a:chExt cx="10515600" cy="5143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43456" y="2695321"/>
              <a:ext cx="10378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if 的条件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743956" y="2695321"/>
              <a:ext cx="15224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值 → 成立吗？</a:t>
              </a:r>
            </a:p>
          </p:txBody>
        </p:sp>
      </p:grpSp>
      <p:grpSp>
        <p:nvGrpSpPr>
          <p:cNvPr id="32" name="table-w"/>
          <p:cNvGrpSpPr/>
          <p:nvPr/>
        </p:nvGrpSpPr>
        <p:grpSpPr>
          <a:xfrm>
            <a:off x="838200" y="3213100"/>
            <a:ext cx="4762500" cy="2454275"/>
            <a:chOff x="838200" y="3213100"/>
            <a:chExt cx="4762500" cy="2454275"/>
          </a:xfrm>
        </p:grpSpPr>
        <p:sp>
          <p:nvSpPr>
            <p:cNvPr id="15" name="TextBox 15"/>
            <p:cNvSpPr txBox="1"/>
            <p:nvPr/>
          </p:nvSpPr>
          <p:spPr>
            <a:xfrm>
              <a:off x="981456" y="32131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3456" y="321310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(5 &gt; 3)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6004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600450"/>
              <a:ext cx="47625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456" y="37274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3456" y="372745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(5 &lt; 3)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11480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42418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3456" y="4241800"/>
              <a:ext cx="21385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(x % 2)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，x = 7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6291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629150"/>
              <a:ext cx="47625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456" y="47561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43456" y="4756150"/>
              <a:ext cx="10844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(100)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14350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1456" y="52705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43456" y="527050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(0)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56578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5" name="answers"/>
          <p:cNvGrpSpPr/>
          <p:nvPr/>
        </p:nvGrpSpPr>
        <p:grpSpPr>
          <a:xfrm>
            <a:off x="5600700" y="3213100"/>
            <a:ext cx="5753100" cy="2454275"/>
            <a:chOff x="5600700" y="3213100"/>
            <a:chExt cx="5753100" cy="2454275"/>
          </a:xfrm>
        </p:grpSpPr>
        <p:sp>
          <p:nvSpPr>
            <p:cNvPr id="33" name="Line 33"/>
            <p:cNvSpPr/>
            <p:nvPr/>
          </p:nvSpPr>
          <p:spPr>
            <a:xfrm>
              <a:off x="5600700" y="36004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5600700" y="3600450"/>
              <a:ext cx="57531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5600700" y="411480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Line 36"/>
            <p:cNvSpPr/>
            <p:nvPr/>
          </p:nvSpPr>
          <p:spPr>
            <a:xfrm>
              <a:off x="5600700" y="46291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5600700" y="4629150"/>
              <a:ext cx="57531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Line 38"/>
            <p:cNvSpPr/>
            <p:nvPr/>
          </p:nvSpPr>
          <p:spPr>
            <a:xfrm>
              <a:off x="5600700" y="514350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Line 39"/>
            <p:cNvSpPr/>
            <p:nvPr/>
          </p:nvSpPr>
          <p:spPr>
            <a:xfrm>
              <a:off x="5600700" y="56578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5743956" y="3213100"/>
              <a:ext cx="9148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 → </a:t>
              </a:r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743956" y="3727450"/>
              <a:ext cx="11571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0 →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743956" y="424180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7 % 2 = 1 → </a:t>
              </a:r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743956" y="4756150"/>
              <a:ext cx="1944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100 不是 0 → </a:t>
              </a:r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743956" y="5270500"/>
              <a:ext cx="11571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0 →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</p:grpSp>
      <p:grpSp>
        <p:nvGrpSpPr>
          <p:cNvPr id="4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46" name="TextBox 4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P37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二、单分支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单分支的流程图</a:t>
            </a:r>
          </a:p>
        </p:txBody>
      </p:sp>
      <p:grpSp>
        <p:nvGrpSpPr>
          <p:cNvPr id="25" name="flow"/>
          <p:cNvGrpSpPr/>
          <p:nvPr/>
        </p:nvGrpSpPr>
        <p:grpSpPr>
          <a:xfrm>
            <a:off x="1619250" y="2038350"/>
            <a:ext cx="4751299" cy="3562350"/>
            <a:chOff x="1619250" y="2038350"/>
            <a:chExt cx="4751299" cy="3562350"/>
          </a:xfrm>
        </p:grpSpPr>
        <p:sp>
          <p:nvSpPr>
            <p:cNvPr id="9" name="Line 9"/>
            <p:cNvSpPr/>
            <p:nvPr/>
          </p:nvSpPr>
          <p:spPr>
            <a:xfrm>
              <a:off x="2857500" y="2038350"/>
              <a:ext cx="9525" cy="161925"/>
            </a:xfrm>
            <a:custGeom>
              <a:avLst/>
              <a:gdLst/>
              <a:ahLst/>
              <a:cxnLst/>
              <a:rect l="l" t="t" r="r" b="b"/>
              <a:pathLst>
                <a:path w="9525" h="161925">
                  <a:moveTo>
                    <a:pt x="0" y="0"/>
                  </a:moveTo>
                  <a:lnTo>
                    <a:pt x="0" y="1619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790825" y="21812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1619250" y="2305050"/>
              <a:ext cx="2476500" cy="914400"/>
            </a:xfrm>
            <a:custGeom>
              <a:avLst/>
              <a:gdLst/>
              <a:ahLst/>
              <a:cxnLst/>
              <a:rect l="l" t="t" r="r" b="b"/>
              <a:pathLst>
                <a:path w="2476500" h="914400">
                  <a:moveTo>
                    <a:pt x="1238250" y="0"/>
                  </a:moveTo>
                  <a:lnTo>
                    <a:pt x="2476500" y="457200"/>
                  </a:lnTo>
                  <a:lnTo>
                    <a:pt x="123825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269871" y="26225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条件表达式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809750" y="3733800"/>
              <a:ext cx="2095500" cy="533400"/>
            </a:xfrm>
            <a:prstGeom prst="rect">
              <a:avLst/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397440" y="3873500"/>
              <a:ext cx="9201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代码块 A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1809750" y="5067300"/>
              <a:ext cx="2095500" cy="5334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269871" y="51943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后面的代码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2857500" y="321945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2790825" y="36290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9" name="Freeform 19"/>
            <p:cNvSpPr/>
            <p:nvPr/>
          </p:nvSpPr>
          <p:spPr>
            <a:xfrm>
              <a:off x="2857500" y="4267200"/>
              <a:ext cx="9525" cy="704850"/>
            </a:xfrm>
            <a:custGeom>
              <a:avLst/>
              <a:gdLst/>
              <a:ahLst/>
              <a:cxnLst/>
              <a:rect l="l" t="t" r="r" b="b"/>
              <a:pathLst>
                <a:path w="9525" h="704850">
                  <a:moveTo>
                    <a:pt x="0" y="0"/>
                  </a:moveTo>
                  <a:lnTo>
                    <a:pt x="0" y="70485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2790825" y="49530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Freeform 21"/>
            <p:cNvSpPr/>
            <p:nvPr/>
          </p:nvSpPr>
          <p:spPr>
            <a:xfrm>
              <a:off x="2952750" y="2762250"/>
              <a:ext cx="2000250" cy="1905000"/>
            </a:xfrm>
            <a:custGeom>
              <a:avLst/>
              <a:gdLst/>
              <a:ahLst/>
              <a:cxnLst/>
              <a:rect l="l" t="t" r="r" b="b"/>
              <a:pathLst>
                <a:path w="2000250" h="1905000">
                  <a:moveTo>
                    <a:pt x="1143000" y="0"/>
                  </a:moveTo>
                  <a:lnTo>
                    <a:pt x="2000250" y="0"/>
                  </a:lnTo>
                  <a:lnTo>
                    <a:pt x="2000250" y="1905000"/>
                  </a:lnTo>
                  <a:lnTo>
                    <a:pt x="0" y="190500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857500" y="46005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982849" y="3352800"/>
              <a:ext cx="10795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成立（是）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078349" y="361950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不成立（否）</a:t>
              </a:r>
            </a:p>
          </p:txBody>
        </p:sp>
      </p:grpSp>
      <p:grpSp>
        <p:nvGrpSpPr>
          <p:cNvPr id="29" name="code"/>
          <p:cNvGrpSpPr/>
          <p:nvPr/>
        </p:nvGrpSpPr>
        <p:grpSpPr>
          <a:xfrm>
            <a:off x="6667500" y="2190750"/>
            <a:ext cx="4686300" cy="1800225"/>
            <a:chOff x="6667500" y="2190750"/>
            <a:chExt cx="4686300" cy="1800225"/>
          </a:xfrm>
        </p:grpSpPr>
        <p:sp>
          <p:nvSpPr>
            <p:cNvPr id="26" name="Rectangle 26"/>
            <p:cNvSpPr/>
            <p:nvPr/>
          </p:nvSpPr>
          <p:spPr>
            <a:xfrm>
              <a:off x="6667500" y="2190750"/>
              <a:ext cx="4686300" cy="1800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667500" y="2190750"/>
              <a:ext cx="38100" cy="1800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867144" y="2295525"/>
              <a:ext cx="2211515" cy="1581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 (条件表达式) {</a:t>
              </a:r>
              <a:b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A;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后面的代码;</a:t>
              </a:r>
            </a:p>
          </p:txBody>
        </p:sp>
      </p:grpSp>
      <p:grpSp>
        <p:nvGrpSpPr>
          <p:cNvPr id="33" name="tip"/>
          <p:cNvGrpSpPr/>
          <p:nvPr/>
        </p:nvGrpSpPr>
        <p:grpSpPr>
          <a:xfrm>
            <a:off x="6667500" y="4476750"/>
            <a:ext cx="4686300" cy="895350"/>
            <a:chOff x="6667500" y="4476750"/>
            <a:chExt cx="4686300" cy="895350"/>
          </a:xfrm>
        </p:grpSpPr>
        <p:sp>
          <p:nvSpPr>
            <p:cNvPr id="30" name="Rectangle 30"/>
            <p:cNvSpPr/>
            <p:nvPr/>
          </p:nvSpPr>
          <p:spPr>
            <a:xfrm>
              <a:off x="6667500" y="4476750"/>
              <a:ext cx="46863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868287" y="46418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看路线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735062" y="4603750"/>
              <a:ext cx="304292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成立：先做 A，再往下走。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不成立：绕过 A，直接往下走。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二、单分支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98136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第一个 if 程序：判断正数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334000" cy="2781300"/>
            <a:chOff x="838200" y="2114550"/>
            <a:chExt cx="5334000" cy="27813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334000" cy="2781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781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2864358" cy="25523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(n &gt; 0) {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"正数";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run1"/>
          <p:cNvGrpSpPr/>
          <p:nvPr/>
        </p:nvGrpSpPr>
        <p:grpSpPr>
          <a:xfrm>
            <a:off x="6659118" y="2114550"/>
            <a:ext cx="4694682" cy="1719707"/>
            <a:chOff x="6659118" y="2114550"/>
            <a:chExt cx="4694682" cy="1719707"/>
          </a:xfrm>
        </p:grpSpPr>
        <p:sp>
          <p:nvSpPr>
            <p:cNvPr id="13" name="Rectangle 13"/>
            <p:cNvSpPr/>
            <p:nvPr/>
          </p:nvSpPr>
          <p:spPr>
            <a:xfrm>
              <a:off x="6667500" y="2114550"/>
              <a:ext cx="46863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667500" y="2114550"/>
              <a:ext cx="4686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667500" y="2305050"/>
              <a:ext cx="4686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67818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9723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1628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46150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829044" y="2638425"/>
              <a:ext cx="515112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正数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659118" y="3511550"/>
              <a:ext cx="34707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&gt; 0 成立，执行大括号里的输出。</a:t>
              </a:r>
            </a:p>
          </p:txBody>
        </p:sp>
      </p:grpSp>
      <p:grpSp>
        <p:nvGrpSpPr>
          <p:cNvPr id="32" name="run2"/>
          <p:cNvGrpSpPr/>
          <p:nvPr/>
        </p:nvGrpSpPr>
        <p:grpSpPr>
          <a:xfrm>
            <a:off x="6659118" y="4000500"/>
            <a:ext cx="4694682" cy="1719707"/>
            <a:chOff x="6659118" y="4000500"/>
            <a:chExt cx="4694682" cy="1719707"/>
          </a:xfrm>
        </p:grpSpPr>
        <p:sp>
          <p:nvSpPr>
            <p:cNvPr id="23" name="Rectangle 23"/>
            <p:cNvSpPr/>
            <p:nvPr/>
          </p:nvSpPr>
          <p:spPr>
            <a:xfrm>
              <a:off x="6667500" y="4000500"/>
              <a:ext cx="46863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667500" y="4000500"/>
              <a:ext cx="4686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667500" y="4191000"/>
              <a:ext cx="4686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6781800" y="4095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6972300" y="4095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7162800" y="4095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461504" y="4057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829044" y="4524375"/>
              <a:ext cx="292227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-3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659118" y="5397500"/>
              <a:ext cx="403719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-3 &gt; 0 不成立，跳过大括号，没有输出。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二、单分支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例：判断偶数</a:t>
            </a:r>
          </a:p>
        </p:txBody>
      </p:sp>
      <p:grpSp>
        <p:nvGrpSpPr>
          <p:cNvPr id="11" name="q"/>
          <p:cNvGrpSpPr/>
          <p:nvPr/>
        </p:nvGrpSpPr>
        <p:grpSpPr>
          <a:xfrm>
            <a:off x="838200" y="2038350"/>
            <a:ext cx="10515600" cy="666750"/>
            <a:chOff x="838200" y="2038350"/>
            <a:chExt cx="10515600" cy="666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241550"/>
              <a:ext cx="77966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输入一个正整数 k，如果 k 是偶数，就输出"偶数"；否则什么都不输出。</a:t>
              </a:r>
            </a:p>
          </p:txBody>
        </p:sp>
      </p:grpSp>
      <p:grpSp>
        <p:nvGrpSpPr>
          <p:cNvPr id="16" name="how"/>
          <p:cNvGrpSpPr/>
          <p:nvPr/>
        </p:nvGrpSpPr>
        <p:grpSpPr>
          <a:xfrm>
            <a:off x="829056" y="2984500"/>
            <a:ext cx="4911254" cy="1416050"/>
            <a:chOff x="829056" y="2984500"/>
            <a:chExt cx="4911254" cy="1416050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2984500"/>
              <a:ext cx="32186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第一步：怎样判断 k 是偶数？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3403600"/>
              <a:ext cx="49112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偶数能被 2 整除，也就是除以 2 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余数是 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3810000"/>
              <a:ext cx="4476750" cy="590550"/>
            </a:xfrm>
            <a:prstGeom prst="roundRect">
              <a:avLst>
                <a:gd name="adj" fmla="val 1612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288476" y="3956050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% 2 == 0</a:t>
              </a:r>
            </a:p>
          </p:txBody>
        </p:sp>
      </p:grpSp>
      <p:grpSp>
        <p:nvGrpSpPr>
          <p:cNvPr id="35" name="flow"/>
          <p:cNvGrpSpPr/>
          <p:nvPr/>
        </p:nvGrpSpPr>
        <p:grpSpPr>
          <a:xfrm>
            <a:off x="7239000" y="2952750"/>
            <a:ext cx="3905250" cy="3109341"/>
            <a:chOff x="7239000" y="2952750"/>
            <a:chExt cx="3905250" cy="3109341"/>
          </a:xfrm>
        </p:grpSpPr>
        <p:sp>
          <p:nvSpPr>
            <p:cNvPr id="17" name="Freeform 17"/>
            <p:cNvSpPr/>
            <p:nvPr/>
          </p:nvSpPr>
          <p:spPr>
            <a:xfrm>
              <a:off x="7524750" y="2952750"/>
              <a:ext cx="2095500" cy="381000"/>
            </a:xfrm>
            <a:custGeom>
              <a:avLst/>
              <a:gdLst/>
              <a:ahLst/>
              <a:cxnLst/>
              <a:rect l="l" t="t" r="r" b="b"/>
              <a:pathLst>
                <a:path w="2095500" h="381000">
                  <a:moveTo>
                    <a:pt x="171450" y="0"/>
                  </a:moveTo>
                  <a:lnTo>
                    <a:pt x="2095500" y="0"/>
                  </a:lnTo>
                  <a:lnTo>
                    <a:pt x="192405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61402" y="302895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k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7239000" y="3638550"/>
              <a:ext cx="2667000" cy="685800"/>
            </a:xfrm>
            <a:custGeom>
              <a:avLst/>
              <a:gdLst/>
              <a:ahLst/>
              <a:cxnLst/>
              <a:rect l="l" t="t" r="r" b="b"/>
              <a:pathLst>
                <a:path w="2667000" h="685800">
                  <a:moveTo>
                    <a:pt x="1333500" y="0"/>
                  </a:moveTo>
                  <a:lnTo>
                    <a:pt x="2667000" y="342900"/>
                  </a:lnTo>
                  <a:lnTo>
                    <a:pt x="1333500" y="685800"/>
                  </a:lnTo>
                  <a:lnTo>
                    <a:pt x="0" y="3429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926400" y="386715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% 2 == 0 ？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7524750" y="4686300"/>
              <a:ext cx="2095500" cy="419100"/>
            </a:xfrm>
            <a:custGeom>
              <a:avLst/>
              <a:gdLst/>
              <a:ahLst/>
              <a:cxnLst/>
              <a:rect l="l" t="t" r="r" b="b"/>
              <a:pathLst>
                <a:path w="2095500" h="419100">
                  <a:moveTo>
                    <a:pt x="171450" y="0"/>
                  </a:moveTo>
                  <a:lnTo>
                    <a:pt x="2095500" y="0"/>
                  </a:lnTo>
                  <a:lnTo>
                    <a:pt x="1924050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022115" y="4781550"/>
              <a:ext cx="11007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输出"偶数"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715250" y="5695950"/>
              <a:ext cx="1714500" cy="342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351799" y="57531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572500" y="3333750"/>
              <a:ext cx="9525" cy="219075"/>
            </a:xfrm>
            <a:custGeom>
              <a:avLst/>
              <a:gdLst/>
              <a:ahLst/>
              <a:cxnLst/>
              <a:rect l="l" t="t" r="r" b="b"/>
              <a:pathLst>
                <a:path w="9525" h="219075">
                  <a:moveTo>
                    <a:pt x="0" y="0"/>
                  </a:moveTo>
                  <a:lnTo>
                    <a:pt x="0" y="2190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8505825" y="35337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Line 27"/>
            <p:cNvSpPr/>
            <p:nvPr/>
          </p:nvSpPr>
          <p:spPr>
            <a:xfrm>
              <a:off x="8572500" y="4324350"/>
              <a:ext cx="9525" cy="276225"/>
            </a:xfrm>
            <a:custGeom>
              <a:avLst/>
              <a:gdLst/>
              <a:ahLst/>
              <a:cxnLst/>
              <a:rect l="l" t="t" r="r" b="b"/>
              <a:pathLst>
                <a:path w="9525" h="276225">
                  <a:moveTo>
                    <a:pt x="0" y="0"/>
                  </a:moveTo>
                  <a:lnTo>
                    <a:pt x="0" y="2762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8505825" y="45815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8572500" y="5105400"/>
              <a:ext cx="9525" cy="504825"/>
            </a:xfrm>
            <a:custGeom>
              <a:avLst/>
              <a:gdLst/>
              <a:ahLst/>
              <a:cxnLst/>
              <a:rect l="l" t="t" r="r" b="b"/>
              <a:pathLst>
                <a:path w="9525" h="504825">
                  <a:moveTo>
                    <a:pt x="0" y="0"/>
                  </a:moveTo>
                  <a:lnTo>
                    <a:pt x="0" y="5048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8505825" y="5591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1" name="Freeform 31"/>
            <p:cNvSpPr/>
            <p:nvPr/>
          </p:nvSpPr>
          <p:spPr>
            <a:xfrm>
              <a:off x="8667750" y="3981450"/>
              <a:ext cx="2476500" cy="1428750"/>
            </a:xfrm>
            <a:custGeom>
              <a:avLst/>
              <a:gdLst/>
              <a:ahLst/>
              <a:cxnLst/>
              <a:rect l="l" t="t" r="r" b="b"/>
              <a:pathLst>
                <a:path w="2476500" h="1428750">
                  <a:moveTo>
                    <a:pt x="1238250" y="0"/>
                  </a:moveTo>
                  <a:lnTo>
                    <a:pt x="2476500" y="0"/>
                  </a:lnTo>
                  <a:lnTo>
                    <a:pt x="2476500" y="1428750"/>
                  </a:lnTo>
                  <a:lnTo>
                    <a:pt x="0" y="142875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8572500" y="53435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8678799" y="438150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564749" y="369570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二、单分支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判断偶数：写成代码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334000" cy="2781300"/>
            <a:chOff x="838200" y="2114550"/>
            <a:chExt cx="5334000" cy="27813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334000" cy="2781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781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2864358" cy="25523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k;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k;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(k % 2 == 0) {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"偶数";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run"/>
          <p:cNvGrpSpPr/>
          <p:nvPr/>
        </p:nvGrpSpPr>
        <p:grpSpPr>
          <a:xfrm>
            <a:off x="6667500" y="2114550"/>
            <a:ext cx="4686300" cy="1257300"/>
            <a:chOff x="6667500" y="2114550"/>
            <a:chExt cx="4686300" cy="1257300"/>
          </a:xfrm>
        </p:grpSpPr>
        <p:sp>
          <p:nvSpPr>
            <p:cNvPr id="13" name="Rectangle 13"/>
            <p:cNvSpPr/>
            <p:nvPr/>
          </p:nvSpPr>
          <p:spPr>
            <a:xfrm>
              <a:off x="6667500" y="2114550"/>
              <a:ext cx="219075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667500" y="2114550"/>
              <a:ext cx="21907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667500" y="2305050"/>
              <a:ext cx="21907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67818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9723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1628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46150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829044" y="2638425"/>
              <a:ext cx="515112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偶数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9163050" y="2114550"/>
              <a:ext cx="219075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9163050" y="2114550"/>
              <a:ext cx="21907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9163050" y="2305050"/>
              <a:ext cx="21907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927735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946785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965835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95705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324594" y="2638425"/>
              <a:ext cx="156020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</a:p>
          </p:txBody>
        </p:sp>
      </p:grpSp>
      <p:grpSp>
        <p:nvGrpSpPr>
          <p:cNvPr id="33" name="map"/>
          <p:cNvGrpSpPr/>
          <p:nvPr/>
        </p:nvGrpSpPr>
        <p:grpSpPr>
          <a:xfrm>
            <a:off x="6667500" y="3810000"/>
            <a:ext cx="4686300" cy="876300"/>
            <a:chOff x="6667500" y="3810000"/>
            <a:chExt cx="4686300" cy="876300"/>
          </a:xfrm>
        </p:grpSpPr>
        <p:sp>
          <p:nvSpPr>
            <p:cNvPr id="30" name="Rectangle 30"/>
            <p:cNvSpPr/>
            <p:nvPr/>
          </p:nvSpPr>
          <p:spPr>
            <a:xfrm>
              <a:off x="6667500" y="3810000"/>
              <a:ext cx="46863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868668" y="39782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对照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497318" y="3940175"/>
              <a:ext cx="295046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判断条件写在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的小括号里，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成立时要做的事写在大括号里。</a:t>
              </a:r>
            </a:p>
          </p:txBody>
        </p:sp>
      </p:grpSp>
      <p:grpSp>
        <p:nvGrpSpPr>
          <p:cNvPr id="37" name="do"/>
          <p:cNvGrpSpPr/>
          <p:nvPr/>
        </p:nvGrpSpPr>
        <p:grpSpPr>
          <a:xfrm>
            <a:off x="6667500" y="5029200"/>
            <a:ext cx="4686300" cy="876300"/>
            <a:chOff x="6667500" y="5029200"/>
            <a:chExt cx="4686300" cy="876300"/>
          </a:xfrm>
        </p:grpSpPr>
        <p:sp>
          <p:nvSpPr>
            <p:cNvPr id="34" name="Rectangle 34"/>
            <p:cNvSpPr/>
            <p:nvPr/>
          </p:nvSpPr>
          <p:spPr>
            <a:xfrm>
              <a:off x="6667500" y="5029200"/>
              <a:ext cx="4686300" cy="876300"/>
            </a:xfrm>
            <a:prstGeom prst="roundRect">
              <a:avLst>
                <a:gd name="adj" fmla="val 869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868668" y="51974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动手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497318" y="5159375"/>
              <a:ext cx="3002852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 Dev-C++ 写出这段程序，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 F11 编译运行，试试 4 和 7。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二、单分支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23987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易错点：== 写成了 =</a:t>
            </a:r>
          </a:p>
        </p:txBody>
      </p:sp>
      <p:grpSp>
        <p:nvGrpSpPr>
          <p:cNvPr id="22" name="table"/>
          <p:cNvGrpSpPr/>
          <p:nvPr/>
        </p:nvGrpSpPr>
        <p:grpSpPr>
          <a:xfrm>
            <a:off x="838200" y="2114550"/>
            <a:ext cx="10515600" cy="1724025"/>
            <a:chOff x="838200" y="2114550"/>
            <a:chExt cx="10515600" cy="17240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2666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符号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505456" y="22666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名字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362956" y="22666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作用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456" y="28416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505456" y="284162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赋值运算符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362956" y="2841625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把右边的值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放进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左边的变量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257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257550"/>
              <a:ext cx="10515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41312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==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505456" y="341312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关系运算符（等于）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362956" y="3413125"/>
              <a:ext cx="36530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比较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两边是否相等，结果是 1 或 0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829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7" name="q"/>
          <p:cNvGrpSpPr/>
          <p:nvPr/>
        </p:nvGrpSpPr>
        <p:grpSpPr>
          <a:xfrm>
            <a:off x="829056" y="4032250"/>
            <a:ext cx="5343144" cy="1930400"/>
            <a:chOff x="829056" y="4032250"/>
            <a:chExt cx="5343144" cy="1930400"/>
          </a:xfrm>
        </p:grpSpPr>
        <p:sp>
          <p:nvSpPr>
            <p:cNvPr id="23" name="TextBox 23"/>
            <p:cNvSpPr txBox="1"/>
            <p:nvPr/>
          </p:nvSpPr>
          <p:spPr>
            <a:xfrm>
              <a:off x="829056" y="4032250"/>
              <a:ext cx="46077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问：下面的代码能正确判断"k 等于 2"吗？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838200" y="4438650"/>
              <a:ext cx="5334000" cy="1524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438650"/>
              <a:ext cx="38100" cy="152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606" y="4587875"/>
              <a:ext cx="3092958" cy="1295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k;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(k = 2) {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"k 的值是 2";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31" name="a"/>
          <p:cNvGrpSpPr/>
          <p:nvPr/>
        </p:nvGrpSpPr>
        <p:grpSpPr>
          <a:xfrm>
            <a:off x="6667500" y="4438650"/>
            <a:ext cx="4686300" cy="1428750"/>
            <a:chOff x="6667500" y="4438650"/>
            <a:chExt cx="4686300" cy="1428750"/>
          </a:xfrm>
        </p:grpSpPr>
        <p:sp>
          <p:nvSpPr>
            <p:cNvPr id="28" name="Rectangle 28"/>
            <p:cNvSpPr/>
            <p:nvPr/>
          </p:nvSpPr>
          <p:spPr>
            <a:xfrm>
              <a:off x="6667500" y="4438650"/>
              <a:ext cx="4686300" cy="1428750"/>
            </a:xfrm>
            <a:prstGeom prst="roundRect">
              <a:avLst>
                <a:gd name="adj" fmla="val 6667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482774" y="4711700"/>
              <a:ext cx="105575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不能！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358558" y="5302250"/>
              <a:ext cx="330418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输入什么，都会输出"k 的值是 2"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二、单分支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1042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 if (k = 2) 永远成立？</a:t>
            </a:r>
          </a:p>
        </p:txBody>
      </p:sp>
      <p:grpSp>
        <p:nvGrpSpPr>
          <p:cNvPr id="12" name="s1"/>
          <p:cNvGrpSpPr/>
          <p:nvPr/>
        </p:nvGrpSpPr>
        <p:grpSpPr>
          <a:xfrm>
            <a:off x="838200" y="2114550"/>
            <a:ext cx="3238500" cy="1905000"/>
            <a:chOff x="838200" y="2114550"/>
            <a:chExt cx="3238500" cy="19050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3238500" cy="1905000"/>
            </a:xfrm>
            <a:prstGeom prst="roundRect">
              <a:avLst>
                <a:gd name="adj" fmla="val 5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894" y="2343150"/>
              <a:ext cx="10416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先赋值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037" y="2800350"/>
              <a:ext cx="1994408" cy="737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= 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把 2 放进 k，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原来的值没了</a:t>
              </a:r>
            </a:p>
          </p:txBody>
        </p:sp>
      </p:grpSp>
      <p:grpSp>
        <p:nvGrpSpPr>
          <p:cNvPr id="17" name="s2"/>
          <p:cNvGrpSpPr/>
          <p:nvPr/>
        </p:nvGrpSpPr>
        <p:grpSpPr>
          <a:xfrm>
            <a:off x="4114800" y="2114550"/>
            <a:ext cx="3600450" cy="1905000"/>
            <a:chOff x="4114800" y="2114550"/>
            <a:chExt cx="3600450" cy="1905000"/>
          </a:xfrm>
        </p:grpSpPr>
        <p:sp>
          <p:nvSpPr>
            <p:cNvPr id="13" name="Rectangle 13"/>
            <p:cNvSpPr/>
            <p:nvPr/>
          </p:nvSpPr>
          <p:spPr>
            <a:xfrm>
              <a:off x="4476750" y="2114550"/>
              <a:ext cx="3238500" cy="1905000"/>
            </a:xfrm>
            <a:prstGeom prst="roundRect">
              <a:avLst>
                <a:gd name="adj" fmla="val 5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695444" y="2343150"/>
              <a:ext cx="15666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留下一个值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696587" y="2800350"/>
              <a:ext cx="2169160" cy="737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整个式子的值就是 2，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相当于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(2)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4114800" y="2952750"/>
              <a:ext cx="323850" cy="228600"/>
            </a:xfrm>
            <a:custGeom>
              <a:avLst/>
              <a:gdLst/>
              <a:ahLst/>
              <a:cxnLst/>
              <a:rect l="l" t="t" r="r" b="b"/>
              <a:pathLst>
                <a:path w="323850" h="228600">
                  <a:moveTo>
                    <a:pt x="0" y="64008"/>
                  </a:moveTo>
                  <a:lnTo>
                    <a:pt x="209550" y="64008"/>
                  </a:lnTo>
                  <a:lnTo>
                    <a:pt x="209550" y="0"/>
                  </a:lnTo>
                  <a:lnTo>
                    <a:pt x="323850" y="114300"/>
                  </a:lnTo>
                  <a:lnTo>
                    <a:pt x="209550" y="228600"/>
                  </a:lnTo>
                  <a:lnTo>
                    <a:pt x="20955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2" name="s3"/>
          <p:cNvGrpSpPr/>
          <p:nvPr/>
        </p:nvGrpSpPr>
        <p:grpSpPr>
          <a:xfrm>
            <a:off x="7753350" y="2114550"/>
            <a:ext cx="3600450" cy="1905000"/>
            <a:chOff x="7753350" y="2114550"/>
            <a:chExt cx="3600450" cy="1905000"/>
          </a:xfrm>
        </p:grpSpPr>
        <p:sp>
          <p:nvSpPr>
            <p:cNvPr id="18" name="Rectangle 18"/>
            <p:cNvSpPr/>
            <p:nvPr/>
          </p:nvSpPr>
          <p:spPr>
            <a:xfrm>
              <a:off x="8115300" y="2114550"/>
              <a:ext cx="3238500" cy="1905000"/>
            </a:xfrm>
            <a:prstGeom prst="roundRect">
              <a:avLst>
                <a:gd name="adj" fmla="val 5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333994" y="2343150"/>
              <a:ext cx="16211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非 0 即成立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335137" y="2800350"/>
              <a:ext cx="2136394" cy="737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不是 0，条件成立，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大括号每次都执行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7753350" y="2952750"/>
              <a:ext cx="323850" cy="228600"/>
            </a:xfrm>
            <a:custGeom>
              <a:avLst/>
              <a:gdLst/>
              <a:ahLst/>
              <a:cxnLst/>
              <a:rect l="l" t="t" r="r" b="b"/>
              <a:pathLst>
                <a:path w="323850" h="228600">
                  <a:moveTo>
                    <a:pt x="0" y="64008"/>
                  </a:moveTo>
                  <a:lnTo>
                    <a:pt x="209550" y="64008"/>
                  </a:lnTo>
                  <a:lnTo>
                    <a:pt x="209550" y="0"/>
                  </a:lnTo>
                  <a:lnTo>
                    <a:pt x="323850" y="114300"/>
                  </a:lnTo>
                  <a:lnTo>
                    <a:pt x="209550" y="228600"/>
                  </a:lnTo>
                  <a:lnTo>
                    <a:pt x="20955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31" name="run"/>
          <p:cNvGrpSpPr/>
          <p:nvPr/>
        </p:nvGrpSpPr>
        <p:grpSpPr>
          <a:xfrm>
            <a:off x="838200" y="4343400"/>
            <a:ext cx="3810000" cy="1352550"/>
            <a:chOff x="838200" y="4343400"/>
            <a:chExt cx="3810000" cy="1352550"/>
          </a:xfrm>
        </p:grpSpPr>
        <p:sp>
          <p:nvSpPr>
            <p:cNvPr id="23" name="Rectangle 23"/>
            <p:cNvSpPr/>
            <p:nvPr/>
          </p:nvSpPr>
          <p:spPr>
            <a:xfrm>
              <a:off x="838200" y="4343400"/>
              <a:ext cx="3810000" cy="1352550"/>
            </a:xfrm>
            <a:prstGeom prst="roundRect">
              <a:avLst>
                <a:gd name="adj" fmla="val 563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343400"/>
              <a:ext cx="3810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533900"/>
              <a:ext cx="3810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952500" y="44386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1143000" y="44386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1333500" y="44386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632204" y="44005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99744" y="4791075"/>
              <a:ext cx="1307592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k 的值是 2</a:t>
              </a:r>
            </a:p>
          </p:txBody>
        </p:sp>
      </p:grpSp>
      <p:grpSp>
        <p:nvGrpSpPr>
          <p:cNvPr id="36" name="warn"/>
          <p:cNvGrpSpPr/>
          <p:nvPr/>
        </p:nvGrpSpPr>
        <p:grpSpPr>
          <a:xfrm>
            <a:off x="5048250" y="4343400"/>
            <a:ext cx="6305550" cy="914400"/>
            <a:chOff x="5048250" y="4343400"/>
            <a:chExt cx="6305550" cy="914400"/>
          </a:xfrm>
        </p:grpSpPr>
        <p:sp>
          <p:nvSpPr>
            <p:cNvPr id="32" name="Rectangle 32"/>
            <p:cNvSpPr/>
            <p:nvPr/>
          </p:nvSpPr>
          <p:spPr>
            <a:xfrm>
              <a:off x="5048250" y="4343400"/>
              <a:ext cx="6305550" cy="9144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5048250" y="434340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248656" y="45085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915406" y="4470400"/>
              <a:ext cx="41330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这种写法能通过编译，但意思完全错了。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判断是否相等，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一定要用两个等号 ==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！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二、单分支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5979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课堂练习：把这些条件写成 if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495300"/>
            <a:chOff x="838200" y="2038350"/>
            <a:chExt cx="10515600" cy="495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648587" y="21489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条件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125337" y="2161667"/>
              <a:ext cx="7602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if 写法</a:t>
              </a:r>
            </a:p>
          </p:txBody>
        </p:sp>
      </p:grpSp>
      <p:grpSp>
        <p:nvGrpSpPr>
          <p:cNvPr id="37" name="table-w"/>
          <p:cNvGrpSpPr/>
          <p:nvPr/>
        </p:nvGrpSpPr>
        <p:grpSpPr>
          <a:xfrm>
            <a:off x="838200" y="2654300"/>
            <a:ext cx="5143500" cy="3355975"/>
            <a:chOff x="838200" y="2654300"/>
            <a:chExt cx="5143500" cy="3355975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26543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48587" y="2654300"/>
              <a:ext cx="87424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大于 0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0289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028950"/>
              <a:ext cx="51435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1496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48587" y="3149600"/>
              <a:ext cx="208986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大于 65 或小于 10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5242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6449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48587" y="3644900"/>
              <a:ext cx="34328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在 60～80 之间（含 60 和 80）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0195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019550"/>
              <a:ext cx="51435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837" y="41402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48587" y="4140200"/>
              <a:ext cx="92055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 等于 n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5148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46355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8587" y="4635500"/>
              <a:ext cx="110579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不等于 y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0101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010150"/>
              <a:ext cx="51435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51308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⑥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48587" y="5130800"/>
              <a:ext cx="1464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小于等于 60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8200" y="55054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1837" y="56261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⑦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48587" y="5626100"/>
              <a:ext cx="19625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减 b 的差小于 20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838200" y="60007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5" name="answers"/>
          <p:cNvGrpSpPr/>
          <p:nvPr/>
        </p:nvGrpSpPr>
        <p:grpSpPr>
          <a:xfrm>
            <a:off x="5981700" y="2654300"/>
            <a:ext cx="5372100" cy="3355975"/>
            <a:chOff x="5981700" y="2654300"/>
            <a:chExt cx="5372100" cy="3355975"/>
          </a:xfrm>
        </p:grpSpPr>
        <p:sp>
          <p:nvSpPr>
            <p:cNvPr id="38" name="Line 38"/>
            <p:cNvSpPr/>
            <p:nvPr/>
          </p:nvSpPr>
          <p:spPr>
            <a:xfrm>
              <a:off x="5981700" y="30289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5981700" y="3028950"/>
              <a:ext cx="53721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0" name="Line 40"/>
            <p:cNvSpPr/>
            <p:nvPr/>
          </p:nvSpPr>
          <p:spPr>
            <a:xfrm>
              <a:off x="5981700" y="35242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Line 41"/>
            <p:cNvSpPr/>
            <p:nvPr/>
          </p:nvSpPr>
          <p:spPr>
            <a:xfrm>
              <a:off x="5981700" y="40195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Rectangle 42"/>
            <p:cNvSpPr/>
            <p:nvPr/>
          </p:nvSpPr>
          <p:spPr>
            <a:xfrm>
              <a:off x="5981700" y="4019550"/>
              <a:ext cx="53721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Line 43"/>
            <p:cNvSpPr/>
            <p:nvPr/>
          </p:nvSpPr>
          <p:spPr>
            <a:xfrm>
              <a:off x="5981700" y="45148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4" name="Line 44"/>
            <p:cNvSpPr/>
            <p:nvPr/>
          </p:nvSpPr>
          <p:spPr>
            <a:xfrm>
              <a:off x="5981700" y="50101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5" name="Rectangle 45"/>
            <p:cNvSpPr/>
            <p:nvPr/>
          </p:nvSpPr>
          <p:spPr>
            <a:xfrm>
              <a:off x="5981700" y="5010150"/>
              <a:ext cx="53721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6" name="Line 46"/>
            <p:cNvSpPr/>
            <p:nvPr/>
          </p:nvSpPr>
          <p:spPr>
            <a:xfrm>
              <a:off x="5981700" y="55054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7" name="Line 47"/>
            <p:cNvSpPr/>
            <p:nvPr/>
          </p:nvSpPr>
          <p:spPr>
            <a:xfrm>
              <a:off x="5981700" y="60007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6125337" y="2654300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(n &gt; 0)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6125337" y="3149600"/>
              <a:ext cx="26918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(a &gt; 65 || a &lt; 10)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125337" y="3644900"/>
              <a:ext cx="294658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(n &gt;= 60 &amp;&amp; n &lt;= 80)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6125337" y="4140200"/>
              <a:ext cx="14183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(m == n)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6125337" y="4635500"/>
              <a:ext cx="14183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(x != y)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6125337" y="5130800"/>
              <a:ext cx="154573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(a &lt;= 60)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6125337" y="5626100"/>
              <a:ext cx="19277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(a - b &lt; 20)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二、单分支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课堂练习：会输出什么？</a:t>
            </a:r>
          </a:p>
        </p:txBody>
      </p:sp>
      <p:grpSp>
        <p:nvGrpSpPr>
          <p:cNvPr id="13" name="q1"/>
          <p:cNvGrpSpPr/>
          <p:nvPr/>
        </p:nvGrpSpPr>
        <p:grpSpPr>
          <a:xfrm>
            <a:off x="829056" y="2108200"/>
            <a:ext cx="3361944" cy="1492250"/>
            <a:chOff x="829056" y="2108200"/>
            <a:chExt cx="3361944" cy="14922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16090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score 为 95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95550"/>
              <a:ext cx="3352800" cy="1104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95550"/>
              <a:ext cx="38100" cy="1104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9749" y="2651125"/>
              <a:ext cx="2072767" cy="8614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(score &gt;= 90)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"优秀";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a1"/>
          <p:cNvGrpSpPr/>
          <p:nvPr/>
        </p:nvGrpSpPr>
        <p:grpSpPr>
          <a:xfrm>
            <a:off x="838200" y="4476750"/>
            <a:ext cx="3352800" cy="1143000"/>
            <a:chOff x="838200" y="4476750"/>
            <a:chExt cx="3352800" cy="1143000"/>
          </a:xfrm>
        </p:grpSpPr>
        <p:sp>
          <p:nvSpPr>
            <p:cNvPr id="14" name="Rectangle 14"/>
            <p:cNvSpPr/>
            <p:nvPr/>
          </p:nvSpPr>
          <p:spPr>
            <a:xfrm>
              <a:off x="838200" y="4476750"/>
              <a:ext cx="3352800" cy="11430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242185" y="469265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优秀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80997" y="5175250"/>
              <a:ext cx="126720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95 &gt;= 90 成立</a:t>
              </a:r>
            </a:p>
          </p:txBody>
        </p:sp>
      </p:grpSp>
      <p:grpSp>
        <p:nvGrpSpPr>
          <p:cNvPr id="22" name="q2"/>
          <p:cNvGrpSpPr/>
          <p:nvPr/>
        </p:nvGrpSpPr>
        <p:grpSpPr>
          <a:xfrm>
            <a:off x="4410456" y="2108200"/>
            <a:ext cx="3361944" cy="1492250"/>
            <a:chOff x="4410456" y="2108200"/>
            <a:chExt cx="3361944" cy="1492250"/>
          </a:xfrm>
        </p:grpSpPr>
        <p:sp>
          <p:nvSpPr>
            <p:cNvPr id="18" name="TextBox 18"/>
            <p:cNvSpPr txBox="1"/>
            <p:nvPr/>
          </p:nvSpPr>
          <p:spPr>
            <a:xfrm>
              <a:off x="4410456" y="2108200"/>
              <a:ext cx="16090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score 为 85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4419600" y="2495550"/>
              <a:ext cx="3352800" cy="1104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419600" y="2495550"/>
              <a:ext cx="38100" cy="1104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621149" y="2651125"/>
              <a:ext cx="2072767" cy="8614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(score &gt;= 90)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"优秀";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6" name="a2"/>
          <p:cNvGrpSpPr/>
          <p:nvPr/>
        </p:nvGrpSpPr>
        <p:grpSpPr>
          <a:xfrm>
            <a:off x="4419600" y="4476750"/>
            <a:ext cx="3352800" cy="1143000"/>
            <a:chOff x="4419600" y="4476750"/>
            <a:chExt cx="3352800" cy="1143000"/>
          </a:xfrm>
        </p:grpSpPr>
        <p:sp>
          <p:nvSpPr>
            <p:cNvPr id="23" name="Rectangle 23"/>
            <p:cNvSpPr/>
            <p:nvPr/>
          </p:nvSpPr>
          <p:spPr>
            <a:xfrm>
              <a:off x="4419600" y="4476750"/>
              <a:ext cx="3352800" cy="11430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298567" y="4692650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什么都不输出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058537" y="5175250"/>
              <a:ext cx="20749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85 &gt;= 90 不成立，跳过</a:t>
              </a:r>
            </a:p>
          </p:txBody>
        </p:sp>
      </p:grpSp>
      <p:grpSp>
        <p:nvGrpSpPr>
          <p:cNvPr id="31" name="q3"/>
          <p:cNvGrpSpPr/>
          <p:nvPr/>
        </p:nvGrpSpPr>
        <p:grpSpPr>
          <a:xfrm>
            <a:off x="7991856" y="2108200"/>
            <a:ext cx="3361944" cy="1768475"/>
            <a:chOff x="7991856" y="2108200"/>
            <a:chExt cx="3361944" cy="1768475"/>
          </a:xfrm>
        </p:grpSpPr>
        <p:sp>
          <p:nvSpPr>
            <p:cNvPr id="27" name="TextBox 27"/>
            <p:cNvSpPr txBox="1"/>
            <p:nvPr/>
          </p:nvSpPr>
          <p:spPr>
            <a:xfrm>
              <a:off x="7991856" y="2108200"/>
              <a:ext cx="9094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k 为 0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8001000" y="2495550"/>
              <a:ext cx="3352800" cy="1381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001000" y="2495550"/>
              <a:ext cx="38100" cy="1381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202549" y="2651125"/>
              <a:ext cx="1781810" cy="1137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(k)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"A";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"B";</a:t>
              </a:r>
            </a:p>
          </p:txBody>
        </p:sp>
      </p:grpSp>
      <p:grpSp>
        <p:nvGrpSpPr>
          <p:cNvPr id="35" name="a3"/>
          <p:cNvGrpSpPr/>
          <p:nvPr/>
        </p:nvGrpSpPr>
        <p:grpSpPr>
          <a:xfrm>
            <a:off x="8001000" y="4476750"/>
            <a:ext cx="3352800" cy="1143000"/>
            <a:chOff x="8001000" y="4476750"/>
            <a:chExt cx="3352800" cy="1143000"/>
          </a:xfrm>
        </p:grpSpPr>
        <p:sp>
          <p:nvSpPr>
            <p:cNvPr id="32" name="Rectangle 32"/>
            <p:cNvSpPr/>
            <p:nvPr/>
          </p:nvSpPr>
          <p:spPr>
            <a:xfrm>
              <a:off x="8001000" y="4476750"/>
              <a:ext cx="3352800" cy="11430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587404" y="4705350"/>
              <a:ext cx="1799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352377" y="5175250"/>
              <a:ext cx="26500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k 是 0，不成立；B 在 if 外面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7620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二、单分支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66950"/>
            <a:ext cx="6804660" cy="393319"/>
            <a:chOff x="895350" y="2266950"/>
            <a:chExt cx="6804660" cy="393319"/>
          </a:xfrm>
        </p:grpSpPr>
        <p:sp>
          <p:nvSpPr>
            <p:cNvPr id="9" name="Ellipse 9"/>
            <p:cNvSpPr/>
            <p:nvPr/>
          </p:nvSpPr>
          <p:spPr>
            <a:xfrm>
              <a:off x="895350" y="2266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310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506" y="2308225"/>
              <a:ext cx="63185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顺序结构从上到下逐句执行；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分支结构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根据条件选一条路走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90850"/>
            <a:ext cx="6865239" cy="393319"/>
            <a:chOff x="895350" y="2990850"/>
            <a:chExt cx="6865239" cy="393319"/>
          </a:xfrm>
        </p:grpSpPr>
        <p:sp>
          <p:nvSpPr>
            <p:cNvPr id="13" name="Ellipse 13"/>
            <p:cNvSpPr/>
            <p:nvPr/>
          </p:nvSpPr>
          <p:spPr>
            <a:xfrm>
              <a:off x="895350" y="2990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3034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506" y="3032125"/>
              <a:ext cx="63790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单分支格式：if (条件) { 代码块 }，条件成立才执行代码块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714750"/>
            <a:ext cx="4468128" cy="393319"/>
            <a:chOff x="895350" y="3714750"/>
            <a:chExt cx="4468128" cy="393319"/>
          </a:xfrm>
        </p:grpSpPr>
        <p:sp>
          <p:nvSpPr>
            <p:cNvPr id="17" name="Ellipse 17"/>
            <p:cNvSpPr/>
            <p:nvPr/>
          </p:nvSpPr>
          <p:spPr>
            <a:xfrm>
              <a:off x="895350" y="3714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58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506" y="3756025"/>
              <a:ext cx="39819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条件的值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非 0 就成立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，是 0 就不成立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38650"/>
            <a:ext cx="5981997" cy="393319"/>
            <a:chOff x="895350" y="4438650"/>
            <a:chExt cx="5981997" cy="393319"/>
          </a:xfrm>
        </p:grpSpPr>
        <p:sp>
          <p:nvSpPr>
            <p:cNvPr id="21" name="Ellipse 21"/>
            <p:cNvSpPr/>
            <p:nvPr/>
          </p:nvSpPr>
          <p:spPr>
            <a:xfrm>
              <a:off x="895350" y="4438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482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506" y="4479925"/>
              <a:ext cx="549584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判断相等用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==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；写成 = 就变成了赋值，判断会出错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5334000"/>
            <a:ext cx="10515600" cy="552450"/>
            <a:chOff x="838200" y="53340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334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33400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505450"/>
              <a:ext cx="705154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下节课用 if 解决例 3-4 吃苹果的造句问题，请先读一读书本 P36 的题目。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 · 第二课时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206170" y="3111500"/>
            <a:ext cx="3779661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3-4 Apples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897193" y="4038600"/>
            <a:ext cx="4397614" cy="308991"/>
            <a:chOff x="3897193" y="4038600"/>
            <a:chExt cx="4397614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897193" y="4038600"/>
              <a:ext cx="439761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读题 · 找岔路口 · 流程图 · 三步写代码 · 缩进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75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3-4 Apples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7005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3-4 Apples：帮八尾勇造句</a:t>
            </a:r>
          </a:p>
        </p:txBody>
      </p:sp>
      <p:grpSp>
        <p:nvGrpSpPr>
          <p:cNvPr id="11" name="q"/>
          <p:cNvGrpSpPr/>
          <p:nvPr/>
        </p:nvGrpSpPr>
        <p:grpSpPr>
          <a:xfrm>
            <a:off x="838200" y="2038350"/>
            <a:ext cx="10515600" cy="1866900"/>
            <a:chOff x="838200" y="2038350"/>
            <a:chExt cx="10515600" cy="1866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866900"/>
            </a:xfrm>
            <a:prstGeom prst="roundRect">
              <a:avLst>
                <a:gd name="adj" fmla="val 5102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037" y="2133600"/>
              <a:ext cx="6352286" cy="15375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八尾勇今天吃掉了 x（0 ≤ x ≤ 100）个苹果，她想用 apple 造句：</a:t>
              </a:r>
            </a:p>
            <a:p>
              <a:pPr algn="l" marL="185674" indent="-185674">
                <a:lnSpc>
                  <a:spcPts val="31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吃了 1 个，输出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Today, I ate 1 apple.</a:t>
              </a:r>
            </a:p>
            <a:p>
              <a:pPr algn="l" marL="185674" indent="-185674">
                <a:lnSpc>
                  <a:spcPts val="31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没有吃，就把 1 换成 0；</a:t>
              </a:r>
            </a:p>
            <a:p>
              <a:pPr algn="l" marL="185674" indent="-185674">
                <a:lnSpc>
                  <a:spcPts val="31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吃了不止一个，apple 后面别忘了加上表示复数的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8539448" y="6121400"/>
            <a:ext cx="2821210" cy="264033"/>
            <a:chOff x="8539448" y="6121400"/>
            <a:chExt cx="2821210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8539448" y="6121400"/>
              <a:ext cx="28212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P36 · 例 3-4（洛谷 P5712）</a:t>
              </a:r>
            </a:p>
          </p:txBody>
        </p:sp>
      </p:grpSp>
      <p:grpSp>
        <p:nvGrpSpPr>
          <p:cNvPr id="15" name="io"/>
          <p:cNvGrpSpPr/>
          <p:nvPr/>
        </p:nvGrpSpPr>
        <p:grpSpPr>
          <a:xfrm>
            <a:off x="829437" y="4140200"/>
            <a:ext cx="5318202" cy="337376"/>
            <a:chOff x="829437" y="4140200"/>
            <a:chExt cx="5318202" cy="337376"/>
          </a:xfrm>
        </p:grpSpPr>
        <p:sp>
          <p:nvSpPr>
            <p:cNvPr id="14" name="TextBox 14"/>
            <p:cNvSpPr txBox="1"/>
            <p:nvPr/>
          </p:nvSpPr>
          <p:spPr>
            <a:xfrm>
              <a:off x="829437" y="4140200"/>
              <a:ext cx="531820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输入：一个整数 x。　输出：一个正确的英文句子。</a:t>
              </a:r>
            </a:p>
          </p:txBody>
        </p:sp>
      </p:grpSp>
      <p:grpSp>
        <p:nvGrpSpPr>
          <p:cNvPr id="40" name="samples"/>
          <p:cNvGrpSpPr/>
          <p:nvPr/>
        </p:nvGrpSpPr>
        <p:grpSpPr>
          <a:xfrm>
            <a:off x="838200" y="4533900"/>
            <a:ext cx="10515600" cy="1190625"/>
            <a:chOff x="838200" y="4533900"/>
            <a:chExt cx="10515600" cy="1190625"/>
          </a:xfrm>
        </p:grpSpPr>
        <p:sp>
          <p:nvSpPr>
            <p:cNvPr id="16" name="Rectangle 16"/>
            <p:cNvSpPr/>
            <p:nvPr/>
          </p:nvSpPr>
          <p:spPr>
            <a:xfrm>
              <a:off x="838200" y="4533900"/>
              <a:ext cx="3352800" cy="1190625"/>
            </a:xfrm>
            <a:prstGeom prst="roundRect">
              <a:avLst>
                <a:gd name="adj" fmla="val 64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533900"/>
              <a:ext cx="3352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724400"/>
              <a:ext cx="3352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952500" y="46291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143000" y="46291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1333500" y="46291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632204" y="45910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01649" y="5032375"/>
              <a:ext cx="2333625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0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0 apple.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419600" y="4533900"/>
              <a:ext cx="3352800" cy="1190625"/>
            </a:xfrm>
            <a:prstGeom prst="roundRect">
              <a:avLst>
                <a:gd name="adj" fmla="val 64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4419600" y="4533900"/>
              <a:ext cx="3352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4419600" y="4724400"/>
              <a:ext cx="3352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4533900" y="46291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4724400" y="46291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4914900" y="46291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213604" y="45910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583049" y="5032375"/>
              <a:ext cx="2333625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1 apple.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8001000" y="4533900"/>
              <a:ext cx="3352800" cy="1190625"/>
            </a:xfrm>
            <a:prstGeom prst="roundRect">
              <a:avLst>
                <a:gd name="adj" fmla="val 64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001000" y="4533900"/>
              <a:ext cx="3352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8001000" y="4724400"/>
              <a:ext cx="3352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8115300" y="46291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8305800" y="46291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7" name="Ellipse 37"/>
            <p:cNvSpPr/>
            <p:nvPr/>
          </p:nvSpPr>
          <p:spPr>
            <a:xfrm>
              <a:off x="8496300" y="46291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8795004" y="45910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164449" y="5032375"/>
              <a:ext cx="2443988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5 apples.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75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3-4 Apples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句子里，哪些不变？哪些会变？</a:t>
            </a:r>
          </a:p>
        </p:txBody>
      </p:sp>
      <p:grpSp>
        <p:nvGrpSpPr>
          <p:cNvPr id="25" name="segs"/>
          <p:cNvGrpSpPr/>
          <p:nvPr/>
        </p:nvGrpSpPr>
        <p:grpSpPr>
          <a:xfrm>
            <a:off x="829056" y="2165350"/>
            <a:ext cx="7791069" cy="1439291"/>
            <a:chOff x="829056" y="2165350"/>
            <a:chExt cx="7791069" cy="1439291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6535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把句子拆开来看：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609850"/>
              <a:ext cx="2314575" cy="571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84349" y="2756154"/>
              <a:ext cx="22127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"Today, I ate "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70024" y="3295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3248025" y="2609850"/>
              <a:ext cx="1104900" cy="571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718379" y="2756154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367075" y="32956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输入的数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4448175" y="2609850"/>
              <a:ext cx="1352550" cy="571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37024" y="2756154"/>
              <a:ext cx="11748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 apple"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903749" y="3295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895975" y="2609850"/>
              <a:ext cx="1943100" cy="571500"/>
            </a:xfrm>
            <a:prstGeom prst="roundRect">
              <a:avLst>
                <a:gd name="adj" fmla="val 10000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641049" y="2756154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"s"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008726" y="3295650"/>
              <a:ext cx="17175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有时要，有时不要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7934325" y="2609850"/>
              <a:ext cx="685800" cy="571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050749" y="2756154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"."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056524" y="3295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</a:t>
              </a:r>
            </a:p>
          </p:txBody>
        </p:sp>
      </p:grpSp>
      <p:grpSp>
        <p:nvGrpSpPr>
          <p:cNvPr id="30" name="find"/>
          <p:cNvGrpSpPr/>
          <p:nvPr/>
        </p:nvGrpSpPr>
        <p:grpSpPr>
          <a:xfrm>
            <a:off x="838200" y="3810000"/>
            <a:ext cx="10515600" cy="914400"/>
            <a:chOff x="838200" y="3810000"/>
            <a:chExt cx="10515600" cy="914400"/>
          </a:xfrm>
        </p:grpSpPr>
        <p:sp>
          <p:nvSpPr>
            <p:cNvPr id="26" name="Rectangle 26"/>
            <p:cNvSpPr/>
            <p:nvPr/>
          </p:nvSpPr>
          <p:spPr>
            <a:xfrm>
              <a:off x="838200" y="381000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381000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606" y="39751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391156" y="3937000"/>
              <a:ext cx="4630864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大部分内容每次都要输出，只有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要看情况：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这里就是程序的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岔路口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，要用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来判断。</a:t>
              </a:r>
            </a:p>
          </p:txBody>
        </p:sp>
      </p:grpSp>
      <p:grpSp>
        <p:nvGrpSpPr>
          <p:cNvPr id="47" name="runs"/>
          <p:cNvGrpSpPr/>
          <p:nvPr/>
        </p:nvGrpSpPr>
        <p:grpSpPr>
          <a:xfrm>
            <a:off x="838200" y="4953000"/>
            <a:ext cx="10515600" cy="1238250"/>
            <a:chOff x="838200" y="4953000"/>
            <a:chExt cx="10515600" cy="1238250"/>
          </a:xfrm>
        </p:grpSpPr>
        <p:sp>
          <p:nvSpPr>
            <p:cNvPr id="31" name="Rectangle 31"/>
            <p:cNvSpPr/>
            <p:nvPr/>
          </p:nvSpPr>
          <p:spPr>
            <a:xfrm>
              <a:off x="838200" y="4953000"/>
              <a:ext cx="51435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4953000"/>
              <a:ext cx="5143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5143500"/>
              <a:ext cx="5143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952500" y="50482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1143000" y="50482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1333500" y="50482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632204" y="50228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001268" y="5422900"/>
              <a:ext cx="2437066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1 apple.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6210300" y="4953000"/>
              <a:ext cx="51435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6210300" y="4953000"/>
              <a:ext cx="5143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6210300" y="5143500"/>
              <a:ext cx="5143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6324600" y="50482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43" name="Ellipse 43"/>
            <p:cNvSpPr/>
            <p:nvPr/>
          </p:nvSpPr>
          <p:spPr>
            <a:xfrm>
              <a:off x="6515100" y="50482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44" name="Ellipse 44"/>
            <p:cNvSpPr/>
            <p:nvPr/>
          </p:nvSpPr>
          <p:spPr>
            <a:xfrm>
              <a:off x="6705600" y="50482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7004304" y="50228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6373368" y="5422900"/>
              <a:ext cx="2552319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3 apples.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75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3-4 Apples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73525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什么时候要加 s？</a:t>
            </a:r>
          </a:p>
        </p:txBody>
      </p:sp>
      <p:grpSp>
        <p:nvGrpSpPr>
          <p:cNvPr id="26" name="table"/>
          <p:cNvGrpSpPr/>
          <p:nvPr/>
        </p:nvGrpSpPr>
        <p:grpSpPr>
          <a:xfrm>
            <a:off x="838200" y="2038350"/>
            <a:ext cx="10515600" cy="1990725"/>
            <a:chOff x="838200" y="2038350"/>
            <a:chExt cx="10515600" cy="19907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61667"/>
              <a:ext cx="11503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吃的个数 x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58337" y="2161667"/>
              <a:ext cx="11503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要不要加 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15837" y="21489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例子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6543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458337" y="2641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不加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315837" y="2654300"/>
              <a:ext cx="23633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Today, I ate 0 apple.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028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0289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1496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458337" y="31369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不加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15837" y="3149600"/>
              <a:ext cx="23633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Today, I ate 1 apple.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524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644900"/>
              <a:ext cx="16481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2、3、……、100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458337" y="3632200"/>
              <a:ext cx="249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加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315837" y="3644900"/>
              <a:ext cx="249044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Today, I ate 5 apples.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019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cond"/>
          <p:cNvGrpSpPr/>
          <p:nvPr/>
        </p:nvGrpSpPr>
        <p:grpSpPr>
          <a:xfrm>
            <a:off x="828675" y="4248150"/>
            <a:ext cx="5343525" cy="1047750"/>
            <a:chOff x="828675" y="4248150"/>
            <a:chExt cx="5343525" cy="1047750"/>
          </a:xfrm>
        </p:grpSpPr>
        <p:sp>
          <p:nvSpPr>
            <p:cNvPr id="27" name="TextBox 27"/>
            <p:cNvSpPr txBox="1"/>
            <p:nvPr/>
          </p:nvSpPr>
          <p:spPr>
            <a:xfrm>
              <a:off x="828675" y="4248150"/>
              <a:ext cx="430505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加 s 的条件：x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不是 0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并且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x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不是 1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838200" y="4686300"/>
              <a:ext cx="5334000" cy="609600"/>
            </a:xfrm>
            <a:prstGeom prst="roundRect">
              <a:avLst>
                <a:gd name="adj" fmla="val 1562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2250643" y="4841875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!= 0 &amp;&amp; x != 1</a:t>
              </a:r>
            </a:p>
          </p:txBody>
        </p:sp>
      </p:grpSp>
      <p:grpSp>
        <p:nvGrpSpPr>
          <p:cNvPr id="34" name="alt"/>
          <p:cNvGrpSpPr/>
          <p:nvPr/>
        </p:nvGrpSpPr>
        <p:grpSpPr>
          <a:xfrm>
            <a:off x="6572250" y="4686300"/>
            <a:ext cx="4781550" cy="876300"/>
            <a:chOff x="6572250" y="4686300"/>
            <a:chExt cx="4781550" cy="876300"/>
          </a:xfrm>
        </p:grpSpPr>
        <p:sp>
          <p:nvSpPr>
            <p:cNvPr id="31" name="Rectangle 31"/>
            <p:cNvSpPr/>
            <p:nvPr/>
          </p:nvSpPr>
          <p:spPr>
            <a:xfrm>
              <a:off x="6572250" y="4686300"/>
              <a:ext cx="478155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773418" y="4854575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书上另一种写法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449818" y="4816475"/>
              <a:ext cx="2206561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!(x == 0 || x == 1)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（x 是 0 或 1 的反面）</a:t>
              </a:r>
            </a:p>
          </p:txBody>
        </p:sp>
      </p:grpSp>
      <p:grpSp>
        <p:nvGrpSpPr>
          <p:cNvPr id="36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5" name="TextBox 35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P36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75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3-4 Apples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74231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画出流程图</a:t>
            </a:r>
          </a:p>
        </p:txBody>
      </p:sp>
      <p:grpSp>
        <p:nvGrpSpPr>
          <p:cNvPr id="35" name="flow"/>
          <p:cNvGrpSpPr/>
          <p:nvPr/>
        </p:nvGrpSpPr>
        <p:grpSpPr>
          <a:xfrm>
            <a:off x="1619250" y="2028825"/>
            <a:ext cx="4286250" cy="4033266"/>
            <a:chOff x="1619250" y="2028825"/>
            <a:chExt cx="4286250" cy="4033266"/>
          </a:xfrm>
        </p:grpSpPr>
        <p:sp>
          <p:nvSpPr>
            <p:cNvPr id="9" name="Freeform 9"/>
            <p:cNvSpPr/>
            <p:nvPr/>
          </p:nvSpPr>
          <p:spPr>
            <a:xfrm>
              <a:off x="2381250" y="2028825"/>
              <a:ext cx="2095500" cy="361950"/>
            </a:xfrm>
            <a:custGeom>
              <a:avLst/>
              <a:gdLst/>
              <a:ahLst/>
              <a:cxnLst/>
              <a:rect l="l" t="t" r="r" b="b"/>
              <a:pathLst>
                <a:path w="2095500" h="361950">
                  <a:moveTo>
                    <a:pt x="171450" y="0"/>
                  </a:moveTo>
                  <a:lnTo>
                    <a:pt x="2095500" y="0"/>
                  </a:lnTo>
                  <a:lnTo>
                    <a:pt x="1924050" y="361950"/>
                  </a:lnTo>
                  <a:lnTo>
                    <a:pt x="0" y="3619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117902" y="209550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x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1619250" y="2667000"/>
              <a:ext cx="3619500" cy="381000"/>
            </a:xfrm>
            <a:custGeom>
              <a:avLst/>
              <a:gdLst/>
              <a:ahLst/>
              <a:cxnLst/>
              <a:rect l="l" t="t" r="r" b="b"/>
              <a:pathLst>
                <a:path w="3619500" h="381000">
                  <a:moveTo>
                    <a:pt x="171450" y="0"/>
                  </a:moveTo>
                  <a:lnTo>
                    <a:pt x="3619500" y="0"/>
                  </a:lnTo>
                  <a:lnTo>
                    <a:pt x="344805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158205" y="2743200"/>
              <a:ext cx="254158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Today, I ate x apple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1809750" y="3314700"/>
              <a:ext cx="3238500" cy="723900"/>
            </a:xfrm>
            <a:custGeom>
              <a:avLst/>
              <a:gdLst/>
              <a:ahLst/>
              <a:cxnLst/>
              <a:rect l="l" t="t" r="r" b="b"/>
              <a:pathLst>
                <a:path w="3238500" h="723900">
                  <a:moveTo>
                    <a:pt x="1619250" y="0"/>
                  </a:moveTo>
                  <a:lnTo>
                    <a:pt x="3238500" y="361950"/>
                  </a:lnTo>
                  <a:lnTo>
                    <a:pt x="1619250" y="723900"/>
                  </a:lnTo>
                  <a:lnTo>
                    <a:pt x="0" y="3619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559566" y="3562350"/>
              <a:ext cx="173886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!= 0 &amp;&amp; x != 1 ？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476500" y="4362450"/>
              <a:ext cx="1905000" cy="381000"/>
            </a:xfrm>
            <a:custGeom>
              <a:avLst/>
              <a:gdLst/>
              <a:ahLst/>
              <a:cxnLst/>
              <a:rect l="l" t="t" r="r" b="b"/>
              <a:pathLst>
                <a:path w="1905000" h="381000">
                  <a:moveTo>
                    <a:pt x="171450" y="0"/>
                  </a:moveTo>
                  <a:lnTo>
                    <a:pt x="1905000" y="0"/>
                  </a:lnTo>
                  <a:lnTo>
                    <a:pt x="173355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117902" y="443865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s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2476500" y="5143500"/>
              <a:ext cx="1905000" cy="381000"/>
            </a:xfrm>
            <a:custGeom>
              <a:avLst/>
              <a:gdLst/>
              <a:ahLst/>
              <a:cxnLst/>
              <a:rect l="l" t="t" r="r" b="b"/>
              <a:pathLst>
                <a:path w="1905000" h="381000">
                  <a:moveTo>
                    <a:pt x="171450" y="0"/>
                  </a:moveTo>
                  <a:lnTo>
                    <a:pt x="1905000" y="0"/>
                  </a:lnTo>
                  <a:lnTo>
                    <a:pt x="173355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117902" y="521970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.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2571750" y="5724525"/>
              <a:ext cx="1714500" cy="28575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3208299" y="57531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3429000" y="2390775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362325" y="25622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Line 23"/>
            <p:cNvSpPr/>
            <p:nvPr/>
          </p:nvSpPr>
          <p:spPr>
            <a:xfrm>
              <a:off x="3429000" y="3048000"/>
              <a:ext cx="9525" cy="180975"/>
            </a:xfrm>
            <a:custGeom>
              <a:avLst/>
              <a:gdLst/>
              <a:ahLst/>
              <a:cxnLst/>
              <a:rect l="l" t="t" r="r" b="b"/>
              <a:pathLst>
                <a:path w="9525" h="180975">
                  <a:moveTo>
                    <a:pt x="0" y="0"/>
                  </a:moveTo>
                  <a:lnTo>
                    <a:pt x="0" y="1809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362325" y="32099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Line 25"/>
            <p:cNvSpPr/>
            <p:nvPr/>
          </p:nvSpPr>
          <p:spPr>
            <a:xfrm>
              <a:off x="3429000" y="4038600"/>
              <a:ext cx="9525" cy="238125"/>
            </a:xfrm>
            <a:custGeom>
              <a:avLst/>
              <a:gdLst/>
              <a:ahLst/>
              <a:cxnLst/>
              <a:rect l="l" t="t" r="r" b="b"/>
              <a:pathLst>
                <a:path w="9525" h="238125">
                  <a:moveTo>
                    <a:pt x="0" y="0"/>
                  </a:moveTo>
                  <a:lnTo>
                    <a:pt x="0" y="2381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3362325" y="42576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Line 27"/>
            <p:cNvSpPr/>
            <p:nvPr/>
          </p:nvSpPr>
          <p:spPr>
            <a:xfrm>
              <a:off x="3429000" y="4743450"/>
              <a:ext cx="9525" cy="314325"/>
            </a:xfrm>
            <a:custGeom>
              <a:avLst/>
              <a:gdLst/>
              <a:ahLst/>
              <a:cxnLst/>
              <a:rect l="l" t="t" r="r" b="b"/>
              <a:pathLst>
                <a:path w="9525" h="314325">
                  <a:moveTo>
                    <a:pt x="0" y="0"/>
                  </a:moveTo>
                  <a:lnTo>
                    <a:pt x="0" y="3143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3362325" y="50387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3429000" y="5524500"/>
              <a:ext cx="9525" cy="114300"/>
            </a:xfrm>
            <a:custGeom>
              <a:avLst/>
              <a:gdLst/>
              <a:ahLst/>
              <a:cxnLst/>
              <a:rect l="l" t="t" r="r" b="b"/>
              <a:pathLst>
                <a:path w="9525" h="114300">
                  <a:moveTo>
                    <a:pt x="0" y="0"/>
                  </a:moveTo>
                  <a:lnTo>
                    <a:pt x="0" y="1143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3362325" y="56197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1" name="Freeform 31"/>
            <p:cNvSpPr/>
            <p:nvPr/>
          </p:nvSpPr>
          <p:spPr>
            <a:xfrm>
              <a:off x="3524250" y="3676650"/>
              <a:ext cx="2381250" cy="1276350"/>
            </a:xfrm>
            <a:custGeom>
              <a:avLst/>
              <a:gdLst/>
              <a:ahLst/>
              <a:cxnLst/>
              <a:rect l="l" t="t" r="r" b="b"/>
              <a:pathLst>
                <a:path w="2381250" h="1276350">
                  <a:moveTo>
                    <a:pt x="1524000" y="0"/>
                  </a:moveTo>
                  <a:lnTo>
                    <a:pt x="2381250" y="0"/>
                  </a:lnTo>
                  <a:lnTo>
                    <a:pt x="2381250" y="1276350"/>
                  </a:lnTo>
                  <a:lnTo>
                    <a:pt x="0" y="127635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3429000" y="48863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3535299" y="405765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516499" y="339090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</p:grpSp>
      <p:grpSp>
        <p:nvGrpSpPr>
          <p:cNvPr id="37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36" name="TextBox 36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P37 · 图 3-5</a:t>
              </a:r>
            </a:p>
          </p:txBody>
        </p:sp>
      </p:grpSp>
      <p:grpSp>
        <p:nvGrpSpPr>
          <p:cNvPr id="41" name="tip"/>
          <p:cNvGrpSpPr/>
          <p:nvPr/>
        </p:nvGrpSpPr>
        <p:grpSpPr>
          <a:xfrm>
            <a:off x="6667500" y="2476500"/>
            <a:ext cx="4686300" cy="2095500"/>
            <a:chOff x="6667500" y="2476500"/>
            <a:chExt cx="4686300" cy="2095500"/>
          </a:xfrm>
        </p:grpSpPr>
        <p:sp>
          <p:nvSpPr>
            <p:cNvPr id="38" name="Rectangle 38"/>
            <p:cNvSpPr/>
            <p:nvPr/>
          </p:nvSpPr>
          <p:spPr>
            <a:xfrm>
              <a:off x="6667500" y="2476500"/>
              <a:ext cx="4686300" cy="2095500"/>
            </a:xfrm>
            <a:prstGeom prst="roundRect">
              <a:avLst>
                <a:gd name="adj" fmla="val 363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6868287" y="26416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看图说话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954137" y="2565400"/>
              <a:ext cx="2606040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固定部分先输出；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遇到岔路口：条件成立，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多输出一个 s；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不管走哪条路，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最后都输出句号。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75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3-4 Apples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写代码第一步：输入，再输出固定部分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7810500" cy="1838325"/>
            <a:chOff x="838200" y="2114550"/>
            <a:chExt cx="7810500" cy="18383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810500" cy="1838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8383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567613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x;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x;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"Today, I ate " &lt;&lt; x &lt;&lt; " apple";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这时还不知道 apple 后面要不要加 s</a:t>
              </a:r>
            </a:p>
          </p:txBody>
        </p:sp>
      </p:grpSp>
      <p:grpSp>
        <p:nvGrpSpPr>
          <p:cNvPr id="16" name="exp"/>
          <p:cNvGrpSpPr/>
          <p:nvPr/>
        </p:nvGrpSpPr>
        <p:grpSpPr>
          <a:xfrm>
            <a:off x="838200" y="4229100"/>
            <a:ext cx="10515600" cy="895350"/>
            <a:chOff x="838200" y="4229100"/>
            <a:chExt cx="10515600" cy="895350"/>
          </a:xfrm>
        </p:grpSpPr>
        <p:sp>
          <p:nvSpPr>
            <p:cNvPr id="13" name="Rectangle 13"/>
            <p:cNvSpPr/>
            <p:nvPr/>
          </p:nvSpPr>
          <p:spPr>
            <a:xfrm>
              <a:off x="838200" y="42291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987" y="43942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686687" y="4356100"/>
              <a:ext cx="720420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先输入吃了几个苹果；固定部分不管 x 是几都要输出，所以直接写。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注意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"Today, I ate "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 ate 后面、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 apple"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 apple 前面都有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run"/>
          <p:cNvGrpSpPr/>
          <p:nvPr/>
        </p:nvGrpSpPr>
        <p:grpSpPr>
          <a:xfrm>
            <a:off x="838200" y="5391150"/>
            <a:ext cx="10515600" cy="571500"/>
            <a:chOff x="838200" y="5391150"/>
            <a:chExt cx="10515600" cy="571500"/>
          </a:xfrm>
        </p:grpSpPr>
        <p:sp>
          <p:nvSpPr>
            <p:cNvPr id="17" name="Rectangle 17"/>
            <p:cNvSpPr/>
            <p:nvPr/>
          </p:nvSpPr>
          <p:spPr>
            <a:xfrm>
              <a:off x="838200" y="53911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8987" y="55562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运行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86687" y="5568950"/>
              <a:ext cx="79865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 3，现在输出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Today, I ate 3 apple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：还差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句号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，下面两步补上。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75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3-4 Apples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82478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第二步：走到岔路口，判断要不要加 s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7810500" cy="1628775"/>
            <a:chOff x="838200" y="2114550"/>
            <a:chExt cx="7810500" cy="16287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810500" cy="16287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628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70125"/>
              <a:ext cx="4217480" cy="14100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x 不是 0，并且不是 1，条件成立</a:t>
              </a:r>
              <a:b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(x != 0 &amp;&amp; x != 1) {</a:t>
              </a:r>
              <a:b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"s";</a:t>
              </a:r>
              <a:b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yes"/>
          <p:cNvGrpSpPr/>
          <p:nvPr/>
        </p:nvGrpSpPr>
        <p:grpSpPr>
          <a:xfrm>
            <a:off x="838200" y="4038600"/>
            <a:ext cx="5143500" cy="1714500"/>
            <a:chOff x="838200" y="4038600"/>
            <a:chExt cx="5143500" cy="1714500"/>
          </a:xfrm>
        </p:grpSpPr>
        <p:sp>
          <p:nvSpPr>
            <p:cNvPr id="13" name="Rectangle 13"/>
            <p:cNvSpPr/>
            <p:nvPr/>
          </p:nvSpPr>
          <p:spPr>
            <a:xfrm>
              <a:off x="838200" y="4038600"/>
              <a:ext cx="5143500" cy="1714500"/>
            </a:xfrm>
            <a:prstGeom prst="roundRect">
              <a:avLst>
                <a:gd name="adj" fmla="val 666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403860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32435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606" y="415607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条件成立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57656" y="4705350"/>
              <a:ext cx="2276284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是 2～100，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执行大括号，输出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4" name="no"/>
          <p:cNvGrpSpPr/>
          <p:nvPr/>
        </p:nvGrpSpPr>
        <p:grpSpPr>
          <a:xfrm>
            <a:off x="6210300" y="4038600"/>
            <a:ext cx="5143500" cy="1714500"/>
            <a:chOff x="6210300" y="4038600"/>
            <a:chExt cx="5143500" cy="1714500"/>
          </a:xfrm>
        </p:grpSpPr>
        <p:sp>
          <p:nvSpPr>
            <p:cNvPr id="19" name="Rectangle 19"/>
            <p:cNvSpPr/>
            <p:nvPr/>
          </p:nvSpPr>
          <p:spPr>
            <a:xfrm>
              <a:off x="6210300" y="4038600"/>
              <a:ext cx="5143500" cy="1714500"/>
            </a:xfrm>
            <a:prstGeom prst="roundRect">
              <a:avLst>
                <a:gd name="adj" fmla="val 666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10300" y="403860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210300" y="4324350"/>
              <a:ext cx="51435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410706" y="415607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条件不成立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29756" y="4705350"/>
              <a:ext cx="299008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是 0 或 1，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大括号里的代码被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完全跳过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75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3-4 Apples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2464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第三步：句号写在 if 的外面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096000" cy="1562100"/>
            <a:chOff x="838200" y="2114550"/>
            <a:chExt cx="6096000" cy="15621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096000" cy="1562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562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60600"/>
              <a:ext cx="5104638" cy="13392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(x != 0 &amp;&amp; x != 1) {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"s";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cout &lt;&lt; "." &lt;&lt; endl;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写在大括号外面</a:t>
              </a:r>
            </a:p>
          </p:txBody>
        </p:sp>
      </p:grpSp>
      <p:grpSp>
        <p:nvGrpSpPr>
          <p:cNvPr id="29" name="runs"/>
          <p:cNvGrpSpPr/>
          <p:nvPr/>
        </p:nvGrpSpPr>
        <p:grpSpPr>
          <a:xfrm>
            <a:off x="7334250" y="2114550"/>
            <a:ext cx="4019550" cy="2667000"/>
            <a:chOff x="7334250" y="2114550"/>
            <a:chExt cx="4019550" cy="2667000"/>
          </a:xfrm>
        </p:grpSpPr>
        <p:sp>
          <p:nvSpPr>
            <p:cNvPr id="13" name="Rectangle 13"/>
            <p:cNvSpPr/>
            <p:nvPr/>
          </p:nvSpPr>
          <p:spPr>
            <a:xfrm>
              <a:off x="7334250" y="2114550"/>
              <a:ext cx="401955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334250" y="2114550"/>
              <a:ext cx="40195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334250" y="2305050"/>
              <a:ext cx="40195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44855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63905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82955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128254" y="21844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输入 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97318" y="2584450"/>
              <a:ext cx="2437066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1 apple.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334250" y="3543300"/>
              <a:ext cx="401955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334250" y="3543300"/>
              <a:ext cx="40195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334250" y="3733800"/>
              <a:ext cx="40195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7448550" y="36385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639050" y="36385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829550" y="36385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128254" y="36131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输入 5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497318" y="4013200"/>
              <a:ext cx="2552319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5 apples.</a:t>
              </a:r>
            </a:p>
          </p:txBody>
        </p:sp>
      </p:grpSp>
      <p:grpSp>
        <p:nvGrpSpPr>
          <p:cNvPr id="34" name="why"/>
          <p:cNvGrpSpPr/>
          <p:nvPr/>
        </p:nvGrpSpPr>
        <p:grpSpPr>
          <a:xfrm>
            <a:off x="838200" y="5143500"/>
            <a:ext cx="10515600" cy="914400"/>
            <a:chOff x="838200" y="5143500"/>
            <a:chExt cx="10515600" cy="914400"/>
          </a:xfrm>
        </p:grpSpPr>
        <p:sp>
          <p:nvSpPr>
            <p:cNvPr id="30" name="Rectangle 30"/>
            <p:cNvSpPr/>
            <p:nvPr/>
          </p:nvSpPr>
          <p:spPr>
            <a:xfrm>
              <a:off x="838200" y="514350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514350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8606" y="5308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933956" y="5270500"/>
              <a:ext cx="543610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不管加不加 s，句子最后都要有句号。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写在大括号外面，句号就不归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管，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每次都会输出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75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3-4 Apples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55331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3-4 完整程序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286500" cy="3695700"/>
            <a:chOff x="838200" y="2038350"/>
            <a:chExt cx="6286500" cy="36957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286500" cy="3695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6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193925"/>
              <a:ext cx="4982337" cy="3452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x;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x;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"Today, I ate " &lt;&lt; x &lt;&lt; " apple";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(x != 0 &amp;&amp; x != 1) {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"s";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"." &lt;&lt; endl;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117235" y="6121400"/>
            <a:ext cx="2243423" cy="264033"/>
            <a:chOff x="9117235" y="6121400"/>
            <a:chExt cx="2243423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117235" y="6121400"/>
              <a:ext cx="22434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P36–37 · 例 3-4 代码</a:t>
              </a:r>
            </a:p>
          </p:txBody>
        </p:sp>
      </p:grpSp>
      <p:grpSp>
        <p:nvGrpSpPr>
          <p:cNvPr id="39" name="runs"/>
          <p:cNvGrpSpPr/>
          <p:nvPr/>
        </p:nvGrpSpPr>
        <p:grpSpPr>
          <a:xfrm>
            <a:off x="7524750" y="2038350"/>
            <a:ext cx="3829050" cy="3800475"/>
            <a:chOff x="7524750" y="2038350"/>
            <a:chExt cx="3829050" cy="3800475"/>
          </a:xfrm>
        </p:grpSpPr>
        <p:sp>
          <p:nvSpPr>
            <p:cNvPr id="15" name="Rectangle 15"/>
            <p:cNvSpPr/>
            <p:nvPr/>
          </p:nvSpPr>
          <p:spPr>
            <a:xfrm>
              <a:off x="7524750" y="2038350"/>
              <a:ext cx="3829050" cy="1171575"/>
            </a:xfrm>
            <a:prstGeom prst="roundRect">
              <a:avLst>
                <a:gd name="adj" fmla="val 65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524750" y="2038350"/>
              <a:ext cx="38290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524750" y="2228850"/>
              <a:ext cx="38290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63905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2955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02005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18754" y="20955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88199" y="2549525"/>
              <a:ext cx="2333625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0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0 apple.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524750" y="3352800"/>
              <a:ext cx="3829050" cy="1171575"/>
            </a:xfrm>
            <a:prstGeom prst="roundRect">
              <a:avLst>
                <a:gd name="adj" fmla="val 65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7524750" y="3352800"/>
              <a:ext cx="38290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7524750" y="3543300"/>
              <a:ext cx="38290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63905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782955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802005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318754" y="34099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88199" y="3863975"/>
              <a:ext cx="2333625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1 apple.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7524750" y="4667250"/>
              <a:ext cx="3829050" cy="1171575"/>
            </a:xfrm>
            <a:prstGeom prst="roundRect">
              <a:avLst>
                <a:gd name="adj" fmla="val 65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7524750" y="4667250"/>
              <a:ext cx="38290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7524750" y="4857750"/>
              <a:ext cx="38290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7639050" y="47625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7829550" y="47625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8020050" y="47625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318754" y="47244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88199" y="5178425"/>
              <a:ext cx="2443988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5 apples.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75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3-4 Apples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85520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代码有了"层次感"：缩进</a:t>
            </a:r>
          </a:p>
        </p:txBody>
      </p:sp>
      <p:grpSp>
        <p:nvGrpSpPr>
          <p:cNvPr id="13" name="good"/>
          <p:cNvGrpSpPr/>
          <p:nvPr/>
        </p:nvGrpSpPr>
        <p:grpSpPr>
          <a:xfrm>
            <a:off x="829056" y="2108200"/>
            <a:ext cx="4962144" cy="2273300"/>
            <a:chOff x="829056" y="2108200"/>
            <a:chExt cx="4962144" cy="22733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10759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有缩进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95550"/>
              <a:ext cx="49530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95550"/>
              <a:ext cx="38100" cy="1885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225" y="2641600"/>
              <a:ext cx="3039364" cy="16630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x;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(x != 0 &amp;&amp; x != 1) {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cout &lt;&lt; "s";</a:t>
              </a:r>
              <a:br>
                <a:rPr lang="en-US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".";</a:t>
              </a:r>
            </a:p>
          </p:txBody>
        </p:sp>
      </p:grpSp>
      <p:grpSp>
        <p:nvGrpSpPr>
          <p:cNvPr id="18" name="bad"/>
          <p:cNvGrpSpPr/>
          <p:nvPr/>
        </p:nvGrpSpPr>
        <p:grpSpPr>
          <a:xfrm>
            <a:off x="6391656" y="2108200"/>
            <a:ext cx="4962144" cy="2273300"/>
            <a:chOff x="6391656" y="2108200"/>
            <a:chExt cx="4962144" cy="2273300"/>
          </a:xfrm>
        </p:grpSpPr>
        <p:sp>
          <p:nvSpPr>
            <p:cNvPr id="14" name="TextBox 14"/>
            <p:cNvSpPr txBox="1"/>
            <p:nvPr/>
          </p:nvSpPr>
          <p:spPr>
            <a:xfrm>
              <a:off x="6391656" y="2108200"/>
              <a:ext cx="1318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没有缩进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400800" y="2495550"/>
              <a:ext cx="4953000" cy="18859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400800" y="2495550"/>
              <a:ext cx="38100" cy="1885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600825" y="2641600"/>
              <a:ext cx="3039364" cy="16630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x;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(x != 0 &amp;&amp; x != 1) {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"s";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".";</a:t>
              </a:r>
            </a:p>
          </p:txBody>
        </p:sp>
      </p:grpSp>
      <p:grpSp>
        <p:nvGrpSpPr>
          <p:cNvPr id="22" name="rule"/>
          <p:cNvGrpSpPr/>
          <p:nvPr/>
        </p:nvGrpSpPr>
        <p:grpSpPr>
          <a:xfrm>
            <a:off x="838200" y="4705350"/>
            <a:ext cx="10515600" cy="895350"/>
            <a:chOff x="838200" y="4705350"/>
            <a:chExt cx="10515600" cy="895350"/>
          </a:xfrm>
        </p:grpSpPr>
        <p:sp>
          <p:nvSpPr>
            <p:cNvPr id="19" name="Rectangle 19"/>
            <p:cNvSpPr/>
            <p:nvPr/>
          </p:nvSpPr>
          <p:spPr>
            <a:xfrm>
              <a:off x="838200" y="47053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8987" y="4870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规范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86687" y="4832350"/>
              <a:ext cx="750838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大括号里的语句往右缩进，书上建议用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 个空格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（Dev-C++ 里按一次 Tab）。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这样一眼就能看出：哪些语句是条件成立时才执行的。</a:t>
              </a:r>
            </a:p>
          </p:txBody>
        </p:sp>
      </p:grpSp>
      <p:grpSp>
        <p:nvGrpSpPr>
          <p:cNvPr id="24" name="bookref"/>
          <p:cNvGrpSpPr/>
          <p:nvPr/>
        </p:nvGrpSpPr>
        <p:grpSpPr>
          <a:xfrm>
            <a:off x="10292182" y="6121400"/>
            <a:ext cx="1068476" cy="264033"/>
            <a:chOff x="10292182" y="6121400"/>
            <a:chExt cx="1068476" cy="264033"/>
          </a:xfrm>
        </p:grpSpPr>
        <p:sp>
          <p:nvSpPr>
            <p:cNvPr id="23" name="TextBox 23"/>
            <p:cNvSpPr txBox="1"/>
            <p:nvPr/>
          </p:nvSpPr>
          <p:spPr>
            <a:xfrm>
              <a:off x="10292182" y="6121400"/>
              <a:ext cx="10684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P37–38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5752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3-4 Apples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找错：句号写进大括号里，会怎样？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096000" cy="1790700"/>
            <a:chOff x="838200" y="2114550"/>
            <a:chExt cx="6096000" cy="17907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096000" cy="179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79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4943348" cy="1556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"Today, I ate " &lt;&lt; x &lt;&lt; " apple";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(x != 0 &amp;&amp; x != 1)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"s";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".";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5" name="q"/>
          <p:cNvGrpSpPr/>
          <p:nvPr/>
        </p:nvGrpSpPr>
        <p:grpSpPr>
          <a:xfrm>
            <a:off x="7420356" y="2165350"/>
            <a:ext cx="1956816" cy="733044"/>
            <a:chOff x="7420356" y="2165350"/>
            <a:chExt cx="1956816" cy="733044"/>
          </a:xfrm>
        </p:grpSpPr>
        <p:sp>
          <p:nvSpPr>
            <p:cNvPr id="13" name="TextBox 13"/>
            <p:cNvSpPr txBox="1"/>
            <p:nvPr/>
          </p:nvSpPr>
          <p:spPr>
            <a:xfrm>
              <a:off x="7420356" y="216535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5 和输入 1，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420356" y="254635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分别会输出什么？</a:t>
              </a:r>
            </a:p>
          </p:txBody>
        </p:sp>
      </p:grpSp>
      <p:grpSp>
        <p:nvGrpSpPr>
          <p:cNvPr id="32" name="a"/>
          <p:cNvGrpSpPr/>
          <p:nvPr/>
        </p:nvGrpSpPr>
        <p:grpSpPr>
          <a:xfrm>
            <a:off x="7429500" y="3048000"/>
            <a:ext cx="3924300" cy="2466975"/>
            <a:chOff x="7429500" y="3048000"/>
            <a:chExt cx="3924300" cy="2466975"/>
          </a:xfrm>
        </p:grpSpPr>
        <p:sp>
          <p:nvSpPr>
            <p:cNvPr id="16" name="Rectangle 16"/>
            <p:cNvSpPr/>
            <p:nvPr/>
          </p:nvSpPr>
          <p:spPr>
            <a:xfrm>
              <a:off x="7429500" y="3048000"/>
              <a:ext cx="3924300" cy="1171575"/>
            </a:xfrm>
            <a:prstGeom prst="roundRect">
              <a:avLst>
                <a:gd name="adj" fmla="val 65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429500" y="3048000"/>
              <a:ext cx="3924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429500" y="3238500"/>
              <a:ext cx="3924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543800" y="31432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734300" y="31432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924800" y="31432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23504" y="31051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592949" y="3559175"/>
              <a:ext cx="2443988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5 apples.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7429500" y="4343400"/>
              <a:ext cx="3924300" cy="1171575"/>
            </a:xfrm>
            <a:prstGeom prst="roundRect">
              <a:avLst>
                <a:gd name="adj" fmla="val 65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7429500" y="4343400"/>
              <a:ext cx="3924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7429500" y="4533900"/>
              <a:ext cx="3924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7543800" y="44386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7734300" y="44386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7924800" y="44386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223504" y="44005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592949" y="4854575"/>
              <a:ext cx="2223262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1 apple</a:t>
              </a:r>
            </a:p>
          </p:txBody>
        </p:sp>
      </p:grpSp>
      <p:grpSp>
        <p:nvGrpSpPr>
          <p:cNvPr id="37" name="a2-w"/>
          <p:cNvGrpSpPr/>
          <p:nvPr/>
        </p:nvGrpSpPr>
        <p:grpSpPr>
          <a:xfrm>
            <a:off x="838200" y="4572000"/>
            <a:ext cx="6096000" cy="895350"/>
            <a:chOff x="838200" y="4572000"/>
            <a:chExt cx="6096000" cy="895350"/>
          </a:xfrm>
        </p:grpSpPr>
        <p:sp>
          <p:nvSpPr>
            <p:cNvPr id="33" name="Rectangle 33"/>
            <p:cNvSpPr/>
            <p:nvPr/>
          </p:nvSpPr>
          <p:spPr>
            <a:xfrm>
              <a:off x="838200" y="4572000"/>
              <a:ext cx="60960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838200" y="45720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8987" y="4737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问题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686687" y="4699000"/>
              <a:ext cx="314121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0 或 1 时，大括号被跳过，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句号也跟着被跳过了！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145389" y="3111500"/>
            <a:ext cx="3901223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双分支 if-else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130328" y="4038600"/>
            <a:ext cx="5931344" cy="308991"/>
            <a:chOff x="3130328" y="4038600"/>
            <a:chExt cx="5931344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130328" y="4038600"/>
              <a:ext cx="593134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做 A 还是做 B · if-else 的写法 · 流程图 · 与 if 对比 · 奇偶数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183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四、双分支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71117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不是"做不做"，而是"做 A 还是做 B"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46300"/>
            <a:ext cx="7869326" cy="352044"/>
            <a:chOff x="829056" y="2146300"/>
            <a:chExt cx="7869326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78693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像一个检查点，决定一件事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做还是不做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。可生活中很多选择是二选一：</a:t>
              </a:r>
            </a:p>
          </p:txBody>
        </p:sp>
      </p:grpSp>
      <p:grpSp>
        <p:nvGrpSpPr>
          <p:cNvPr id="14" name="c1"/>
          <p:cNvGrpSpPr/>
          <p:nvPr/>
        </p:nvGrpSpPr>
        <p:grpSpPr>
          <a:xfrm>
            <a:off x="838200" y="2686050"/>
            <a:ext cx="3352800" cy="1428750"/>
            <a:chOff x="838200" y="2686050"/>
            <a:chExt cx="3352800" cy="1428750"/>
          </a:xfrm>
        </p:grpSpPr>
        <p:sp>
          <p:nvSpPr>
            <p:cNvPr id="11" name="Rectangle 11"/>
            <p:cNvSpPr/>
            <p:nvPr/>
          </p:nvSpPr>
          <p:spPr>
            <a:xfrm>
              <a:off x="838200" y="2686050"/>
              <a:ext cx="33528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57275" y="2971800"/>
              <a:ext cx="179064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走到十字路口，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7656" y="347980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向左转，还是向右转？</a:t>
              </a:r>
            </a:p>
          </p:txBody>
        </p:sp>
      </p:grpSp>
      <p:grpSp>
        <p:nvGrpSpPr>
          <p:cNvPr id="18" name="c2"/>
          <p:cNvGrpSpPr/>
          <p:nvPr/>
        </p:nvGrpSpPr>
        <p:grpSpPr>
          <a:xfrm>
            <a:off x="4419600" y="2686050"/>
            <a:ext cx="3352800" cy="1428750"/>
            <a:chOff x="4419600" y="2686050"/>
            <a:chExt cx="3352800" cy="1428750"/>
          </a:xfrm>
        </p:grpSpPr>
        <p:sp>
          <p:nvSpPr>
            <p:cNvPr id="15" name="Rectangle 15"/>
            <p:cNvSpPr/>
            <p:nvPr/>
          </p:nvSpPr>
          <p:spPr>
            <a:xfrm>
              <a:off x="4419600" y="2686050"/>
              <a:ext cx="33528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638675" y="2971800"/>
              <a:ext cx="128447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今天下午，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639056" y="347980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玩游戏，还是去学习？</a:t>
              </a:r>
            </a:p>
          </p:txBody>
        </p:sp>
      </p:grpSp>
      <p:grpSp>
        <p:nvGrpSpPr>
          <p:cNvPr id="22" name="c3"/>
          <p:cNvGrpSpPr/>
          <p:nvPr/>
        </p:nvGrpSpPr>
        <p:grpSpPr>
          <a:xfrm>
            <a:off x="8001000" y="2686050"/>
            <a:ext cx="3352800" cy="1428750"/>
            <a:chOff x="8001000" y="2686050"/>
            <a:chExt cx="3352800" cy="1428750"/>
          </a:xfrm>
        </p:grpSpPr>
        <p:sp>
          <p:nvSpPr>
            <p:cNvPr id="19" name="Rectangle 19"/>
            <p:cNvSpPr/>
            <p:nvPr/>
          </p:nvSpPr>
          <p:spPr>
            <a:xfrm>
              <a:off x="8001000" y="2686050"/>
              <a:ext cx="33528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220075" y="2971800"/>
              <a:ext cx="153756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待会儿吃饭，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220456" y="347980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在外面吃，还是在家吃？</a:t>
              </a:r>
            </a:p>
          </p:txBody>
        </p:sp>
      </p:grpSp>
      <p:grpSp>
        <p:nvGrpSpPr>
          <p:cNvPr id="27" name="key"/>
          <p:cNvGrpSpPr/>
          <p:nvPr/>
        </p:nvGrpSpPr>
        <p:grpSpPr>
          <a:xfrm>
            <a:off x="838200" y="4438650"/>
            <a:ext cx="10515600" cy="581025"/>
            <a:chOff x="838200" y="4438650"/>
            <a:chExt cx="10515600" cy="581025"/>
          </a:xfrm>
        </p:grpSpPr>
        <p:sp>
          <p:nvSpPr>
            <p:cNvPr id="23" name="Rectangle 23"/>
            <p:cNvSpPr/>
            <p:nvPr/>
          </p:nvSpPr>
          <p:spPr>
            <a:xfrm>
              <a:off x="838200" y="4438650"/>
              <a:ext cx="10515600" cy="581025"/>
            </a:xfrm>
            <a:prstGeom prst="roundRect">
              <a:avLst>
                <a:gd name="adj" fmla="val 13115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438650"/>
              <a:ext cx="47625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225" y="4600575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新工具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962150" y="4600575"/>
              <a:ext cx="69074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这种"非此即彼"的情况，要用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if-else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：如果……就……，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否则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……</a:t>
              </a:r>
            </a:p>
          </p:txBody>
        </p:sp>
      </p:grpSp>
      <p:grpSp>
        <p:nvGrpSpPr>
          <p:cNvPr id="31" name="cmp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28" name="Rectangle 28"/>
            <p:cNvSpPr/>
            <p:nvPr/>
          </p:nvSpPr>
          <p:spPr>
            <a:xfrm>
              <a:off x="838200" y="5334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606" y="54991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对比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05356" y="5499100"/>
              <a:ext cx="64517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单分支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：做或不做；双分支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两条路必走一条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183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四、双分支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生活中的双分支：抛硬币决定吃什么</a:t>
            </a:r>
          </a:p>
        </p:txBody>
      </p:sp>
      <p:grpSp>
        <p:nvGrpSpPr>
          <p:cNvPr id="11" name="say"/>
          <p:cNvGrpSpPr/>
          <p:nvPr/>
        </p:nvGrpSpPr>
        <p:grpSpPr>
          <a:xfrm>
            <a:off x="838200" y="2038350"/>
            <a:ext cx="10515600" cy="609600"/>
            <a:chOff x="838200" y="2038350"/>
            <a:chExt cx="10515600" cy="6096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09600"/>
            </a:xfrm>
            <a:prstGeom prst="roundRect">
              <a:avLst>
                <a:gd name="adj" fmla="val 1562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095625" y="2209800"/>
              <a:ext cx="637149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"如果硬币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正面朝上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，我就吃生煎；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否则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，我就吃锅贴。"</a:t>
              </a:r>
            </a:p>
          </p:txBody>
        </p:sp>
      </p:grpSp>
      <p:grpSp>
        <p:nvGrpSpPr>
          <p:cNvPr id="14" name="coin"/>
          <p:cNvGrpSpPr/>
          <p:nvPr/>
        </p:nvGrpSpPr>
        <p:grpSpPr>
          <a:xfrm>
            <a:off x="5581650" y="3009900"/>
            <a:ext cx="1028700" cy="1028700"/>
            <a:chOff x="5581650" y="3009900"/>
            <a:chExt cx="1028700" cy="1028700"/>
          </a:xfrm>
        </p:grpSpPr>
        <p:sp>
          <p:nvSpPr>
            <p:cNvPr id="12" name="Ellipse 12"/>
            <p:cNvSpPr/>
            <p:nvPr/>
          </p:nvSpPr>
          <p:spPr>
            <a:xfrm>
              <a:off x="5581650" y="3009900"/>
              <a:ext cx="1028700" cy="1028700"/>
            </a:xfrm>
            <a:prstGeom prst="ellipse">
              <a:avLst/>
            </a:prstGeom>
            <a:solidFill>
              <a:srgbClr val="F6C342"/>
            </a:solidFill>
            <a:ln w="47625">
              <a:solidFill>
                <a:srgbClr val="D99A1E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5878830" y="3308350"/>
              <a:ext cx="4343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正</a:t>
              </a:r>
            </a:p>
          </p:txBody>
        </p:sp>
      </p:grpSp>
      <p:grpSp>
        <p:nvGrpSpPr>
          <p:cNvPr id="21" name="yes"/>
          <p:cNvGrpSpPr/>
          <p:nvPr/>
        </p:nvGrpSpPr>
        <p:grpSpPr>
          <a:xfrm>
            <a:off x="1905000" y="3219450"/>
            <a:ext cx="3629025" cy="2400300"/>
            <a:chOff x="1905000" y="3219450"/>
            <a:chExt cx="3629025" cy="2400300"/>
          </a:xfrm>
        </p:grpSpPr>
        <p:sp>
          <p:nvSpPr>
            <p:cNvPr id="15" name="Freeform 15"/>
            <p:cNvSpPr/>
            <p:nvPr/>
          </p:nvSpPr>
          <p:spPr>
            <a:xfrm>
              <a:off x="3429000" y="3524250"/>
              <a:ext cx="2105025" cy="857250"/>
            </a:xfrm>
            <a:custGeom>
              <a:avLst/>
              <a:gdLst/>
              <a:ahLst/>
              <a:cxnLst/>
              <a:rect l="l" t="t" r="r" b="b"/>
              <a:pathLst>
                <a:path w="2105025" h="857250">
                  <a:moveTo>
                    <a:pt x="2105025" y="0"/>
                  </a:moveTo>
                  <a:lnTo>
                    <a:pt x="0" y="0"/>
                  </a:lnTo>
                  <a:lnTo>
                    <a:pt x="0" y="857250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362325" y="43624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468749" y="32194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正面朝上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905000" y="4476750"/>
              <a:ext cx="3048000" cy="1143000"/>
            </a:xfrm>
            <a:prstGeom prst="roundRect">
              <a:avLst>
                <a:gd name="adj" fmla="val 11667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932176" y="4699000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吃生煎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95600" y="52006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条件成立</a:t>
              </a:r>
            </a:p>
          </p:txBody>
        </p:sp>
      </p:grpSp>
      <p:grpSp>
        <p:nvGrpSpPr>
          <p:cNvPr id="28" name="no"/>
          <p:cNvGrpSpPr/>
          <p:nvPr/>
        </p:nvGrpSpPr>
        <p:grpSpPr>
          <a:xfrm>
            <a:off x="6657975" y="3219450"/>
            <a:ext cx="3629025" cy="2400300"/>
            <a:chOff x="6657975" y="3219450"/>
            <a:chExt cx="3629025" cy="2400300"/>
          </a:xfrm>
        </p:grpSpPr>
        <p:sp>
          <p:nvSpPr>
            <p:cNvPr id="22" name="Freeform 22"/>
            <p:cNvSpPr/>
            <p:nvPr/>
          </p:nvSpPr>
          <p:spPr>
            <a:xfrm>
              <a:off x="6657975" y="3524250"/>
              <a:ext cx="2105025" cy="857250"/>
            </a:xfrm>
            <a:custGeom>
              <a:avLst/>
              <a:gdLst/>
              <a:ahLst/>
              <a:cxnLst/>
              <a:rect l="l" t="t" r="r" b="b"/>
              <a:pathLst>
                <a:path w="2105025" h="857250">
                  <a:moveTo>
                    <a:pt x="0" y="0"/>
                  </a:moveTo>
                  <a:lnTo>
                    <a:pt x="2105025" y="0"/>
                  </a:lnTo>
                  <a:lnTo>
                    <a:pt x="2105025" y="85725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696325" y="43624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494549" y="3219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否则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7239000" y="4476750"/>
              <a:ext cx="3048000" cy="1143000"/>
            </a:xfrm>
            <a:prstGeom prst="roundRect">
              <a:avLst>
                <a:gd name="adj" fmla="val 11667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266176" y="4699000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吃锅贴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223250" y="5200650"/>
              <a:ext cx="10795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条件不成立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183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四、双分支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2583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if-else：如果……就……，否则……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667500" cy="2276475"/>
            <a:chOff x="838200" y="2114550"/>
            <a:chExt cx="6667500" cy="22764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667500" cy="2276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276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06625"/>
              <a:ext cx="3697414" cy="2057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 (条件表达式) {</a:t>
              </a:r>
              <a:b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条件成立时，执行这里</a:t>
              </a:r>
              <a:b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条件不成立时，执行这里</a:t>
              </a:r>
              <a:b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tag"/>
          <p:cNvGrpSpPr/>
          <p:nvPr/>
        </p:nvGrpSpPr>
        <p:grpSpPr>
          <a:xfrm>
            <a:off x="7905750" y="2114550"/>
            <a:ext cx="3448050" cy="2190750"/>
            <a:chOff x="7905750" y="2114550"/>
            <a:chExt cx="3448050" cy="2190750"/>
          </a:xfrm>
        </p:grpSpPr>
        <p:sp>
          <p:nvSpPr>
            <p:cNvPr id="13" name="Rectangle 13"/>
            <p:cNvSpPr/>
            <p:nvPr/>
          </p:nvSpPr>
          <p:spPr>
            <a:xfrm>
              <a:off x="7905750" y="2114550"/>
              <a:ext cx="3448050" cy="2190750"/>
            </a:xfrm>
            <a:prstGeom prst="roundRect">
              <a:avLst>
                <a:gd name="adj" fmla="val 4348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101900" y="2635250"/>
              <a:ext cx="105575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重要！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535162" y="3244850"/>
              <a:ext cx="22403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72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 的意思是"否则"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810600" y="35941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它不能单独使用</a:t>
              </a:r>
            </a:p>
          </p:txBody>
        </p:sp>
      </p:grpSp>
      <p:grpSp>
        <p:nvGrpSpPr>
          <p:cNvPr id="19" name="exp"/>
          <p:cNvGrpSpPr/>
          <p:nvPr/>
        </p:nvGrpSpPr>
        <p:grpSpPr>
          <a:xfrm>
            <a:off x="829056" y="4718050"/>
            <a:ext cx="8102155" cy="790194"/>
            <a:chOff x="829056" y="4718050"/>
            <a:chExt cx="8102155" cy="790194"/>
          </a:xfrm>
        </p:grpSpPr>
        <p:sp>
          <p:nvSpPr>
            <p:cNvPr id="18" name="TextBox 18"/>
            <p:cNvSpPr txBox="1"/>
            <p:nvPr/>
          </p:nvSpPr>
          <p:spPr>
            <a:xfrm>
              <a:off x="829056" y="4718050"/>
              <a:ext cx="8102155" cy="7901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部分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：和单分支一样，条件成立就执行它后面大括号里的代码。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 部分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：条件不成立时，跳过 if 的大括号，执行 else 后面大括号里的代码。</a:t>
              </a:r>
            </a:p>
          </p:txBody>
        </p:sp>
      </p:grpSp>
      <p:grpSp>
        <p:nvGrpSpPr>
          <p:cNvPr id="21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0" name="TextBox 20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P38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183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四、双分支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双分支的流程图与代码对照</a:t>
            </a:r>
          </a:p>
        </p:txBody>
      </p:sp>
      <p:grpSp>
        <p:nvGrpSpPr>
          <p:cNvPr id="28" name="flow"/>
          <p:cNvGrpSpPr/>
          <p:nvPr/>
        </p:nvGrpSpPr>
        <p:grpSpPr>
          <a:xfrm>
            <a:off x="762000" y="2038350"/>
            <a:ext cx="4572000" cy="3543300"/>
            <a:chOff x="762000" y="2038350"/>
            <a:chExt cx="4572000" cy="3543300"/>
          </a:xfrm>
        </p:grpSpPr>
        <p:sp>
          <p:nvSpPr>
            <p:cNvPr id="9" name="Line 9"/>
            <p:cNvSpPr/>
            <p:nvPr/>
          </p:nvSpPr>
          <p:spPr>
            <a:xfrm>
              <a:off x="3048000" y="2038350"/>
              <a:ext cx="9525" cy="161925"/>
            </a:xfrm>
            <a:custGeom>
              <a:avLst/>
              <a:gdLst/>
              <a:ahLst/>
              <a:cxnLst/>
              <a:rect l="l" t="t" r="r" b="b"/>
              <a:pathLst>
                <a:path w="9525" h="161925">
                  <a:moveTo>
                    <a:pt x="0" y="0"/>
                  </a:moveTo>
                  <a:lnTo>
                    <a:pt x="0" y="1619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981325" y="21812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1905000" y="2305050"/>
              <a:ext cx="2286000" cy="838200"/>
            </a:xfrm>
            <a:custGeom>
              <a:avLst/>
              <a:gdLst/>
              <a:ahLst/>
              <a:cxnLst/>
              <a:rect l="l" t="t" r="r" b="b"/>
              <a:pathLst>
                <a:path w="2286000" h="838200">
                  <a:moveTo>
                    <a:pt x="1143000" y="0"/>
                  </a:moveTo>
                  <a:lnTo>
                    <a:pt x="2286000" y="419100"/>
                  </a:lnTo>
                  <a:lnTo>
                    <a:pt x="1143000" y="8382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554224" y="259397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天下雨？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762000" y="3638550"/>
              <a:ext cx="1714500" cy="533400"/>
            </a:xfrm>
            <a:prstGeom prst="rect">
              <a:avLst/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55560" y="377825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在家看动漫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3619500" y="3638550"/>
              <a:ext cx="1714500" cy="533400"/>
            </a:xfrm>
            <a:prstGeom prst="rect">
              <a:avLst/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913060" y="377825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去游乐场玩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619250" y="2724150"/>
              <a:ext cx="285750" cy="819150"/>
            </a:xfrm>
            <a:custGeom>
              <a:avLst/>
              <a:gdLst/>
              <a:ahLst/>
              <a:cxnLst/>
              <a:rect l="l" t="t" r="r" b="b"/>
              <a:pathLst>
                <a:path w="285750" h="819150">
                  <a:moveTo>
                    <a:pt x="285750" y="0"/>
                  </a:moveTo>
                  <a:lnTo>
                    <a:pt x="0" y="0"/>
                  </a:lnTo>
                  <a:lnTo>
                    <a:pt x="0" y="819150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552575" y="35242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" name="Freeform 19"/>
            <p:cNvSpPr/>
            <p:nvPr/>
          </p:nvSpPr>
          <p:spPr>
            <a:xfrm>
              <a:off x="4191000" y="2724150"/>
              <a:ext cx="285750" cy="819150"/>
            </a:xfrm>
            <a:custGeom>
              <a:avLst/>
              <a:gdLst/>
              <a:ahLst/>
              <a:cxnLst/>
              <a:rect l="l" t="t" r="r" b="b"/>
              <a:pathLst>
                <a:path w="285750" h="819150">
                  <a:moveTo>
                    <a:pt x="0" y="0"/>
                  </a:moveTo>
                  <a:lnTo>
                    <a:pt x="285750" y="0"/>
                  </a:lnTo>
                  <a:lnTo>
                    <a:pt x="285750" y="81915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4410075" y="35242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1" name="Freeform 21"/>
            <p:cNvSpPr/>
            <p:nvPr/>
          </p:nvSpPr>
          <p:spPr>
            <a:xfrm>
              <a:off x="1619250" y="4171950"/>
              <a:ext cx="2857500" cy="400050"/>
            </a:xfrm>
            <a:custGeom>
              <a:avLst/>
              <a:gdLst/>
              <a:ahLst/>
              <a:cxnLst/>
              <a:rect l="l" t="t" r="r" b="b"/>
              <a:pathLst>
                <a:path w="2857500" h="400050">
                  <a:moveTo>
                    <a:pt x="0" y="0"/>
                  </a:moveTo>
                  <a:lnTo>
                    <a:pt x="0" y="400050"/>
                  </a:lnTo>
                  <a:lnTo>
                    <a:pt x="2857500" y="400050"/>
                  </a:lnTo>
                  <a:lnTo>
                    <a:pt x="2857500" y="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3048000" y="4572000"/>
              <a:ext cx="9525" cy="390525"/>
            </a:xfrm>
            <a:custGeom>
              <a:avLst/>
              <a:gdLst/>
              <a:ahLst/>
              <a:cxnLst/>
              <a:rect l="l" t="t" r="r" b="b"/>
              <a:pathLst>
                <a:path w="9525" h="390525">
                  <a:moveTo>
                    <a:pt x="0" y="0"/>
                  </a:moveTo>
                  <a:lnTo>
                    <a:pt x="0" y="3905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2981325" y="49434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2000250" y="5048250"/>
              <a:ext cx="2095500" cy="5334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2484310" y="518795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后面的代码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15999" y="241935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373499" y="241935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</p:grpSp>
      <p:grpSp>
        <p:nvGrpSpPr>
          <p:cNvPr id="32" name="code"/>
          <p:cNvGrpSpPr/>
          <p:nvPr/>
        </p:nvGrpSpPr>
        <p:grpSpPr>
          <a:xfrm>
            <a:off x="6096000" y="2247900"/>
            <a:ext cx="5257800" cy="2495550"/>
            <a:chOff x="6096000" y="2247900"/>
            <a:chExt cx="5257800" cy="2495550"/>
          </a:xfrm>
        </p:grpSpPr>
        <p:sp>
          <p:nvSpPr>
            <p:cNvPr id="29" name="Rectangle 29"/>
            <p:cNvSpPr/>
            <p:nvPr/>
          </p:nvSpPr>
          <p:spPr>
            <a:xfrm>
              <a:off x="6096000" y="2247900"/>
              <a:ext cx="5257800" cy="2495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096000" y="2247900"/>
              <a:ext cx="38100" cy="2495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296025" y="2355850"/>
              <a:ext cx="1869440" cy="2272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(天下雨) {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在家看动漫;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去游乐场玩;</a:t>
              </a:r>
              <a:b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后面的代码;</a:t>
              </a:r>
            </a:p>
          </p:txBody>
        </p:sp>
      </p:grpSp>
      <p:grpSp>
        <p:nvGrpSpPr>
          <p:cNvPr id="36" name="tip"/>
          <p:cNvGrpSpPr/>
          <p:nvPr/>
        </p:nvGrpSpPr>
        <p:grpSpPr>
          <a:xfrm>
            <a:off x="6096000" y="5048250"/>
            <a:ext cx="5257800" cy="571500"/>
            <a:chOff x="6096000" y="5048250"/>
            <a:chExt cx="5257800" cy="571500"/>
          </a:xfrm>
        </p:grpSpPr>
        <p:sp>
          <p:nvSpPr>
            <p:cNvPr id="33" name="Rectangle 33"/>
            <p:cNvSpPr/>
            <p:nvPr/>
          </p:nvSpPr>
          <p:spPr>
            <a:xfrm>
              <a:off x="6096000" y="5048250"/>
              <a:ext cx="52578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296787" y="52133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看路线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163562" y="5213350"/>
              <a:ext cx="32591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必走一条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，也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只走一条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183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四、双分支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代码怎么写？三句话记住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953000" cy="2276475"/>
            <a:chOff x="838200" y="2114550"/>
            <a:chExt cx="4953000" cy="22764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953000" cy="2276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276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06625"/>
              <a:ext cx="2459164" cy="2057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(硬币正面朝上) {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吃生煎;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吃锅贴;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r1"/>
          <p:cNvGrpSpPr/>
          <p:nvPr/>
        </p:nvGrpSpPr>
        <p:grpSpPr>
          <a:xfrm>
            <a:off x="6410325" y="2219325"/>
            <a:ext cx="3553282" cy="383794"/>
            <a:chOff x="6410325" y="2219325"/>
            <a:chExt cx="3553282" cy="383794"/>
          </a:xfrm>
        </p:grpSpPr>
        <p:sp>
          <p:nvSpPr>
            <p:cNvPr id="13" name="Ellipse 13"/>
            <p:cNvSpPr/>
            <p:nvPr/>
          </p:nvSpPr>
          <p:spPr>
            <a:xfrm>
              <a:off x="6410325" y="22193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02832" y="2262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867906" y="2251075"/>
              <a:ext cx="30957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判断条件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写在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的小括号里</a:t>
              </a:r>
            </a:p>
          </p:txBody>
        </p:sp>
      </p:grpSp>
      <p:grpSp>
        <p:nvGrpSpPr>
          <p:cNvPr id="20" name="r2"/>
          <p:cNvGrpSpPr/>
          <p:nvPr/>
        </p:nvGrpSpPr>
        <p:grpSpPr>
          <a:xfrm>
            <a:off x="6410325" y="2886075"/>
            <a:ext cx="3795598" cy="383794"/>
            <a:chOff x="6410325" y="2886075"/>
            <a:chExt cx="3795598" cy="383794"/>
          </a:xfrm>
        </p:grpSpPr>
        <p:sp>
          <p:nvSpPr>
            <p:cNvPr id="17" name="Ellipse 17"/>
            <p:cNvSpPr/>
            <p:nvPr/>
          </p:nvSpPr>
          <p:spPr>
            <a:xfrm>
              <a:off x="6410325" y="28860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502832" y="29295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867906" y="2917825"/>
              <a:ext cx="33380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成立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做的事，写在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下面</a:t>
              </a:r>
            </a:p>
          </p:txBody>
        </p:sp>
      </p:grpSp>
      <p:grpSp>
        <p:nvGrpSpPr>
          <p:cNvPr id="24" name="r3"/>
          <p:cNvGrpSpPr/>
          <p:nvPr/>
        </p:nvGrpSpPr>
        <p:grpSpPr>
          <a:xfrm>
            <a:off x="6410325" y="3552825"/>
            <a:ext cx="4304462" cy="383794"/>
            <a:chOff x="6410325" y="3552825"/>
            <a:chExt cx="4304462" cy="383794"/>
          </a:xfrm>
        </p:grpSpPr>
        <p:sp>
          <p:nvSpPr>
            <p:cNvPr id="21" name="Ellipse 21"/>
            <p:cNvSpPr/>
            <p:nvPr/>
          </p:nvSpPr>
          <p:spPr>
            <a:xfrm>
              <a:off x="6410325" y="355282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502832" y="35962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867906" y="3584575"/>
              <a:ext cx="38468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不成立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做的事，写在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下面</a:t>
              </a:r>
            </a:p>
          </p:txBody>
        </p:sp>
      </p:grpSp>
      <p:grpSp>
        <p:nvGrpSpPr>
          <p:cNvPr id="28" name="note"/>
          <p:cNvGrpSpPr/>
          <p:nvPr/>
        </p:nvGrpSpPr>
        <p:grpSpPr>
          <a:xfrm>
            <a:off x="838200" y="4953000"/>
            <a:ext cx="10515600" cy="552450"/>
            <a:chOff x="838200" y="49530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4953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749" y="5124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49349" y="5124450"/>
              <a:ext cx="820714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判断条件写在 if 中，条件成立写在 if 下，条件不成立写在 else 下。请记在书本 P38。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183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四、双分支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9402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if 与 if-else 对比</a:t>
            </a:r>
          </a:p>
        </p:txBody>
      </p:sp>
      <p:grpSp>
        <p:nvGrpSpPr>
          <p:cNvPr id="39" name="table"/>
          <p:cNvGrpSpPr/>
          <p:nvPr/>
        </p:nvGrpSpPr>
        <p:grpSpPr>
          <a:xfrm>
            <a:off x="838200" y="2038350"/>
            <a:ext cx="10515600" cy="3743325"/>
            <a:chOff x="838200" y="2038350"/>
            <a:chExt cx="10515600" cy="37433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982087" y="2180717"/>
              <a:ext cx="99175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单分支 if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239762" y="2180717"/>
              <a:ext cx="15995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双分支 if-else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1837" y="26987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意思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982087" y="2711450"/>
              <a:ext cx="12215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如果……就……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239762" y="2711450"/>
              <a:ext cx="21709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如果……就……，否则……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105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1051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2321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选择方式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982087" y="3244850"/>
              <a:ext cx="16846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"做"还是"不做"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239762" y="3244850"/>
              <a:ext cx="30411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"做 A"还是"做 B"（二选一）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638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37655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条件成立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982087" y="3778250"/>
              <a:ext cx="174254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 if 的代码块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239762" y="3778250"/>
              <a:ext cx="174254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 if 的代码块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171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1719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42989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条件不成立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982087" y="429895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跳过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，什么都不做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239762" y="4311650"/>
              <a:ext cx="199724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 else 的代码块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705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81837" y="48323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代码块个数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982087" y="4845050"/>
              <a:ext cx="4458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个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239762" y="4845050"/>
              <a:ext cx="4458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个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8200" y="5238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838200" y="52387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981837" y="53657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一定会执行吗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982087" y="53657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不一定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239762" y="536575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一定执行其中一个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838200" y="5772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183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四、双分支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例：判断奇数还是偶数</a:t>
            </a:r>
          </a:p>
        </p:txBody>
      </p:sp>
      <p:grpSp>
        <p:nvGrpSpPr>
          <p:cNvPr id="11" name="q"/>
          <p:cNvGrpSpPr/>
          <p:nvPr/>
        </p:nvGrpSpPr>
        <p:grpSpPr>
          <a:xfrm>
            <a:off x="838200" y="2038350"/>
            <a:ext cx="10515600" cy="666750"/>
            <a:chOff x="838200" y="2038350"/>
            <a:chExt cx="10515600" cy="666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241550"/>
              <a:ext cx="68152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输入一个正整数 k，如果是偶数输出"偶数"，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否则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输出"奇数"。</a:t>
              </a:r>
            </a:p>
          </p:txBody>
        </p:sp>
      </p:grpSp>
      <p:grpSp>
        <p:nvGrpSpPr>
          <p:cNvPr id="14" name="how"/>
          <p:cNvGrpSpPr/>
          <p:nvPr/>
        </p:nvGrpSpPr>
        <p:grpSpPr>
          <a:xfrm>
            <a:off x="829056" y="2984500"/>
            <a:ext cx="3690587" cy="1482344"/>
            <a:chOff x="829056" y="2984500"/>
            <a:chExt cx="3690587" cy="1482344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2984500"/>
              <a:ext cx="36905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和上节课的题比，只多了"否则"：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3314700"/>
              <a:ext cx="299008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条件仍然是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% 2 == 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不成立时不再是什么都不做，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而是输出"奇数"。</a:t>
              </a:r>
            </a:p>
          </p:txBody>
        </p:sp>
      </p:grpSp>
      <p:grpSp>
        <p:nvGrpSpPr>
          <p:cNvPr id="36" name="flow"/>
          <p:cNvGrpSpPr/>
          <p:nvPr/>
        </p:nvGrpSpPr>
        <p:grpSpPr>
          <a:xfrm>
            <a:off x="6096000" y="2952750"/>
            <a:ext cx="4762500" cy="3109341"/>
            <a:chOff x="6096000" y="2952750"/>
            <a:chExt cx="4762500" cy="3109341"/>
          </a:xfrm>
        </p:grpSpPr>
        <p:sp>
          <p:nvSpPr>
            <p:cNvPr id="15" name="Freeform 15"/>
            <p:cNvSpPr/>
            <p:nvPr/>
          </p:nvSpPr>
          <p:spPr>
            <a:xfrm>
              <a:off x="7429500" y="2952750"/>
              <a:ext cx="1905000" cy="381000"/>
            </a:xfrm>
            <a:custGeom>
              <a:avLst/>
              <a:gdLst/>
              <a:ahLst/>
              <a:cxnLst/>
              <a:rect l="l" t="t" r="r" b="b"/>
              <a:pathLst>
                <a:path w="1905000" h="381000">
                  <a:moveTo>
                    <a:pt x="171450" y="0"/>
                  </a:moveTo>
                  <a:lnTo>
                    <a:pt x="1905000" y="0"/>
                  </a:lnTo>
                  <a:lnTo>
                    <a:pt x="173355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070902" y="302895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k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7143750" y="3657600"/>
              <a:ext cx="2476500" cy="685800"/>
            </a:xfrm>
            <a:custGeom>
              <a:avLst/>
              <a:gdLst/>
              <a:ahLst/>
              <a:cxnLst/>
              <a:rect l="l" t="t" r="r" b="b"/>
              <a:pathLst>
                <a:path w="2476500" h="685800">
                  <a:moveTo>
                    <a:pt x="1238250" y="0"/>
                  </a:moveTo>
                  <a:lnTo>
                    <a:pt x="2476500" y="342900"/>
                  </a:lnTo>
                  <a:lnTo>
                    <a:pt x="1238250" y="685800"/>
                  </a:lnTo>
                  <a:lnTo>
                    <a:pt x="0" y="3429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735900" y="388620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 % 2 == 0 ？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6096000" y="4743450"/>
              <a:ext cx="1905000" cy="419100"/>
            </a:xfrm>
            <a:custGeom>
              <a:avLst/>
              <a:gdLst/>
              <a:ahLst/>
              <a:cxnLst/>
              <a:rect l="l" t="t" r="r" b="b"/>
              <a:pathLst>
                <a:path w="1905000" h="419100">
                  <a:moveTo>
                    <a:pt x="171450" y="0"/>
                  </a:moveTo>
                  <a:lnTo>
                    <a:pt x="1905000" y="0"/>
                  </a:lnTo>
                  <a:lnTo>
                    <a:pt x="1733550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498115" y="4838700"/>
              <a:ext cx="11007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输出"偶数"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8953500" y="4743450"/>
              <a:ext cx="1905000" cy="419100"/>
            </a:xfrm>
            <a:custGeom>
              <a:avLst/>
              <a:gdLst/>
              <a:ahLst/>
              <a:cxnLst/>
              <a:rect l="l" t="t" r="r" b="b"/>
              <a:pathLst>
                <a:path w="1905000" h="419100">
                  <a:moveTo>
                    <a:pt x="171450" y="0"/>
                  </a:moveTo>
                  <a:lnTo>
                    <a:pt x="1905000" y="0"/>
                  </a:lnTo>
                  <a:lnTo>
                    <a:pt x="1733550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355615" y="4838700"/>
              <a:ext cx="11007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输出"奇数"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620000" y="5695950"/>
              <a:ext cx="1524000" cy="342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161299" y="57531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0" y="3333750"/>
              <a:ext cx="9525" cy="238125"/>
            </a:xfrm>
            <a:custGeom>
              <a:avLst/>
              <a:gdLst/>
              <a:ahLst/>
              <a:cxnLst/>
              <a:rect l="l" t="t" r="r" b="b"/>
              <a:pathLst>
                <a:path w="9525" h="238125">
                  <a:moveTo>
                    <a:pt x="0" y="0"/>
                  </a:moveTo>
                  <a:lnTo>
                    <a:pt x="0" y="2381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8315325" y="35528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27"/>
            <p:cNvSpPr/>
            <p:nvPr/>
          </p:nvSpPr>
          <p:spPr>
            <a:xfrm>
              <a:off x="7048500" y="4000500"/>
              <a:ext cx="95250" cy="647700"/>
            </a:xfrm>
            <a:custGeom>
              <a:avLst/>
              <a:gdLst/>
              <a:ahLst/>
              <a:cxnLst/>
              <a:rect l="l" t="t" r="r" b="b"/>
              <a:pathLst>
                <a:path w="95250" h="647700">
                  <a:moveTo>
                    <a:pt x="95250" y="0"/>
                  </a:moveTo>
                  <a:lnTo>
                    <a:pt x="0" y="0"/>
                  </a:lnTo>
                  <a:lnTo>
                    <a:pt x="0" y="647700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6981825" y="46291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9" name="Freeform 29"/>
            <p:cNvSpPr/>
            <p:nvPr/>
          </p:nvSpPr>
          <p:spPr>
            <a:xfrm>
              <a:off x="9620250" y="4000500"/>
              <a:ext cx="285750" cy="647700"/>
            </a:xfrm>
            <a:custGeom>
              <a:avLst/>
              <a:gdLst/>
              <a:ahLst/>
              <a:cxnLst/>
              <a:rect l="l" t="t" r="r" b="b"/>
              <a:pathLst>
                <a:path w="285750" h="647700">
                  <a:moveTo>
                    <a:pt x="0" y="0"/>
                  </a:moveTo>
                  <a:lnTo>
                    <a:pt x="285750" y="0"/>
                  </a:lnTo>
                  <a:lnTo>
                    <a:pt x="285750" y="64770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9839325" y="46291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1" name="Freeform 31"/>
            <p:cNvSpPr/>
            <p:nvPr/>
          </p:nvSpPr>
          <p:spPr>
            <a:xfrm>
              <a:off x="7048500" y="5162550"/>
              <a:ext cx="2857500" cy="323850"/>
            </a:xfrm>
            <a:custGeom>
              <a:avLst/>
              <a:gdLst/>
              <a:ahLst/>
              <a:cxnLst/>
              <a:rect l="l" t="t" r="r" b="b"/>
              <a:pathLst>
                <a:path w="2857500" h="323850">
                  <a:moveTo>
                    <a:pt x="0" y="0"/>
                  </a:moveTo>
                  <a:lnTo>
                    <a:pt x="0" y="323850"/>
                  </a:lnTo>
                  <a:lnTo>
                    <a:pt x="2857500" y="323850"/>
                  </a:lnTo>
                  <a:lnTo>
                    <a:pt x="2857500" y="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8382000" y="5486400"/>
              <a:ext cx="9525" cy="123825"/>
            </a:xfrm>
            <a:custGeom>
              <a:avLst/>
              <a:gdLst/>
              <a:ahLst/>
              <a:cxnLst/>
              <a:rect l="l" t="t" r="r" b="b"/>
              <a:pathLst>
                <a:path w="9525" h="123825">
                  <a:moveTo>
                    <a:pt x="0" y="0"/>
                  </a:moveTo>
                  <a:lnTo>
                    <a:pt x="0" y="1238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8315325" y="55911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849999" y="369570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802749" y="369570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183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四、双分支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判断奇偶：写成代码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334000" cy="3409950"/>
            <a:chOff x="838200" y="2114550"/>
            <a:chExt cx="5334000" cy="34099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334000" cy="3409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409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2864358" cy="31809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k;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k;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(k % 2 == 0) {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"偶数";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"奇数";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run"/>
          <p:cNvGrpSpPr/>
          <p:nvPr/>
        </p:nvGrpSpPr>
        <p:grpSpPr>
          <a:xfrm>
            <a:off x="6667500" y="2114550"/>
            <a:ext cx="4686300" cy="1257300"/>
            <a:chOff x="6667500" y="2114550"/>
            <a:chExt cx="4686300" cy="1257300"/>
          </a:xfrm>
        </p:grpSpPr>
        <p:sp>
          <p:nvSpPr>
            <p:cNvPr id="13" name="Rectangle 13"/>
            <p:cNvSpPr/>
            <p:nvPr/>
          </p:nvSpPr>
          <p:spPr>
            <a:xfrm>
              <a:off x="6667500" y="2114550"/>
              <a:ext cx="219075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667500" y="2114550"/>
              <a:ext cx="21907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667500" y="2305050"/>
              <a:ext cx="21907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67818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69723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1628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46150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829044" y="2638425"/>
              <a:ext cx="515112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偶数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9163050" y="2114550"/>
              <a:ext cx="219075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9163050" y="2114550"/>
              <a:ext cx="21907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9163050" y="2305050"/>
              <a:ext cx="21907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927735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946785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965835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95705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324594" y="2638425"/>
              <a:ext cx="515112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奇数</a:t>
              </a:r>
            </a:p>
          </p:txBody>
        </p:sp>
      </p:grpSp>
      <p:grpSp>
        <p:nvGrpSpPr>
          <p:cNvPr id="33" name="tip"/>
          <p:cNvGrpSpPr/>
          <p:nvPr/>
        </p:nvGrpSpPr>
        <p:grpSpPr>
          <a:xfrm>
            <a:off x="6667500" y="3810000"/>
            <a:ext cx="4686300" cy="876300"/>
            <a:chOff x="6667500" y="3810000"/>
            <a:chExt cx="4686300" cy="876300"/>
          </a:xfrm>
        </p:grpSpPr>
        <p:sp>
          <p:nvSpPr>
            <p:cNvPr id="30" name="Rectangle 30"/>
            <p:cNvSpPr/>
            <p:nvPr/>
          </p:nvSpPr>
          <p:spPr>
            <a:xfrm>
              <a:off x="6667500" y="3810000"/>
              <a:ext cx="46863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868668" y="39782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对齐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497318" y="3940175"/>
              <a:ext cx="274091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上下对齐，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两个大括号里的语句都缩进。</a:t>
              </a:r>
            </a:p>
          </p:txBody>
        </p:sp>
      </p:grpSp>
      <p:grpSp>
        <p:nvGrpSpPr>
          <p:cNvPr id="37" name="do"/>
          <p:cNvGrpSpPr/>
          <p:nvPr/>
        </p:nvGrpSpPr>
        <p:grpSpPr>
          <a:xfrm>
            <a:off x="6667500" y="5029200"/>
            <a:ext cx="4686300" cy="876300"/>
            <a:chOff x="6667500" y="5029200"/>
            <a:chExt cx="4686300" cy="876300"/>
          </a:xfrm>
        </p:grpSpPr>
        <p:sp>
          <p:nvSpPr>
            <p:cNvPr id="34" name="Rectangle 34"/>
            <p:cNvSpPr/>
            <p:nvPr/>
          </p:nvSpPr>
          <p:spPr>
            <a:xfrm>
              <a:off x="6667500" y="5029200"/>
              <a:ext cx="4686300" cy="876300"/>
            </a:xfrm>
            <a:prstGeom prst="roundRect">
              <a:avLst>
                <a:gd name="adj" fmla="val 869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868668" y="51974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动手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497318" y="5159375"/>
              <a:ext cx="2835211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Dev-C++ 里把上节课的程序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改成这样，再试试 4 和 7。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183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四、双分支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课堂练习：会输出什么？</a:t>
            </a:r>
          </a:p>
        </p:txBody>
      </p:sp>
      <p:grpSp>
        <p:nvGrpSpPr>
          <p:cNvPr id="13" name="q1"/>
          <p:cNvGrpSpPr/>
          <p:nvPr/>
        </p:nvGrpSpPr>
        <p:grpSpPr>
          <a:xfrm>
            <a:off x="829056" y="2108200"/>
            <a:ext cx="4962144" cy="2092325"/>
            <a:chOff x="829056" y="2108200"/>
            <a:chExt cx="4962144" cy="20923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16090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score 为 85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95550"/>
              <a:ext cx="4953000" cy="1704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95550"/>
              <a:ext cx="38100" cy="1704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9368" y="2660650"/>
              <a:ext cx="2583752" cy="1465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(score &gt;= 90)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"优秀";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"继续努力";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q2"/>
          <p:cNvGrpSpPr/>
          <p:nvPr/>
        </p:nvGrpSpPr>
        <p:grpSpPr>
          <a:xfrm>
            <a:off x="6391656" y="2108200"/>
            <a:ext cx="4962144" cy="2378075"/>
            <a:chOff x="6391656" y="2108200"/>
            <a:chExt cx="4962144" cy="2378075"/>
          </a:xfrm>
        </p:grpSpPr>
        <p:sp>
          <p:nvSpPr>
            <p:cNvPr id="14" name="TextBox 14"/>
            <p:cNvSpPr txBox="1"/>
            <p:nvPr/>
          </p:nvSpPr>
          <p:spPr>
            <a:xfrm>
              <a:off x="6391656" y="2108200"/>
              <a:ext cx="9094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n 为 3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400800" y="2495550"/>
              <a:ext cx="4953000" cy="1990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400800" y="2495550"/>
              <a:ext cx="38100" cy="1990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601968" y="2660650"/>
              <a:ext cx="1860804" cy="1751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&gt; 0)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"A";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"B";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"C";</a:t>
              </a:r>
            </a:p>
          </p:txBody>
        </p:sp>
      </p:grpSp>
      <p:grpSp>
        <p:nvGrpSpPr>
          <p:cNvPr id="22" name="a1"/>
          <p:cNvGrpSpPr/>
          <p:nvPr/>
        </p:nvGrpSpPr>
        <p:grpSpPr>
          <a:xfrm>
            <a:off x="838200" y="4914900"/>
            <a:ext cx="4953000" cy="914400"/>
            <a:chOff x="838200" y="4914900"/>
            <a:chExt cx="4953000" cy="914400"/>
          </a:xfrm>
        </p:grpSpPr>
        <p:sp>
          <p:nvSpPr>
            <p:cNvPr id="19" name="Rectangle 19"/>
            <p:cNvSpPr/>
            <p:nvPr/>
          </p:nvSpPr>
          <p:spPr>
            <a:xfrm>
              <a:off x="838200" y="4914900"/>
              <a:ext cx="4953000" cy="914400"/>
            </a:xfrm>
            <a:prstGeom prst="roundRect">
              <a:avLst>
                <a:gd name="adj" fmla="val 1041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779776" y="505460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继续努力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050066" y="5480050"/>
              <a:ext cx="252926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85 &gt;= 90 不成立，执行 else</a:t>
              </a:r>
            </a:p>
          </p:txBody>
        </p:sp>
      </p:grpSp>
      <p:grpSp>
        <p:nvGrpSpPr>
          <p:cNvPr id="26" name="a2"/>
          <p:cNvGrpSpPr/>
          <p:nvPr/>
        </p:nvGrpSpPr>
        <p:grpSpPr>
          <a:xfrm>
            <a:off x="6400800" y="4914900"/>
            <a:ext cx="4953000" cy="914400"/>
            <a:chOff x="6400800" y="4914900"/>
            <a:chExt cx="4953000" cy="914400"/>
          </a:xfrm>
        </p:grpSpPr>
        <p:sp>
          <p:nvSpPr>
            <p:cNvPr id="23" name="Rectangle 23"/>
            <p:cNvSpPr/>
            <p:nvPr/>
          </p:nvSpPr>
          <p:spPr>
            <a:xfrm>
              <a:off x="6400800" y="4914900"/>
              <a:ext cx="4953000" cy="914400"/>
            </a:xfrm>
            <a:prstGeom prst="roundRect">
              <a:avLst>
                <a:gd name="adj" fmla="val 1041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707214" y="5067300"/>
              <a:ext cx="340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AC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956774" y="5480050"/>
              <a:ext cx="384105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只执行 if，B 被跳过；C 在外面，一定输出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183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四、双分支 if-else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66950"/>
            <a:ext cx="8246440" cy="393319"/>
            <a:chOff x="895350" y="2266950"/>
            <a:chExt cx="8246440" cy="393319"/>
          </a:xfrm>
        </p:grpSpPr>
        <p:sp>
          <p:nvSpPr>
            <p:cNvPr id="9" name="Ellipse 9"/>
            <p:cNvSpPr/>
            <p:nvPr/>
          </p:nvSpPr>
          <p:spPr>
            <a:xfrm>
              <a:off x="895350" y="2266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310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506" y="2308225"/>
              <a:ext cx="77602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 3-4：先找出句子里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不变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的部分和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会变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的部分，会变的地方就是岔路口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90850"/>
            <a:ext cx="7216597" cy="393319"/>
            <a:chOff x="895350" y="2990850"/>
            <a:chExt cx="7216597" cy="393319"/>
          </a:xfrm>
        </p:grpSpPr>
        <p:sp>
          <p:nvSpPr>
            <p:cNvPr id="13" name="Ellipse 13"/>
            <p:cNvSpPr/>
            <p:nvPr/>
          </p:nvSpPr>
          <p:spPr>
            <a:xfrm>
              <a:off x="895350" y="2990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3034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506" y="3032125"/>
              <a:ext cx="673044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每次都要做的事写在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，看情况才做的事写在大括号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里面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714750"/>
            <a:ext cx="6771284" cy="393319"/>
            <a:chOff x="895350" y="3714750"/>
            <a:chExt cx="6771284" cy="393319"/>
          </a:xfrm>
        </p:grpSpPr>
        <p:sp>
          <p:nvSpPr>
            <p:cNvPr id="17" name="Ellipse 17"/>
            <p:cNvSpPr/>
            <p:nvPr/>
          </p:nvSpPr>
          <p:spPr>
            <a:xfrm>
              <a:off x="895350" y="3714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58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506" y="3756025"/>
              <a:ext cx="62851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双分支格式：if (条件) { A } else { B }，A 和 B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必选其一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38650"/>
            <a:ext cx="5120564" cy="393319"/>
            <a:chOff x="895350" y="4438650"/>
            <a:chExt cx="5120564" cy="393319"/>
          </a:xfrm>
        </p:grpSpPr>
        <p:sp>
          <p:nvSpPr>
            <p:cNvPr id="21" name="Ellipse 21"/>
            <p:cNvSpPr/>
            <p:nvPr/>
          </p:nvSpPr>
          <p:spPr>
            <a:xfrm>
              <a:off x="895350" y="4438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482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506" y="4479925"/>
              <a:ext cx="46344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代码要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缩进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（4 个空格），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对齐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5334000"/>
            <a:ext cx="10515600" cy="552450"/>
            <a:chOff x="838200" y="53340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334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33400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505450"/>
              <a:ext cx="715789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下节课用 if-else 解决例 3-5 洛谷团队系统，请先读一读书本 P37 的题目。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第五部分 · 第三课时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430153" y="3111500"/>
            <a:ext cx="5331695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3-5 洛谷团队系统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152745" y="4038600"/>
            <a:ext cx="5886511" cy="308991"/>
            <a:chOff x="3152745" y="4038600"/>
            <a:chExt cx="5886511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152745" y="4038600"/>
              <a:ext cx="588651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读题 · 走路还是坐公交 · 列表找规律 · 四步写代码 · 课堂小测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23987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3-5 洛谷团队系统</a:t>
            </a:r>
          </a:p>
        </p:txBody>
      </p:sp>
      <p:grpSp>
        <p:nvGrpSpPr>
          <p:cNvPr id="11" name="q"/>
          <p:cNvGrpSpPr/>
          <p:nvPr/>
        </p:nvGrpSpPr>
        <p:grpSpPr>
          <a:xfrm>
            <a:off x="838200" y="2038350"/>
            <a:ext cx="10515600" cy="2114550"/>
            <a:chOff x="838200" y="2038350"/>
            <a:chExt cx="10515600" cy="21145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2114550"/>
            </a:xfrm>
            <a:prstGeom prst="roundRect">
              <a:avLst>
                <a:gd name="adj" fmla="val 450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65350"/>
              <a:ext cx="8925116" cy="16664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在自己的计算机上配置题目，每题要花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 分钟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在洛谷团队中上传题目，每题只要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 分钟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，但上传之前还要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一次性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花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11 分钟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配置团队。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现在要配置 n（n ≤ 100）道题目：如果本地配置花的总时间短，输出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Local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否则输出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Luogu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7522407" y="6121400"/>
            <a:ext cx="3838251" cy="264033"/>
            <a:chOff x="7522407" y="6121400"/>
            <a:chExt cx="3838251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7522407" y="6121400"/>
              <a:ext cx="38382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P37 · 例 3-5（OJ B0031，洛谷 P5713）</a:t>
              </a:r>
            </a:p>
          </p:txBody>
        </p:sp>
      </p:grpSp>
      <p:grpSp>
        <p:nvGrpSpPr>
          <p:cNvPr id="18" name="plain"/>
          <p:cNvGrpSpPr/>
          <p:nvPr/>
        </p:nvGrpSpPr>
        <p:grpSpPr>
          <a:xfrm>
            <a:off x="838200" y="4629150"/>
            <a:ext cx="10515600" cy="914400"/>
            <a:chOff x="838200" y="4629150"/>
            <a:chExt cx="10515600" cy="914400"/>
          </a:xfrm>
        </p:grpSpPr>
        <p:sp>
          <p:nvSpPr>
            <p:cNvPr id="14" name="Rectangle 14"/>
            <p:cNvSpPr/>
            <p:nvPr/>
          </p:nvSpPr>
          <p:spPr>
            <a:xfrm>
              <a:off x="838200" y="46291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6291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606" y="47942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说白了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933956" y="4756150"/>
              <a:ext cx="68762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两种方法，谁用的时间更短？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方法一每题 5 分钟；方法二每题 3 分钟，但开始前要先花 11 分钟。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换个说法：走路去，还是坐公交去？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146300"/>
            <a:ext cx="6354851" cy="352044"/>
            <a:chOff x="829056" y="2146300"/>
            <a:chExt cx="6354851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635485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小明要去少年宫，一路上要经过 n 个街区。他有两种走法：</a:t>
              </a:r>
            </a:p>
          </p:txBody>
        </p:sp>
      </p:grpSp>
      <p:grpSp>
        <p:nvGrpSpPr>
          <p:cNvPr id="15" name="walk"/>
          <p:cNvGrpSpPr/>
          <p:nvPr/>
        </p:nvGrpSpPr>
        <p:grpSpPr>
          <a:xfrm>
            <a:off x="838200" y="2667000"/>
            <a:ext cx="5067300" cy="2038350"/>
            <a:chOff x="838200" y="2667000"/>
            <a:chExt cx="5067300" cy="2038350"/>
          </a:xfrm>
        </p:grpSpPr>
        <p:sp>
          <p:nvSpPr>
            <p:cNvPr id="11" name="Rectangle 11"/>
            <p:cNvSpPr/>
            <p:nvPr/>
          </p:nvSpPr>
          <p:spPr>
            <a:xfrm>
              <a:off x="838200" y="2667000"/>
              <a:ext cx="5067300" cy="2038350"/>
            </a:xfrm>
            <a:prstGeom prst="roundRect">
              <a:avLst>
                <a:gd name="adj" fmla="val 5607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036570" y="2927350"/>
              <a:ext cx="6705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走路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423474" y="3543300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每个街区 5 分钟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436901" y="403225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抬脚就走，不用等</a:t>
              </a:r>
            </a:p>
          </p:txBody>
        </p:sp>
      </p:grpSp>
      <p:grpSp>
        <p:nvGrpSpPr>
          <p:cNvPr id="20" name="bus"/>
          <p:cNvGrpSpPr/>
          <p:nvPr/>
        </p:nvGrpSpPr>
        <p:grpSpPr>
          <a:xfrm>
            <a:off x="6286500" y="2667000"/>
            <a:ext cx="5067300" cy="2038350"/>
            <a:chOff x="6286500" y="2667000"/>
            <a:chExt cx="5067300" cy="2038350"/>
          </a:xfrm>
        </p:grpSpPr>
        <p:sp>
          <p:nvSpPr>
            <p:cNvPr id="16" name="Rectangle 16"/>
            <p:cNvSpPr/>
            <p:nvPr/>
          </p:nvSpPr>
          <p:spPr>
            <a:xfrm>
              <a:off x="6286500" y="2667000"/>
              <a:ext cx="5067300" cy="2038350"/>
            </a:xfrm>
            <a:prstGeom prst="roundRect">
              <a:avLst>
                <a:gd name="adj" fmla="val 5607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323326" y="2927350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坐公交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871774" y="3543300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每个街区 3 分钟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225294" y="4044950"/>
              <a:ext cx="3189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但要先花 11 分钟走到车站等车</a:t>
              </a:r>
            </a:p>
          </p:txBody>
        </p:sp>
      </p:grpSp>
      <p:grpSp>
        <p:nvGrpSpPr>
          <p:cNvPr id="24" name="ask"/>
          <p:cNvGrpSpPr/>
          <p:nvPr/>
        </p:nvGrpSpPr>
        <p:grpSpPr>
          <a:xfrm>
            <a:off x="838200" y="5143500"/>
            <a:ext cx="10515600" cy="581025"/>
            <a:chOff x="838200" y="5143500"/>
            <a:chExt cx="10515600" cy="581025"/>
          </a:xfrm>
        </p:grpSpPr>
        <p:sp>
          <p:nvSpPr>
            <p:cNvPr id="21" name="Rectangle 21"/>
            <p:cNvSpPr/>
            <p:nvPr/>
          </p:nvSpPr>
          <p:spPr>
            <a:xfrm>
              <a:off x="838200" y="5143500"/>
              <a:ext cx="10515600" cy="581025"/>
            </a:xfrm>
            <a:prstGeom prst="roundRect">
              <a:avLst>
                <a:gd name="adj" fmla="val 1311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225" y="5305425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962150" y="5305425"/>
              <a:ext cx="381533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哪种走法更快？答案是固定的吗？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答案不固定：要看路有多远</a:t>
            </a:r>
          </a:p>
        </p:txBody>
      </p:sp>
      <p:grpSp>
        <p:nvGrpSpPr>
          <p:cNvPr id="12" name="near"/>
          <p:cNvGrpSpPr/>
          <p:nvPr/>
        </p:nvGrpSpPr>
        <p:grpSpPr>
          <a:xfrm>
            <a:off x="838200" y="2114550"/>
            <a:ext cx="5067300" cy="1238250"/>
            <a:chOff x="838200" y="2114550"/>
            <a:chExt cx="5067300" cy="12382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1238250"/>
            </a:xfrm>
            <a:prstGeom prst="roundRect">
              <a:avLst>
                <a:gd name="adj" fmla="val 7692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037" y="2368550"/>
              <a:ext cx="28441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路很近（只有 1 个街区）：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037" y="2825750"/>
              <a:ext cx="3919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走路 5 分钟；坐公交 14 分钟，不值！</a:t>
              </a:r>
            </a:p>
          </p:txBody>
        </p:sp>
      </p:grpSp>
      <p:grpSp>
        <p:nvGrpSpPr>
          <p:cNvPr id="16" name="far"/>
          <p:cNvGrpSpPr/>
          <p:nvPr/>
        </p:nvGrpSpPr>
        <p:grpSpPr>
          <a:xfrm>
            <a:off x="6286500" y="2114550"/>
            <a:ext cx="5067300" cy="1238250"/>
            <a:chOff x="6286500" y="2114550"/>
            <a:chExt cx="5067300" cy="1238250"/>
          </a:xfrm>
        </p:grpSpPr>
        <p:sp>
          <p:nvSpPr>
            <p:cNvPr id="13" name="Rectangle 13"/>
            <p:cNvSpPr/>
            <p:nvPr/>
          </p:nvSpPr>
          <p:spPr>
            <a:xfrm>
              <a:off x="6286500" y="2114550"/>
              <a:ext cx="5067300" cy="1238250"/>
            </a:xfrm>
            <a:prstGeom prst="roundRect">
              <a:avLst>
                <a:gd name="adj" fmla="val 7692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06337" y="2368550"/>
              <a:ext cx="244181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路很远（10 个街区）：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06337" y="2825750"/>
              <a:ext cx="38148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走路 50 分钟；坐公交 41 分钟，值！</a:t>
              </a:r>
            </a:p>
          </p:txBody>
        </p:sp>
      </p:grpSp>
      <p:grpSp>
        <p:nvGrpSpPr>
          <p:cNvPr id="35" name="map"/>
          <p:cNvGrpSpPr/>
          <p:nvPr/>
        </p:nvGrpSpPr>
        <p:grpSpPr>
          <a:xfrm>
            <a:off x="829056" y="3594100"/>
            <a:ext cx="10524744" cy="2225675"/>
            <a:chOff x="829056" y="3594100"/>
            <a:chExt cx="10524744" cy="2225675"/>
          </a:xfrm>
        </p:grpSpPr>
        <p:sp>
          <p:nvSpPr>
            <p:cNvPr id="17" name="TextBox 17"/>
            <p:cNvSpPr txBox="1"/>
            <p:nvPr/>
          </p:nvSpPr>
          <p:spPr>
            <a:xfrm>
              <a:off x="829056" y="35941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对应回原题：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38200" y="398145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218" y="4082288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小明去少年宫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39718" y="4082288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洛谷团队系统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49718" y="4082288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每份的时间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82218" y="45402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走路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39718" y="4540250"/>
              <a:ext cx="19110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本地配置（Local）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49718" y="4540250"/>
              <a:ext cx="11606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每题 5 分钟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8958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895850"/>
              <a:ext cx="105156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2218" y="499745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坐公交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839718" y="4997450"/>
              <a:ext cx="19672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洛谷团队（Luogu）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49718" y="4997450"/>
              <a:ext cx="287104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先花 11 分钟，再每题 3 分钟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353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2218" y="5454650"/>
              <a:ext cx="8813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街区数 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839718" y="54546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题目数 n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49718" y="54546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810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两种方案的总时间</a:t>
            </a:r>
          </a:p>
        </p:txBody>
      </p:sp>
      <p:grpSp>
        <p:nvGrpSpPr>
          <p:cNvPr id="13" name="local"/>
          <p:cNvGrpSpPr/>
          <p:nvPr/>
        </p:nvGrpSpPr>
        <p:grpSpPr>
          <a:xfrm>
            <a:off x="838200" y="2114550"/>
            <a:ext cx="5067300" cy="1905000"/>
            <a:chOff x="838200" y="2114550"/>
            <a:chExt cx="5067300" cy="19050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1905000"/>
            </a:xfrm>
            <a:prstGeom prst="roundRect">
              <a:avLst>
                <a:gd name="adj" fmla="val 6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184814" y="2349500"/>
              <a:ext cx="237407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本地配置（Local）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956443" y="2863850"/>
              <a:ext cx="28308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没有固定花费，每题 5 分钟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303145" y="3390900"/>
              <a:ext cx="211283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总时间 = </a:t>
              </a:r>
              <a:r>
                <a:rPr 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* n</a:t>
              </a:r>
            </a:p>
          </p:txBody>
        </p:sp>
      </p:grpSp>
      <p:grpSp>
        <p:nvGrpSpPr>
          <p:cNvPr id="18" name="luogu"/>
          <p:cNvGrpSpPr/>
          <p:nvPr/>
        </p:nvGrpSpPr>
        <p:grpSpPr>
          <a:xfrm>
            <a:off x="6286500" y="2114550"/>
            <a:ext cx="5067300" cy="1905000"/>
            <a:chOff x="6286500" y="2114550"/>
            <a:chExt cx="5067300" cy="1905000"/>
          </a:xfrm>
        </p:grpSpPr>
        <p:sp>
          <p:nvSpPr>
            <p:cNvPr id="14" name="Rectangle 14"/>
            <p:cNvSpPr/>
            <p:nvPr/>
          </p:nvSpPr>
          <p:spPr>
            <a:xfrm>
              <a:off x="6286500" y="2114550"/>
              <a:ext cx="5067300" cy="1905000"/>
            </a:xfrm>
            <a:prstGeom prst="roundRect">
              <a:avLst>
                <a:gd name="adj" fmla="val 60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597019" y="2349500"/>
              <a:ext cx="244626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洛谷团队（Luogu）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207928" y="2863850"/>
              <a:ext cx="3224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固定花费 11 分钟，每题 3 分钟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351395" y="3390900"/>
              <a:ext cx="294579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总时间 = </a:t>
              </a:r>
              <a:r>
                <a:rPr 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 + 3 * n</a:t>
              </a:r>
            </a:p>
          </p:txBody>
        </p:sp>
      </p:grpSp>
      <p:grpSp>
        <p:nvGrpSpPr>
          <p:cNvPr id="23" name="task"/>
          <p:cNvGrpSpPr/>
          <p:nvPr/>
        </p:nvGrpSpPr>
        <p:grpSpPr>
          <a:xfrm>
            <a:off x="838200" y="4286250"/>
            <a:ext cx="10515600" cy="914400"/>
            <a:chOff x="838200" y="4286250"/>
            <a:chExt cx="10515600" cy="914400"/>
          </a:xfrm>
        </p:grpSpPr>
        <p:sp>
          <p:nvSpPr>
            <p:cNvPr id="19" name="Rectangle 19"/>
            <p:cNvSpPr/>
            <p:nvPr/>
          </p:nvSpPr>
          <p:spPr>
            <a:xfrm>
              <a:off x="838200" y="42862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2862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8606" y="445135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程序的任务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391156" y="4413250"/>
              <a:ext cx="494461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输入题目数 n；② 算出两种方案各自的总时间；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③ 比较谁更短；④ 输出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Local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或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Luogu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7" name="eg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24" name="Rectangle 24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606" y="55753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算一算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933956" y="5575300"/>
              <a:ext cx="69999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n = 3：15 和 20，输出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Local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；n = 10：50 和 41，输出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Luogu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82478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列个表算一算：n 是几的时候换方案？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038350"/>
            <a:ext cx="7429500" cy="476250"/>
            <a:chOff x="838200" y="2038350"/>
            <a:chExt cx="7429500" cy="4762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4295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52142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29587" y="2152142"/>
              <a:ext cx="8209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本地 5n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125087" y="2152142"/>
              <a:ext cx="13680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洛谷 11 + 3n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06337" y="21394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选择</a:t>
              </a:r>
            </a:p>
          </p:txBody>
        </p:sp>
      </p:grpSp>
      <p:grpSp>
        <p:nvGrpSpPr>
          <p:cNvPr id="32" name="table-w"/>
          <p:cNvGrpSpPr/>
          <p:nvPr/>
        </p:nvGrpSpPr>
        <p:grpSpPr>
          <a:xfrm>
            <a:off x="838200" y="2625725"/>
            <a:ext cx="1047750" cy="3232150"/>
            <a:chOff x="838200" y="2625725"/>
            <a:chExt cx="1047750" cy="3232150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26257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299085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2990850"/>
              <a:ext cx="104775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1019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46710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5782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94335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3943350"/>
              <a:ext cx="104775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0544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41960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45307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89585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4895850"/>
              <a:ext cx="104775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1837" y="50069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37210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81837" y="54832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5848350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64" name="answers"/>
          <p:cNvGrpSpPr/>
          <p:nvPr/>
        </p:nvGrpSpPr>
        <p:grpSpPr>
          <a:xfrm>
            <a:off x="1885950" y="2625725"/>
            <a:ext cx="6381750" cy="3232150"/>
            <a:chOff x="1885950" y="2625725"/>
            <a:chExt cx="6381750" cy="3232150"/>
          </a:xfrm>
        </p:grpSpPr>
        <p:sp>
          <p:nvSpPr>
            <p:cNvPr id="33" name="Line 33"/>
            <p:cNvSpPr/>
            <p:nvPr/>
          </p:nvSpPr>
          <p:spPr>
            <a:xfrm>
              <a:off x="1885950" y="2990850"/>
              <a:ext cx="6381750" cy="9525"/>
            </a:xfrm>
            <a:custGeom>
              <a:avLst/>
              <a:gdLst/>
              <a:ahLst/>
              <a:cxnLst/>
              <a:rect l="l" t="t" r="r" b="b"/>
              <a:pathLst>
                <a:path w="6381750" h="9525">
                  <a:moveTo>
                    <a:pt x="0" y="0"/>
                  </a:moveTo>
                  <a:lnTo>
                    <a:pt x="6381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1885950" y="2990850"/>
              <a:ext cx="638175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1885950" y="3467100"/>
              <a:ext cx="6381750" cy="9525"/>
            </a:xfrm>
            <a:custGeom>
              <a:avLst/>
              <a:gdLst/>
              <a:ahLst/>
              <a:cxnLst/>
              <a:rect l="l" t="t" r="r" b="b"/>
              <a:pathLst>
                <a:path w="6381750" h="9525">
                  <a:moveTo>
                    <a:pt x="0" y="0"/>
                  </a:moveTo>
                  <a:lnTo>
                    <a:pt x="6381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Line 36"/>
            <p:cNvSpPr/>
            <p:nvPr/>
          </p:nvSpPr>
          <p:spPr>
            <a:xfrm>
              <a:off x="1885950" y="3943350"/>
              <a:ext cx="6381750" cy="9525"/>
            </a:xfrm>
            <a:custGeom>
              <a:avLst/>
              <a:gdLst/>
              <a:ahLst/>
              <a:cxnLst/>
              <a:rect l="l" t="t" r="r" b="b"/>
              <a:pathLst>
                <a:path w="6381750" h="9525">
                  <a:moveTo>
                    <a:pt x="0" y="0"/>
                  </a:moveTo>
                  <a:lnTo>
                    <a:pt x="6381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1885950" y="3943350"/>
              <a:ext cx="638175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Line 38"/>
            <p:cNvSpPr/>
            <p:nvPr/>
          </p:nvSpPr>
          <p:spPr>
            <a:xfrm>
              <a:off x="1885950" y="4419600"/>
              <a:ext cx="6381750" cy="9525"/>
            </a:xfrm>
            <a:custGeom>
              <a:avLst/>
              <a:gdLst/>
              <a:ahLst/>
              <a:cxnLst/>
              <a:rect l="l" t="t" r="r" b="b"/>
              <a:pathLst>
                <a:path w="6381750" h="9525">
                  <a:moveTo>
                    <a:pt x="0" y="0"/>
                  </a:moveTo>
                  <a:lnTo>
                    <a:pt x="6381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Line 39"/>
            <p:cNvSpPr/>
            <p:nvPr/>
          </p:nvSpPr>
          <p:spPr>
            <a:xfrm>
              <a:off x="1885950" y="4895850"/>
              <a:ext cx="6381750" cy="9525"/>
            </a:xfrm>
            <a:custGeom>
              <a:avLst/>
              <a:gdLst/>
              <a:ahLst/>
              <a:cxnLst/>
              <a:rect l="l" t="t" r="r" b="b"/>
              <a:pathLst>
                <a:path w="6381750" h="9525">
                  <a:moveTo>
                    <a:pt x="0" y="0"/>
                  </a:moveTo>
                  <a:lnTo>
                    <a:pt x="6381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Rectangle 40"/>
            <p:cNvSpPr/>
            <p:nvPr/>
          </p:nvSpPr>
          <p:spPr>
            <a:xfrm>
              <a:off x="1885950" y="4895850"/>
              <a:ext cx="638175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1" name="Line 41"/>
            <p:cNvSpPr/>
            <p:nvPr/>
          </p:nvSpPr>
          <p:spPr>
            <a:xfrm>
              <a:off x="1885950" y="5372100"/>
              <a:ext cx="6381750" cy="9525"/>
            </a:xfrm>
            <a:custGeom>
              <a:avLst/>
              <a:gdLst/>
              <a:ahLst/>
              <a:cxnLst/>
              <a:rect l="l" t="t" r="r" b="b"/>
              <a:pathLst>
                <a:path w="6381750" h="9525">
                  <a:moveTo>
                    <a:pt x="0" y="0"/>
                  </a:moveTo>
                  <a:lnTo>
                    <a:pt x="6381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Line 42"/>
            <p:cNvSpPr/>
            <p:nvPr/>
          </p:nvSpPr>
          <p:spPr>
            <a:xfrm>
              <a:off x="1885950" y="5848350"/>
              <a:ext cx="6381750" cy="9525"/>
            </a:xfrm>
            <a:custGeom>
              <a:avLst/>
              <a:gdLst/>
              <a:ahLst/>
              <a:cxnLst/>
              <a:rect l="l" t="t" r="r" b="b"/>
              <a:pathLst>
                <a:path w="6381750" h="9525">
                  <a:moveTo>
                    <a:pt x="0" y="0"/>
                  </a:moveTo>
                  <a:lnTo>
                    <a:pt x="6381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2029587" y="2625725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4125087" y="262572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6506337" y="2625725"/>
              <a:ext cx="6322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Local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2029587" y="310197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4125087" y="310197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506337" y="3101975"/>
              <a:ext cx="6322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Local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029587" y="357822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4125087" y="357822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6506337" y="3578225"/>
              <a:ext cx="6322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Local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2029587" y="405447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4125087" y="405447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23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6506337" y="4054475"/>
              <a:ext cx="6322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Local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2029587" y="453072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4125087" y="453072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26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6506337" y="4530725"/>
              <a:ext cx="6322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Local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2029587" y="500697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4125087" y="500697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29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6506337" y="5006975"/>
              <a:ext cx="6936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Luogu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2029587" y="548322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35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4125087" y="5483225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32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6506337" y="5483225"/>
              <a:ext cx="6936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Luogu</a:t>
              </a:r>
            </a:p>
          </p:txBody>
        </p:sp>
      </p:grpSp>
      <p:grpSp>
        <p:nvGrpSpPr>
          <p:cNvPr id="67" name="find"/>
          <p:cNvGrpSpPr/>
          <p:nvPr/>
        </p:nvGrpSpPr>
        <p:grpSpPr>
          <a:xfrm>
            <a:off x="8667750" y="2762250"/>
            <a:ext cx="2686050" cy="2095500"/>
            <a:chOff x="8667750" y="2762250"/>
            <a:chExt cx="2686050" cy="2095500"/>
          </a:xfrm>
        </p:grpSpPr>
        <p:sp>
          <p:nvSpPr>
            <p:cNvPr id="65" name="Rectangle 65"/>
            <p:cNvSpPr/>
            <p:nvPr/>
          </p:nvSpPr>
          <p:spPr>
            <a:xfrm>
              <a:off x="8667750" y="2762250"/>
              <a:ext cx="2686050" cy="2095500"/>
            </a:xfrm>
            <a:prstGeom prst="roundRect">
              <a:avLst>
                <a:gd name="adj" fmla="val 363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9078087" y="2851150"/>
              <a:ext cx="1382776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你发现了吗？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≤ 5：本地快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≥ 6：洛谷快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题目越多，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洛谷越划算。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3822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写代码第一步：准备变量，输入 n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096000" cy="1438275"/>
            <a:chOff x="838200" y="2114550"/>
            <a:chExt cx="6096000" cy="14382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096000" cy="14382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438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06625"/>
              <a:ext cx="4304157" cy="12195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1. 我们需要知道一共要配置几道题</a:t>
              </a:r>
              <a:b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</a:p>
          </p:txBody>
        </p:sp>
      </p:grpSp>
      <p:grpSp>
        <p:nvGrpSpPr>
          <p:cNvPr id="19" name="exp"/>
          <p:cNvGrpSpPr/>
          <p:nvPr/>
        </p:nvGrpSpPr>
        <p:grpSpPr>
          <a:xfrm>
            <a:off x="7325106" y="2070100"/>
            <a:ext cx="4028694" cy="2676144"/>
            <a:chOff x="7325106" y="2070100"/>
            <a:chExt cx="4028694" cy="2676144"/>
          </a:xfrm>
        </p:grpSpPr>
        <p:sp>
          <p:nvSpPr>
            <p:cNvPr id="13" name="TextBox 13"/>
            <p:cNvSpPr txBox="1"/>
            <p:nvPr/>
          </p:nvSpPr>
          <p:spPr>
            <a:xfrm>
              <a:off x="7325106" y="2070100"/>
              <a:ext cx="7306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n;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334250" y="2400300"/>
              <a:ext cx="4019550" cy="9525"/>
            </a:xfrm>
            <a:custGeom>
              <a:avLst/>
              <a:gdLst/>
              <a:ahLst/>
              <a:cxnLst/>
              <a:rect l="l" t="t" r="r" b="b"/>
              <a:pathLst>
                <a:path w="4019550" h="9525">
                  <a:moveTo>
                    <a:pt x="0" y="0"/>
                  </a:moveTo>
                  <a:lnTo>
                    <a:pt x="4019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325106" y="2489200"/>
              <a:ext cx="18470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准备一个变量，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等着装题目数量。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25106" y="3594100"/>
              <a:ext cx="10869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cin &gt;&gt; n;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7334250" y="3924300"/>
              <a:ext cx="4019550" cy="9525"/>
            </a:xfrm>
            <a:custGeom>
              <a:avLst/>
              <a:gdLst/>
              <a:ahLst/>
              <a:cxnLst/>
              <a:rect l="l" t="t" r="r" b="b"/>
              <a:pathLst>
                <a:path w="4019550" h="9525">
                  <a:moveTo>
                    <a:pt x="0" y="0"/>
                  </a:moveTo>
                  <a:lnTo>
                    <a:pt x="4019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325106" y="4013200"/>
              <a:ext cx="249859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程序停下来等你输入，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按回车后，数就装进 n。</a:t>
              </a:r>
            </a:p>
          </p:txBody>
        </p:sp>
      </p:grpSp>
      <p:grpSp>
        <p:nvGrpSpPr>
          <p:cNvPr id="24" name="box"/>
          <p:cNvGrpSpPr/>
          <p:nvPr/>
        </p:nvGrpSpPr>
        <p:grpSpPr>
          <a:xfrm>
            <a:off x="1428750" y="4635500"/>
            <a:ext cx="4785589" cy="1136650"/>
            <a:chOff x="1428750" y="4635500"/>
            <a:chExt cx="4785589" cy="1136650"/>
          </a:xfrm>
        </p:grpSpPr>
        <p:sp>
          <p:nvSpPr>
            <p:cNvPr id="20" name="TextBox 20"/>
            <p:cNvSpPr txBox="1"/>
            <p:nvPr/>
          </p:nvSpPr>
          <p:spPr>
            <a:xfrm>
              <a:off x="2165937" y="46355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1428750" y="4953000"/>
              <a:ext cx="1619250" cy="819150"/>
            </a:xfrm>
            <a:prstGeom prst="roundRect">
              <a:avLst>
                <a:gd name="adj" fmla="val 9302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118389" y="5133975"/>
              <a:ext cx="239973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8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324606" y="5251450"/>
              <a:ext cx="28897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5 回车后，n 就是 5。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第二步：分别算出两种方案的时间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096000" cy="1438275"/>
            <a:chOff x="838200" y="2114550"/>
            <a:chExt cx="6096000" cy="14382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096000" cy="14382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438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06625"/>
              <a:ext cx="4056507" cy="12195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2. 计算两种方案各自需要的时间</a:t>
              </a:r>
              <a:b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local_time = 5 * n;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luogu_time = 11 + 3 * n;</a:t>
              </a:r>
            </a:p>
          </p:txBody>
        </p:sp>
      </p:grpSp>
      <p:grpSp>
        <p:nvGrpSpPr>
          <p:cNvPr id="19" name="exp"/>
          <p:cNvGrpSpPr/>
          <p:nvPr/>
        </p:nvGrpSpPr>
        <p:grpSpPr>
          <a:xfrm>
            <a:off x="7325106" y="2070100"/>
            <a:ext cx="4028694" cy="3057144"/>
            <a:chOff x="7325106" y="2070100"/>
            <a:chExt cx="4028694" cy="3057144"/>
          </a:xfrm>
        </p:grpSpPr>
        <p:sp>
          <p:nvSpPr>
            <p:cNvPr id="13" name="TextBox 13"/>
            <p:cNvSpPr txBox="1"/>
            <p:nvPr/>
          </p:nvSpPr>
          <p:spPr>
            <a:xfrm>
              <a:off x="7325106" y="20701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先右后左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334250" y="2400300"/>
              <a:ext cx="4019550" cy="9525"/>
            </a:xfrm>
            <a:custGeom>
              <a:avLst/>
              <a:gdLst/>
              <a:ahLst/>
              <a:cxnLst/>
              <a:rect l="l" t="t" r="r" b="b"/>
              <a:pathLst>
                <a:path w="4019550" h="9525">
                  <a:moveTo>
                    <a:pt x="0" y="0"/>
                  </a:moveTo>
                  <a:lnTo>
                    <a:pt x="4019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325106" y="2489200"/>
              <a:ext cx="2087118" cy="1114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先算右边的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* n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再把结果存进左边的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变量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local_time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2510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变量名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7334250" y="4305300"/>
              <a:ext cx="4019550" cy="9525"/>
            </a:xfrm>
            <a:custGeom>
              <a:avLst/>
              <a:gdLst/>
              <a:ahLst/>
              <a:cxnLst/>
              <a:rect l="l" t="t" r="r" b="b"/>
              <a:pathLst>
                <a:path w="4019550" h="9525">
                  <a:moveTo>
                    <a:pt x="0" y="0"/>
                  </a:moveTo>
                  <a:lnTo>
                    <a:pt x="4019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325106" y="4394200"/>
              <a:ext cx="18470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一看就知道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存的是什么时间。</a:t>
              </a:r>
            </a:p>
          </p:txBody>
        </p:sp>
      </p:grpSp>
      <p:grpSp>
        <p:nvGrpSpPr>
          <p:cNvPr id="27" name="box"/>
          <p:cNvGrpSpPr/>
          <p:nvPr/>
        </p:nvGrpSpPr>
        <p:grpSpPr>
          <a:xfrm>
            <a:off x="829056" y="4260850"/>
            <a:ext cx="5266944" cy="1435100"/>
            <a:chOff x="829056" y="4260850"/>
            <a:chExt cx="5266944" cy="1435100"/>
          </a:xfrm>
        </p:grpSpPr>
        <p:sp>
          <p:nvSpPr>
            <p:cNvPr id="20" name="TextBox 20"/>
            <p:cNvSpPr txBox="1"/>
            <p:nvPr/>
          </p:nvSpPr>
          <p:spPr>
            <a:xfrm>
              <a:off x="829056" y="4260850"/>
              <a:ext cx="11517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 = 5 时：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45234" y="4559300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local_time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1143000" y="4876800"/>
              <a:ext cx="2095500" cy="819150"/>
            </a:xfrm>
            <a:prstGeom prst="roundRect">
              <a:avLst>
                <a:gd name="adj" fmla="val 9302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977123" y="5083175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402734" y="4559300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luogu_time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4000500" y="4876800"/>
              <a:ext cx="2095500" cy="819150"/>
            </a:xfrm>
            <a:prstGeom prst="roundRect">
              <a:avLst>
                <a:gd name="adj" fmla="val 9302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834623" y="5083175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26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2257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第三步：用 if-else 比较两个时间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096000" cy="2495550"/>
            <a:chOff x="838200" y="2114550"/>
            <a:chExt cx="6096000" cy="24955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096000" cy="2495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495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22500"/>
              <a:ext cx="3958590" cy="2272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3. 比较两种方案的时间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(local_time &lt; luogu_time) {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……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……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exp"/>
          <p:cNvGrpSpPr/>
          <p:nvPr/>
        </p:nvGrpSpPr>
        <p:grpSpPr>
          <a:xfrm>
            <a:off x="7239000" y="2114550"/>
            <a:ext cx="4114800" cy="914400"/>
            <a:chOff x="7239000" y="2114550"/>
            <a:chExt cx="4114800" cy="914400"/>
          </a:xfrm>
        </p:grpSpPr>
        <p:sp>
          <p:nvSpPr>
            <p:cNvPr id="13" name="Rectangle 13"/>
            <p:cNvSpPr/>
            <p:nvPr/>
          </p:nvSpPr>
          <p:spPr>
            <a:xfrm>
              <a:off x="7239000" y="2114550"/>
              <a:ext cx="41148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239000" y="21145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439406" y="227965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这个条件在问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20556" y="2241550"/>
              <a:ext cx="174421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"本地时间是不是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比洛谷时间短？"</a:t>
              </a:r>
            </a:p>
          </p:txBody>
        </p:sp>
      </p:grpSp>
      <p:grpSp>
        <p:nvGrpSpPr>
          <p:cNvPr id="21" name="ans"/>
          <p:cNvGrpSpPr/>
          <p:nvPr/>
        </p:nvGrpSpPr>
        <p:grpSpPr>
          <a:xfrm>
            <a:off x="7239000" y="3657600"/>
            <a:ext cx="4114800" cy="914400"/>
            <a:chOff x="7239000" y="3657600"/>
            <a:chExt cx="4114800" cy="914400"/>
          </a:xfrm>
        </p:grpSpPr>
        <p:sp>
          <p:nvSpPr>
            <p:cNvPr id="18" name="Rectangle 18"/>
            <p:cNvSpPr/>
            <p:nvPr/>
          </p:nvSpPr>
          <p:spPr>
            <a:xfrm>
              <a:off x="7239000" y="3657600"/>
              <a:ext cx="41148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439406" y="38227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答案只有两种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020556" y="3784600"/>
              <a:ext cx="168706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（成立）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或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（不成立）</a:t>
              </a:r>
            </a:p>
          </p:txBody>
        </p:sp>
      </p:grpSp>
      <p:grpSp>
        <p:nvGrpSpPr>
          <p:cNvPr id="25" name="eg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22" name="Rectangle 22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606" y="5308600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476756" y="5308600"/>
              <a:ext cx="69848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5：25 &lt; 26 成立，走 if；n = 10：50 &lt; 41 不成立，走 else。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第四步：两条路分别输出什么？</a:t>
            </a:r>
          </a:p>
        </p:txBody>
      </p:sp>
      <p:grpSp>
        <p:nvGrpSpPr>
          <p:cNvPr id="15" name="yes"/>
          <p:cNvGrpSpPr/>
          <p:nvPr/>
        </p:nvGrpSpPr>
        <p:grpSpPr>
          <a:xfrm>
            <a:off x="838200" y="2114550"/>
            <a:ext cx="5067300" cy="2305050"/>
            <a:chOff x="838200" y="2114550"/>
            <a:chExt cx="5067300" cy="23050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3621786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(local_time &lt; luogu_time)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cout &lt;&lt; "Local";</a:t>
              </a:r>
              <a:b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543300"/>
              <a:ext cx="5067300" cy="876300"/>
            </a:xfrm>
            <a:prstGeom prst="roundRect">
              <a:avLst>
                <a:gd name="adj" fmla="val 869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9368" y="37115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68018" y="3673475"/>
              <a:ext cx="2751392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本地时间更短，输出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Local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执行完直接跳过 else。</a:t>
              </a:r>
            </a:p>
          </p:txBody>
        </p:sp>
      </p:grpSp>
      <p:grpSp>
        <p:nvGrpSpPr>
          <p:cNvPr id="23" name="no"/>
          <p:cNvGrpSpPr/>
          <p:nvPr/>
        </p:nvGrpSpPr>
        <p:grpSpPr>
          <a:xfrm>
            <a:off x="6286500" y="2114550"/>
            <a:ext cx="5067300" cy="2305050"/>
            <a:chOff x="6286500" y="2114550"/>
            <a:chExt cx="5067300" cy="2305050"/>
          </a:xfrm>
        </p:grpSpPr>
        <p:sp>
          <p:nvSpPr>
            <p:cNvPr id="16" name="Rectangle 16"/>
            <p:cNvSpPr/>
            <p:nvPr/>
          </p:nvSpPr>
          <p:spPr>
            <a:xfrm>
              <a:off x="6286500" y="2114550"/>
              <a:ext cx="50673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11455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7287" y="2266950"/>
              <a:ext cx="2420366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"Luogu";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286500" y="3543300"/>
              <a:ext cx="5067300" cy="8763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86500" y="3543300"/>
              <a:ext cx="47625" cy="876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487668" y="371157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325868" y="3673475"/>
              <a:ext cx="211226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本地时间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不比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洛谷短，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Luogu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8" name="eq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24" name="Rectangle 24"/>
            <p:cNvSpPr/>
            <p:nvPr/>
          </p:nvSpPr>
          <p:spPr>
            <a:xfrm>
              <a:off x="838200" y="4762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7625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4927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6687" y="4889500"/>
              <a:ext cx="637413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"不小于"包括两种情况：本地时间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大于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洛谷时间，或者两者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相等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题目说"否则输出 Luogu"，所以相等时也走 else。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55331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3-5 完整程序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4143375"/>
            <a:chOff x="838200" y="2038350"/>
            <a:chExt cx="6096000" cy="41433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41433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41433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193925"/>
              <a:ext cx="3768344" cy="3899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local_time = 5 * n;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luogu_time = 11 + 3 * n;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(local_time &lt; luogu_time) {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"Local" &lt;&lt; endl;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"Luogu" &lt;&lt; endl;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runs"/>
          <p:cNvGrpSpPr/>
          <p:nvPr/>
        </p:nvGrpSpPr>
        <p:grpSpPr>
          <a:xfrm>
            <a:off x="7429500" y="2038350"/>
            <a:ext cx="3924300" cy="2705100"/>
            <a:chOff x="7429500" y="2038350"/>
            <a:chExt cx="3924300" cy="2705100"/>
          </a:xfrm>
        </p:grpSpPr>
        <p:sp>
          <p:nvSpPr>
            <p:cNvPr id="13" name="Rectangle 13"/>
            <p:cNvSpPr/>
            <p:nvPr/>
          </p:nvSpPr>
          <p:spPr>
            <a:xfrm>
              <a:off x="7429500" y="2038350"/>
              <a:ext cx="39243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429500" y="2038350"/>
              <a:ext cx="3924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429500" y="2228850"/>
              <a:ext cx="3924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5438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7343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9248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23504" y="20955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591806" y="2543175"/>
              <a:ext cx="64693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Local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429500" y="3505200"/>
              <a:ext cx="39243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429500" y="3505200"/>
              <a:ext cx="3924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429500" y="3695700"/>
              <a:ext cx="3924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7543800" y="3600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734300" y="3600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924800" y="3600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223504" y="35623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591806" y="4010025"/>
              <a:ext cx="64693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Luogu</a:t>
              </a:r>
            </a:p>
          </p:txBody>
        </p:sp>
      </p:grpSp>
      <p:grpSp>
        <p:nvGrpSpPr>
          <p:cNvPr id="33" name="do"/>
          <p:cNvGrpSpPr/>
          <p:nvPr/>
        </p:nvGrpSpPr>
        <p:grpSpPr>
          <a:xfrm>
            <a:off x="7429500" y="4972050"/>
            <a:ext cx="3924300" cy="895350"/>
            <a:chOff x="7429500" y="4972050"/>
            <a:chExt cx="3924300" cy="895350"/>
          </a:xfrm>
        </p:grpSpPr>
        <p:sp>
          <p:nvSpPr>
            <p:cNvPr id="30" name="Rectangle 30"/>
            <p:cNvSpPr/>
            <p:nvPr/>
          </p:nvSpPr>
          <p:spPr>
            <a:xfrm>
              <a:off x="7429500" y="4972050"/>
              <a:ext cx="39243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30287" y="51371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动手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277987" y="5099050"/>
              <a:ext cx="189611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写好后提交到 OJ：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B0031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对照书上的写法</a:t>
            </a:r>
          </a:p>
        </p:txBody>
      </p:sp>
      <p:grpSp>
        <p:nvGrpSpPr>
          <p:cNvPr id="14" name="ours"/>
          <p:cNvGrpSpPr/>
          <p:nvPr/>
        </p:nvGrpSpPr>
        <p:grpSpPr>
          <a:xfrm>
            <a:off x="829056" y="2108200"/>
            <a:ext cx="5076444" cy="1816100"/>
            <a:chOff x="829056" y="2108200"/>
            <a:chExt cx="5076444" cy="18161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我们的写法：先存进变量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438400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90800"/>
              <a:ext cx="5067300" cy="133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90800"/>
              <a:ext cx="38100" cy="133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987" y="2679700"/>
              <a:ext cx="3621786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local_time = 5 *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luogu_time = 11 + 3 *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(local_time &lt; luogu_time) {</a:t>
              </a:r>
            </a:p>
          </p:txBody>
        </p:sp>
      </p:grpSp>
      <p:grpSp>
        <p:nvGrpSpPr>
          <p:cNvPr id="20" name="book"/>
          <p:cNvGrpSpPr/>
          <p:nvPr/>
        </p:nvGrpSpPr>
        <p:grpSpPr>
          <a:xfrm>
            <a:off x="6277356" y="2108200"/>
            <a:ext cx="5076444" cy="1816100"/>
            <a:chOff x="6277356" y="2108200"/>
            <a:chExt cx="5076444" cy="1816100"/>
          </a:xfrm>
        </p:grpSpPr>
        <p:sp>
          <p:nvSpPr>
            <p:cNvPr id="15" name="TextBox 15"/>
            <p:cNvSpPr txBox="1"/>
            <p:nvPr/>
          </p:nvSpPr>
          <p:spPr>
            <a:xfrm>
              <a:off x="6277356" y="210820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书上的写法：直接比较算式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6286500" y="2438400"/>
              <a:ext cx="5067300" cy="9525"/>
            </a:xfrm>
            <a:custGeom>
              <a:avLst/>
              <a:gdLst/>
              <a:ahLst/>
              <a:cxnLst/>
              <a:rect l="l" t="t" r="r" b="b"/>
              <a:pathLst>
                <a:path w="5067300" h="9525">
                  <a:moveTo>
                    <a:pt x="0" y="0"/>
                  </a:moveTo>
                  <a:lnTo>
                    <a:pt x="5067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590800"/>
              <a:ext cx="5067300" cy="133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86500" y="2590800"/>
              <a:ext cx="38100" cy="133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87287" y="2679700"/>
              <a:ext cx="3501644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不定义新变量，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直接比较两个算式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((5 * n) &lt; (11 + 3 * n)) {</a:t>
              </a:r>
            </a:p>
          </p:txBody>
        </p:sp>
      </p:grpSp>
      <p:grpSp>
        <p:nvGrpSpPr>
          <p:cNvPr id="22" name="bookref"/>
          <p:cNvGrpSpPr/>
          <p:nvPr/>
        </p:nvGrpSpPr>
        <p:grpSpPr>
          <a:xfrm>
            <a:off x="9434074" y="6121400"/>
            <a:ext cx="1926584" cy="264033"/>
            <a:chOff x="9434074" y="6121400"/>
            <a:chExt cx="1926584" cy="264033"/>
          </a:xfrm>
        </p:grpSpPr>
        <p:sp>
          <p:nvSpPr>
            <p:cNvPr id="21" name="TextBox 21"/>
            <p:cNvSpPr txBox="1"/>
            <p:nvPr/>
          </p:nvSpPr>
          <p:spPr>
            <a:xfrm>
              <a:off x="9434074" y="6121400"/>
              <a:ext cx="19265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P37 · 例 3-5 代码</a:t>
              </a:r>
            </a:p>
          </p:txBody>
        </p:sp>
      </p:grpSp>
      <p:grpSp>
        <p:nvGrpSpPr>
          <p:cNvPr id="26" name="same"/>
          <p:cNvGrpSpPr/>
          <p:nvPr/>
        </p:nvGrpSpPr>
        <p:grpSpPr>
          <a:xfrm>
            <a:off x="838200" y="4210050"/>
            <a:ext cx="10515600" cy="895350"/>
            <a:chOff x="838200" y="4210050"/>
            <a:chExt cx="10515600" cy="895350"/>
          </a:xfrm>
        </p:grpSpPr>
        <p:sp>
          <p:nvSpPr>
            <p:cNvPr id="23" name="Rectangle 23"/>
            <p:cNvSpPr/>
            <p:nvPr/>
          </p:nvSpPr>
          <p:spPr>
            <a:xfrm>
              <a:off x="838200" y="42100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987" y="43751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86687" y="4337050"/>
              <a:ext cx="809980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两种写法结果完全一样。书上的括号可以不加（先算乘加，再比较），加上更清楚。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刚开始学，建议先用变量把中间结果存起来，程序更好读，也更好检查。</a:t>
              </a:r>
            </a:p>
          </p:txBody>
        </p:sp>
      </p:grpSp>
      <p:grpSp>
        <p:nvGrpSpPr>
          <p:cNvPr id="30" name="try"/>
          <p:cNvGrpSpPr/>
          <p:nvPr/>
        </p:nvGrpSpPr>
        <p:grpSpPr>
          <a:xfrm>
            <a:off x="838200" y="5295900"/>
            <a:ext cx="10515600" cy="571500"/>
            <a:chOff x="838200" y="529590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52959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4610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试一试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905762" y="5473700"/>
              <a:ext cx="58669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n = 5 时两种写法都输出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Local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，n = 6 时都输出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Luogu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了解：大括号可以省略吗？</a:t>
            </a:r>
          </a:p>
        </p:txBody>
      </p:sp>
      <p:grpSp>
        <p:nvGrpSpPr>
          <p:cNvPr id="12" name="book"/>
          <p:cNvGrpSpPr/>
          <p:nvPr/>
        </p:nvGrpSpPr>
        <p:grpSpPr>
          <a:xfrm>
            <a:off x="838200" y="2114550"/>
            <a:ext cx="10515600" cy="876300"/>
            <a:chOff x="838200" y="2114550"/>
            <a:chExt cx="10515600" cy="8763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39368" y="22828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书上说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877568" y="2244725"/>
              <a:ext cx="7162419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代码块里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只有一条语句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时，大括号可以不写，甚至可以写成一行：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(5 * n &lt; 11 + 3 * n) cout &lt;&lt; "Local"; else cout &lt;&lt; "Luogu";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P38</a:t>
              </a:r>
            </a:p>
          </p:txBody>
        </p:sp>
      </p:grpSp>
      <p:grpSp>
        <p:nvGrpSpPr>
          <p:cNvPr id="19" name="trap"/>
          <p:cNvGrpSpPr/>
          <p:nvPr/>
        </p:nvGrpSpPr>
        <p:grpSpPr>
          <a:xfrm>
            <a:off x="829056" y="3365500"/>
            <a:ext cx="6105144" cy="1539875"/>
            <a:chOff x="829056" y="3365500"/>
            <a:chExt cx="6105144" cy="1539875"/>
          </a:xfrm>
        </p:grpSpPr>
        <p:sp>
          <p:nvSpPr>
            <p:cNvPr id="15" name="TextBox 15"/>
            <p:cNvSpPr txBox="1"/>
            <p:nvPr/>
          </p:nvSpPr>
          <p:spPr>
            <a:xfrm>
              <a:off x="829056" y="3365500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可是，以后想多加一句时就容易出错：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3771900"/>
              <a:ext cx="6096000" cy="1133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771900"/>
              <a:ext cx="38100" cy="1133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9368" y="3937000"/>
              <a:ext cx="4899279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&gt; 0)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"A";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"B";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看着归 if 管，其实不归</a:t>
              </a:r>
            </a:p>
          </p:txBody>
        </p:sp>
      </p:grpSp>
      <p:grpSp>
        <p:nvGrpSpPr>
          <p:cNvPr id="28" name="res"/>
          <p:cNvGrpSpPr/>
          <p:nvPr/>
        </p:nvGrpSpPr>
        <p:grpSpPr>
          <a:xfrm>
            <a:off x="7334250" y="3771900"/>
            <a:ext cx="4019550" cy="1238250"/>
            <a:chOff x="7334250" y="3771900"/>
            <a:chExt cx="4019550" cy="1238250"/>
          </a:xfrm>
        </p:grpSpPr>
        <p:sp>
          <p:nvSpPr>
            <p:cNvPr id="20" name="Rectangle 20"/>
            <p:cNvSpPr/>
            <p:nvPr/>
          </p:nvSpPr>
          <p:spPr>
            <a:xfrm>
              <a:off x="7334250" y="3771900"/>
              <a:ext cx="401955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7334250" y="3771900"/>
              <a:ext cx="40195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334250" y="3962400"/>
              <a:ext cx="40195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7448550" y="38671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7639050" y="38671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829550" y="38671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128254" y="38290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496556" y="4276725"/>
              <a:ext cx="26974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-1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3" name="rule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29" name="Rectangle 29"/>
            <p:cNvSpPr/>
            <p:nvPr/>
          </p:nvSpPr>
          <p:spPr>
            <a:xfrm>
              <a:off x="838200" y="53340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3340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987" y="54991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课堂要求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124837" y="5499100"/>
              <a:ext cx="39538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一律写上大括号，哪怕里面只有一句。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回顾：这个程序的四个步骤</a:t>
            </a:r>
          </a:p>
        </p:txBody>
      </p:sp>
      <p:grpSp>
        <p:nvGrpSpPr>
          <p:cNvPr id="16" name="st1"/>
          <p:cNvGrpSpPr/>
          <p:nvPr/>
        </p:nvGrpSpPr>
        <p:grpSpPr>
          <a:xfrm>
            <a:off x="838200" y="2209800"/>
            <a:ext cx="2628900" cy="2381250"/>
            <a:chOff x="838200" y="2209800"/>
            <a:chExt cx="2628900" cy="2381250"/>
          </a:xfrm>
        </p:grpSpPr>
        <p:sp>
          <p:nvSpPr>
            <p:cNvPr id="9" name="Rectangle 9"/>
            <p:cNvSpPr/>
            <p:nvPr/>
          </p:nvSpPr>
          <p:spPr>
            <a:xfrm>
              <a:off x="838200" y="2209800"/>
              <a:ext cx="2190750" cy="2381250"/>
            </a:xfrm>
            <a:prstGeom prst="roundRect">
              <a:avLst>
                <a:gd name="adj" fmla="val 5217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724025" y="245745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854462" y="25333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7340" y="3016250"/>
              <a:ext cx="71247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30173" y="36131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有多少道题？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26178" y="4089400"/>
              <a:ext cx="101479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cin &gt;&gt; n;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3086100" y="3267075"/>
              <a:ext cx="381000" cy="247650"/>
            </a:xfrm>
            <a:custGeom>
              <a:avLst/>
              <a:gdLst/>
              <a:ahLst/>
              <a:cxnLst/>
              <a:rect l="l" t="t" r="r" b="b"/>
              <a:pathLst>
                <a:path w="381000" h="247650">
                  <a:moveTo>
                    <a:pt x="0" y="69342"/>
                  </a:moveTo>
                  <a:lnTo>
                    <a:pt x="257175" y="69342"/>
                  </a:lnTo>
                  <a:lnTo>
                    <a:pt x="257175" y="0"/>
                  </a:lnTo>
                  <a:lnTo>
                    <a:pt x="381000" y="123825"/>
                  </a:lnTo>
                  <a:lnTo>
                    <a:pt x="257175" y="247650"/>
                  </a:lnTo>
                  <a:lnTo>
                    <a:pt x="2571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4" name="st2"/>
          <p:cNvGrpSpPr/>
          <p:nvPr/>
        </p:nvGrpSpPr>
        <p:grpSpPr>
          <a:xfrm>
            <a:off x="3524250" y="2209800"/>
            <a:ext cx="2628900" cy="2381250"/>
            <a:chOff x="3524250" y="2209800"/>
            <a:chExt cx="2628900" cy="2381250"/>
          </a:xfrm>
        </p:grpSpPr>
        <p:sp>
          <p:nvSpPr>
            <p:cNvPr id="17" name="Rectangle 17"/>
            <p:cNvSpPr/>
            <p:nvPr/>
          </p:nvSpPr>
          <p:spPr>
            <a:xfrm>
              <a:off x="3524250" y="2209800"/>
              <a:ext cx="2190750" cy="2381250"/>
            </a:xfrm>
            <a:prstGeom prst="roundRect">
              <a:avLst>
                <a:gd name="adj" fmla="val 5217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4410075" y="245745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40512" y="25333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263390" y="3016250"/>
              <a:ext cx="71247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计算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684676" y="361315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两种方案各多久？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678079" y="4089400"/>
              <a:ext cx="18830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 * n、11 + 3 * n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5772150" y="3267075"/>
              <a:ext cx="381000" cy="247650"/>
            </a:xfrm>
            <a:custGeom>
              <a:avLst/>
              <a:gdLst/>
              <a:ahLst/>
              <a:cxnLst/>
              <a:rect l="l" t="t" r="r" b="b"/>
              <a:pathLst>
                <a:path w="381000" h="247650">
                  <a:moveTo>
                    <a:pt x="0" y="69342"/>
                  </a:moveTo>
                  <a:lnTo>
                    <a:pt x="257175" y="69342"/>
                  </a:lnTo>
                  <a:lnTo>
                    <a:pt x="257175" y="0"/>
                  </a:lnTo>
                  <a:lnTo>
                    <a:pt x="381000" y="123825"/>
                  </a:lnTo>
                  <a:lnTo>
                    <a:pt x="257175" y="247650"/>
                  </a:lnTo>
                  <a:lnTo>
                    <a:pt x="2571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32" name="st3"/>
          <p:cNvGrpSpPr/>
          <p:nvPr/>
        </p:nvGrpSpPr>
        <p:grpSpPr>
          <a:xfrm>
            <a:off x="6210300" y="2209800"/>
            <a:ext cx="2628900" cy="2381250"/>
            <a:chOff x="6210300" y="2209800"/>
            <a:chExt cx="2628900" cy="2381250"/>
          </a:xfrm>
        </p:grpSpPr>
        <p:sp>
          <p:nvSpPr>
            <p:cNvPr id="25" name="Rectangle 25"/>
            <p:cNvSpPr/>
            <p:nvPr/>
          </p:nvSpPr>
          <p:spPr>
            <a:xfrm>
              <a:off x="6210300" y="2209800"/>
              <a:ext cx="2190750" cy="2381250"/>
            </a:xfrm>
            <a:prstGeom prst="roundRect">
              <a:avLst>
                <a:gd name="adj" fmla="val 5217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7096125" y="245745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226562" y="25333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949440" y="3016250"/>
              <a:ext cx="71247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比较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718046" y="36131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哪个更短？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742748" y="4089400"/>
              <a:ext cx="1125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if (… &lt; …)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8458200" y="3267075"/>
              <a:ext cx="381000" cy="247650"/>
            </a:xfrm>
            <a:custGeom>
              <a:avLst/>
              <a:gdLst/>
              <a:ahLst/>
              <a:cxnLst/>
              <a:rect l="l" t="t" r="r" b="b"/>
              <a:pathLst>
                <a:path w="381000" h="247650">
                  <a:moveTo>
                    <a:pt x="0" y="69342"/>
                  </a:moveTo>
                  <a:lnTo>
                    <a:pt x="257175" y="69342"/>
                  </a:lnTo>
                  <a:lnTo>
                    <a:pt x="257175" y="0"/>
                  </a:lnTo>
                  <a:lnTo>
                    <a:pt x="381000" y="123825"/>
                  </a:lnTo>
                  <a:lnTo>
                    <a:pt x="257175" y="247650"/>
                  </a:lnTo>
                  <a:lnTo>
                    <a:pt x="2571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39" name="st4"/>
          <p:cNvGrpSpPr/>
          <p:nvPr/>
        </p:nvGrpSpPr>
        <p:grpSpPr>
          <a:xfrm>
            <a:off x="8896350" y="2209800"/>
            <a:ext cx="2190750" cy="2381250"/>
            <a:chOff x="8896350" y="2209800"/>
            <a:chExt cx="2190750" cy="2381250"/>
          </a:xfrm>
        </p:grpSpPr>
        <p:sp>
          <p:nvSpPr>
            <p:cNvPr id="33" name="Rectangle 33"/>
            <p:cNvSpPr/>
            <p:nvPr/>
          </p:nvSpPr>
          <p:spPr>
            <a:xfrm>
              <a:off x="8896350" y="2209800"/>
              <a:ext cx="2190750" cy="2381250"/>
            </a:xfrm>
            <a:prstGeom prst="roundRect">
              <a:avLst>
                <a:gd name="adj" fmla="val 5217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4" name="Ellipse 34"/>
            <p:cNvSpPr/>
            <p:nvPr/>
          </p:nvSpPr>
          <p:spPr>
            <a:xfrm>
              <a:off x="9782175" y="245745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9912612" y="25333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635490" y="3016250"/>
              <a:ext cx="71247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288323" y="36131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选哪个方案？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254033" y="4089400"/>
              <a:ext cx="147538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Local / Luogu</a:t>
              </a:r>
            </a:p>
          </p:txBody>
        </p:sp>
      </p:grpSp>
      <p:grpSp>
        <p:nvGrpSpPr>
          <p:cNvPr id="43" name="note"/>
          <p:cNvGrpSpPr/>
          <p:nvPr/>
        </p:nvGrpSpPr>
        <p:grpSpPr>
          <a:xfrm>
            <a:off x="838200" y="5143500"/>
            <a:ext cx="10515600" cy="552450"/>
            <a:chOff x="838200" y="5143500"/>
            <a:chExt cx="10515600" cy="552450"/>
          </a:xfrm>
        </p:grpSpPr>
        <p:sp>
          <p:nvSpPr>
            <p:cNvPr id="40" name="Rectangle 40"/>
            <p:cNvSpPr/>
            <p:nvPr/>
          </p:nvSpPr>
          <p:spPr>
            <a:xfrm>
              <a:off x="838200" y="51435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9749" y="5314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649349" y="5314950"/>
              <a:ext cx="907218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请记在书本 P38 图 3-6 旁：二选一的题，先算要比较的量，再用 if-else 比，两条路分别输出。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课堂小测</a:t>
            </a:r>
          </a:p>
        </p:txBody>
      </p:sp>
      <p:grpSp>
        <p:nvGrpSpPr>
          <p:cNvPr id="13" name="q1"/>
          <p:cNvGrpSpPr/>
          <p:nvPr/>
        </p:nvGrpSpPr>
        <p:grpSpPr>
          <a:xfrm>
            <a:off x="838200" y="2038350"/>
            <a:ext cx="5067300" cy="1428750"/>
            <a:chOff x="838200" y="2038350"/>
            <a:chExt cx="5067300" cy="1428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20318" y="2197100"/>
              <a:ext cx="1991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下面代码会怎样？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21842" y="2552700"/>
              <a:ext cx="3999928" cy="5212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password = 123;</a:t>
              </a:r>
              <a:br>
                <a:rPr lang="en-US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(password = 456) { cout &lt;&lt; "登录成功"; 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21080" y="3117850"/>
              <a:ext cx="373837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无法编译　B. 永远为假　C. 永远为真</a:t>
              </a:r>
            </a:p>
          </p:txBody>
        </p:sp>
      </p:grpSp>
      <p:grpSp>
        <p:nvGrpSpPr>
          <p:cNvPr id="17" name="q2-w"/>
          <p:cNvGrpSpPr/>
          <p:nvPr/>
        </p:nvGrpSpPr>
        <p:grpSpPr>
          <a:xfrm>
            <a:off x="6286500" y="2038350"/>
            <a:ext cx="5067300" cy="1428750"/>
            <a:chOff x="6286500" y="2038350"/>
            <a:chExt cx="5067300" cy="1428750"/>
          </a:xfrm>
        </p:grpSpPr>
        <p:sp>
          <p:nvSpPr>
            <p:cNvPr id="14" name="Rectangle 14"/>
            <p:cNvSpPr/>
            <p:nvPr/>
          </p:nvSpPr>
          <p:spPr>
            <a:xfrm>
              <a:off x="6286500" y="203835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468618" y="2197100"/>
              <a:ext cx="29593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if 和 if-else 的主要区别？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68999" y="2533650"/>
              <a:ext cx="3236595" cy="918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if 只能判断一次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B. if-else 还管条件不成立时做什么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C. if 运行更快</a:t>
              </a:r>
            </a:p>
          </p:txBody>
        </p:sp>
      </p:grpSp>
      <p:grpSp>
        <p:nvGrpSpPr>
          <p:cNvPr id="21" name="q3-w"/>
          <p:cNvGrpSpPr/>
          <p:nvPr/>
        </p:nvGrpSpPr>
        <p:grpSpPr>
          <a:xfrm>
            <a:off x="838200" y="4038600"/>
            <a:ext cx="5067300" cy="1428750"/>
            <a:chOff x="838200" y="4038600"/>
            <a:chExt cx="5067300" cy="1428750"/>
          </a:xfrm>
        </p:grpSpPr>
        <p:sp>
          <p:nvSpPr>
            <p:cNvPr id="18" name="Rectangle 18"/>
            <p:cNvSpPr/>
            <p:nvPr/>
          </p:nvSpPr>
          <p:spPr>
            <a:xfrm>
              <a:off x="838200" y="403860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20318" y="4197350"/>
              <a:ext cx="15477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选哪种结构？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20699" y="4533900"/>
              <a:ext cx="3647948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"如果明天下雨我就待在家，否则去公园"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顺序结构　B. if　C. if-else</a:t>
              </a:r>
            </a:p>
          </p:txBody>
        </p:sp>
      </p:grpSp>
      <p:grpSp>
        <p:nvGrpSpPr>
          <p:cNvPr id="25" name="q4-w"/>
          <p:cNvGrpSpPr/>
          <p:nvPr/>
        </p:nvGrpSpPr>
        <p:grpSpPr>
          <a:xfrm>
            <a:off x="6286500" y="4038600"/>
            <a:ext cx="5067300" cy="1428750"/>
            <a:chOff x="6286500" y="4038600"/>
            <a:chExt cx="5067300" cy="1428750"/>
          </a:xfrm>
        </p:grpSpPr>
        <p:sp>
          <p:nvSpPr>
            <p:cNvPr id="22" name="Rectangle 22"/>
            <p:cNvSpPr/>
            <p:nvPr/>
          </p:nvSpPr>
          <p:spPr>
            <a:xfrm>
              <a:off x="6286500" y="403860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468618" y="4197350"/>
              <a:ext cx="11035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④ 判断对错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468999" y="4533900"/>
              <a:ext cx="3387090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"零花钱超过 20 元，我就去买冰淇淋"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这个逻辑只能用 if-else 实现。</a:t>
              </a:r>
            </a:p>
          </p:txBody>
        </p:sp>
      </p:grpSp>
      <p:grpSp>
        <p:nvGrpSpPr>
          <p:cNvPr id="29" name="a1"/>
          <p:cNvGrpSpPr/>
          <p:nvPr/>
        </p:nvGrpSpPr>
        <p:grpSpPr>
          <a:xfrm>
            <a:off x="857250" y="3543300"/>
            <a:ext cx="3004834" cy="367157"/>
            <a:chOff x="857250" y="3543300"/>
            <a:chExt cx="3004834" cy="367157"/>
          </a:xfrm>
        </p:grpSpPr>
        <p:sp>
          <p:nvSpPr>
            <p:cNvPr id="26" name="Ellipse 26"/>
            <p:cNvSpPr/>
            <p:nvPr/>
          </p:nvSpPr>
          <p:spPr>
            <a:xfrm>
              <a:off x="857250" y="354330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52550" y="3587750"/>
              <a:ext cx="152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06449" y="3600450"/>
              <a:ext cx="255563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一个等号是赋值，456 非 0</a:t>
              </a:r>
            </a:p>
          </p:txBody>
        </p:sp>
      </p:grpSp>
      <p:grpSp>
        <p:nvGrpSpPr>
          <p:cNvPr id="33" name="a2"/>
          <p:cNvGrpSpPr/>
          <p:nvPr/>
        </p:nvGrpSpPr>
        <p:grpSpPr>
          <a:xfrm>
            <a:off x="6305550" y="3543300"/>
            <a:ext cx="3094700" cy="367157"/>
            <a:chOff x="6305550" y="3543300"/>
            <a:chExt cx="3094700" cy="367157"/>
          </a:xfrm>
        </p:grpSpPr>
        <p:sp>
          <p:nvSpPr>
            <p:cNvPr id="30" name="Ellipse 30"/>
            <p:cNvSpPr/>
            <p:nvPr/>
          </p:nvSpPr>
          <p:spPr>
            <a:xfrm>
              <a:off x="6305550" y="354330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400850" y="3587750"/>
              <a:ext cx="152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754749" y="3600450"/>
              <a:ext cx="26455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else 负责条件不成立的情况</a:t>
              </a:r>
            </a:p>
          </p:txBody>
        </p:sp>
      </p:grpSp>
      <p:grpSp>
        <p:nvGrpSpPr>
          <p:cNvPr id="37" name="a3"/>
          <p:cNvGrpSpPr/>
          <p:nvPr/>
        </p:nvGrpSpPr>
        <p:grpSpPr>
          <a:xfrm>
            <a:off x="857250" y="5543550"/>
            <a:ext cx="2343870" cy="367157"/>
            <a:chOff x="857250" y="5543550"/>
            <a:chExt cx="2343870" cy="367157"/>
          </a:xfrm>
        </p:grpSpPr>
        <p:sp>
          <p:nvSpPr>
            <p:cNvPr id="34" name="Ellipse 34"/>
            <p:cNvSpPr/>
            <p:nvPr/>
          </p:nvSpPr>
          <p:spPr>
            <a:xfrm>
              <a:off x="857250" y="554355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952550" y="5588000"/>
              <a:ext cx="152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306449" y="5600700"/>
              <a:ext cx="189467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二选一，用 if-else</a:t>
              </a:r>
            </a:p>
          </p:txBody>
        </p:sp>
      </p:grpSp>
      <p:grpSp>
        <p:nvGrpSpPr>
          <p:cNvPr id="41" name="a4"/>
          <p:cNvGrpSpPr/>
          <p:nvPr/>
        </p:nvGrpSpPr>
        <p:grpSpPr>
          <a:xfrm>
            <a:off x="6305550" y="5543550"/>
            <a:ext cx="3341431" cy="367157"/>
            <a:chOff x="6305550" y="5543550"/>
            <a:chExt cx="3341431" cy="367157"/>
          </a:xfrm>
        </p:grpSpPr>
        <p:sp>
          <p:nvSpPr>
            <p:cNvPr id="38" name="Ellipse 38"/>
            <p:cNvSpPr/>
            <p:nvPr/>
          </p:nvSpPr>
          <p:spPr>
            <a:xfrm>
              <a:off x="6305550" y="554355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6404480" y="55880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754749" y="5600700"/>
              <a:ext cx="289223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只关心一种情况，用 if 就够了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335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五、例 3-5 洛谷团队系统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0392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回到开篇：闰年输出 Yes 或 No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10515600" cy="2628900"/>
            <a:chOff x="838200" y="2038350"/>
            <a:chExt cx="10515600" cy="2628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628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7853934" cy="23896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year;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year;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 isLeap = (year % 4 == 0 &amp;&amp; year % 100 != 0) || year % 400 ==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(isLeap)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"Yes";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"No";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runs"/>
          <p:cNvGrpSpPr/>
          <p:nvPr/>
        </p:nvGrpSpPr>
        <p:grpSpPr>
          <a:xfrm>
            <a:off x="838200" y="4762500"/>
            <a:ext cx="5943600" cy="1200150"/>
            <a:chOff x="838200" y="4762500"/>
            <a:chExt cx="5943600" cy="1200150"/>
          </a:xfrm>
        </p:grpSpPr>
        <p:sp>
          <p:nvSpPr>
            <p:cNvPr id="13" name="Rectangle 13"/>
            <p:cNvSpPr/>
            <p:nvPr/>
          </p:nvSpPr>
          <p:spPr>
            <a:xfrm>
              <a:off x="838200" y="4762500"/>
              <a:ext cx="2857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47625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9530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952500" y="4857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143000" y="4857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1333500" y="4857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632204" y="4819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01268" y="5270500"/>
              <a:ext cx="477774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2000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Yes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3924300" y="4762500"/>
              <a:ext cx="2857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3924300" y="47625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3924300" y="49530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4038600" y="4857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4229100" y="4857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4419600" y="4857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4718304" y="4819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087368" y="5270500"/>
              <a:ext cx="477774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1900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</p:grpSp>
      <p:grpSp>
        <p:nvGrpSpPr>
          <p:cNvPr id="33" name="tip"/>
          <p:cNvGrpSpPr/>
          <p:nvPr/>
        </p:nvGrpSpPr>
        <p:grpSpPr>
          <a:xfrm>
            <a:off x="7010400" y="4762500"/>
            <a:ext cx="4343400" cy="876300"/>
            <a:chOff x="7010400" y="4762500"/>
            <a:chExt cx="4343400" cy="876300"/>
          </a:xfrm>
        </p:grpSpPr>
        <p:sp>
          <p:nvSpPr>
            <p:cNvPr id="30" name="Rectangle 30"/>
            <p:cNvSpPr/>
            <p:nvPr/>
          </p:nvSpPr>
          <p:spPr>
            <a:xfrm>
              <a:off x="7010400" y="4762500"/>
              <a:ext cx="4343400" cy="876300"/>
            </a:xfrm>
            <a:prstGeom prst="roundRect">
              <a:avLst>
                <a:gd name="adj" fmla="val 869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211568" y="4930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840218" y="4892675"/>
              <a:ext cx="2059876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isLeap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 1 就成立，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 0 就不成立。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28850"/>
            <a:ext cx="6616888" cy="391351"/>
            <a:chOff x="895350" y="2228850"/>
            <a:chExt cx="6616888" cy="391351"/>
          </a:xfrm>
        </p:grpSpPr>
        <p:sp>
          <p:nvSpPr>
            <p:cNvPr id="9" name="Ellipse 9"/>
            <p:cNvSpPr/>
            <p:nvPr/>
          </p:nvSpPr>
          <p:spPr>
            <a:xfrm>
              <a:off x="895350" y="2228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272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282825"/>
              <a:ext cx="6130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顺序结构一条路走到底；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分支结构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根据条件选路，工具是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52750"/>
            <a:ext cx="5406730" cy="391351"/>
            <a:chOff x="895350" y="2952750"/>
            <a:chExt cx="5406730" cy="391351"/>
          </a:xfrm>
        </p:grpSpPr>
        <p:sp>
          <p:nvSpPr>
            <p:cNvPr id="13" name="Ellipse 13"/>
            <p:cNvSpPr/>
            <p:nvPr/>
          </p:nvSpPr>
          <p:spPr>
            <a:xfrm>
              <a:off x="895350" y="2952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2996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3006725"/>
              <a:ext cx="49201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单分支 if (条件) { A }：成立做 A，不成立跳过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676650"/>
            <a:ext cx="5867202" cy="391351"/>
            <a:chOff x="895350" y="3676650"/>
            <a:chExt cx="5867202" cy="391351"/>
          </a:xfrm>
        </p:grpSpPr>
        <p:sp>
          <p:nvSpPr>
            <p:cNvPr id="17" name="Ellipse 17"/>
            <p:cNvSpPr/>
            <p:nvPr/>
          </p:nvSpPr>
          <p:spPr>
            <a:xfrm>
              <a:off x="895350" y="3676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20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730625"/>
              <a:ext cx="53806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双分支 if (条件) { A } else { B }：A 和 B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必选其一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00550"/>
            <a:ext cx="5253659" cy="391351"/>
            <a:chOff x="895350" y="4400550"/>
            <a:chExt cx="5253659" cy="391351"/>
          </a:xfrm>
        </p:grpSpPr>
        <p:sp>
          <p:nvSpPr>
            <p:cNvPr id="21" name="Ellipse 21"/>
            <p:cNvSpPr/>
            <p:nvPr/>
          </p:nvSpPr>
          <p:spPr>
            <a:xfrm>
              <a:off x="895350" y="44005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4442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454525"/>
              <a:ext cx="47671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非 0 即成立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；判断相等用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==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，不要写成 =</a:t>
              </a:r>
            </a:p>
          </p:txBody>
        </p:sp>
      </p:grpSp>
      <p:grpSp>
        <p:nvGrpSpPr>
          <p:cNvPr id="28" name="pt5"/>
          <p:cNvGrpSpPr/>
          <p:nvPr/>
        </p:nvGrpSpPr>
        <p:grpSpPr>
          <a:xfrm>
            <a:off x="895350" y="5124450"/>
            <a:ext cx="7844084" cy="391351"/>
            <a:chOff x="895350" y="5124450"/>
            <a:chExt cx="7844084" cy="391351"/>
          </a:xfrm>
        </p:grpSpPr>
        <p:sp>
          <p:nvSpPr>
            <p:cNvPr id="25" name="Ellipse 25"/>
            <p:cNvSpPr/>
            <p:nvPr/>
          </p:nvSpPr>
          <p:spPr>
            <a:xfrm>
              <a:off x="895350" y="51244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4280" y="51681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81887" y="5178425"/>
              <a:ext cx="735754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写代码：先找岔路口，每次都做的事放在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外面；记得缩进、写大括号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w-title"/>
          <p:cNvGrpSpPr/>
          <p:nvPr/>
        </p:nvGrpSpPr>
        <p:grpSpPr>
          <a:xfrm>
            <a:off x="4139184" y="774700"/>
            <a:ext cx="3913632" cy="704088"/>
            <a:chOff x="4139184" y="774700"/>
            <a:chExt cx="3913632" cy="704088"/>
          </a:xfrm>
        </p:grpSpPr>
        <p:sp>
          <p:nvSpPr>
            <p:cNvPr id="4" name="TextBox 4"/>
            <p:cNvSpPr txBox="1"/>
            <p:nvPr/>
          </p:nvSpPr>
          <p:spPr>
            <a:xfrm>
              <a:off x="4139184" y="774700"/>
              <a:ext cx="391363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课后任务与下一讲</a:t>
              </a:r>
            </a:p>
          </p:txBody>
        </p:sp>
      </p:grpSp>
      <p:grpSp>
        <p:nvGrpSpPr>
          <p:cNvPr id="22" name="hw"/>
          <p:cNvGrpSpPr/>
          <p:nvPr/>
        </p:nvGrpSpPr>
        <p:grpSpPr>
          <a:xfrm>
            <a:off x="914400" y="1619250"/>
            <a:ext cx="4953000" cy="4191000"/>
            <a:chOff x="914400" y="1619250"/>
            <a:chExt cx="4953000" cy="41910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33475" y="24669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25982" y="25104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2768" y="2501900"/>
              <a:ext cx="27488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完成《条件分支 课后题目》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33475" y="30575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25982" y="31009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2768" y="3067050"/>
              <a:ext cx="2730436" cy="6275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B0031 洛谷团队系统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（例 3-5）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33475" y="39528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25982" y="39963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2768" y="3987800"/>
              <a:ext cx="30050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 P5712 Apples（例 3-4）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33475" y="45434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25982" y="45868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2768" y="4578350"/>
              <a:ext cx="24165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整理笔记：书本 P36–38</a:t>
              </a:r>
            </a:p>
          </p:txBody>
        </p:sp>
      </p:grpSp>
      <p:grpSp>
        <p:nvGrpSpPr>
          <p:cNvPr id="30" name="next"/>
          <p:cNvGrpSpPr/>
          <p:nvPr/>
        </p:nvGrpSpPr>
        <p:grpSpPr>
          <a:xfrm>
            <a:off x="6324600" y="1619250"/>
            <a:ext cx="4953000" cy="4191000"/>
            <a:chOff x="6324600" y="1619250"/>
            <a:chExt cx="4953000" cy="4191000"/>
          </a:xfrm>
        </p:grpSpPr>
        <p:sp>
          <p:nvSpPr>
            <p:cNvPr id="23" name="Rectangle 23"/>
            <p:cNvSpPr/>
            <p:nvPr/>
          </p:nvSpPr>
          <p:spPr>
            <a:xfrm>
              <a:off x="63246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79108" y="2565400"/>
              <a:ext cx="271086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条件分支 实战演练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82537" y="32131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82537" y="3556000"/>
              <a:ext cx="2758948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数学里写 70 ≤ score ≤ 80，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 里能不能写成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70 &lt;= score &lt;= 80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2026-11-04T13:16:54Z</dcterms:created>
  <dcterms:modified xsi:type="dcterms:W3CDTF">2026-11-04T13:16:54Z</dcterms:modified>
  <cp:category/>
  <cp:contentStatus/>
</cp:coreProperties>
</file>