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70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  <Relationship Id="rId70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_rels/notesSlide1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5.xml"/>
</Relationships>
</file>

<file path=ppt/notesSlides/_rels/notesSlide1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6.xml"/>
</Relationships>
</file>

<file path=ppt/notesSlides/_rels/notesSlide1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7.xml"/>
</Relationships>
</file>

<file path=ppt/notesSlides/_rels/notesSlide1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8.xml"/>
</Relationships>
</file>

<file path=ppt/notesSlides/_rels/notesSlide1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9.xml"/>
</Relationships>
</file>

<file path=ppt/notesSlides/_rels/notesSlide2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0.xml"/>
</Relationships>
</file>

<file path=ppt/notesSlides/_rels/notesSlide2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1.xml"/>
</Relationships>
</file>

<file path=ppt/notesSlides/_rels/notesSlide2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2.xml"/>
</Relationships>
</file>

<file path=ppt/notesSlides/_rels/notesSlide2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3.xml"/>
</Relationships>
</file>

<file path=ppt/notesSlides/_rels/notesSlide2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4.xml"/>
</Relationships>
</file>

<file path=ppt/notesSlides/_rels/notesSlide2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5.xml"/>
</Relationships>
</file>

<file path=ppt/notesSlides/_rels/notesSlide2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6.xml"/>
</Relationships>
</file>

<file path=ppt/notesSlides/_rels/notesSlide2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7.xml"/>
</Relationships>
</file>

<file path=ppt/notesSlides/_rels/notesSlide2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8.xml"/>
</Relationships>
</file>

<file path=ppt/notesSlides/_rels/notesSlide2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9.xml"/>
</Relationships>
</file>

<file path=ppt/notesSlides/_rels/notesSlide3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0.xml"/>
</Relationships>
</file>

<file path=ppt/notesSlides/_rels/notesSlide3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1.xml"/>
</Relationships>
</file>

<file path=ppt/notesSlides/_rels/notesSlide3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2.xml"/>
</Relationships>
</file>

<file path=ppt/notesSlides/_rels/notesSlide3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3.xml"/>
</Relationships>
</file>

<file path=ppt/notesSlides/_rels/notesSlide3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4.xml"/>
</Relationships>
</file>

<file path=ppt/notesSlides/_rels/notesSlide3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5.xml"/>
</Relationships>
</file>

<file path=ppt/notesSlides/_rels/notesSlide3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6.xml"/>
</Relationships>
</file>

<file path=ppt/notesSlides/_rels/notesSlide3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7.xml"/>
</Relationships>
</file>

<file path=ppt/notesSlides/_rels/notesSlide3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8.xml"/>
</Relationships>
</file>

<file path=ppt/notesSlides/_rels/notesSlide3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9.xml"/>
</Relationships>
</file>

<file path=ppt/notesSlides/_rels/notesSlide4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0.xml"/>
</Relationships>
</file>

<file path=ppt/notesSlides/_rels/notesSlide4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1.xml"/>
</Relationships>
</file>

<file path=ppt/notesSlides/_rels/notesSlide4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2.xml"/>
</Relationships>
</file>

<file path=ppt/notesSlides/_rels/notesSlide4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3.xml"/>
</Relationships>
</file>

<file path=ppt/notesSlides/_rels/notesSlide4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4.xml"/>
</Relationships>
</file>

<file path=ppt/notesSlides/_rels/notesSlide4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5.xml"/>
</Relationships>
</file>

<file path=ppt/notesSlides/_rels/notesSlide4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6.xml"/>
</Relationships>
</file>

<file path=ppt/notesSlides/_rels/notesSlide4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7.xml"/>
</Relationships>
</file>

<file path=ppt/notesSlides/_rels/notesSlide4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8.xml"/>
</Relationships>
</file>

<file path=ppt/notesSlides/_rels/notesSlide4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9.xml"/>
</Relationships>
</file>

<file path=ppt/notesSlides/_rels/notesSlide5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0.xml"/>
</Relationships>
</file>

<file path=ppt/notesSlides/_rels/notesSlide5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1.xml"/>
</Relationships>
</file>

<file path=ppt/notesSlides/_rels/notesSlide5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2.xml"/>
</Relationships>
</file>

<file path=ppt/notesSlides/_rels/notesSlide5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3.xml"/>
</Relationships>
</file>

<file path=ppt/notesSlides/_rels/notesSlide5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4.xml"/>
</Relationships>
</file>

<file path=ppt/notesSlides/_rels/notesSlide5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5.xml"/>
</Relationships>
</file>

<file path=ppt/notesSlides/_rels/notesSlide5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6.xml"/>
</Relationships>
</file>

<file path=ppt/notesSlides/_rels/notesSlide5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7.xml"/>
</Relationships>
</file>

<file path=ppt/notesSlides/_rels/notesSlide5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8.xml"/>
</Relationships>
</file>

<file path=ppt/notesSlides/_rels/notesSlide5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9.xml"/>
</Relationships>
</file>

<file path=ppt/notesSlides/_rels/notesSlide6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0.xml"/>
</Relationships>
</file>

<file path=ppt/notesSlides/_rels/notesSlide6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1.xml"/>
</Relationships>
</file>

<file path=ppt/notesSlides/_rels/notesSlide6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2.xml"/>
</Relationships>
</file>

<file path=ppt/notesSlides/_rels/notesSlide6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3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同学们好，上一讲我们学会了 if 和 if-else，这一讲不学新语法，专门练手。光会背格式还不够，真正难的是拿到一道题，知道该在哪里分岔、条件怎么写。今天先教大家一个四步解题模板，然后用它连做十道题，从简单的奇偶数一直做到鸡兔同笼。一共三节课，请大家把书翻到第 36 页，Dev-C++ 也先打开。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这一讲分五部分，三节课完成。第一节课先学四步解题模板，然后做五道题：奇偶数、比大小、判断成绩、景点门票和判断字符。第二节课做两道要用多个 if 的题：简单计算器和直角坐标系。第三节课是综合练习：搭三角形、判断闰年和鸡兔同笼，最后做一个课堂小测。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第一部分，我们先学一个解题模板：它能解决哪一类问题，又分哪四步。后面十道题全都用它来做。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早上出门前，你会看一眼窗外：如果下雨，就带伞；否则就不带。这就是一次决策，里面有两样东西：一个条件，下没下雨；两个动作，带伞或者不带伞。程序也经常要做这种决策，靠的就是我们上一讲学的 if 条件分支结构，有了它，程序就能在分岔点做选择。可是拿到一道编程题，条件在哪、动作是什么，不会写在明面上，所以我们需要一个固定的套路。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有了 if，程序就像有了一双会看路的眼睛，到了岔路口能自己选路。这样的问题以后我们会经常遇到：判断输入的数在不在范围里、是奇数还是偶数，根据条件执行不同的代码，甚至游戏里血量没了要不要播放阵亡动画。这些问题看起来各不相同，其实都是条件判断问题，解法有一个共同的套路。下面我们就把这个套路总结成四步解题模板，接下来一步一步讲，后面的十道题都用它来做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第一步，找分岔点，也就是程序在哪里要做选择、根据什么做选择。比如判断奇偶，分岔点是这个数能不能被 2 整除；判断成年人，分岔点是年龄够不够 18 岁。最后一行请大家先想一想：判断考试及格，分岔点是什么？对，分数是否大于等于 60，找分岔点其实就是在题目里找"看什么"。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第二步，把分岔点翻译成条件表达式，这一步用的全是上一讲学的关系运算符和逻辑运算符。能被 2 整除，就是除以 2 余数为 0；大于等于 18，就是 age 大于等于 18。第三行大家注意，在 70 到 80 之间要拆成两个条件，再用并且连起来，这正好和上一讲留的预习问题有关。记住三个翻译：并且是两个 and 符号，或者是两根竖线，等于是两个等号。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第三步，看分岔有几条路、路和路之间是什么关系，再决定用哪种 if。只关心一种情况，一个 if 就够了，比如及格才发奖状，不及格什么也不做。二选一，就用 if-else，比如奇数还是偶数，必选其一。如果有好几种情况，各做各的事，就写好几个 if，比如评级 A、B、C；注意字符要用单引号。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第四步最简单，结构搭好了，就往每个大括号里填上要做的事。判断奇偶数有两条路：if 这条路是余数为 0，输出偶数；else 这条路是余数不为 0，输出奇数。大括号里不一定只是输出，也可以是算式、赋值，题目要什么就写什么。到这里，四步就讲完了，下一页我们把它们串起来。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这就是条件判断问题的四步模板：找分岔点，写条件，选 if 结构，填写代码。以后不管遇到多复杂的判断题，都可以按这四步一步步来，脑子就不会乱。请大家翻到书本第 36 页，把这四步记在页面中间的空白处。接下来的十道题，我们每道都用这四步来做，大家很快就会熟练。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第二部分做两道最基础的二选一题目，顺便把代码的书写习惯定下来。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先来一道热身题：输入一个正整数，判断它是奇数还是偶数。看样例，输入 14 输出偶数，输入 5 输出奇数。请大家用刚学的四步想一想：分岔点是什么？该用哪种 if？给大家半分钟，想好了我们一起对答案。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我们一步一步来。第一步，分岔点是 num 能不能被 2 整除。第二步，写成条件就是 num 取余 2 等于等于 0。第三步，一个数不是奇数就是偶数，二选一，所以用 if-else。第四步，条件成立输出偶数，不成立输出奇数，四步走完，代码也就出来了。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左边是流程图：输入 num，菱形里判断余数是不是 0，是就走左边输出偶数，否就走右边输出奇数。两条路最后汇到一起，程序结束。右边是对应的代码，红色部分就是 if-else，和流程图一一对应。请大家打开 Dev-C++ 把它敲出来，按 F11 运行，分别输入 14 和 5 试一试。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左右两段代码功能完全一样，大家觉得哪段更好读？左边全部顶格写，哪句归 if 管、哪句归 else 管，要盯着看半天。右边 if 和 else 对齐，分支里的语句往里缩进一格，结构一眼就看清楚了。从今天开始，请大家写 if 都按右边的样子来，缩进按一下 Tab 键就行。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练习二：输入两个整数，输出比较大的那个，输出的时候要带上名字，比如 num1 等于 25。题目里有一句话很容易被忽略：两个数相等时，输出 num1。大家想一想，这句话会影响我们写条件吗？条件写 num1 大于 num2，还是 num1 大于等于 num2？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还是四步：分岔点是 num1 是不是比 num2 大，题目又说相等时也输出 num1。所以相等的情况要归到 num1 这一边，条件写成 num1 大于等于 num2。如果只写大于，输入 3 3 时条件不成立，会走 else 输出 num2 等于 3，和题目要求不一样。大家看，题目里的一句小小的说明，就决定了一个等号加不加。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这是比大小的流程图：先输入两个数，然后在菱形里判断 num1 是否大于等于 num2。是，就走左边输出 num1；否，就走右边输出 num2。注意左边的是那条路也包括了相等的情况。请大家对照流程图，先自己把代码写出来，写完再看下一页。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这是完整代码，红色部分就是 if-else。输出时先输出引号里的 num1 等于，再输出变量 num1 的值，两个合起来就是 num1 等于 25。大家用两个样例测一测，再自己试一组相等的数，比如 3 3，看看是不是输出 num1 等于 3。自己多造几组数据来测，是写程序的好习惯。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第三部分的三道题，条件要用并且或者或者连起来，上一讲留的预习问题也会在这里揭晓。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练习三：分数在 70 到 80 之间是等级 B，输入一个成绩，是 B 就输出 yes，否则输出 no。分岔点很清楚，就是分数在不在 70 到 80 之间，结构也是二选一的 if-else。难点在第二步写条件，这就是上一讲留给大家的预习问题。能不能直接写 70 小于等于 score 小于等于 80 呢？下一页我们代一个分数进去算算。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我们代一个不在范围里的分数，95 分，看看 C++ 是怎么算的。C++ 不会像数学那样一眼看三个数，它从左往右一次只比两个：70 小于等于 95，成立，结果是 1。接着拿这个 1 去和 80 比，1 小于等于 80，又成立，于是输出 yes，可 95 明明不是 B。所以预习问题的答案是不能，而且编译器不会报错，这种错只能靠我们自己避开。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正确的写法是把一个范围拆成两个条件：score 大于等于 70，并且 score 小于等于 80。两个条件都成立，整个条件才成立，所以中间用并且符号连接。我们再测一次：72 输出 yes，66 输出 no，95 也终于输出 no 了。边界值 80 也要测一测，题目说含 80，所以应该输出 yes。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练习四：景点门票 50 元一个人，小孩和老人半价。题目说 6 岁以下和 60 岁以上半票，还特别注明包含 6 岁和 60 岁，这句话决定了等号要不要加。输入 72 岁，是老人，半票 25 元；输入 30 岁，全价 50 元。请大家先用四步自己分析一下，特别是第二步的条件怎么写。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小孩半票，老人也半票，满足其中一个就行，所以用或者，写成两根竖线。因为包含 6 岁和 60 岁，所以用小于等于和大于等于。我们用几个年龄核对一下：5 岁和 6 岁满足左边，半票；60 岁满足右边，半票。30 岁两个条件都不满足，整个条件不成立，全价 50 元。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这是完整代码，条件写好了，剩下的就是两条路各输出一个票价。大家把练习三和练习四放在一起比较一下：分数在 70 到 80 里面，用并且；年龄在两头，用或者。以后遇到范围题，先想清楚要的是中间一段还是两头，就知道该用哪个符号。请大家把这题敲出来，用 6、30、60 三个年龄测一测。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练习五换成字符：输入一个字符，如果是数字字符 0 到 9，就输出这个数字的 5 倍，否则输出 no。输入 7，7 乘 5 输出 35；输入字母 a，不是数字字符，输出 no。这道题有两个难点：一是怎样判断一个字符是不是数字字符，二是怎样把字符 7 变成数字 7。要解决这两个问题，得请出我们的老朋友，ASCII 码表。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还记得 ASCII 码表吗？每个字符在计算机里都对应一个整数。数字字符 0 的编码是 48，1 是 49，一直到 9 是 57，它们是连续排在一起的。所以要判断 ch 是不是数字字符，只要看它在不在字符 0 和字符 9 之间，又是一个范围，用并且。注意这里的 0 和 9 要加单引号，加了单引号才是字符，不加就成了整数 0 和 9。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第二个难点：字符 7 的 ASCII 码是 55，可我们要的是数字 7。因为数字字符是连续的，字符 7 比字符 0 正好大 7，所以用 ch 减去字符 0，就得到它代表的数字。大家算一算表里的几个：字符 3 减字符 0 是 3，乘 5 是 15；字符 9 是 9，乘 5 是 45。这个 ch 减字符 0 的技巧以后会经常用，请大家记下来。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把两个难点合起来，代码就出来了：变量用 char，条件判断是不是数字字符，成立就输出 5 乘 ch 减字符 0。输入 7，输出 35；输入 a，输出 no。注意 ch 减字符 0 要加括号，先减再乘。请大家敲一遍，再试试输入 0 和 9 这两个边界。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有同学会想：强制类型转换不也能把字符变成整数吗？写成 int 括号 ch 行不行？我们试一下，输入 7，输出的是 275，而不是 35。因为 int 括号 ch 得到的是字符 7 的 ASCII 码 55，5 乘 55 就是 275。所以要得到字符代表的数字，一定要减去字符 0。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第一节课到这里，我们小结一下。四步模板是今天的主线，二选一用 if-else，写的时候注意对齐和缩进。最重要的一个坑：范围不能像数学那样连写，要拆成两个条件用并且连接；范围在两头就用或者。下节课我们做一个计算器，请大家想一想，12 乘 3 这样一个算式，要用几个变量、怎么读进来。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第二节课，我们遇到的题目不再是二选一，而是有好几种情况，这时候就要用多个 if。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练习六，我们来做一个简单计算器。用户输入一个算式，比如 12 乘 3，计算器要自己认出这是乘法，然后输出 36。再看第二个样例，7 除以 2 输出 3.5，说明除法要算出小数。上节课最后留的问题大家想了吗？这样一个算式，要怎么读进来？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12 乘 3 这个算式有三部分：前面一个整数，中间一个运算符，后面又是一个整数。所以我们用两个 int 变量存两个操作数，用一个 char 变量 ch 存运算符，再用 res 存结果。res 为什么用 double？因为除法可能算出小数，比如 7 除以 2 是 3.5。读入时按算式的顺序写：先读 num1，再读 ch，最后读 num2，cin 会自动把它们分开。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还是四步。分岔点是运算符：加、减、乘、除，一共四种。条件就是 ch 等于等于加号、ch 等于等于减号，以此类推，注意运算符是字符，要加单引号。这一次不是二选一了，有四种情况，每种做不同的计算，所以用四个 if。第四步，每个 if 里做对应的运算，把结果存进 res。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请大家在 Dev-C++ 里补全左边的代码，五个空，三分钟。第一个空是读入顺序：num1、ch、num2。后面四个 if，条件分别判断加减乘除，每个分支把结果存进 res。大家注意最后一行除法，前面多了一个 double 括号，下一页我们专门讲它。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还记得第一章学的整数除法吗？两个整数相除，结果还是整数，7 除以 2 得 3。有同学会说，res 已经是 double 了呀？可是右边是先算好 3 再放进 res 的，放进去也还是 3。所以要在除之前，用 double 括号把 num1 先变成小数，7.0 除以 2 才得 3.5。另外，结果是整数时 cout 不会多打小数点，12 乘 3 照样输出 36。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有同学会问：输入 5 加 3，第一个 if 已经成立了，后面三个 if 还检查吗？答案是都要检查，这四个 if 互相独立，程序从上往下，每一个都会判断一次。只不过 ch 只能是一个字符，所以四个条件里最多只有一个成立，结果不会算错。这一点课后题目里也会考，大家记住：多个独立的 if，一个也不会跳过。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练习七回到数学课：输入一个点的坐标，判断它在哪个象限，或者在坐标轴上、原点上。样例一 4 2，横纵坐标都是正数，在第一象限；样例二 4 0，纵坐标是 0，在 X 轴上。大家先数一数，一个点一共可能出现在几种位置？四个象限，加两条坐标轴，再加原点，一共七种。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左边是坐标系，七种位置都标出来了：四个象限、X 轴、Y 轴和原点。请大家先自己写每种情况的条件，再点出答案核对。第一象限是 x 大于 0 并且 y 大于 0，其他三个象限把大于小于换一换就行。X 轴上的点 y 等于 0，但注意还要 x 不等于 0，因为 x 也是 0 的话那就是原点了。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把七个条件放进七个 if，代码就写好了。每个 if 后面只有一句输出，所以这里把它们写在了同一行，看起来更整齐。大家测一测样例 4 2 和 4 0，再测一下原点 0 0。注意输出要和题目一模一样，X 轴的 X 是大写的，写成小写在 OJ 上就会判错。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我们来看一个常见的错误：X 轴只写 y 等于 0，Y 轴只写 x 等于 0。输入 0 0 试一下，屏幕上出现了 X轴Y轴原点，一下子输出了三个答案。因为原点同时满足这三个条件，而多个独立的 if 会一个一个检查，成立几个就输出几个。所以用多个 if 处理几种情况时，一定要检查条件有没有重叠，保证一个点只落进一种情况。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第二节课我们小结一下。题目有好几种情况、每种做不同的事，就用多个 if；它们会全部检查一遍，所以条件不能重叠。计算器里还复习了整数除法，要得到小数，先转成 double 再除。下节课是综合练习，请大家先想一想：三根小棒，长度满足什么条件才能搭成三角形？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第三节课是综合练习，条件会越来越复杂，但四步模板一步都不变。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练习八：输入三条边，判断能不能搭成三角形。样例一 1、2、3 不行，样例二 4、5、7 可以。上节课留的问题大家想了吗？数学课上学过，三条线段要满足什么条件才能围成三角形？1、2、3 为什么不行？1 加 2 正好等于 3，两条短边放平了也只能和长边重合。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数学上的规则是：任意两边之和大于第三边。任意两边就是三种组合，L1 加 L2、L1 加 L3、L2 加 L3，分别要大于剩下那条边，写出来就是三个条件。这三个条件要同时满足，缺一个都不行，所以用并且连接。大家写的时候注意，是两边加起来大于第三边，别把加号写到右边去了，那就完全反了。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我们用样例把条件验证一遍，请大家先在草稿纸上算。1、2、3：1 加 2 等于 3，不大于 3，第一个条件就不成立，所以输出 No。4、5、7：三个条件全部成立，输出 Yes。再加一组 3、4、8：3 加 4 是 7，小于 8，也搭不成，并且连接的条件只要有一个不成立就不成立。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代码结构就是一个 if-else，条件是刚才写好的三个不等式，用并且连起来。这个条件比较长，敲的时候一个一个对，最容易错的是把字母 L 和数字 1 弄混。写完用两个样例测一测，再用 3、4、8 测一测。这道题告诉我们，条件可以很长，但只要第二步翻译对了，代码结构还是那个最简单的 if-else。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练习九是老朋友了：判断闰年，第 3 章第一讲我们就算过。这次题目要求是闰年就输出这个年份，不是就输出 No。样例 2008 是闰年，输出 2008；1000 能被 100 整除但不能被 400 整除，不是闰年，输出 No。这道题的分岔很简单，就是闰年还是平年，难点全在第二步的条件上。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闰年分两种：普通闰年和世纪闰年。普通闰年要同时满足两个条件：能被 4 整除，并且不能被 100 整除，比如 2008。世纪闰年只看一个条件：能被 400 整除，比如 2000。两种只要满足一种就是闰年，所以它们之间是或者的关系；1900 两种都不是，所以不是闰年。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我们把规则拆成三个小条件：A 是能被 4 整除，B 是不能被 100 整除，C 是能被 400 整除。注意 B 是不能被整除，所以余数不等于 0，用不等号。组合起来就是 A 并且 B，或者 C，A 和 B 用括号括起来，表示先算普通闰年。其实并且的优先级本来就比或者高，不加括号结果也一样，但加上括号，自己和别人读起来都更清楚。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把条件放进 if 的小括号，代码就完成了。注意最外面还要套一层 if 自己的小括号，所以开头是两个左括号，敲完数一数括号是不是成对的。是闰年输出 year 这个变量，不要加引号，加了引号就会原样输出 year 这四个字母。大家敲完先测两个样例，下一页我们再多测几个年份。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我们挑四个有代表性的年份测一测，请大家先自己判断 A、B、C 三个条件。2008 满足 A 和 B，是普通闰年；2023 连 4 都除不尽，不是闰年。最有意思的是 1900 和 2000，它们都能被 100 整除，B 都不成立。但 2000 能被 400 整除，C 成立，所以 2000 是闰年，1900 不是。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最后一道题是有名的鸡兔同笼：鸡和兔一共 n 只，腿一共 m 条，问鸡和兔各有几只。样例一 14 只、32 条腿，答案是 12 只鸡、2 只兔。样例二 10 只、16 条腿，输出 No answer，也就是无解，为什么会无解呢？这道题把数学和编程结合起来了：先用数学算出答案，再用 if 检查答案合不合理。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先用数学列两个等式：鸡加兔等于 n，鸡的腿加兔的腿等于 m。怎么解呢？我们换个想法：假设笼子里全是兔子，那应该有 4n 条腿，比实际多了 4n 减 m 条。每把一只兔子换成鸡，腿就少 2 条，所以鸡的数量就是多出的腿数除以 2，兔的数量就是 n 减鸡。用样例验证一下：56 减 32 得 24，除以 2 是 12 只鸡，14 减 12 是 2 只兔，对上了。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公式能算出数，但算出来的数不一定合理，那什么情况算无解呢？第一，4n 减 m 是奇数，除以 2 除不尽，鸡就成了半只；第二第三，算出来鸡或兔是负数。这三种情况只要出现一种，就是无解，所以用或者连接。我们用 chicken 和 rabbit 两个变量分别存鸡和兔的数量，变量名用英文，读起来一看就懂。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这一页讲一个很隐蔽的坑。判断奇数，很多同学习惯写取余 2 等于等于 1。可如果 4n 减 m 是负数，比如 n 等于 3、m 等于 13，结果是负 1，负 1 对 2 取余得负 1，不等于 1。这时条件不成立，鸡算出来是 0，兔是 3，程序输出 0 3，可 3 只兔子明明是 12 条腿，不是 13 条。所以判断奇数要写不等于 0，不管正数负数都不会出错。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代码分两段：前面用公式先算出鸡和兔，后面用 if 检查结果合不合理。不合理输出 No answer，合理就输出两个数，中间用一个空格隔开。样例二 10 只 16 条腿，算出鸡是 12 只，兔是负 2 只，兔是负数，所以无解。这里 if 的作用不是计算，而是检查，这个思路以后会经常用到。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最后做个课堂小测，这四道题来自今天的课后题目，请大家先独立做，再一题一题核对。第一题选 C：小写字母在 a 到 z 这个范围里面，用并且，而且要包含 a 和 z，所以用大于等于和小于等于。第二题选 B，C++ 从左往右，先算 70 小于等于 score；第三题是错的，多个独立的 if 每一个都会检查。第四题选 B，3 加 4 等于 7，不大于 8，搭不成三角形。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最后再回顾一下练习三里揭晓的预习问题：70 小于等于 score 小于等于 80，能不能照抄？答案是不能：C++ 一次只比较两个数，先算出 0 或 1，再拿去和 80 比，结果永远成立。正确的写法是拆成两个条件，用并且连接，今天的判断字符、坐标、三角形都用到了这种写法。大家记住一句话：数学里的连写，到了 C++ 里都要拆开。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这一讲做了十道题，我们把收获总结成五条。最重要的是四步模板，以后遇到判断题，先找分岔点，再写条件，然后选结构，最后填代码。写条件时，数学连写要拆开，复杂条件多加括号；多个 if 的条件不能重叠，判断奇数写不等于 0。还有两个小技巧：字符转数字减字符 0，要小数先转 double，请大家对照书本第 36 页整理笔记。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课后请完成《条件分支实战演练 课后题目》，里面有填空、选择和判断题。今天的十道题请在 OJ 上提交，题号是 P0015 到 P0023，还有闰年 B0029，课上没做完的课后补上。下一讲是多分支与嵌套条件分支。请大家先想一个问题：正数、负数、0 三种情况，除了写三个 if，有没有更好的写法？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ubtitle-slot Placeholder"/>
          <p:cNvSpPr>
            <a:spLocks noGrp="1"/>
          </p:cNvSpPr>
          <p:nvPr>
            <p:ph type="subTitle" idx="1"/>
          </p:nvPr>
        </p:nvSpPr>
        <p:spPr>
          <a:xfrm>
            <a:off x="2762250" y="1866900"/>
            <a:ext cx="66675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3" name="cover-title-slot Placeholder"/>
          <p:cNvSpPr>
            <a:spLocks noGrp="1"/>
          </p:cNvSpPr>
          <p:nvPr>
            <p:ph type="title"/>
          </p:nvPr>
        </p:nvSpPr>
        <p:spPr>
          <a:xfrm>
            <a:off x="1809750" y="2476500"/>
            <a:ext cx="85725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5400" lang="zh-CN"/>
            </a:lvl1pPr>
          </a:lstStyle>
          <a:p>
            <a:pPr algn="ctr"/>
            <a:r>
              <a:rPr lang="en-US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22314888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仅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val="13409367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rule Layout"/>
          <p:cNvSpPr/>
          <p:nvPr/>
        </p:nvSpPr>
        <p:spPr>
          <a:xfrm>
            <a:off x="5619750" y="3886200"/>
            <a:ext cx="952500" cy="28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" name="chapter-number-slot Placeholder"/>
          <p:cNvSpPr>
            <a:spLocks noGrp="1"/>
          </p:cNvSpPr>
          <p:nvPr>
            <p:ph type="subTitle" idx="1"/>
          </p:nvPr>
        </p:nvSpPr>
        <p:spPr>
          <a:xfrm>
            <a:off x="4191000" y="2495550"/>
            <a:ext cx="38100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4" name="chapter-title-slot Placeholder"/>
          <p:cNvSpPr>
            <a:spLocks noGrp="1"/>
          </p:cNvSpPr>
          <p:nvPr>
            <p:ph type="title"/>
          </p:nvPr>
        </p:nvSpPr>
        <p:spPr>
          <a:xfrm>
            <a:off x="1809750" y="3067050"/>
            <a:ext cx="8572500" cy="781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200" lang="zh-CN"/>
            </a:lvl1pPr>
          </a:lstStyle>
          <a:p>
            <a:pPr algn="ctr"/>
            <a:r>
              <a:rPr lang="en-US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10391439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-panel Layout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3" name="content-section-pill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4" name="content-title-rule Layout"/>
          <p:cNvSpPr/>
          <p:nvPr/>
        </p:nvSpPr>
        <p:spPr>
          <a:xfrm>
            <a:off x="819150" y="1866900"/>
            <a:ext cx="10553700" cy="9525"/>
          </a:xfrm>
          <a:custGeom>
            <a:avLst/>
            <a:gdLst/>
            <a:ahLst/>
            <a:cxnLst/>
            <a:rect l="l" t="t" r="r" b="b"/>
            <a:pathLst>
              <a:path w="10553700" h="9525">
                <a:moveTo>
                  <a:pt x="0" y="0"/>
                </a:moveTo>
                <a:lnTo>
                  <a:pt x="105537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5" name="content-section-slot Placeholder"/>
          <p:cNvSpPr>
            <a:spLocks noGrp="1"/>
          </p:cNvSpPr>
          <p:nvPr>
            <p:ph type="body" idx="1"/>
          </p:nvPr>
        </p:nvSpPr>
        <p:spPr>
          <a:xfrm>
            <a:off x="952500" y="742950"/>
            <a:ext cx="54864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100" lang="zh-CN"/>
            </a:lvl1pPr>
          </a:lstStyle>
          <a:p>
            <a:pPr algn="l"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  <p:sp>
        <p:nvSpPr>
          <p:cNvPr id="6" name="content-title-slot Placeholder"/>
          <p:cNvSpPr>
            <a:spLocks noGrp="1"/>
          </p:cNvSpPr>
          <p:nvPr>
            <p:ph type="title"/>
          </p:nvPr>
        </p:nvSpPr>
        <p:spPr>
          <a:xfrm>
            <a:off x="819150" y="1333500"/>
            <a:ext cx="105537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550" lang="zh-CN"/>
            </a:lvl1pPr>
          </a:lstStyle>
          <a:p>
            <a:pPr algn="l"/>
            <a:r>
              <a:rPr lang="en-US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240373093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
  <Relationship Id="rId14" Type="http://schemas.openxmlformats.org/officeDocument/2006/relationships/slideLayout" Target="../slideLayouts/slideLayout12.xml"/>
  <Relationship Id="rId15" Type="http://schemas.openxmlformats.org/officeDocument/2006/relationships/slideLayout" Target="../slideLayouts/slideLayout13.xml"/>
  <Relationship Id="rId16" Type="http://schemas.openxmlformats.org/officeDocument/2006/relationships/slideLayout" Target="../slideLayouts/slideLayout14.xml"/>
  <Relationship Id="rId17" Type="http://schemas.openxmlformats.org/officeDocument/2006/relationships/slideLayout" Target="../slideLayouts/slideLayout15.xml"/>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太空主题">
    <p:bg>
      <p:bgPr>
        <a:solidFill>
          <a:srgbClr val="192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-space-image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  <p:sldLayoutId id="21474836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255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2.xml" />
  <Relationship Id="rId3" Type="http://schemas.openxmlformats.org/officeDocument/2006/relationships/notesSlide" Target="../notesSlides/notesSlide1.xml" />
</Relationships>
</file>

<file path=ppt/slides/_rels/slide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2.xml" />
</Relationships>
</file>

<file path=ppt/slides/_rels/slide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.xml" />
</Relationships>
</file>

<file path=ppt/slides/_rels/slide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.xml" />
</Relationships>
</file>

<file path=ppt/slides/_rels/slide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.xml" />
</Relationships>
</file>

<file path=ppt/slides/_rels/slide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6.xml" />
</Relationships>
</file>

<file path=ppt/slides/_rels/slide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7.xml" />
</Relationships>
</file>

<file path=ppt/slides/_rels/slide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8.xml" />
</Relationships>
</file>

<file path=ppt/slides/_rels/slide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9.xml" />
</Relationships>
</file>

<file path=ppt/slides/_rels/slide1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0.xml" />
</Relationships>
</file>

<file path=ppt/slides/_rels/slide1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1.xml" />
</Relationships>
</file>

<file path=ppt/slides/_rels/slide1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2.xml" />
</Relationships>
</file>

<file path=ppt/slides/_rels/slide1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3.xml" />
</Relationships>
</file>

<file path=ppt/slides/_rels/slide1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4.xml" />
</Relationships>
</file>

<file path=ppt/slides/_rels/slide1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5.xml" />
</Relationships>
</file>

<file path=ppt/slides/_rels/slide1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6.xml" />
</Relationships>
</file>

<file path=ppt/slides/_rels/slide1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7.xml" />
</Relationships>
</file>

<file path=ppt/slides/_rels/slide1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8.xml" />
</Relationships>
</file>

<file path=ppt/slides/_rels/slide1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9.xml" />
</Relationships>
</file>

<file path=ppt/slides/_rels/slide2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0.xml" />
</Relationships>
</file>

<file path=ppt/slides/_rels/slide2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1.xml" />
</Relationships>
</file>

<file path=ppt/slides/_rels/slide2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2.xml" />
</Relationships>
</file>

<file path=ppt/slides/_rels/slide2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3.xml" />
</Relationships>
</file>

<file path=ppt/slides/_rels/slide2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4.xml" />
</Relationships>
</file>

<file path=ppt/slides/_rels/slide2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5.xml" />
</Relationships>
</file>

<file path=ppt/slides/_rels/slide2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6.xml" />
</Relationships>
</file>

<file path=ppt/slides/_rels/slide2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7.xml" />
</Relationships>
</file>

<file path=ppt/slides/_rels/slide2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8.xml" />
</Relationships>
</file>

<file path=ppt/slides/_rels/slide2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9.xml" />
</Relationships>
</file>

<file path=ppt/slides/_rels/slide3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0.xml" />
</Relationships>
</file>

<file path=ppt/slides/_rels/slide3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1.xml" />
</Relationships>
</file>

<file path=ppt/slides/_rels/slide3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2.xml" />
</Relationships>
</file>

<file path=ppt/slides/_rels/slide3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3.xml" />
</Relationships>
</file>

<file path=ppt/slides/_rels/slide3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4.xml" />
</Relationships>
</file>

<file path=ppt/slides/_rels/slide3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5.xml" />
</Relationships>
</file>

<file path=ppt/slides/_rels/slide3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6.xml" />
</Relationships>
</file>

<file path=ppt/slides/_rels/slide3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7.xml" />
</Relationships>
</file>

<file path=ppt/slides/_rels/slide3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8.xml" />
</Relationships>
</file>

<file path=ppt/slides/_rels/slide3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9.xml" />
</Relationships>
</file>

<file path=ppt/slides/_rels/slide4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0.xml" />
</Relationships>
</file>

<file path=ppt/slides/_rels/slide4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1.xml" />
</Relationships>
</file>

<file path=ppt/slides/_rels/slide4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2.xml" />
</Relationships>
</file>

<file path=ppt/slides/_rels/slide4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3.xml" />
</Relationships>
</file>

<file path=ppt/slides/_rels/slide4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4.xml" />
</Relationships>
</file>

<file path=ppt/slides/_rels/slide4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5.xml" />
</Relationships>
</file>

<file path=ppt/slides/_rels/slide4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6.xml" />
</Relationships>
</file>

<file path=ppt/slides/_rels/slide4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7.xml" />
</Relationships>
</file>

<file path=ppt/slides/_rels/slide4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8.xml" />
</Relationships>
</file>

<file path=ppt/slides/_rels/slide4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9.xml" />
</Relationships>
</file>

<file path=ppt/slides/_rels/slide5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0.xml" />
</Relationships>
</file>

<file path=ppt/slides/_rels/slide5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1.xml" />
</Relationships>
</file>

<file path=ppt/slides/_rels/slide5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2.xml" />
</Relationships>
</file>

<file path=ppt/slides/_rels/slide5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3.xml" />
</Relationships>
</file>

<file path=ppt/slides/_rels/slide5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4.xml" />
</Relationships>
</file>

<file path=ppt/slides/_rels/slide5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5.xml" />
</Relationships>
</file>

<file path=ppt/slides/_rels/slide5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6.xml" />
</Relationships>
</file>

<file path=ppt/slides/_rels/slide5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7.xml" />
</Relationships>
</file>

<file path=ppt/slides/_rels/slide5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8.xml" />
</Relationships>
</file>

<file path=ppt/slides/_rels/slide5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59.xml" />
</Relationships>
</file>

<file path=ppt/slides/_rels/slide6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60.xml" />
</Relationships>
</file>

<file path=ppt/slides/_rels/slide6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61.xml" />
</Relationships>
</file>

<file path=ppt/slides/_rels/slide6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62.xml" />
</Relationships>
</file>

<file path=ppt/slides/_rels/slide6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63.xml" />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ver-subtitle-slot Placeholder Carrier"/>
          <p:cNvSpPr txBox="1"/>
          <p:nvPr>
            <p:ph type="subTitle" idx="1"/>
          </p:nvPr>
        </p:nvSpPr>
        <p:spPr>
          <a:xfrm>
            <a:off x="5063299" y="1981200"/>
            <a:ext cx="2065401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C++程序与算法</a:t>
            </a:r>
          </a:p>
        </p:txBody>
      </p:sp>
      <p:sp>
        <p:nvSpPr>
          <p:cNvPr id="5" name="cover-title-slot Placeholder Carrier"/>
          <p:cNvSpPr txBox="1"/>
          <p:nvPr>
            <p:ph type="title"/>
          </p:nvPr>
        </p:nvSpPr>
        <p:spPr>
          <a:xfrm>
            <a:off x="3054664" y="2533650"/>
            <a:ext cx="6082673" cy="1047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条件分支 实战演练</a:t>
            </a:r>
          </a:p>
        </p:txBody>
      </p:sp>
      <p:grpSp>
        <p:nvGrpSpPr>
          <p:cNvPr id="7" name="cover-tagline"/>
          <p:cNvGrpSpPr/>
          <p:nvPr/>
        </p:nvGrpSpPr>
        <p:grpSpPr>
          <a:xfrm>
            <a:off x="2289791" y="3467100"/>
            <a:ext cx="7612418" cy="498729"/>
            <a:chOff x="2289791" y="3467100"/>
            <a:chExt cx="7612418" cy="498729"/>
          </a:xfrm>
        </p:grpSpPr>
        <p:sp>
          <p:nvSpPr>
            <p:cNvPr id="6" name="TextBox 6"/>
            <p:cNvSpPr txBox="1"/>
            <p:nvPr/>
          </p:nvSpPr>
          <p:spPr>
            <a:xfrm>
              <a:off x="2289791" y="3467100"/>
              <a:ext cx="761241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第3章 分支结构程序设计 · if 与 if-else 综合练习</a:t>
              </a:r>
            </a:p>
          </p:txBody>
        </p:sp>
      </p:grpSp>
      <p:grpSp>
        <p:nvGrpSpPr>
          <p:cNvPr id="10" name="cover-route"/>
          <p:cNvGrpSpPr/>
          <p:nvPr/>
        </p:nvGrpSpPr>
        <p:grpSpPr>
          <a:xfrm>
            <a:off x="3143250" y="4248150"/>
            <a:ext cx="5905500" cy="575818"/>
            <a:chOff x="3143250" y="4248150"/>
            <a:chExt cx="5905500" cy="575818"/>
          </a:xfrm>
        </p:grpSpPr>
        <p:sp>
          <p:nvSpPr>
            <p:cNvPr id="8" name="Rectangle 8"/>
            <p:cNvSpPr/>
            <p:nvPr/>
          </p:nvSpPr>
          <p:spPr>
            <a:xfrm>
              <a:off x="3143250" y="4248150"/>
              <a:ext cx="5905500" cy="190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4890916" y="4413250"/>
              <a:ext cx="241016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用 if 解决实际问题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oc-title"/>
          <p:cNvGrpSpPr/>
          <p:nvPr/>
        </p:nvGrpSpPr>
        <p:grpSpPr>
          <a:xfrm>
            <a:off x="4946142" y="825500"/>
            <a:ext cx="2299716" cy="819150"/>
            <a:chOff x="4946142" y="82550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82550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课程要点</a:t>
              </a:r>
            </a:p>
          </p:txBody>
        </p:sp>
      </p:grpSp>
      <p:grpSp>
        <p:nvGrpSpPr>
          <p:cNvPr id="10" name="toc-1"/>
          <p:cNvGrpSpPr/>
          <p:nvPr/>
        </p:nvGrpSpPr>
        <p:grpSpPr>
          <a:xfrm>
            <a:off x="2571750" y="1771650"/>
            <a:ext cx="7048500" cy="609600"/>
            <a:chOff x="2571750" y="1771650"/>
            <a:chExt cx="7048500" cy="609600"/>
          </a:xfrm>
        </p:grpSpPr>
        <p:sp>
          <p:nvSpPr>
            <p:cNvPr id="6" name="Rectangle 6"/>
            <p:cNvSpPr/>
            <p:nvPr/>
          </p:nvSpPr>
          <p:spPr>
            <a:xfrm>
              <a:off x="2571750" y="1771650"/>
              <a:ext cx="70485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2705100" y="18669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2822352" y="1908175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303270" y="1901825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四步解题模板</a:t>
              </a:r>
            </a:p>
          </p:txBody>
        </p:sp>
      </p:grpSp>
      <p:grpSp>
        <p:nvGrpSpPr>
          <p:cNvPr id="15" name="toc-2"/>
          <p:cNvGrpSpPr/>
          <p:nvPr/>
        </p:nvGrpSpPr>
        <p:grpSpPr>
          <a:xfrm>
            <a:off x="2571750" y="2571750"/>
            <a:ext cx="7048500" cy="609600"/>
            <a:chOff x="2571750" y="2571750"/>
            <a:chExt cx="7048500" cy="609600"/>
          </a:xfrm>
        </p:grpSpPr>
        <p:sp>
          <p:nvSpPr>
            <p:cNvPr id="11" name="Rectangle 11"/>
            <p:cNvSpPr/>
            <p:nvPr/>
          </p:nvSpPr>
          <p:spPr>
            <a:xfrm>
              <a:off x="2571750" y="2571750"/>
              <a:ext cx="70485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2705100" y="26670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2822352" y="2708275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303270" y="2701925"/>
              <a:ext cx="9315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二选一</a:t>
              </a:r>
            </a:p>
          </p:txBody>
        </p:sp>
      </p:grpSp>
      <p:grpSp>
        <p:nvGrpSpPr>
          <p:cNvPr id="20" name="toc-3"/>
          <p:cNvGrpSpPr/>
          <p:nvPr/>
        </p:nvGrpSpPr>
        <p:grpSpPr>
          <a:xfrm>
            <a:off x="2571750" y="3371850"/>
            <a:ext cx="7048500" cy="609600"/>
            <a:chOff x="2571750" y="3371850"/>
            <a:chExt cx="7048500" cy="609600"/>
          </a:xfrm>
        </p:grpSpPr>
        <p:sp>
          <p:nvSpPr>
            <p:cNvPr id="16" name="Rectangle 16"/>
            <p:cNvSpPr/>
            <p:nvPr/>
          </p:nvSpPr>
          <p:spPr>
            <a:xfrm>
              <a:off x="2571750" y="3371850"/>
              <a:ext cx="70485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2705100" y="34671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822352" y="3508375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303270" y="3514725"/>
              <a:ext cx="232486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条件里的 &amp;&amp; 和 ||</a:t>
              </a:r>
            </a:p>
          </p:txBody>
        </p:sp>
      </p:grpSp>
      <p:grpSp>
        <p:nvGrpSpPr>
          <p:cNvPr id="25" name="toc-4"/>
          <p:cNvGrpSpPr/>
          <p:nvPr/>
        </p:nvGrpSpPr>
        <p:grpSpPr>
          <a:xfrm>
            <a:off x="2571750" y="4171950"/>
            <a:ext cx="7048500" cy="609600"/>
            <a:chOff x="2571750" y="4171950"/>
            <a:chExt cx="7048500" cy="609600"/>
          </a:xfrm>
        </p:grpSpPr>
        <p:sp>
          <p:nvSpPr>
            <p:cNvPr id="21" name="Rectangle 21"/>
            <p:cNvSpPr/>
            <p:nvPr/>
          </p:nvSpPr>
          <p:spPr>
            <a:xfrm>
              <a:off x="2571750" y="4171950"/>
              <a:ext cx="70485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2705100" y="42672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2822352" y="4308475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303270" y="4314825"/>
              <a:ext cx="279434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多个 if（第二课时）</a:t>
              </a:r>
            </a:p>
          </p:txBody>
        </p:sp>
      </p:grpSp>
      <p:grpSp>
        <p:nvGrpSpPr>
          <p:cNvPr id="30" name="toc-5"/>
          <p:cNvGrpSpPr/>
          <p:nvPr/>
        </p:nvGrpSpPr>
        <p:grpSpPr>
          <a:xfrm>
            <a:off x="2571750" y="4972050"/>
            <a:ext cx="7048500" cy="609600"/>
            <a:chOff x="2571750" y="4972050"/>
            <a:chExt cx="7048500" cy="609600"/>
          </a:xfrm>
        </p:grpSpPr>
        <p:sp>
          <p:nvSpPr>
            <p:cNvPr id="26" name="Rectangle 26"/>
            <p:cNvSpPr/>
            <p:nvPr/>
          </p:nvSpPr>
          <p:spPr>
            <a:xfrm>
              <a:off x="2571750" y="4972050"/>
              <a:ext cx="7048500" cy="60960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7" name="Ellipse 27"/>
            <p:cNvSpPr/>
            <p:nvPr/>
          </p:nvSpPr>
          <p:spPr>
            <a:xfrm>
              <a:off x="2705100" y="50673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2822352" y="5108575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303270" y="5102225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综合练习（第三课时）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第一部分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380738" y="3111500"/>
            <a:ext cx="3430524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四步解题模板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790843" y="4038600"/>
            <a:ext cx="4610313" cy="308991"/>
            <a:chOff x="3790843" y="4038600"/>
            <a:chExt cx="4610313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790843" y="4038600"/>
              <a:ext cx="461031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条件判断问题 · 分岔点 · 条件 · 选结构 · 写代码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一、四步解题模板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生活中的决策：带不带伞？</a:t>
            </a:r>
          </a:p>
        </p:txBody>
      </p:sp>
      <p:grpSp>
        <p:nvGrpSpPr>
          <p:cNvPr id="15" name="life"/>
          <p:cNvGrpSpPr/>
          <p:nvPr/>
        </p:nvGrpSpPr>
        <p:grpSpPr>
          <a:xfrm>
            <a:off x="838200" y="2114550"/>
            <a:ext cx="10515600" cy="1428750"/>
            <a:chOff x="838200" y="2114550"/>
            <a:chExt cx="10515600" cy="14287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067300" cy="1428750"/>
            </a:xfrm>
            <a:prstGeom prst="roundRect">
              <a:avLst>
                <a:gd name="adj" fmla="val 6667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6894" y="2330450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如果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今天下雨，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6894" y="2806700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就带上雨伞。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286500" y="2114550"/>
              <a:ext cx="5067300" cy="1428750"/>
            </a:xfrm>
            <a:prstGeom prst="roundRect">
              <a:avLst>
                <a:gd name="adj" fmla="val 6667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6505194" y="2330450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否则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（没下雨），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505194" y="2806700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就不带伞。</a:t>
              </a:r>
            </a:p>
          </p:txBody>
        </p:sp>
      </p:grpSp>
      <p:grpSp>
        <p:nvGrpSpPr>
          <p:cNvPr id="26" name="table"/>
          <p:cNvGrpSpPr/>
          <p:nvPr/>
        </p:nvGrpSpPr>
        <p:grpSpPr>
          <a:xfrm>
            <a:off x="838200" y="3810000"/>
            <a:ext cx="10515600" cy="1438275"/>
            <a:chOff x="838200" y="3810000"/>
            <a:chExt cx="10515600" cy="1438275"/>
          </a:xfrm>
        </p:grpSpPr>
        <p:sp>
          <p:nvSpPr>
            <p:cNvPr id="16" name="Rectangle 16"/>
            <p:cNvSpPr/>
            <p:nvPr/>
          </p:nvSpPr>
          <p:spPr>
            <a:xfrm>
              <a:off x="838200" y="3810000"/>
              <a:ext cx="10515600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456" y="3895471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拆开来看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838956" y="3895471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这个例子里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81456" y="4365625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条件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838956" y="4365625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今天下没下雨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7434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743450"/>
              <a:ext cx="105156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456" y="4860925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动作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838956" y="4860925"/>
              <a:ext cx="34470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带伞 / 不带伞，根据条件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二选一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5238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1" name="prog"/>
          <p:cNvGrpSpPr/>
          <p:nvPr/>
        </p:nvGrpSpPr>
        <p:grpSpPr>
          <a:xfrm>
            <a:off x="838200" y="5467350"/>
            <a:ext cx="10515600" cy="571500"/>
            <a:chOff x="838200" y="5467350"/>
            <a:chExt cx="10515600" cy="571500"/>
          </a:xfrm>
        </p:grpSpPr>
        <p:sp>
          <p:nvSpPr>
            <p:cNvPr id="27" name="Rectangle 27"/>
            <p:cNvSpPr/>
            <p:nvPr/>
          </p:nvSpPr>
          <p:spPr>
            <a:xfrm>
              <a:off x="838200" y="54673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546735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8606" y="563245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程序里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933956" y="5632450"/>
              <a:ext cx="72150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程序可以通过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条件分支结构，拥有这种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在分岔点做选择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的能力。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一、四步解题模板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689152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以后会经常遇到：要靠条件判断来解决的问题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08200"/>
            <a:ext cx="7142378" cy="352044"/>
            <a:chOff x="829056" y="2108200"/>
            <a:chExt cx="7142378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71423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有了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，程序就能根据条件做选择。下面这些都是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条件判断问题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</a:p>
          </p:txBody>
        </p:sp>
      </p:grpSp>
      <p:grpSp>
        <p:nvGrpSpPr>
          <p:cNvPr id="14" name="c1"/>
          <p:cNvGrpSpPr/>
          <p:nvPr/>
        </p:nvGrpSpPr>
        <p:grpSpPr>
          <a:xfrm>
            <a:off x="838200" y="2571750"/>
            <a:ext cx="3352800" cy="1428750"/>
            <a:chOff x="838200" y="2571750"/>
            <a:chExt cx="3352800" cy="1428750"/>
          </a:xfrm>
        </p:grpSpPr>
        <p:sp>
          <p:nvSpPr>
            <p:cNvPr id="11" name="Rectangle 11"/>
            <p:cNvSpPr/>
            <p:nvPr/>
          </p:nvSpPr>
          <p:spPr>
            <a:xfrm>
              <a:off x="838200" y="2571750"/>
              <a:ext cx="3352800" cy="142875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57275" y="2762250"/>
              <a:ext cx="153756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判断用户输入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8418" y="3155950"/>
              <a:ext cx="2531364" cy="6656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输入的数在不在某个范围？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是奇数还是偶数？</a:t>
              </a:r>
            </a:p>
          </p:txBody>
        </p:sp>
      </p:grpSp>
      <p:grpSp>
        <p:nvGrpSpPr>
          <p:cNvPr id="18" name="c2-w"/>
          <p:cNvGrpSpPr/>
          <p:nvPr/>
        </p:nvGrpSpPr>
        <p:grpSpPr>
          <a:xfrm>
            <a:off x="4419600" y="2571750"/>
            <a:ext cx="3352800" cy="1428750"/>
            <a:chOff x="4419600" y="2571750"/>
            <a:chExt cx="3352800" cy="1428750"/>
          </a:xfrm>
        </p:grpSpPr>
        <p:sp>
          <p:nvSpPr>
            <p:cNvPr id="15" name="Rectangle 15"/>
            <p:cNvSpPr/>
            <p:nvPr/>
          </p:nvSpPr>
          <p:spPr>
            <a:xfrm>
              <a:off x="4419600" y="2571750"/>
              <a:ext cx="3352800" cy="142875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638675" y="2762250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做出决策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639818" y="3155950"/>
              <a:ext cx="1902714" cy="6656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条件不同，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执行完全不同的代码</a:t>
              </a:r>
            </a:p>
          </p:txBody>
        </p:sp>
      </p:grpSp>
      <p:grpSp>
        <p:nvGrpSpPr>
          <p:cNvPr id="22" name="c3-w"/>
          <p:cNvGrpSpPr/>
          <p:nvPr/>
        </p:nvGrpSpPr>
        <p:grpSpPr>
          <a:xfrm>
            <a:off x="8001000" y="2571750"/>
            <a:ext cx="3352800" cy="1428750"/>
            <a:chOff x="8001000" y="2571750"/>
            <a:chExt cx="3352800" cy="1428750"/>
          </a:xfrm>
        </p:grpSpPr>
        <p:sp>
          <p:nvSpPr>
            <p:cNvPr id="19" name="Rectangle 19"/>
            <p:cNvSpPr/>
            <p:nvPr/>
          </p:nvSpPr>
          <p:spPr>
            <a:xfrm>
              <a:off x="8001000" y="2571750"/>
              <a:ext cx="3352800" cy="142875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220075" y="2762250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响应变化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221218" y="3155950"/>
              <a:ext cx="2740914" cy="6656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游戏角色的血量没了，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继续攻击还是播放阵亡动画？</a:t>
              </a:r>
            </a:p>
          </p:txBody>
        </p:sp>
      </p:grpSp>
      <p:grpSp>
        <p:nvGrpSpPr>
          <p:cNvPr id="36" name="tpl"/>
          <p:cNvGrpSpPr/>
          <p:nvPr/>
        </p:nvGrpSpPr>
        <p:grpSpPr>
          <a:xfrm>
            <a:off x="838200" y="4305300"/>
            <a:ext cx="10515600" cy="1771650"/>
            <a:chOff x="838200" y="4305300"/>
            <a:chExt cx="10515600" cy="1771650"/>
          </a:xfrm>
        </p:grpSpPr>
        <p:sp>
          <p:nvSpPr>
            <p:cNvPr id="23" name="Rectangle 23"/>
            <p:cNvSpPr/>
            <p:nvPr/>
          </p:nvSpPr>
          <p:spPr>
            <a:xfrm>
              <a:off x="838200" y="4305300"/>
              <a:ext cx="10515600" cy="1771650"/>
            </a:xfrm>
            <a:prstGeom prst="roundRect">
              <a:avLst>
                <a:gd name="adj" fmla="val 6452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2543556" y="4546600"/>
              <a:ext cx="75300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这类问题以后会经常遇到，我们给出一个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四步解题模板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来帮助你解题：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1333500" y="5124450"/>
              <a:ext cx="2095500" cy="6096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779340" y="5308600"/>
              <a:ext cx="12038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① 找分岔点</a:t>
              </a:r>
            </a:p>
          </p:txBody>
        </p:sp>
        <p:sp>
          <p:nvSpPr>
            <p:cNvPr id="27" name="Freeform 27"/>
            <p:cNvSpPr/>
            <p:nvPr/>
          </p:nvSpPr>
          <p:spPr>
            <a:xfrm>
              <a:off x="3486150" y="5324475"/>
              <a:ext cx="285750" cy="209550"/>
            </a:xfrm>
            <a:custGeom>
              <a:avLst/>
              <a:gdLst/>
              <a:ahLst/>
              <a:cxnLst/>
              <a:rect l="l" t="t" r="r" b="b"/>
              <a:pathLst>
                <a:path w="285750" h="209550">
                  <a:moveTo>
                    <a:pt x="0" y="58674"/>
                  </a:moveTo>
                  <a:lnTo>
                    <a:pt x="180975" y="58674"/>
                  </a:lnTo>
                  <a:lnTo>
                    <a:pt x="180975" y="0"/>
                  </a:lnTo>
                  <a:lnTo>
                    <a:pt x="285750" y="104775"/>
                  </a:lnTo>
                  <a:lnTo>
                    <a:pt x="180975" y="209550"/>
                  </a:lnTo>
                  <a:lnTo>
                    <a:pt x="180975" y="150876"/>
                  </a:lnTo>
                  <a:lnTo>
                    <a:pt x="0" y="15087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8" name="Rectangle 28"/>
            <p:cNvSpPr/>
            <p:nvPr/>
          </p:nvSpPr>
          <p:spPr>
            <a:xfrm>
              <a:off x="3810000" y="5124450"/>
              <a:ext cx="2095500" cy="6096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4376998" y="5308600"/>
              <a:ext cx="96150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② 写条件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5962650" y="5324475"/>
              <a:ext cx="285750" cy="209550"/>
            </a:xfrm>
            <a:custGeom>
              <a:avLst/>
              <a:gdLst/>
              <a:ahLst/>
              <a:cxnLst/>
              <a:rect l="l" t="t" r="r" b="b"/>
              <a:pathLst>
                <a:path w="285750" h="209550">
                  <a:moveTo>
                    <a:pt x="0" y="58674"/>
                  </a:moveTo>
                  <a:lnTo>
                    <a:pt x="180975" y="58674"/>
                  </a:lnTo>
                  <a:lnTo>
                    <a:pt x="180975" y="0"/>
                  </a:lnTo>
                  <a:lnTo>
                    <a:pt x="285750" y="104775"/>
                  </a:lnTo>
                  <a:lnTo>
                    <a:pt x="180975" y="209550"/>
                  </a:lnTo>
                  <a:lnTo>
                    <a:pt x="180975" y="150876"/>
                  </a:lnTo>
                  <a:lnTo>
                    <a:pt x="0" y="15087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6286500" y="5124450"/>
              <a:ext cx="2095500" cy="6096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19050">
              <a:solidFill>
                <a:schemeClr val="accent3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6669035" y="5308600"/>
              <a:ext cx="133042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③ 选 if 结构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8439150" y="5324475"/>
              <a:ext cx="285750" cy="209550"/>
            </a:xfrm>
            <a:custGeom>
              <a:avLst/>
              <a:gdLst/>
              <a:ahLst/>
              <a:cxnLst/>
              <a:rect l="l" t="t" r="r" b="b"/>
              <a:pathLst>
                <a:path w="285750" h="209550">
                  <a:moveTo>
                    <a:pt x="0" y="58674"/>
                  </a:moveTo>
                  <a:lnTo>
                    <a:pt x="180975" y="58674"/>
                  </a:lnTo>
                  <a:lnTo>
                    <a:pt x="180975" y="0"/>
                  </a:lnTo>
                  <a:lnTo>
                    <a:pt x="285750" y="104775"/>
                  </a:lnTo>
                  <a:lnTo>
                    <a:pt x="180975" y="209550"/>
                  </a:lnTo>
                  <a:lnTo>
                    <a:pt x="180975" y="150876"/>
                  </a:lnTo>
                  <a:lnTo>
                    <a:pt x="0" y="15087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8763000" y="5124450"/>
              <a:ext cx="2095500" cy="6096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 w="19050">
              <a:solidFill>
                <a:schemeClr val="accent3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9208840" y="5308600"/>
              <a:ext cx="12038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④ 填写代码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一、四步解题模板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第一步：找到分岔点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08200"/>
            <a:ext cx="8014716" cy="352044"/>
            <a:chOff x="829056" y="2108200"/>
            <a:chExt cx="8014716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80147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拿到一道题，先别急着写代码。第一件事是弄清楚：程序要在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哪里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做选择？</a:t>
              </a:r>
            </a:p>
          </p:txBody>
        </p:sp>
      </p:grpSp>
      <p:grpSp>
        <p:nvGrpSpPr>
          <p:cNvPr id="15" name="def"/>
          <p:cNvGrpSpPr/>
          <p:nvPr/>
        </p:nvGrpSpPr>
        <p:grpSpPr>
          <a:xfrm>
            <a:off x="838200" y="2533650"/>
            <a:ext cx="10515600" cy="581025"/>
            <a:chOff x="838200" y="2533650"/>
            <a:chExt cx="10515600" cy="581025"/>
          </a:xfrm>
        </p:grpSpPr>
        <p:sp>
          <p:nvSpPr>
            <p:cNvPr id="11" name="Rectangle 11"/>
            <p:cNvSpPr/>
            <p:nvPr/>
          </p:nvSpPr>
          <p:spPr>
            <a:xfrm>
              <a:off x="838200" y="2533650"/>
              <a:ext cx="10515600" cy="581025"/>
            </a:xfrm>
            <a:prstGeom prst="roundRect">
              <a:avLst>
                <a:gd name="adj" fmla="val 13115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533650"/>
              <a:ext cx="47625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225" y="2695575"/>
              <a:ext cx="7783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分岔点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962150" y="2695575"/>
              <a:ext cx="735853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仔细读题，找出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决定程序走向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的关键条件，程序就在这里做选择。</a:t>
              </a:r>
            </a:p>
          </p:txBody>
        </p:sp>
      </p:grpSp>
      <p:grpSp>
        <p:nvGrpSpPr>
          <p:cNvPr id="19" name="thead-w"/>
          <p:cNvGrpSpPr/>
          <p:nvPr/>
        </p:nvGrpSpPr>
        <p:grpSpPr>
          <a:xfrm>
            <a:off x="838200" y="3486150"/>
            <a:ext cx="10515600" cy="590550"/>
            <a:chOff x="838200" y="3486150"/>
            <a:chExt cx="10515600" cy="590550"/>
          </a:xfrm>
        </p:grpSpPr>
        <p:sp>
          <p:nvSpPr>
            <p:cNvPr id="16" name="Rectangle 16"/>
            <p:cNvSpPr/>
            <p:nvPr/>
          </p:nvSpPr>
          <p:spPr>
            <a:xfrm>
              <a:off x="838200" y="3486150"/>
              <a:ext cx="10515600" cy="59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456" y="3647821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题目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362956" y="3647821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分岔点</a:t>
              </a:r>
            </a:p>
          </p:txBody>
        </p:sp>
      </p:grpSp>
      <p:grpSp>
        <p:nvGrpSpPr>
          <p:cNvPr id="27" name="table-w"/>
          <p:cNvGrpSpPr/>
          <p:nvPr/>
        </p:nvGrpSpPr>
        <p:grpSpPr>
          <a:xfrm>
            <a:off x="838200" y="4241800"/>
            <a:ext cx="4381500" cy="1616075"/>
            <a:chOff x="838200" y="4241800"/>
            <a:chExt cx="4381500" cy="1616075"/>
          </a:xfrm>
        </p:grpSpPr>
        <p:sp>
          <p:nvSpPr>
            <p:cNvPr id="20" name="TextBox 20"/>
            <p:cNvSpPr txBox="1"/>
            <p:nvPr/>
          </p:nvSpPr>
          <p:spPr>
            <a:xfrm>
              <a:off x="981456" y="424180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判断一个数的奇偶性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667250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667250"/>
              <a:ext cx="43815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456" y="483235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判断一个人是不是成年人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5257800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1456" y="542290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判断考试是否及格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5848350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5" name="answers"/>
          <p:cNvGrpSpPr/>
          <p:nvPr/>
        </p:nvGrpSpPr>
        <p:grpSpPr>
          <a:xfrm>
            <a:off x="5219700" y="4241800"/>
            <a:ext cx="6134100" cy="1616075"/>
            <a:chOff x="5219700" y="4241800"/>
            <a:chExt cx="6134100" cy="1616075"/>
          </a:xfrm>
        </p:grpSpPr>
        <p:sp>
          <p:nvSpPr>
            <p:cNvPr id="28" name="Line 28"/>
            <p:cNvSpPr/>
            <p:nvPr/>
          </p:nvSpPr>
          <p:spPr>
            <a:xfrm>
              <a:off x="5219700" y="4667250"/>
              <a:ext cx="6134100" cy="9525"/>
            </a:xfrm>
            <a:custGeom>
              <a:avLst/>
              <a:gdLst/>
              <a:ahLst/>
              <a:cxnLst/>
              <a:rect l="l" t="t" r="r" b="b"/>
              <a:pathLst>
                <a:path w="6134100" h="9525">
                  <a:moveTo>
                    <a:pt x="0" y="0"/>
                  </a:moveTo>
                  <a:lnTo>
                    <a:pt x="6134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5219700" y="4667250"/>
              <a:ext cx="61341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Line 30"/>
            <p:cNvSpPr/>
            <p:nvPr/>
          </p:nvSpPr>
          <p:spPr>
            <a:xfrm>
              <a:off x="5219700" y="5257800"/>
              <a:ext cx="6134100" cy="9525"/>
            </a:xfrm>
            <a:custGeom>
              <a:avLst/>
              <a:gdLst/>
              <a:ahLst/>
              <a:cxnLst/>
              <a:rect l="l" t="t" r="r" b="b"/>
              <a:pathLst>
                <a:path w="6134100" h="9525">
                  <a:moveTo>
                    <a:pt x="0" y="0"/>
                  </a:moveTo>
                  <a:lnTo>
                    <a:pt x="6134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5219700" y="5848350"/>
              <a:ext cx="6134100" cy="9525"/>
            </a:xfrm>
            <a:custGeom>
              <a:avLst/>
              <a:gdLst/>
              <a:ahLst/>
              <a:cxnLst/>
              <a:rect l="l" t="t" r="r" b="b"/>
              <a:pathLst>
                <a:path w="6134100" h="9525">
                  <a:moveTo>
                    <a:pt x="0" y="0"/>
                  </a:moveTo>
                  <a:lnTo>
                    <a:pt x="6134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5362956" y="4241800"/>
              <a:ext cx="17508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能不能被 2 整除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5362956" y="4832350"/>
              <a:ext cx="22960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年龄是否大于等于 18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5362956" y="5422900"/>
              <a:ext cx="22960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分数是否大于等于 60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一、四步解题模板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51840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第二步：把分岔点翻译成条件表达式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08200"/>
            <a:ext cx="8348472" cy="352044"/>
            <a:chOff x="829056" y="2108200"/>
            <a:chExt cx="8348472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83484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分岔点找到了，可它还是中文。下一步把它翻译成 C++ 能看懂的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条件表达式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</a:p>
          </p:txBody>
        </p:sp>
      </p:grpSp>
      <p:grpSp>
        <p:nvGrpSpPr>
          <p:cNvPr id="14" name="thead-w"/>
          <p:cNvGrpSpPr/>
          <p:nvPr/>
        </p:nvGrpSpPr>
        <p:grpSpPr>
          <a:xfrm>
            <a:off x="838200" y="2571750"/>
            <a:ext cx="10515600" cy="590550"/>
            <a:chOff x="838200" y="2571750"/>
            <a:chExt cx="10515600" cy="590550"/>
          </a:xfrm>
        </p:grpSpPr>
        <p:sp>
          <p:nvSpPr>
            <p:cNvPr id="11" name="Rectangle 11"/>
            <p:cNvSpPr/>
            <p:nvPr/>
          </p:nvSpPr>
          <p:spPr>
            <a:xfrm>
              <a:off x="838200" y="2571750"/>
              <a:ext cx="10515600" cy="59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1456" y="2733421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中文描述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315456" y="2733421"/>
              <a:ext cx="17540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C++ 条件表达式</a:t>
              </a:r>
            </a:p>
          </p:txBody>
        </p:sp>
      </p:grpSp>
      <p:grpSp>
        <p:nvGrpSpPr>
          <p:cNvPr id="22" name="table-w"/>
          <p:cNvGrpSpPr/>
          <p:nvPr/>
        </p:nvGrpSpPr>
        <p:grpSpPr>
          <a:xfrm>
            <a:off x="838200" y="3327400"/>
            <a:ext cx="5334000" cy="1616075"/>
            <a:chOff x="838200" y="3327400"/>
            <a:chExt cx="5334000" cy="1616075"/>
          </a:xfrm>
        </p:grpSpPr>
        <p:sp>
          <p:nvSpPr>
            <p:cNvPr id="15" name="TextBox 15"/>
            <p:cNvSpPr txBox="1"/>
            <p:nvPr/>
          </p:nvSpPr>
          <p:spPr>
            <a:xfrm>
              <a:off x="981456" y="332740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能被 2 整除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75285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752850"/>
              <a:ext cx="53340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456" y="3917950"/>
              <a:ext cx="17993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age 大于等于 18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34340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456" y="4508500"/>
              <a:ext cx="427093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score 在 70 到 80 之间（含 70 和 80）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93395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0" name="answers"/>
          <p:cNvGrpSpPr/>
          <p:nvPr/>
        </p:nvGrpSpPr>
        <p:grpSpPr>
          <a:xfrm>
            <a:off x="6172200" y="3327400"/>
            <a:ext cx="5181600" cy="1616075"/>
            <a:chOff x="6172200" y="3327400"/>
            <a:chExt cx="5181600" cy="1616075"/>
          </a:xfrm>
        </p:grpSpPr>
        <p:sp>
          <p:nvSpPr>
            <p:cNvPr id="23" name="Line 23"/>
            <p:cNvSpPr/>
            <p:nvPr/>
          </p:nvSpPr>
          <p:spPr>
            <a:xfrm>
              <a:off x="6172200" y="3752850"/>
              <a:ext cx="5181600" cy="9525"/>
            </a:xfrm>
            <a:custGeom>
              <a:avLst/>
              <a:gdLst/>
              <a:ahLst/>
              <a:cxnLst/>
              <a:rect l="l" t="t" r="r" b="b"/>
              <a:pathLst>
                <a:path w="5181600" h="9525">
                  <a:moveTo>
                    <a:pt x="0" y="0"/>
                  </a:moveTo>
                  <a:lnTo>
                    <a:pt x="5181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6172200" y="3752850"/>
              <a:ext cx="51816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5" name="Line 25"/>
            <p:cNvSpPr/>
            <p:nvPr/>
          </p:nvSpPr>
          <p:spPr>
            <a:xfrm>
              <a:off x="6172200" y="4343400"/>
              <a:ext cx="5181600" cy="9525"/>
            </a:xfrm>
            <a:custGeom>
              <a:avLst/>
              <a:gdLst/>
              <a:ahLst/>
              <a:cxnLst/>
              <a:rect l="l" t="t" r="r" b="b"/>
              <a:pathLst>
                <a:path w="5181600" h="9525">
                  <a:moveTo>
                    <a:pt x="0" y="0"/>
                  </a:moveTo>
                  <a:lnTo>
                    <a:pt x="5181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Line 26"/>
            <p:cNvSpPr/>
            <p:nvPr/>
          </p:nvSpPr>
          <p:spPr>
            <a:xfrm>
              <a:off x="6172200" y="4933950"/>
              <a:ext cx="5181600" cy="9525"/>
            </a:xfrm>
            <a:custGeom>
              <a:avLst/>
              <a:gdLst/>
              <a:ahLst/>
              <a:cxnLst/>
              <a:rect l="l" t="t" r="r" b="b"/>
              <a:pathLst>
                <a:path w="5181600" h="9525">
                  <a:moveTo>
                    <a:pt x="0" y="0"/>
                  </a:moveTo>
                  <a:lnTo>
                    <a:pt x="5181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6315456" y="3327400"/>
              <a:ext cx="13510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 % 2 == 0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315456" y="3917950"/>
              <a:ext cx="12177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age &gt;= 18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315456" y="4508500"/>
              <a:ext cx="34834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score &gt;= 70 &amp;&amp; score &lt;= 80</a:t>
              </a:r>
            </a:p>
          </p:txBody>
        </p:sp>
      </p:grpSp>
      <p:grpSp>
        <p:nvGrpSpPr>
          <p:cNvPr id="34" name="tip"/>
          <p:cNvGrpSpPr/>
          <p:nvPr/>
        </p:nvGrpSpPr>
        <p:grpSpPr>
          <a:xfrm>
            <a:off x="838200" y="5143500"/>
            <a:ext cx="10515600" cy="571500"/>
            <a:chOff x="838200" y="5143500"/>
            <a:chExt cx="10515600" cy="571500"/>
          </a:xfrm>
        </p:grpSpPr>
        <p:sp>
          <p:nvSpPr>
            <p:cNvPr id="31" name="Rectangle 31"/>
            <p:cNvSpPr/>
            <p:nvPr/>
          </p:nvSpPr>
          <p:spPr>
            <a:xfrm>
              <a:off x="838200" y="5143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038987" y="5308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686687" y="5321300"/>
              <a:ext cx="650082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"并且"翻译成 &amp;&amp;，"或者"翻译成 ||，"等于"要写两个等号 ==。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一、四步解题模板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707089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第三步：根据分岔点的数量和关系，选 if 结构</a:t>
            </a:r>
          </a:p>
        </p:txBody>
      </p:sp>
      <p:grpSp>
        <p:nvGrpSpPr>
          <p:cNvPr id="26" name="table"/>
          <p:cNvGrpSpPr/>
          <p:nvPr/>
        </p:nvGrpSpPr>
        <p:grpSpPr>
          <a:xfrm>
            <a:off x="838200" y="2114550"/>
            <a:ext cx="10515600" cy="2295525"/>
            <a:chOff x="838200" y="2114550"/>
            <a:chExt cx="10515600" cy="22955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2061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关系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267837" y="22061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选用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125337" y="22061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例子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837" y="273685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只关心一种情况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267837" y="2749550"/>
              <a:ext cx="80478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一个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125337" y="2736850"/>
              <a:ext cx="372226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及格了才发奖状，不及格什么都不做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1813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181350"/>
              <a:ext cx="105156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359150"/>
              <a:ext cx="191794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二选一（是 / 否）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267837" y="3359150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if-else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125337" y="3346450"/>
              <a:ext cx="2796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判断一个数是奇数还是偶数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7909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3956050"/>
              <a:ext cx="1869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多选（几种情况）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267837" y="3968750"/>
              <a:ext cx="80478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多个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125337" y="3968750"/>
              <a:ext cx="357809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评级为 A、B、C 时分别做不同的事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4005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1" name="code"/>
          <p:cNvGrpSpPr/>
          <p:nvPr/>
        </p:nvGrpSpPr>
        <p:grpSpPr>
          <a:xfrm>
            <a:off x="829437" y="4559300"/>
            <a:ext cx="5342763" cy="1565275"/>
            <a:chOff x="829437" y="4559300"/>
            <a:chExt cx="5342763" cy="1565275"/>
          </a:xfrm>
        </p:grpSpPr>
        <p:sp>
          <p:nvSpPr>
            <p:cNvPr id="27" name="TextBox 27"/>
            <p:cNvSpPr txBox="1"/>
            <p:nvPr/>
          </p:nvSpPr>
          <p:spPr>
            <a:xfrm>
              <a:off x="829437" y="4559300"/>
              <a:ext cx="462414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多选的例子：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grade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是存评级的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变量。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838200" y="4953000"/>
              <a:ext cx="5334000" cy="11715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838200" y="4953000"/>
              <a:ext cx="38100" cy="11715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9368" y="5105400"/>
              <a:ext cx="2782824" cy="9323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(grade == 'A') { …… }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(grade == 'B') { …… }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(grade == 'C') { …… }</a:t>
              </a:r>
            </a:p>
          </p:txBody>
        </p:sp>
      </p:grpSp>
      <p:grpSp>
        <p:nvGrpSpPr>
          <p:cNvPr id="36" name="tip"/>
          <p:cNvGrpSpPr/>
          <p:nvPr/>
        </p:nvGrpSpPr>
        <p:grpSpPr>
          <a:xfrm>
            <a:off x="6667500" y="4953000"/>
            <a:ext cx="4686300" cy="895350"/>
            <a:chOff x="6667500" y="4953000"/>
            <a:chExt cx="4686300" cy="895350"/>
          </a:xfrm>
        </p:grpSpPr>
        <p:sp>
          <p:nvSpPr>
            <p:cNvPr id="32" name="Rectangle 32"/>
            <p:cNvSpPr/>
            <p:nvPr/>
          </p:nvSpPr>
          <p:spPr>
            <a:xfrm>
              <a:off x="6667500" y="4953000"/>
              <a:ext cx="46863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6667500" y="495300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6868287" y="5118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515987" y="5080000"/>
              <a:ext cx="242036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字符要用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单引号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括起来，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比如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'A'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一、四步解题模板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第四步：往大括号里填上要执行的代码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08200"/>
            <a:ext cx="7736053" cy="352044"/>
            <a:chOff x="829056" y="2108200"/>
            <a:chExt cx="7736053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773605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结构搭好了，最后往每条路里填代码。以判断奇偶数（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if-else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）为例：</a:t>
              </a:r>
            </a:p>
          </p:txBody>
        </p:sp>
      </p:grpSp>
      <p:grpSp>
        <p:nvGrpSpPr>
          <p:cNvPr id="14" name="code"/>
          <p:cNvGrpSpPr/>
          <p:nvPr/>
        </p:nvGrpSpPr>
        <p:grpSpPr>
          <a:xfrm>
            <a:off x="838200" y="2571750"/>
            <a:ext cx="5905500" cy="1838325"/>
            <a:chOff x="838200" y="2571750"/>
            <a:chExt cx="5905500" cy="1838325"/>
          </a:xfrm>
        </p:grpSpPr>
        <p:sp>
          <p:nvSpPr>
            <p:cNvPr id="11" name="Rectangle 11"/>
            <p:cNvSpPr/>
            <p:nvPr/>
          </p:nvSpPr>
          <p:spPr>
            <a:xfrm>
              <a:off x="838200" y="2571750"/>
              <a:ext cx="5905500" cy="18383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38200" y="2571750"/>
              <a:ext cx="38100" cy="18383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8606" y="2720975"/>
              <a:ext cx="4430268" cy="16093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(num % 2 == 0)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"偶数";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if 这条路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"奇数";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else 这条路</a:t>
              </a:r>
              <a:b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8" name="road1"/>
          <p:cNvGrpSpPr/>
          <p:nvPr/>
        </p:nvGrpSpPr>
        <p:grpSpPr>
          <a:xfrm>
            <a:off x="7162800" y="2571750"/>
            <a:ext cx="4191000" cy="895350"/>
            <a:chOff x="7162800" y="2571750"/>
            <a:chExt cx="4191000" cy="895350"/>
          </a:xfrm>
        </p:grpSpPr>
        <p:sp>
          <p:nvSpPr>
            <p:cNvPr id="15" name="Rectangle 15"/>
            <p:cNvSpPr/>
            <p:nvPr/>
          </p:nvSpPr>
          <p:spPr>
            <a:xfrm>
              <a:off x="7162800" y="2571750"/>
              <a:ext cx="41910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363587" y="2749550"/>
              <a:ext cx="99175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if 这条路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601837" y="2698750"/>
              <a:ext cx="2387600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条件成立（余数是 0），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告诉用户：这是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偶数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2" name="road2"/>
          <p:cNvGrpSpPr/>
          <p:nvPr/>
        </p:nvGrpSpPr>
        <p:grpSpPr>
          <a:xfrm>
            <a:off x="7162800" y="4000500"/>
            <a:ext cx="4191000" cy="895350"/>
            <a:chOff x="7162800" y="4000500"/>
            <a:chExt cx="4191000" cy="895350"/>
          </a:xfrm>
        </p:grpSpPr>
        <p:sp>
          <p:nvSpPr>
            <p:cNvPr id="19" name="Rectangle 19"/>
            <p:cNvSpPr/>
            <p:nvPr/>
          </p:nvSpPr>
          <p:spPr>
            <a:xfrm>
              <a:off x="7162800" y="4000500"/>
              <a:ext cx="4191000" cy="895350"/>
            </a:xfrm>
            <a:prstGeom prst="roundRect">
              <a:avLst>
                <a:gd name="adj" fmla="val 851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363587" y="4178300"/>
              <a:ext cx="125919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else 这条路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839962" y="4127500"/>
              <a:ext cx="2201926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条件不成立，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告诉用户：这是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奇数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7" name="tip"/>
          <p:cNvGrpSpPr/>
          <p:nvPr/>
        </p:nvGrpSpPr>
        <p:grpSpPr>
          <a:xfrm>
            <a:off x="838200" y="5334000"/>
            <a:ext cx="10515600" cy="571500"/>
            <a:chOff x="838200" y="5334000"/>
            <a:chExt cx="10515600" cy="571500"/>
          </a:xfrm>
        </p:grpSpPr>
        <p:sp>
          <p:nvSpPr>
            <p:cNvPr id="23" name="Rectangle 23"/>
            <p:cNvSpPr/>
            <p:nvPr/>
          </p:nvSpPr>
          <p:spPr>
            <a:xfrm>
              <a:off x="838200" y="53340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53340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8987" y="54991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86687" y="5499100"/>
              <a:ext cx="650082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大括号里可以是输出，也可以是计算、赋值，按题目要求来写。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282952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一、四步解题模板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条件判断问题的四步模板</a:t>
            </a:r>
          </a:p>
        </p:txBody>
      </p:sp>
      <p:grpSp>
        <p:nvGrpSpPr>
          <p:cNvPr id="21" name="flow"/>
          <p:cNvGrpSpPr/>
          <p:nvPr/>
        </p:nvGrpSpPr>
        <p:grpSpPr>
          <a:xfrm>
            <a:off x="838200" y="2381250"/>
            <a:ext cx="10420350" cy="1047750"/>
            <a:chOff x="838200" y="2381250"/>
            <a:chExt cx="10420350" cy="1047750"/>
          </a:xfrm>
        </p:grpSpPr>
        <p:sp>
          <p:nvSpPr>
            <p:cNvPr id="9" name="Polygon 9"/>
            <p:cNvSpPr/>
            <p:nvPr/>
          </p:nvSpPr>
          <p:spPr>
            <a:xfrm>
              <a:off x="838200" y="2381250"/>
              <a:ext cx="2533650" cy="1047750"/>
            </a:xfrm>
            <a:custGeom>
              <a:avLst/>
              <a:gdLst/>
              <a:ahLst/>
              <a:cxnLst/>
              <a:rect l="l" t="t" r="r" b="b"/>
              <a:pathLst>
                <a:path w="2533650" h="1047750">
                  <a:moveTo>
                    <a:pt x="0" y="0"/>
                  </a:moveTo>
                  <a:lnTo>
                    <a:pt x="2247900" y="0"/>
                  </a:lnTo>
                  <a:lnTo>
                    <a:pt x="2533650" y="523875"/>
                  </a:lnTo>
                  <a:lnTo>
                    <a:pt x="2247900" y="1047750"/>
                  </a:lnTo>
                  <a:lnTo>
                    <a:pt x="0" y="10477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047895" y="260985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617904" y="2990850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找分岔点</a:t>
              </a:r>
            </a:p>
          </p:txBody>
        </p:sp>
        <p:sp>
          <p:nvSpPr>
            <p:cNvPr id="12" name="Polygon 12"/>
            <p:cNvSpPr/>
            <p:nvPr/>
          </p:nvSpPr>
          <p:spPr>
            <a:xfrm>
              <a:off x="3467100" y="2381250"/>
              <a:ext cx="2533650" cy="1047750"/>
            </a:xfrm>
            <a:custGeom>
              <a:avLst/>
              <a:gdLst/>
              <a:ahLst/>
              <a:cxnLst/>
              <a:rect l="l" t="t" r="r" b="b"/>
              <a:pathLst>
                <a:path w="2533650" h="1047750">
                  <a:moveTo>
                    <a:pt x="0" y="0"/>
                  </a:moveTo>
                  <a:lnTo>
                    <a:pt x="2247900" y="0"/>
                  </a:lnTo>
                  <a:lnTo>
                    <a:pt x="2533650" y="523875"/>
                  </a:lnTo>
                  <a:lnTo>
                    <a:pt x="2247900" y="1047750"/>
                  </a:lnTo>
                  <a:lnTo>
                    <a:pt x="0" y="1047750"/>
                  </a:lnTo>
                  <a:lnTo>
                    <a:pt x="285750" y="52387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4676795" y="260985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373347" y="2990850"/>
              <a:ext cx="7783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写条件</a:t>
              </a:r>
            </a:p>
          </p:txBody>
        </p:sp>
        <p:sp>
          <p:nvSpPr>
            <p:cNvPr id="15" name="Polygon 15"/>
            <p:cNvSpPr/>
            <p:nvPr/>
          </p:nvSpPr>
          <p:spPr>
            <a:xfrm>
              <a:off x="6096000" y="2381250"/>
              <a:ext cx="2533650" cy="1047750"/>
            </a:xfrm>
            <a:custGeom>
              <a:avLst/>
              <a:gdLst/>
              <a:ahLst/>
              <a:cxnLst/>
              <a:rect l="l" t="t" r="r" b="b"/>
              <a:pathLst>
                <a:path w="2533650" h="1047750">
                  <a:moveTo>
                    <a:pt x="0" y="0"/>
                  </a:moveTo>
                  <a:lnTo>
                    <a:pt x="2247900" y="0"/>
                  </a:lnTo>
                  <a:lnTo>
                    <a:pt x="2533650" y="523875"/>
                  </a:lnTo>
                  <a:lnTo>
                    <a:pt x="2247900" y="1047750"/>
                  </a:lnTo>
                  <a:lnTo>
                    <a:pt x="0" y="1047750"/>
                  </a:lnTo>
                  <a:lnTo>
                    <a:pt x="285750" y="5238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305695" y="260985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809585" y="2990850"/>
              <a:ext cx="1163630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选 if 结构</a:t>
              </a:r>
            </a:p>
          </p:txBody>
        </p:sp>
        <p:sp>
          <p:nvSpPr>
            <p:cNvPr id="18" name="Polygon 18"/>
            <p:cNvSpPr/>
            <p:nvPr/>
          </p:nvSpPr>
          <p:spPr>
            <a:xfrm>
              <a:off x="8724900" y="2381250"/>
              <a:ext cx="2533650" cy="1047750"/>
            </a:xfrm>
            <a:custGeom>
              <a:avLst/>
              <a:gdLst/>
              <a:ahLst/>
              <a:cxnLst/>
              <a:rect l="l" t="t" r="r" b="b"/>
              <a:pathLst>
                <a:path w="2533650" h="1047750">
                  <a:moveTo>
                    <a:pt x="0" y="0"/>
                  </a:moveTo>
                  <a:lnTo>
                    <a:pt x="2247900" y="0"/>
                  </a:lnTo>
                  <a:lnTo>
                    <a:pt x="2533650" y="523875"/>
                  </a:lnTo>
                  <a:lnTo>
                    <a:pt x="2247900" y="1047750"/>
                  </a:lnTo>
                  <a:lnTo>
                    <a:pt x="0" y="1047750"/>
                  </a:lnTo>
                  <a:lnTo>
                    <a:pt x="285750" y="52387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934595" y="2609850"/>
              <a:ext cx="171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504604" y="2990850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填写代码</a:t>
              </a:r>
            </a:p>
          </p:txBody>
        </p:sp>
      </p:grpSp>
      <p:grpSp>
        <p:nvGrpSpPr>
          <p:cNvPr id="23" name="desc"/>
          <p:cNvGrpSpPr/>
          <p:nvPr/>
        </p:nvGrpSpPr>
        <p:grpSpPr>
          <a:xfrm>
            <a:off x="829056" y="3613150"/>
            <a:ext cx="6076188" cy="1495044"/>
            <a:chOff x="829056" y="3613150"/>
            <a:chExt cx="6076188" cy="1495044"/>
          </a:xfrm>
        </p:grpSpPr>
        <p:sp>
          <p:nvSpPr>
            <p:cNvPr id="22" name="TextBox 22"/>
            <p:cNvSpPr txBox="1"/>
            <p:nvPr/>
          </p:nvSpPr>
          <p:spPr>
            <a:xfrm>
              <a:off x="829056" y="3613150"/>
              <a:ext cx="6076188" cy="1495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读题，找出决定程序走向的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关键条件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用 &amp;&amp;、||、== 等把它翻译成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条件表达式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③ 看分岔的数量和关系：一个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if-else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，还是多个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 往每条路的大括号里，填上要执行的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代码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7" name="note"/>
          <p:cNvGrpSpPr/>
          <p:nvPr/>
        </p:nvGrpSpPr>
        <p:grpSpPr>
          <a:xfrm>
            <a:off x="838200" y="5353050"/>
            <a:ext cx="10515600" cy="552450"/>
            <a:chOff x="838200" y="5353050"/>
            <a:chExt cx="10515600" cy="552450"/>
          </a:xfrm>
        </p:grpSpPr>
        <p:sp>
          <p:nvSpPr>
            <p:cNvPr id="24" name="Rectangle 24"/>
            <p:cNvSpPr/>
            <p:nvPr/>
          </p:nvSpPr>
          <p:spPr>
            <a:xfrm>
              <a:off x="838200" y="535305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9749" y="55245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49349" y="5524500"/>
              <a:ext cx="773218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请把四步模板记在书本 P36 页中间：找分岔点 → 写条件 → 选 if 结构 → 填写代码。</a:t>
              </a:r>
            </a:p>
          </p:txBody>
        </p:sp>
      </p:grpSp>
      <p:grpSp>
        <p:nvGrpSpPr>
          <p:cNvPr id="29" name="bookref"/>
          <p:cNvGrpSpPr/>
          <p:nvPr/>
        </p:nvGrpSpPr>
        <p:grpSpPr>
          <a:xfrm>
            <a:off x="10609021" y="6121400"/>
            <a:ext cx="751637" cy="264033"/>
            <a:chOff x="10609021" y="6121400"/>
            <a:chExt cx="751637" cy="264033"/>
          </a:xfrm>
        </p:grpSpPr>
        <p:sp>
          <p:nvSpPr>
            <p:cNvPr id="28" name="TextBox 28"/>
            <p:cNvSpPr txBox="1"/>
            <p:nvPr/>
          </p:nvSpPr>
          <p:spPr>
            <a:xfrm>
              <a:off x="10609021" y="6121400"/>
              <a:ext cx="75163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P36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第二部分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663440" y="3111500"/>
            <a:ext cx="2865120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二选一练手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077988" y="4038600"/>
            <a:ext cx="4036024" cy="308991"/>
            <a:chOff x="4077988" y="4038600"/>
            <a:chExt cx="4036024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077988" y="4038600"/>
              <a:ext cx="403602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练习一 奇偶数 · 练习二 比大小 · 代码缩进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二、二选一练手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16276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练习一　奇偶数（P0015）</a:t>
            </a:r>
          </a:p>
        </p:txBody>
      </p:sp>
      <p:grpSp>
        <p:nvGrpSpPr>
          <p:cNvPr id="12" name="prob"/>
          <p:cNvGrpSpPr/>
          <p:nvPr/>
        </p:nvGrpSpPr>
        <p:grpSpPr>
          <a:xfrm>
            <a:off x="838200" y="2038350"/>
            <a:ext cx="10515600" cy="1066800"/>
            <a:chOff x="838200" y="2038350"/>
            <a:chExt cx="10515600" cy="10668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066800"/>
            </a:xfrm>
            <a:prstGeom prst="roundRect">
              <a:avLst>
                <a:gd name="adj" fmla="val 892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209800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656" y="2641600"/>
              <a:ext cx="38953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输入一个正整数，判断它的奇偶性。</a:t>
              </a:r>
            </a:p>
          </p:txBody>
        </p:sp>
      </p:grpSp>
      <p:grpSp>
        <p:nvGrpSpPr>
          <p:cNvPr id="19" name="fmt"/>
          <p:cNvGrpSpPr/>
          <p:nvPr/>
        </p:nvGrpSpPr>
        <p:grpSpPr>
          <a:xfrm>
            <a:off x="829056" y="3365500"/>
            <a:ext cx="5152644" cy="2047494"/>
            <a:chOff x="829056" y="3365500"/>
            <a:chExt cx="5152644" cy="2047494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33655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输入格式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6957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29056" y="3727450"/>
              <a:ext cx="233857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一行一个正整数 num，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≤ num ≤ 10000。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056" y="46609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输出格式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49911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29056" y="5060950"/>
              <a:ext cx="27322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输出"偶数"或者"奇数"。</a:t>
              </a:r>
            </a:p>
          </p:txBody>
        </p:sp>
      </p:grpSp>
      <p:grpSp>
        <p:nvGrpSpPr>
          <p:cNvPr id="36" name="samples"/>
          <p:cNvGrpSpPr/>
          <p:nvPr/>
        </p:nvGrpSpPr>
        <p:grpSpPr>
          <a:xfrm>
            <a:off x="6477000" y="3352800"/>
            <a:ext cx="4876800" cy="1314450"/>
            <a:chOff x="6477000" y="3352800"/>
            <a:chExt cx="4876800" cy="1314450"/>
          </a:xfrm>
        </p:grpSpPr>
        <p:sp>
          <p:nvSpPr>
            <p:cNvPr id="20" name="Rectangle 20"/>
            <p:cNvSpPr/>
            <p:nvPr/>
          </p:nvSpPr>
          <p:spPr>
            <a:xfrm>
              <a:off x="6477000" y="335280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477000" y="335280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477000" y="354330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6591300" y="34480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6781800" y="34480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6972300" y="34480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271004" y="34226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639306" y="3794125"/>
              <a:ext cx="47548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14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偶数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9010650" y="335280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9010650" y="335280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9010650" y="354330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9124950" y="34480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9315450" y="34480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9505950" y="34480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804654" y="34226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172956" y="3794125"/>
              <a:ext cx="47548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5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奇数</a:t>
              </a:r>
            </a:p>
          </p:txBody>
        </p:sp>
      </p:grpSp>
      <p:grpSp>
        <p:nvGrpSpPr>
          <p:cNvPr id="41" name="ask"/>
          <p:cNvGrpSpPr/>
          <p:nvPr/>
        </p:nvGrpSpPr>
        <p:grpSpPr>
          <a:xfrm>
            <a:off x="838200" y="5524500"/>
            <a:ext cx="10515600" cy="571500"/>
            <a:chOff x="838200" y="5524500"/>
            <a:chExt cx="10515600" cy="571500"/>
          </a:xfrm>
        </p:grpSpPr>
        <p:sp>
          <p:nvSpPr>
            <p:cNvPr id="37" name="Rectangle 37"/>
            <p:cNvSpPr/>
            <p:nvPr/>
          </p:nvSpPr>
          <p:spPr>
            <a:xfrm>
              <a:off x="838200" y="5524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838200" y="55245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038606" y="5689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933956" y="5689600"/>
              <a:ext cx="382264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分岔点是什么？要用哪种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结构？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二、二选一练手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练习一：用四步模板分析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114550"/>
            <a:ext cx="10515600" cy="723900"/>
            <a:chOff x="838200" y="2114550"/>
            <a:chExt cx="10515600" cy="7239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723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838325" y="2333625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步骤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695825" y="2333625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本题</a:t>
              </a:r>
            </a:p>
          </p:txBody>
        </p:sp>
      </p:grpSp>
      <p:grpSp>
        <p:nvGrpSpPr>
          <p:cNvPr id="27" name="table-w"/>
          <p:cNvGrpSpPr/>
          <p:nvPr/>
        </p:nvGrpSpPr>
        <p:grpSpPr>
          <a:xfrm>
            <a:off x="838200" y="3057525"/>
            <a:ext cx="3714750" cy="2686050"/>
            <a:chOff x="838200" y="3057525"/>
            <a:chExt cx="3714750" cy="2686050"/>
          </a:xfrm>
        </p:grpSpPr>
        <p:sp>
          <p:nvSpPr>
            <p:cNvPr id="13" name="TextBox 13"/>
            <p:cNvSpPr txBox="1"/>
            <p:nvPr/>
          </p:nvSpPr>
          <p:spPr>
            <a:xfrm>
              <a:off x="981075" y="3057525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838325" y="3057525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找分岔点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562350"/>
              <a:ext cx="3714750" cy="9525"/>
            </a:xfrm>
            <a:custGeom>
              <a:avLst/>
              <a:gdLst/>
              <a:ahLst/>
              <a:cxnLst/>
              <a:rect l="l" t="t" r="r" b="b"/>
              <a:pathLst>
                <a:path w="3714750" h="9525">
                  <a:moveTo>
                    <a:pt x="0" y="0"/>
                  </a:moveTo>
                  <a:lnTo>
                    <a:pt x="3714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562350"/>
              <a:ext cx="3714750" cy="723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075" y="3781425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838325" y="3781425"/>
              <a:ext cx="7783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写条件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286250"/>
              <a:ext cx="3714750" cy="9525"/>
            </a:xfrm>
            <a:custGeom>
              <a:avLst/>
              <a:gdLst/>
              <a:ahLst/>
              <a:cxnLst/>
              <a:rect l="l" t="t" r="r" b="b"/>
              <a:pathLst>
                <a:path w="3714750" h="9525">
                  <a:moveTo>
                    <a:pt x="0" y="0"/>
                  </a:moveTo>
                  <a:lnTo>
                    <a:pt x="3714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075" y="4505325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838325" y="4505325"/>
              <a:ext cx="114528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 if 结构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5010150"/>
              <a:ext cx="3714750" cy="9525"/>
            </a:xfrm>
            <a:custGeom>
              <a:avLst/>
              <a:gdLst/>
              <a:ahLst/>
              <a:cxnLst/>
              <a:rect l="l" t="t" r="r" b="b"/>
              <a:pathLst>
                <a:path w="3714750" h="9525">
                  <a:moveTo>
                    <a:pt x="0" y="0"/>
                  </a:moveTo>
                  <a:lnTo>
                    <a:pt x="3714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5010150"/>
              <a:ext cx="3714750" cy="723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1075" y="5229225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838325" y="5229225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填写代码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5734050"/>
              <a:ext cx="3714750" cy="9525"/>
            </a:xfrm>
            <a:custGeom>
              <a:avLst/>
              <a:gdLst/>
              <a:ahLst/>
              <a:cxnLst/>
              <a:rect l="l" t="t" r="r" b="b"/>
              <a:pathLst>
                <a:path w="3714750" h="9525">
                  <a:moveTo>
                    <a:pt x="0" y="0"/>
                  </a:moveTo>
                  <a:lnTo>
                    <a:pt x="3714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8" name="answers"/>
          <p:cNvGrpSpPr/>
          <p:nvPr/>
        </p:nvGrpSpPr>
        <p:grpSpPr>
          <a:xfrm>
            <a:off x="4552950" y="3057525"/>
            <a:ext cx="6800850" cy="2686050"/>
            <a:chOff x="4552950" y="3057525"/>
            <a:chExt cx="6800850" cy="2686050"/>
          </a:xfrm>
        </p:grpSpPr>
        <p:sp>
          <p:nvSpPr>
            <p:cNvPr id="28" name="Line 28"/>
            <p:cNvSpPr/>
            <p:nvPr/>
          </p:nvSpPr>
          <p:spPr>
            <a:xfrm>
              <a:off x="4552950" y="3562350"/>
              <a:ext cx="6800850" cy="9525"/>
            </a:xfrm>
            <a:custGeom>
              <a:avLst/>
              <a:gdLst/>
              <a:ahLst/>
              <a:cxnLst/>
              <a:rect l="l" t="t" r="r" b="b"/>
              <a:pathLst>
                <a:path w="6800850" h="9525">
                  <a:moveTo>
                    <a:pt x="0" y="0"/>
                  </a:moveTo>
                  <a:lnTo>
                    <a:pt x="6800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4552950" y="3562350"/>
              <a:ext cx="6800850" cy="723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Line 30"/>
            <p:cNvSpPr/>
            <p:nvPr/>
          </p:nvSpPr>
          <p:spPr>
            <a:xfrm>
              <a:off x="4552950" y="4286250"/>
              <a:ext cx="6800850" cy="9525"/>
            </a:xfrm>
            <a:custGeom>
              <a:avLst/>
              <a:gdLst/>
              <a:ahLst/>
              <a:cxnLst/>
              <a:rect l="l" t="t" r="r" b="b"/>
              <a:pathLst>
                <a:path w="6800850" h="9525">
                  <a:moveTo>
                    <a:pt x="0" y="0"/>
                  </a:moveTo>
                  <a:lnTo>
                    <a:pt x="6800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4552950" y="5010150"/>
              <a:ext cx="6800850" cy="9525"/>
            </a:xfrm>
            <a:custGeom>
              <a:avLst/>
              <a:gdLst/>
              <a:ahLst/>
              <a:cxnLst/>
              <a:rect l="l" t="t" r="r" b="b"/>
              <a:pathLst>
                <a:path w="6800850" h="9525">
                  <a:moveTo>
                    <a:pt x="0" y="0"/>
                  </a:moveTo>
                  <a:lnTo>
                    <a:pt x="6800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4552950" y="5010150"/>
              <a:ext cx="6800850" cy="723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4552950" y="5734050"/>
              <a:ext cx="6800850" cy="9525"/>
            </a:xfrm>
            <a:custGeom>
              <a:avLst/>
              <a:gdLst/>
              <a:ahLst/>
              <a:cxnLst/>
              <a:rect l="l" t="t" r="r" b="b"/>
              <a:pathLst>
                <a:path w="6800850" h="9525">
                  <a:moveTo>
                    <a:pt x="0" y="0"/>
                  </a:moveTo>
                  <a:lnTo>
                    <a:pt x="6800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4695825" y="3057525"/>
              <a:ext cx="2372746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 能不能被 2 整除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4695825" y="3781425"/>
              <a:ext cx="1689415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 % 2 == 0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4695825" y="4505325"/>
              <a:ext cx="2334783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二选一，用 </a:t>
              </a: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if-else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4695825" y="5229225"/>
              <a:ext cx="386595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成立输出"偶数"，否则输出"奇数"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二、二选一练手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练习一：流程图和代码</a:t>
            </a:r>
          </a:p>
        </p:txBody>
      </p:sp>
      <p:grpSp>
        <p:nvGrpSpPr>
          <p:cNvPr id="34" name="flow"/>
          <p:cNvGrpSpPr/>
          <p:nvPr/>
        </p:nvGrpSpPr>
        <p:grpSpPr>
          <a:xfrm>
            <a:off x="857250" y="2076450"/>
            <a:ext cx="4476750" cy="3852291"/>
            <a:chOff x="857250" y="2076450"/>
            <a:chExt cx="4476750" cy="3852291"/>
          </a:xfrm>
        </p:grpSpPr>
        <p:sp>
          <p:nvSpPr>
            <p:cNvPr id="9" name="Rectangle 9"/>
            <p:cNvSpPr/>
            <p:nvPr/>
          </p:nvSpPr>
          <p:spPr>
            <a:xfrm>
              <a:off x="2095500" y="2076450"/>
              <a:ext cx="1905000" cy="342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827299" y="21336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2000250" y="2628900"/>
              <a:ext cx="2095500" cy="381000"/>
            </a:xfrm>
            <a:custGeom>
              <a:avLst/>
              <a:gdLst/>
              <a:ahLst/>
              <a:cxnLst/>
              <a:rect l="l" t="t" r="r" b="b"/>
              <a:pathLst>
                <a:path w="2095500" h="381000">
                  <a:moveTo>
                    <a:pt x="171450" y="0"/>
                  </a:moveTo>
                  <a:lnTo>
                    <a:pt x="2095500" y="0"/>
                  </a:lnTo>
                  <a:lnTo>
                    <a:pt x="1924050" y="3810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598647" y="2705100"/>
              <a:ext cx="89870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num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1666875" y="3295650"/>
              <a:ext cx="2762250" cy="723900"/>
            </a:xfrm>
            <a:custGeom>
              <a:avLst/>
              <a:gdLst/>
              <a:ahLst/>
              <a:cxnLst/>
              <a:rect l="l" t="t" r="r" b="b"/>
              <a:pathLst>
                <a:path w="2762250" h="723900">
                  <a:moveTo>
                    <a:pt x="1381125" y="0"/>
                  </a:moveTo>
                  <a:lnTo>
                    <a:pt x="2762250" y="361950"/>
                  </a:lnTo>
                  <a:lnTo>
                    <a:pt x="1381125" y="723900"/>
                  </a:lnTo>
                  <a:lnTo>
                    <a:pt x="0" y="36195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263645" y="3543300"/>
              <a:ext cx="156870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 % 2 == 0 ？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857250" y="4410075"/>
              <a:ext cx="1905000" cy="400050"/>
            </a:xfrm>
            <a:custGeom>
              <a:avLst/>
              <a:gdLst/>
              <a:ahLst/>
              <a:cxnLst/>
              <a:rect l="l" t="t" r="r" b="b"/>
              <a:pathLst>
                <a:path w="1905000" h="400050">
                  <a:moveTo>
                    <a:pt x="171450" y="0"/>
                  </a:moveTo>
                  <a:lnTo>
                    <a:pt x="1905000" y="0"/>
                  </a:lnTo>
                  <a:lnTo>
                    <a:pt x="1733550" y="400050"/>
                  </a:lnTo>
                  <a:lnTo>
                    <a:pt x="0" y="400050"/>
                  </a:lnTo>
                  <a:close/>
                </a:path>
              </a:pathLst>
            </a:cu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259365" y="4495800"/>
              <a:ext cx="110077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输出"偶数"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3429000" y="4410075"/>
              <a:ext cx="1905000" cy="400050"/>
            </a:xfrm>
            <a:custGeom>
              <a:avLst/>
              <a:gdLst/>
              <a:ahLst/>
              <a:cxnLst/>
              <a:rect l="l" t="t" r="r" b="b"/>
              <a:pathLst>
                <a:path w="1905000" h="400050">
                  <a:moveTo>
                    <a:pt x="171450" y="0"/>
                  </a:moveTo>
                  <a:lnTo>
                    <a:pt x="1905000" y="0"/>
                  </a:lnTo>
                  <a:lnTo>
                    <a:pt x="1733550" y="400050"/>
                  </a:lnTo>
                  <a:lnTo>
                    <a:pt x="0" y="40005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831115" y="4495800"/>
              <a:ext cx="110077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输出"奇数"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2095500" y="5562600"/>
              <a:ext cx="1905000" cy="342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2827299" y="56197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3048000" y="2419350"/>
              <a:ext cx="9525" cy="123825"/>
            </a:xfrm>
            <a:custGeom>
              <a:avLst/>
              <a:gdLst/>
              <a:ahLst/>
              <a:cxnLst/>
              <a:rect l="l" t="t" r="r" b="b"/>
              <a:pathLst>
                <a:path w="9525" h="123825">
                  <a:moveTo>
                    <a:pt x="0" y="0"/>
                  </a:moveTo>
                  <a:lnTo>
                    <a:pt x="0" y="1238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2981325" y="25241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Line 23"/>
            <p:cNvSpPr/>
            <p:nvPr/>
          </p:nvSpPr>
          <p:spPr>
            <a:xfrm>
              <a:off x="3048000" y="3009900"/>
              <a:ext cx="9525" cy="200025"/>
            </a:xfrm>
            <a:custGeom>
              <a:avLst/>
              <a:gdLst/>
              <a:ahLst/>
              <a:cxnLst/>
              <a:rect l="l" t="t" r="r" b="b"/>
              <a:pathLst>
                <a:path w="9525" h="200025">
                  <a:moveTo>
                    <a:pt x="0" y="0"/>
                  </a:moveTo>
                  <a:lnTo>
                    <a:pt x="0" y="20002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2981325" y="31908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5" name="Freeform 25"/>
            <p:cNvSpPr/>
            <p:nvPr/>
          </p:nvSpPr>
          <p:spPr>
            <a:xfrm>
              <a:off x="1666875" y="3657600"/>
              <a:ext cx="142875" cy="657225"/>
            </a:xfrm>
            <a:custGeom>
              <a:avLst/>
              <a:gdLst/>
              <a:ahLst/>
              <a:cxnLst/>
              <a:rect l="l" t="t" r="r" b="b"/>
              <a:pathLst>
                <a:path w="142875" h="657225">
                  <a:moveTo>
                    <a:pt x="0" y="0"/>
                  </a:moveTo>
                  <a:lnTo>
                    <a:pt x="142875" y="0"/>
                  </a:lnTo>
                  <a:lnTo>
                    <a:pt x="142875" y="657225"/>
                  </a:lnTo>
                </a:path>
              </a:pathLst>
            </a:custGeom>
            <a:noFill/>
            <a:ln w="23812">
              <a:solidFill>
                <a:schemeClr val="accent3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1743075" y="4295775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7" name="Freeform 27"/>
            <p:cNvSpPr/>
            <p:nvPr/>
          </p:nvSpPr>
          <p:spPr>
            <a:xfrm>
              <a:off x="4381500" y="3657600"/>
              <a:ext cx="47625" cy="657225"/>
            </a:xfrm>
            <a:custGeom>
              <a:avLst/>
              <a:gdLst/>
              <a:ahLst/>
              <a:cxnLst/>
              <a:rect l="l" t="t" r="r" b="b"/>
              <a:pathLst>
                <a:path w="47625" h="657225">
                  <a:moveTo>
                    <a:pt x="47625" y="0"/>
                  </a:moveTo>
                  <a:lnTo>
                    <a:pt x="0" y="0"/>
                  </a:lnTo>
                  <a:lnTo>
                    <a:pt x="0" y="657225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4314825" y="4295775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9" name="Freeform 29"/>
            <p:cNvSpPr/>
            <p:nvPr/>
          </p:nvSpPr>
          <p:spPr>
            <a:xfrm>
              <a:off x="1809750" y="4810125"/>
              <a:ext cx="2571750" cy="409575"/>
            </a:xfrm>
            <a:custGeom>
              <a:avLst/>
              <a:gdLst/>
              <a:ahLst/>
              <a:cxnLst/>
              <a:rect l="l" t="t" r="r" b="b"/>
              <a:pathLst>
                <a:path w="2571750" h="409575">
                  <a:moveTo>
                    <a:pt x="0" y="0"/>
                  </a:moveTo>
                  <a:lnTo>
                    <a:pt x="0" y="409575"/>
                  </a:lnTo>
                  <a:lnTo>
                    <a:pt x="2571750" y="409575"/>
                  </a:lnTo>
                  <a:lnTo>
                    <a:pt x="2571750" y="0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30" name="Line 30"/>
            <p:cNvSpPr/>
            <p:nvPr/>
          </p:nvSpPr>
          <p:spPr>
            <a:xfrm>
              <a:off x="3048000" y="5219700"/>
              <a:ext cx="9525" cy="257175"/>
            </a:xfrm>
            <a:custGeom>
              <a:avLst/>
              <a:gdLst/>
              <a:ahLst/>
              <a:cxnLst/>
              <a:rect l="l" t="t" r="r" b="b"/>
              <a:pathLst>
                <a:path w="9525" h="257175">
                  <a:moveTo>
                    <a:pt x="0" y="0"/>
                  </a:moveTo>
                  <a:lnTo>
                    <a:pt x="0" y="2571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2981325" y="54578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420749" y="3352800"/>
              <a:ext cx="22870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4525899" y="3352800"/>
              <a:ext cx="22870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</p:grpSp>
      <p:grpSp>
        <p:nvGrpSpPr>
          <p:cNvPr id="38" name="code"/>
          <p:cNvGrpSpPr/>
          <p:nvPr/>
        </p:nvGrpSpPr>
        <p:grpSpPr>
          <a:xfrm>
            <a:off x="5905500" y="2114550"/>
            <a:ext cx="5448300" cy="3314700"/>
            <a:chOff x="5905500" y="2114550"/>
            <a:chExt cx="5448300" cy="3314700"/>
          </a:xfrm>
        </p:grpSpPr>
        <p:sp>
          <p:nvSpPr>
            <p:cNvPr id="35" name="Rectangle 35"/>
            <p:cNvSpPr/>
            <p:nvPr/>
          </p:nvSpPr>
          <p:spPr>
            <a:xfrm>
              <a:off x="5905500" y="2114550"/>
              <a:ext cx="5448300" cy="331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5905500" y="2114550"/>
              <a:ext cx="38100" cy="331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6106287" y="2266950"/>
              <a:ext cx="2780792" cy="30805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num;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num;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(num % 2 == 0) {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cout &lt;&lt; "偶数";</a:t>
              </a:r>
              <a:b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 else {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cout &lt;&lt; "奇数";</a:t>
              </a:r>
              <a:b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二、二选一练手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注意代码可读性：对齐和缩进</a:t>
            </a:r>
          </a:p>
        </p:txBody>
      </p:sp>
      <p:grpSp>
        <p:nvGrpSpPr>
          <p:cNvPr id="12" name="bad"/>
          <p:cNvGrpSpPr/>
          <p:nvPr/>
        </p:nvGrpSpPr>
        <p:grpSpPr>
          <a:xfrm>
            <a:off x="829056" y="2108200"/>
            <a:ext cx="4771644" cy="1892300"/>
            <a:chOff x="829056" y="2108200"/>
            <a:chExt cx="4771644" cy="189230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难读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：全部顶格写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14600"/>
              <a:ext cx="4762500" cy="14859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667000"/>
              <a:ext cx="1535684" cy="1251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if(num%2==0)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cout&lt;&lt;"偶数";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cout&lt;&lt;"奇数";</a:t>
              </a:r>
            </a:p>
          </p:txBody>
        </p:sp>
      </p:grpSp>
      <p:grpSp>
        <p:nvGrpSpPr>
          <p:cNvPr id="17" name="good"/>
          <p:cNvGrpSpPr/>
          <p:nvPr/>
        </p:nvGrpSpPr>
        <p:grpSpPr>
          <a:xfrm>
            <a:off x="6277356" y="2108200"/>
            <a:ext cx="5076444" cy="2197100"/>
            <a:chOff x="6277356" y="2108200"/>
            <a:chExt cx="5076444" cy="2197100"/>
          </a:xfrm>
        </p:grpSpPr>
        <p:sp>
          <p:nvSpPr>
            <p:cNvPr id="13" name="TextBox 13"/>
            <p:cNvSpPr txBox="1"/>
            <p:nvPr/>
          </p:nvSpPr>
          <p:spPr>
            <a:xfrm>
              <a:off x="6277356" y="2108200"/>
              <a:ext cx="418612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好读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对齐，分支内容缩进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286500" y="2514600"/>
              <a:ext cx="5067300" cy="1790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286500" y="2514600"/>
              <a:ext cx="38100" cy="1790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487287" y="2667000"/>
              <a:ext cx="2300224" cy="15565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(num % 2 == 0)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"偶数";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"奇数";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1" name="why"/>
          <p:cNvGrpSpPr/>
          <p:nvPr/>
        </p:nvGrpSpPr>
        <p:grpSpPr>
          <a:xfrm>
            <a:off x="838200" y="4572000"/>
            <a:ext cx="10515600" cy="571500"/>
            <a:chOff x="838200" y="4572000"/>
            <a:chExt cx="10515600" cy="571500"/>
          </a:xfrm>
        </p:grpSpPr>
        <p:sp>
          <p:nvSpPr>
            <p:cNvPr id="18" name="Rectangle 18"/>
            <p:cNvSpPr/>
            <p:nvPr/>
          </p:nvSpPr>
          <p:spPr>
            <a:xfrm>
              <a:off x="838200" y="45720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38987" y="47371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为什么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905762" y="4737100"/>
              <a:ext cx="719546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一眼就能看出哪些语句是条件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成立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时执行的，哪些是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不成立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时执行的。</a:t>
              </a:r>
            </a:p>
          </p:txBody>
        </p:sp>
      </p:grpSp>
      <p:grpSp>
        <p:nvGrpSpPr>
          <p:cNvPr id="25" name="how"/>
          <p:cNvGrpSpPr/>
          <p:nvPr/>
        </p:nvGrpSpPr>
        <p:grpSpPr>
          <a:xfrm>
            <a:off x="838200" y="5486400"/>
            <a:ext cx="10515600" cy="571500"/>
            <a:chOff x="838200" y="5486400"/>
            <a:chExt cx="10515600" cy="571500"/>
          </a:xfrm>
        </p:grpSpPr>
        <p:sp>
          <p:nvSpPr>
            <p:cNvPr id="22" name="Rectangle 22"/>
            <p:cNvSpPr/>
            <p:nvPr/>
          </p:nvSpPr>
          <p:spPr>
            <a:xfrm>
              <a:off x="838200" y="54864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8987" y="56515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怎么做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905762" y="5664200"/>
              <a:ext cx="605883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缩进一般用 4 个空格，在 Dev-C++ 里按一下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Tab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键就行。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二、二选一练手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16276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练习二　比大小（P0016）</a:t>
            </a:r>
          </a:p>
        </p:txBody>
      </p:sp>
      <p:grpSp>
        <p:nvGrpSpPr>
          <p:cNvPr id="12" name="prob"/>
          <p:cNvGrpSpPr/>
          <p:nvPr/>
        </p:nvGrpSpPr>
        <p:grpSpPr>
          <a:xfrm>
            <a:off x="838200" y="2038350"/>
            <a:ext cx="10515600" cy="1066800"/>
            <a:chOff x="838200" y="2038350"/>
            <a:chExt cx="10515600" cy="10668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066800"/>
            </a:xfrm>
            <a:prstGeom prst="roundRect">
              <a:avLst>
                <a:gd name="adj" fmla="val 892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209800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656" y="2641600"/>
              <a:ext cx="775664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输入两个整数 num1、num2，输出较大的那个数（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相等时输出 num1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）。</a:t>
              </a:r>
            </a:p>
          </p:txBody>
        </p:sp>
      </p:grpSp>
      <p:grpSp>
        <p:nvGrpSpPr>
          <p:cNvPr id="19" name="fmt"/>
          <p:cNvGrpSpPr/>
          <p:nvPr/>
        </p:nvGrpSpPr>
        <p:grpSpPr>
          <a:xfrm>
            <a:off x="829056" y="3365500"/>
            <a:ext cx="5152644" cy="2047494"/>
            <a:chOff x="829056" y="3365500"/>
            <a:chExt cx="5152644" cy="2047494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33655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输入格式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6957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29056" y="3727450"/>
              <a:ext cx="301294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一行两个整数 num1、num2，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都可以用 int 存储。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056" y="46609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输出格式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49911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29056" y="5060950"/>
              <a:ext cx="36772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以 num1= 或 num2= 的形式输出。</a:t>
              </a:r>
            </a:p>
          </p:txBody>
        </p:sp>
      </p:grpSp>
      <p:grpSp>
        <p:nvGrpSpPr>
          <p:cNvPr id="36" name="samples"/>
          <p:cNvGrpSpPr/>
          <p:nvPr/>
        </p:nvGrpSpPr>
        <p:grpSpPr>
          <a:xfrm>
            <a:off x="6477000" y="3352800"/>
            <a:ext cx="4876800" cy="1314450"/>
            <a:chOff x="6477000" y="3352800"/>
            <a:chExt cx="4876800" cy="1314450"/>
          </a:xfrm>
        </p:grpSpPr>
        <p:sp>
          <p:nvSpPr>
            <p:cNvPr id="20" name="Rectangle 20"/>
            <p:cNvSpPr/>
            <p:nvPr/>
          </p:nvSpPr>
          <p:spPr>
            <a:xfrm>
              <a:off x="6477000" y="335280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477000" y="335280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477000" y="354330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6591300" y="34480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6781800" y="34480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6972300" y="34480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271004" y="34226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639306" y="3794125"/>
              <a:ext cx="89839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25 14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num1=25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9010650" y="335280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9010650" y="335280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9010650" y="354330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9124950" y="34480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9315450" y="34480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9505950" y="34480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804654" y="34226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172956" y="3794125"/>
              <a:ext cx="77266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1 5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num2=5</a:t>
              </a:r>
            </a:p>
          </p:txBody>
        </p:sp>
      </p:grpSp>
      <p:grpSp>
        <p:nvGrpSpPr>
          <p:cNvPr id="41" name="ask"/>
          <p:cNvGrpSpPr/>
          <p:nvPr/>
        </p:nvGrpSpPr>
        <p:grpSpPr>
          <a:xfrm>
            <a:off x="838200" y="5524500"/>
            <a:ext cx="10515600" cy="571500"/>
            <a:chOff x="838200" y="5524500"/>
            <a:chExt cx="10515600" cy="571500"/>
          </a:xfrm>
        </p:grpSpPr>
        <p:sp>
          <p:nvSpPr>
            <p:cNvPr id="37" name="Rectangle 37"/>
            <p:cNvSpPr/>
            <p:nvPr/>
          </p:nvSpPr>
          <p:spPr>
            <a:xfrm>
              <a:off x="838200" y="5524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838200" y="55245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038606" y="5689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933956" y="5689600"/>
              <a:ext cx="71060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相等时输出 num1，条件该写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num1 &gt; num2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还是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num1 &gt;= num2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二、二选一练手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练习二：用四步模板分析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114550"/>
            <a:ext cx="10515600" cy="571500"/>
            <a:chOff x="838200" y="2114550"/>
            <a:chExt cx="10515600" cy="5715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838706" y="226669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步骤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696206" y="226669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本题</a:t>
              </a:r>
            </a:p>
          </p:txBody>
        </p:sp>
      </p:grpSp>
      <p:grpSp>
        <p:nvGrpSpPr>
          <p:cNvPr id="27" name="table-w"/>
          <p:cNvGrpSpPr/>
          <p:nvPr/>
        </p:nvGrpSpPr>
        <p:grpSpPr>
          <a:xfrm>
            <a:off x="838200" y="2841625"/>
            <a:ext cx="3714750" cy="2139950"/>
            <a:chOff x="838200" y="2841625"/>
            <a:chExt cx="3714750" cy="2139950"/>
          </a:xfrm>
        </p:grpSpPr>
        <p:sp>
          <p:nvSpPr>
            <p:cNvPr id="13" name="TextBox 13"/>
            <p:cNvSpPr txBox="1"/>
            <p:nvPr/>
          </p:nvSpPr>
          <p:spPr>
            <a:xfrm>
              <a:off x="981456" y="28416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838706" y="284162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找分岔点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257550"/>
              <a:ext cx="3714750" cy="9525"/>
            </a:xfrm>
            <a:custGeom>
              <a:avLst/>
              <a:gdLst/>
              <a:ahLst/>
              <a:cxnLst/>
              <a:rect l="l" t="t" r="r" b="b"/>
              <a:pathLst>
                <a:path w="3714750" h="9525">
                  <a:moveTo>
                    <a:pt x="0" y="0"/>
                  </a:moveTo>
                  <a:lnTo>
                    <a:pt x="3714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257550"/>
              <a:ext cx="371475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456" y="34131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838706" y="3413125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写条件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3829050"/>
              <a:ext cx="3714750" cy="9525"/>
            </a:xfrm>
            <a:custGeom>
              <a:avLst/>
              <a:gdLst/>
              <a:ahLst/>
              <a:cxnLst/>
              <a:rect l="l" t="t" r="r" b="b"/>
              <a:pathLst>
                <a:path w="3714750" h="9525">
                  <a:moveTo>
                    <a:pt x="0" y="0"/>
                  </a:moveTo>
                  <a:lnTo>
                    <a:pt x="3714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456" y="39846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838706" y="3984625"/>
              <a:ext cx="10965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 if 结构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400550"/>
              <a:ext cx="3714750" cy="9525"/>
            </a:xfrm>
            <a:custGeom>
              <a:avLst/>
              <a:gdLst/>
              <a:ahLst/>
              <a:cxnLst/>
              <a:rect l="l" t="t" r="r" b="b"/>
              <a:pathLst>
                <a:path w="3714750" h="9525">
                  <a:moveTo>
                    <a:pt x="0" y="0"/>
                  </a:moveTo>
                  <a:lnTo>
                    <a:pt x="3714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400550"/>
              <a:ext cx="371475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1456" y="45561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838706" y="455612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填写代码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4972050"/>
              <a:ext cx="3714750" cy="9525"/>
            </a:xfrm>
            <a:custGeom>
              <a:avLst/>
              <a:gdLst/>
              <a:ahLst/>
              <a:cxnLst/>
              <a:rect l="l" t="t" r="r" b="b"/>
              <a:pathLst>
                <a:path w="3714750" h="9525">
                  <a:moveTo>
                    <a:pt x="0" y="0"/>
                  </a:moveTo>
                  <a:lnTo>
                    <a:pt x="3714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8" name="answers"/>
          <p:cNvGrpSpPr/>
          <p:nvPr/>
        </p:nvGrpSpPr>
        <p:grpSpPr>
          <a:xfrm>
            <a:off x="4552950" y="2841625"/>
            <a:ext cx="6800850" cy="2139950"/>
            <a:chOff x="4552950" y="2841625"/>
            <a:chExt cx="6800850" cy="2139950"/>
          </a:xfrm>
        </p:grpSpPr>
        <p:sp>
          <p:nvSpPr>
            <p:cNvPr id="28" name="Line 28"/>
            <p:cNvSpPr/>
            <p:nvPr/>
          </p:nvSpPr>
          <p:spPr>
            <a:xfrm>
              <a:off x="4552950" y="3257550"/>
              <a:ext cx="6800850" cy="9525"/>
            </a:xfrm>
            <a:custGeom>
              <a:avLst/>
              <a:gdLst/>
              <a:ahLst/>
              <a:cxnLst/>
              <a:rect l="l" t="t" r="r" b="b"/>
              <a:pathLst>
                <a:path w="6800850" h="9525">
                  <a:moveTo>
                    <a:pt x="0" y="0"/>
                  </a:moveTo>
                  <a:lnTo>
                    <a:pt x="6800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4552950" y="3257550"/>
              <a:ext cx="680085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Line 30"/>
            <p:cNvSpPr/>
            <p:nvPr/>
          </p:nvSpPr>
          <p:spPr>
            <a:xfrm>
              <a:off x="4552950" y="3829050"/>
              <a:ext cx="6800850" cy="9525"/>
            </a:xfrm>
            <a:custGeom>
              <a:avLst/>
              <a:gdLst/>
              <a:ahLst/>
              <a:cxnLst/>
              <a:rect l="l" t="t" r="r" b="b"/>
              <a:pathLst>
                <a:path w="6800850" h="9525">
                  <a:moveTo>
                    <a:pt x="0" y="0"/>
                  </a:moveTo>
                  <a:lnTo>
                    <a:pt x="6800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4552950" y="4400550"/>
              <a:ext cx="6800850" cy="9525"/>
            </a:xfrm>
            <a:custGeom>
              <a:avLst/>
              <a:gdLst/>
              <a:ahLst/>
              <a:cxnLst/>
              <a:rect l="l" t="t" r="r" b="b"/>
              <a:pathLst>
                <a:path w="6800850" h="9525">
                  <a:moveTo>
                    <a:pt x="0" y="0"/>
                  </a:moveTo>
                  <a:lnTo>
                    <a:pt x="6800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4552950" y="4400550"/>
              <a:ext cx="680085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4552950" y="4972050"/>
              <a:ext cx="6800850" cy="9525"/>
            </a:xfrm>
            <a:custGeom>
              <a:avLst/>
              <a:gdLst/>
              <a:ahLst/>
              <a:cxnLst/>
              <a:rect l="l" t="t" r="r" b="b"/>
              <a:pathLst>
                <a:path w="6800850" h="9525">
                  <a:moveTo>
                    <a:pt x="0" y="0"/>
                  </a:moveTo>
                  <a:lnTo>
                    <a:pt x="6800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4696206" y="2841625"/>
              <a:ext cx="382264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num1 是不是比 num2 大（或相等）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4696206" y="3413125"/>
              <a:ext cx="16175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num1 &gt;= num2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4696206" y="3984625"/>
              <a:ext cx="22354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二选一，用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if-else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4696206" y="4556125"/>
              <a:ext cx="404073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成立输出 num1=…，否则输出 num2=…</a:t>
              </a:r>
            </a:p>
          </p:txBody>
        </p:sp>
      </p:grpSp>
      <p:grpSp>
        <p:nvGrpSpPr>
          <p:cNvPr id="43" name="warn"/>
          <p:cNvGrpSpPr/>
          <p:nvPr/>
        </p:nvGrpSpPr>
        <p:grpSpPr>
          <a:xfrm>
            <a:off x="838200" y="5048250"/>
            <a:ext cx="10515600" cy="571500"/>
            <a:chOff x="838200" y="5048250"/>
            <a:chExt cx="10515600" cy="571500"/>
          </a:xfrm>
        </p:grpSpPr>
        <p:sp>
          <p:nvSpPr>
            <p:cNvPr id="39" name="Rectangle 39"/>
            <p:cNvSpPr/>
            <p:nvPr/>
          </p:nvSpPr>
          <p:spPr>
            <a:xfrm>
              <a:off x="838200" y="504825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40" name="Rectangle 40"/>
            <p:cNvSpPr/>
            <p:nvPr/>
          </p:nvSpPr>
          <p:spPr>
            <a:xfrm>
              <a:off x="838200" y="504825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1038987" y="52133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686687" y="5226050"/>
              <a:ext cx="821426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如果写成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num1 &gt; num2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，输入 3 3 会走 else，输出 num2=3，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和题目要求不符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二、二选一练手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练习二：流程图</a:t>
            </a:r>
          </a:p>
        </p:txBody>
      </p:sp>
      <p:grpSp>
        <p:nvGrpSpPr>
          <p:cNvPr id="34" name="flow"/>
          <p:cNvGrpSpPr/>
          <p:nvPr/>
        </p:nvGrpSpPr>
        <p:grpSpPr>
          <a:xfrm>
            <a:off x="2476500" y="2076450"/>
            <a:ext cx="7239000" cy="3928491"/>
            <a:chOff x="2476500" y="2076450"/>
            <a:chExt cx="7239000" cy="3928491"/>
          </a:xfrm>
        </p:grpSpPr>
        <p:sp>
          <p:nvSpPr>
            <p:cNvPr id="9" name="Rectangle 9"/>
            <p:cNvSpPr/>
            <p:nvPr/>
          </p:nvSpPr>
          <p:spPr>
            <a:xfrm>
              <a:off x="5143500" y="2076450"/>
              <a:ext cx="1905000" cy="342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5875299" y="21336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</a:t>
              </a:r>
            </a:p>
          </p:txBody>
        </p:sp>
        <p:sp>
          <p:nvSpPr>
            <p:cNvPr id="11" name="Freeform 11"/>
            <p:cNvSpPr/>
            <p:nvPr/>
          </p:nvSpPr>
          <p:spPr>
            <a:xfrm>
              <a:off x="4762500" y="2638425"/>
              <a:ext cx="2667000" cy="400050"/>
            </a:xfrm>
            <a:custGeom>
              <a:avLst/>
              <a:gdLst/>
              <a:ahLst/>
              <a:cxnLst/>
              <a:rect l="l" t="t" r="r" b="b"/>
              <a:pathLst>
                <a:path w="2667000" h="400050">
                  <a:moveTo>
                    <a:pt x="171450" y="0"/>
                  </a:moveTo>
                  <a:lnTo>
                    <a:pt x="2667000" y="0"/>
                  </a:lnTo>
                  <a:lnTo>
                    <a:pt x="2495550" y="400050"/>
                  </a:lnTo>
                  <a:lnTo>
                    <a:pt x="0" y="40005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5226566" y="2724150"/>
              <a:ext cx="173886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 num1、num2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4667250" y="3333750"/>
              <a:ext cx="2857500" cy="762000"/>
            </a:xfrm>
            <a:custGeom>
              <a:avLst/>
              <a:gdLst/>
              <a:ahLst/>
              <a:cxnLst/>
              <a:rect l="l" t="t" r="r" b="b"/>
              <a:pathLst>
                <a:path w="2857500" h="762000">
                  <a:moveTo>
                    <a:pt x="1428750" y="0"/>
                  </a:moveTo>
                  <a:lnTo>
                    <a:pt x="2857500" y="381000"/>
                  </a:lnTo>
                  <a:lnTo>
                    <a:pt x="1428750" y="7620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5221338" y="3587750"/>
              <a:ext cx="174932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num1 &gt;= num2 ？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2476500" y="4476750"/>
              <a:ext cx="2286000" cy="419100"/>
            </a:xfrm>
            <a:custGeom>
              <a:avLst/>
              <a:gdLst/>
              <a:ahLst/>
              <a:cxnLst/>
              <a:rect l="l" t="t" r="r" b="b"/>
              <a:pathLst>
                <a:path w="2286000" h="419100">
                  <a:moveTo>
                    <a:pt x="171450" y="0"/>
                  </a:moveTo>
                  <a:lnTo>
                    <a:pt x="2286000" y="0"/>
                  </a:lnTo>
                  <a:lnTo>
                    <a:pt x="2114550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2994670" y="4572000"/>
              <a:ext cx="124966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num1=…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7429500" y="4476750"/>
              <a:ext cx="2286000" cy="419100"/>
            </a:xfrm>
            <a:custGeom>
              <a:avLst/>
              <a:gdLst/>
              <a:ahLst/>
              <a:cxnLst/>
              <a:rect l="l" t="t" r="r" b="b"/>
              <a:pathLst>
                <a:path w="2286000" h="419100">
                  <a:moveTo>
                    <a:pt x="171450" y="0"/>
                  </a:moveTo>
                  <a:lnTo>
                    <a:pt x="2286000" y="0"/>
                  </a:lnTo>
                  <a:lnTo>
                    <a:pt x="2114550" y="419100"/>
                  </a:lnTo>
                  <a:lnTo>
                    <a:pt x="0" y="419100"/>
                  </a:lnTo>
                  <a:close/>
                </a:path>
              </a:pathLst>
            </a:cu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947670" y="4572000"/>
              <a:ext cx="124966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num2=…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5143500" y="5638800"/>
              <a:ext cx="1905000" cy="342900"/>
            </a:xfrm>
            <a:prstGeom prst="roundRect">
              <a:avLst>
                <a:gd name="adj" fmla="val 50000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875299" y="56959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6096000" y="2419350"/>
              <a:ext cx="9525" cy="133350"/>
            </a:xfrm>
            <a:custGeom>
              <a:avLst/>
              <a:gdLst/>
              <a:ahLst/>
              <a:cxnLst/>
              <a:rect l="l" t="t" r="r" b="b"/>
              <a:pathLst>
                <a:path w="9525" h="133350">
                  <a:moveTo>
                    <a:pt x="0" y="0"/>
                  </a:moveTo>
                  <a:lnTo>
                    <a:pt x="0" y="13335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6029325" y="2533650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Line 23"/>
            <p:cNvSpPr/>
            <p:nvPr/>
          </p:nvSpPr>
          <p:spPr>
            <a:xfrm>
              <a:off x="6096000" y="3038475"/>
              <a:ext cx="9525" cy="209550"/>
            </a:xfrm>
            <a:custGeom>
              <a:avLst/>
              <a:gdLst/>
              <a:ahLst/>
              <a:cxnLst/>
              <a:rect l="l" t="t" r="r" b="b"/>
              <a:pathLst>
                <a:path w="9525" h="209550">
                  <a:moveTo>
                    <a:pt x="0" y="0"/>
                  </a:moveTo>
                  <a:lnTo>
                    <a:pt x="0" y="20955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6029325" y="322897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5" name="Freeform 25"/>
            <p:cNvSpPr/>
            <p:nvPr/>
          </p:nvSpPr>
          <p:spPr>
            <a:xfrm>
              <a:off x="3619500" y="3714750"/>
              <a:ext cx="1047750" cy="666750"/>
            </a:xfrm>
            <a:custGeom>
              <a:avLst/>
              <a:gdLst/>
              <a:ahLst/>
              <a:cxnLst/>
              <a:rect l="l" t="t" r="r" b="b"/>
              <a:pathLst>
                <a:path w="1047750" h="666750">
                  <a:moveTo>
                    <a:pt x="1047750" y="0"/>
                  </a:moveTo>
                  <a:lnTo>
                    <a:pt x="0" y="0"/>
                  </a:lnTo>
                  <a:lnTo>
                    <a:pt x="0" y="666750"/>
                  </a:lnTo>
                </a:path>
              </a:pathLst>
            </a:custGeom>
            <a:noFill/>
            <a:ln w="23812">
              <a:solidFill>
                <a:schemeClr val="accent3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3552825" y="436245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7" name="Freeform 27"/>
            <p:cNvSpPr/>
            <p:nvPr/>
          </p:nvSpPr>
          <p:spPr>
            <a:xfrm>
              <a:off x="7524750" y="3714750"/>
              <a:ext cx="1047750" cy="666750"/>
            </a:xfrm>
            <a:custGeom>
              <a:avLst/>
              <a:gdLst/>
              <a:ahLst/>
              <a:cxnLst/>
              <a:rect l="l" t="t" r="r" b="b"/>
              <a:pathLst>
                <a:path w="1047750" h="666750">
                  <a:moveTo>
                    <a:pt x="0" y="0"/>
                  </a:moveTo>
                  <a:lnTo>
                    <a:pt x="1047750" y="0"/>
                  </a:lnTo>
                  <a:lnTo>
                    <a:pt x="1047750" y="666750"/>
                  </a:lnTo>
                </a:path>
              </a:pathLst>
            </a:custGeom>
            <a:noFill/>
            <a:ln w="23812">
              <a:solidFill>
                <a:schemeClr val="accent2"/>
              </a:solidFill>
            </a:ln>
          </p:spPr>
        </p:sp>
        <p:sp>
          <p:nvSpPr>
            <p:cNvPr id="28" name="Freeform 28"/>
            <p:cNvSpPr/>
            <p:nvPr/>
          </p:nvSpPr>
          <p:spPr>
            <a:xfrm>
              <a:off x="8505825" y="4362450"/>
              <a:ext cx="133350" cy="114300"/>
            </a:xfrm>
            <a:custGeom>
              <a:avLst/>
              <a:gdLst/>
              <a:ahLst/>
              <a:cxnLst/>
              <a:rect l="l" t="t" r="r" b="b"/>
              <a:pathLst>
                <a:path w="133350" h="114300">
                  <a:moveTo>
                    <a:pt x="0" y="0"/>
                  </a:moveTo>
                  <a:lnTo>
                    <a:pt x="133350" y="0"/>
                  </a:lnTo>
                  <a:lnTo>
                    <a:pt x="66675" y="1143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9" name="Freeform 29"/>
            <p:cNvSpPr/>
            <p:nvPr/>
          </p:nvSpPr>
          <p:spPr>
            <a:xfrm>
              <a:off x="3619500" y="4895850"/>
              <a:ext cx="4953000" cy="400050"/>
            </a:xfrm>
            <a:custGeom>
              <a:avLst/>
              <a:gdLst/>
              <a:ahLst/>
              <a:cxnLst/>
              <a:rect l="l" t="t" r="r" b="b"/>
              <a:pathLst>
                <a:path w="4953000" h="400050">
                  <a:moveTo>
                    <a:pt x="0" y="0"/>
                  </a:moveTo>
                  <a:lnTo>
                    <a:pt x="0" y="400050"/>
                  </a:lnTo>
                  <a:lnTo>
                    <a:pt x="4953000" y="400050"/>
                  </a:lnTo>
                  <a:lnTo>
                    <a:pt x="4953000" y="0"/>
                  </a:lnTo>
                </a:path>
              </a:pathLst>
            </a:custGeom>
            <a:noFill/>
            <a:ln w="23812">
              <a:solidFill>
                <a:schemeClr val="accent1"/>
              </a:solidFill>
            </a:ln>
          </p:spPr>
        </p:sp>
        <p:sp>
          <p:nvSpPr>
            <p:cNvPr id="30" name="Line 30"/>
            <p:cNvSpPr/>
            <p:nvPr/>
          </p:nvSpPr>
          <p:spPr>
            <a:xfrm>
              <a:off x="6096000" y="5295900"/>
              <a:ext cx="9525" cy="257175"/>
            </a:xfrm>
            <a:custGeom>
              <a:avLst/>
              <a:gdLst/>
              <a:ahLst/>
              <a:cxnLst/>
              <a:rect l="l" t="t" r="r" b="b"/>
              <a:pathLst>
                <a:path w="9525" h="257175">
                  <a:moveTo>
                    <a:pt x="0" y="0"/>
                  </a:moveTo>
                  <a:lnTo>
                    <a:pt x="0" y="257175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6029325" y="5534025"/>
              <a:ext cx="133350" cy="104775"/>
            </a:xfrm>
            <a:custGeom>
              <a:avLst/>
              <a:gdLst/>
              <a:ahLst/>
              <a:cxnLst/>
              <a:rect l="l" t="t" r="r" b="b"/>
              <a:pathLst>
                <a:path w="133350" h="104775">
                  <a:moveTo>
                    <a:pt x="0" y="0"/>
                  </a:moveTo>
                  <a:lnTo>
                    <a:pt x="133350" y="0"/>
                  </a:lnTo>
                  <a:lnTo>
                    <a:pt x="66675" y="1047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3744849" y="4000500"/>
              <a:ext cx="193029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是（相等也走这边）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802499" y="3409950"/>
              <a:ext cx="22870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否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00025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二、二选一练手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练习二：代码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5715000" cy="3705225"/>
            <a:chOff x="838200" y="2114550"/>
            <a:chExt cx="5715000" cy="37052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715000" cy="37052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7052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79650"/>
              <a:ext cx="3704844" cy="34659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num1, num2;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num1 &gt;&gt; num2;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(num1 &gt;= num2) {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cout &lt;&lt; "num1=" &lt;&lt; num1;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 else {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cout &lt;&lt; "num2=" &lt;&lt; num2;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9" name="runs"/>
          <p:cNvGrpSpPr/>
          <p:nvPr/>
        </p:nvGrpSpPr>
        <p:grpSpPr>
          <a:xfrm>
            <a:off x="7048500" y="2114550"/>
            <a:ext cx="4305300" cy="2533650"/>
            <a:chOff x="7048500" y="2114550"/>
            <a:chExt cx="4305300" cy="2533650"/>
          </a:xfrm>
        </p:grpSpPr>
        <p:sp>
          <p:nvSpPr>
            <p:cNvPr id="13" name="Rectangle 13"/>
            <p:cNvSpPr/>
            <p:nvPr/>
          </p:nvSpPr>
          <p:spPr>
            <a:xfrm>
              <a:off x="7048500" y="2114550"/>
              <a:ext cx="43053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048500" y="2114550"/>
              <a:ext cx="4305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048500" y="2305050"/>
              <a:ext cx="4305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716280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35330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54380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842504" y="21844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211568" y="2622550"/>
              <a:ext cx="823532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25 14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num1=25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7048500" y="3448050"/>
              <a:ext cx="43053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7048500" y="3448050"/>
              <a:ext cx="4305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7048500" y="3638550"/>
              <a:ext cx="4305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7162800" y="35433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7353300" y="35433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7543800" y="35433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842504" y="35179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211568" y="3956050"/>
              <a:ext cx="708279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1 5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num2=5</a:t>
              </a:r>
            </a:p>
          </p:txBody>
        </p:sp>
      </p:grpSp>
      <p:grpSp>
        <p:nvGrpSpPr>
          <p:cNvPr id="38" name="eq"/>
          <p:cNvGrpSpPr/>
          <p:nvPr/>
        </p:nvGrpSpPr>
        <p:grpSpPr>
          <a:xfrm>
            <a:off x="7048500" y="4781550"/>
            <a:ext cx="4305300" cy="1200150"/>
            <a:chOff x="7048500" y="4781550"/>
            <a:chExt cx="4305300" cy="1200150"/>
          </a:xfrm>
        </p:grpSpPr>
        <p:sp>
          <p:nvSpPr>
            <p:cNvPr id="30" name="Rectangle 30"/>
            <p:cNvSpPr/>
            <p:nvPr/>
          </p:nvSpPr>
          <p:spPr>
            <a:xfrm>
              <a:off x="7048500" y="4781550"/>
              <a:ext cx="43053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7048500" y="4781550"/>
              <a:ext cx="4305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7048500" y="4972050"/>
              <a:ext cx="4305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7162800" y="4876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4" name="Ellipse 34"/>
            <p:cNvSpPr/>
            <p:nvPr/>
          </p:nvSpPr>
          <p:spPr>
            <a:xfrm>
              <a:off x="7353300" y="4876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5" name="Ellipse 35"/>
            <p:cNvSpPr/>
            <p:nvPr/>
          </p:nvSpPr>
          <p:spPr>
            <a:xfrm>
              <a:off x="7543800" y="4876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7842504" y="48387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相等时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211568" y="5289550"/>
              <a:ext cx="708279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3 3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num1=3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第三部分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891664" y="3111500"/>
            <a:ext cx="4408673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条件里的 &amp;&amp; 和 ||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514334" y="4038600"/>
            <a:ext cx="5163332" cy="308991"/>
            <a:chOff x="3514334" y="4038600"/>
            <a:chExt cx="5163332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514334" y="4038600"/>
              <a:ext cx="516333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练习三 判断成绩 · 练习四 景点门票 · 练习五 判断字符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77202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三、条件里的 &amp;&amp; 和 ||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0604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练习三　判断成绩（P0017）</a:t>
            </a:r>
          </a:p>
        </p:txBody>
      </p:sp>
      <p:grpSp>
        <p:nvGrpSpPr>
          <p:cNvPr id="12" name="prob"/>
          <p:cNvGrpSpPr/>
          <p:nvPr/>
        </p:nvGrpSpPr>
        <p:grpSpPr>
          <a:xfrm>
            <a:off x="838200" y="2038350"/>
            <a:ext cx="10515600" cy="1066800"/>
            <a:chOff x="838200" y="2038350"/>
            <a:chExt cx="10515600" cy="10668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066800"/>
            </a:xfrm>
            <a:prstGeom prst="roundRect">
              <a:avLst>
                <a:gd name="adj" fmla="val 892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209800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656" y="2641600"/>
              <a:ext cx="89992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分数在 70～80（含 70 和 80）是等级 B。输入成绩，是 B 输出 yes，否则输出 no。</a:t>
              </a:r>
            </a:p>
          </p:txBody>
        </p:sp>
      </p:grpSp>
      <p:grpSp>
        <p:nvGrpSpPr>
          <p:cNvPr id="19" name="fmt"/>
          <p:cNvGrpSpPr/>
          <p:nvPr/>
        </p:nvGrpSpPr>
        <p:grpSpPr>
          <a:xfrm>
            <a:off x="829056" y="3365500"/>
            <a:ext cx="5152644" cy="2047494"/>
            <a:chOff x="829056" y="3365500"/>
            <a:chExt cx="5152644" cy="2047494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33655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输入格式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6957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29056" y="3727450"/>
              <a:ext cx="231571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一行一个整数 score，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≤ score ≤ 100。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056" y="46609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输出格式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49911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29056" y="5060950"/>
              <a:ext cx="18720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yes 或 no。</a:t>
              </a:r>
            </a:p>
          </p:txBody>
        </p:sp>
      </p:grpSp>
      <p:grpSp>
        <p:nvGrpSpPr>
          <p:cNvPr id="36" name="samples"/>
          <p:cNvGrpSpPr/>
          <p:nvPr/>
        </p:nvGrpSpPr>
        <p:grpSpPr>
          <a:xfrm>
            <a:off x="6477000" y="3352800"/>
            <a:ext cx="4876800" cy="1314450"/>
            <a:chOff x="6477000" y="3352800"/>
            <a:chExt cx="4876800" cy="1314450"/>
          </a:xfrm>
        </p:grpSpPr>
        <p:sp>
          <p:nvSpPr>
            <p:cNvPr id="20" name="Rectangle 20"/>
            <p:cNvSpPr/>
            <p:nvPr/>
          </p:nvSpPr>
          <p:spPr>
            <a:xfrm>
              <a:off x="6477000" y="335280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477000" y="335280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477000" y="354330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6591300" y="34480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6781800" y="34480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6972300" y="34480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271004" y="34226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639306" y="3794125"/>
              <a:ext cx="39547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72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yes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9010650" y="335280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9010650" y="335280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9010650" y="354330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9124950" y="34480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9315450" y="34480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9505950" y="34480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804654" y="34226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172956" y="3794125"/>
              <a:ext cx="26974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66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no</a:t>
              </a:r>
            </a:p>
          </p:txBody>
        </p:sp>
      </p:grpSp>
      <p:grpSp>
        <p:nvGrpSpPr>
          <p:cNvPr id="41" name="ask"/>
          <p:cNvGrpSpPr/>
          <p:nvPr/>
        </p:nvGrpSpPr>
        <p:grpSpPr>
          <a:xfrm>
            <a:off x="838200" y="5524500"/>
            <a:ext cx="10515600" cy="571500"/>
            <a:chOff x="838200" y="5524500"/>
            <a:chExt cx="10515600" cy="571500"/>
          </a:xfrm>
        </p:grpSpPr>
        <p:sp>
          <p:nvSpPr>
            <p:cNvPr id="37" name="Rectangle 37"/>
            <p:cNvSpPr/>
            <p:nvPr/>
          </p:nvSpPr>
          <p:spPr>
            <a:xfrm>
              <a:off x="838200" y="5524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838200" y="55245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038606" y="568960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上一讲的问题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2619756" y="5689600"/>
              <a:ext cx="768758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条件能不能照抄数学写法，写成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70 &lt;= score &lt;= 80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？我们来算一算。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77202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三、条件里的 &amp;&amp; 和 ||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23328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揭晓：70 &lt;= score &lt;= 80 会怎样计算？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08200"/>
            <a:ext cx="5692209" cy="352044"/>
            <a:chOff x="829056" y="2108200"/>
            <a:chExt cx="5692209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56922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设 score =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95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，C++ 从左往右，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一次只比较两个数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</a:p>
          </p:txBody>
        </p:sp>
      </p:grpSp>
      <p:grpSp>
        <p:nvGrpSpPr>
          <p:cNvPr id="14" name="s1"/>
          <p:cNvGrpSpPr/>
          <p:nvPr/>
        </p:nvGrpSpPr>
        <p:grpSpPr>
          <a:xfrm>
            <a:off x="838200" y="2571750"/>
            <a:ext cx="3238500" cy="1676400"/>
            <a:chOff x="838200" y="2571750"/>
            <a:chExt cx="3238500" cy="1676400"/>
          </a:xfrm>
        </p:grpSpPr>
        <p:sp>
          <p:nvSpPr>
            <p:cNvPr id="11" name="Rectangle 11"/>
            <p:cNvSpPr/>
            <p:nvPr/>
          </p:nvSpPr>
          <p:spPr>
            <a:xfrm>
              <a:off x="838200" y="2571750"/>
              <a:ext cx="3238500" cy="1676400"/>
            </a:xfrm>
            <a:prstGeom prst="roundRect">
              <a:avLst>
                <a:gd name="adj" fmla="val 5682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57275" y="2762250"/>
              <a:ext cx="125727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先算左边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8037" y="3175000"/>
              <a:ext cx="1519847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70 &lt;= 95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成立，结果是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</p:grpSp>
      <p:grpSp>
        <p:nvGrpSpPr>
          <p:cNvPr id="19" name="s2"/>
          <p:cNvGrpSpPr/>
          <p:nvPr/>
        </p:nvGrpSpPr>
        <p:grpSpPr>
          <a:xfrm>
            <a:off x="4114800" y="2571750"/>
            <a:ext cx="3600450" cy="1676400"/>
            <a:chOff x="4114800" y="2571750"/>
            <a:chExt cx="3600450" cy="1676400"/>
          </a:xfrm>
        </p:grpSpPr>
        <p:sp>
          <p:nvSpPr>
            <p:cNvPr id="15" name="Rectangle 15"/>
            <p:cNvSpPr/>
            <p:nvPr/>
          </p:nvSpPr>
          <p:spPr>
            <a:xfrm>
              <a:off x="4476750" y="2571750"/>
              <a:ext cx="3238500" cy="1676400"/>
            </a:xfrm>
            <a:prstGeom prst="roundRect">
              <a:avLst>
                <a:gd name="adj" fmla="val 5682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4695825" y="2762250"/>
              <a:ext cx="125727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② 再算右边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696587" y="3175000"/>
              <a:ext cx="1519847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&lt;= 80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成立，结果是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4114800" y="3295650"/>
              <a:ext cx="323850" cy="228600"/>
            </a:xfrm>
            <a:custGeom>
              <a:avLst/>
              <a:gdLst/>
              <a:ahLst/>
              <a:cxnLst/>
              <a:rect l="l" t="t" r="r" b="b"/>
              <a:pathLst>
                <a:path w="323850" h="228600">
                  <a:moveTo>
                    <a:pt x="0" y="64008"/>
                  </a:moveTo>
                  <a:lnTo>
                    <a:pt x="209550" y="64008"/>
                  </a:lnTo>
                  <a:lnTo>
                    <a:pt x="209550" y="0"/>
                  </a:lnTo>
                  <a:lnTo>
                    <a:pt x="323850" y="114300"/>
                  </a:lnTo>
                  <a:lnTo>
                    <a:pt x="209550" y="228600"/>
                  </a:lnTo>
                  <a:lnTo>
                    <a:pt x="20955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24" name="s3"/>
          <p:cNvGrpSpPr/>
          <p:nvPr/>
        </p:nvGrpSpPr>
        <p:grpSpPr>
          <a:xfrm>
            <a:off x="7753350" y="2571750"/>
            <a:ext cx="3600450" cy="1676400"/>
            <a:chOff x="7753350" y="2571750"/>
            <a:chExt cx="3600450" cy="1676400"/>
          </a:xfrm>
        </p:grpSpPr>
        <p:sp>
          <p:nvSpPr>
            <p:cNvPr id="20" name="Rectangle 20"/>
            <p:cNvSpPr/>
            <p:nvPr/>
          </p:nvSpPr>
          <p:spPr>
            <a:xfrm>
              <a:off x="8115300" y="2571750"/>
              <a:ext cx="3238500" cy="1676400"/>
            </a:xfrm>
            <a:prstGeom prst="roundRect">
              <a:avLst>
                <a:gd name="adj" fmla="val 5682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334375" y="2762250"/>
              <a:ext cx="125727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③ 条件成立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35137" y="3175000"/>
              <a:ext cx="2464054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输出 </a:t>
              </a: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yes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 95 根本不在 70～80！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7753350" y="3295650"/>
              <a:ext cx="323850" cy="228600"/>
            </a:xfrm>
            <a:custGeom>
              <a:avLst/>
              <a:gdLst/>
              <a:ahLst/>
              <a:cxnLst/>
              <a:rect l="l" t="t" r="r" b="b"/>
              <a:pathLst>
                <a:path w="323850" h="228600">
                  <a:moveTo>
                    <a:pt x="0" y="64008"/>
                  </a:moveTo>
                  <a:lnTo>
                    <a:pt x="209550" y="64008"/>
                  </a:lnTo>
                  <a:lnTo>
                    <a:pt x="209550" y="0"/>
                  </a:lnTo>
                  <a:lnTo>
                    <a:pt x="323850" y="114300"/>
                  </a:lnTo>
                  <a:lnTo>
                    <a:pt x="209550" y="228600"/>
                  </a:lnTo>
                  <a:lnTo>
                    <a:pt x="209550" y="164592"/>
                  </a:lnTo>
                  <a:lnTo>
                    <a:pt x="0" y="1645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29" name="concl"/>
          <p:cNvGrpSpPr/>
          <p:nvPr/>
        </p:nvGrpSpPr>
        <p:grpSpPr>
          <a:xfrm>
            <a:off x="838200" y="4572000"/>
            <a:ext cx="10515600" cy="914400"/>
            <a:chOff x="838200" y="4572000"/>
            <a:chExt cx="10515600" cy="914400"/>
          </a:xfrm>
        </p:grpSpPr>
        <p:sp>
          <p:nvSpPr>
            <p:cNvPr id="25" name="Rectangle 25"/>
            <p:cNvSpPr/>
            <p:nvPr/>
          </p:nvSpPr>
          <p:spPr>
            <a:xfrm>
              <a:off x="838200" y="4572000"/>
              <a:ext cx="10515600" cy="9144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4572000"/>
              <a:ext cx="47625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8606" y="47371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所以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705356" y="4699000"/>
              <a:ext cx="612190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第一次比较的结果只能是 0 或 1，而 0 和 1 都小于等于 80，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所以这个条件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永远成立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，不能照抄数学写法！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77202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三、条件里的 &amp;&amp; 和 ||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7878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正确写法：拆成两个条件，用 &amp;&amp; 连接</a:t>
            </a:r>
          </a:p>
        </p:txBody>
      </p:sp>
      <p:grpSp>
        <p:nvGrpSpPr>
          <p:cNvPr id="12" name="cond"/>
          <p:cNvGrpSpPr/>
          <p:nvPr/>
        </p:nvGrpSpPr>
        <p:grpSpPr>
          <a:xfrm>
            <a:off x="838200" y="2114550"/>
            <a:ext cx="10515600" cy="723900"/>
            <a:chOff x="838200" y="2114550"/>
            <a:chExt cx="10515600" cy="7239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723900"/>
            </a:xfrm>
            <a:prstGeom prst="roundRect">
              <a:avLst>
                <a:gd name="adj" fmla="val 13158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3874770" y="2324100"/>
              <a:ext cx="470410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score &gt;= 70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&amp;&amp;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</a:t>
              </a:r>
              <a:r>
                <a:rPr 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score &lt;= 80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703594" y="2413000"/>
              <a:ext cx="1353026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5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&amp;&amp; 表示"并且"</a:t>
              </a:r>
            </a:p>
          </p:txBody>
        </p:sp>
      </p:grpSp>
      <p:grpSp>
        <p:nvGrpSpPr>
          <p:cNvPr id="16" name="code"/>
          <p:cNvGrpSpPr/>
          <p:nvPr/>
        </p:nvGrpSpPr>
        <p:grpSpPr>
          <a:xfrm>
            <a:off x="838200" y="3105150"/>
            <a:ext cx="5905500" cy="2400300"/>
            <a:chOff x="838200" y="3105150"/>
            <a:chExt cx="5905500" cy="2400300"/>
          </a:xfrm>
        </p:grpSpPr>
        <p:sp>
          <p:nvSpPr>
            <p:cNvPr id="13" name="Rectangle 13"/>
            <p:cNvSpPr/>
            <p:nvPr/>
          </p:nvSpPr>
          <p:spPr>
            <a:xfrm>
              <a:off x="838200" y="3105150"/>
              <a:ext cx="5905500" cy="2400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3105150"/>
              <a:ext cx="38100" cy="240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8987" y="3257550"/>
              <a:ext cx="3982212" cy="2166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score;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cin &gt;&gt; score;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if (score &gt;= 70 &amp;&amp; score &lt;= 80) {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"yes";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 else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"no";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49" name="runs"/>
          <p:cNvGrpSpPr/>
          <p:nvPr/>
        </p:nvGrpSpPr>
        <p:grpSpPr>
          <a:xfrm>
            <a:off x="7162800" y="3105150"/>
            <a:ext cx="4191000" cy="2571750"/>
            <a:chOff x="7162800" y="3105150"/>
            <a:chExt cx="4191000" cy="2571750"/>
          </a:xfrm>
        </p:grpSpPr>
        <p:sp>
          <p:nvSpPr>
            <p:cNvPr id="17" name="Rectangle 17"/>
            <p:cNvSpPr/>
            <p:nvPr/>
          </p:nvSpPr>
          <p:spPr>
            <a:xfrm>
              <a:off x="7162800" y="3105150"/>
              <a:ext cx="19050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7162800" y="3105150"/>
              <a:ext cx="1905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7162800" y="3295650"/>
              <a:ext cx="1905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7277100" y="32004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7467600" y="32004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7658100" y="32004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956804" y="31623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325868" y="3613150"/>
              <a:ext cx="362522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72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yes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9448800" y="3105150"/>
              <a:ext cx="19050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9448800" y="3105150"/>
              <a:ext cx="1905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9448800" y="3295650"/>
              <a:ext cx="1905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9563100" y="32004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9753600" y="32004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9944100" y="32004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242804" y="31623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611868" y="3613150"/>
              <a:ext cx="247269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66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no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7162800" y="4476750"/>
              <a:ext cx="19050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7162800" y="4476750"/>
              <a:ext cx="1905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7162800" y="4667250"/>
              <a:ext cx="1905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7277100" y="45720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7" name="Ellipse 37"/>
            <p:cNvSpPr/>
            <p:nvPr/>
          </p:nvSpPr>
          <p:spPr>
            <a:xfrm>
              <a:off x="7467600" y="45720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8" name="Ellipse 38"/>
            <p:cNvSpPr/>
            <p:nvPr/>
          </p:nvSpPr>
          <p:spPr>
            <a:xfrm>
              <a:off x="7658100" y="45720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7956804" y="45339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325868" y="4984750"/>
              <a:ext cx="247269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95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no</a:t>
              </a:r>
            </a:p>
          </p:txBody>
        </p:sp>
        <p:sp>
          <p:nvSpPr>
            <p:cNvPr id="41" name="Rectangle 41"/>
            <p:cNvSpPr/>
            <p:nvPr/>
          </p:nvSpPr>
          <p:spPr>
            <a:xfrm>
              <a:off x="9448800" y="4476750"/>
              <a:ext cx="19050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42" name="Rectangle 42"/>
            <p:cNvSpPr/>
            <p:nvPr/>
          </p:nvSpPr>
          <p:spPr>
            <a:xfrm>
              <a:off x="9448800" y="4476750"/>
              <a:ext cx="1905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43" name="Rectangle 43"/>
            <p:cNvSpPr/>
            <p:nvPr/>
          </p:nvSpPr>
          <p:spPr>
            <a:xfrm>
              <a:off x="9448800" y="4667250"/>
              <a:ext cx="1905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44" name="Ellipse 44"/>
            <p:cNvSpPr/>
            <p:nvPr/>
          </p:nvSpPr>
          <p:spPr>
            <a:xfrm>
              <a:off x="9563100" y="45720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45" name="Ellipse 45"/>
            <p:cNvSpPr/>
            <p:nvPr/>
          </p:nvSpPr>
          <p:spPr>
            <a:xfrm>
              <a:off x="9753600" y="45720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46" name="Ellipse 46"/>
            <p:cNvSpPr/>
            <p:nvPr/>
          </p:nvSpPr>
          <p:spPr>
            <a:xfrm>
              <a:off x="9944100" y="45720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10242804" y="45339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9611868" y="4984750"/>
              <a:ext cx="362522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80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yes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77202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三、条件里的 &amp;&amp; 和 ||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0604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练习四　景点门票（P0018）</a:t>
            </a:r>
          </a:p>
        </p:txBody>
      </p:sp>
      <p:grpSp>
        <p:nvGrpSpPr>
          <p:cNvPr id="12" name="prob"/>
          <p:cNvGrpSpPr/>
          <p:nvPr/>
        </p:nvGrpSpPr>
        <p:grpSpPr>
          <a:xfrm>
            <a:off x="838200" y="2038350"/>
            <a:ext cx="10515600" cy="1466850"/>
            <a:chOff x="838200" y="2038350"/>
            <a:chExt cx="10515600" cy="14668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466850"/>
            </a:xfrm>
            <a:prstGeom prst="roundRect">
              <a:avLst>
                <a:gd name="adj" fmla="val 6494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209800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656" y="2552700"/>
              <a:ext cx="8429054" cy="752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某景点票价 50 元/人，6 岁以下小孩和 60 岁以上老人半票（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包含 6 岁和 60 岁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）。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输入年龄，输出票价。</a:t>
              </a:r>
            </a:p>
          </p:txBody>
        </p:sp>
      </p:grpSp>
      <p:grpSp>
        <p:nvGrpSpPr>
          <p:cNvPr id="19" name="fmt"/>
          <p:cNvGrpSpPr/>
          <p:nvPr/>
        </p:nvGrpSpPr>
        <p:grpSpPr>
          <a:xfrm>
            <a:off x="829056" y="3765550"/>
            <a:ext cx="5152644" cy="2047494"/>
            <a:chOff x="829056" y="3765550"/>
            <a:chExt cx="5152644" cy="2047494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37655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输入格式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40957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29056" y="4127500"/>
              <a:ext cx="206425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一行一个整数 age，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≤ age ≤ 200。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056" y="50609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输出格式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53911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29056" y="546100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一个整数，表示票价。</a:t>
              </a:r>
            </a:p>
          </p:txBody>
        </p:sp>
      </p:grpSp>
      <p:grpSp>
        <p:nvGrpSpPr>
          <p:cNvPr id="36" name="samples"/>
          <p:cNvGrpSpPr/>
          <p:nvPr/>
        </p:nvGrpSpPr>
        <p:grpSpPr>
          <a:xfrm>
            <a:off x="6477000" y="3752850"/>
            <a:ext cx="4876800" cy="1314450"/>
            <a:chOff x="6477000" y="3752850"/>
            <a:chExt cx="4876800" cy="1314450"/>
          </a:xfrm>
        </p:grpSpPr>
        <p:sp>
          <p:nvSpPr>
            <p:cNvPr id="20" name="Rectangle 20"/>
            <p:cNvSpPr/>
            <p:nvPr/>
          </p:nvSpPr>
          <p:spPr>
            <a:xfrm>
              <a:off x="6477000" y="375285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477000" y="375285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477000" y="394335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6591300" y="38481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6781800" y="38481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6972300" y="38481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271004" y="38227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639306" y="4194175"/>
              <a:ext cx="26974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72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9010650" y="375285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9010650" y="375285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9010650" y="394335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9124950" y="38481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9315450" y="38481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9505950" y="38481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804654" y="38227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172956" y="4194175"/>
              <a:ext cx="26974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30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50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77202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三、条件里的 &amp;&amp; 和 ||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86617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练习四：小孩"或者"老人，用 ||</a:t>
            </a:r>
          </a:p>
        </p:txBody>
      </p:sp>
      <p:grpSp>
        <p:nvGrpSpPr>
          <p:cNvPr id="12" name="cond"/>
          <p:cNvGrpSpPr/>
          <p:nvPr/>
        </p:nvGrpSpPr>
        <p:grpSpPr>
          <a:xfrm>
            <a:off x="829056" y="2108200"/>
            <a:ext cx="10524744" cy="1073150"/>
            <a:chOff x="829056" y="2108200"/>
            <a:chExt cx="10524744" cy="107315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70454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分岔点：半票还是全票？小孩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或者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老人都半票，"或者"翻译成 ||：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14600"/>
              <a:ext cx="10515600" cy="666750"/>
            </a:xfrm>
            <a:prstGeom prst="roundRect">
              <a:avLst>
                <a:gd name="adj" fmla="val 14286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4265295" y="2695575"/>
              <a:ext cx="371212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age &lt;= 6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||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</a:t>
              </a:r>
              <a:r>
                <a:rPr 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age &gt;= 60</a:t>
              </a:r>
            </a:p>
          </p:txBody>
        </p:sp>
      </p:grpSp>
      <p:grpSp>
        <p:nvGrpSpPr>
          <p:cNvPr id="17" name="thead-w"/>
          <p:cNvGrpSpPr/>
          <p:nvPr/>
        </p:nvGrpSpPr>
        <p:grpSpPr>
          <a:xfrm>
            <a:off x="838200" y="3429000"/>
            <a:ext cx="10515600" cy="495300"/>
            <a:chOff x="838200" y="3429000"/>
            <a:chExt cx="10515600" cy="495300"/>
          </a:xfrm>
        </p:grpSpPr>
        <p:sp>
          <p:nvSpPr>
            <p:cNvPr id="13" name="Rectangle 13"/>
            <p:cNvSpPr/>
            <p:nvPr/>
          </p:nvSpPr>
          <p:spPr>
            <a:xfrm>
              <a:off x="838200" y="3429000"/>
              <a:ext cx="10515600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81837" y="35396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年龄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886837" y="3539617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满足哪个条件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696837" y="35396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票价</a:t>
              </a:r>
            </a:p>
          </p:txBody>
        </p:sp>
      </p:grpSp>
      <p:grpSp>
        <p:nvGrpSpPr>
          <p:cNvPr id="32" name="table-w"/>
          <p:cNvGrpSpPr/>
          <p:nvPr/>
        </p:nvGrpSpPr>
        <p:grpSpPr>
          <a:xfrm>
            <a:off x="838200" y="4044950"/>
            <a:ext cx="5715000" cy="1870075"/>
            <a:chOff x="838200" y="4044950"/>
            <a:chExt cx="5715000" cy="1870075"/>
          </a:xfrm>
        </p:grpSpPr>
        <p:sp>
          <p:nvSpPr>
            <p:cNvPr id="18" name="TextBox 18"/>
            <p:cNvSpPr txBox="1"/>
            <p:nvPr/>
          </p:nvSpPr>
          <p:spPr>
            <a:xfrm>
              <a:off x="981837" y="404495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886837" y="4044950"/>
              <a:ext cx="1036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age &lt;= 6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441960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4419600"/>
              <a:ext cx="57150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454025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86837" y="4540250"/>
              <a:ext cx="192778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age &lt;= 6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（含 6）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91490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1837" y="503555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30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2886837" y="502285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两个都不满足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541020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838200" y="5410200"/>
              <a:ext cx="57150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981837" y="553085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60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2886837" y="5530850"/>
              <a:ext cx="218248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age &gt;= 60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（含 60）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838200" y="5905500"/>
              <a:ext cx="5715000" cy="9525"/>
            </a:xfrm>
            <a:custGeom>
              <a:avLst/>
              <a:gdLst/>
              <a:ahLst/>
              <a:cxnLst/>
              <a:rect l="l" t="t" r="r" b="b"/>
              <a:pathLst>
                <a:path w="5715000" h="9525">
                  <a:moveTo>
                    <a:pt x="0" y="0"/>
                  </a:moveTo>
                  <a:lnTo>
                    <a:pt x="571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3" name="answers"/>
          <p:cNvGrpSpPr/>
          <p:nvPr/>
        </p:nvGrpSpPr>
        <p:grpSpPr>
          <a:xfrm>
            <a:off x="6553200" y="4044950"/>
            <a:ext cx="4800600" cy="1870075"/>
            <a:chOff x="6553200" y="4044950"/>
            <a:chExt cx="4800600" cy="1870075"/>
          </a:xfrm>
        </p:grpSpPr>
        <p:sp>
          <p:nvSpPr>
            <p:cNvPr id="33" name="Line 33"/>
            <p:cNvSpPr/>
            <p:nvPr/>
          </p:nvSpPr>
          <p:spPr>
            <a:xfrm>
              <a:off x="6553200" y="4419600"/>
              <a:ext cx="4800600" cy="9525"/>
            </a:xfrm>
            <a:custGeom>
              <a:avLst/>
              <a:gdLst/>
              <a:ahLst/>
              <a:cxnLst/>
              <a:rect l="l" t="t" r="r" b="b"/>
              <a:pathLst>
                <a:path w="4800600" h="9525">
                  <a:moveTo>
                    <a:pt x="0" y="0"/>
                  </a:moveTo>
                  <a:lnTo>
                    <a:pt x="480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6553200" y="4419600"/>
              <a:ext cx="48006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Line 35"/>
            <p:cNvSpPr/>
            <p:nvPr/>
          </p:nvSpPr>
          <p:spPr>
            <a:xfrm>
              <a:off x="6553200" y="4914900"/>
              <a:ext cx="4800600" cy="9525"/>
            </a:xfrm>
            <a:custGeom>
              <a:avLst/>
              <a:gdLst/>
              <a:ahLst/>
              <a:cxnLst/>
              <a:rect l="l" t="t" r="r" b="b"/>
              <a:pathLst>
                <a:path w="4800600" h="9525">
                  <a:moveTo>
                    <a:pt x="0" y="0"/>
                  </a:moveTo>
                  <a:lnTo>
                    <a:pt x="480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Line 36"/>
            <p:cNvSpPr/>
            <p:nvPr/>
          </p:nvSpPr>
          <p:spPr>
            <a:xfrm>
              <a:off x="6553200" y="5410200"/>
              <a:ext cx="4800600" cy="9525"/>
            </a:xfrm>
            <a:custGeom>
              <a:avLst/>
              <a:gdLst/>
              <a:ahLst/>
              <a:cxnLst/>
              <a:rect l="l" t="t" r="r" b="b"/>
              <a:pathLst>
                <a:path w="4800600" h="9525">
                  <a:moveTo>
                    <a:pt x="0" y="0"/>
                  </a:moveTo>
                  <a:lnTo>
                    <a:pt x="480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7" name="Rectangle 37"/>
            <p:cNvSpPr/>
            <p:nvPr/>
          </p:nvSpPr>
          <p:spPr>
            <a:xfrm>
              <a:off x="6553200" y="5410200"/>
              <a:ext cx="48006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8" name="Line 38"/>
            <p:cNvSpPr/>
            <p:nvPr/>
          </p:nvSpPr>
          <p:spPr>
            <a:xfrm>
              <a:off x="6553200" y="5905500"/>
              <a:ext cx="4800600" cy="9525"/>
            </a:xfrm>
            <a:custGeom>
              <a:avLst/>
              <a:gdLst/>
              <a:ahLst/>
              <a:cxnLst/>
              <a:rect l="l" t="t" r="r" b="b"/>
              <a:pathLst>
                <a:path w="4800600" h="9525">
                  <a:moveTo>
                    <a:pt x="0" y="0"/>
                  </a:moveTo>
                  <a:lnTo>
                    <a:pt x="480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6696837" y="4044950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696837" y="4540250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696837" y="5035550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50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696837" y="5530850"/>
              <a:ext cx="28496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25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77202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三、条件里的 &amp;&amp; 和 ||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练习四：代码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5905500" cy="3314700"/>
            <a:chOff x="838200" y="2114550"/>
            <a:chExt cx="5905500" cy="33147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905500" cy="331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31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266950"/>
              <a:ext cx="3862070" cy="30805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age;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age;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(age &lt;= 6 || age &gt;= 60) {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25;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半票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 else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50;   </a:t>
              </a:r>
              <a: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全票</a:t>
              </a:r>
              <a:br>
                <a:rPr lang="zh-CN" sz="172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9" name="runs"/>
          <p:cNvGrpSpPr/>
          <p:nvPr/>
        </p:nvGrpSpPr>
        <p:grpSpPr>
          <a:xfrm>
            <a:off x="7162800" y="2114550"/>
            <a:ext cx="4191000" cy="2533650"/>
            <a:chOff x="7162800" y="2114550"/>
            <a:chExt cx="4191000" cy="2533650"/>
          </a:xfrm>
        </p:grpSpPr>
        <p:sp>
          <p:nvSpPr>
            <p:cNvPr id="13" name="Rectangle 13"/>
            <p:cNvSpPr/>
            <p:nvPr/>
          </p:nvSpPr>
          <p:spPr>
            <a:xfrm>
              <a:off x="7162800" y="2114550"/>
              <a:ext cx="41910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162800" y="2114550"/>
              <a:ext cx="4191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162800" y="2305050"/>
              <a:ext cx="4191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727710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46760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65810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956804" y="21844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325868" y="2622550"/>
              <a:ext cx="247269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72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25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7162800" y="3448050"/>
              <a:ext cx="41910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7162800" y="3448050"/>
              <a:ext cx="4191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7162800" y="3638550"/>
              <a:ext cx="4191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7277100" y="35433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7467600" y="35433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7658100" y="35433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956804" y="35179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325868" y="3956050"/>
              <a:ext cx="247269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30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50</a:t>
              </a:r>
            </a:p>
          </p:txBody>
        </p:sp>
      </p:grpSp>
      <p:grpSp>
        <p:nvGrpSpPr>
          <p:cNvPr id="33" name="cmp"/>
          <p:cNvGrpSpPr/>
          <p:nvPr/>
        </p:nvGrpSpPr>
        <p:grpSpPr>
          <a:xfrm>
            <a:off x="7162800" y="4819650"/>
            <a:ext cx="4191000" cy="876300"/>
            <a:chOff x="7162800" y="4819650"/>
            <a:chExt cx="4191000" cy="876300"/>
          </a:xfrm>
        </p:grpSpPr>
        <p:sp>
          <p:nvSpPr>
            <p:cNvPr id="30" name="Rectangle 30"/>
            <p:cNvSpPr/>
            <p:nvPr/>
          </p:nvSpPr>
          <p:spPr>
            <a:xfrm>
              <a:off x="7162800" y="4819650"/>
              <a:ext cx="4191000" cy="876300"/>
            </a:xfrm>
            <a:prstGeom prst="roundRect">
              <a:avLst>
                <a:gd name="adj" fmla="val 869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363968" y="49879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对比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992618" y="4949825"/>
              <a:ext cx="2615184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范围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里面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：用 &amp;&amp;（练习三）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范围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两头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：用 ||（练习四）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77202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三、条件里的 &amp;&amp; 和 ||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0604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练习五　判断字符（P0019）</a:t>
            </a:r>
          </a:p>
        </p:txBody>
      </p:sp>
      <p:grpSp>
        <p:nvGrpSpPr>
          <p:cNvPr id="12" name="prob"/>
          <p:cNvGrpSpPr/>
          <p:nvPr/>
        </p:nvGrpSpPr>
        <p:grpSpPr>
          <a:xfrm>
            <a:off x="838200" y="2038350"/>
            <a:ext cx="10515600" cy="1466850"/>
            <a:chOff x="838200" y="2038350"/>
            <a:chExt cx="10515600" cy="14668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466850"/>
            </a:xfrm>
            <a:prstGeom prst="roundRect">
              <a:avLst>
                <a:gd name="adj" fmla="val 6494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209800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656" y="2552700"/>
              <a:ext cx="5630418" cy="752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输入一个字符，判断它是不是 '0'～'9' 中的一个。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如果是，输出它对应数字的 5 倍；如果不是，输出 no。</a:t>
              </a:r>
            </a:p>
          </p:txBody>
        </p:sp>
      </p:grpSp>
      <p:grpSp>
        <p:nvGrpSpPr>
          <p:cNvPr id="19" name="fmt"/>
          <p:cNvGrpSpPr/>
          <p:nvPr/>
        </p:nvGrpSpPr>
        <p:grpSpPr>
          <a:xfrm>
            <a:off x="829056" y="3765550"/>
            <a:ext cx="5152644" cy="1704594"/>
            <a:chOff x="829056" y="3765550"/>
            <a:chExt cx="5152644" cy="1704594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37655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输入格式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40957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29056" y="4165600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一行一个字符。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056" y="47180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输出格式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50482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29056" y="5118100"/>
              <a:ext cx="22960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一个整数，或者 no。</a:t>
              </a:r>
            </a:p>
          </p:txBody>
        </p:sp>
      </p:grpSp>
      <p:grpSp>
        <p:nvGrpSpPr>
          <p:cNvPr id="36" name="samples"/>
          <p:cNvGrpSpPr/>
          <p:nvPr/>
        </p:nvGrpSpPr>
        <p:grpSpPr>
          <a:xfrm>
            <a:off x="6477000" y="3752850"/>
            <a:ext cx="4876800" cy="1314450"/>
            <a:chOff x="6477000" y="3752850"/>
            <a:chExt cx="4876800" cy="1314450"/>
          </a:xfrm>
        </p:grpSpPr>
        <p:sp>
          <p:nvSpPr>
            <p:cNvPr id="20" name="Rectangle 20"/>
            <p:cNvSpPr/>
            <p:nvPr/>
          </p:nvSpPr>
          <p:spPr>
            <a:xfrm>
              <a:off x="6477000" y="375285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477000" y="375285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477000" y="394335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6591300" y="38481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6781800" y="38481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6972300" y="38481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271004" y="38227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639306" y="4194175"/>
              <a:ext cx="26974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7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35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9010650" y="375285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9010650" y="375285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9010650" y="394335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9124950" y="38481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9315450" y="38481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9505950" y="38481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804654" y="38227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172956" y="4194175"/>
              <a:ext cx="26974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en-US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a</a:t>
              </a:r>
              <a:br>
                <a:rPr lang="en-US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no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77202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三、条件里的 &amp;&amp; 和 ||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23069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数字字符在 ASCII 码表里是连续的</a:t>
            </a:r>
          </a:p>
        </p:txBody>
      </p:sp>
      <p:grpSp>
        <p:nvGrpSpPr>
          <p:cNvPr id="50" name="strip"/>
          <p:cNvGrpSpPr/>
          <p:nvPr/>
        </p:nvGrpSpPr>
        <p:grpSpPr>
          <a:xfrm>
            <a:off x="829056" y="2108200"/>
            <a:ext cx="10429494" cy="1475994"/>
            <a:chOff x="829056" y="2108200"/>
            <a:chExt cx="10429494" cy="147599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683253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数字字符 '0'～'9' 的 ASCII 码，从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48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到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57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，一个挨着一个：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52700"/>
              <a:ext cx="990600" cy="533400"/>
            </a:xfrm>
            <a:prstGeom prst="roundRect">
              <a:avLst>
                <a:gd name="adj" fmla="val 10714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07024" y="2686050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'0'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838200" y="3143250"/>
              <a:ext cx="990600" cy="438150"/>
            </a:xfrm>
            <a:prstGeom prst="roundRect">
              <a:avLst>
                <a:gd name="adj" fmla="val 13043"/>
              </a:avLst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91082" y="323215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48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1885950" y="2552700"/>
              <a:ext cx="990600" cy="533400"/>
            </a:xfrm>
            <a:prstGeom prst="roundRect">
              <a:avLst>
                <a:gd name="adj" fmla="val 10714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2154774" y="2686050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'1'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1885950" y="3143250"/>
              <a:ext cx="990600" cy="438150"/>
            </a:xfrm>
            <a:prstGeom prst="roundRect">
              <a:avLst>
                <a:gd name="adj" fmla="val 13043"/>
              </a:avLst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2238832" y="323215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49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2933700" y="2552700"/>
              <a:ext cx="990600" cy="533400"/>
            </a:xfrm>
            <a:prstGeom prst="roundRect">
              <a:avLst>
                <a:gd name="adj" fmla="val 10714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202524" y="2686050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'2'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2933700" y="3143250"/>
              <a:ext cx="990600" cy="438150"/>
            </a:xfrm>
            <a:prstGeom prst="roundRect">
              <a:avLst>
                <a:gd name="adj" fmla="val 13043"/>
              </a:avLst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3286582" y="323215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50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3981450" y="2552700"/>
              <a:ext cx="990600" cy="533400"/>
            </a:xfrm>
            <a:prstGeom prst="roundRect">
              <a:avLst>
                <a:gd name="adj" fmla="val 10714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4250274" y="2686050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'3'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3981450" y="3143250"/>
              <a:ext cx="990600" cy="438150"/>
            </a:xfrm>
            <a:prstGeom prst="roundRect">
              <a:avLst>
                <a:gd name="adj" fmla="val 13043"/>
              </a:avLst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4334332" y="323215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51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5029200" y="2552700"/>
              <a:ext cx="990600" cy="533400"/>
            </a:xfrm>
            <a:prstGeom prst="roundRect">
              <a:avLst>
                <a:gd name="adj" fmla="val 10714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5298024" y="2686050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'4'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5029200" y="3143250"/>
              <a:ext cx="990600" cy="438150"/>
            </a:xfrm>
            <a:prstGeom prst="roundRect">
              <a:avLst>
                <a:gd name="adj" fmla="val 13043"/>
              </a:avLst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5382082" y="323215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52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6076950" y="2552700"/>
              <a:ext cx="990600" cy="533400"/>
            </a:xfrm>
            <a:prstGeom prst="roundRect">
              <a:avLst>
                <a:gd name="adj" fmla="val 10714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345774" y="2686050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'5'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6076950" y="3143250"/>
              <a:ext cx="990600" cy="438150"/>
            </a:xfrm>
            <a:prstGeom prst="roundRect">
              <a:avLst>
                <a:gd name="adj" fmla="val 13043"/>
              </a:avLst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6429832" y="323215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53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7124700" y="2552700"/>
              <a:ext cx="990600" cy="533400"/>
            </a:xfrm>
            <a:prstGeom prst="roundRect">
              <a:avLst>
                <a:gd name="adj" fmla="val 10714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7393524" y="2686050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'6'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7124700" y="3143250"/>
              <a:ext cx="990600" cy="438150"/>
            </a:xfrm>
            <a:prstGeom prst="roundRect">
              <a:avLst>
                <a:gd name="adj" fmla="val 13043"/>
              </a:avLst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7477582" y="323215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54</a:t>
              </a:r>
            </a:p>
          </p:txBody>
        </p:sp>
        <p:sp>
          <p:nvSpPr>
            <p:cNvPr id="38" name="Rectangle 38"/>
            <p:cNvSpPr/>
            <p:nvPr/>
          </p:nvSpPr>
          <p:spPr>
            <a:xfrm>
              <a:off x="8172450" y="2552700"/>
              <a:ext cx="990600" cy="533400"/>
            </a:xfrm>
            <a:prstGeom prst="roundRect">
              <a:avLst>
                <a:gd name="adj" fmla="val 10714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8441274" y="2686050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'7'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8172450" y="3143250"/>
              <a:ext cx="990600" cy="438150"/>
            </a:xfrm>
            <a:prstGeom prst="roundRect">
              <a:avLst>
                <a:gd name="adj" fmla="val 13043"/>
              </a:avLst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8525332" y="323215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55</a:t>
              </a:r>
            </a:p>
          </p:txBody>
        </p:sp>
        <p:sp>
          <p:nvSpPr>
            <p:cNvPr id="42" name="Rectangle 42"/>
            <p:cNvSpPr/>
            <p:nvPr/>
          </p:nvSpPr>
          <p:spPr>
            <a:xfrm>
              <a:off x="9220200" y="2552700"/>
              <a:ext cx="990600" cy="533400"/>
            </a:xfrm>
            <a:prstGeom prst="roundRect">
              <a:avLst>
                <a:gd name="adj" fmla="val 10714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9489024" y="2686050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'8'</a:t>
              </a:r>
            </a:p>
          </p:txBody>
        </p:sp>
        <p:sp>
          <p:nvSpPr>
            <p:cNvPr id="44" name="Rectangle 44"/>
            <p:cNvSpPr/>
            <p:nvPr/>
          </p:nvSpPr>
          <p:spPr>
            <a:xfrm>
              <a:off x="9220200" y="3143250"/>
              <a:ext cx="990600" cy="438150"/>
            </a:xfrm>
            <a:prstGeom prst="roundRect">
              <a:avLst>
                <a:gd name="adj" fmla="val 13043"/>
              </a:avLst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9573082" y="323215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56</a:t>
              </a:r>
            </a:p>
          </p:txBody>
        </p:sp>
        <p:sp>
          <p:nvSpPr>
            <p:cNvPr id="46" name="Rectangle 46"/>
            <p:cNvSpPr/>
            <p:nvPr/>
          </p:nvSpPr>
          <p:spPr>
            <a:xfrm>
              <a:off x="10267950" y="2552700"/>
              <a:ext cx="990600" cy="533400"/>
            </a:xfrm>
            <a:prstGeom prst="roundRect">
              <a:avLst>
                <a:gd name="adj" fmla="val 10714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10536774" y="2686050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'9'</a:t>
              </a:r>
            </a:p>
          </p:txBody>
        </p:sp>
        <p:sp>
          <p:nvSpPr>
            <p:cNvPr id="48" name="Rectangle 48"/>
            <p:cNvSpPr/>
            <p:nvPr/>
          </p:nvSpPr>
          <p:spPr>
            <a:xfrm>
              <a:off x="10267950" y="3143250"/>
              <a:ext cx="990600" cy="438150"/>
            </a:xfrm>
            <a:prstGeom prst="roundRect">
              <a:avLst>
                <a:gd name="adj" fmla="val 13043"/>
              </a:avLst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10620832" y="323215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57</a:t>
              </a:r>
            </a:p>
          </p:txBody>
        </p:sp>
      </p:grpSp>
      <p:grpSp>
        <p:nvGrpSpPr>
          <p:cNvPr id="54" name="cond"/>
          <p:cNvGrpSpPr/>
          <p:nvPr/>
        </p:nvGrpSpPr>
        <p:grpSpPr>
          <a:xfrm>
            <a:off x="829056" y="3898900"/>
            <a:ext cx="10524744" cy="1073150"/>
            <a:chOff x="829056" y="3898900"/>
            <a:chExt cx="10524744" cy="1073150"/>
          </a:xfrm>
        </p:grpSpPr>
        <p:sp>
          <p:nvSpPr>
            <p:cNvPr id="51" name="TextBox 51"/>
            <p:cNvSpPr txBox="1"/>
            <p:nvPr/>
          </p:nvSpPr>
          <p:spPr>
            <a:xfrm>
              <a:off x="829056" y="3898900"/>
              <a:ext cx="35621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所以"ch 是数字字符"可以写成：</a:t>
              </a:r>
            </a:p>
          </p:txBody>
        </p:sp>
        <p:sp>
          <p:nvSpPr>
            <p:cNvPr id="52" name="Rectangle 52"/>
            <p:cNvSpPr/>
            <p:nvPr/>
          </p:nvSpPr>
          <p:spPr>
            <a:xfrm>
              <a:off x="838200" y="4305300"/>
              <a:ext cx="10515600" cy="666750"/>
            </a:xfrm>
            <a:prstGeom prst="roundRect">
              <a:avLst>
                <a:gd name="adj" fmla="val 14286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53" name="TextBox 53"/>
            <p:cNvSpPr txBox="1"/>
            <p:nvPr/>
          </p:nvSpPr>
          <p:spPr>
            <a:xfrm>
              <a:off x="4189095" y="4486275"/>
              <a:ext cx="403773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 &gt;= '0'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&amp;&amp;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</a:t>
              </a:r>
              <a:r>
                <a:rPr 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 &lt;= '9'</a:t>
              </a:r>
            </a:p>
          </p:txBody>
        </p:sp>
      </p:grpSp>
      <p:grpSp>
        <p:nvGrpSpPr>
          <p:cNvPr id="59" name="tip"/>
          <p:cNvGrpSpPr/>
          <p:nvPr/>
        </p:nvGrpSpPr>
        <p:grpSpPr>
          <a:xfrm>
            <a:off x="838200" y="5219700"/>
            <a:ext cx="10515600" cy="571500"/>
            <a:chOff x="838200" y="5219700"/>
            <a:chExt cx="10515600" cy="571500"/>
          </a:xfrm>
        </p:grpSpPr>
        <p:sp>
          <p:nvSpPr>
            <p:cNvPr id="55" name="Rectangle 55"/>
            <p:cNvSpPr/>
            <p:nvPr/>
          </p:nvSpPr>
          <p:spPr>
            <a:xfrm>
              <a:off x="838200" y="52197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56" name="Rectangle 56"/>
            <p:cNvSpPr/>
            <p:nvPr/>
          </p:nvSpPr>
          <p:spPr>
            <a:xfrm>
              <a:off x="838200" y="52197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57" name="TextBox 57"/>
            <p:cNvSpPr txBox="1"/>
            <p:nvPr/>
          </p:nvSpPr>
          <p:spPr>
            <a:xfrm>
              <a:off x="1038987" y="53848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1686687" y="5397500"/>
              <a:ext cx="4405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'0' 是字符，值是 48；不要写成数字 0。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77202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三、条件里的 &amp;&amp; 和 ||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49133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字符变数字：ch - '0'</a:t>
            </a:r>
          </a:p>
        </p:txBody>
      </p:sp>
      <p:grpSp>
        <p:nvGrpSpPr>
          <p:cNvPr id="12" name="calc"/>
          <p:cNvGrpSpPr/>
          <p:nvPr/>
        </p:nvGrpSpPr>
        <p:grpSpPr>
          <a:xfrm>
            <a:off x="829056" y="2108200"/>
            <a:ext cx="10524744" cy="1301750"/>
            <a:chOff x="829056" y="2108200"/>
            <a:chExt cx="10524744" cy="130175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519173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字符 '7' 怎样变成数字 7？减去字符 '0' 就行：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52700"/>
              <a:ext cx="10515600" cy="857250"/>
            </a:xfrm>
            <a:prstGeom prst="roundRect">
              <a:avLst>
                <a:gd name="adj" fmla="val 1111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3874008" y="2813050"/>
              <a:ext cx="470189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'7' - '0'　=　55 - 48　=　</a:t>
              </a:r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</p:grpSp>
      <p:grpSp>
        <p:nvGrpSpPr>
          <p:cNvPr id="17" name="thead-w"/>
          <p:cNvGrpSpPr/>
          <p:nvPr/>
        </p:nvGrpSpPr>
        <p:grpSpPr>
          <a:xfrm>
            <a:off x="838200" y="3676650"/>
            <a:ext cx="10515600" cy="495300"/>
            <a:chOff x="838200" y="3676650"/>
            <a:chExt cx="10515600" cy="495300"/>
          </a:xfrm>
        </p:grpSpPr>
        <p:sp>
          <p:nvSpPr>
            <p:cNvPr id="13" name="Rectangle 13"/>
            <p:cNvSpPr/>
            <p:nvPr/>
          </p:nvSpPr>
          <p:spPr>
            <a:xfrm>
              <a:off x="838200" y="3676650"/>
              <a:ext cx="10515600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81837" y="3799967"/>
              <a:ext cx="82099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字符 ch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839337" y="3799967"/>
              <a:ext cx="96570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ch - '0'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49337" y="3799967"/>
              <a:ext cx="164645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 * (ch - '0')</a:t>
              </a:r>
            </a:p>
          </p:txBody>
        </p:sp>
      </p:grpSp>
      <p:grpSp>
        <p:nvGrpSpPr>
          <p:cNvPr id="28" name="table-w"/>
          <p:cNvGrpSpPr/>
          <p:nvPr/>
        </p:nvGrpSpPr>
        <p:grpSpPr>
          <a:xfrm>
            <a:off x="838200" y="4292600"/>
            <a:ext cx="6667500" cy="1374775"/>
            <a:chOff x="838200" y="4292600"/>
            <a:chExt cx="6667500" cy="1374775"/>
          </a:xfrm>
        </p:grpSpPr>
        <p:sp>
          <p:nvSpPr>
            <p:cNvPr id="18" name="TextBox 18"/>
            <p:cNvSpPr txBox="1"/>
            <p:nvPr/>
          </p:nvSpPr>
          <p:spPr>
            <a:xfrm>
              <a:off x="981837" y="4292600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'0'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839337" y="4292600"/>
              <a:ext cx="118683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48 - 48 = 0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4667250"/>
              <a:ext cx="6667500" cy="9525"/>
            </a:xfrm>
            <a:custGeom>
              <a:avLst/>
              <a:gdLst/>
              <a:ahLst/>
              <a:cxnLst/>
              <a:rect l="l" t="t" r="r" b="b"/>
              <a:pathLst>
                <a:path w="6667500" h="9525">
                  <a:moveTo>
                    <a:pt x="0" y="0"/>
                  </a:moveTo>
                  <a:lnTo>
                    <a:pt x="666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4667250"/>
              <a:ext cx="66675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4787900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'3'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839337" y="4787900"/>
              <a:ext cx="118683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51 - 48 = 3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5162550"/>
              <a:ext cx="6667500" cy="9525"/>
            </a:xfrm>
            <a:custGeom>
              <a:avLst/>
              <a:gdLst/>
              <a:ahLst/>
              <a:cxnLst/>
              <a:rect l="l" t="t" r="r" b="b"/>
              <a:pathLst>
                <a:path w="6667500" h="9525">
                  <a:moveTo>
                    <a:pt x="0" y="0"/>
                  </a:moveTo>
                  <a:lnTo>
                    <a:pt x="666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1837" y="5283200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'9'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839337" y="5283200"/>
              <a:ext cx="118683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57 - 48 = 9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5657850"/>
              <a:ext cx="6667500" cy="9525"/>
            </a:xfrm>
            <a:custGeom>
              <a:avLst/>
              <a:gdLst/>
              <a:ahLst/>
              <a:cxnLst/>
              <a:rect l="l" t="t" r="r" b="b"/>
              <a:pathLst>
                <a:path w="6667500" h="9525">
                  <a:moveTo>
                    <a:pt x="0" y="0"/>
                  </a:moveTo>
                  <a:lnTo>
                    <a:pt x="6667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6" name="answers"/>
          <p:cNvGrpSpPr/>
          <p:nvPr/>
        </p:nvGrpSpPr>
        <p:grpSpPr>
          <a:xfrm>
            <a:off x="7505700" y="4292600"/>
            <a:ext cx="3848100" cy="1374775"/>
            <a:chOff x="7505700" y="4292600"/>
            <a:chExt cx="3848100" cy="1374775"/>
          </a:xfrm>
        </p:grpSpPr>
        <p:sp>
          <p:nvSpPr>
            <p:cNvPr id="29" name="Line 29"/>
            <p:cNvSpPr/>
            <p:nvPr/>
          </p:nvSpPr>
          <p:spPr>
            <a:xfrm>
              <a:off x="7505700" y="4667250"/>
              <a:ext cx="3848100" cy="9525"/>
            </a:xfrm>
            <a:custGeom>
              <a:avLst/>
              <a:gdLst/>
              <a:ahLst/>
              <a:cxnLst/>
              <a:rect l="l" t="t" r="r" b="b"/>
              <a:pathLst>
                <a:path w="3848100" h="9525">
                  <a:moveTo>
                    <a:pt x="0" y="0"/>
                  </a:moveTo>
                  <a:lnTo>
                    <a:pt x="384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7505700" y="4667250"/>
              <a:ext cx="38481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Line 31"/>
            <p:cNvSpPr/>
            <p:nvPr/>
          </p:nvSpPr>
          <p:spPr>
            <a:xfrm>
              <a:off x="7505700" y="5162550"/>
              <a:ext cx="3848100" cy="9525"/>
            </a:xfrm>
            <a:custGeom>
              <a:avLst/>
              <a:gdLst/>
              <a:ahLst/>
              <a:cxnLst/>
              <a:rect l="l" t="t" r="r" b="b"/>
              <a:pathLst>
                <a:path w="3848100" h="9525">
                  <a:moveTo>
                    <a:pt x="0" y="0"/>
                  </a:moveTo>
                  <a:lnTo>
                    <a:pt x="384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Line 32"/>
            <p:cNvSpPr/>
            <p:nvPr/>
          </p:nvSpPr>
          <p:spPr>
            <a:xfrm>
              <a:off x="7505700" y="5657850"/>
              <a:ext cx="3848100" cy="9525"/>
            </a:xfrm>
            <a:custGeom>
              <a:avLst/>
              <a:gdLst/>
              <a:ahLst/>
              <a:cxnLst/>
              <a:rect l="l" t="t" r="r" b="b"/>
              <a:pathLst>
                <a:path w="3848100" h="9525">
                  <a:moveTo>
                    <a:pt x="0" y="0"/>
                  </a:moveTo>
                  <a:lnTo>
                    <a:pt x="3848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7649337" y="429260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649337" y="478790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649337" y="528320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45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77202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三、条件里的 &amp;&amp; 和 ||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练习五：代码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096000" cy="3314700"/>
            <a:chOff x="838200" y="2114550"/>
            <a:chExt cx="6096000" cy="33147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096000" cy="3314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314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987" y="2266950"/>
              <a:ext cx="3982212" cy="30805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char ch;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ch;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(ch &gt;= '0' &amp;&amp; ch &lt;= '9') {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    cout &lt;&lt; 5 * (ch - '0');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 else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"no";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9" name="runs"/>
          <p:cNvGrpSpPr/>
          <p:nvPr/>
        </p:nvGrpSpPr>
        <p:grpSpPr>
          <a:xfrm>
            <a:off x="7353300" y="2114550"/>
            <a:ext cx="4000500" cy="2533650"/>
            <a:chOff x="7353300" y="2114550"/>
            <a:chExt cx="4000500" cy="2533650"/>
          </a:xfrm>
        </p:grpSpPr>
        <p:sp>
          <p:nvSpPr>
            <p:cNvPr id="13" name="Rectangle 13"/>
            <p:cNvSpPr/>
            <p:nvPr/>
          </p:nvSpPr>
          <p:spPr>
            <a:xfrm>
              <a:off x="7353300" y="2114550"/>
              <a:ext cx="40005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353300" y="2114550"/>
              <a:ext cx="4000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353300" y="2305050"/>
              <a:ext cx="4000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746760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65810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84860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147304" y="21844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516368" y="2622550"/>
              <a:ext cx="247269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7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35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7353300" y="3448050"/>
              <a:ext cx="40005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7353300" y="3448050"/>
              <a:ext cx="4000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7353300" y="3638550"/>
              <a:ext cx="4000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7467600" y="35433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7658100" y="35433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7848600" y="35433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147304" y="35179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516368" y="3956050"/>
              <a:ext cx="247269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a</a:t>
              </a:r>
              <a:br>
                <a:rPr lang="en-US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no</a:t>
              </a:r>
            </a:p>
          </p:txBody>
        </p:sp>
      </p:grpSp>
      <p:grpSp>
        <p:nvGrpSpPr>
          <p:cNvPr id="33" name="tip"/>
          <p:cNvGrpSpPr/>
          <p:nvPr/>
        </p:nvGrpSpPr>
        <p:grpSpPr>
          <a:xfrm>
            <a:off x="7353300" y="4819650"/>
            <a:ext cx="4000500" cy="876300"/>
            <a:chOff x="7353300" y="4819650"/>
            <a:chExt cx="4000500" cy="876300"/>
          </a:xfrm>
        </p:grpSpPr>
        <p:sp>
          <p:nvSpPr>
            <p:cNvPr id="30" name="Rectangle 30"/>
            <p:cNvSpPr/>
            <p:nvPr/>
          </p:nvSpPr>
          <p:spPr>
            <a:xfrm>
              <a:off x="7353300" y="4819650"/>
              <a:ext cx="4000500" cy="876300"/>
            </a:xfrm>
            <a:prstGeom prst="roundRect">
              <a:avLst>
                <a:gd name="adj" fmla="val 8696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7554468" y="4987925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183118" y="4949825"/>
              <a:ext cx="1902714" cy="6370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变量用 </a:t>
              </a: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一次只读一个字符。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77202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三、条件里的 &amp;&amp; 和 ||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28602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找错：用 (int)ch 行不行？</a:t>
            </a:r>
          </a:p>
        </p:txBody>
      </p:sp>
      <p:grpSp>
        <p:nvGrpSpPr>
          <p:cNvPr id="13" name="code"/>
          <p:cNvGrpSpPr/>
          <p:nvPr/>
        </p:nvGrpSpPr>
        <p:grpSpPr>
          <a:xfrm>
            <a:off x="829056" y="2108200"/>
            <a:ext cx="6295644" cy="1730375"/>
            <a:chOff x="829056" y="2108200"/>
            <a:chExt cx="6295644" cy="1730375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514993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有同学把输出写成了这样，输入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7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会输出什么？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52700"/>
              <a:ext cx="6286500" cy="12858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52700"/>
              <a:ext cx="38100" cy="12858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7844" y="2708275"/>
              <a:ext cx="3969830" cy="10671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(ch &gt;= '0' &amp;&amp; ch &lt;= '9') {</a:t>
              </a:r>
              <a:b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5 * (int)ch;</a:t>
              </a:r>
              <a:br>
                <a:rPr lang="en-US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2" name="run"/>
          <p:cNvGrpSpPr/>
          <p:nvPr/>
        </p:nvGrpSpPr>
        <p:grpSpPr>
          <a:xfrm>
            <a:off x="7524750" y="2514600"/>
            <a:ext cx="3829050" cy="1352550"/>
            <a:chOff x="7524750" y="2514600"/>
            <a:chExt cx="3829050" cy="1352550"/>
          </a:xfrm>
        </p:grpSpPr>
        <p:sp>
          <p:nvSpPr>
            <p:cNvPr id="14" name="Rectangle 14"/>
            <p:cNvSpPr/>
            <p:nvPr/>
          </p:nvSpPr>
          <p:spPr>
            <a:xfrm>
              <a:off x="7524750" y="2514600"/>
              <a:ext cx="3829050" cy="1352550"/>
            </a:xfrm>
            <a:prstGeom prst="roundRect">
              <a:avLst>
                <a:gd name="adj" fmla="val 563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524750" y="2514600"/>
              <a:ext cx="38290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7524750" y="2705100"/>
              <a:ext cx="38290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639050" y="26098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829550" y="26098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8020050" y="26098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318754" y="25717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86294" y="2962275"/>
              <a:ext cx="428435" cy="7814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7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275</a:t>
              </a:r>
            </a:p>
          </p:txBody>
        </p:sp>
      </p:grpSp>
      <p:grpSp>
        <p:nvGrpSpPr>
          <p:cNvPr id="27" name="why"/>
          <p:cNvGrpSpPr/>
          <p:nvPr/>
        </p:nvGrpSpPr>
        <p:grpSpPr>
          <a:xfrm>
            <a:off x="838200" y="4305300"/>
            <a:ext cx="10515600" cy="914400"/>
            <a:chOff x="838200" y="4305300"/>
            <a:chExt cx="10515600" cy="914400"/>
          </a:xfrm>
        </p:grpSpPr>
        <p:sp>
          <p:nvSpPr>
            <p:cNvPr id="23" name="Rectangle 23"/>
            <p:cNvSpPr/>
            <p:nvPr/>
          </p:nvSpPr>
          <p:spPr>
            <a:xfrm>
              <a:off x="838200" y="4305300"/>
              <a:ext cx="10515600" cy="9144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305300"/>
              <a:ext cx="47625" cy="91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8606" y="44704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原因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705356" y="4432300"/>
              <a:ext cx="6894004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(int)ch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只是把字符的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ASCII 码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拿出来，'7' 是 55，5 × 55 = 275。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要得到数字 7，必须写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 - '0'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31" name="fix"/>
          <p:cNvGrpSpPr/>
          <p:nvPr/>
        </p:nvGrpSpPr>
        <p:grpSpPr>
          <a:xfrm>
            <a:off x="838200" y="5410200"/>
            <a:ext cx="10515600" cy="571500"/>
            <a:chOff x="838200" y="5410200"/>
            <a:chExt cx="10515600" cy="571500"/>
          </a:xfrm>
        </p:grpSpPr>
        <p:sp>
          <p:nvSpPr>
            <p:cNvPr id="28" name="Rectangle 28"/>
            <p:cNvSpPr/>
            <p:nvPr/>
          </p:nvSpPr>
          <p:spPr>
            <a:xfrm>
              <a:off x="838200" y="54102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8606" y="55753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改正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705356" y="5575300"/>
              <a:ext cx="59683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写成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5 * (ch - '0');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，输入 7 就输出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35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77202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三、条件里的 &amp;&amp; 和 ||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第一课时小结</a:t>
            </a:r>
          </a:p>
        </p:txBody>
      </p:sp>
      <p:grpSp>
        <p:nvGrpSpPr>
          <p:cNvPr id="12" name="pt1"/>
          <p:cNvGrpSpPr/>
          <p:nvPr/>
        </p:nvGrpSpPr>
        <p:grpSpPr>
          <a:xfrm>
            <a:off x="895350" y="2266950"/>
            <a:ext cx="6355164" cy="393319"/>
            <a:chOff x="895350" y="2266950"/>
            <a:chExt cx="6355164" cy="393319"/>
          </a:xfrm>
        </p:grpSpPr>
        <p:sp>
          <p:nvSpPr>
            <p:cNvPr id="9" name="Ellipse 9"/>
            <p:cNvSpPr/>
            <p:nvPr/>
          </p:nvSpPr>
          <p:spPr>
            <a:xfrm>
              <a:off x="895350" y="22669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4280" y="23106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506" y="2308225"/>
              <a:ext cx="58690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解题四步：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找分岔点 → 写条件 → 选 if 结构 → 填写代码</a:t>
              </a:r>
            </a:p>
          </p:txBody>
        </p:sp>
      </p:grpSp>
      <p:grpSp>
        <p:nvGrpSpPr>
          <p:cNvPr id="16" name="pt2"/>
          <p:cNvGrpSpPr/>
          <p:nvPr/>
        </p:nvGrpSpPr>
        <p:grpSpPr>
          <a:xfrm>
            <a:off x="895350" y="2990850"/>
            <a:ext cx="6162523" cy="393319"/>
            <a:chOff x="895350" y="2990850"/>
            <a:chExt cx="6162523" cy="393319"/>
          </a:xfrm>
        </p:grpSpPr>
        <p:sp>
          <p:nvSpPr>
            <p:cNvPr id="13" name="Ellipse 13"/>
            <p:cNvSpPr/>
            <p:nvPr/>
          </p:nvSpPr>
          <p:spPr>
            <a:xfrm>
              <a:off x="895350" y="29908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4280" y="30345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1506" y="3032125"/>
              <a:ext cx="567636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二选一用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if-else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else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对齐，分支内容缩进</a:t>
              </a:r>
            </a:p>
          </p:txBody>
        </p:sp>
      </p:grpSp>
      <p:grpSp>
        <p:nvGrpSpPr>
          <p:cNvPr id="20" name="pt3"/>
          <p:cNvGrpSpPr/>
          <p:nvPr/>
        </p:nvGrpSpPr>
        <p:grpSpPr>
          <a:xfrm>
            <a:off x="895350" y="3714750"/>
            <a:ext cx="10209200" cy="393319"/>
            <a:chOff x="895350" y="3714750"/>
            <a:chExt cx="10209200" cy="393319"/>
          </a:xfrm>
        </p:grpSpPr>
        <p:sp>
          <p:nvSpPr>
            <p:cNvPr id="17" name="Ellipse 17"/>
            <p:cNvSpPr/>
            <p:nvPr/>
          </p:nvSpPr>
          <p:spPr>
            <a:xfrm>
              <a:off x="895350" y="37147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4280" y="37584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1506" y="3756025"/>
              <a:ext cx="97230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范围不能连写：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70 &lt;= score &lt;= 80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永远成立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，要写成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score &gt;= 70 &amp;&amp; score &lt;= 80</a:t>
              </a:r>
            </a:p>
          </p:txBody>
        </p:sp>
      </p:grpSp>
      <p:grpSp>
        <p:nvGrpSpPr>
          <p:cNvPr id="24" name="pt4"/>
          <p:cNvGrpSpPr/>
          <p:nvPr/>
        </p:nvGrpSpPr>
        <p:grpSpPr>
          <a:xfrm>
            <a:off x="895350" y="4438650"/>
            <a:ext cx="6562344" cy="393319"/>
            <a:chOff x="895350" y="4438650"/>
            <a:chExt cx="6562344" cy="393319"/>
          </a:xfrm>
        </p:grpSpPr>
        <p:sp>
          <p:nvSpPr>
            <p:cNvPr id="21" name="Ellipse 21"/>
            <p:cNvSpPr/>
            <p:nvPr/>
          </p:nvSpPr>
          <p:spPr>
            <a:xfrm>
              <a:off x="895350" y="44386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94280" y="44823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81506" y="4479925"/>
              <a:ext cx="60761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范围里面用 &amp;&amp;，范围两头用 ||；字符转数字用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 - '0'</a:t>
              </a:r>
            </a:p>
          </p:txBody>
        </p:sp>
      </p:grpSp>
      <p:grpSp>
        <p:nvGrpSpPr>
          <p:cNvPr id="29" name="note"/>
          <p:cNvGrpSpPr/>
          <p:nvPr/>
        </p:nvGrpSpPr>
        <p:grpSpPr>
          <a:xfrm>
            <a:off x="838200" y="5334000"/>
            <a:ext cx="10515600" cy="552450"/>
            <a:chOff x="838200" y="5334000"/>
            <a:chExt cx="10515600" cy="552450"/>
          </a:xfrm>
        </p:grpSpPr>
        <p:sp>
          <p:nvSpPr>
            <p:cNvPr id="25" name="Rectangle 25"/>
            <p:cNvSpPr/>
            <p:nvPr/>
          </p:nvSpPr>
          <p:spPr>
            <a:xfrm>
              <a:off x="838200" y="53340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5334000"/>
              <a:ext cx="47625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9749" y="55054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预习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49349" y="5505450"/>
              <a:ext cx="730096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下节课用多个 if 做一个简单计算器，请想一想 12*3 这样的算式该怎么读入。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4690117" y="2590800"/>
            <a:ext cx="2811766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第四部分 · 第二课时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5170183" y="3111500"/>
            <a:ext cx="1851633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多个 if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4200290" y="4038600"/>
            <a:ext cx="3791420" cy="308991"/>
            <a:chOff x="4200290" y="4038600"/>
            <a:chExt cx="3791420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4200290" y="4038600"/>
              <a:ext cx="379142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练习六 简单计算器 · 练习七 直角坐标系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9350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四、多个 if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84933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练习六　简单计算器（P0020）</a:t>
            </a:r>
          </a:p>
        </p:txBody>
      </p:sp>
      <p:grpSp>
        <p:nvGrpSpPr>
          <p:cNvPr id="12" name="prob"/>
          <p:cNvGrpSpPr/>
          <p:nvPr/>
        </p:nvGrpSpPr>
        <p:grpSpPr>
          <a:xfrm>
            <a:off x="838200" y="2038350"/>
            <a:ext cx="10515600" cy="1466850"/>
            <a:chOff x="838200" y="2038350"/>
            <a:chExt cx="10515600" cy="14668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466850"/>
            </a:xfrm>
            <a:prstGeom prst="roundRect">
              <a:avLst>
                <a:gd name="adj" fmla="val 6494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209800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656" y="2552700"/>
              <a:ext cx="8545068" cy="752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设计一个计算器：用户输入 num1+num2、num1-num2、num1*num2 或 num1/num2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（num1、num2 是任意整数），计算器自动识别运算，输出计算结果。</a:t>
              </a:r>
            </a:p>
          </p:txBody>
        </p:sp>
      </p:grpSp>
      <p:grpSp>
        <p:nvGrpSpPr>
          <p:cNvPr id="19" name="fmt"/>
          <p:cNvGrpSpPr/>
          <p:nvPr/>
        </p:nvGrpSpPr>
        <p:grpSpPr>
          <a:xfrm>
            <a:off x="829056" y="3765550"/>
            <a:ext cx="5152644" cy="2047494"/>
            <a:chOff x="829056" y="3765550"/>
            <a:chExt cx="5152644" cy="2047494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37655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输入格式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40957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29056" y="4127500"/>
              <a:ext cx="292150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一行，按"整数 运算符 整数"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的形式输入，例如 12*3。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056" y="50609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输出格式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53911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29056" y="546100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一行，输出计算结果。</a:t>
              </a:r>
            </a:p>
          </p:txBody>
        </p:sp>
      </p:grpSp>
      <p:grpSp>
        <p:nvGrpSpPr>
          <p:cNvPr id="36" name="samples"/>
          <p:cNvGrpSpPr/>
          <p:nvPr/>
        </p:nvGrpSpPr>
        <p:grpSpPr>
          <a:xfrm>
            <a:off x="6477000" y="3752850"/>
            <a:ext cx="4876800" cy="1314450"/>
            <a:chOff x="6477000" y="3752850"/>
            <a:chExt cx="4876800" cy="1314450"/>
          </a:xfrm>
        </p:grpSpPr>
        <p:sp>
          <p:nvSpPr>
            <p:cNvPr id="20" name="Rectangle 20"/>
            <p:cNvSpPr/>
            <p:nvPr/>
          </p:nvSpPr>
          <p:spPr>
            <a:xfrm>
              <a:off x="6477000" y="375285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477000" y="375285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477000" y="394335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6591300" y="38481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6781800" y="38481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6972300" y="38481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271004" y="38227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639306" y="4194175"/>
              <a:ext cx="52120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12*3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36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9010650" y="375285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9010650" y="375285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9010650" y="394335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9124950" y="38481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9315450" y="38481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9505950" y="38481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804654" y="38227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172956" y="4194175"/>
              <a:ext cx="39547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7/2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3.5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9350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四、多个 if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73295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12*3 这样的算式，用几个变量来存？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08200"/>
            <a:ext cx="4137660" cy="352044"/>
            <a:chOff x="829056" y="2108200"/>
            <a:chExt cx="4137660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41376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把算式拆开，每一部分放进一个变量：</a:t>
              </a:r>
            </a:p>
          </p:txBody>
        </p:sp>
      </p:grpSp>
      <p:grpSp>
        <p:nvGrpSpPr>
          <p:cNvPr id="31" name="boxes"/>
          <p:cNvGrpSpPr/>
          <p:nvPr/>
        </p:nvGrpSpPr>
        <p:grpSpPr>
          <a:xfrm>
            <a:off x="1143000" y="2540000"/>
            <a:ext cx="9525000" cy="1884807"/>
            <a:chOff x="1143000" y="2540000"/>
            <a:chExt cx="9525000" cy="1884807"/>
          </a:xfrm>
        </p:grpSpPr>
        <p:sp>
          <p:nvSpPr>
            <p:cNvPr id="11" name="TextBox 11"/>
            <p:cNvSpPr txBox="1"/>
            <p:nvPr/>
          </p:nvSpPr>
          <p:spPr>
            <a:xfrm>
              <a:off x="1784411" y="2540000"/>
              <a:ext cx="526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num1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1143000" y="2857500"/>
              <a:ext cx="1809750" cy="76200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846116" y="3048000"/>
              <a:ext cx="40351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91792" y="37655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操作数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856242" y="4102100"/>
              <a:ext cx="38326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int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483511" y="2540000"/>
              <a:ext cx="27222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ch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3714750" y="2857500"/>
              <a:ext cx="1809750" cy="76200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323464" y="3048000"/>
              <a:ext cx="59232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'*'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263542" y="37655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运算符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366908" y="4102100"/>
              <a:ext cx="5054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char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927911" y="2540000"/>
              <a:ext cx="526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num2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6286500" y="2857500"/>
              <a:ext cx="1809750" cy="76200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084019" y="3048000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835292" y="37655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操作数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999742" y="4102100"/>
              <a:ext cx="38326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int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563336" y="2540000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res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8858250" y="2857500"/>
              <a:ext cx="1809750" cy="762000"/>
            </a:xfrm>
            <a:prstGeom prst="roundRect">
              <a:avLst>
                <a:gd name="adj" fmla="val 10000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561366" y="3048000"/>
              <a:ext cx="40351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36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522816" y="37655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9388240" y="4102100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double</a:t>
              </a:r>
            </a:p>
          </p:txBody>
        </p:sp>
      </p:grpSp>
      <p:grpSp>
        <p:nvGrpSpPr>
          <p:cNvPr id="36" name="cin"/>
          <p:cNvGrpSpPr/>
          <p:nvPr/>
        </p:nvGrpSpPr>
        <p:grpSpPr>
          <a:xfrm>
            <a:off x="829056" y="4699000"/>
            <a:ext cx="7248144" cy="987425"/>
            <a:chOff x="829056" y="4699000"/>
            <a:chExt cx="7248144" cy="987425"/>
          </a:xfrm>
        </p:grpSpPr>
        <p:sp>
          <p:nvSpPr>
            <p:cNvPr id="32" name="TextBox 32"/>
            <p:cNvSpPr txBox="1"/>
            <p:nvPr/>
          </p:nvSpPr>
          <p:spPr>
            <a:xfrm>
              <a:off x="829056" y="4699000"/>
              <a:ext cx="34107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读入时，按算式的顺序依次读：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838200" y="5105400"/>
              <a:ext cx="7239000" cy="5810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838200" y="5105400"/>
              <a:ext cx="38100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1038606" y="5280025"/>
              <a:ext cx="62215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cin &gt;&gt; num1 &gt;&gt; ch &gt;&gt; num2;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整数、字符、整数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9350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四、多个 if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练习六：用四步模板分析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114550"/>
            <a:ext cx="10515600" cy="723900"/>
            <a:chOff x="838200" y="2114550"/>
            <a:chExt cx="10515600" cy="7239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723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838706" y="234289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步骤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696206" y="234289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本题</a:t>
              </a:r>
            </a:p>
          </p:txBody>
        </p:sp>
      </p:grpSp>
      <p:grpSp>
        <p:nvGrpSpPr>
          <p:cNvPr id="27" name="table-w"/>
          <p:cNvGrpSpPr/>
          <p:nvPr/>
        </p:nvGrpSpPr>
        <p:grpSpPr>
          <a:xfrm>
            <a:off x="838200" y="3070225"/>
            <a:ext cx="3714750" cy="2673350"/>
            <a:chOff x="838200" y="3070225"/>
            <a:chExt cx="3714750" cy="2673350"/>
          </a:xfrm>
        </p:grpSpPr>
        <p:sp>
          <p:nvSpPr>
            <p:cNvPr id="13" name="TextBox 13"/>
            <p:cNvSpPr txBox="1"/>
            <p:nvPr/>
          </p:nvSpPr>
          <p:spPr>
            <a:xfrm>
              <a:off x="981456" y="30702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838706" y="307022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找分岔点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562350"/>
              <a:ext cx="3714750" cy="9525"/>
            </a:xfrm>
            <a:custGeom>
              <a:avLst/>
              <a:gdLst/>
              <a:ahLst/>
              <a:cxnLst/>
              <a:rect l="l" t="t" r="r" b="b"/>
              <a:pathLst>
                <a:path w="3714750" h="9525">
                  <a:moveTo>
                    <a:pt x="0" y="0"/>
                  </a:moveTo>
                  <a:lnTo>
                    <a:pt x="3714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562350"/>
              <a:ext cx="3714750" cy="723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456" y="37941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838706" y="3794125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写条件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286250"/>
              <a:ext cx="3714750" cy="9525"/>
            </a:xfrm>
            <a:custGeom>
              <a:avLst/>
              <a:gdLst/>
              <a:ahLst/>
              <a:cxnLst/>
              <a:rect l="l" t="t" r="r" b="b"/>
              <a:pathLst>
                <a:path w="3714750" h="9525">
                  <a:moveTo>
                    <a:pt x="0" y="0"/>
                  </a:moveTo>
                  <a:lnTo>
                    <a:pt x="3714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456" y="45180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838706" y="4518025"/>
              <a:ext cx="10965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 if 结构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5010150"/>
              <a:ext cx="3714750" cy="9525"/>
            </a:xfrm>
            <a:custGeom>
              <a:avLst/>
              <a:gdLst/>
              <a:ahLst/>
              <a:cxnLst/>
              <a:rect l="l" t="t" r="r" b="b"/>
              <a:pathLst>
                <a:path w="3714750" h="9525">
                  <a:moveTo>
                    <a:pt x="0" y="0"/>
                  </a:moveTo>
                  <a:lnTo>
                    <a:pt x="3714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5010150"/>
              <a:ext cx="3714750" cy="723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1456" y="52419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838706" y="524192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填写代码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5734050"/>
              <a:ext cx="3714750" cy="9525"/>
            </a:xfrm>
            <a:custGeom>
              <a:avLst/>
              <a:gdLst/>
              <a:ahLst/>
              <a:cxnLst/>
              <a:rect l="l" t="t" r="r" b="b"/>
              <a:pathLst>
                <a:path w="3714750" h="9525">
                  <a:moveTo>
                    <a:pt x="0" y="0"/>
                  </a:moveTo>
                  <a:lnTo>
                    <a:pt x="3714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8" name="answers"/>
          <p:cNvGrpSpPr/>
          <p:nvPr/>
        </p:nvGrpSpPr>
        <p:grpSpPr>
          <a:xfrm>
            <a:off x="4552950" y="3070225"/>
            <a:ext cx="6800850" cy="2673350"/>
            <a:chOff x="4552950" y="3070225"/>
            <a:chExt cx="6800850" cy="2673350"/>
          </a:xfrm>
        </p:grpSpPr>
        <p:sp>
          <p:nvSpPr>
            <p:cNvPr id="28" name="Line 28"/>
            <p:cNvSpPr/>
            <p:nvPr/>
          </p:nvSpPr>
          <p:spPr>
            <a:xfrm>
              <a:off x="4552950" y="3562350"/>
              <a:ext cx="6800850" cy="9525"/>
            </a:xfrm>
            <a:custGeom>
              <a:avLst/>
              <a:gdLst/>
              <a:ahLst/>
              <a:cxnLst/>
              <a:rect l="l" t="t" r="r" b="b"/>
              <a:pathLst>
                <a:path w="6800850" h="9525">
                  <a:moveTo>
                    <a:pt x="0" y="0"/>
                  </a:moveTo>
                  <a:lnTo>
                    <a:pt x="6800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4552950" y="3562350"/>
              <a:ext cx="6800850" cy="723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Line 30"/>
            <p:cNvSpPr/>
            <p:nvPr/>
          </p:nvSpPr>
          <p:spPr>
            <a:xfrm>
              <a:off x="4552950" y="4286250"/>
              <a:ext cx="6800850" cy="9525"/>
            </a:xfrm>
            <a:custGeom>
              <a:avLst/>
              <a:gdLst/>
              <a:ahLst/>
              <a:cxnLst/>
              <a:rect l="l" t="t" r="r" b="b"/>
              <a:pathLst>
                <a:path w="6800850" h="9525">
                  <a:moveTo>
                    <a:pt x="0" y="0"/>
                  </a:moveTo>
                  <a:lnTo>
                    <a:pt x="6800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4552950" y="5010150"/>
              <a:ext cx="6800850" cy="9525"/>
            </a:xfrm>
            <a:custGeom>
              <a:avLst/>
              <a:gdLst/>
              <a:ahLst/>
              <a:cxnLst/>
              <a:rect l="l" t="t" r="r" b="b"/>
              <a:pathLst>
                <a:path w="6800850" h="9525">
                  <a:moveTo>
                    <a:pt x="0" y="0"/>
                  </a:moveTo>
                  <a:lnTo>
                    <a:pt x="6800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4552950" y="5010150"/>
              <a:ext cx="6800850" cy="723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4552950" y="5734050"/>
              <a:ext cx="6800850" cy="9525"/>
            </a:xfrm>
            <a:custGeom>
              <a:avLst/>
              <a:gdLst/>
              <a:ahLst/>
              <a:cxnLst/>
              <a:rect l="l" t="t" r="r" b="b"/>
              <a:pathLst>
                <a:path w="6800850" h="9525">
                  <a:moveTo>
                    <a:pt x="0" y="0"/>
                  </a:moveTo>
                  <a:lnTo>
                    <a:pt x="68008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4696206" y="3070225"/>
              <a:ext cx="30957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运算符是 + - * / 中的哪一个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4696206" y="3794125"/>
              <a:ext cx="554309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 == '+'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 == '-'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 == '*'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 == '/'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4696206" y="4518025"/>
              <a:ext cx="35076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四种情况，各做各的：用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 个 if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4696206" y="5241925"/>
              <a:ext cx="39922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 if 里算出对应的结果，存进 res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9350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四、多个 if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请你补全代码</a:t>
            </a:r>
          </a:p>
        </p:txBody>
      </p:sp>
      <p:grpSp>
        <p:nvGrpSpPr>
          <p:cNvPr id="12" name="q"/>
          <p:cNvGrpSpPr/>
          <p:nvPr/>
        </p:nvGrpSpPr>
        <p:grpSpPr>
          <a:xfrm>
            <a:off x="838200" y="2114550"/>
            <a:ext cx="4762500" cy="3695700"/>
            <a:chOff x="838200" y="2114550"/>
            <a:chExt cx="4762500" cy="36957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4762500" cy="3695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6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749" y="2270125"/>
              <a:ext cx="3657981" cy="3452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num1, num2;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double res;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char ch;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___ &gt;&gt; ___ &gt;&gt; ___;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(________) res = ________;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(________) res = ________;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(________) res = ________;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(________) res = ________;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res;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6" name="answers"/>
          <p:cNvGrpSpPr/>
          <p:nvPr/>
        </p:nvGrpSpPr>
        <p:grpSpPr>
          <a:xfrm>
            <a:off x="5829300" y="2114550"/>
            <a:ext cx="5524500" cy="3676650"/>
            <a:chOff x="5829300" y="2114550"/>
            <a:chExt cx="5524500" cy="3676650"/>
          </a:xfrm>
        </p:grpSpPr>
        <p:sp>
          <p:nvSpPr>
            <p:cNvPr id="13" name="Rectangle 13"/>
            <p:cNvSpPr/>
            <p:nvPr/>
          </p:nvSpPr>
          <p:spPr>
            <a:xfrm>
              <a:off x="5829300" y="2114550"/>
              <a:ext cx="5524500" cy="3676650"/>
            </a:xfrm>
            <a:prstGeom prst="rect">
              <a:avLst/>
            </a:prstGeom>
            <a:solidFill>
              <a:srgbClr val="EEF5E9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5829300" y="2114550"/>
              <a:ext cx="38100" cy="36766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031611" y="2251075"/>
              <a:ext cx="4477893" cy="34219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num1, num2;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double res;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char ch;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cin &gt;&gt; num1 &gt;&gt; ch &gt;&gt; num2;</a:t>
              </a:r>
              <a:b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(ch == '+') res = num1 + num2;</a:t>
              </a:r>
              <a:b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(ch == '-') res = num1 - num2;</a:t>
              </a:r>
              <a:b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(ch == '*') res = num1 * num2;</a:t>
              </a:r>
              <a:b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(ch == '/') res = (double)num1 / num2;</a:t>
              </a:r>
              <a:br>
                <a:rPr lang="en-US" sz="14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cout &lt;&lt; res;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9350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四、多个 if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37613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除法为什么要写 (double)？</a:t>
            </a:r>
          </a:p>
        </p:txBody>
      </p:sp>
      <p:grpSp>
        <p:nvGrpSpPr>
          <p:cNvPr id="13" name="int"/>
          <p:cNvGrpSpPr/>
          <p:nvPr/>
        </p:nvGrpSpPr>
        <p:grpSpPr>
          <a:xfrm>
            <a:off x="838200" y="2114550"/>
            <a:ext cx="5067300" cy="1619250"/>
            <a:chOff x="838200" y="2114550"/>
            <a:chExt cx="5067300" cy="16192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067300" cy="1619250"/>
            </a:xfrm>
            <a:prstGeom prst="roundRect">
              <a:avLst>
                <a:gd name="adj" fmla="val 5882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266950"/>
              <a:ext cx="170776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不加 (double)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656" y="2736850"/>
              <a:ext cx="24172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res = num1 / num2;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57656" y="3175000"/>
              <a:ext cx="29569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7 / 2，两个整数相除，得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18" name="dbl"/>
          <p:cNvGrpSpPr/>
          <p:nvPr/>
        </p:nvGrpSpPr>
        <p:grpSpPr>
          <a:xfrm>
            <a:off x="6286500" y="2114550"/>
            <a:ext cx="5067300" cy="1619250"/>
            <a:chOff x="6286500" y="2114550"/>
            <a:chExt cx="5067300" cy="1619250"/>
          </a:xfrm>
        </p:grpSpPr>
        <p:sp>
          <p:nvSpPr>
            <p:cNvPr id="14" name="Rectangle 14"/>
            <p:cNvSpPr/>
            <p:nvPr/>
          </p:nvSpPr>
          <p:spPr>
            <a:xfrm>
              <a:off x="6286500" y="2114550"/>
              <a:ext cx="5067300" cy="1619250"/>
            </a:xfrm>
            <a:prstGeom prst="roundRect">
              <a:avLst>
                <a:gd name="adj" fmla="val 5882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505575" y="2266950"/>
              <a:ext cx="170776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加上 (double)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505956" y="2736850"/>
              <a:ext cx="34834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res = (double)num1 / num2;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505956" y="3175000"/>
              <a:ext cx="34428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先把 7 变成 7.0，再除，得 </a:t>
              </a:r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3.5</a:t>
              </a:r>
            </a:p>
          </p:txBody>
        </p:sp>
      </p:grpSp>
      <p:grpSp>
        <p:nvGrpSpPr>
          <p:cNvPr id="23" name="why"/>
          <p:cNvGrpSpPr/>
          <p:nvPr/>
        </p:nvGrpSpPr>
        <p:grpSpPr>
          <a:xfrm>
            <a:off x="838200" y="3962400"/>
            <a:ext cx="10515600" cy="895350"/>
            <a:chOff x="838200" y="3962400"/>
            <a:chExt cx="10515600" cy="895350"/>
          </a:xfrm>
        </p:grpSpPr>
        <p:sp>
          <p:nvSpPr>
            <p:cNvPr id="19" name="Rectangle 19"/>
            <p:cNvSpPr/>
            <p:nvPr/>
          </p:nvSpPr>
          <p:spPr>
            <a:xfrm>
              <a:off x="838200" y="3962400"/>
              <a:ext cx="105156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396240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38987" y="41275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原因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86687" y="4089400"/>
              <a:ext cx="647242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整数除以整数，结果还是整数，小数部分直接舍掉。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res 虽然是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double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，但 3 是先算好再放进去的，放进去也只是 3。</a:t>
              </a:r>
            </a:p>
          </p:txBody>
        </p:sp>
      </p:grpSp>
      <p:grpSp>
        <p:nvGrpSpPr>
          <p:cNvPr id="40" name="runs"/>
          <p:cNvGrpSpPr/>
          <p:nvPr/>
        </p:nvGrpSpPr>
        <p:grpSpPr>
          <a:xfrm>
            <a:off x="838200" y="5029200"/>
            <a:ext cx="5943600" cy="1143000"/>
            <a:chOff x="838200" y="5029200"/>
            <a:chExt cx="5943600" cy="1143000"/>
          </a:xfrm>
        </p:grpSpPr>
        <p:sp>
          <p:nvSpPr>
            <p:cNvPr id="24" name="Rectangle 24"/>
            <p:cNvSpPr/>
            <p:nvPr/>
          </p:nvSpPr>
          <p:spPr>
            <a:xfrm>
              <a:off x="838200" y="5029200"/>
              <a:ext cx="2857500" cy="1143000"/>
            </a:xfrm>
            <a:prstGeom prst="roundRect">
              <a:avLst>
                <a:gd name="adj" fmla="val 666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502920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521970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952500" y="51244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1143000" y="51244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1333500" y="51244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632204" y="50863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002030" y="5543550"/>
              <a:ext cx="434340" cy="5410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5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12*3</a:t>
              </a:r>
              <a:br>
                <a:rPr lang="zh-CN" sz="15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36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3924300" y="5029200"/>
              <a:ext cx="2857500" cy="1143000"/>
            </a:xfrm>
            <a:prstGeom prst="roundRect">
              <a:avLst>
                <a:gd name="adj" fmla="val 666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3924300" y="502920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4" name="Rectangle 34"/>
            <p:cNvSpPr/>
            <p:nvPr/>
          </p:nvSpPr>
          <p:spPr>
            <a:xfrm>
              <a:off x="3924300" y="521970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5" name="Ellipse 35"/>
            <p:cNvSpPr/>
            <p:nvPr/>
          </p:nvSpPr>
          <p:spPr>
            <a:xfrm>
              <a:off x="4038600" y="51244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4229100" y="51244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7" name="Ellipse 37"/>
            <p:cNvSpPr/>
            <p:nvPr/>
          </p:nvSpPr>
          <p:spPr>
            <a:xfrm>
              <a:off x="4419600" y="51244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4718304" y="50863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4088130" y="5543550"/>
              <a:ext cx="329565" cy="5410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5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7/2</a:t>
              </a:r>
              <a:br>
                <a:rPr lang="zh-CN" sz="15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3.5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9350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四、多个 if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02751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 5+3，四个 if 都会检查吗？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08200"/>
            <a:ext cx="5203850" cy="352044"/>
            <a:chOff x="829056" y="2108200"/>
            <a:chExt cx="5203850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520385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多个独立的 </a:t>
              </a: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，程序会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从上到下一个一个检查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</a:p>
          </p:txBody>
        </p:sp>
      </p:grpSp>
      <p:grpSp>
        <p:nvGrpSpPr>
          <p:cNvPr id="15" name="thead-w"/>
          <p:cNvGrpSpPr/>
          <p:nvPr/>
        </p:nvGrpSpPr>
        <p:grpSpPr>
          <a:xfrm>
            <a:off x="838200" y="2533650"/>
            <a:ext cx="10515600" cy="533400"/>
            <a:chOff x="838200" y="2533650"/>
            <a:chExt cx="10515600" cy="533400"/>
          </a:xfrm>
        </p:grpSpPr>
        <p:sp>
          <p:nvSpPr>
            <p:cNvPr id="11" name="Rectangle 11"/>
            <p:cNvSpPr/>
            <p:nvPr/>
          </p:nvSpPr>
          <p:spPr>
            <a:xfrm>
              <a:off x="838200" y="253365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2218" y="267258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语句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935218" y="2672588"/>
              <a:ext cx="213082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ch 是 '+'，成立吗？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792718" y="2672588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执行吗？</a:t>
              </a:r>
            </a:p>
          </p:txBody>
        </p:sp>
      </p:grpSp>
      <p:grpSp>
        <p:nvGrpSpPr>
          <p:cNvPr id="30" name="table-w"/>
          <p:cNvGrpSpPr/>
          <p:nvPr/>
        </p:nvGrpSpPr>
        <p:grpSpPr>
          <a:xfrm>
            <a:off x="838200" y="3206750"/>
            <a:ext cx="7810500" cy="2003425"/>
            <a:chOff x="838200" y="3206750"/>
            <a:chExt cx="7810500" cy="2003425"/>
          </a:xfrm>
        </p:grpSpPr>
        <p:sp>
          <p:nvSpPr>
            <p:cNvPr id="16" name="TextBox 16"/>
            <p:cNvSpPr txBox="1"/>
            <p:nvPr/>
          </p:nvSpPr>
          <p:spPr>
            <a:xfrm>
              <a:off x="982218" y="3206750"/>
              <a:ext cx="404829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(ch == '+') res = num1 + num2;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935218" y="32067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成立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600450"/>
              <a:ext cx="7810500" cy="9525"/>
            </a:xfrm>
            <a:custGeom>
              <a:avLst/>
              <a:gdLst/>
              <a:ahLst/>
              <a:cxnLst/>
              <a:rect l="l" t="t" r="r" b="b"/>
              <a:pathLst>
                <a:path w="7810500" h="9525">
                  <a:moveTo>
                    <a:pt x="0" y="0"/>
                  </a:moveTo>
                  <a:lnTo>
                    <a:pt x="7810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3600450"/>
              <a:ext cx="78105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2218" y="3740150"/>
              <a:ext cx="404829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(ch == '-') res = num1 - num2;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5935218" y="3740150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不成立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133850"/>
              <a:ext cx="7810500" cy="9525"/>
            </a:xfrm>
            <a:custGeom>
              <a:avLst/>
              <a:gdLst/>
              <a:ahLst/>
              <a:cxnLst/>
              <a:rect l="l" t="t" r="r" b="b"/>
              <a:pathLst>
                <a:path w="7810500" h="9525">
                  <a:moveTo>
                    <a:pt x="0" y="0"/>
                  </a:moveTo>
                  <a:lnTo>
                    <a:pt x="7810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2218" y="4273550"/>
              <a:ext cx="404829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(ch == '*') res = num1 * num2;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935218" y="4273550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不成立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667250"/>
              <a:ext cx="7810500" cy="9525"/>
            </a:xfrm>
            <a:custGeom>
              <a:avLst/>
              <a:gdLst/>
              <a:ahLst/>
              <a:cxnLst/>
              <a:rect l="l" t="t" r="r" b="b"/>
              <a:pathLst>
                <a:path w="7810500" h="9525">
                  <a:moveTo>
                    <a:pt x="0" y="0"/>
                  </a:moveTo>
                  <a:lnTo>
                    <a:pt x="7810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4667250"/>
              <a:ext cx="78105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2218" y="4806950"/>
              <a:ext cx="282662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(ch == '/') res = …;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935218" y="4806950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不成立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5200650"/>
              <a:ext cx="7810500" cy="9525"/>
            </a:xfrm>
            <a:custGeom>
              <a:avLst/>
              <a:gdLst/>
              <a:ahLst/>
              <a:cxnLst/>
              <a:rect l="l" t="t" r="r" b="b"/>
              <a:pathLst>
                <a:path w="7810500" h="9525">
                  <a:moveTo>
                    <a:pt x="0" y="0"/>
                  </a:moveTo>
                  <a:lnTo>
                    <a:pt x="7810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1" name="answers"/>
          <p:cNvGrpSpPr/>
          <p:nvPr/>
        </p:nvGrpSpPr>
        <p:grpSpPr>
          <a:xfrm>
            <a:off x="8648700" y="3206750"/>
            <a:ext cx="2705100" cy="2003425"/>
            <a:chOff x="8648700" y="3206750"/>
            <a:chExt cx="2705100" cy="2003425"/>
          </a:xfrm>
        </p:grpSpPr>
        <p:sp>
          <p:nvSpPr>
            <p:cNvPr id="31" name="Line 31"/>
            <p:cNvSpPr/>
            <p:nvPr/>
          </p:nvSpPr>
          <p:spPr>
            <a:xfrm>
              <a:off x="8648700" y="3600450"/>
              <a:ext cx="2705100" cy="9525"/>
            </a:xfrm>
            <a:custGeom>
              <a:avLst/>
              <a:gdLst/>
              <a:ahLst/>
              <a:cxnLst/>
              <a:rect l="l" t="t" r="r" b="b"/>
              <a:pathLst>
                <a:path w="2705100" h="9525">
                  <a:moveTo>
                    <a:pt x="0" y="0"/>
                  </a:moveTo>
                  <a:lnTo>
                    <a:pt x="2705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648700" y="3600450"/>
              <a:ext cx="27051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8648700" y="4133850"/>
              <a:ext cx="2705100" cy="9525"/>
            </a:xfrm>
            <a:custGeom>
              <a:avLst/>
              <a:gdLst/>
              <a:ahLst/>
              <a:cxnLst/>
              <a:rect l="l" t="t" r="r" b="b"/>
              <a:pathLst>
                <a:path w="2705100" h="9525">
                  <a:moveTo>
                    <a:pt x="0" y="0"/>
                  </a:moveTo>
                  <a:lnTo>
                    <a:pt x="2705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Line 34"/>
            <p:cNvSpPr/>
            <p:nvPr/>
          </p:nvSpPr>
          <p:spPr>
            <a:xfrm>
              <a:off x="8648700" y="4667250"/>
              <a:ext cx="2705100" cy="9525"/>
            </a:xfrm>
            <a:custGeom>
              <a:avLst/>
              <a:gdLst/>
              <a:ahLst/>
              <a:cxnLst/>
              <a:rect l="l" t="t" r="r" b="b"/>
              <a:pathLst>
                <a:path w="2705100" h="9525">
                  <a:moveTo>
                    <a:pt x="0" y="0"/>
                  </a:moveTo>
                  <a:lnTo>
                    <a:pt x="2705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8648700" y="4667250"/>
              <a:ext cx="27051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6" name="Line 36"/>
            <p:cNvSpPr/>
            <p:nvPr/>
          </p:nvSpPr>
          <p:spPr>
            <a:xfrm>
              <a:off x="8648700" y="5200650"/>
              <a:ext cx="2705100" cy="9525"/>
            </a:xfrm>
            <a:custGeom>
              <a:avLst/>
              <a:gdLst/>
              <a:ahLst/>
              <a:cxnLst/>
              <a:rect l="l" t="t" r="r" b="b"/>
              <a:pathLst>
                <a:path w="2705100" h="9525">
                  <a:moveTo>
                    <a:pt x="0" y="0"/>
                  </a:moveTo>
                  <a:lnTo>
                    <a:pt x="2705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8792718" y="3206750"/>
              <a:ext cx="146445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执行，res = 8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792718" y="37401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跳过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792718" y="42735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跳过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8792718" y="480695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跳过</a:t>
              </a:r>
            </a:p>
          </p:txBody>
        </p:sp>
      </p:grpSp>
      <p:grpSp>
        <p:nvGrpSpPr>
          <p:cNvPr id="45" name="tip"/>
          <p:cNvGrpSpPr/>
          <p:nvPr/>
        </p:nvGrpSpPr>
        <p:grpSpPr>
          <a:xfrm>
            <a:off x="838200" y="5372100"/>
            <a:ext cx="10515600" cy="571500"/>
            <a:chOff x="838200" y="5372100"/>
            <a:chExt cx="10515600" cy="571500"/>
          </a:xfrm>
        </p:grpSpPr>
        <p:sp>
          <p:nvSpPr>
            <p:cNvPr id="42" name="Rectangle 42"/>
            <p:cNvSpPr/>
            <p:nvPr/>
          </p:nvSpPr>
          <p:spPr>
            <a:xfrm>
              <a:off x="838200" y="53721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1038987" y="55372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记住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686687" y="5549900"/>
              <a:ext cx="619981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四个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都要检查一遍，只是这道题里最多只有一个会成立。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9350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四、多个 if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84933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练习七　直角坐标系（P0021）</a:t>
            </a:r>
          </a:p>
        </p:txBody>
      </p:sp>
      <p:grpSp>
        <p:nvGrpSpPr>
          <p:cNvPr id="12" name="prob"/>
          <p:cNvGrpSpPr/>
          <p:nvPr/>
        </p:nvGrpSpPr>
        <p:grpSpPr>
          <a:xfrm>
            <a:off x="838200" y="2038350"/>
            <a:ext cx="10515600" cy="1066800"/>
            <a:chOff x="838200" y="2038350"/>
            <a:chExt cx="10515600" cy="10668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066800"/>
            </a:xfrm>
            <a:prstGeom prst="roundRect">
              <a:avLst>
                <a:gd name="adj" fmla="val 892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209800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656" y="2641600"/>
              <a:ext cx="92262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输入平面直角坐标系中一个点的坐标，判断它在哪个象限，或者在坐标轴上、原点上。</a:t>
              </a:r>
            </a:p>
          </p:txBody>
        </p:sp>
      </p:grpSp>
      <p:grpSp>
        <p:nvGrpSpPr>
          <p:cNvPr id="19" name="fmt"/>
          <p:cNvGrpSpPr/>
          <p:nvPr/>
        </p:nvGrpSpPr>
        <p:grpSpPr>
          <a:xfrm>
            <a:off x="829056" y="3365500"/>
            <a:ext cx="5152644" cy="2352294"/>
            <a:chOff x="829056" y="3365500"/>
            <a:chExt cx="5152644" cy="2352294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33655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输入格式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6957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29056" y="3727450"/>
              <a:ext cx="216712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一行两个整数 x、y，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都可以用 int 存储。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056" y="46609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输出格式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49911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29056" y="5022850"/>
              <a:ext cx="288721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第一象限～第四象限、X轴、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Y轴 或 原点。</a:t>
              </a:r>
            </a:p>
          </p:txBody>
        </p:sp>
      </p:grpSp>
      <p:grpSp>
        <p:nvGrpSpPr>
          <p:cNvPr id="36" name="samples"/>
          <p:cNvGrpSpPr/>
          <p:nvPr/>
        </p:nvGrpSpPr>
        <p:grpSpPr>
          <a:xfrm>
            <a:off x="6477000" y="3352800"/>
            <a:ext cx="4876800" cy="1314450"/>
            <a:chOff x="6477000" y="3352800"/>
            <a:chExt cx="4876800" cy="1314450"/>
          </a:xfrm>
        </p:grpSpPr>
        <p:sp>
          <p:nvSpPr>
            <p:cNvPr id="20" name="Rectangle 20"/>
            <p:cNvSpPr/>
            <p:nvPr/>
          </p:nvSpPr>
          <p:spPr>
            <a:xfrm>
              <a:off x="6477000" y="335280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477000" y="335280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477000" y="354330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6591300" y="34480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6781800" y="34480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6972300" y="34480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271004" y="34226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639306" y="3794125"/>
              <a:ext cx="93268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4 2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第一象限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9010650" y="335280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9010650" y="335280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9010650" y="354330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9124950" y="34480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9315450" y="34480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9505950" y="34480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804654" y="34226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172956" y="3794125"/>
              <a:ext cx="39547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4 0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X轴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9350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四、多个 if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24635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一个点可能在哪里？一共 7 种情况</a:t>
            </a:r>
          </a:p>
        </p:txBody>
      </p:sp>
      <p:grpSp>
        <p:nvGrpSpPr>
          <p:cNvPr id="21" name="axes"/>
          <p:cNvGrpSpPr/>
          <p:nvPr/>
        </p:nvGrpSpPr>
        <p:grpSpPr>
          <a:xfrm>
            <a:off x="1333500" y="1936750"/>
            <a:ext cx="4568681" cy="4159250"/>
            <a:chOff x="1333500" y="1936750"/>
            <a:chExt cx="4568681" cy="4159250"/>
          </a:xfrm>
        </p:grpSpPr>
        <p:sp>
          <p:nvSpPr>
            <p:cNvPr id="9" name="Line 9"/>
            <p:cNvSpPr/>
            <p:nvPr/>
          </p:nvSpPr>
          <p:spPr>
            <a:xfrm>
              <a:off x="1333500" y="4114800"/>
              <a:ext cx="4286250" cy="9525"/>
            </a:xfrm>
            <a:custGeom>
              <a:avLst/>
              <a:gdLst/>
              <a:ahLst/>
              <a:cxnLst/>
              <a:rect l="l" t="t" r="r" b="b"/>
              <a:pathLst>
                <a:path w="4286250" h="9525">
                  <a:moveTo>
                    <a:pt x="0" y="0"/>
                  </a:moveTo>
                  <a:lnTo>
                    <a:pt x="428625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5581650" y="4038600"/>
              <a:ext cx="133350" cy="152400"/>
            </a:xfrm>
            <a:custGeom>
              <a:avLst/>
              <a:gdLst/>
              <a:ahLst/>
              <a:cxnLst/>
              <a:rect l="l" t="t" r="r" b="b"/>
              <a:pathLst>
                <a:path w="133350" h="152400">
                  <a:moveTo>
                    <a:pt x="133350" y="76200"/>
                  </a:moveTo>
                  <a:lnTo>
                    <a:pt x="0" y="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1" name="Line 11"/>
            <p:cNvSpPr/>
            <p:nvPr/>
          </p:nvSpPr>
          <p:spPr>
            <a:xfrm>
              <a:off x="3429000" y="2114550"/>
              <a:ext cx="9525" cy="3981450"/>
            </a:xfrm>
            <a:custGeom>
              <a:avLst/>
              <a:gdLst/>
              <a:ahLst/>
              <a:cxnLst/>
              <a:rect l="l" t="t" r="r" b="b"/>
              <a:pathLst>
                <a:path w="9525" h="3981450">
                  <a:moveTo>
                    <a:pt x="0" y="3981450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3352800" y="2019300"/>
              <a:ext cx="152400" cy="133350"/>
            </a:xfrm>
            <a:custGeom>
              <a:avLst/>
              <a:gdLst/>
              <a:ahLst/>
              <a:cxnLst/>
              <a:rect l="l" t="t" r="r" b="b"/>
              <a:pathLst>
                <a:path w="152400" h="133350">
                  <a:moveTo>
                    <a:pt x="76200" y="0"/>
                  </a:moveTo>
                  <a:lnTo>
                    <a:pt x="0" y="133350"/>
                  </a:lnTo>
                  <a:lnTo>
                    <a:pt x="152400" y="1333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5743956" y="41846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x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553206" y="19367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y</a:t>
              </a:r>
            </a:p>
          </p:txBody>
        </p:sp>
        <p:sp>
          <p:nvSpPr>
            <p:cNvPr id="15" name="Ellipse 15"/>
            <p:cNvSpPr/>
            <p:nvPr/>
          </p:nvSpPr>
          <p:spPr>
            <a:xfrm>
              <a:off x="3362325" y="4048125"/>
              <a:ext cx="133350" cy="1333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3102445" y="4235450"/>
              <a:ext cx="20158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O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119372" y="284480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第一象限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833372" y="284480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第二象限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833372" y="494030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第三象限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119372" y="494030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第四象限</a:t>
              </a:r>
            </a:p>
          </p:txBody>
        </p:sp>
      </p:grpSp>
      <p:grpSp>
        <p:nvGrpSpPr>
          <p:cNvPr id="25" name="thead-w"/>
          <p:cNvGrpSpPr/>
          <p:nvPr/>
        </p:nvGrpSpPr>
        <p:grpSpPr>
          <a:xfrm>
            <a:off x="6286500" y="2114550"/>
            <a:ext cx="5067300" cy="495300"/>
            <a:chOff x="6286500" y="2114550"/>
            <a:chExt cx="5067300" cy="495300"/>
          </a:xfrm>
        </p:grpSpPr>
        <p:sp>
          <p:nvSpPr>
            <p:cNvPr id="22" name="Rectangle 22"/>
            <p:cNvSpPr/>
            <p:nvPr/>
          </p:nvSpPr>
          <p:spPr>
            <a:xfrm>
              <a:off x="6286500" y="2114550"/>
              <a:ext cx="5067300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430518" y="223443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位置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240268" y="2234438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条件</a:t>
              </a:r>
            </a:p>
          </p:txBody>
        </p:sp>
      </p:grpSp>
      <p:grpSp>
        <p:nvGrpSpPr>
          <p:cNvPr id="43" name="table-w"/>
          <p:cNvGrpSpPr/>
          <p:nvPr/>
        </p:nvGrpSpPr>
        <p:grpSpPr>
          <a:xfrm>
            <a:off x="6286500" y="2730500"/>
            <a:ext cx="1809750" cy="3355975"/>
            <a:chOff x="6286500" y="2730500"/>
            <a:chExt cx="1809750" cy="3355975"/>
          </a:xfrm>
        </p:grpSpPr>
        <p:sp>
          <p:nvSpPr>
            <p:cNvPr id="26" name="TextBox 26"/>
            <p:cNvSpPr txBox="1"/>
            <p:nvPr/>
          </p:nvSpPr>
          <p:spPr>
            <a:xfrm>
              <a:off x="6430518" y="273050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第一象限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6286500" y="3105150"/>
              <a:ext cx="1809750" cy="9525"/>
            </a:xfrm>
            <a:custGeom>
              <a:avLst/>
              <a:gdLst/>
              <a:ahLst/>
              <a:cxnLst/>
              <a:rect l="l" t="t" r="r" b="b"/>
              <a:pathLst>
                <a:path w="1809750" h="9525">
                  <a:moveTo>
                    <a:pt x="0" y="0"/>
                  </a:moveTo>
                  <a:lnTo>
                    <a:pt x="1809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6286500" y="3105150"/>
              <a:ext cx="180975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430518" y="322580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第二象限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6286500" y="3600450"/>
              <a:ext cx="1809750" cy="9525"/>
            </a:xfrm>
            <a:custGeom>
              <a:avLst/>
              <a:gdLst/>
              <a:ahLst/>
              <a:cxnLst/>
              <a:rect l="l" t="t" r="r" b="b"/>
              <a:pathLst>
                <a:path w="1809750" h="9525">
                  <a:moveTo>
                    <a:pt x="0" y="0"/>
                  </a:moveTo>
                  <a:lnTo>
                    <a:pt x="1809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430518" y="372110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第三象限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6286500" y="4095750"/>
              <a:ext cx="1809750" cy="9525"/>
            </a:xfrm>
            <a:custGeom>
              <a:avLst/>
              <a:gdLst/>
              <a:ahLst/>
              <a:cxnLst/>
              <a:rect l="l" t="t" r="r" b="b"/>
              <a:pathLst>
                <a:path w="1809750" h="9525">
                  <a:moveTo>
                    <a:pt x="0" y="0"/>
                  </a:moveTo>
                  <a:lnTo>
                    <a:pt x="1809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6286500" y="4095750"/>
              <a:ext cx="180975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6430518" y="421640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第四象限</a:t>
              </a:r>
            </a:p>
          </p:txBody>
        </p:sp>
        <p:sp>
          <p:nvSpPr>
            <p:cNvPr id="35" name="Line 35"/>
            <p:cNvSpPr/>
            <p:nvPr/>
          </p:nvSpPr>
          <p:spPr>
            <a:xfrm>
              <a:off x="6286500" y="4591050"/>
              <a:ext cx="1809750" cy="9525"/>
            </a:xfrm>
            <a:custGeom>
              <a:avLst/>
              <a:gdLst/>
              <a:ahLst/>
              <a:cxnLst/>
              <a:rect l="l" t="t" r="r" b="b"/>
              <a:pathLst>
                <a:path w="1809750" h="9525">
                  <a:moveTo>
                    <a:pt x="0" y="0"/>
                  </a:moveTo>
                  <a:lnTo>
                    <a:pt x="1809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6430518" y="4711700"/>
              <a:ext cx="3679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X轴</a:t>
              </a:r>
            </a:p>
          </p:txBody>
        </p:sp>
        <p:sp>
          <p:nvSpPr>
            <p:cNvPr id="37" name="Line 37"/>
            <p:cNvSpPr/>
            <p:nvPr/>
          </p:nvSpPr>
          <p:spPr>
            <a:xfrm>
              <a:off x="6286500" y="5086350"/>
              <a:ext cx="1809750" cy="9525"/>
            </a:xfrm>
            <a:custGeom>
              <a:avLst/>
              <a:gdLst/>
              <a:ahLst/>
              <a:cxnLst/>
              <a:rect l="l" t="t" r="r" b="b"/>
              <a:pathLst>
                <a:path w="1809750" h="9525">
                  <a:moveTo>
                    <a:pt x="0" y="0"/>
                  </a:moveTo>
                  <a:lnTo>
                    <a:pt x="1809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Rectangle 38"/>
            <p:cNvSpPr/>
            <p:nvPr/>
          </p:nvSpPr>
          <p:spPr>
            <a:xfrm>
              <a:off x="6286500" y="5086350"/>
              <a:ext cx="180975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6430518" y="5207000"/>
              <a:ext cx="3679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Y轴</a:t>
              </a:r>
            </a:p>
          </p:txBody>
        </p:sp>
        <p:sp>
          <p:nvSpPr>
            <p:cNvPr id="40" name="Line 40"/>
            <p:cNvSpPr/>
            <p:nvPr/>
          </p:nvSpPr>
          <p:spPr>
            <a:xfrm>
              <a:off x="6286500" y="5581650"/>
              <a:ext cx="1809750" cy="9525"/>
            </a:xfrm>
            <a:custGeom>
              <a:avLst/>
              <a:gdLst/>
              <a:ahLst/>
              <a:cxnLst/>
              <a:rect l="l" t="t" r="r" b="b"/>
              <a:pathLst>
                <a:path w="1809750" h="9525">
                  <a:moveTo>
                    <a:pt x="0" y="0"/>
                  </a:moveTo>
                  <a:lnTo>
                    <a:pt x="1809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6430518" y="57023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原点</a:t>
              </a:r>
            </a:p>
          </p:txBody>
        </p:sp>
        <p:sp>
          <p:nvSpPr>
            <p:cNvPr id="42" name="Line 42"/>
            <p:cNvSpPr/>
            <p:nvPr/>
          </p:nvSpPr>
          <p:spPr>
            <a:xfrm>
              <a:off x="6286500" y="6076950"/>
              <a:ext cx="1809750" cy="9525"/>
            </a:xfrm>
            <a:custGeom>
              <a:avLst/>
              <a:gdLst/>
              <a:ahLst/>
              <a:cxnLst/>
              <a:rect l="l" t="t" r="r" b="b"/>
              <a:pathLst>
                <a:path w="1809750" h="9525">
                  <a:moveTo>
                    <a:pt x="0" y="0"/>
                  </a:moveTo>
                  <a:lnTo>
                    <a:pt x="18097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61" name="answers"/>
          <p:cNvGrpSpPr/>
          <p:nvPr/>
        </p:nvGrpSpPr>
        <p:grpSpPr>
          <a:xfrm>
            <a:off x="8096250" y="2730500"/>
            <a:ext cx="3257550" cy="3355975"/>
            <a:chOff x="8096250" y="2730500"/>
            <a:chExt cx="3257550" cy="3355975"/>
          </a:xfrm>
        </p:grpSpPr>
        <p:sp>
          <p:nvSpPr>
            <p:cNvPr id="44" name="Line 44"/>
            <p:cNvSpPr/>
            <p:nvPr/>
          </p:nvSpPr>
          <p:spPr>
            <a:xfrm>
              <a:off x="8096250" y="3105150"/>
              <a:ext cx="3257550" cy="9525"/>
            </a:xfrm>
            <a:custGeom>
              <a:avLst/>
              <a:gdLst/>
              <a:ahLst/>
              <a:cxnLst/>
              <a:rect l="l" t="t" r="r" b="b"/>
              <a:pathLst>
                <a:path w="3257550" h="9525">
                  <a:moveTo>
                    <a:pt x="0" y="0"/>
                  </a:moveTo>
                  <a:lnTo>
                    <a:pt x="32575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5" name="Rectangle 45"/>
            <p:cNvSpPr/>
            <p:nvPr/>
          </p:nvSpPr>
          <p:spPr>
            <a:xfrm>
              <a:off x="8096250" y="3105150"/>
              <a:ext cx="325755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6" name="Line 46"/>
            <p:cNvSpPr/>
            <p:nvPr/>
          </p:nvSpPr>
          <p:spPr>
            <a:xfrm>
              <a:off x="8096250" y="3600450"/>
              <a:ext cx="3257550" cy="9525"/>
            </a:xfrm>
            <a:custGeom>
              <a:avLst/>
              <a:gdLst/>
              <a:ahLst/>
              <a:cxnLst/>
              <a:rect l="l" t="t" r="r" b="b"/>
              <a:pathLst>
                <a:path w="3257550" h="9525">
                  <a:moveTo>
                    <a:pt x="0" y="0"/>
                  </a:moveTo>
                  <a:lnTo>
                    <a:pt x="32575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7" name="Line 47"/>
            <p:cNvSpPr/>
            <p:nvPr/>
          </p:nvSpPr>
          <p:spPr>
            <a:xfrm>
              <a:off x="8096250" y="4095750"/>
              <a:ext cx="3257550" cy="9525"/>
            </a:xfrm>
            <a:custGeom>
              <a:avLst/>
              <a:gdLst/>
              <a:ahLst/>
              <a:cxnLst/>
              <a:rect l="l" t="t" r="r" b="b"/>
              <a:pathLst>
                <a:path w="3257550" h="9525">
                  <a:moveTo>
                    <a:pt x="0" y="0"/>
                  </a:moveTo>
                  <a:lnTo>
                    <a:pt x="32575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8" name="Rectangle 48"/>
            <p:cNvSpPr/>
            <p:nvPr/>
          </p:nvSpPr>
          <p:spPr>
            <a:xfrm>
              <a:off x="8096250" y="4095750"/>
              <a:ext cx="325755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49" name="Line 49"/>
            <p:cNvSpPr/>
            <p:nvPr/>
          </p:nvSpPr>
          <p:spPr>
            <a:xfrm>
              <a:off x="8096250" y="4591050"/>
              <a:ext cx="3257550" cy="9525"/>
            </a:xfrm>
            <a:custGeom>
              <a:avLst/>
              <a:gdLst/>
              <a:ahLst/>
              <a:cxnLst/>
              <a:rect l="l" t="t" r="r" b="b"/>
              <a:pathLst>
                <a:path w="3257550" h="9525">
                  <a:moveTo>
                    <a:pt x="0" y="0"/>
                  </a:moveTo>
                  <a:lnTo>
                    <a:pt x="32575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0" name="Line 50"/>
            <p:cNvSpPr/>
            <p:nvPr/>
          </p:nvSpPr>
          <p:spPr>
            <a:xfrm>
              <a:off x="8096250" y="5086350"/>
              <a:ext cx="3257550" cy="9525"/>
            </a:xfrm>
            <a:custGeom>
              <a:avLst/>
              <a:gdLst/>
              <a:ahLst/>
              <a:cxnLst/>
              <a:rect l="l" t="t" r="r" b="b"/>
              <a:pathLst>
                <a:path w="3257550" h="9525">
                  <a:moveTo>
                    <a:pt x="0" y="0"/>
                  </a:moveTo>
                  <a:lnTo>
                    <a:pt x="32575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1" name="Rectangle 51"/>
            <p:cNvSpPr/>
            <p:nvPr/>
          </p:nvSpPr>
          <p:spPr>
            <a:xfrm>
              <a:off x="8096250" y="5086350"/>
              <a:ext cx="325755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2" name="Line 52"/>
            <p:cNvSpPr/>
            <p:nvPr/>
          </p:nvSpPr>
          <p:spPr>
            <a:xfrm>
              <a:off x="8096250" y="5581650"/>
              <a:ext cx="3257550" cy="9525"/>
            </a:xfrm>
            <a:custGeom>
              <a:avLst/>
              <a:gdLst/>
              <a:ahLst/>
              <a:cxnLst/>
              <a:rect l="l" t="t" r="r" b="b"/>
              <a:pathLst>
                <a:path w="3257550" h="9525">
                  <a:moveTo>
                    <a:pt x="0" y="0"/>
                  </a:moveTo>
                  <a:lnTo>
                    <a:pt x="32575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3" name="Line 53"/>
            <p:cNvSpPr/>
            <p:nvPr/>
          </p:nvSpPr>
          <p:spPr>
            <a:xfrm>
              <a:off x="8096250" y="6076950"/>
              <a:ext cx="3257550" cy="9525"/>
            </a:xfrm>
            <a:custGeom>
              <a:avLst/>
              <a:gdLst/>
              <a:ahLst/>
              <a:cxnLst/>
              <a:rect l="l" t="t" r="r" b="b"/>
              <a:pathLst>
                <a:path w="3257550" h="9525">
                  <a:moveTo>
                    <a:pt x="0" y="0"/>
                  </a:moveTo>
                  <a:lnTo>
                    <a:pt x="32575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8240268" y="2730500"/>
              <a:ext cx="172711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x &gt; 0 &amp;&amp; y &gt; 0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8240268" y="3225800"/>
              <a:ext cx="172711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x &lt; 0 &amp;&amp; y &gt; 0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8240268" y="3721100"/>
              <a:ext cx="172711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x &lt; 0 &amp;&amp; y &lt; 0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8240268" y="4216400"/>
              <a:ext cx="172711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x &gt; 0 &amp;&amp; y &lt; 0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8240268" y="4711700"/>
              <a:ext cx="197144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x != 0 &amp;&amp; y == 0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8240268" y="5207000"/>
              <a:ext cx="197144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x == 0 &amp;&amp; y != 0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8240268" y="5702300"/>
              <a:ext cx="197144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x == 0 &amp;&amp; y == 0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9350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四、多个 if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50010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练习七：七个 if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667500" cy="3695700"/>
            <a:chOff x="838200" y="2038350"/>
            <a:chExt cx="6667500" cy="36957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667500" cy="3695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69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749" y="2193925"/>
              <a:ext cx="4681347" cy="345224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x, y;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x &gt;&gt; y;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(x &gt; 0 &amp;&amp; y &gt; 0) cout &lt;&lt; "第一象限";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(x &lt; 0 &amp;&amp; y &gt; 0) cout &lt;&lt; "第二象限";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(x &lt; 0 &amp;&amp; y &lt; 0) cout &lt;&lt; "第三象限";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if (x &gt; 0 &amp;&amp; y &lt; 0) cout &lt;&lt; "第四象限";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(x != 0 &amp;&amp; y == 0) cout &lt;&lt; "X轴";</a:t>
              </a:r>
              <a:b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(x == 0 &amp;&amp; y != 0) cout &lt;&lt; "Y轴";</a:t>
              </a:r>
              <a:b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(x == 0 &amp;&amp; y == 0) cout &lt;&lt; "原点";</a:t>
              </a:r>
              <a:br>
                <a:rPr lang="zh-CN" sz="15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37" name="runs"/>
          <p:cNvGrpSpPr/>
          <p:nvPr/>
        </p:nvGrpSpPr>
        <p:grpSpPr>
          <a:xfrm>
            <a:off x="7924800" y="2038350"/>
            <a:ext cx="3429000" cy="3762375"/>
            <a:chOff x="7924800" y="2038350"/>
            <a:chExt cx="3429000" cy="3762375"/>
          </a:xfrm>
        </p:grpSpPr>
        <p:sp>
          <p:nvSpPr>
            <p:cNvPr id="13" name="Rectangle 13"/>
            <p:cNvSpPr/>
            <p:nvPr/>
          </p:nvSpPr>
          <p:spPr>
            <a:xfrm>
              <a:off x="7924800" y="2038350"/>
              <a:ext cx="3429000" cy="1171575"/>
            </a:xfrm>
            <a:prstGeom prst="roundRect">
              <a:avLst>
                <a:gd name="adj" fmla="val 650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7924800" y="2038350"/>
              <a:ext cx="3429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924800" y="2228850"/>
              <a:ext cx="3429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8039100" y="2133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8229600" y="2133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420100" y="2133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718804" y="21082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088249" y="2549525"/>
              <a:ext cx="818642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4 2</a:t>
              </a:r>
              <a:b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第一象限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7924800" y="3333750"/>
              <a:ext cx="3429000" cy="1171575"/>
            </a:xfrm>
            <a:prstGeom prst="roundRect">
              <a:avLst>
                <a:gd name="adj" fmla="val 650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7924800" y="3333750"/>
              <a:ext cx="3429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7924800" y="3524250"/>
              <a:ext cx="3429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8039100" y="34290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8229600" y="34290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8420100" y="34290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718804" y="34036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088249" y="3844925"/>
              <a:ext cx="347091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4 0</a:t>
              </a:r>
              <a:b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X轴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7924800" y="4629150"/>
              <a:ext cx="3429000" cy="1171575"/>
            </a:xfrm>
            <a:prstGeom prst="roundRect">
              <a:avLst>
                <a:gd name="adj" fmla="val 650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7924800" y="4629150"/>
              <a:ext cx="3429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7924800" y="4819650"/>
              <a:ext cx="3429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8039100" y="47244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8229600" y="47244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4" name="Ellipse 34"/>
            <p:cNvSpPr/>
            <p:nvPr/>
          </p:nvSpPr>
          <p:spPr>
            <a:xfrm>
              <a:off x="8420100" y="47244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8718804" y="46863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8088249" y="5140325"/>
              <a:ext cx="417322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0 0</a:t>
              </a:r>
              <a:b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原点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9350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四、多个 if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15298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想一想：X 轴为什么要写 x != 0？</a:t>
            </a:r>
          </a:p>
        </p:txBody>
      </p:sp>
      <p:grpSp>
        <p:nvGrpSpPr>
          <p:cNvPr id="13" name="bad"/>
          <p:cNvGrpSpPr/>
          <p:nvPr/>
        </p:nvGrpSpPr>
        <p:grpSpPr>
          <a:xfrm>
            <a:off x="829056" y="2108200"/>
            <a:ext cx="6295644" cy="1682750"/>
            <a:chOff x="829056" y="2108200"/>
            <a:chExt cx="6295644" cy="1682750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36530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有同学把坐标轴的条件写简单了：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52700"/>
              <a:ext cx="6286500" cy="1238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52700"/>
              <a:ext cx="38100" cy="12382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8225" y="2698750"/>
              <a:ext cx="4830064" cy="10153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if (y == 0) cout &lt;&lt; "X轴";</a:t>
              </a:r>
              <a:b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if (x == 0) cout &lt;&lt; "Y轴";</a:t>
              </a:r>
              <a:b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 (x == 0 &amp;&amp; y == 0) cout &lt;&lt; "原点";</a:t>
              </a:r>
            </a:p>
          </p:txBody>
        </p:sp>
      </p:grpSp>
      <p:grpSp>
        <p:nvGrpSpPr>
          <p:cNvPr id="22" name="run"/>
          <p:cNvGrpSpPr/>
          <p:nvPr/>
        </p:nvGrpSpPr>
        <p:grpSpPr>
          <a:xfrm>
            <a:off x="7524750" y="2514600"/>
            <a:ext cx="3829050" cy="1352550"/>
            <a:chOff x="7524750" y="2514600"/>
            <a:chExt cx="3829050" cy="1352550"/>
          </a:xfrm>
        </p:grpSpPr>
        <p:sp>
          <p:nvSpPr>
            <p:cNvPr id="14" name="Rectangle 14"/>
            <p:cNvSpPr/>
            <p:nvPr/>
          </p:nvSpPr>
          <p:spPr>
            <a:xfrm>
              <a:off x="7524750" y="2514600"/>
              <a:ext cx="3829050" cy="1352550"/>
            </a:xfrm>
            <a:prstGeom prst="roundRect">
              <a:avLst>
                <a:gd name="adj" fmla="val 563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7524750" y="2514600"/>
              <a:ext cx="38290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7524750" y="2705100"/>
              <a:ext cx="38290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639050" y="26098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829550" y="26098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8020050" y="26098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318754" y="25717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686294" y="2962275"/>
              <a:ext cx="1282827" cy="7814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0 0</a:t>
              </a:r>
              <a:br>
                <a:rPr lang="zh-CN" sz="19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X轴Y轴原点</a:t>
              </a:r>
            </a:p>
          </p:txBody>
        </p:sp>
      </p:grpSp>
      <p:grpSp>
        <p:nvGrpSpPr>
          <p:cNvPr id="27" name="why"/>
          <p:cNvGrpSpPr/>
          <p:nvPr/>
        </p:nvGrpSpPr>
        <p:grpSpPr>
          <a:xfrm>
            <a:off x="838200" y="4305300"/>
            <a:ext cx="10515600" cy="895350"/>
            <a:chOff x="838200" y="4305300"/>
            <a:chExt cx="10515600" cy="895350"/>
          </a:xfrm>
        </p:grpSpPr>
        <p:sp>
          <p:nvSpPr>
            <p:cNvPr id="23" name="Rectangle 23"/>
            <p:cNvSpPr/>
            <p:nvPr/>
          </p:nvSpPr>
          <p:spPr>
            <a:xfrm>
              <a:off x="838200" y="4305300"/>
              <a:ext cx="105156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30530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8987" y="44704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原因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86687" y="4432300"/>
              <a:ext cx="8023352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原点 (0, 0) 同时满足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 == 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== 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== 0 &amp;&amp; y == 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，三个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都成立，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所以输出了三次。每种情况的条件要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互不重叠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，一个点只能满足其中一个。</a:t>
              </a:r>
            </a:p>
          </p:txBody>
        </p:sp>
      </p:grpSp>
      <p:grpSp>
        <p:nvGrpSpPr>
          <p:cNvPr id="31" name="fix"/>
          <p:cNvGrpSpPr/>
          <p:nvPr/>
        </p:nvGrpSpPr>
        <p:grpSpPr>
          <a:xfrm>
            <a:off x="838200" y="5410200"/>
            <a:ext cx="10515600" cy="571500"/>
            <a:chOff x="838200" y="5410200"/>
            <a:chExt cx="10515600" cy="571500"/>
          </a:xfrm>
        </p:grpSpPr>
        <p:sp>
          <p:nvSpPr>
            <p:cNvPr id="28" name="Rectangle 28"/>
            <p:cNvSpPr/>
            <p:nvPr/>
          </p:nvSpPr>
          <p:spPr>
            <a:xfrm>
              <a:off x="838200" y="54102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038987" y="55753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改正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686687" y="5588000"/>
              <a:ext cx="812077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X 轴写成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 == 0 &amp;&amp; x != 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，Y 轴写成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== 0 &amp;&amp; y != 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，原点单独判断。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493507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四、多个 if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第二课时小结</a:t>
            </a:r>
          </a:p>
        </p:txBody>
      </p:sp>
      <p:grpSp>
        <p:nvGrpSpPr>
          <p:cNvPr id="12" name="pt1"/>
          <p:cNvGrpSpPr/>
          <p:nvPr/>
        </p:nvGrpSpPr>
        <p:grpSpPr>
          <a:xfrm>
            <a:off x="895350" y="2324100"/>
            <a:ext cx="5619052" cy="396240"/>
            <a:chOff x="895350" y="2324100"/>
            <a:chExt cx="5619052" cy="396240"/>
          </a:xfrm>
        </p:grpSpPr>
        <p:sp>
          <p:nvSpPr>
            <p:cNvPr id="9" name="Ellipse 9"/>
            <p:cNvSpPr/>
            <p:nvPr/>
          </p:nvSpPr>
          <p:spPr>
            <a:xfrm>
              <a:off x="895350" y="23241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4280" y="23677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125" y="2352675"/>
              <a:ext cx="513327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有几种情况、各做各的事，就用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多个独立的 if</a:t>
              </a:r>
            </a:p>
          </p:txBody>
        </p:sp>
      </p:grpSp>
      <p:grpSp>
        <p:nvGrpSpPr>
          <p:cNvPr id="16" name="pt2"/>
          <p:cNvGrpSpPr/>
          <p:nvPr/>
        </p:nvGrpSpPr>
        <p:grpSpPr>
          <a:xfrm>
            <a:off x="895350" y="3124200"/>
            <a:ext cx="6756039" cy="396240"/>
            <a:chOff x="895350" y="3124200"/>
            <a:chExt cx="6756039" cy="396240"/>
          </a:xfrm>
        </p:grpSpPr>
        <p:sp>
          <p:nvSpPr>
            <p:cNvPr id="13" name="Ellipse 13"/>
            <p:cNvSpPr/>
            <p:nvPr/>
          </p:nvSpPr>
          <p:spPr>
            <a:xfrm>
              <a:off x="895350" y="31242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4280" y="31678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1125" y="3152775"/>
              <a:ext cx="627026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多个独立的 </a:t>
              </a: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会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全部检查一遍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，所以各个条件</a:t>
              </a:r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不能重叠</a:t>
              </a:r>
            </a:p>
          </p:txBody>
        </p:sp>
      </p:grpSp>
      <p:grpSp>
        <p:nvGrpSpPr>
          <p:cNvPr id="20" name="pt3"/>
          <p:cNvGrpSpPr/>
          <p:nvPr/>
        </p:nvGrpSpPr>
        <p:grpSpPr>
          <a:xfrm>
            <a:off x="895350" y="3924300"/>
            <a:ext cx="7338136" cy="396240"/>
            <a:chOff x="895350" y="3924300"/>
            <a:chExt cx="7338136" cy="396240"/>
          </a:xfrm>
        </p:grpSpPr>
        <p:sp>
          <p:nvSpPr>
            <p:cNvPr id="17" name="Ellipse 17"/>
            <p:cNvSpPr/>
            <p:nvPr/>
          </p:nvSpPr>
          <p:spPr>
            <a:xfrm>
              <a:off x="895350" y="39243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4280" y="39679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1125" y="3952875"/>
              <a:ext cx="685236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整数除以整数得整数；要得到小数，先用 </a:t>
              </a: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(double)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转换再除</a:t>
              </a:r>
            </a:p>
          </p:txBody>
        </p:sp>
      </p:grpSp>
      <p:grpSp>
        <p:nvGrpSpPr>
          <p:cNvPr id="25" name="note"/>
          <p:cNvGrpSpPr/>
          <p:nvPr/>
        </p:nvGrpSpPr>
        <p:grpSpPr>
          <a:xfrm>
            <a:off x="838200" y="5143500"/>
            <a:ext cx="10515600" cy="552450"/>
            <a:chOff x="838200" y="5143500"/>
            <a:chExt cx="10515600" cy="552450"/>
          </a:xfrm>
        </p:grpSpPr>
        <p:sp>
          <p:nvSpPr>
            <p:cNvPr id="21" name="Rectangle 21"/>
            <p:cNvSpPr/>
            <p:nvPr/>
          </p:nvSpPr>
          <p:spPr>
            <a:xfrm>
              <a:off x="838200" y="51435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5143500"/>
              <a:ext cx="47625" cy="552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9749" y="53149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预习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49349" y="5314950"/>
              <a:ext cx="9587484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下节课是综合练习：三角形、闰年、鸡兔同笼。请先想一想：三根小棒满足什么条件才能搭成三角形？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4690117" y="2590800"/>
            <a:ext cx="2811766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第五部分 · 第三课时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4946142" y="3111500"/>
            <a:ext cx="2299716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综合练习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2966632" y="4038600"/>
            <a:ext cx="6258735" cy="308991"/>
            <a:chOff x="2966632" y="4038600"/>
            <a:chExt cx="6258735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2966632" y="4038600"/>
              <a:ext cx="625873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练习八 搭三角形 · 练习九 判断闰年 · 练习十 鸡兔同笼 · 课堂小测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0604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练习八　搭三角形（P0022）</a:t>
            </a:r>
          </a:p>
        </p:txBody>
      </p:sp>
      <p:grpSp>
        <p:nvGrpSpPr>
          <p:cNvPr id="12" name="prob"/>
          <p:cNvGrpSpPr/>
          <p:nvPr/>
        </p:nvGrpSpPr>
        <p:grpSpPr>
          <a:xfrm>
            <a:off x="838200" y="2038350"/>
            <a:ext cx="10515600" cy="1066800"/>
            <a:chOff x="838200" y="2038350"/>
            <a:chExt cx="10515600" cy="10668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066800"/>
            </a:xfrm>
            <a:prstGeom prst="roundRect">
              <a:avLst>
                <a:gd name="adj" fmla="val 892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209800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656" y="2641600"/>
              <a:ext cx="651327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输入三条边的长度 L1、L2、L3，判断它们能否构成三角形。</a:t>
              </a:r>
            </a:p>
          </p:txBody>
        </p:sp>
      </p:grpSp>
      <p:grpSp>
        <p:nvGrpSpPr>
          <p:cNvPr id="19" name="fmt"/>
          <p:cNvGrpSpPr/>
          <p:nvPr/>
        </p:nvGrpSpPr>
        <p:grpSpPr>
          <a:xfrm>
            <a:off x="829056" y="3365500"/>
            <a:ext cx="5152644" cy="1704594"/>
            <a:chOff x="829056" y="3365500"/>
            <a:chExt cx="5152644" cy="1704594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33655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输入格式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36957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29056" y="3765550"/>
              <a:ext cx="31208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一行三个整数 L1、L2、L3。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056" y="43180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输出格式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46482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29056" y="4718050"/>
              <a:ext cx="351403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能构成输出 Yes，否则输出 No。</a:t>
              </a:r>
            </a:p>
          </p:txBody>
        </p:sp>
      </p:grpSp>
      <p:grpSp>
        <p:nvGrpSpPr>
          <p:cNvPr id="36" name="samples"/>
          <p:cNvGrpSpPr/>
          <p:nvPr/>
        </p:nvGrpSpPr>
        <p:grpSpPr>
          <a:xfrm>
            <a:off x="6477000" y="3352800"/>
            <a:ext cx="4876800" cy="1314450"/>
            <a:chOff x="6477000" y="3352800"/>
            <a:chExt cx="4876800" cy="1314450"/>
          </a:xfrm>
        </p:grpSpPr>
        <p:sp>
          <p:nvSpPr>
            <p:cNvPr id="20" name="Rectangle 20"/>
            <p:cNvSpPr/>
            <p:nvPr/>
          </p:nvSpPr>
          <p:spPr>
            <a:xfrm>
              <a:off x="6477000" y="335280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477000" y="335280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477000" y="354330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6591300" y="34480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6781800" y="34480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6972300" y="34480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271004" y="34226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639306" y="3794125"/>
              <a:ext cx="64693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1 2 3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No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9010650" y="335280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9010650" y="335280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9010650" y="354330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9124950" y="34480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9315450" y="34480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9505950" y="34480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804654" y="34226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172956" y="3794125"/>
              <a:ext cx="64693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4 5 7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Yes</a:t>
              </a:r>
            </a:p>
          </p:txBody>
        </p:sp>
      </p:grpSp>
      <p:grpSp>
        <p:nvGrpSpPr>
          <p:cNvPr id="41" name="ask"/>
          <p:cNvGrpSpPr/>
          <p:nvPr/>
        </p:nvGrpSpPr>
        <p:grpSpPr>
          <a:xfrm>
            <a:off x="838200" y="5524500"/>
            <a:ext cx="10515600" cy="571500"/>
            <a:chOff x="838200" y="5524500"/>
            <a:chExt cx="10515600" cy="571500"/>
          </a:xfrm>
        </p:grpSpPr>
        <p:sp>
          <p:nvSpPr>
            <p:cNvPr id="37" name="Rectangle 37"/>
            <p:cNvSpPr/>
            <p:nvPr/>
          </p:nvSpPr>
          <p:spPr>
            <a:xfrm>
              <a:off x="838200" y="5524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838200" y="55245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038606" y="5689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933956" y="5689600"/>
              <a:ext cx="68031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数学课上学过：三条线段满足什么条件，才能围成一个三角形？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任意两边之和大于第三边</a:t>
            </a:r>
          </a:p>
        </p:txBody>
      </p:sp>
      <p:grpSp>
        <p:nvGrpSpPr>
          <p:cNvPr id="13" name="rule"/>
          <p:cNvGrpSpPr/>
          <p:nvPr/>
        </p:nvGrpSpPr>
        <p:grpSpPr>
          <a:xfrm>
            <a:off x="838200" y="2114550"/>
            <a:ext cx="10515600" cy="581025"/>
            <a:chOff x="838200" y="2114550"/>
            <a:chExt cx="10515600" cy="5810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81025"/>
            </a:xfrm>
            <a:prstGeom prst="roundRect">
              <a:avLst>
                <a:gd name="adj" fmla="val 13115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47625" cy="581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225" y="2276475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724025" y="2276475"/>
              <a:ext cx="4068420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三角形的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任意两边之和大于第三边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20" name="three"/>
          <p:cNvGrpSpPr/>
          <p:nvPr/>
        </p:nvGrpSpPr>
        <p:grpSpPr>
          <a:xfrm>
            <a:off x="838200" y="3009900"/>
            <a:ext cx="10515600" cy="666750"/>
            <a:chOff x="838200" y="3009900"/>
            <a:chExt cx="10515600" cy="666750"/>
          </a:xfrm>
        </p:grpSpPr>
        <p:sp>
          <p:nvSpPr>
            <p:cNvPr id="14" name="Rectangle 14"/>
            <p:cNvSpPr/>
            <p:nvPr/>
          </p:nvSpPr>
          <p:spPr>
            <a:xfrm>
              <a:off x="838200" y="3009900"/>
              <a:ext cx="3352800" cy="666750"/>
            </a:xfrm>
            <a:prstGeom prst="roundRect">
              <a:avLst>
                <a:gd name="adj" fmla="val 14286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589380" y="3200400"/>
              <a:ext cx="185044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L1 + L2 &gt; L3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4419600" y="3009900"/>
              <a:ext cx="3352800" cy="666750"/>
            </a:xfrm>
            <a:prstGeom prst="roundRect">
              <a:avLst>
                <a:gd name="adj" fmla="val 14286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5170780" y="3200400"/>
              <a:ext cx="185044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L1 + L3 &gt; L2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8001000" y="3009900"/>
              <a:ext cx="3352800" cy="666750"/>
            </a:xfrm>
            <a:prstGeom prst="roundRect">
              <a:avLst>
                <a:gd name="adj" fmla="val 14286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752180" y="3200400"/>
              <a:ext cx="185044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L2 + L3 &gt; L1</a:t>
              </a:r>
            </a:p>
          </p:txBody>
        </p:sp>
      </p:grpSp>
      <p:grpSp>
        <p:nvGrpSpPr>
          <p:cNvPr id="22" name="q"/>
          <p:cNvGrpSpPr/>
          <p:nvPr/>
        </p:nvGrpSpPr>
        <p:grpSpPr>
          <a:xfrm>
            <a:off x="828675" y="3962400"/>
            <a:ext cx="5080762" cy="367665"/>
            <a:chOff x="828675" y="3962400"/>
            <a:chExt cx="5080762" cy="367665"/>
          </a:xfrm>
        </p:grpSpPr>
        <p:sp>
          <p:nvSpPr>
            <p:cNvPr id="21" name="TextBox 21"/>
            <p:cNvSpPr txBox="1"/>
            <p:nvPr/>
          </p:nvSpPr>
          <p:spPr>
            <a:xfrm>
              <a:off x="828675" y="3962400"/>
              <a:ext cx="508076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三个条件要同时满足，中间用什么符号连接？</a:t>
              </a:r>
            </a:p>
          </p:txBody>
        </p:sp>
      </p:grpSp>
      <p:grpSp>
        <p:nvGrpSpPr>
          <p:cNvPr id="25" name="a"/>
          <p:cNvGrpSpPr/>
          <p:nvPr/>
        </p:nvGrpSpPr>
        <p:grpSpPr>
          <a:xfrm>
            <a:off x="838200" y="4438650"/>
            <a:ext cx="10515600" cy="666750"/>
            <a:chOff x="838200" y="4438650"/>
            <a:chExt cx="10515600" cy="666750"/>
          </a:xfrm>
        </p:grpSpPr>
        <p:sp>
          <p:nvSpPr>
            <p:cNvPr id="23" name="Rectangle 23"/>
            <p:cNvSpPr/>
            <p:nvPr/>
          </p:nvSpPr>
          <p:spPr>
            <a:xfrm>
              <a:off x="838200" y="4438650"/>
              <a:ext cx="10515600" cy="666750"/>
            </a:xfrm>
            <a:prstGeom prst="roundRect">
              <a:avLst>
                <a:gd name="adj" fmla="val 14286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2799969" y="4648200"/>
              <a:ext cx="72731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L1 + L2 &gt; L3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</a:t>
              </a:r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&amp;&amp;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</a:t>
              </a: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L1 + L3 &gt; L2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</a:t>
              </a:r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&amp;&amp;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</a:t>
              </a: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L2 + L3 &gt; L1</a:t>
              </a:r>
            </a:p>
          </p:txBody>
        </p:sp>
      </p:grpSp>
      <p:grpSp>
        <p:nvGrpSpPr>
          <p:cNvPr id="30" name="warn"/>
          <p:cNvGrpSpPr/>
          <p:nvPr/>
        </p:nvGrpSpPr>
        <p:grpSpPr>
          <a:xfrm>
            <a:off x="838200" y="5353050"/>
            <a:ext cx="10515600" cy="571500"/>
            <a:chOff x="838200" y="5353050"/>
            <a:chExt cx="10515600" cy="571500"/>
          </a:xfrm>
        </p:grpSpPr>
        <p:sp>
          <p:nvSpPr>
            <p:cNvPr id="26" name="Rectangle 26"/>
            <p:cNvSpPr/>
            <p:nvPr/>
          </p:nvSpPr>
          <p:spPr>
            <a:xfrm>
              <a:off x="838200" y="535305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8200" y="535305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8987" y="55181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686687" y="5530850"/>
              <a:ext cx="540644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是两边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之和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大于第三边，不要写成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L1 &gt; L2 + L3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用样例验证条件</a:t>
            </a:r>
          </a:p>
        </p:txBody>
      </p:sp>
      <p:grpSp>
        <p:nvGrpSpPr>
          <p:cNvPr id="15" name="thead-w"/>
          <p:cNvGrpSpPr/>
          <p:nvPr/>
        </p:nvGrpSpPr>
        <p:grpSpPr>
          <a:xfrm>
            <a:off x="838200" y="2114550"/>
            <a:ext cx="10515600" cy="704850"/>
            <a:chOff x="838200" y="2114550"/>
            <a:chExt cx="10515600" cy="7048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7048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456" y="2333371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三条边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886456" y="2333371"/>
              <a:ext cx="12011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L1+L2&gt;L3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077206" y="2333371"/>
              <a:ext cx="12011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L1+L3&gt;L2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267956" y="2333371"/>
              <a:ext cx="12011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L2+L3&gt;L1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458706" y="2333371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  <p:grpSp>
        <p:nvGrpSpPr>
          <p:cNvPr id="23" name="table-w"/>
          <p:cNvGrpSpPr/>
          <p:nvPr/>
        </p:nvGrpSpPr>
        <p:grpSpPr>
          <a:xfrm>
            <a:off x="838200" y="3041650"/>
            <a:ext cx="1905000" cy="1901825"/>
            <a:chOff x="838200" y="3041650"/>
            <a:chExt cx="1905000" cy="1901825"/>
          </a:xfrm>
        </p:grpSpPr>
        <p:sp>
          <p:nvSpPr>
            <p:cNvPr id="16" name="TextBox 16"/>
            <p:cNvSpPr txBox="1"/>
            <p:nvPr/>
          </p:nvSpPr>
          <p:spPr>
            <a:xfrm>
              <a:off x="981456" y="304165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1 2 3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52425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524250"/>
              <a:ext cx="1905000" cy="704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456" y="374650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4 5 7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422910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1456" y="445135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3 4 8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933950"/>
              <a:ext cx="1905000" cy="9525"/>
            </a:xfrm>
            <a:custGeom>
              <a:avLst/>
              <a:gdLst/>
              <a:ahLst/>
              <a:cxnLst/>
              <a:rect l="l" t="t" r="r" b="b"/>
              <a:pathLst>
                <a:path w="1905000" h="9525">
                  <a:moveTo>
                    <a:pt x="0" y="0"/>
                  </a:moveTo>
                  <a:lnTo>
                    <a:pt x="1905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0" name="answers"/>
          <p:cNvGrpSpPr/>
          <p:nvPr/>
        </p:nvGrpSpPr>
        <p:grpSpPr>
          <a:xfrm>
            <a:off x="2743200" y="3041650"/>
            <a:ext cx="8610600" cy="1901825"/>
            <a:chOff x="2743200" y="3041650"/>
            <a:chExt cx="8610600" cy="1901825"/>
          </a:xfrm>
        </p:grpSpPr>
        <p:sp>
          <p:nvSpPr>
            <p:cNvPr id="24" name="Line 24"/>
            <p:cNvSpPr/>
            <p:nvPr/>
          </p:nvSpPr>
          <p:spPr>
            <a:xfrm>
              <a:off x="2743200" y="3524250"/>
              <a:ext cx="8610600" cy="9525"/>
            </a:xfrm>
            <a:custGeom>
              <a:avLst/>
              <a:gdLst/>
              <a:ahLst/>
              <a:cxnLst/>
              <a:rect l="l" t="t" r="r" b="b"/>
              <a:pathLst>
                <a:path w="8610600" h="9525">
                  <a:moveTo>
                    <a:pt x="0" y="0"/>
                  </a:moveTo>
                  <a:lnTo>
                    <a:pt x="861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2743200" y="3524250"/>
              <a:ext cx="8610600" cy="704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Line 26"/>
            <p:cNvSpPr/>
            <p:nvPr/>
          </p:nvSpPr>
          <p:spPr>
            <a:xfrm>
              <a:off x="2743200" y="4229100"/>
              <a:ext cx="8610600" cy="9525"/>
            </a:xfrm>
            <a:custGeom>
              <a:avLst/>
              <a:gdLst/>
              <a:ahLst/>
              <a:cxnLst/>
              <a:rect l="l" t="t" r="r" b="b"/>
              <a:pathLst>
                <a:path w="8610600" h="9525">
                  <a:moveTo>
                    <a:pt x="0" y="0"/>
                  </a:moveTo>
                  <a:lnTo>
                    <a:pt x="861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Line 27"/>
            <p:cNvSpPr/>
            <p:nvPr/>
          </p:nvSpPr>
          <p:spPr>
            <a:xfrm>
              <a:off x="2743200" y="4933950"/>
              <a:ext cx="8610600" cy="9525"/>
            </a:xfrm>
            <a:custGeom>
              <a:avLst/>
              <a:gdLst/>
              <a:ahLst/>
              <a:cxnLst/>
              <a:rect l="l" t="t" r="r" b="b"/>
              <a:pathLst>
                <a:path w="8610600" h="9525">
                  <a:moveTo>
                    <a:pt x="0" y="0"/>
                  </a:moveTo>
                  <a:lnTo>
                    <a:pt x="8610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2886456" y="3041650"/>
              <a:ext cx="9215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 &gt; 3 ✘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077206" y="3041650"/>
              <a:ext cx="9215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 &gt; 2 ✔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267956" y="3041650"/>
              <a:ext cx="9215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 &gt; 1 ✔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458706" y="3041650"/>
              <a:ext cx="3060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No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886456" y="3746500"/>
              <a:ext cx="9215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 &gt; 7 ✔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5077206" y="3746500"/>
              <a:ext cx="10614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11 &gt; 5 ✔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7267956" y="3746500"/>
              <a:ext cx="10614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12 &gt; 4 ✔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458706" y="3746500"/>
              <a:ext cx="4460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Yes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2886456" y="4451350"/>
              <a:ext cx="9215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7 &gt; 8 ✘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5077206" y="4451350"/>
              <a:ext cx="10614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11 &gt; 4 ✔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267956" y="4451350"/>
              <a:ext cx="10614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12 &gt; 3 ✔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9458706" y="4451350"/>
              <a:ext cx="3060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No</a:t>
              </a:r>
            </a:p>
          </p:txBody>
        </p:sp>
      </p:grpSp>
      <p:grpSp>
        <p:nvGrpSpPr>
          <p:cNvPr id="44" name="tip"/>
          <p:cNvGrpSpPr/>
          <p:nvPr/>
        </p:nvGrpSpPr>
        <p:grpSpPr>
          <a:xfrm>
            <a:off x="838200" y="5219700"/>
            <a:ext cx="10515600" cy="571500"/>
            <a:chOff x="838200" y="5219700"/>
            <a:chExt cx="10515600" cy="571500"/>
          </a:xfrm>
        </p:grpSpPr>
        <p:sp>
          <p:nvSpPr>
            <p:cNvPr id="41" name="Rectangle 41"/>
            <p:cNvSpPr/>
            <p:nvPr/>
          </p:nvSpPr>
          <p:spPr>
            <a:xfrm>
              <a:off x="838200" y="52197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1038987" y="53848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686687" y="5397500"/>
              <a:ext cx="595669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&amp;&amp; 连接的条件，只要有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一个不成立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，整个条件就不成立。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练习八：代码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7239000" cy="3219450"/>
            <a:chOff x="838200" y="2114550"/>
            <a:chExt cx="7239000" cy="32194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7239000" cy="32194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219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79650"/>
              <a:ext cx="6355652" cy="29801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L1, L2, L3;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L1 &gt;&gt; L2 &gt;&gt; L3;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(L1 + L2 &gt; L3 &amp;&amp; L1 + L3 &gt; L2 &amp;&amp; L2 + L3 &gt; L1) {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"Yes";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 else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"No";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9" name="runs"/>
          <p:cNvGrpSpPr/>
          <p:nvPr/>
        </p:nvGrpSpPr>
        <p:grpSpPr>
          <a:xfrm>
            <a:off x="8496300" y="2114550"/>
            <a:ext cx="2857500" cy="2533650"/>
            <a:chOff x="8496300" y="2114550"/>
            <a:chExt cx="2857500" cy="2533650"/>
          </a:xfrm>
        </p:grpSpPr>
        <p:sp>
          <p:nvSpPr>
            <p:cNvPr id="13" name="Rectangle 13"/>
            <p:cNvSpPr/>
            <p:nvPr/>
          </p:nvSpPr>
          <p:spPr>
            <a:xfrm>
              <a:off x="8496300" y="2114550"/>
              <a:ext cx="28575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496300" y="211455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496300" y="230505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861060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880110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99160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290304" y="21844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659368" y="2622550"/>
              <a:ext cx="593026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1 2 3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No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8496300" y="3448050"/>
              <a:ext cx="2857500" cy="1200150"/>
            </a:xfrm>
            <a:prstGeom prst="roundRect">
              <a:avLst>
                <a:gd name="adj" fmla="val 6349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496300" y="3448050"/>
              <a:ext cx="2857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496300" y="3638550"/>
              <a:ext cx="2857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8610600" y="35433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8801100" y="35433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8991600" y="35433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290304" y="35179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659368" y="3956050"/>
              <a:ext cx="593026" cy="6084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4 5 7</a:t>
              </a:r>
              <a:br>
                <a:rPr lang="zh-CN" sz="165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Yes</a:t>
              </a:r>
            </a:p>
          </p:txBody>
        </p:sp>
      </p:grpSp>
      <p:grpSp>
        <p:nvGrpSpPr>
          <p:cNvPr id="33" name="tip"/>
          <p:cNvGrpSpPr/>
          <p:nvPr/>
        </p:nvGrpSpPr>
        <p:grpSpPr>
          <a:xfrm>
            <a:off x="8496300" y="4819650"/>
            <a:ext cx="2857500" cy="857250"/>
            <a:chOff x="8496300" y="4819650"/>
            <a:chExt cx="2857500" cy="857250"/>
          </a:xfrm>
        </p:grpSpPr>
        <p:sp>
          <p:nvSpPr>
            <p:cNvPr id="30" name="Rectangle 30"/>
            <p:cNvSpPr/>
            <p:nvPr/>
          </p:nvSpPr>
          <p:spPr>
            <a:xfrm>
              <a:off x="8496300" y="4819650"/>
              <a:ext cx="2857500" cy="857250"/>
            </a:xfrm>
            <a:prstGeom prst="roundRect">
              <a:avLst>
                <a:gd name="adj" fmla="val 8889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697849" y="49911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提示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307449" y="4953000"/>
              <a:ext cx="1821942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条件太长时，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可以先读清楚再敲。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0604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练习九　判断闰年（B0029）</a:t>
            </a:r>
          </a:p>
        </p:txBody>
      </p:sp>
      <p:grpSp>
        <p:nvGrpSpPr>
          <p:cNvPr id="12" name="prob"/>
          <p:cNvGrpSpPr/>
          <p:nvPr/>
        </p:nvGrpSpPr>
        <p:grpSpPr>
          <a:xfrm>
            <a:off x="838200" y="2038350"/>
            <a:ext cx="10515600" cy="1466850"/>
            <a:chOff x="838200" y="2038350"/>
            <a:chExt cx="10515600" cy="14668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466850"/>
            </a:xfrm>
            <a:prstGeom prst="roundRect">
              <a:avLst>
                <a:gd name="adj" fmla="val 6494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209800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8037" y="2552700"/>
              <a:ext cx="7531862" cy="7374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输入一个年份，判断它是不是闰年。是闰年就输出这个年份，不是就输出 No。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能被 4 整除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并且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不能被 100 整除，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或者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能被 400 整除的年份是闰年。</a:t>
              </a:r>
            </a:p>
          </p:txBody>
        </p:sp>
      </p:grpSp>
      <p:grpSp>
        <p:nvGrpSpPr>
          <p:cNvPr id="19" name="fmt"/>
          <p:cNvGrpSpPr/>
          <p:nvPr/>
        </p:nvGrpSpPr>
        <p:grpSpPr>
          <a:xfrm>
            <a:off x="829056" y="3765550"/>
            <a:ext cx="5152644" cy="1704594"/>
            <a:chOff x="829056" y="3765550"/>
            <a:chExt cx="5152644" cy="1704594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37655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输入格式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40957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29056" y="4165600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一行一个整数，表示年份。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056" y="47180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输出格式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50482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29056" y="5118100"/>
              <a:ext cx="37595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是闰年输出该年份，否则输出 No。</a:t>
              </a:r>
            </a:p>
          </p:txBody>
        </p:sp>
      </p:grpSp>
      <p:grpSp>
        <p:nvGrpSpPr>
          <p:cNvPr id="36" name="samples"/>
          <p:cNvGrpSpPr/>
          <p:nvPr/>
        </p:nvGrpSpPr>
        <p:grpSpPr>
          <a:xfrm>
            <a:off x="6477000" y="3752850"/>
            <a:ext cx="4876800" cy="1314450"/>
            <a:chOff x="6477000" y="3752850"/>
            <a:chExt cx="4876800" cy="1314450"/>
          </a:xfrm>
        </p:grpSpPr>
        <p:sp>
          <p:nvSpPr>
            <p:cNvPr id="20" name="Rectangle 20"/>
            <p:cNvSpPr/>
            <p:nvPr/>
          </p:nvSpPr>
          <p:spPr>
            <a:xfrm>
              <a:off x="6477000" y="375285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477000" y="375285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477000" y="394335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6591300" y="38481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6781800" y="38481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6972300" y="38481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271004" y="38227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639306" y="4194175"/>
              <a:ext cx="52120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2008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2008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9010650" y="375285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9010650" y="375285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9010650" y="394335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9124950" y="38481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9315450" y="38481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9505950" y="38481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804654" y="38227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172956" y="4194175"/>
              <a:ext cx="52120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1000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No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74231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闰年有两种</a:t>
            </a:r>
          </a:p>
        </p:txBody>
      </p:sp>
      <p:grpSp>
        <p:nvGrpSpPr>
          <p:cNvPr id="13" name="a"/>
          <p:cNvGrpSpPr/>
          <p:nvPr/>
        </p:nvGrpSpPr>
        <p:grpSpPr>
          <a:xfrm>
            <a:off x="838200" y="2152650"/>
            <a:ext cx="4476750" cy="1676400"/>
            <a:chOff x="838200" y="2152650"/>
            <a:chExt cx="4476750" cy="1676400"/>
          </a:xfrm>
        </p:grpSpPr>
        <p:sp>
          <p:nvSpPr>
            <p:cNvPr id="9" name="Rectangle 9"/>
            <p:cNvSpPr/>
            <p:nvPr/>
          </p:nvSpPr>
          <p:spPr>
            <a:xfrm>
              <a:off x="838200" y="2152650"/>
              <a:ext cx="4476750" cy="1676400"/>
            </a:xfrm>
            <a:prstGeom prst="roundRect">
              <a:avLst>
                <a:gd name="adj" fmla="val 5682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500503" y="241300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普通闰年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028825" y="2933700"/>
              <a:ext cx="2081698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能被 4 整除，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并且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149615" y="3333750"/>
              <a:ext cx="18539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不能被 100 整除</a:t>
              </a:r>
            </a:p>
          </p:txBody>
        </p:sp>
      </p:grpSp>
      <p:grpSp>
        <p:nvGrpSpPr>
          <p:cNvPr id="17" name="b"/>
          <p:cNvGrpSpPr/>
          <p:nvPr/>
        </p:nvGrpSpPr>
        <p:grpSpPr>
          <a:xfrm>
            <a:off x="838200" y="4191000"/>
            <a:ext cx="4476750" cy="1428750"/>
            <a:chOff x="838200" y="4191000"/>
            <a:chExt cx="4476750" cy="1428750"/>
          </a:xfrm>
        </p:grpSpPr>
        <p:sp>
          <p:nvSpPr>
            <p:cNvPr id="14" name="Rectangle 14"/>
            <p:cNvSpPr/>
            <p:nvPr/>
          </p:nvSpPr>
          <p:spPr>
            <a:xfrm>
              <a:off x="838200" y="4191000"/>
              <a:ext cx="4476750" cy="142875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2500503" y="448945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世纪闰年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276158" y="5010150"/>
              <a:ext cx="1600835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能被 400 整除</a:t>
              </a:r>
            </a:p>
          </p:txBody>
        </p:sp>
      </p:grpSp>
      <p:grpSp>
        <p:nvGrpSpPr>
          <p:cNvPr id="24" name="or"/>
          <p:cNvGrpSpPr/>
          <p:nvPr/>
        </p:nvGrpSpPr>
        <p:grpSpPr>
          <a:xfrm>
            <a:off x="5353050" y="2990850"/>
            <a:ext cx="3524250" cy="1914525"/>
            <a:chOff x="5353050" y="2990850"/>
            <a:chExt cx="3524250" cy="1914525"/>
          </a:xfrm>
        </p:grpSpPr>
        <p:sp>
          <p:nvSpPr>
            <p:cNvPr id="18" name="Freeform 18"/>
            <p:cNvSpPr/>
            <p:nvPr/>
          </p:nvSpPr>
          <p:spPr>
            <a:xfrm>
              <a:off x="5353050" y="2990850"/>
              <a:ext cx="1219200" cy="914400"/>
            </a:xfrm>
            <a:custGeom>
              <a:avLst/>
              <a:gdLst/>
              <a:ahLst/>
              <a:cxnLst/>
              <a:rect l="l" t="t" r="r" b="b"/>
              <a:pathLst>
                <a:path w="1219200" h="914400">
                  <a:moveTo>
                    <a:pt x="0" y="0"/>
                  </a:moveTo>
                  <a:lnTo>
                    <a:pt x="742950" y="0"/>
                  </a:lnTo>
                  <a:lnTo>
                    <a:pt x="742950" y="914400"/>
                  </a:lnTo>
                  <a:lnTo>
                    <a:pt x="1219200" y="914400"/>
                  </a:lnTo>
                </a:path>
              </a:pathLst>
            </a:custGeom>
            <a:noFill/>
            <a:ln w="23812">
              <a:solidFill>
                <a:schemeClr val="accent3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6553200" y="3838575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0" y="0"/>
                  </a:moveTo>
                  <a:lnTo>
                    <a:pt x="0" y="133350"/>
                  </a:lnTo>
                  <a:lnTo>
                    <a:pt x="114300" y="6667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0" name="Freeform 20"/>
            <p:cNvSpPr/>
            <p:nvPr/>
          </p:nvSpPr>
          <p:spPr>
            <a:xfrm>
              <a:off x="5353050" y="3905250"/>
              <a:ext cx="1314450" cy="1000125"/>
            </a:xfrm>
            <a:custGeom>
              <a:avLst/>
              <a:gdLst/>
              <a:ahLst/>
              <a:cxnLst/>
              <a:rect l="l" t="t" r="r" b="b"/>
              <a:pathLst>
                <a:path w="1314450" h="1000125">
                  <a:moveTo>
                    <a:pt x="0" y="1000125"/>
                  </a:moveTo>
                  <a:lnTo>
                    <a:pt x="742950" y="1000125"/>
                  </a:lnTo>
                  <a:lnTo>
                    <a:pt x="742950" y="0"/>
                  </a:lnTo>
                  <a:lnTo>
                    <a:pt x="1314450" y="0"/>
                  </a:lnTo>
                </a:path>
              </a:pathLst>
            </a:custGeom>
            <a:noFill/>
            <a:ln w="23812">
              <a:solidFill>
                <a:schemeClr val="accent3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5566689" y="3848100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或者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6781800" y="3333750"/>
              <a:ext cx="2095500" cy="1143000"/>
            </a:xfrm>
            <a:prstGeom prst="roundRect">
              <a:avLst>
                <a:gd name="adj" fmla="val 8333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452360" y="36893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闰年</a:t>
              </a:r>
            </a:p>
          </p:txBody>
        </p:sp>
      </p:grpSp>
      <p:grpSp>
        <p:nvGrpSpPr>
          <p:cNvPr id="28" name="eg"/>
          <p:cNvGrpSpPr/>
          <p:nvPr/>
        </p:nvGrpSpPr>
        <p:grpSpPr>
          <a:xfrm>
            <a:off x="9211056" y="2451100"/>
            <a:ext cx="2142744" cy="1634744"/>
            <a:chOff x="9211056" y="2451100"/>
            <a:chExt cx="2142744" cy="1634744"/>
          </a:xfrm>
        </p:grpSpPr>
        <p:sp>
          <p:nvSpPr>
            <p:cNvPr id="25" name="TextBox 25"/>
            <p:cNvSpPr txBox="1"/>
            <p:nvPr/>
          </p:nvSpPr>
          <p:spPr>
            <a:xfrm>
              <a:off x="9211056" y="2451100"/>
              <a:ext cx="2606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例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9220200" y="2781300"/>
              <a:ext cx="2133600" cy="9525"/>
            </a:xfrm>
            <a:custGeom>
              <a:avLst/>
              <a:gdLst/>
              <a:ahLst/>
              <a:cxnLst/>
              <a:rect l="l" t="t" r="r" b="b"/>
              <a:pathLst>
                <a:path w="2133600" h="9525">
                  <a:moveTo>
                    <a:pt x="0" y="0"/>
                  </a:moveTo>
                  <a:lnTo>
                    <a:pt x="21336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211056" y="2819400"/>
              <a:ext cx="1504188" cy="1266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2008 普通闰年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2000 世纪闰年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1900 不是闰年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把规则翻译成条件表达式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114550"/>
            <a:ext cx="10515600" cy="533400"/>
            <a:chOff x="838200" y="2114550"/>
            <a:chExt cx="10515600" cy="5334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838706" y="224764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中文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791706" y="224764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条件</a:t>
              </a:r>
            </a:p>
          </p:txBody>
        </p:sp>
      </p:grpSp>
      <p:grpSp>
        <p:nvGrpSpPr>
          <p:cNvPr id="23" name="table-w"/>
          <p:cNvGrpSpPr/>
          <p:nvPr/>
        </p:nvGrpSpPr>
        <p:grpSpPr>
          <a:xfrm>
            <a:off x="838200" y="2784475"/>
            <a:ext cx="5810250" cy="1473200"/>
            <a:chOff x="838200" y="2784475"/>
            <a:chExt cx="5810250" cy="1473200"/>
          </a:xfrm>
        </p:grpSpPr>
        <p:sp>
          <p:nvSpPr>
            <p:cNvPr id="13" name="TextBox 13"/>
            <p:cNvSpPr txBox="1"/>
            <p:nvPr/>
          </p:nvSpPr>
          <p:spPr>
            <a:xfrm>
              <a:off x="981456" y="2784475"/>
              <a:ext cx="1591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838706" y="2784475"/>
              <a:ext cx="12662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能被 4 整除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181350"/>
              <a:ext cx="5810250" cy="9525"/>
            </a:xfrm>
            <a:custGeom>
              <a:avLst/>
              <a:gdLst/>
              <a:ahLst/>
              <a:cxnLst/>
              <a:rect l="l" t="t" r="r" b="b"/>
              <a:pathLst>
                <a:path w="5810250" h="9525">
                  <a:moveTo>
                    <a:pt x="0" y="0"/>
                  </a:moveTo>
                  <a:lnTo>
                    <a:pt x="5810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181350"/>
              <a:ext cx="581025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456" y="3317875"/>
              <a:ext cx="1591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838706" y="3317875"/>
              <a:ext cx="17750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不能被 100 整除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3714750"/>
              <a:ext cx="5810250" cy="9525"/>
            </a:xfrm>
            <a:custGeom>
              <a:avLst/>
              <a:gdLst/>
              <a:ahLst/>
              <a:cxnLst/>
              <a:rect l="l" t="t" r="r" b="b"/>
              <a:pathLst>
                <a:path w="5810250" h="9525">
                  <a:moveTo>
                    <a:pt x="0" y="0"/>
                  </a:moveTo>
                  <a:lnTo>
                    <a:pt x="5810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456" y="3851275"/>
              <a:ext cx="1591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838706" y="3851275"/>
              <a:ext cx="15327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能被 400 整除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248150"/>
              <a:ext cx="5810250" cy="9525"/>
            </a:xfrm>
            <a:custGeom>
              <a:avLst/>
              <a:gdLst/>
              <a:ahLst/>
              <a:cxnLst/>
              <a:rect l="l" t="t" r="r" b="b"/>
              <a:pathLst>
                <a:path w="5810250" h="9525">
                  <a:moveTo>
                    <a:pt x="0" y="0"/>
                  </a:moveTo>
                  <a:lnTo>
                    <a:pt x="5810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1" name="answers"/>
          <p:cNvGrpSpPr/>
          <p:nvPr/>
        </p:nvGrpSpPr>
        <p:grpSpPr>
          <a:xfrm>
            <a:off x="6648450" y="2784475"/>
            <a:ext cx="4705350" cy="1473200"/>
            <a:chOff x="6648450" y="2784475"/>
            <a:chExt cx="4705350" cy="1473200"/>
          </a:xfrm>
        </p:grpSpPr>
        <p:sp>
          <p:nvSpPr>
            <p:cNvPr id="24" name="Line 24"/>
            <p:cNvSpPr/>
            <p:nvPr/>
          </p:nvSpPr>
          <p:spPr>
            <a:xfrm>
              <a:off x="6648450" y="3181350"/>
              <a:ext cx="4705350" cy="9525"/>
            </a:xfrm>
            <a:custGeom>
              <a:avLst/>
              <a:gdLst/>
              <a:ahLst/>
              <a:cxnLst/>
              <a:rect l="l" t="t" r="r" b="b"/>
              <a:pathLst>
                <a:path w="4705350" h="9525">
                  <a:moveTo>
                    <a:pt x="0" y="0"/>
                  </a:moveTo>
                  <a:lnTo>
                    <a:pt x="4705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6648450" y="3181350"/>
              <a:ext cx="470535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Line 26"/>
            <p:cNvSpPr/>
            <p:nvPr/>
          </p:nvSpPr>
          <p:spPr>
            <a:xfrm>
              <a:off x="6648450" y="3714750"/>
              <a:ext cx="4705350" cy="9525"/>
            </a:xfrm>
            <a:custGeom>
              <a:avLst/>
              <a:gdLst/>
              <a:ahLst/>
              <a:cxnLst/>
              <a:rect l="l" t="t" r="r" b="b"/>
              <a:pathLst>
                <a:path w="4705350" h="9525">
                  <a:moveTo>
                    <a:pt x="0" y="0"/>
                  </a:moveTo>
                  <a:lnTo>
                    <a:pt x="4705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Line 27"/>
            <p:cNvSpPr/>
            <p:nvPr/>
          </p:nvSpPr>
          <p:spPr>
            <a:xfrm>
              <a:off x="6648450" y="4248150"/>
              <a:ext cx="4705350" cy="9525"/>
            </a:xfrm>
            <a:custGeom>
              <a:avLst/>
              <a:gdLst/>
              <a:ahLst/>
              <a:cxnLst/>
              <a:rect l="l" t="t" r="r" b="b"/>
              <a:pathLst>
                <a:path w="4705350" h="9525">
                  <a:moveTo>
                    <a:pt x="0" y="0"/>
                  </a:moveTo>
                  <a:lnTo>
                    <a:pt x="4705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791706" y="2784475"/>
              <a:ext cx="17508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year % 4 == 0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791706" y="3317875"/>
              <a:ext cx="20173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year % 100 != 0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791706" y="3851275"/>
              <a:ext cx="20173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year % 400 == 0</a:t>
              </a:r>
            </a:p>
          </p:txBody>
        </p:sp>
      </p:grpSp>
      <p:grpSp>
        <p:nvGrpSpPr>
          <p:cNvPr id="35" name="join"/>
          <p:cNvGrpSpPr/>
          <p:nvPr/>
        </p:nvGrpSpPr>
        <p:grpSpPr>
          <a:xfrm>
            <a:off x="829056" y="4413250"/>
            <a:ext cx="10524744" cy="1073150"/>
            <a:chOff x="829056" y="4413250"/>
            <a:chExt cx="10524744" cy="1073150"/>
          </a:xfrm>
        </p:grpSpPr>
        <p:sp>
          <p:nvSpPr>
            <p:cNvPr id="32" name="TextBox 32"/>
            <p:cNvSpPr txBox="1"/>
            <p:nvPr/>
          </p:nvSpPr>
          <p:spPr>
            <a:xfrm>
              <a:off x="829056" y="4413250"/>
              <a:ext cx="32610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组合起来：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(A 并且 B) 或者 C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838200" y="4819650"/>
              <a:ext cx="10515600" cy="666750"/>
            </a:xfrm>
            <a:prstGeom prst="roundRect">
              <a:avLst>
                <a:gd name="adj" fmla="val 14286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2397752" y="5029200"/>
              <a:ext cx="7396495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(year % 4 == 0 &amp;&amp; year % 100 != 0) || year % 400 == 0</a:t>
              </a:r>
            </a:p>
          </p:txBody>
        </p:sp>
      </p:grpSp>
      <p:grpSp>
        <p:nvGrpSpPr>
          <p:cNvPr id="37" name="tip"/>
          <p:cNvGrpSpPr/>
          <p:nvPr/>
        </p:nvGrpSpPr>
        <p:grpSpPr>
          <a:xfrm>
            <a:off x="829818" y="5664200"/>
            <a:ext cx="5569839" cy="322707"/>
            <a:chOff x="829818" y="5664200"/>
            <a:chExt cx="5569839" cy="322707"/>
          </a:xfrm>
        </p:grpSpPr>
        <p:sp>
          <p:nvSpPr>
            <p:cNvPr id="36" name="TextBox 36"/>
            <p:cNvSpPr txBox="1"/>
            <p:nvPr/>
          </p:nvSpPr>
          <p:spPr>
            <a:xfrm>
              <a:off x="829818" y="5664200"/>
              <a:ext cx="55698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复杂的条件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多加括号</a:t>
              </a:r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，先算什么、后算什么，一目了然。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练习九：代码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8191500" cy="3733800"/>
            <a:chOff x="838200" y="2114550"/>
            <a:chExt cx="8191500" cy="37338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8191500" cy="3733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3733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9368" y="2228850"/>
              <a:ext cx="7392924" cy="34945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year;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year;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((year % 4 == 0 &amp;&amp; year % 100 != 0) || year % 400 == 0) {</a:t>
              </a:r>
              <a:br>
                <a:rPr lang="en-US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year;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 else {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"No";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9" name="runs"/>
          <p:cNvGrpSpPr/>
          <p:nvPr/>
        </p:nvGrpSpPr>
        <p:grpSpPr>
          <a:xfrm>
            <a:off x="9258300" y="2114550"/>
            <a:ext cx="2095500" cy="2933700"/>
            <a:chOff x="9258300" y="2114550"/>
            <a:chExt cx="2095500" cy="2933700"/>
          </a:xfrm>
        </p:grpSpPr>
        <p:sp>
          <p:nvSpPr>
            <p:cNvPr id="13" name="Rectangle 13"/>
            <p:cNvSpPr/>
            <p:nvPr/>
          </p:nvSpPr>
          <p:spPr>
            <a:xfrm>
              <a:off x="9258300" y="2114550"/>
              <a:ext cx="209550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9258300" y="2114550"/>
              <a:ext cx="2095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9258300" y="2305050"/>
              <a:ext cx="2095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9372600" y="22098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9563100" y="22098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9753600" y="22098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0052304" y="21844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420606" y="2555875"/>
              <a:ext cx="52120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2008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2008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9258300" y="3733800"/>
              <a:ext cx="209550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9258300" y="3733800"/>
              <a:ext cx="20955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9258300" y="3924300"/>
              <a:ext cx="20955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9372600" y="38290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9563100" y="38290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9753600" y="38290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052304" y="380365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420606" y="4175125"/>
              <a:ext cx="52120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1000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No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多测几个年份</a:t>
            </a:r>
          </a:p>
        </p:txBody>
      </p:sp>
      <p:grpSp>
        <p:nvGrpSpPr>
          <p:cNvPr id="15" name="thead-w"/>
          <p:cNvGrpSpPr/>
          <p:nvPr/>
        </p:nvGrpSpPr>
        <p:grpSpPr>
          <a:xfrm>
            <a:off x="838200" y="2114550"/>
            <a:ext cx="10515600" cy="571500"/>
            <a:chOff x="838200" y="2114550"/>
            <a:chExt cx="10515600" cy="5715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2632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年份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601087" y="2275967"/>
              <a:ext cx="88934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A（÷4）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506087" y="2275967"/>
              <a:ext cx="138832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B（不÷100）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411087" y="2275967"/>
              <a:ext cx="11567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C（÷400）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316087" y="2275967"/>
              <a:ext cx="222744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(A &amp;&amp; B) || C → 输出</a:t>
              </a:r>
            </a:p>
          </p:txBody>
        </p:sp>
      </p:grpSp>
      <p:grpSp>
        <p:nvGrpSpPr>
          <p:cNvPr id="26" name="table-w"/>
          <p:cNvGrpSpPr/>
          <p:nvPr/>
        </p:nvGrpSpPr>
        <p:grpSpPr>
          <a:xfrm>
            <a:off x="838200" y="2844800"/>
            <a:ext cx="1619250" cy="2136775"/>
            <a:chOff x="838200" y="2844800"/>
            <a:chExt cx="1619250" cy="2136775"/>
          </a:xfrm>
        </p:grpSpPr>
        <p:sp>
          <p:nvSpPr>
            <p:cNvPr id="16" name="TextBox 16"/>
            <p:cNvSpPr txBox="1"/>
            <p:nvPr/>
          </p:nvSpPr>
          <p:spPr>
            <a:xfrm>
              <a:off x="981837" y="2844800"/>
              <a:ext cx="526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2008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257550"/>
              <a:ext cx="1619250" cy="9525"/>
            </a:xfrm>
            <a:custGeom>
              <a:avLst/>
              <a:gdLst/>
              <a:ahLst/>
              <a:cxnLst/>
              <a:rect l="l" t="t" r="r" b="b"/>
              <a:pathLst>
                <a:path w="1619250" h="9525">
                  <a:moveTo>
                    <a:pt x="0" y="0"/>
                  </a:moveTo>
                  <a:lnTo>
                    <a:pt x="1619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257550"/>
              <a:ext cx="161925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837" y="3416300"/>
              <a:ext cx="526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1900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829050"/>
              <a:ext cx="1619250" cy="9525"/>
            </a:xfrm>
            <a:custGeom>
              <a:avLst/>
              <a:gdLst/>
              <a:ahLst/>
              <a:cxnLst/>
              <a:rect l="l" t="t" r="r" b="b"/>
              <a:pathLst>
                <a:path w="1619250" h="9525">
                  <a:moveTo>
                    <a:pt x="0" y="0"/>
                  </a:moveTo>
                  <a:lnTo>
                    <a:pt x="1619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1837" y="3987800"/>
              <a:ext cx="526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2000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400550"/>
              <a:ext cx="1619250" cy="9525"/>
            </a:xfrm>
            <a:custGeom>
              <a:avLst/>
              <a:gdLst/>
              <a:ahLst/>
              <a:cxnLst/>
              <a:rect l="l" t="t" r="r" b="b"/>
              <a:pathLst>
                <a:path w="1619250" h="9525">
                  <a:moveTo>
                    <a:pt x="0" y="0"/>
                  </a:moveTo>
                  <a:lnTo>
                    <a:pt x="1619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400550"/>
              <a:ext cx="161925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1837" y="4559300"/>
              <a:ext cx="526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2023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972050"/>
              <a:ext cx="1619250" cy="9525"/>
            </a:xfrm>
            <a:custGeom>
              <a:avLst/>
              <a:gdLst/>
              <a:ahLst/>
              <a:cxnLst/>
              <a:rect l="l" t="t" r="r" b="b"/>
              <a:pathLst>
                <a:path w="1619250" h="9525">
                  <a:moveTo>
                    <a:pt x="0" y="0"/>
                  </a:moveTo>
                  <a:lnTo>
                    <a:pt x="1619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9" name="answers"/>
          <p:cNvGrpSpPr/>
          <p:nvPr/>
        </p:nvGrpSpPr>
        <p:grpSpPr>
          <a:xfrm>
            <a:off x="2457450" y="2844800"/>
            <a:ext cx="8896350" cy="2136775"/>
            <a:chOff x="2457450" y="2844800"/>
            <a:chExt cx="8896350" cy="2136775"/>
          </a:xfrm>
        </p:grpSpPr>
        <p:sp>
          <p:nvSpPr>
            <p:cNvPr id="27" name="Line 27"/>
            <p:cNvSpPr/>
            <p:nvPr/>
          </p:nvSpPr>
          <p:spPr>
            <a:xfrm>
              <a:off x="2457450" y="3257550"/>
              <a:ext cx="8896350" cy="9525"/>
            </a:xfrm>
            <a:custGeom>
              <a:avLst/>
              <a:gdLst/>
              <a:ahLst/>
              <a:cxnLst/>
              <a:rect l="l" t="t" r="r" b="b"/>
              <a:pathLst>
                <a:path w="8896350" h="9525">
                  <a:moveTo>
                    <a:pt x="0" y="0"/>
                  </a:moveTo>
                  <a:lnTo>
                    <a:pt x="8896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2457450" y="3257550"/>
              <a:ext cx="889635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9" name="Line 29"/>
            <p:cNvSpPr/>
            <p:nvPr/>
          </p:nvSpPr>
          <p:spPr>
            <a:xfrm>
              <a:off x="2457450" y="3829050"/>
              <a:ext cx="8896350" cy="9525"/>
            </a:xfrm>
            <a:custGeom>
              <a:avLst/>
              <a:gdLst/>
              <a:ahLst/>
              <a:cxnLst/>
              <a:rect l="l" t="t" r="r" b="b"/>
              <a:pathLst>
                <a:path w="8896350" h="9525">
                  <a:moveTo>
                    <a:pt x="0" y="0"/>
                  </a:moveTo>
                  <a:lnTo>
                    <a:pt x="8896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Line 30"/>
            <p:cNvSpPr/>
            <p:nvPr/>
          </p:nvSpPr>
          <p:spPr>
            <a:xfrm>
              <a:off x="2457450" y="4400550"/>
              <a:ext cx="8896350" cy="9525"/>
            </a:xfrm>
            <a:custGeom>
              <a:avLst/>
              <a:gdLst/>
              <a:ahLst/>
              <a:cxnLst/>
              <a:rect l="l" t="t" r="r" b="b"/>
              <a:pathLst>
                <a:path w="8896350" h="9525">
                  <a:moveTo>
                    <a:pt x="0" y="0"/>
                  </a:moveTo>
                  <a:lnTo>
                    <a:pt x="8896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2457450" y="4400550"/>
              <a:ext cx="889635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2" name="Line 32"/>
            <p:cNvSpPr/>
            <p:nvPr/>
          </p:nvSpPr>
          <p:spPr>
            <a:xfrm>
              <a:off x="2457450" y="4972050"/>
              <a:ext cx="8896350" cy="9525"/>
            </a:xfrm>
            <a:custGeom>
              <a:avLst/>
              <a:gdLst/>
              <a:ahLst/>
              <a:cxnLst/>
              <a:rect l="l" t="t" r="r" b="b"/>
              <a:pathLst>
                <a:path w="8896350" h="9525">
                  <a:moveTo>
                    <a:pt x="0" y="0"/>
                  </a:moveTo>
                  <a:lnTo>
                    <a:pt x="8896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2601087" y="2844800"/>
              <a:ext cx="26065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✔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4506087" y="2844800"/>
              <a:ext cx="26065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✔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411087" y="2844800"/>
              <a:ext cx="26065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8316087" y="2844800"/>
              <a:ext cx="1295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 → 2008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2601087" y="3416300"/>
              <a:ext cx="26065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✔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4506087" y="3416300"/>
              <a:ext cx="26065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411087" y="3416300"/>
              <a:ext cx="26065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8316087" y="3416300"/>
              <a:ext cx="127467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 → No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2601087" y="3987800"/>
              <a:ext cx="26065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✔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4506087" y="3987800"/>
              <a:ext cx="26065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6411087" y="3987800"/>
              <a:ext cx="26065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✔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8316087" y="3987800"/>
              <a:ext cx="12950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成立 → 2000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2601087" y="4559300"/>
              <a:ext cx="26065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4506087" y="4559300"/>
              <a:ext cx="26065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✔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6411087" y="4559300"/>
              <a:ext cx="26065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8316087" y="4559300"/>
              <a:ext cx="127467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不成立 → No</a:t>
              </a:r>
            </a:p>
          </p:txBody>
        </p:sp>
      </p:grpSp>
      <p:grpSp>
        <p:nvGrpSpPr>
          <p:cNvPr id="53" name="tip"/>
          <p:cNvGrpSpPr/>
          <p:nvPr/>
        </p:nvGrpSpPr>
        <p:grpSpPr>
          <a:xfrm>
            <a:off x="838200" y="5143500"/>
            <a:ext cx="10515600" cy="571500"/>
            <a:chOff x="838200" y="5143500"/>
            <a:chExt cx="10515600" cy="571500"/>
          </a:xfrm>
        </p:grpSpPr>
        <p:sp>
          <p:nvSpPr>
            <p:cNvPr id="50" name="Rectangle 50"/>
            <p:cNvSpPr/>
            <p:nvPr/>
          </p:nvSpPr>
          <p:spPr>
            <a:xfrm>
              <a:off x="838200" y="51435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1038987" y="5308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1686687" y="5321300"/>
              <a:ext cx="727650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1900 和 2000 都是整百的年份，只有能被 400 整除的 2000 才是闰年。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0604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练习十　鸡兔同笼（P0023）</a:t>
            </a:r>
          </a:p>
        </p:txBody>
      </p:sp>
      <p:grpSp>
        <p:nvGrpSpPr>
          <p:cNvPr id="12" name="prob"/>
          <p:cNvGrpSpPr/>
          <p:nvPr/>
        </p:nvGrpSpPr>
        <p:grpSpPr>
          <a:xfrm>
            <a:off x="838200" y="2038350"/>
            <a:ext cx="10515600" cy="1466850"/>
            <a:chOff x="838200" y="2038350"/>
            <a:chExt cx="10515600" cy="14668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466850"/>
            </a:xfrm>
            <a:prstGeom prst="roundRect">
              <a:avLst>
                <a:gd name="adj" fmla="val 6494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209800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题目描述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8037" y="2552700"/>
              <a:ext cx="8340090" cy="7374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已知鸡和兔的总数量为 n，总腿数为 m。输入 n 和 m，依次输出鸡的数目和兔的数目。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如果无解，则输出 No answer。</a:t>
              </a:r>
            </a:p>
          </p:txBody>
        </p:sp>
      </p:grpSp>
      <p:grpSp>
        <p:nvGrpSpPr>
          <p:cNvPr id="19" name="fmt"/>
          <p:cNvGrpSpPr/>
          <p:nvPr/>
        </p:nvGrpSpPr>
        <p:grpSpPr>
          <a:xfrm>
            <a:off x="829056" y="3765550"/>
            <a:ext cx="5152644" cy="2352294"/>
            <a:chOff x="829056" y="3765550"/>
            <a:chExt cx="5152644" cy="2352294"/>
          </a:xfrm>
        </p:grpSpPr>
        <p:sp>
          <p:nvSpPr>
            <p:cNvPr id="13" name="TextBox 13"/>
            <p:cNvSpPr txBox="1"/>
            <p:nvPr/>
          </p:nvSpPr>
          <p:spPr>
            <a:xfrm>
              <a:off x="829056" y="37655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输入格式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838200" y="40957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29056" y="4127500"/>
              <a:ext cx="221284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一行两个整数 n、m，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 ≤ n &lt; m ≤ 10000。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9056" y="50609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输出格式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539115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29056" y="5422900"/>
              <a:ext cx="2532888" cy="6949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有解输出鸡和兔的数目，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否则输出 No answer。</a:t>
              </a:r>
            </a:p>
          </p:txBody>
        </p:sp>
      </p:grpSp>
      <p:grpSp>
        <p:nvGrpSpPr>
          <p:cNvPr id="36" name="samples"/>
          <p:cNvGrpSpPr/>
          <p:nvPr/>
        </p:nvGrpSpPr>
        <p:grpSpPr>
          <a:xfrm>
            <a:off x="6477000" y="3752850"/>
            <a:ext cx="4876800" cy="1314450"/>
            <a:chOff x="6477000" y="3752850"/>
            <a:chExt cx="4876800" cy="1314450"/>
          </a:xfrm>
        </p:grpSpPr>
        <p:sp>
          <p:nvSpPr>
            <p:cNvPr id="20" name="Rectangle 20"/>
            <p:cNvSpPr/>
            <p:nvPr/>
          </p:nvSpPr>
          <p:spPr>
            <a:xfrm>
              <a:off x="6477000" y="375285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477000" y="375285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477000" y="394335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6591300" y="38481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6781800" y="38481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6972300" y="38481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271004" y="38227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639306" y="4194175"/>
              <a:ext cx="64693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14 32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12 2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9010650" y="3752850"/>
              <a:ext cx="2343150" cy="1314450"/>
            </a:xfrm>
            <a:prstGeom prst="roundRect">
              <a:avLst>
                <a:gd name="adj" fmla="val 579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9010650" y="3752850"/>
              <a:ext cx="23431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9010650" y="3943350"/>
              <a:ext cx="23431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9124950" y="38481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9315450" y="38481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9505950" y="38481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804654" y="38227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172956" y="4194175"/>
              <a:ext cx="114985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10 16</a:t>
              </a:r>
              <a:br>
                <a:rPr lang="zh-CN" sz="180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No answer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先用数学算出鸡和兔的数量</a:t>
            </a:r>
          </a:p>
        </p:txBody>
      </p:sp>
      <p:grpSp>
        <p:nvGrpSpPr>
          <p:cNvPr id="11" name="eq"/>
          <p:cNvGrpSpPr/>
          <p:nvPr/>
        </p:nvGrpSpPr>
        <p:grpSpPr>
          <a:xfrm>
            <a:off x="828294" y="2108200"/>
            <a:ext cx="2112455" cy="1143381"/>
            <a:chOff x="828294" y="2108200"/>
            <a:chExt cx="2112455" cy="1143381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列两个等式：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28294" y="2432050"/>
              <a:ext cx="2112455" cy="8195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鸡 + 兔 = n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 × 鸡 + 4 × 兔 = m</a:t>
              </a:r>
            </a:p>
          </p:txBody>
        </p:sp>
      </p:grpSp>
      <p:grpSp>
        <p:nvGrpSpPr>
          <p:cNvPr id="15" name="idea"/>
          <p:cNvGrpSpPr/>
          <p:nvPr/>
        </p:nvGrpSpPr>
        <p:grpSpPr>
          <a:xfrm>
            <a:off x="5334000" y="2114550"/>
            <a:ext cx="6019800" cy="1543050"/>
            <a:chOff x="5334000" y="2114550"/>
            <a:chExt cx="6019800" cy="1543050"/>
          </a:xfrm>
        </p:grpSpPr>
        <p:sp>
          <p:nvSpPr>
            <p:cNvPr id="12" name="Rectangle 12"/>
            <p:cNvSpPr/>
            <p:nvPr/>
          </p:nvSpPr>
          <p:spPr>
            <a:xfrm>
              <a:off x="5334000" y="2114550"/>
              <a:ext cx="6019800" cy="1543050"/>
            </a:xfrm>
            <a:prstGeom prst="roundRect">
              <a:avLst>
                <a:gd name="adj" fmla="val 4938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5534787" y="22796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401562" y="2241550"/>
              <a:ext cx="3698240" cy="1308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假设 n 只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全是兔子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，应该有 4n 条腿，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比实际多出 4n − m 条。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每把一只兔换成鸡，就少 2 条腿，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所以鸡有 (4n − m) ÷ 2 只。</a:t>
              </a:r>
            </a:p>
          </p:txBody>
        </p:sp>
      </p:grpSp>
      <p:grpSp>
        <p:nvGrpSpPr>
          <p:cNvPr id="19" name="res"/>
          <p:cNvGrpSpPr/>
          <p:nvPr/>
        </p:nvGrpSpPr>
        <p:grpSpPr>
          <a:xfrm>
            <a:off x="838200" y="4476750"/>
            <a:ext cx="10515600" cy="952500"/>
            <a:chOff x="838200" y="4476750"/>
            <a:chExt cx="10515600" cy="952500"/>
          </a:xfrm>
        </p:grpSpPr>
        <p:sp>
          <p:nvSpPr>
            <p:cNvPr id="16" name="Rectangle 16"/>
            <p:cNvSpPr/>
            <p:nvPr/>
          </p:nvSpPr>
          <p:spPr>
            <a:xfrm>
              <a:off x="838200" y="4476750"/>
              <a:ext cx="10515600" cy="952500"/>
            </a:xfrm>
            <a:prstGeom prst="roundRect">
              <a:avLst>
                <a:gd name="adj" fmla="val 1000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628007" y="4622800"/>
              <a:ext cx="296143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鸡 = </a:t>
              </a: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(4 * n - m) / 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304282" y="5003800"/>
              <a:ext cx="139244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兔 = n - 鸡</a:t>
              </a:r>
            </a:p>
          </p:txBody>
        </p:sp>
      </p:grpSp>
      <p:grpSp>
        <p:nvGrpSpPr>
          <p:cNvPr id="21" name="eg"/>
          <p:cNvGrpSpPr/>
          <p:nvPr/>
        </p:nvGrpSpPr>
        <p:grpSpPr>
          <a:xfrm>
            <a:off x="829437" y="5664200"/>
            <a:ext cx="6878825" cy="337376"/>
            <a:chOff x="829437" y="5664200"/>
            <a:chExt cx="6878825" cy="337376"/>
          </a:xfrm>
        </p:grpSpPr>
        <p:sp>
          <p:nvSpPr>
            <p:cNvPr id="20" name="TextBox 20"/>
            <p:cNvSpPr txBox="1"/>
            <p:nvPr/>
          </p:nvSpPr>
          <p:spPr>
            <a:xfrm>
              <a:off x="829437" y="5664200"/>
              <a:ext cx="687882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例：n = 14，m = 32，鸡 = (56 − 32) ÷ 2 =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12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，兔 = 14 − 12 =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什么时候无解？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08200"/>
            <a:ext cx="4379976" cy="352044"/>
            <a:chOff x="829056" y="2108200"/>
            <a:chExt cx="4379976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437997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算出来的数量，有一个不合理就是无解：</a:t>
              </a:r>
            </a:p>
          </p:txBody>
        </p:sp>
      </p:grpSp>
      <p:grpSp>
        <p:nvGrpSpPr>
          <p:cNvPr id="14" name="thead-w"/>
          <p:cNvGrpSpPr/>
          <p:nvPr/>
        </p:nvGrpSpPr>
        <p:grpSpPr>
          <a:xfrm>
            <a:off x="838200" y="2514600"/>
            <a:ext cx="10515600" cy="533400"/>
            <a:chOff x="838200" y="2514600"/>
            <a:chExt cx="10515600" cy="533400"/>
          </a:xfrm>
        </p:grpSpPr>
        <p:sp>
          <p:nvSpPr>
            <p:cNvPr id="11" name="Rectangle 11"/>
            <p:cNvSpPr/>
            <p:nvPr/>
          </p:nvSpPr>
          <p:spPr>
            <a:xfrm>
              <a:off x="838200" y="251460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1456" y="2647696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不合理的情况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362956" y="264769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条件</a:t>
              </a:r>
            </a:p>
          </p:txBody>
        </p:sp>
      </p:grpSp>
      <p:grpSp>
        <p:nvGrpSpPr>
          <p:cNvPr id="22" name="table-w"/>
          <p:cNvGrpSpPr/>
          <p:nvPr/>
        </p:nvGrpSpPr>
        <p:grpSpPr>
          <a:xfrm>
            <a:off x="838200" y="3184525"/>
            <a:ext cx="4381500" cy="1473200"/>
            <a:chOff x="838200" y="3184525"/>
            <a:chExt cx="4381500" cy="1473200"/>
          </a:xfrm>
        </p:grpSpPr>
        <p:sp>
          <p:nvSpPr>
            <p:cNvPr id="15" name="TextBox 15"/>
            <p:cNvSpPr txBox="1"/>
            <p:nvPr/>
          </p:nvSpPr>
          <p:spPr>
            <a:xfrm>
              <a:off x="981456" y="3184525"/>
              <a:ext cx="324109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4n − m 是奇数（鸡会是小数）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581400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581400"/>
              <a:ext cx="43815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456" y="3717925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鸡的数量是负数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114800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456" y="4251325"/>
              <a:ext cx="17145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兔的数量是负数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648200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0" name="answers"/>
          <p:cNvGrpSpPr/>
          <p:nvPr/>
        </p:nvGrpSpPr>
        <p:grpSpPr>
          <a:xfrm>
            <a:off x="5219700" y="3184525"/>
            <a:ext cx="6134100" cy="1473200"/>
            <a:chOff x="5219700" y="3184525"/>
            <a:chExt cx="6134100" cy="1473200"/>
          </a:xfrm>
        </p:grpSpPr>
        <p:sp>
          <p:nvSpPr>
            <p:cNvPr id="23" name="Line 23"/>
            <p:cNvSpPr/>
            <p:nvPr/>
          </p:nvSpPr>
          <p:spPr>
            <a:xfrm>
              <a:off x="5219700" y="3581400"/>
              <a:ext cx="6134100" cy="9525"/>
            </a:xfrm>
            <a:custGeom>
              <a:avLst/>
              <a:gdLst/>
              <a:ahLst/>
              <a:cxnLst/>
              <a:rect l="l" t="t" r="r" b="b"/>
              <a:pathLst>
                <a:path w="6134100" h="9525">
                  <a:moveTo>
                    <a:pt x="0" y="0"/>
                  </a:moveTo>
                  <a:lnTo>
                    <a:pt x="6134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5219700" y="3581400"/>
              <a:ext cx="61341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5" name="Line 25"/>
            <p:cNvSpPr/>
            <p:nvPr/>
          </p:nvSpPr>
          <p:spPr>
            <a:xfrm>
              <a:off x="5219700" y="4114800"/>
              <a:ext cx="6134100" cy="9525"/>
            </a:xfrm>
            <a:custGeom>
              <a:avLst/>
              <a:gdLst/>
              <a:ahLst/>
              <a:cxnLst/>
              <a:rect l="l" t="t" r="r" b="b"/>
              <a:pathLst>
                <a:path w="6134100" h="9525">
                  <a:moveTo>
                    <a:pt x="0" y="0"/>
                  </a:moveTo>
                  <a:lnTo>
                    <a:pt x="6134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Line 26"/>
            <p:cNvSpPr/>
            <p:nvPr/>
          </p:nvSpPr>
          <p:spPr>
            <a:xfrm>
              <a:off x="5219700" y="4648200"/>
              <a:ext cx="6134100" cy="9525"/>
            </a:xfrm>
            <a:custGeom>
              <a:avLst/>
              <a:gdLst/>
              <a:ahLst/>
              <a:cxnLst/>
              <a:rect l="l" t="t" r="r" b="b"/>
              <a:pathLst>
                <a:path w="6134100" h="9525">
                  <a:moveTo>
                    <a:pt x="0" y="0"/>
                  </a:moveTo>
                  <a:lnTo>
                    <a:pt x="6134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5362956" y="3184525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(4 * n - m) % 2 != 0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362956" y="3717925"/>
              <a:ext cx="14843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chicken &lt; 0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362956" y="4251325"/>
              <a:ext cx="13510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rabbit &lt; 0</a:t>
              </a:r>
            </a:p>
          </p:txBody>
        </p:sp>
      </p:grpSp>
      <p:grpSp>
        <p:nvGrpSpPr>
          <p:cNvPr id="34" name="join"/>
          <p:cNvGrpSpPr/>
          <p:nvPr/>
        </p:nvGrpSpPr>
        <p:grpSpPr>
          <a:xfrm>
            <a:off x="829056" y="4699000"/>
            <a:ext cx="10524744" cy="1035050"/>
            <a:chOff x="829056" y="4699000"/>
            <a:chExt cx="10524744" cy="1035050"/>
          </a:xfrm>
        </p:grpSpPr>
        <p:sp>
          <p:nvSpPr>
            <p:cNvPr id="31" name="TextBox 31"/>
            <p:cNvSpPr txBox="1"/>
            <p:nvPr/>
          </p:nvSpPr>
          <p:spPr>
            <a:xfrm>
              <a:off x="829056" y="4699000"/>
              <a:ext cx="44357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只要有一个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成立就无解，所以用 </a:t>
              </a:r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||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连接：</a:t>
              </a:r>
            </a:p>
          </p:txBody>
        </p:sp>
        <p:sp>
          <p:nvSpPr>
            <p:cNvPr id="32" name="Rectangle 32"/>
            <p:cNvSpPr/>
            <p:nvPr/>
          </p:nvSpPr>
          <p:spPr>
            <a:xfrm>
              <a:off x="838200" y="5105400"/>
              <a:ext cx="10515600" cy="628650"/>
            </a:xfrm>
            <a:prstGeom prst="roundRect">
              <a:avLst>
                <a:gd name="adj" fmla="val 15152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2676147" y="5295900"/>
              <a:ext cx="683970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(4 * n - m) % 2 != 0 || chicken &lt; 0 || rabbit &lt; 0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12858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判断奇数，为什么写 != 0 而不写 == 1？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08200"/>
            <a:ext cx="4756777" cy="352044"/>
            <a:chOff x="829056" y="2108200"/>
            <a:chExt cx="4756777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08200"/>
              <a:ext cx="47567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试一组数据：n = 3，m = 13，4n − m =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−1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6" name="bad"/>
          <p:cNvGrpSpPr/>
          <p:nvPr/>
        </p:nvGrpSpPr>
        <p:grpSpPr>
          <a:xfrm>
            <a:off x="838200" y="2571750"/>
            <a:ext cx="5067300" cy="1905000"/>
            <a:chOff x="838200" y="2571750"/>
            <a:chExt cx="5067300" cy="1905000"/>
          </a:xfrm>
        </p:grpSpPr>
        <p:sp>
          <p:nvSpPr>
            <p:cNvPr id="11" name="Rectangle 11"/>
            <p:cNvSpPr/>
            <p:nvPr/>
          </p:nvSpPr>
          <p:spPr>
            <a:xfrm>
              <a:off x="838200" y="2571750"/>
              <a:ext cx="5067300" cy="1905000"/>
            </a:xfrm>
            <a:prstGeom prst="roundRect">
              <a:avLst>
                <a:gd name="adj" fmla="val 5000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57275" y="2762250"/>
              <a:ext cx="1123136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写成 == 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8037" y="3244850"/>
              <a:ext cx="246149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-1 % 2 的结果是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−1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58037" y="3606800"/>
              <a:ext cx="2529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不等于 1，条件不成立，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58037" y="3968750"/>
              <a:ext cx="227973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程序输出 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0 3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，错了！</a:t>
              </a:r>
            </a:p>
          </p:txBody>
        </p:sp>
      </p:grpSp>
      <p:grpSp>
        <p:nvGrpSpPr>
          <p:cNvPr id="22" name="good"/>
          <p:cNvGrpSpPr/>
          <p:nvPr/>
        </p:nvGrpSpPr>
        <p:grpSpPr>
          <a:xfrm>
            <a:off x="6286500" y="2571750"/>
            <a:ext cx="5067300" cy="1905000"/>
            <a:chOff x="6286500" y="2571750"/>
            <a:chExt cx="5067300" cy="1905000"/>
          </a:xfrm>
        </p:grpSpPr>
        <p:sp>
          <p:nvSpPr>
            <p:cNvPr id="17" name="Rectangle 17"/>
            <p:cNvSpPr/>
            <p:nvPr/>
          </p:nvSpPr>
          <p:spPr>
            <a:xfrm>
              <a:off x="6286500" y="2571750"/>
              <a:ext cx="5067300" cy="1905000"/>
            </a:xfrm>
            <a:prstGeom prst="roundRect">
              <a:avLst>
                <a:gd name="adj" fmla="val 500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505575" y="2762250"/>
              <a:ext cx="105670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写成 != 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506337" y="3244850"/>
              <a:ext cx="262242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−1 不等于 0，条件成立，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506337" y="3606800"/>
              <a:ext cx="244445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程序输出 </a:t>
              </a:r>
              <a:r>
                <a:rPr lang="en-US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No answer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506337" y="395605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正确。</a:t>
              </a:r>
            </a:p>
          </p:txBody>
        </p:sp>
      </p:grpSp>
      <p:grpSp>
        <p:nvGrpSpPr>
          <p:cNvPr id="27" name="tip"/>
          <p:cNvGrpSpPr/>
          <p:nvPr/>
        </p:nvGrpSpPr>
        <p:grpSpPr>
          <a:xfrm>
            <a:off x="838200" y="4762500"/>
            <a:ext cx="10515600" cy="895350"/>
            <a:chOff x="838200" y="4762500"/>
            <a:chExt cx="10515600" cy="895350"/>
          </a:xfrm>
        </p:grpSpPr>
        <p:sp>
          <p:nvSpPr>
            <p:cNvPr id="23" name="Rectangle 23"/>
            <p:cNvSpPr/>
            <p:nvPr/>
          </p:nvSpPr>
          <p:spPr>
            <a:xfrm>
              <a:off x="838200" y="4762500"/>
              <a:ext cx="10515600" cy="89535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762500"/>
              <a:ext cx="47625" cy="89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8987" y="4927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记住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86687" y="4889500"/>
              <a:ext cx="5631434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C++ 里负数取余，结果是负数或 0。判断奇数写 % 2 != 0，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正数、负数都不会出错。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08559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练习十：代码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7429500" cy="3857625"/>
            <a:chOff x="838200" y="2038350"/>
            <a:chExt cx="7429500" cy="38576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7429500" cy="38576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8576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40130" y="2184400"/>
              <a:ext cx="6301740" cy="36080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int n, m, chicken, rabbit;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cin &gt;&gt; n &gt;&gt; m;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chicken = (4 * n - m) / 2;   </a:t>
              </a:r>
              <a: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先算</a:t>
              </a:r>
              <a:b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rabbit = n - chicken;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</a:t>
              </a:r>
              <a: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再检查</a:t>
              </a:r>
              <a:br>
                <a:rPr lang="zh-CN" sz="15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if ((4 * n - m) % 2 != 0 || chicken &lt; 0 || rabbit &lt; 0) {</a:t>
              </a:r>
              <a:br>
                <a:rPr lang="en-US" sz="15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"No answer";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 else {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    cout &lt;&lt; chicken &lt;&lt; " " &lt;&lt; rabbit;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}</a:t>
              </a:r>
              <a:b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9" name="runs"/>
          <p:cNvGrpSpPr/>
          <p:nvPr/>
        </p:nvGrpSpPr>
        <p:grpSpPr>
          <a:xfrm>
            <a:off x="8572500" y="2038350"/>
            <a:ext cx="2781300" cy="2466975"/>
            <a:chOff x="8572500" y="2038350"/>
            <a:chExt cx="2781300" cy="2466975"/>
          </a:xfrm>
        </p:grpSpPr>
        <p:sp>
          <p:nvSpPr>
            <p:cNvPr id="13" name="Rectangle 13"/>
            <p:cNvSpPr/>
            <p:nvPr/>
          </p:nvSpPr>
          <p:spPr>
            <a:xfrm>
              <a:off x="8572500" y="2038350"/>
              <a:ext cx="2781300" cy="1171575"/>
            </a:xfrm>
            <a:prstGeom prst="roundRect">
              <a:avLst>
                <a:gd name="adj" fmla="val 650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572500" y="2038350"/>
              <a:ext cx="2781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8572500" y="2228850"/>
              <a:ext cx="2781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8686800" y="21336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8877300" y="21336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9067800" y="21336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366504" y="21082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1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735949" y="2549525"/>
              <a:ext cx="567817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14 32</a:t>
              </a:r>
              <a:b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12 2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8572500" y="3333750"/>
              <a:ext cx="2781300" cy="1171575"/>
            </a:xfrm>
            <a:prstGeom prst="roundRect">
              <a:avLst>
                <a:gd name="adj" fmla="val 650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572500" y="3333750"/>
              <a:ext cx="27813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Rectangle 23"/>
            <p:cNvSpPr/>
            <p:nvPr/>
          </p:nvSpPr>
          <p:spPr>
            <a:xfrm>
              <a:off x="8572500" y="3524250"/>
              <a:ext cx="27813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8686800" y="34290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8877300" y="34290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6" name="Ellipse 26"/>
            <p:cNvSpPr/>
            <p:nvPr/>
          </p:nvSpPr>
          <p:spPr>
            <a:xfrm>
              <a:off x="9067800" y="34290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366504" y="3403600"/>
              <a:ext cx="4725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735949" y="3844925"/>
              <a:ext cx="1009269" cy="5756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  <a:t>10 16</a:t>
              </a:r>
              <a:br>
                <a:rPr lang="zh-CN" sz="1580" b="1" dirty="0">
                  <a:solidFill>
                    <a:srgbClr val="FFD966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No answer</a:t>
              </a:r>
            </a:p>
          </p:txBody>
        </p:sp>
      </p:grpSp>
      <p:grpSp>
        <p:nvGrpSpPr>
          <p:cNvPr id="33" name="why"/>
          <p:cNvGrpSpPr/>
          <p:nvPr/>
        </p:nvGrpSpPr>
        <p:grpSpPr>
          <a:xfrm>
            <a:off x="8572500" y="4686300"/>
            <a:ext cx="2781300" cy="800100"/>
            <a:chOff x="8572500" y="4686300"/>
            <a:chExt cx="2781300" cy="800100"/>
          </a:xfrm>
        </p:grpSpPr>
        <p:sp>
          <p:nvSpPr>
            <p:cNvPr id="30" name="Rectangle 30"/>
            <p:cNvSpPr/>
            <p:nvPr/>
          </p:nvSpPr>
          <p:spPr>
            <a:xfrm>
              <a:off x="8572500" y="4686300"/>
              <a:ext cx="2781300" cy="800100"/>
            </a:xfrm>
            <a:prstGeom prst="roundRect">
              <a:avLst>
                <a:gd name="adj" fmla="val 9524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774811" y="4864100"/>
              <a:ext cx="56740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样例 2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9546336" y="4826000"/>
              <a:ext cx="1457198" cy="5454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鸡 12，兔 −2，</a:t>
              </a:r>
              <a:b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4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兔是负数，无解。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课堂小测</a:t>
            </a:r>
          </a:p>
        </p:txBody>
      </p:sp>
      <p:grpSp>
        <p:nvGrpSpPr>
          <p:cNvPr id="12" name="q1"/>
          <p:cNvGrpSpPr/>
          <p:nvPr/>
        </p:nvGrpSpPr>
        <p:grpSpPr>
          <a:xfrm>
            <a:off x="838200" y="2038350"/>
            <a:ext cx="5067300" cy="1432941"/>
            <a:chOff x="838200" y="2038350"/>
            <a:chExt cx="5067300" cy="1432941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5067300" cy="142875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20318" y="2197100"/>
              <a:ext cx="349909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① 判断 ch 是小写字母，正确的是？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20699" y="2552700"/>
              <a:ext cx="2423922" cy="9185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A. ch &gt;= 'a' || ch &lt;= 'z'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B. ch &gt; 'a' &amp;&amp; ch &lt; 'z'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C. ch &gt;= 'a' &amp;&amp; ch &lt;= 'z'</a:t>
              </a:r>
            </a:p>
          </p:txBody>
        </p:sp>
      </p:grpSp>
      <p:grpSp>
        <p:nvGrpSpPr>
          <p:cNvPr id="16" name="q2-w"/>
          <p:cNvGrpSpPr/>
          <p:nvPr/>
        </p:nvGrpSpPr>
        <p:grpSpPr>
          <a:xfrm>
            <a:off x="6286500" y="2038350"/>
            <a:ext cx="5067300" cy="1428750"/>
            <a:chOff x="6286500" y="2038350"/>
            <a:chExt cx="5067300" cy="1428750"/>
          </a:xfrm>
        </p:grpSpPr>
        <p:sp>
          <p:nvSpPr>
            <p:cNvPr id="13" name="Rectangle 13"/>
            <p:cNvSpPr/>
            <p:nvPr/>
          </p:nvSpPr>
          <p:spPr>
            <a:xfrm>
              <a:off x="6286500" y="2038350"/>
              <a:ext cx="5067300" cy="142875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468618" y="2197100"/>
              <a:ext cx="347244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② </a:t>
              </a: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70 &lt;= score &lt;= 80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会先计算？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468999" y="2552700"/>
              <a:ext cx="3106166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A. score &lt;= 80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B. </a:t>
              </a: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70 &lt;= score</a:t>
              </a:r>
              <a:b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C. 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70 &lt;= 80　 D. 整个一起算</a:t>
              </a:r>
            </a:p>
          </p:txBody>
        </p:sp>
      </p:grpSp>
      <p:grpSp>
        <p:nvGrpSpPr>
          <p:cNvPr id="20" name="q3-w"/>
          <p:cNvGrpSpPr/>
          <p:nvPr/>
        </p:nvGrpSpPr>
        <p:grpSpPr>
          <a:xfrm>
            <a:off x="838200" y="4038600"/>
            <a:ext cx="5067300" cy="1428750"/>
            <a:chOff x="838200" y="4038600"/>
            <a:chExt cx="5067300" cy="1428750"/>
          </a:xfrm>
        </p:grpSpPr>
        <p:sp>
          <p:nvSpPr>
            <p:cNvPr id="17" name="Rectangle 17"/>
            <p:cNvSpPr/>
            <p:nvPr/>
          </p:nvSpPr>
          <p:spPr>
            <a:xfrm>
              <a:off x="838200" y="4038600"/>
              <a:ext cx="5067300" cy="142875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20318" y="4197350"/>
              <a:ext cx="11035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③ 判断对错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20699" y="4552950"/>
              <a:ext cx="3507486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计算器输入 5+3，执行完加法的 if 后，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后面三个 if 就不再判断了。</a:t>
              </a:r>
            </a:p>
          </p:txBody>
        </p:sp>
      </p:grpSp>
      <p:grpSp>
        <p:nvGrpSpPr>
          <p:cNvPr id="24" name="q4-w"/>
          <p:cNvGrpSpPr/>
          <p:nvPr/>
        </p:nvGrpSpPr>
        <p:grpSpPr>
          <a:xfrm>
            <a:off x="6286500" y="4038600"/>
            <a:ext cx="5067300" cy="1428750"/>
            <a:chOff x="6286500" y="4038600"/>
            <a:chExt cx="5067300" cy="1428750"/>
          </a:xfrm>
        </p:grpSpPr>
        <p:sp>
          <p:nvSpPr>
            <p:cNvPr id="21" name="Rectangle 21"/>
            <p:cNvSpPr/>
            <p:nvPr/>
          </p:nvSpPr>
          <p:spPr>
            <a:xfrm>
              <a:off x="6286500" y="4038600"/>
              <a:ext cx="5067300" cy="1428750"/>
            </a:xfrm>
            <a:prstGeom prst="roundRect">
              <a:avLst>
                <a:gd name="adj" fmla="val 6667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468618" y="4197350"/>
              <a:ext cx="429602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④ L1=3，L2=4，L3=8，能构成三角形吗？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468999" y="4552950"/>
              <a:ext cx="2514219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A. 能，三条边都是正数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B. 不能，L1 + L2 不大于 L3</a:t>
              </a:r>
            </a:p>
          </p:txBody>
        </p:sp>
      </p:grpSp>
      <p:grpSp>
        <p:nvGrpSpPr>
          <p:cNvPr id="28" name="a1"/>
          <p:cNvGrpSpPr/>
          <p:nvPr/>
        </p:nvGrpSpPr>
        <p:grpSpPr>
          <a:xfrm>
            <a:off x="857250" y="3543300"/>
            <a:ext cx="3564234" cy="367157"/>
            <a:chOff x="857250" y="3543300"/>
            <a:chExt cx="3564234" cy="367157"/>
          </a:xfrm>
        </p:grpSpPr>
        <p:sp>
          <p:nvSpPr>
            <p:cNvPr id="25" name="Ellipse 25"/>
            <p:cNvSpPr/>
            <p:nvPr/>
          </p:nvSpPr>
          <p:spPr>
            <a:xfrm>
              <a:off x="857250" y="3543300"/>
              <a:ext cx="342900" cy="342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52550" y="3587750"/>
              <a:ext cx="1523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306449" y="3600450"/>
              <a:ext cx="311503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范围里面用 &amp;&amp;，还要包含 a 和 z</a:t>
              </a:r>
            </a:p>
          </p:txBody>
        </p:sp>
      </p:grpSp>
      <p:grpSp>
        <p:nvGrpSpPr>
          <p:cNvPr id="32" name="a2"/>
          <p:cNvGrpSpPr/>
          <p:nvPr/>
        </p:nvGrpSpPr>
        <p:grpSpPr>
          <a:xfrm>
            <a:off x="6305550" y="3543300"/>
            <a:ext cx="3260605" cy="367157"/>
            <a:chOff x="6305550" y="3543300"/>
            <a:chExt cx="3260605" cy="367157"/>
          </a:xfrm>
        </p:grpSpPr>
        <p:sp>
          <p:nvSpPr>
            <p:cNvPr id="29" name="Ellipse 29"/>
            <p:cNvSpPr/>
            <p:nvPr/>
          </p:nvSpPr>
          <p:spPr>
            <a:xfrm>
              <a:off x="6305550" y="3543300"/>
              <a:ext cx="342900" cy="342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6400850" y="3587750"/>
              <a:ext cx="1523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754749" y="3600450"/>
              <a:ext cx="281140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从左往右，先算 70 &lt;= score</a:t>
              </a:r>
            </a:p>
          </p:txBody>
        </p:sp>
      </p:grpSp>
      <p:grpSp>
        <p:nvGrpSpPr>
          <p:cNvPr id="36" name="a3"/>
          <p:cNvGrpSpPr/>
          <p:nvPr/>
        </p:nvGrpSpPr>
        <p:grpSpPr>
          <a:xfrm>
            <a:off x="857250" y="5543550"/>
            <a:ext cx="3128732" cy="367157"/>
            <a:chOff x="857250" y="5543550"/>
            <a:chExt cx="3128732" cy="367157"/>
          </a:xfrm>
        </p:grpSpPr>
        <p:sp>
          <p:nvSpPr>
            <p:cNvPr id="33" name="Ellipse 33"/>
            <p:cNvSpPr/>
            <p:nvPr/>
          </p:nvSpPr>
          <p:spPr>
            <a:xfrm>
              <a:off x="857250" y="5543550"/>
              <a:ext cx="342900" cy="342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956180" y="5588000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306449" y="5600700"/>
              <a:ext cx="2679533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多个独立的 if 都要检查一遍</a:t>
              </a:r>
            </a:p>
          </p:txBody>
        </p:sp>
      </p:grpSp>
      <p:grpSp>
        <p:nvGrpSpPr>
          <p:cNvPr id="40" name="a4"/>
          <p:cNvGrpSpPr/>
          <p:nvPr/>
        </p:nvGrpSpPr>
        <p:grpSpPr>
          <a:xfrm>
            <a:off x="6305550" y="5543550"/>
            <a:ext cx="2388005" cy="367157"/>
            <a:chOff x="6305550" y="5543550"/>
            <a:chExt cx="2388005" cy="367157"/>
          </a:xfrm>
        </p:grpSpPr>
        <p:sp>
          <p:nvSpPr>
            <p:cNvPr id="37" name="Ellipse 37"/>
            <p:cNvSpPr/>
            <p:nvPr/>
          </p:nvSpPr>
          <p:spPr>
            <a:xfrm>
              <a:off x="6305550" y="5543550"/>
              <a:ext cx="342900" cy="342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6400850" y="5588000"/>
              <a:ext cx="15230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754749" y="5600700"/>
              <a:ext cx="193880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3 + 4 = 7，不大于 8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71754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五、综合练习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57449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总结：数学里的连写，C++ 里要拆开</a:t>
            </a:r>
          </a:p>
        </p:txBody>
      </p:sp>
      <p:grpSp>
        <p:nvGrpSpPr>
          <p:cNvPr id="13" name="bad"/>
          <p:cNvGrpSpPr/>
          <p:nvPr/>
        </p:nvGrpSpPr>
        <p:grpSpPr>
          <a:xfrm>
            <a:off x="838200" y="2114550"/>
            <a:ext cx="5067300" cy="2286000"/>
            <a:chOff x="838200" y="2114550"/>
            <a:chExt cx="5067300" cy="228600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067300" cy="2286000"/>
            </a:xfrm>
            <a:prstGeom prst="roundRect">
              <a:avLst>
                <a:gd name="adj" fmla="val 4167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6513" y="2330450"/>
              <a:ext cx="110830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不能照抄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275" y="2876550"/>
              <a:ext cx="3081386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(70 &lt;= score &lt;= 80)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57656" y="3327400"/>
              <a:ext cx="292150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先算出 0 或 1，再和 80 比，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条件永远成立。</a:t>
              </a:r>
            </a:p>
          </p:txBody>
        </p:sp>
      </p:grpSp>
      <p:grpSp>
        <p:nvGrpSpPr>
          <p:cNvPr id="18" name="good"/>
          <p:cNvGrpSpPr/>
          <p:nvPr/>
        </p:nvGrpSpPr>
        <p:grpSpPr>
          <a:xfrm>
            <a:off x="6286500" y="2114550"/>
            <a:ext cx="5067300" cy="2286000"/>
            <a:chOff x="6286500" y="2114550"/>
            <a:chExt cx="5067300" cy="2286000"/>
          </a:xfrm>
        </p:grpSpPr>
        <p:sp>
          <p:nvSpPr>
            <p:cNvPr id="14" name="Rectangle 14"/>
            <p:cNvSpPr/>
            <p:nvPr/>
          </p:nvSpPr>
          <p:spPr>
            <a:xfrm>
              <a:off x="6286500" y="2114550"/>
              <a:ext cx="5067300" cy="2286000"/>
            </a:xfrm>
            <a:prstGeom prst="roundRect">
              <a:avLst>
                <a:gd name="adj" fmla="val 4167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6504813" y="2330450"/>
              <a:ext cx="110830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正确写法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506337" y="2901950"/>
              <a:ext cx="396539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(score &gt;= 70 &amp;&amp; score &lt;= 80)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505956" y="3327400"/>
              <a:ext cx="1618488" cy="733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拆成两个条件，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&amp;&amp; 连接。</a:t>
              </a:r>
            </a:p>
          </p:txBody>
        </p:sp>
      </p:grpSp>
      <p:grpSp>
        <p:nvGrpSpPr>
          <p:cNvPr id="23" name="rule"/>
          <p:cNvGrpSpPr/>
          <p:nvPr/>
        </p:nvGrpSpPr>
        <p:grpSpPr>
          <a:xfrm>
            <a:off x="838200" y="4724400"/>
            <a:ext cx="10515600" cy="895350"/>
            <a:chOff x="838200" y="4724400"/>
            <a:chExt cx="10515600" cy="895350"/>
          </a:xfrm>
        </p:grpSpPr>
        <p:sp>
          <p:nvSpPr>
            <p:cNvPr id="19" name="Rectangle 19"/>
            <p:cNvSpPr/>
            <p:nvPr/>
          </p:nvSpPr>
          <p:spPr>
            <a:xfrm>
              <a:off x="838200" y="47244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724400"/>
              <a:ext cx="47625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38987" y="48895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推广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686687" y="4851400"/>
              <a:ext cx="7182358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数学里的连写都要拆开：范围里面用 &amp;&amp;，如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 &gt;= '0' &amp;&amp; ch &lt;= '9'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范围两头用 ||，如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age &lt;= 6 || age &gt;= 60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本讲小结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本讲小结</a:t>
            </a:r>
          </a:p>
        </p:txBody>
      </p:sp>
      <p:grpSp>
        <p:nvGrpSpPr>
          <p:cNvPr id="12" name="pt1"/>
          <p:cNvGrpSpPr/>
          <p:nvPr/>
        </p:nvGrpSpPr>
        <p:grpSpPr>
          <a:xfrm>
            <a:off x="895350" y="2228850"/>
            <a:ext cx="6094751" cy="391351"/>
            <a:chOff x="895350" y="2228850"/>
            <a:chExt cx="6094751" cy="391351"/>
          </a:xfrm>
        </p:grpSpPr>
        <p:sp>
          <p:nvSpPr>
            <p:cNvPr id="9" name="Ellipse 9"/>
            <p:cNvSpPr/>
            <p:nvPr/>
          </p:nvSpPr>
          <p:spPr>
            <a:xfrm>
              <a:off x="895350" y="22288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4280" y="22725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887" y="2282825"/>
              <a:ext cx="560821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解题四步：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找分岔点 → 写条件 → 选 if 结构 → 填写代码</a:t>
              </a:r>
            </a:p>
          </p:txBody>
        </p:sp>
      </p:grpSp>
      <p:grpSp>
        <p:nvGrpSpPr>
          <p:cNvPr id="16" name="pt2"/>
          <p:cNvGrpSpPr/>
          <p:nvPr/>
        </p:nvGrpSpPr>
        <p:grpSpPr>
          <a:xfrm>
            <a:off x="895350" y="2952750"/>
            <a:ext cx="7162759" cy="391351"/>
            <a:chOff x="895350" y="2952750"/>
            <a:chExt cx="7162759" cy="391351"/>
          </a:xfrm>
        </p:grpSpPr>
        <p:sp>
          <p:nvSpPr>
            <p:cNvPr id="13" name="Ellipse 13"/>
            <p:cNvSpPr/>
            <p:nvPr/>
          </p:nvSpPr>
          <p:spPr>
            <a:xfrm>
              <a:off x="895350" y="29527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94280" y="29964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81887" y="3006725"/>
              <a:ext cx="667622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一种情况用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，二选一用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if-else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，几种情况各做各的用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多个 if</a:t>
              </a:r>
            </a:p>
          </p:txBody>
        </p:sp>
      </p:grpSp>
      <p:grpSp>
        <p:nvGrpSpPr>
          <p:cNvPr id="20" name="pt3"/>
          <p:cNvGrpSpPr/>
          <p:nvPr/>
        </p:nvGrpSpPr>
        <p:grpSpPr>
          <a:xfrm>
            <a:off x="895350" y="3676650"/>
            <a:ext cx="7519919" cy="391351"/>
            <a:chOff x="895350" y="3676650"/>
            <a:chExt cx="7519919" cy="391351"/>
          </a:xfrm>
        </p:grpSpPr>
        <p:sp>
          <p:nvSpPr>
            <p:cNvPr id="17" name="Ellipse 17"/>
            <p:cNvSpPr/>
            <p:nvPr/>
          </p:nvSpPr>
          <p:spPr>
            <a:xfrm>
              <a:off x="895350" y="36766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94280" y="37203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81887" y="3730625"/>
              <a:ext cx="703338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数学连写要拆开：范围里面用 &amp;&amp;，范围两头用 ||；复杂条件多加括号</a:t>
              </a:r>
            </a:p>
          </p:txBody>
        </p:sp>
      </p:grpSp>
      <p:grpSp>
        <p:nvGrpSpPr>
          <p:cNvPr id="24" name="pt4"/>
          <p:cNvGrpSpPr/>
          <p:nvPr/>
        </p:nvGrpSpPr>
        <p:grpSpPr>
          <a:xfrm>
            <a:off x="895350" y="4400550"/>
            <a:ext cx="7126290" cy="391351"/>
            <a:chOff x="895350" y="4400550"/>
            <a:chExt cx="7126290" cy="391351"/>
          </a:xfrm>
        </p:grpSpPr>
        <p:sp>
          <p:nvSpPr>
            <p:cNvPr id="21" name="Ellipse 21"/>
            <p:cNvSpPr/>
            <p:nvPr/>
          </p:nvSpPr>
          <p:spPr>
            <a:xfrm>
              <a:off x="895350" y="44005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94280" y="44442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381887" y="4454525"/>
              <a:ext cx="663975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多个独立的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会全部检查，条件</a:t>
              </a:r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不能重叠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；判断奇数写 % 2 != 0</a:t>
              </a:r>
            </a:p>
          </p:txBody>
        </p:sp>
      </p:grpSp>
      <p:grpSp>
        <p:nvGrpSpPr>
          <p:cNvPr id="28" name="pt5"/>
          <p:cNvGrpSpPr/>
          <p:nvPr/>
        </p:nvGrpSpPr>
        <p:grpSpPr>
          <a:xfrm>
            <a:off x="895350" y="5124450"/>
            <a:ext cx="6454805" cy="391351"/>
            <a:chOff x="895350" y="5124450"/>
            <a:chExt cx="6454805" cy="391351"/>
          </a:xfrm>
        </p:grpSpPr>
        <p:sp>
          <p:nvSpPr>
            <p:cNvPr id="25" name="Ellipse 25"/>
            <p:cNvSpPr/>
            <p:nvPr/>
          </p:nvSpPr>
          <p:spPr>
            <a:xfrm>
              <a:off x="895350" y="51244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94280" y="51681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381887" y="5178425"/>
              <a:ext cx="596826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字符转数字用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 - '0'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；要得到小数，先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(double)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再除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hw-title"/>
          <p:cNvGrpSpPr/>
          <p:nvPr/>
        </p:nvGrpSpPr>
        <p:grpSpPr>
          <a:xfrm>
            <a:off x="4139184" y="774700"/>
            <a:ext cx="3913632" cy="704088"/>
            <a:chOff x="4139184" y="774700"/>
            <a:chExt cx="3913632" cy="704088"/>
          </a:xfrm>
        </p:grpSpPr>
        <p:sp>
          <p:nvSpPr>
            <p:cNvPr id="4" name="TextBox 4"/>
            <p:cNvSpPr txBox="1"/>
            <p:nvPr/>
          </p:nvSpPr>
          <p:spPr>
            <a:xfrm>
              <a:off x="4139184" y="774700"/>
              <a:ext cx="3913632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6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课后任务与下一讲</a:t>
              </a:r>
            </a:p>
          </p:txBody>
        </p:sp>
      </p:grpSp>
      <p:grpSp>
        <p:nvGrpSpPr>
          <p:cNvPr id="19" name="hw"/>
          <p:cNvGrpSpPr/>
          <p:nvPr/>
        </p:nvGrpSpPr>
        <p:grpSpPr>
          <a:xfrm>
            <a:off x="914400" y="1619250"/>
            <a:ext cx="4953000" cy="4191000"/>
            <a:chOff x="914400" y="1619250"/>
            <a:chExt cx="4953000" cy="4191000"/>
          </a:xfrm>
        </p:grpSpPr>
        <p:sp>
          <p:nvSpPr>
            <p:cNvPr id="6" name="Rectangle 6"/>
            <p:cNvSpPr/>
            <p:nvPr/>
          </p:nvSpPr>
          <p:spPr>
            <a:xfrm>
              <a:off x="914400" y="1619250"/>
              <a:ext cx="4953000" cy="4191000"/>
            </a:xfrm>
            <a:prstGeom prst="roundRect">
              <a:avLst>
                <a:gd name="adj" fmla="val 4545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9144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914400" y="2000250"/>
              <a:ext cx="4953000" cy="228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178435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课后提交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1133475" y="25241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225982" y="25675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2768" y="2559050"/>
              <a:ext cx="363736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完成《条件分支实战演练 课后题目》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1133475" y="32099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25982" y="32533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72768" y="3219450"/>
              <a:ext cx="2237994" cy="6275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OJ 提交今天的十道题：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P0015～P0023、B0029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1133475" y="42005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225982" y="42439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72768" y="4235450"/>
              <a:ext cx="298818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整理笔记：书本 P36 四步模板</a:t>
              </a:r>
            </a:p>
          </p:txBody>
        </p:sp>
      </p:grpSp>
      <p:grpSp>
        <p:nvGrpSpPr>
          <p:cNvPr id="27" name="next"/>
          <p:cNvGrpSpPr/>
          <p:nvPr/>
        </p:nvGrpSpPr>
        <p:grpSpPr>
          <a:xfrm>
            <a:off x="6324600" y="1619250"/>
            <a:ext cx="4953000" cy="4191000"/>
            <a:chOff x="6324600" y="1619250"/>
            <a:chExt cx="4953000" cy="4191000"/>
          </a:xfrm>
        </p:grpSpPr>
        <p:sp>
          <p:nvSpPr>
            <p:cNvPr id="20" name="Rectangle 20"/>
            <p:cNvSpPr/>
            <p:nvPr/>
          </p:nvSpPr>
          <p:spPr>
            <a:xfrm>
              <a:off x="6324600" y="1619250"/>
              <a:ext cx="4953000" cy="4191000"/>
            </a:xfrm>
            <a:prstGeom prst="roundRect">
              <a:avLst>
                <a:gd name="adj" fmla="val 4545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3246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324600" y="2000250"/>
              <a:ext cx="4953000" cy="22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580632" y="178435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下一讲预告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579108" y="2565400"/>
              <a:ext cx="325526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多分支与嵌套条件分支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582537" y="321310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带着问题预习：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582537" y="3556000"/>
              <a:ext cx="2977388" cy="13660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输入一个整数，正数、负数、0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分别输出不同的结果。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除了写三个 if，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有没有更好的写法？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63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2026-11-04T13:17:23Z</dcterms:created>
  <dcterms:modified xsi:type="dcterms:W3CDTF">2026-11-04T13:17:23Z</dcterms:modified>
  <cp:category/>
  <cp:contentStatus/>
</cp:coreProperties>
</file>